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drawings/drawing3.xml" ContentType="application/vnd.openxmlformats-officedocument.drawingml.chartshapes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drawings/drawing4.xml" ContentType="application/vnd.openxmlformats-officedocument.drawingml.chartshapes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notesSlides/notesSlide1.xml" ContentType="application/vnd.openxmlformats-officedocument.presentationml.notesSlid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drawings/drawing5.xml" ContentType="application/vnd.openxmlformats-officedocument.drawingml.chartshapes+xml"/>
  <Override PartName="/ppt/charts/chart12.xml" ContentType="application/vnd.openxmlformats-officedocument.drawingml.chart+xml"/>
  <Override PartName="/ppt/drawings/drawing6.xml" ContentType="application/vnd.openxmlformats-officedocument.drawingml.chartshapes+xml"/>
  <Override PartName="/ppt/charts/chart13.xml" ContentType="application/vnd.openxmlformats-officedocument.drawingml.chart+xml"/>
  <Override PartName="/ppt/drawings/drawing7.xml" ContentType="application/vnd.openxmlformats-officedocument.drawingml.chartshapes+xml"/>
  <Override PartName="/ppt/charts/chart14.xml" ContentType="application/vnd.openxmlformats-officedocument.drawingml.chart+xml"/>
  <Override PartName="/ppt/drawings/drawing8.xml" ContentType="application/vnd.openxmlformats-officedocument.drawingml.chartshapes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drawings/drawing9.xml" ContentType="application/vnd.openxmlformats-officedocument.drawingml.chartshapes+xml"/>
  <Override PartName="/ppt/charts/chart17.xml" ContentType="application/vnd.openxmlformats-officedocument.drawingml.chart+xml"/>
  <Override PartName="/ppt/drawings/drawing10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32" r:id="rId1"/>
  </p:sldMasterIdLst>
  <p:notesMasterIdLst>
    <p:notesMasterId r:id="rId34"/>
  </p:notesMasterIdLst>
  <p:sldIdLst>
    <p:sldId id="337" r:id="rId2"/>
    <p:sldId id="338" r:id="rId3"/>
    <p:sldId id="340" r:id="rId4"/>
    <p:sldId id="385" r:id="rId5"/>
    <p:sldId id="345" r:id="rId6"/>
    <p:sldId id="346" r:id="rId7"/>
    <p:sldId id="347" r:id="rId8"/>
    <p:sldId id="348" r:id="rId9"/>
    <p:sldId id="352" r:id="rId10"/>
    <p:sldId id="353" r:id="rId11"/>
    <p:sldId id="369" r:id="rId12"/>
    <p:sldId id="371" r:id="rId13"/>
    <p:sldId id="373" r:id="rId14"/>
    <p:sldId id="375" r:id="rId15"/>
    <p:sldId id="374" r:id="rId16"/>
    <p:sldId id="379" r:id="rId17"/>
    <p:sldId id="380" r:id="rId18"/>
    <p:sldId id="381" r:id="rId19"/>
    <p:sldId id="382" r:id="rId20"/>
    <p:sldId id="383" r:id="rId21"/>
    <p:sldId id="386" r:id="rId22"/>
    <p:sldId id="372" r:id="rId23"/>
    <p:sldId id="378" r:id="rId24"/>
    <p:sldId id="388" r:id="rId25"/>
    <p:sldId id="390" r:id="rId26"/>
    <p:sldId id="389" r:id="rId27"/>
    <p:sldId id="387" r:id="rId28"/>
    <p:sldId id="376" r:id="rId29"/>
    <p:sldId id="361" r:id="rId30"/>
    <p:sldId id="377" r:id="rId31"/>
    <p:sldId id="392" r:id="rId32"/>
    <p:sldId id="363" r:id="rId33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8ABEDB79-0FAE-4DCB-8163-B98578B2B361}">
          <p14:sldIdLst>
            <p14:sldId id="337"/>
            <p14:sldId id="338"/>
            <p14:sldId id="340"/>
            <p14:sldId id="385"/>
            <p14:sldId id="345"/>
            <p14:sldId id="346"/>
            <p14:sldId id="347"/>
            <p14:sldId id="348"/>
            <p14:sldId id="352"/>
            <p14:sldId id="353"/>
            <p14:sldId id="369"/>
            <p14:sldId id="371"/>
            <p14:sldId id="373"/>
            <p14:sldId id="375"/>
            <p14:sldId id="374"/>
            <p14:sldId id="379"/>
            <p14:sldId id="380"/>
            <p14:sldId id="381"/>
            <p14:sldId id="382"/>
            <p14:sldId id="383"/>
            <p14:sldId id="386"/>
            <p14:sldId id="372"/>
            <p14:sldId id="378"/>
            <p14:sldId id="388"/>
            <p14:sldId id="390"/>
            <p14:sldId id="389"/>
            <p14:sldId id="387"/>
            <p14:sldId id="376"/>
            <p14:sldId id="361"/>
            <p14:sldId id="377"/>
            <p14:sldId id="392"/>
            <p14:sldId id="363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80286"/>
    <a:srgbClr val="A50021"/>
    <a:srgbClr val="0000FF"/>
    <a:srgbClr val="CCB5D9"/>
    <a:srgbClr val="000000"/>
    <a:srgbClr val="FF0066"/>
    <a:srgbClr val="934103"/>
    <a:srgbClr val="059513"/>
    <a:srgbClr val="077C93"/>
    <a:srgbClr val="C2DF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14" autoAdjust="0"/>
  </p:normalViewPr>
  <p:slideViewPr>
    <p:cSldViewPr>
      <p:cViewPr>
        <p:scale>
          <a:sx n="100" d="100"/>
          <a:sy n="100" d="100"/>
        </p:scale>
        <p:origin x="-1944" y="-3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package" Target="../embeddings/Microsoft_Excel_Worksheet17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7824803149606301E-2"/>
          <c:y val="4.1257874015748035E-2"/>
          <c:w val="0.75633251312335958"/>
          <c:h val="0.7702837106299212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dLbl>
              <c:idx val="0"/>
              <c:layout>
                <c:manualLayout>
                  <c:x val="1.2500000000000001E-2"/>
                  <c:y val="0.23124999999999998"/>
                </c:manualLayout>
              </c:layout>
              <c:numFmt formatCode="#,##0.0" sourceLinked="0"/>
              <c:spPr/>
              <c:txPr>
                <a:bodyPr rot="-5400000" vert="horz"/>
                <a:lstStyle/>
                <a:p>
                  <a:pPr>
                    <a:defRPr sz="1800" b="1" i="0" baseline="0">
                      <a:latin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txPr>
              <a:bodyPr/>
              <a:lstStyle/>
              <a:p>
                <a:pPr>
                  <a:defRPr sz="2200" b="1" i="0" baseline="0">
                    <a:latin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</c:f>
              <c:numCache>
                <c:formatCode>General</c:formatCode>
                <c:ptCount val="1"/>
                <c:pt idx="0">
                  <c:v>2018</c:v>
                </c:pt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593919.5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dLbl>
              <c:idx val="0"/>
              <c:layout>
                <c:manualLayout>
                  <c:x val="1.8749999999999999E-2"/>
                  <c:y val="0.25312499999999999"/>
                </c:manualLayout>
              </c:layout>
              <c:numFmt formatCode="#,##0.0" sourceLinked="0"/>
              <c:spPr/>
              <c:txPr>
                <a:bodyPr rot="-5400000" vert="horz" anchor="b" anchorCtr="1"/>
                <a:lstStyle/>
                <a:p>
                  <a:pPr>
                    <a:defRPr sz="1800" b="1" i="0" baseline="0">
                      <a:latin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txPr>
              <a:bodyPr/>
              <a:lstStyle/>
              <a:p>
                <a:pPr>
                  <a:defRPr sz="1800" b="1" i="0" baseline="0">
                    <a:latin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</c:f>
              <c:numCache>
                <c:formatCode>General</c:formatCode>
                <c:ptCount val="1"/>
                <c:pt idx="0">
                  <c:v>2018</c:v>
                </c:pt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599918.4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Дефицит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dLbl>
              <c:idx val="0"/>
              <c:layout>
                <c:manualLayout>
                  <c:x val="1.6666502624671915E-2"/>
                  <c:y val="-7.8125E-2"/>
                </c:manualLayout>
              </c:layout>
              <c:numFmt formatCode="#,##0.0" sourceLinked="0"/>
              <c:spPr/>
              <c:txPr>
                <a:bodyPr rot="-5400000" vert="horz"/>
                <a:lstStyle/>
                <a:p>
                  <a:pPr>
                    <a:defRPr sz="1800" b="1" i="0" baseline="0">
                      <a:latin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txPr>
              <a:bodyPr/>
              <a:lstStyle/>
              <a:p>
                <a:pPr>
                  <a:defRPr sz="1800" b="1" i="0" baseline="0">
                    <a:latin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</c:f>
              <c:numCache>
                <c:formatCode>General</c:formatCode>
                <c:ptCount val="1"/>
                <c:pt idx="0">
                  <c:v>2018</c:v>
                </c:pt>
              </c:numCache>
            </c:numRef>
          </c:cat>
          <c:val>
            <c:numRef>
              <c:f>Лист1!$D$2</c:f>
              <c:numCache>
                <c:formatCode>General</c:formatCode>
                <c:ptCount val="1"/>
                <c:pt idx="0">
                  <c:v>5998.9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6039680"/>
        <c:axId val="35556736"/>
        <c:axId val="0"/>
      </c:bar3DChart>
      <c:catAx>
        <c:axId val="360396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 b="1" i="0" baseline="0">
                <a:latin typeface="Times New Roman" panose="02020603050405020304" pitchFamily="18" charset="0"/>
              </a:defRPr>
            </a:pPr>
            <a:endParaRPr lang="ru-RU"/>
          </a:p>
        </c:txPr>
        <c:crossAx val="35556736"/>
        <c:crosses val="autoZero"/>
        <c:auto val="1"/>
        <c:lblAlgn val="ctr"/>
        <c:lblOffset val="100"/>
        <c:noMultiLvlLbl val="0"/>
      </c:catAx>
      <c:valAx>
        <c:axId val="3555673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36039680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1800" b="1" i="0" baseline="0">
              <a:latin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2018</a:t>
            </a:r>
            <a:r>
              <a:rPr lang="ru-RU" baseline="0" dirty="0" smtClean="0"/>
              <a:t> </a:t>
            </a:r>
            <a:r>
              <a:rPr lang="ru-RU" dirty="0" smtClean="0"/>
              <a:t>год</a:t>
            </a:r>
          </a:p>
          <a:p>
            <a:pPr>
              <a:defRPr/>
            </a:pPr>
            <a:endParaRPr lang="ru-RU" sz="1400" dirty="0" smtClean="0"/>
          </a:p>
          <a:p>
            <a:pPr>
              <a:defRPr/>
            </a:pPr>
            <a:r>
              <a:rPr lang="ru-RU" dirty="0" smtClean="0"/>
              <a:t>297 061,6 </a:t>
            </a:r>
            <a:r>
              <a:rPr lang="ru-RU" baseline="0" dirty="0" smtClean="0"/>
              <a:t>тыс. руб.</a:t>
            </a:r>
            <a:endParaRPr lang="ru-RU" dirty="0"/>
          </a:p>
        </c:rich>
      </c:tx>
      <c:layout>
        <c:manualLayout>
          <c:xMode val="edge"/>
          <c:yMode val="edge"/>
          <c:x val="1.060411198600175E-2"/>
          <c:y val="0.81325588138871419"/>
        </c:manualLayout>
      </c:layout>
      <c:overlay val="0"/>
    </c:title>
    <c:autoTitleDeleted val="0"/>
    <c:view3D>
      <c:rotX val="75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6111111111111108E-2"/>
          <c:y val="5.0249966631516201E-2"/>
          <c:w val="0.53081146106736654"/>
          <c:h val="0.818487123866544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FFFF00"/>
              </a:solidFill>
            </c:spPr>
          </c:dPt>
          <c:dPt>
            <c:idx val="1"/>
            <c:bubble3D val="0"/>
            <c:spPr>
              <a:solidFill>
                <a:srgbClr val="000099"/>
              </a:solidFill>
            </c:spPr>
          </c:dPt>
          <c:dPt>
            <c:idx val="2"/>
            <c:bubble3D val="0"/>
            <c:spPr>
              <a:solidFill>
                <a:schemeClr val="bg1">
                  <a:lumMod val="50000"/>
                </a:schemeClr>
              </a:solidFill>
            </c:spPr>
          </c:dPt>
          <c:dPt>
            <c:idx val="3"/>
            <c:bubble3D val="0"/>
            <c:spPr>
              <a:solidFill>
                <a:srgbClr val="FF33CC"/>
              </a:solidFill>
            </c:spPr>
          </c:dPt>
          <c:dPt>
            <c:idx val="4"/>
            <c:bubble3D val="0"/>
            <c:spPr>
              <a:solidFill>
                <a:srgbClr val="8C6FF7"/>
              </a:solidFill>
            </c:spPr>
          </c:dPt>
          <c:dPt>
            <c:idx val="5"/>
            <c:bubble3D val="0"/>
            <c:spPr>
              <a:solidFill>
                <a:srgbClr val="E9412F"/>
              </a:solidFill>
            </c:spPr>
          </c:dPt>
          <c:dPt>
            <c:idx val="6"/>
            <c:bubble3D val="0"/>
            <c:spPr>
              <a:solidFill>
                <a:srgbClr val="00B0F0"/>
              </a:solidFill>
            </c:spPr>
          </c:dPt>
          <c:dPt>
            <c:idx val="7"/>
            <c:bubble3D val="0"/>
            <c:spPr>
              <a:solidFill>
                <a:srgbClr val="7030A0"/>
              </a:solidFill>
            </c:spPr>
          </c:dPt>
          <c:dPt>
            <c:idx val="8"/>
            <c:bubble3D val="0"/>
            <c:explosion val="27"/>
            <c:spPr>
              <a:solidFill>
                <a:srgbClr val="00FFCC"/>
              </a:solidFill>
            </c:spPr>
          </c:dPt>
          <c:dPt>
            <c:idx val="9"/>
            <c:bubble3D val="0"/>
            <c:spPr>
              <a:solidFill>
                <a:schemeClr val="accent1">
                  <a:lumMod val="65000"/>
                </a:schemeClr>
              </a:solidFill>
            </c:spPr>
          </c:dPt>
          <c:dPt>
            <c:idx val="10"/>
            <c:bubble3D val="0"/>
            <c:spPr>
              <a:solidFill>
                <a:srgbClr val="FF99FF"/>
              </a:solidFill>
            </c:spPr>
          </c:dPt>
          <c:dPt>
            <c:idx val="11"/>
            <c:bubble3D val="0"/>
            <c:spPr>
              <a:solidFill>
                <a:srgbClr val="CCFF33"/>
              </a:solidFill>
            </c:spPr>
          </c:dPt>
          <c:dPt>
            <c:idx val="12"/>
            <c:bubble3D val="0"/>
            <c:spPr>
              <a:solidFill>
                <a:schemeClr val="accent4">
                  <a:lumMod val="95000"/>
                  <a:lumOff val="5000"/>
                </a:schemeClr>
              </a:solidFill>
            </c:spPr>
          </c:dPt>
          <c:dPt>
            <c:idx val="13"/>
            <c:bubble3D val="0"/>
            <c:spPr>
              <a:solidFill>
                <a:srgbClr val="79A22E"/>
              </a:solidFill>
            </c:spPr>
          </c:dPt>
          <c:dPt>
            <c:idx val="14"/>
            <c:bubble3D val="0"/>
            <c:spPr>
              <a:solidFill>
                <a:srgbClr val="00B050"/>
              </a:solidFill>
            </c:spPr>
          </c:dPt>
          <c:dPt>
            <c:idx val="15"/>
            <c:bubble3D val="0"/>
            <c:spPr>
              <a:solidFill>
                <a:schemeClr val="accent1"/>
              </a:solidFill>
            </c:spPr>
          </c:dPt>
          <c:dPt>
            <c:idx val="16"/>
            <c:bubble3D val="0"/>
            <c:spPr>
              <a:solidFill>
                <a:srgbClr val="0000CC"/>
              </a:solidFill>
            </c:spPr>
          </c:dPt>
          <c:dPt>
            <c:idx val="17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</c:spPr>
          </c:dPt>
          <c:dPt>
            <c:idx val="18"/>
            <c:bubble3D val="0"/>
            <c:spPr>
              <a:solidFill>
                <a:srgbClr val="0070C0"/>
              </a:solidFill>
            </c:spPr>
          </c:dPt>
          <c:dLbls>
            <c:dLbl>
              <c:idx val="1"/>
              <c:layout>
                <c:manualLayout>
                  <c:x val="2.0382108486439194E-2"/>
                  <c:y val="-5.43672182424627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4746828521434821E-2"/>
                  <c:y val="4.47998974137503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7.0430664916885391E-2"/>
                  <c:y val="-9.44069529437990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7.8625546806649169E-2"/>
                  <c:y val="-4.22909717810943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3.9798228346456695E-2"/>
                  <c:y val="4.37742096211646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1.6705818022747156E-2"/>
                  <c:y val="4.48477663381530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2.0852143482064742E-2"/>
                  <c:y val="3.40206542179510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-3.7260936132983376E-2"/>
                  <c:y val="9.759320638634345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layout>
                <c:manualLayout>
                  <c:x val="2.4081364829396326E-4"/>
                  <c:y val="-2.26124762489771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5"/>
              <c:layout>
                <c:manualLayout>
                  <c:x val="4.7884842519685042E-2"/>
                  <c:y val="-2.15791014758303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txPr>
              <a:bodyPr anchor="ctr" anchorCtr="1"/>
              <a:lstStyle/>
              <a:p>
                <a:pPr>
                  <a:defRPr sz="1200" b="1" i="0" baseline="0">
                    <a:latin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Лист1!$A$2:$A$17</c:f>
              <c:strCache>
                <c:ptCount val="16"/>
                <c:pt idx="0">
                  <c:v>оплата труда</c:v>
                </c:pt>
                <c:pt idx="1">
                  <c:v>социальная защита населения</c:v>
                </c:pt>
                <c:pt idx="2">
                  <c:v>организация транспортного обслуживания населения</c:v>
                </c:pt>
                <c:pt idx="3">
                  <c:v>начисления на выплаты по оплате труда</c:v>
                </c:pt>
                <c:pt idx="4">
                  <c:v>% по кредиту</c:v>
                </c:pt>
                <c:pt idx="5">
                  <c:v>коммунальные расходы</c:v>
                </c:pt>
                <c:pt idx="6">
                  <c:v>строительство СОШ с.Дутово</c:v>
                </c:pt>
                <c:pt idx="7">
                  <c:v>доплата к пенсии</c:v>
                </c:pt>
                <c:pt idx="8">
                  <c:v>газификация с.Дутово</c:v>
                </c:pt>
                <c:pt idx="9">
                  <c:v>субсидии на обеспечение Локомотив</c:v>
                </c:pt>
                <c:pt idx="10">
                  <c:v>субсидии учреждениям образования</c:v>
                </c:pt>
                <c:pt idx="11">
                  <c:v>содержание и ремонт дорог</c:v>
                </c:pt>
                <c:pt idx="12">
                  <c:v>субсидии учреждениям культуры, спорта</c:v>
                </c:pt>
                <c:pt idx="13">
                  <c:v>строительство социокультурного центра в с. Подчерье</c:v>
                </c:pt>
                <c:pt idx="14">
                  <c:v>обеспечение персонифицированного финансирования дополнительного образования детей</c:v>
                </c:pt>
                <c:pt idx="15">
                  <c:v>ремонт объектов муниципальной собственности, содержание имещества муниципальной казны</c:v>
                </c:pt>
              </c:strCache>
            </c:strRef>
          </c:cat>
          <c:val>
            <c:numRef>
              <c:f>Лист1!$B$2:$B$17</c:f>
              <c:numCache>
                <c:formatCode>#,##0.0</c:formatCode>
                <c:ptCount val="16"/>
                <c:pt idx="0">
                  <c:v>24.6</c:v>
                </c:pt>
                <c:pt idx="1">
                  <c:v>0.3</c:v>
                </c:pt>
                <c:pt idx="2">
                  <c:v>0.8</c:v>
                </c:pt>
                <c:pt idx="3">
                  <c:v>7.1</c:v>
                </c:pt>
                <c:pt idx="4">
                  <c:v>1</c:v>
                </c:pt>
                <c:pt idx="5">
                  <c:v>3.1</c:v>
                </c:pt>
                <c:pt idx="6">
                  <c:v>0.4</c:v>
                </c:pt>
                <c:pt idx="7">
                  <c:v>2.7</c:v>
                </c:pt>
                <c:pt idx="8">
                  <c:v>0.2</c:v>
                </c:pt>
                <c:pt idx="9">
                  <c:v>11.5</c:v>
                </c:pt>
                <c:pt idx="10">
                  <c:v>14.4</c:v>
                </c:pt>
                <c:pt idx="11">
                  <c:v>4.4000000000000004</c:v>
                </c:pt>
                <c:pt idx="12">
                  <c:v>16.8</c:v>
                </c:pt>
                <c:pt idx="13">
                  <c:v>0.4</c:v>
                </c:pt>
                <c:pt idx="14">
                  <c:v>0.3</c:v>
                </c:pt>
                <c:pt idx="15">
                  <c:v>1.8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2017 год</c:v>
                </c:pt>
              </c:strCache>
            </c:strRef>
          </c:tx>
          <c:cat>
            <c:strRef>
              <c:f>Лист1!$A$2:$A$17</c:f>
              <c:strCache>
                <c:ptCount val="16"/>
                <c:pt idx="0">
                  <c:v>оплата труда</c:v>
                </c:pt>
                <c:pt idx="1">
                  <c:v>социальная защита населения</c:v>
                </c:pt>
                <c:pt idx="2">
                  <c:v>организация транспортного обслуживания населения</c:v>
                </c:pt>
                <c:pt idx="3">
                  <c:v>начисления на выплаты по оплате труда</c:v>
                </c:pt>
                <c:pt idx="4">
                  <c:v>% по кредиту</c:v>
                </c:pt>
                <c:pt idx="5">
                  <c:v>коммунальные расходы</c:v>
                </c:pt>
                <c:pt idx="6">
                  <c:v>строительство СОШ с.Дутово</c:v>
                </c:pt>
                <c:pt idx="7">
                  <c:v>доплата к пенсии</c:v>
                </c:pt>
                <c:pt idx="8">
                  <c:v>газификация с.Дутово</c:v>
                </c:pt>
                <c:pt idx="9">
                  <c:v>субсидии на обеспечение Локомотив</c:v>
                </c:pt>
                <c:pt idx="10">
                  <c:v>субсидии учреждениям образования</c:v>
                </c:pt>
                <c:pt idx="11">
                  <c:v>содержание и ремонт дорог</c:v>
                </c:pt>
                <c:pt idx="12">
                  <c:v>субсидии учреждениям культуры, спорта</c:v>
                </c:pt>
                <c:pt idx="13">
                  <c:v>строительство социокультурного центра в с. Подчерье</c:v>
                </c:pt>
                <c:pt idx="14">
                  <c:v>обеспечение персонифицированного финансирования дополнительного образования детей</c:v>
                </c:pt>
                <c:pt idx="15">
                  <c:v>ремонт объектов муниципальной собственности, содержание имещества муниципальной казны</c:v>
                </c:pt>
              </c:strCache>
            </c:strRef>
          </c:cat>
          <c:val>
            <c:numRef>
              <c:f>Лист1!$C$2:$C$17</c:f>
              <c:numCache>
                <c:formatCode>#,##0.00</c:formatCode>
                <c:ptCount val="16"/>
                <c:pt idx="0">
                  <c:v>73009.899999999994</c:v>
                </c:pt>
                <c:pt idx="1">
                  <c:v>844.8</c:v>
                </c:pt>
                <c:pt idx="2">
                  <c:v>2274.9</c:v>
                </c:pt>
                <c:pt idx="3">
                  <c:v>21163.9</c:v>
                </c:pt>
                <c:pt idx="4">
                  <c:v>3047.4</c:v>
                </c:pt>
                <c:pt idx="5">
                  <c:v>9290</c:v>
                </c:pt>
                <c:pt idx="6">
                  <c:v>1046.7</c:v>
                </c:pt>
                <c:pt idx="7">
                  <c:v>7887.2</c:v>
                </c:pt>
                <c:pt idx="8">
                  <c:v>736.9</c:v>
                </c:pt>
                <c:pt idx="9">
                  <c:v>34221.699999999997</c:v>
                </c:pt>
                <c:pt idx="10">
                  <c:v>42916.5</c:v>
                </c:pt>
                <c:pt idx="11">
                  <c:v>13123.1</c:v>
                </c:pt>
                <c:pt idx="12">
                  <c:v>49766.7</c:v>
                </c:pt>
                <c:pt idx="13">
                  <c:v>1050.9000000000001</c:v>
                </c:pt>
                <c:pt idx="14">
                  <c:v>922.7</c:v>
                </c:pt>
                <c:pt idx="15">
                  <c:v>5305.9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0972222222222228"/>
          <c:y val="4.881232656250109E-2"/>
          <c:w val="0.33147014435695538"/>
          <c:h val="0.90635440753994956"/>
        </c:manualLayout>
      </c:layout>
      <c:overlay val="0"/>
      <c:txPr>
        <a:bodyPr/>
        <a:lstStyle/>
        <a:p>
          <a:pPr>
            <a:defRPr sz="900" b="1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4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0"/>
      <c:rAngAx val="0"/>
      <c:perspective val="30"/>
    </c:view3D>
    <c:floor>
      <c:thickness val="0"/>
      <c:spPr>
        <a:noFill/>
        <a:ln w="10000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5.4236425100560393E-3"/>
          <c:y val="3.0935663813956408E-2"/>
          <c:w val="0.926554325152527"/>
          <c:h val="0.92851643642338189"/>
        </c:manualLayout>
      </c:layout>
      <c:bar3DChart>
        <c:barDir val="col"/>
        <c:grouping val="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shape val="cone"/>
        <c:axId val="92506112"/>
        <c:axId val="95305024"/>
        <c:axId val="0"/>
      </c:bar3DChart>
      <c:catAx>
        <c:axId val="9250611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95305024"/>
        <c:crossesAt val="0"/>
        <c:auto val="1"/>
        <c:lblAlgn val="ctr"/>
        <c:lblOffset val="100"/>
        <c:noMultiLvlLbl val="0"/>
      </c:catAx>
      <c:valAx>
        <c:axId val="95305024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extTo"/>
        <c:crossAx val="92506112"/>
        <c:crosses val="autoZero"/>
        <c:crossBetween val="between"/>
      </c:valAx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799"/>
      </a:pPr>
      <a:endParaRPr lang="ru-RU"/>
    </a:p>
  </c:txPr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изменение остатков средств на счетах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</c:spPr>
          <c:invertIfNegative val="0"/>
          <c:cat>
            <c:numRef>
              <c:f>Лист1!$A$2:$A$3</c:f>
              <c:numCache>
                <c:formatCode>General</c:formatCode>
                <c:ptCount val="2"/>
                <c:pt idx="0">
                  <c:v>2017</c:v>
                </c:pt>
                <c:pt idx="1">
                  <c:v>2018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4875.7</c:v>
                </c:pt>
                <c:pt idx="1">
                  <c:v>4437.8999999999996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кредиты в кредитных организациях</c:v>
                </c:pt>
              </c:strCache>
            </c:strRef>
          </c:tx>
          <c:invertIfNegative val="0"/>
          <c:cat>
            <c:numRef>
              <c:f>Лист1!$A$2:$A$3</c:f>
              <c:numCache>
                <c:formatCode>General</c:formatCode>
                <c:ptCount val="2"/>
                <c:pt idx="0">
                  <c:v>2017</c:v>
                </c:pt>
                <c:pt idx="1">
                  <c:v>2018</c:v>
                </c:pt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2329.8000000000002</c:v>
                </c:pt>
                <c:pt idx="1">
                  <c:v>1561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2506624"/>
        <c:axId val="95725248"/>
        <c:axId val="0"/>
      </c:bar3DChart>
      <c:catAx>
        <c:axId val="925066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95725248"/>
        <c:crosses val="autoZero"/>
        <c:auto val="1"/>
        <c:lblAlgn val="ctr"/>
        <c:lblOffset val="100"/>
        <c:noMultiLvlLbl val="0"/>
      </c:catAx>
      <c:valAx>
        <c:axId val="9572524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92506624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64026288660089525"/>
          <c:y val="5.6550196850393683E-2"/>
          <c:w val="0.34456799091790374"/>
          <c:h val="0.50650612661596417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  <c:spPr>
        <a:noFill/>
        <a:ln w="10000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2.5445558563866131E-2"/>
          <c:y val="2.2422067602008546E-3"/>
          <c:w val="0.67989452658624783"/>
          <c:h val="0.77126527415676005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средства РБ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dLbl>
              <c:idx val="0"/>
              <c:layout>
                <c:manualLayout>
                  <c:x val="-0.10929927973574141"/>
                  <c:y val="-3.07250082385532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6643299414306079"/>
                  <c:y val="-8.778573782443704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на 01.01.2018г.</c:v>
                </c:pt>
                <c:pt idx="1">
                  <c:v>на 01.01.2019г.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669.3</c:v>
                </c:pt>
                <c:pt idx="1">
                  <c:v>200.8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собственные средства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-0.11721330650272035"/>
                  <c:y val="-9.0916992882270162E-2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5582071475626338"/>
                  <c:y val="-2.2444635798920202E-2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на 01.01.2018г.</c:v>
                </c:pt>
                <c:pt idx="1">
                  <c:v>на 01.01.2019г.</c:v>
                </c:pt>
              </c:strCache>
            </c:strRef>
          </c:cat>
          <c:val>
            <c:numRef>
              <c:f>Лист1!$C$2:$C$3</c:f>
              <c:numCache>
                <c:formatCode>#,##0.0</c:formatCode>
                <c:ptCount val="2"/>
                <c:pt idx="0">
                  <c:v>6968.1</c:v>
                </c:pt>
                <c:pt idx="1">
                  <c:v>2998.7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96935424"/>
        <c:axId val="95726976"/>
        <c:axId val="0"/>
      </c:bar3DChart>
      <c:catAx>
        <c:axId val="9693542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95726976"/>
        <c:crosses val="autoZero"/>
        <c:auto val="1"/>
        <c:lblAlgn val="ctr"/>
        <c:lblOffset val="100"/>
        <c:noMultiLvlLbl val="0"/>
      </c:catAx>
      <c:valAx>
        <c:axId val="95726976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extTo"/>
        <c:crossAx val="96935424"/>
        <c:crosses val="autoZero"/>
        <c:crossBetween val="between"/>
      </c:valAx>
      <c:spPr>
        <a:ln>
          <a:solidFill>
            <a:schemeClr val="bg1"/>
          </a:solidFill>
        </a:ln>
      </c:spPr>
    </c:plotArea>
    <c:legend>
      <c:legendPos val="r"/>
      <c:layout>
        <c:manualLayout>
          <c:xMode val="edge"/>
          <c:yMode val="edge"/>
          <c:x val="0.6990822674007281"/>
          <c:y val="5.2644764154319672E-2"/>
          <c:w val="0.27867167485177569"/>
          <c:h val="0.2772192569674633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6718886015248682E-2"/>
          <c:y val="2.8495122499516091E-3"/>
          <c:w val="0.60246208449763039"/>
          <c:h val="0.7984349231334754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 01.01.2017</c:v>
                </c:pt>
              </c:strCache>
            </c:strRef>
          </c:tx>
          <c:spPr>
            <a:solidFill>
              <a:srgbClr val="FFFF00"/>
            </a:solidFill>
            <a:ln>
              <a:solidFill>
                <a:srgbClr val="FF0000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FFFF00"/>
              </a:solidFill>
              <a:ln>
                <a:solidFill>
                  <a:srgbClr val="FFFF00"/>
                </a:solidFill>
              </a:ln>
            </c:spPr>
          </c:dPt>
          <c:dLbls>
            <c:dLbl>
              <c:idx val="0"/>
              <c:layout>
                <c:manualLayout>
                  <c:x val="4.4486261950954483E-3"/>
                  <c:y val="-8.7304900703944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txPr>
              <a:bodyPr rot="-5400000"/>
              <a:lstStyle/>
              <a:p>
                <a:pPr>
                  <a:defRPr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Просроченная кредиторская задолженность</c:v>
                </c:pt>
              </c:strCache>
            </c:strRef>
          </c:cat>
          <c:val>
            <c:numRef>
              <c:f>Лист1!$B$2</c:f>
              <c:numCache>
                <c:formatCode>#,##0.00</c:formatCode>
                <c:ptCount val="1"/>
                <c:pt idx="0">
                  <c:v>121.6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 01.01.2018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Pt>
            <c:idx val="1"/>
            <c:invertIfNegative val="0"/>
            <c:bubble3D val="0"/>
          </c:dPt>
          <c:dLbls>
            <c:dLbl>
              <c:idx val="0"/>
              <c:layout>
                <c:manualLayout>
                  <c:x val="1.5790311472128581E-2"/>
                  <c:y val="0.27043083502657839"/>
                </c:manualLayout>
              </c:layout>
              <c:numFmt formatCode="#,##0.0" sourceLinked="0"/>
              <c:spPr/>
              <c:txPr>
                <a:bodyPr rot="-5400000"/>
                <a:lstStyle/>
                <a:p>
                  <a:pPr>
                    <a:defRPr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txPr>
              <a:bodyPr/>
              <a:lstStyle/>
              <a:p>
                <a:pPr>
                  <a:defRPr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Лист1!$A$2</c:f>
              <c:strCache>
                <c:ptCount val="1"/>
                <c:pt idx="0">
                  <c:v>Просроченная кредиторская задолженность</c:v>
                </c:pt>
              </c:strCache>
            </c:strRef>
          </c:cat>
          <c:val>
            <c:numRef>
              <c:f>Лист1!$C$2</c:f>
              <c:numCache>
                <c:formatCode>#,##0.00</c:formatCode>
                <c:ptCount val="1"/>
                <c:pt idx="0">
                  <c:v>3064.7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На 01.01.2019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solidFill>
                <a:srgbClr val="00FFCC"/>
              </a:solidFill>
            </a:ln>
          </c:spPr>
          <c:invertIfNegative val="0"/>
          <c:dLbls>
            <c:dLbl>
              <c:idx val="0"/>
              <c:layout>
                <c:manualLayout>
                  <c:x val="8.6119897515588312E-3"/>
                  <c:y val="0.2808093205002573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txPr>
              <a:bodyPr rot="-5400000"/>
              <a:lstStyle/>
              <a:p>
                <a:pPr>
                  <a:defRPr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Просроченная кредиторская задолженность</c:v>
                </c:pt>
              </c:strCache>
            </c:strRef>
          </c:cat>
          <c:val>
            <c:numRef>
              <c:f>Лист1!$D$2</c:f>
              <c:numCache>
                <c:formatCode>#,##0.00</c:formatCode>
                <c:ptCount val="1"/>
                <c:pt idx="0">
                  <c:v>4572.7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6"/>
        <c:gapDepth val="166"/>
        <c:shape val="cylinder"/>
        <c:axId val="96989696"/>
        <c:axId val="95728704"/>
        <c:axId val="0"/>
      </c:bar3DChart>
      <c:catAx>
        <c:axId val="96989696"/>
        <c:scaling>
          <c:orientation val="minMax"/>
        </c:scaling>
        <c:delete val="1"/>
        <c:axPos val="b"/>
        <c:majorTickMark val="out"/>
        <c:minorTickMark val="none"/>
        <c:tickLblPos val="nextTo"/>
        <c:crossAx val="95728704"/>
        <c:crosses val="autoZero"/>
        <c:auto val="1"/>
        <c:lblAlgn val="ctr"/>
        <c:lblOffset val="100"/>
        <c:noMultiLvlLbl val="0"/>
      </c:catAx>
      <c:valAx>
        <c:axId val="95728704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#,##0.00" sourceLinked="1"/>
        <c:majorTickMark val="out"/>
        <c:minorTickMark val="none"/>
        <c:tickLblPos val="none"/>
        <c:spPr>
          <a:noFill/>
          <a:ln>
            <a:noFill/>
          </a:ln>
        </c:spPr>
        <c:crossAx val="96989696"/>
        <c:crosses val="autoZero"/>
        <c:crossBetween val="between"/>
        <c:majorUnit val="50"/>
      </c:valAx>
    </c:plotArea>
    <c:legend>
      <c:legendPos val="r"/>
      <c:layout>
        <c:manualLayout>
          <c:xMode val="edge"/>
          <c:yMode val="edge"/>
          <c:x val="0.56749666011560751"/>
          <c:y val="6.7234650147701951E-3"/>
          <c:w val="0.42986307076991448"/>
          <c:h val="0.28090361754676829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spPr>
    <a:effectLst/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ru-RU" sz="16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долг</a:t>
            </a:r>
          </a:p>
        </c:rich>
      </c:tx>
      <c:layout>
        <c:manualLayout>
          <c:xMode val="edge"/>
          <c:yMode val="edge"/>
          <c:x val="0.21096646068091746"/>
          <c:y val="0.84563115759270657"/>
        </c:manualLayout>
      </c:layout>
      <c:overlay val="0"/>
    </c:title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6972630549291015E-2"/>
          <c:y val="9.0269829092718357E-2"/>
          <c:w val="0.58153289884831716"/>
          <c:h val="0.743716692116075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муниципальный долг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CC00CC"/>
              </a:solidFill>
            </c:spPr>
          </c:dPt>
          <c:dPt>
            <c:idx val="1"/>
            <c:invertIfNegative val="0"/>
            <c:bubble3D val="0"/>
            <c:spPr>
              <a:solidFill>
                <a:srgbClr val="0000CC"/>
              </a:solidFill>
            </c:spPr>
          </c:dPt>
          <c:dLbls>
            <c:dLbl>
              <c:idx val="0"/>
              <c:layout>
                <c:manualLayout>
                  <c:x val="-8.6269471281679042E-2"/>
                  <c:y val="6.744297575892756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23 740,0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3134493038276864E-2"/>
                  <c:y val="-5.187921212225193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25 301,0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на 01.01.2018г.</c:v>
                </c:pt>
                <c:pt idx="1">
                  <c:v>на 01.01.2019г.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23740</c:v>
                </c:pt>
                <c:pt idx="1">
                  <c:v>25301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pyramid"/>
        <c:axId val="96990208"/>
        <c:axId val="95730432"/>
        <c:axId val="0"/>
      </c:bar3DChart>
      <c:catAx>
        <c:axId val="96990208"/>
        <c:scaling>
          <c:orientation val="minMax"/>
        </c:scaling>
        <c:delete val="1"/>
        <c:axPos val="b"/>
        <c:majorTickMark val="out"/>
        <c:minorTickMark val="none"/>
        <c:tickLblPos val="nextTo"/>
        <c:crossAx val="95730432"/>
        <c:crosses val="autoZero"/>
        <c:auto val="1"/>
        <c:lblAlgn val="ctr"/>
        <c:lblOffset val="100"/>
        <c:noMultiLvlLbl val="0"/>
      </c:catAx>
      <c:valAx>
        <c:axId val="95730432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extTo"/>
        <c:crossAx val="9699020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59478603424383691"/>
          <c:y val="0.30971971336531051"/>
          <c:w val="0.38056554538996906"/>
          <c:h val="0.23265253101110542"/>
        </c:manualLayout>
      </c:layout>
      <c:overlay val="0"/>
      <c:txPr>
        <a:bodyPr/>
        <a:lstStyle/>
        <a:p>
          <a:pPr>
            <a:defRPr sz="14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/>
            </a:pPr>
            <a:r>
              <a:rPr lang="ru-RU" sz="1800" dirty="0" smtClean="0"/>
              <a:t>2017</a:t>
            </a:r>
            <a:endParaRPr lang="en-US" sz="1800" dirty="0"/>
          </a:p>
        </c:rich>
      </c:tx>
      <c:layout>
        <c:manualLayout>
          <c:xMode val="edge"/>
          <c:yMode val="edge"/>
          <c:x val="0.34966673196352938"/>
          <c:y val="2.672262004558416E-3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4.8968243708214475E-2"/>
          <c:y val="8.4443479344045946E-2"/>
          <c:w val="0.62483000231780517"/>
          <c:h val="0.7773452360512133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bg2">
                <a:lumMod val="40000"/>
                <a:lumOff val="60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</c:spPr>
          </c:dPt>
          <c:dPt>
            <c:idx val="1"/>
            <c:invertIfNegative val="0"/>
            <c:bubble3D val="0"/>
            <c:spPr>
              <a:solidFill>
                <a:srgbClr val="00B0F0"/>
              </a:solidFill>
            </c:spPr>
          </c:dPt>
          <c:dPt>
            <c:idx val="2"/>
            <c:invertIfNegative val="0"/>
            <c:bubble3D val="0"/>
            <c:spPr>
              <a:solidFill>
                <a:srgbClr val="8C6FF7"/>
              </a:solidFill>
            </c:spPr>
          </c:dPt>
          <c:dPt>
            <c:idx val="3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4"/>
            <c:invertIfNegative val="0"/>
            <c:bubble3D val="0"/>
            <c:spPr>
              <a:solidFill>
                <a:schemeClr val="bg2">
                  <a:lumMod val="60000"/>
                  <a:lumOff val="40000"/>
                </a:schemeClr>
              </a:solidFill>
            </c:spPr>
          </c:dPt>
          <c:dPt>
            <c:idx val="5"/>
            <c:invertIfNegative val="0"/>
            <c:bubble3D val="0"/>
            <c:spPr>
              <a:solidFill>
                <a:srgbClr val="FFC000"/>
              </a:solidFill>
            </c:spPr>
          </c:dPt>
          <c:dLbls>
            <c:dLbl>
              <c:idx val="0"/>
              <c:layout>
                <c:manualLayout>
                  <c:x val="7.1685141433935635E-3"/>
                  <c:y val="0.4726349791424490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7.2253733568471068E-3"/>
                  <c:y val="0.3079695642703757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0131685042937608E-2"/>
                  <c:y val="-6.67119134912548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4363890907316244E-2"/>
                  <c:y val="-5.6853700139251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431419505933729E-2"/>
                  <c:y val="-4.84907898568280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1496082310650984E-2"/>
                  <c:y val="9.27723900958611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txPr>
              <a:bodyPr rot="-5400000" vert="horz"/>
              <a:lstStyle/>
              <a:p>
                <a:pPr>
                  <a:defRPr sz="15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Педработники общего образования</c:v>
                </c:pt>
                <c:pt idx="1">
                  <c:v>Педработники дошкольного образования</c:v>
                </c:pt>
                <c:pt idx="2">
                  <c:v>Педработники  доп.образования </c:v>
                </c:pt>
                <c:pt idx="3">
                  <c:v>Работники культуры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90796.6</c:v>
                </c:pt>
                <c:pt idx="1">
                  <c:v>48589</c:v>
                </c:pt>
                <c:pt idx="2">
                  <c:v>21024.400000000001</c:v>
                </c:pt>
                <c:pt idx="3">
                  <c:v>30016.400000000001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96991232"/>
        <c:axId val="35546240"/>
        <c:axId val="0"/>
      </c:bar3DChart>
      <c:catAx>
        <c:axId val="9699123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5546240"/>
        <c:crosses val="autoZero"/>
        <c:auto val="1"/>
        <c:lblAlgn val="ctr"/>
        <c:lblOffset val="100"/>
        <c:noMultiLvlLbl val="0"/>
      </c:catAx>
      <c:valAx>
        <c:axId val="35546240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extTo"/>
        <c:crossAx val="969912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/>
            </a:pPr>
            <a:r>
              <a:rPr lang="ru-RU" sz="1800" dirty="0" smtClean="0"/>
              <a:t>2018</a:t>
            </a:r>
            <a:endParaRPr lang="en-US" sz="1800" dirty="0"/>
          </a:p>
        </c:rich>
      </c:tx>
      <c:layout>
        <c:manualLayout>
          <c:xMode val="edge"/>
          <c:yMode val="edge"/>
          <c:x val="0.34966673196352938"/>
          <c:y val="2.672262004558416E-3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4.8968243708214475E-2"/>
          <c:y val="8.4443479344045946E-2"/>
          <c:w val="0.62483000231780517"/>
          <c:h val="0.7773452360512133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bg2">
                <a:lumMod val="40000"/>
                <a:lumOff val="60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</c:spPr>
          </c:dPt>
          <c:dPt>
            <c:idx val="1"/>
            <c:invertIfNegative val="0"/>
            <c:bubble3D val="0"/>
            <c:spPr>
              <a:solidFill>
                <a:srgbClr val="00B0F0"/>
              </a:solidFill>
            </c:spPr>
          </c:dPt>
          <c:dPt>
            <c:idx val="2"/>
            <c:invertIfNegative val="0"/>
            <c:bubble3D val="0"/>
            <c:spPr>
              <a:solidFill>
                <a:srgbClr val="8C6FF7"/>
              </a:solidFill>
            </c:spPr>
          </c:dPt>
          <c:dPt>
            <c:idx val="3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4"/>
            <c:invertIfNegative val="0"/>
            <c:bubble3D val="0"/>
            <c:spPr>
              <a:solidFill>
                <a:schemeClr val="bg2">
                  <a:lumMod val="60000"/>
                  <a:lumOff val="40000"/>
                </a:schemeClr>
              </a:solidFill>
            </c:spPr>
          </c:dPt>
          <c:dPt>
            <c:idx val="5"/>
            <c:invertIfNegative val="0"/>
            <c:bubble3D val="0"/>
            <c:spPr>
              <a:solidFill>
                <a:srgbClr val="FFC000"/>
              </a:solidFill>
            </c:spPr>
          </c:dPt>
          <c:dLbls>
            <c:dLbl>
              <c:idx val="0"/>
              <c:layout>
                <c:manualLayout>
                  <c:x val="2.9567085138688296E-3"/>
                  <c:y val="0.4774332564475729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9.5768988630892862E-3"/>
                  <c:y val="0.3121480461313885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0597341036181164E-3"/>
                  <c:y val="-9.412018290930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250361070992112E-2"/>
                  <c:y val="-4.46392748505396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1498537199570419E-2"/>
                  <c:y val="-9.38684929522797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4.9053808836055255E-3"/>
                  <c:y val="7.85880039156471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txPr>
              <a:bodyPr rot="-5400000" vert="horz"/>
              <a:lstStyle/>
              <a:p>
                <a:pPr>
                  <a:defRPr sz="15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Педработники муниципальных учреждений общего образования</c:v>
                </c:pt>
                <c:pt idx="1">
                  <c:v>Педработники муниципальных учреждений дошкольного образования</c:v>
                </c:pt>
                <c:pt idx="2">
                  <c:v>Педработники  муниципальных учреждений дополнительного образования </c:v>
                </c:pt>
                <c:pt idx="3">
                  <c:v>Работники муниципальных учреждений культуры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94168.3</c:v>
                </c:pt>
                <c:pt idx="1">
                  <c:v>54432.800000000003</c:v>
                </c:pt>
                <c:pt idx="2">
                  <c:v>24825.1</c:v>
                </c:pt>
                <c:pt idx="3">
                  <c:v>36057.5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96991744"/>
        <c:axId val="35547968"/>
        <c:axId val="0"/>
      </c:bar3DChart>
      <c:catAx>
        <c:axId val="9699174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5547968"/>
        <c:crosses val="autoZero"/>
        <c:auto val="1"/>
        <c:lblAlgn val="ctr"/>
        <c:lblOffset val="100"/>
        <c:noMultiLvlLbl val="0"/>
      </c:catAx>
      <c:valAx>
        <c:axId val="35547968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extTo"/>
        <c:crossAx val="96991744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120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200"/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200"/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200"/>
            </a:pPr>
            <a:endParaRPr lang="ru-RU"/>
          </a:p>
        </c:txPr>
      </c:legendEntry>
      <c:layout>
        <c:manualLayout>
          <c:xMode val="edge"/>
          <c:yMode val="edge"/>
          <c:x val="0.64196842113328401"/>
          <c:y val="4.9907023000247561E-2"/>
          <c:w val="0.35600418599721362"/>
          <c:h val="0.95009297699975248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  <c:spPr>
        <a:noFill/>
        <a:ln w="10000">
          <a:noFill/>
        </a:ln>
      </c:spPr>
    </c:floor>
    <c:sideWall>
      <c:thickness val="0"/>
      <c:spPr>
        <a:noFill/>
        <a:ln w="25165">
          <a:noFill/>
        </a:ln>
      </c:spPr>
    </c:sideWall>
    <c:backWall>
      <c:thickness val="0"/>
      <c:spPr>
        <a:noFill/>
        <a:ln w="25165">
          <a:noFill/>
        </a:ln>
      </c:spPr>
    </c:backWall>
    <c:plotArea>
      <c:layout>
        <c:manualLayout>
          <c:layoutTarget val="inner"/>
          <c:xMode val="edge"/>
          <c:yMode val="edge"/>
          <c:x val="1.1233754755713579E-2"/>
          <c:y val="8.9304887168433558E-2"/>
          <c:w val="0.64077540336782324"/>
          <c:h val="0.59701561606475173"/>
        </c:manualLayout>
      </c:layout>
      <c:bar3D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36"/>
        <c:shape val="cylinder"/>
        <c:axId val="39706624"/>
        <c:axId val="43122688"/>
        <c:axId val="0"/>
      </c:bar3DChart>
      <c:catAx>
        <c:axId val="39706624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low"/>
        <c:txPr>
          <a:bodyPr rot="0" vert="horz"/>
          <a:lstStyle/>
          <a:p>
            <a:pPr>
              <a:defRPr sz="1496" b="1" i="0" u="none" strike="noStrike" baseline="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</a:defRPr>
            </a:pPr>
            <a:endParaRPr lang="ru-RU"/>
          </a:p>
        </c:txPr>
        <c:crossAx val="43122688"/>
        <c:crosses val="autoZero"/>
        <c:auto val="1"/>
        <c:lblAlgn val="ctr"/>
        <c:lblOffset val="100"/>
        <c:noMultiLvlLbl val="0"/>
      </c:catAx>
      <c:valAx>
        <c:axId val="43122688"/>
        <c:scaling>
          <c:orientation val="minMax"/>
          <c:max val="600000"/>
        </c:scaling>
        <c:delete val="1"/>
        <c:axPos val="l"/>
        <c:numFmt formatCode="#,##0" sourceLinked="0"/>
        <c:majorTickMark val="cross"/>
        <c:minorTickMark val="none"/>
        <c:tickLblPos val="nextTo"/>
        <c:crossAx val="39706624"/>
        <c:crosses val="autoZero"/>
        <c:crossBetween val="between"/>
        <c:majorUnit val="100000"/>
        <c:minorUnit val="20000"/>
      </c:valAx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25"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89156626506024"/>
          <c:y val="0.24354243542435425"/>
          <c:w val="0.52610441767068272"/>
          <c:h val="0.48339483394833949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доходной части бюджета МР "Вуктыл" на 2011, 2012 год</c:v>
                </c:pt>
              </c:strCache>
            </c:strRef>
          </c:tx>
          <c:spPr>
            <a:solidFill>
              <a:srgbClr val="FFFF66"/>
            </a:solidFill>
            <a:effectLst>
              <a:innerShdw blurRad="63500" dist="50800" dir="189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 prstMaterial="dkEdge">
              <a:bevelT w="114300"/>
            </a:sp3d>
          </c:spPr>
          <c:dPt>
            <c:idx val="0"/>
            <c:bubble3D val="0"/>
            <c:spPr>
              <a:solidFill>
                <a:srgbClr val="92D050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 prstMaterial="dkEdge">
                <a:bevelT w="114300"/>
              </a:sp3d>
            </c:spPr>
          </c:dPt>
          <c:dPt>
            <c:idx val="1"/>
            <c:bubble3D val="0"/>
            <c:spPr>
              <a:solidFill>
                <a:srgbClr val="FF33CC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 prstMaterial="dkEdge">
                <a:bevelT w="114300"/>
              </a:sp3d>
            </c:spPr>
          </c:dPt>
          <c:dLbls>
            <c:dLbl>
              <c:idx val="0"/>
              <c:layout>
                <c:manualLayout>
                  <c:x val="0.20954810190894813"/>
                  <c:y val="1.55879559453375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39,6%</a:t>
                    </a:r>
                    <a:endParaRPr lang="en-US" dirty="0"/>
                  </a:p>
                </c:rich>
              </c:tx>
              <c:showLegendKey val="1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0.21391803791640568"/>
                  <c:y val="-6.767054372875948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60,4%</a:t>
                    </a:r>
                    <a:endParaRPr lang="en-US" dirty="0"/>
                  </a:p>
                </c:rich>
              </c:tx>
              <c:showLegendKey val="1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numFmt formatCode="0.0%" sourceLinked="0"/>
              <c:spPr>
                <a:noFill/>
                <a:ln w="25378">
                  <a:noFill/>
                </a:ln>
              </c:spPr>
              <c:txPr>
                <a:bodyPr/>
                <a:lstStyle/>
                <a:p>
                  <a:pPr>
                    <a:defRPr sz="1264" b="0" i="0" u="none" strike="noStrike" baseline="0">
                      <a:solidFill>
                        <a:srgbClr val="000000"/>
                      </a:solidFill>
                      <a:latin typeface="Courier New"/>
                      <a:ea typeface="Courier New"/>
                      <a:cs typeface="Courier New"/>
                    </a:defRPr>
                  </a:pPr>
                  <a:endParaRPr lang="ru-RU"/>
                </a:p>
              </c:txPr>
              <c:showLegendKey val="1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numFmt formatCode="0.0%" sourceLinked="0"/>
              <c:spPr>
                <a:noFill/>
                <a:ln w="25378">
                  <a:noFill/>
                </a:ln>
              </c:spPr>
              <c:txPr>
                <a:bodyPr/>
                <a:lstStyle/>
                <a:p>
                  <a:pPr>
                    <a:defRPr sz="1264" b="0" i="0" u="none" strike="noStrike" baseline="0">
                      <a:solidFill>
                        <a:srgbClr val="000000"/>
                      </a:solidFill>
                      <a:latin typeface="Courier New"/>
                      <a:ea typeface="Courier New"/>
                      <a:cs typeface="Courier New"/>
                    </a:defRPr>
                  </a:pPr>
                  <a:endParaRPr lang="ru-RU"/>
                </a:p>
              </c:txPr>
              <c:showLegendKey val="1"/>
              <c:showVal val="0"/>
              <c:showCatName val="0"/>
              <c:showSerName val="0"/>
              <c:showPercent val="1"/>
              <c:showBubbleSize val="0"/>
            </c:dLbl>
            <c:numFmt formatCode="0.0%" sourceLinked="0"/>
            <c:spPr>
              <a:noFill/>
              <a:ln w="25378">
                <a:noFill/>
              </a:ln>
            </c:spPr>
            <c:txPr>
              <a:bodyPr/>
              <a:lstStyle/>
              <a:p>
                <a:pPr>
                  <a:defRPr sz="1159" b="1" i="0" u="none" strike="noStrike" baseline="0">
                    <a:solidFill>
                      <a:srgbClr val="000000"/>
                    </a:solidFill>
                    <a:latin typeface="Courier New"/>
                    <a:ea typeface="Courier New"/>
                    <a:cs typeface="Courier New"/>
                  </a:defRPr>
                </a:pPr>
                <a:endParaRPr lang="ru-RU"/>
              </a:p>
            </c:txPr>
            <c:showLegendKey val="1"/>
            <c:showVal val="0"/>
            <c:showCatName val="0"/>
            <c:showSerName val="0"/>
            <c:showPercent val="1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Налоговые и неналоговые доходы</c:v>
                </c:pt>
                <c:pt idx="1">
                  <c:v>Безвоздмездные поступления 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44</c:v>
                </c:pt>
                <c:pt idx="1">
                  <c:v>60.4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50"/>
        <c:holeSize val="41"/>
      </c:doughnutChart>
      <c:spPr>
        <a:noFill/>
        <a:ln w="25378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59" b="0" i="0" u="none" strike="noStrike" baseline="0">
          <a:solidFill>
            <a:srgbClr val="000000"/>
          </a:solidFill>
          <a:latin typeface="Courier New"/>
          <a:ea typeface="Courier New"/>
          <a:cs typeface="Courier New"/>
        </a:defRPr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096385542168675"/>
          <c:y val="0.2767527675276753"/>
          <c:w val="0.53413654618473894"/>
          <c:h val="0.4907749077490775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доходной части бюджета МР "Вуктыл" на 2011, 2012 год</c:v>
                </c:pt>
              </c:strCache>
            </c:strRef>
          </c:tx>
          <c:spPr>
            <a:solidFill>
              <a:srgbClr val="FFFF66"/>
            </a:solidFill>
            <a:effectLst>
              <a:innerShdw blurRad="63500" dist="50800" dir="189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 prstMaterial="dkEdge">
              <a:bevelT w="114300"/>
            </a:sp3d>
          </c:spPr>
          <c:dPt>
            <c:idx val="0"/>
            <c:bubble3D val="0"/>
            <c:spPr>
              <a:solidFill>
                <a:srgbClr val="92D050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 prstMaterial="dkEdge">
                <a:bevelT w="114300"/>
              </a:sp3d>
            </c:spPr>
          </c:dPt>
          <c:dPt>
            <c:idx val="1"/>
            <c:bubble3D val="0"/>
            <c:spPr>
              <a:solidFill>
                <a:srgbClr val="FF33CC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 prstMaterial="dkEdge">
                <a:bevelT w="114300"/>
              </a:sp3d>
            </c:spPr>
          </c:dPt>
          <c:dLbls>
            <c:dLbl>
              <c:idx val="0"/>
              <c:layout>
                <c:manualLayout>
                  <c:x val="0.21061751088342864"/>
                  <c:y val="-3.520246610696097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34,5%</a:t>
                    </a:r>
                    <a:endParaRPr lang="en-US" dirty="0"/>
                  </a:p>
                </c:rich>
              </c:tx>
              <c:showLegendKey val="1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0.20673035121701452"/>
                  <c:y val="-4.5838160839271828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65,5%</a:t>
                    </a:r>
                    <a:endParaRPr lang="en-US" dirty="0"/>
                  </a:p>
                </c:rich>
              </c:tx>
              <c:showLegendKey val="1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numFmt formatCode="0.0%" sourceLinked="0"/>
              <c:spPr>
                <a:noFill/>
                <a:ln w="25378">
                  <a:noFill/>
                </a:ln>
              </c:spPr>
              <c:txPr>
                <a:bodyPr/>
                <a:lstStyle/>
                <a:p>
                  <a:pPr>
                    <a:defRPr sz="1304" b="0" i="0" u="none" strike="noStrike" baseline="0">
                      <a:solidFill>
                        <a:srgbClr val="000000"/>
                      </a:solidFill>
                      <a:latin typeface="Courier New"/>
                      <a:ea typeface="Courier New"/>
                      <a:cs typeface="Courier New"/>
                    </a:defRPr>
                  </a:pPr>
                  <a:endParaRPr lang="ru-RU"/>
                </a:p>
              </c:txPr>
              <c:showLegendKey val="1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numFmt formatCode="0.0%" sourceLinked="0"/>
              <c:spPr>
                <a:noFill/>
                <a:ln w="25378">
                  <a:noFill/>
                </a:ln>
              </c:spPr>
              <c:txPr>
                <a:bodyPr/>
                <a:lstStyle/>
                <a:p>
                  <a:pPr>
                    <a:defRPr sz="1304" b="0" i="0" u="none" strike="noStrike" baseline="0">
                      <a:solidFill>
                        <a:srgbClr val="000000"/>
                      </a:solidFill>
                      <a:latin typeface="Courier New"/>
                      <a:ea typeface="Courier New"/>
                      <a:cs typeface="Courier New"/>
                    </a:defRPr>
                  </a:pPr>
                  <a:endParaRPr lang="ru-RU"/>
                </a:p>
              </c:txPr>
              <c:showLegendKey val="1"/>
              <c:showVal val="0"/>
              <c:showCatName val="0"/>
              <c:showSerName val="0"/>
              <c:showPercent val="1"/>
              <c:showBubbleSize val="0"/>
            </c:dLbl>
            <c:numFmt formatCode="0.0%" sourceLinked="0"/>
            <c:spPr>
              <a:noFill/>
              <a:ln w="25378">
                <a:noFill/>
              </a:ln>
            </c:spPr>
            <c:txPr>
              <a:bodyPr/>
              <a:lstStyle/>
              <a:p>
                <a:pPr>
                  <a:defRPr sz="1159" b="1" i="0" u="none" strike="noStrike" baseline="0">
                    <a:solidFill>
                      <a:srgbClr val="000000"/>
                    </a:solidFill>
                    <a:latin typeface="Courier New"/>
                    <a:ea typeface="Courier New"/>
                    <a:cs typeface="Courier New"/>
                  </a:defRPr>
                </a:pPr>
                <a:endParaRPr lang="ru-RU"/>
              </a:p>
            </c:txPr>
            <c:showLegendKey val="1"/>
            <c:showVal val="0"/>
            <c:showCatName val="0"/>
            <c:showSerName val="0"/>
            <c:showPercent val="1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Налоговые и неналоговые доходы</c:v>
                </c:pt>
                <c:pt idx="1">
                  <c:v>Безвоздмездные поступления 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34.5</c:v>
                </c:pt>
                <c:pt idx="1">
                  <c:v>65.5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50"/>
        <c:holeSize val="41"/>
      </c:doughnutChart>
      <c:spPr>
        <a:noFill/>
        <a:ln w="25378">
          <a:noFill/>
        </a:ln>
      </c:spPr>
    </c:plotArea>
    <c:legend>
      <c:legendPos val="r"/>
      <c:layout>
        <c:manualLayout>
          <c:xMode val="edge"/>
          <c:yMode val="edge"/>
          <c:x val="3.8461538461538457E-2"/>
          <c:y val="0.79724409448818889"/>
          <c:w val="0.9145299145299145"/>
          <c:h val="0.14960629921259841"/>
        </c:manualLayout>
      </c:layout>
      <c:overlay val="0"/>
      <c:spPr>
        <a:noFill/>
        <a:ln w="4593">
          <a:solidFill>
            <a:srgbClr val="000000"/>
          </a:solidFill>
          <a:prstDash val="solid"/>
        </a:ln>
      </c:spPr>
      <c:txPr>
        <a:bodyPr/>
        <a:lstStyle/>
        <a:p>
          <a:pPr>
            <a:defRPr sz="974" b="0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59" b="0" i="0" u="none" strike="noStrike" baseline="0">
          <a:solidFill>
            <a:srgbClr val="000000"/>
          </a:solidFill>
          <a:latin typeface="Courier New"/>
          <a:ea typeface="Courier New"/>
          <a:cs typeface="Courier New"/>
        </a:defRPr>
      </a:pPr>
      <a:endParaRPr lang="ru-RU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</c:spPr>
          </c:dPt>
          <c:dLbls>
            <c:dLbl>
              <c:idx val="0"/>
              <c:layout>
                <c:manualLayout>
                  <c:x val="1.8749999999999999E-2"/>
                  <c:y val="0.2468750000000000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5000000000000001E-2"/>
                  <c:y val="0.3343749999999999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_ ;\-#,##0.0\ " sourceLinked="0"/>
            <c:txPr>
              <a:bodyPr rot="-5400000" vert="horz"/>
              <a:lstStyle/>
              <a:p>
                <a:pPr>
                  <a:defRPr sz="1600" b="1" i="0" baseline="0">
                    <a:latin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2017</c:v>
                </c:pt>
                <c:pt idx="1">
                  <c:v>2018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556550.5</c:v>
                </c:pt>
                <c:pt idx="1">
                  <c:v>593919.5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9708160"/>
        <c:axId val="43126720"/>
        <c:axId val="0"/>
      </c:bar3DChart>
      <c:catAx>
        <c:axId val="397081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 i="0" baseline="0">
                <a:latin typeface="Times New Roman" panose="02020603050405020304" pitchFamily="18" charset="0"/>
              </a:defRPr>
            </a:pPr>
            <a:endParaRPr lang="ru-RU"/>
          </a:p>
        </c:txPr>
        <c:crossAx val="43126720"/>
        <c:crosses val="autoZero"/>
        <c:auto val="1"/>
        <c:lblAlgn val="ctr"/>
        <c:lblOffset val="100"/>
        <c:noMultiLvlLbl val="0"/>
      </c:catAx>
      <c:valAx>
        <c:axId val="4312672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397081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noFill/>
        <a:ln w="10000">
          <a:noFill/>
        </a:ln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8210722830802518E-2"/>
          <c:y val="2.8193383523475875E-3"/>
          <c:w val="0.90848411064369472"/>
          <c:h val="0.88287846897939726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spPr>
            <a:solidFill>
              <a:srgbClr val="FF99FF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FF99FF"/>
              </a:solidFill>
            </c:spPr>
          </c:dPt>
          <c:dLbls>
            <c:dLbl>
              <c:idx val="0"/>
              <c:layout>
                <c:manualLayout>
                  <c:x val="-8.9957036015488254E-2"/>
                  <c:y val="6.027852419709884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220 126,9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</c:dLbl>
            <c:dLbl>
              <c:idx val="1"/>
              <c:layout>
                <c:manualLayout>
                  <c:x val="-4.1281107901804871E-2"/>
                  <c:y val="4.3162638854298474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204 789,3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</c:dLbl>
            <c:dLbl>
              <c:idx val="2"/>
              <c:layout>
                <c:manualLayout>
                  <c:x val="-5.2674468086244305E-2"/>
                  <c:y val="0.2433333192736407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</c:dLbl>
            <c:numFmt formatCode="#,##0.0" sourceLinked="0"/>
            <c:txPr>
              <a:bodyPr rot="0"/>
              <a:lstStyle/>
              <a:p>
                <a:pPr>
                  <a:defRPr sz="1400" b="1" i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0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2017</c:v>
                </c:pt>
                <c:pt idx="1">
                  <c:v>2018</c:v>
                </c:pt>
              </c:numCache>
            </c:numRef>
          </c:cat>
          <c:val>
            <c:numRef>
              <c:f>Лист1!$B$2:$B$3</c:f>
              <c:numCache>
                <c:formatCode>#,##0.00</c:formatCode>
                <c:ptCount val="2"/>
                <c:pt idx="0">
                  <c:v>220126.9</c:v>
                </c:pt>
                <c:pt idx="1">
                  <c:v>204789.3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0"/>
              <c:layout>
                <c:manualLayout>
                  <c:x val="-0.10944735103648805"/>
                  <c:y val="0.18697331248422508"/>
                </c:manualLayout>
              </c:layout>
              <c:tx>
                <c:rich>
                  <a:bodyPr rot="0"/>
                  <a:lstStyle/>
                  <a:p>
                    <a:pPr>
                      <a:defRPr sz="1400" b="1" i="1"/>
                    </a:pPr>
                    <a:r>
                      <a:rPr lang="ru-RU" dirty="0" smtClean="0"/>
                      <a:t>336 423,7</a:t>
                    </a:r>
                    <a:endParaRPr lang="en-US" dirty="0"/>
                  </a:p>
                </c:rich>
              </c:tx>
              <c:numFmt formatCode="#,##0.0" sourceLinked="0"/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8.4545599205335054E-2"/>
                  <c:y val="0.11812401177068192"/>
                </c:manualLayout>
              </c:layout>
              <c:tx>
                <c:rich>
                  <a:bodyPr rot="0"/>
                  <a:lstStyle/>
                  <a:p>
                    <a:pPr>
                      <a:defRPr sz="1400" b="1" i="1"/>
                    </a:pPr>
                    <a:r>
                      <a:rPr lang="ru-RU" dirty="0" smtClean="0"/>
                      <a:t>389 130,2</a:t>
                    </a:r>
                    <a:endParaRPr lang="en-US" dirty="0"/>
                  </a:p>
                </c:rich>
              </c:tx>
              <c:numFmt formatCode="#,##0.0" sourceLinked="0"/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7.0005977550580453E-2"/>
                  <c:y val="0.11018862261557789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4.5137104510278518E-2"/>
                  <c:y val="-1.4253330826489365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txPr>
              <a:bodyPr rot="0"/>
              <a:lstStyle/>
              <a:p>
                <a:pPr>
                  <a:defRPr sz="1400" b="1" i="1"/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2017</c:v>
                </c:pt>
                <c:pt idx="1">
                  <c:v>2018</c:v>
                </c:pt>
              </c:numCache>
            </c:numRef>
          </c:cat>
          <c:val>
            <c:numRef>
              <c:f>Лист1!$C$2:$C$3</c:f>
              <c:numCache>
                <c:formatCode>#,##0.00</c:formatCode>
                <c:ptCount val="2"/>
                <c:pt idx="0">
                  <c:v>336423.7</c:v>
                </c:pt>
                <c:pt idx="1">
                  <c:v>389130.2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one"/>
        <c:axId val="43117568"/>
        <c:axId val="43385984"/>
        <c:axId val="86890368"/>
      </c:bar3DChart>
      <c:catAx>
        <c:axId val="4311756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3385984"/>
        <c:crosses val="autoZero"/>
        <c:auto val="1"/>
        <c:lblAlgn val="ctr"/>
        <c:lblOffset val="100"/>
        <c:noMultiLvlLbl val="0"/>
      </c:catAx>
      <c:valAx>
        <c:axId val="43385984"/>
        <c:scaling>
          <c:orientation val="minMax"/>
        </c:scaling>
        <c:delete val="1"/>
        <c:axPos val="l"/>
        <c:numFmt formatCode="#,##0.00" sourceLinked="1"/>
        <c:majorTickMark val="out"/>
        <c:minorTickMark val="none"/>
        <c:tickLblPos val="nextTo"/>
        <c:crossAx val="43117568"/>
        <c:crosses val="autoZero"/>
        <c:crossBetween val="between"/>
      </c:valAx>
      <c:serAx>
        <c:axId val="86890368"/>
        <c:scaling>
          <c:orientation val="minMax"/>
        </c:scaling>
        <c:delete val="1"/>
        <c:axPos val="b"/>
        <c:majorTickMark val="out"/>
        <c:minorTickMark val="none"/>
        <c:tickLblPos val="nextTo"/>
        <c:crossAx val="43385984"/>
        <c:crosses val="autoZero"/>
      </c:serAx>
    </c:plotArea>
    <c:legend>
      <c:legendPos val="r"/>
      <c:legendEntry>
        <c:idx val="0"/>
        <c:txPr>
          <a:bodyPr/>
          <a:lstStyle/>
          <a:p>
            <a:pPr>
              <a:defRPr sz="140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400"/>
            </a:pPr>
            <a:endParaRPr lang="ru-RU"/>
          </a:p>
        </c:txPr>
      </c:legendEntry>
      <c:layout>
        <c:manualLayout>
          <c:xMode val="edge"/>
          <c:yMode val="edge"/>
          <c:x val="4.0471591210465695E-2"/>
          <c:y val="1.0088890186739889E-2"/>
          <c:w val="0.72070999069354769"/>
          <c:h val="0.10704747350880485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75"/>
      <c:rotY val="0"/>
      <c:rAngAx val="0"/>
      <c:perspective val="30"/>
    </c:view3D>
    <c:floor>
      <c:thickness val="0"/>
    </c:floor>
    <c:sideWall>
      <c:thickness val="0"/>
      <c:spPr>
        <a:noFill/>
        <a:ln w="25385">
          <a:noFill/>
        </a:ln>
      </c:spPr>
    </c:sideWall>
    <c:backWall>
      <c:thickness val="0"/>
      <c:spPr>
        <a:noFill/>
        <a:ln w="25385">
          <a:noFill/>
        </a:ln>
      </c:spPr>
    </c:backWall>
    <c:plotArea>
      <c:layout>
        <c:manualLayout>
          <c:layoutTarget val="inner"/>
          <c:xMode val="edge"/>
          <c:yMode val="edge"/>
          <c:x val="3.5660806635478215E-2"/>
          <c:y val="7.6139565444571469E-2"/>
          <c:w val="0.80358981375354099"/>
          <c:h val="0.89907081856459781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799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75"/>
      <c:rotY val="0"/>
      <c:rAngAx val="0"/>
      <c:perspective val="30"/>
    </c:view3D>
    <c:floor>
      <c:thickness val="0"/>
    </c:floor>
    <c:sideWall>
      <c:thickness val="0"/>
      <c:spPr>
        <a:noFill/>
        <a:ln w="25385">
          <a:noFill/>
        </a:ln>
      </c:spPr>
    </c:sideWall>
    <c:backWall>
      <c:thickness val="0"/>
      <c:spPr>
        <a:noFill/>
        <a:ln w="25385">
          <a:noFill/>
        </a:ln>
      </c:spPr>
    </c:backWall>
    <c:plotArea>
      <c:layout>
        <c:manualLayout>
          <c:layoutTarget val="inner"/>
          <c:xMode val="edge"/>
          <c:yMode val="edge"/>
          <c:x val="3.5660806635478215E-2"/>
          <c:y val="7.6139565444571469E-2"/>
          <c:w val="0.80358981375354099"/>
          <c:h val="0.89907081856459781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799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75"/>
      <c:rotY val="0"/>
      <c:rAngAx val="0"/>
      <c:perspective val="30"/>
    </c:view3D>
    <c:floor>
      <c:thickness val="0"/>
    </c:floor>
    <c:sideWall>
      <c:thickness val="0"/>
      <c:spPr>
        <a:noFill/>
        <a:ln w="25385">
          <a:noFill/>
        </a:ln>
      </c:spPr>
    </c:sideWall>
    <c:backWall>
      <c:thickness val="0"/>
      <c:spPr>
        <a:noFill/>
        <a:ln w="25385">
          <a:noFill/>
        </a:ln>
      </c:spPr>
    </c:backWall>
    <c:plotArea>
      <c:layout>
        <c:manualLayout>
          <c:layoutTarget val="inner"/>
          <c:xMode val="edge"/>
          <c:yMode val="edge"/>
          <c:x val="3.5660806635478215E-2"/>
          <c:y val="7.6139565444571469E-2"/>
          <c:w val="0.80358981375354099"/>
          <c:h val="0.8990708185645978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бюджета ГО "Вуктыл в 2018 году</c:v>
                </c:pt>
              </c:strCache>
            </c:strRef>
          </c:tx>
          <c:spPr>
            <a:solidFill>
              <a:srgbClr val="9999FF"/>
            </a:solidFill>
            <a:ln w="12692">
              <a:solidFill>
                <a:srgbClr val="000000"/>
              </a:solidFill>
              <a:prstDash val="solid"/>
            </a:ln>
          </c:spPr>
          <c:explosion val="15"/>
          <c:dPt>
            <c:idx val="0"/>
            <c:bubble3D val="0"/>
            <c:spPr>
              <a:solidFill>
                <a:srgbClr val="00FF00"/>
              </a:solidFill>
              <a:ln w="12692">
                <a:solidFill>
                  <a:srgbClr val="000000"/>
                </a:solidFill>
                <a:prstDash val="solid"/>
              </a:ln>
            </c:spPr>
          </c:dPt>
          <c:dPt>
            <c:idx val="1"/>
            <c:bubble3D val="0"/>
            <c:spPr>
              <a:solidFill>
                <a:srgbClr val="3A2404"/>
              </a:solidFill>
              <a:ln w="12692">
                <a:solidFill>
                  <a:srgbClr val="000000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rgbClr val="00FFCC"/>
              </a:solidFill>
              <a:ln w="12692">
                <a:solidFill>
                  <a:srgbClr val="000000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rgbClr val="339966"/>
              </a:solidFill>
              <a:ln w="12692">
                <a:solidFill>
                  <a:srgbClr val="000000"/>
                </a:solidFill>
                <a:prstDash val="solid"/>
              </a:ln>
            </c:spPr>
          </c:dPt>
          <c:dPt>
            <c:idx val="4"/>
            <c:bubble3D val="0"/>
            <c:spPr>
              <a:solidFill>
                <a:srgbClr val="993366"/>
              </a:solidFill>
              <a:ln w="12692">
                <a:solidFill>
                  <a:srgbClr val="000000"/>
                </a:solidFill>
                <a:prstDash val="solid"/>
              </a:ln>
            </c:spPr>
          </c:dPt>
          <c:dPt>
            <c:idx val="5"/>
            <c:bubble3D val="0"/>
            <c:explosion val="19"/>
            <c:spPr>
              <a:solidFill>
                <a:srgbClr val="FFFF00"/>
              </a:solidFill>
              <a:ln w="12692">
                <a:solidFill>
                  <a:srgbClr val="000000"/>
                </a:solidFill>
                <a:prstDash val="solid"/>
              </a:ln>
            </c:spPr>
          </c:dPt>
          <c:dPt>
            <c:idx val="6"/>
            <c:bubble3D val="0"/>
            <c:spPr>
              <a:solidFill>
                <a:schemeClr val="accent2">
                  <a:lumMod val="50000"/>
                </a:schemeClr>
              </a:solidFill>
              <a:ln w="12692">
                <a:solidFill>
                  <a:schemeClr val="accent1"/>
                </a:solidFill>
                <a:prstDash val="solid"/>
              </a:ln>
            </c:spPr>
          </c:dPt>
          <c:dPt>
            <c:idx val="7"/>
            <c:bubble3D val="0"/>
            <c:spPr>
              <a:solidFill>
                <a:srgbClr val="FF99FF"/>
              </a:solidFill>
              <a:ln w="12692">
                <a:solidFill>
                  <a:srgbClr val="000000"/>
                </a:solidFill>
                <a:prstDash val="solid"/>
              </a:ln>
            </c:spPr>
          </c:dPt>
          <c:dPt>
            <c:idx val="8"/>
            <c:bubble3D val="0"/>
            <c:spPr>
              <a:solidFill>
                <a:srgbClr val="D60093"/>
              </a:solidFill>
              <a:ln w="12692">
                <a:solidFill>
                  <a:srgbClr val="000000"/>
                </a:solidFill>
                <a:prstDash val="solid"/>
              </a:ln>
            </c:spPr>
          </c:dPt>
          <c:dPt>
            <c:idx val="9"/>
            <c:bubble3D val="0"/>
            <c:spPr>
              <a:solidFill>
                <a:srgbClr val="FF0000"/>
              </a:solidFill>
              <a:ln w="12692">
                <a:solidFill>
                  <a:srgbClr val="000000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-0.16262134150154742"/>
                  <c:y val="0.16000543870564501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Общегосударственные </a:t>
                    </a:r>
                    <a:r>
                      <a:rPr lang="ru-RU" dirty="0"/>
                      <a:t>вопросы
</a:t>
                    </a:r>
                    <a:r>
                      <a:rPr lang="ru-RU" dirty="0" smtClean="0"/>
                      <a:t>17,7%</a:t>
                    </a:r>
                    <a:endParaRPr lang="ru-RU" dirty="0"/>
                  </a:p>
                </c:rich>
              </c:tx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3.3533888004083683E-2"/>
                  <c:y val="-0.11707632554212648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1.1076846591484243E-2"/>
                  <c:y val="-3.3200776545929206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Национальная </a:t>
                    </a:r>
                    <a:r>
                      <a:rPr lang="ru-RU" dirty="0"/>
                      <a:t>безопасность и правоохранительная деятельность
</a:t>
                    </a:r>
                    <a:r>
                      <a:rPr lang="ru-RU" dirty="0" smtClean="0"/>
                      <a:t>0,2%</a:t>
                    </a:r>
                    <a:endParaRPr lang="ru-RU" dirty="0"/>
                  </a:p>
                </c:rich>
              </c:tx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6.6512237559668798E-3"/>
                  <c:y val="8.3215399794695985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Национальная </a:t>
                    </a:r>
                    <a:r>
                      <a:rPr lang="ru-RU" dirty="0"/>
                      <a:t>экономика
</a:t>
                    </a:r>
                    <a:r>
                      <a:rPr lang="ru-RU" dirty="0" smtClean="0"/>
                      <a:t>2,5%</a:t>
                    </a:r>
                    <a:endParaRPr lang="ru-RU" dirty="0"/>
                  </a:p>
                </c:rich>
              </c:tx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1.4022401964051745E-2"/>
                  <c:y val="0.10603554011941861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Жилищно-коммунальное </a:t>
                    </a:r>
                    <a:r>
                      <a:rPr lang="ru-RU" dirty="0"/>
                      <a:t>хозяйство
</a:t>
                    </a:r>
                    <a:r>
                      <a:rPr lang="ru-RU" dirty="0" smtClean="0"/>
                      <a:t>15,1%</a:t>
                    </a:r>
                    <a:endParaRPr lang="ru-RU" dirty="0"/>
                  </a:p>
                </c:rich>
              </c:tx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0.11464434069784245"/>
                  <c:y val="-0.17922896495944049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Образование</a:t>
                    </a:r>
                    <a:r>
                      <a:rPr lang="ru-RU" dirty="0"/>
                      <a:t>
</a:t>
                    </a:r>
                    <a:r>
                      <a:rPr lang="ru-RU" dirty="0" smtClean="0"/>
                      <a:t>54,4%</a:t>
                    </a:r>
                    <a:endParaRPr lang="ru-RU" dirty="0"/>
                  </a:p>
                </c:rich>
              </c:tx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-2.6087804606679522E-2"/>
                  <c:y val="0.19259278784114273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Обслуживание муниципального долга
</a:t>
                    </a:r>
                    <a:r>
                      <a:rPr lang="ru-RU" dirty="0" smtClean="0"/>
                      <a:t>0,5%</a:t>
                    </a:r>
                    <a:endParaRPr lang="ru-RU" dirty="0"/>
                  </a:p>
                </c:rich>
              </c:tx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</c:dLbl>
            <c:dLbl>
              <c:idx val="7"/>
              <c:layout>
                <c:manualLayout>
                  <c:x val="-1.9020769439452058E-2"/>
                  <c:y val="1.7065444852174351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Культура, кинематография и средства массовой информации
</a:t>
                    </a:r>
                    <a:r>
                      <a:rPr lang="ru-RU" dirty="0" smtClean="0"/>
                      <a:t>7,0%</a:t>
                    </a:r>
                    <a:endParaRPr lang="ru-RU" dirty="0"/>
                  </a:p>
                </c:rich>
              </c:tx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</c:dLbl>
            <c:dLbl>
              <c:idx val="8"/>
              <c:layout>
                <c:manualLayout>
                  <c:x val="-1.7758123004821422E-2"/>
                  <c:y val="-6.6897257178200158E-3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Социальная политика
</a:t>
                    </a:r>
                    <a:r>
                      <a:rPr lang="ru-RU" dirty="0" smtClean="0"/>
                      <a:t>2,4%</a:t>
                    </a:r>
                    <a:endParaRPr lang="ru-RU" dirty="0"/>
                  </a:p>
                </c:rich>
              </c:tx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</c:dLbl>
            <c:dLbl>
              <c:idx val="9"/>
              <c:layout>
                <c:manualLayout>
                  <c:x val="0.13778305874390534"/>
                  <c:y val="-2.5002918677113156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Физическая </a:t>
                    </a:r>
                    <a:r>
                      <a:rPr lang="ru-RU" dirty="0"/>
                      <a:t>культура и спорт
</a:t>
                    </a:r>
                    <a:r>
                      <a:rPr lang="ru-RU" dirty="0" smtClean="0"/>
                      <a:t>0,2%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0"/>
              <c:layout>
                <c:manualLayout>
                  <c:x val="0.31978713091141941"/>
                  <c:y val="5.8265208917017679E-4"/>
                </c:manualLayout>
              </c:layout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</c:dLbl>
            <c:numFmt formatCode="0.0%" sourceLinked="0"/>
            <c:spPr>
              <a:noFill/>
              <a:ln w="25385">
                <a:noFill/>
              </a:ln>
            </c:spPr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dLblPos val="bestFit"/>
            <c:showLegendKey val="1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Лист1!$A$2:$A$12</c:f>
              <c:strCache>
                <c:ptCount val="10"/>
                <c:pt idx="0">
                  <c:v>Общегосударственные вопросы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Образование</c:v>
                </c:pt>
                <c:pt idx="6">
                  <c:v>Обслуживание муниципального долга</c:v>
                </c:pt>
                <c:pt idx="7">
                  <c:v>Культура, кинематография и средства массовой информации</c:v>
                </c:pt>
                <c:pt idx="8">
                  <c:v>Социальная политика</c:v>
                </c:pt>
                <c:pt idx="9">
                  <c:v>Физическая культура и спорт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 formatCode="#,##0.0">
                  <c:v>106141.7</c:v>
                </c:pt>
                <c:pt idx="2" formatCode="#,##0.0">
                  <c:v>1182.8</c:v>
                </c:pt>
                <c:pt idx="3" formatCode="#,##0.0">
                  <c:v>15241.5</c:v>
                </c:pt>
                <c:pt idx="4" formatCode="#,##0.0">
                  <c:v>90462</c:v>
                </c:pt>
                <c:pt idx="5" formatCode="#,##0.0">
                  <c:v>326159.2</c:v>
                </c:pt>
                <c:pt idx="6" formatCode="#,##0.0">
                  <c:v>3047.4</c:v>
                </c:pt>
                <c:pt idx="7" formatCode="#,##0.0">
                  <c:v>41916.5</c:v>
                </c:pt>
                <c:pt idx="8" formatCode="#,##0.0">
                  <c:v>14504.8</c:v>
                </c:pt>
                <c:pt idx="9" formatCode="#,##0.0">
                  <c:v>1262.5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799"/>
      </a:pPr>
      <a:endParaRPr lang="ru-RU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0.49803</cdr:x>
      <cdr:y>0.61112</cdr:y>
    </cdr:from>
    <cdr:to>
      <cdr:x>0.8982</cdr:x>
      <cdr:y>0.65986</cdr:y>
    </cdr:to>
    <cdr:sp macro="" textlink="">
      <cdr:nvSpPr>
        <cdr:cNvPr id="3" name="Text Box 14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788024" y="3473128"/>
          <a:ext cx="3847217" cy="27699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Franklin Gothic Book" pitchFamily="34" charset="0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Franklin Gothic Book" pitchFamily="34" charset="0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Franklin Gothic Book" pitchFamily="34" charset="0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Franklin Gothic Book" pitchFamily="34" charset="0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Franklin Gothic Book" pitchFamily="34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Franklin Gothic Book" pitchFamily="34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Franklin Gothic Book" pitchFamily="34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Franklin Gothic Book" pitchFamily="34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Franklin Gothic Book" pitchFamily="34" charset="0"/>
              <a:ea typeface="+mn-ea"/>
              <a:cs typeface="+mn-cs"/>
            </a:defRPr>
          </a:lvl9pPr>
        </a:lstStyle>
        <a:p xmlns:a="http://schemas.openxmlformats.org/drawingml/2006/main">
          <a:pPr algn="just" eaLnBrk="1" hangingPunct="1">
            <a:spcBef>
              <a:spcPct val="50000"/>
            </a:spcBef>
          </a:pPr>
          <a:endParaRPr lang="ru-RU" sz="1200" dirty="0"/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0.34146</cdr:x>
      <cdr:y>0.8076</cdr:y>
    </cdr:from>
    <cdr:to>
      <cdr:x>0.4447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024336" y="383812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0.19512</cdr:x>
      <cdr:y>0.90181</cdr:y>
    </cdr:from>
    <cdr:to>
      <cdr:x>0.45988</cdr:x>
      <cdr:y>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728192" y="4285864"/>
          <a:ext cx="2344936" cy="466664"/>
        </a:xfrm>
        <a:prstGeom xmlns:a="http://schemas.openxmlformats.org/drawingml/2006/main" prst="rect">
          <a:avLst/>
        </a:prstGeom>
        <a:scene3d xmlns:a="http://schemas.openxmlformats.org/drawingml/2006/main">
          <a:camera prst="orthographicFront">
            <a:rot lat="0" lon="0" rev="0"/>
          </a:camera>
          <a:lightRig rig="threePt" dir="t"/>
        </a:scene3d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200" b="1" dirty="0" smtClean="0"/>
            <a:t>Всего   209 483,7 тыс. руб</a:t>
          </a:r>
          <a:r>
            <a:rPr lang="ru-RU" sz="1200" dirty="0" smtClean="0"/>
            <a:t>.</a:t>
          </a:r>
        </a:p>
        <a:p xmlns:a="http://schemas.openxmlformats.org/drawingml/2006/main">
          <a:endParaRPr lang="ru-RU" sz="14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0.40562</cdr:x>
      <cdr:y>0.41026</cdr:y>
    </cdr:from>
    <cdr:to>
      <cdr:x>0.58912</cdr:x>
      <cdr:y>0.59851</cdr:y>
    </cdr:to>
    <cdr:sp macro="" textlink="">
      <cdr:nvSpPr>
        <cdr:cNvPr id="102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449290" y="1152128"/>
          <a:ext cx="655649" cy="52866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18288" tIns="18288" rIns="18288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ru-RU" sz="1100" b="1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доходы </a:t>
          </a:r>
          <a:r>
            <a:rPr lang="ru-RU" sz="1100" b="1" i="0" u="none" strike="noStrike" baseline="0" dirty="0" smtClean="0">
              <a:solidFill>
                <a:srgbClr val="000000"/>
              </a:solidFill>
              <a:latin typeface="Times New Roman"/>
              <a:cs typeface="Times New Roman"/>
            </a:rPr>
            <a:t>2017 </a:t>
          </a:r>
          <a:r>
            <a:rPr lang="ru-RU" sz="1100" b="1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год</a:t>
          </a:r>
          <a:endParaRPr lang="ru-RU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0.40287</cdr:x>
      <cdr:y>0.4359</cdr:y>
    </cdr:from>
    <cdr:to>
      <cdr:x>0.60862</cdr:x>
      <cdr:y>0.5784</cdr:y>
    </cdr:to>
    <cdr:sp macro="" textlink="">
      <cdr:nvSpPr>
        <cdr:cNvPr id="102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368152" y="1224136"/>
          <a:ext cx="698729" cy="40018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18288" tIns="18288" rIns="18288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ru-RU" sz="1100" b="1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доходы </a:t>
          </a:r>
          <a:r>
            <a:rPr lang="ru-RU" sz="1100" b="1" i="0" u="none" strike="noStrike" baseline="0" dirty="0" smtClean="0">
              <a:solidFill>
                <a:srgbClr val="000000"/>
              </a:solidFill>
              <a:latin typeface="Times New Roman"/>
              <a:cs typeface="Times New Roman"/>
            </a:rPr>
            <a:t>2018</a:t>
          </a:r>
          <a:r>
            <a:rPr lang="ru-RU" sz="1100" b="1" i="0" u="none" strike="noStrike" dirty="0" smtClean="0">
              <a:solidFill>
                <a:srgbClr val="000000"/>
              </a:solidFill>
              <a:latin typeface="Times New Roman"/>
              <a:cs typeface="Times New Roman"/>
            </a:rPr>
            <a:t> </a:t>
          </a:r>
          <a:r>
            <a:rPr lang="ru-RU" sz="1100" b="1" i="0" u="none" strike="noStrike" baseline="0" dirty="0" smtClean="0">
              <a:solidFill>
                <a:srgbClr val="000000"/>
              </a:solidFill>
              <a:latin typeface="Times New Roman"/>
              <a:cs typeface="Times New Roman"/>
            </a:rPr>
            <a:t>год</a:t>
          </a:r>
          <a:endParaRPr lang="ru-RU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0.1039</cdr:x>
      <cdr:y>0.85086</cdr:y>
    </cdr:from>
    <cdr:to>
      <cdr:x>0.26881</cdr:x>
      <cdr:y>0.93328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76063" y="3716924"/>
          <a:ext cx="914400" cy="36004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 smtClean="0"/>
            <a:t>2017 год</a:t>
          </a:r>
          <a:endParaRPr lang="ru-RU" sz="1400" b="1" dirty="0"/>
        </a:p>
      </cdr:txBody>
    </cdr:sp>
  </cdr:relSizeAnchor>
  <cdr:relSizeAnchor xmlns:cdr="http://schemas.openxmlformats.org/drawingml/2006/chartDrawing">
    <cdr:from>
      <cdr:x>0.54545</cdr:x>
      <cdr:y>0.85165</cdr:y>
    </cdr:from>
    <cdr:to>
      <cdr:x>0.71037</cdr:x>
      <cdr:y>0.93407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3024335" y="3720372"/>
          <a:ext cx="914400" cy="36004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b="1" dirty="0" smtClean="0"/>
            <a:t>2018 год</a:t>
          </a:r>
          <a:endParaRPr lang="ru-RU" sz="1400" b="1" dirty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0.02873</cdr:x>
      <cdr:y>0.8841</cdr:y>
    </cdr:from>
    <cdr:to>
      <cdr:x>0.30304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80993" y="4967744"/>
          <a:ext cx="1728206" cy="6512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0.14865</cdr:x>
      <cdr:y>0.04963</cdr:y>
    </cdr:from>
    <cdr:to>
      <cdr:x>0.32025</cdr:x>
      <cdr:y>0.23159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92088" y="216024"/>
          <a:ext cx="914400" cy="7920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2 329,8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0.47297</cdr:x>
      <cdr:y>0.13234</cdr:y>
    </cdr:from>
    <cdr:to>
      <cdr:x>0.64458</cdr:x>
      <cdr:y>0.3424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520280" y="57606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0.39279</cdr:x>
      <cdr:y>0.13365</cdr:y>
    </cdr:from>
    <cdr:to>
      <cdr:x>0.56439</cdr:x>
      <cdr:y>0.23291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093030" y="581794"/>
          <a:ext cx="914400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1 561,0</a:t>
          </a:r>
        </a:p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</cdr:x>
      <cdr:y>0.5126</cdr:y>
    </cdr:from>
    <cdr:to>
      <cdr:x>0.1716</cdr:x>
      <cdr:y>0.72266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0" y="223134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4 875,7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0.28213</cdr:x>
      <cdr:y>0.51007</cdr:y>
    </cdr:from>
    <cdr:to>
      <cdr:x>0.45373</cdr:x>
      <cdr:y>0.72013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1604939" y="2220302"/>
          <a:ext cx="976182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4 437,9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0.76911</cdr:x>
      <cdr:y>0.56401</cdr:y>
    </cdr:from>
    <cdr:to>
      <cdr:x>0.92985</cdr:x>
      <cdr:y>0.77407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4375164" y="245511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0.16074</cdr:x>
      <cdr:y>0.21006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-323528" y="-1827179"/>
          <a:ext cx="872146" cy="9516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</cdr:x>
      <cdr:y>0.89203</cdr:y>
    </cdr:from>
    <cdr:to>
      <cdr:x>1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5127778"/>
          <a:ext cx="5137989" cy="62068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Расшифровка остатков денежных средств </a:t>
          </a:r>
        </a:p>
        <a:p xmlns:a="http://schemas.openxmlformats.org/drawingml/2006/main">
          <a:pPr algn="ctr"/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 счете МО ГО «Вуктыл»</a:t>
          </a: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0.08451</cdr:x>
      <cdr:y>0.78518</cdr:y>
    </cdr:from>
    <cdr:to>
      <cdr:x>0.26592</cdr:x>
      <cdr:y>0.83532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32048" y="4543714"/>
          <a:ext cx="927463" cy="2901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 smtClean="0"/>
            <a:t> 7 637,4</a:t>
          </a:r>
          <a:endParaRPr lang="ru-RU" sz="1400" b="1" dirty="0"/>
        </a:p>
      </cdr:txBody>
    </cdr:sp>
  </cdr:relSizeAnchor>
  <cdr:relSizeAnchor xmlns:cdr="http://schemas.openxmlformats.org/drawingml/2006/chartDrawing">
    <cdr:from>
      <cdr:x>0.3662</cdr:x>
      <cdr:y>0.80564</cdr:y>
    </cdr:from>
    <cdr:to>
      <cdr:x>0.54505</cdr:x>
      <cdr:y>0.85402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1872208" y="4662073"/>
          <a:ext cx="914400" cy="2800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Franklin Gothic Book" pitchFamily="34" charset="0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Franklin Gothic Book" pitchFamily="34" charset="0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Franklin Gothic Book" pitchFamily="34" charset="0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Franklin Gothic Book" pitchFamily="34" charset="0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Franklin Gothic Book" pitchFamily="34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Franklin Gothic Book" pitchFamily="34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Franklin Gothic Book" pitchFamily="34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Franklin Gothic Book" pitchFamily="34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Franklin Gothic Book" pitchFamily="34" charset="0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b="1" dirty="0" smtClean="0"/>
            <a:t> 3 199,5</a:t>
          </a:r>
          <a:endParaRPr lang="ru-RU" sz="1400" b="1" dirty="0"/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0.02528</cdr:x>
      <cdr:y>0.83673</cdr:y>
    </cdr:from>
    <cdr:to>
      <cdr:x>0.97101</cdr:x>
      <cdr:y>0.93878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96259" y="2952325"/>
          <a:ext cx="3600400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Просроченная кредиторская задолженность</a:t>
          </a: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0.34146</cdr:x>
      <cdr:y>0.8076</cdr:y>
    </cdr:from>
    <cdr:to>
      <cdr:x>0.4447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024336" y="383812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0.19512</cdr:x>
      <cdr:y>0.90181</cdr:y>
    </cdr:from>
    <cdr:to>
      <cdr:x>0.45988</cdr:x>
      <cdr:y>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728192" y="4285864"/>
          <a:ext cx="2344936" cy="466664"/>
        </a:xfrm>
        <a:prstGeom xmlns:a="http://schemas.openxmlformats.org/drawingml/2006/main" prst="rect">
          <a:avLst/>
        </a:prstGeom>
        <a:scene3d xmlns:a="http://schemas.openxmlformats.org/drawingml/2006/main">
          <a:camera prst="orthographicFront">
            <a:rot lat="0" lon="0" rev="0"/>
          </a:camera>
          <a:lightRig rig="threePt" dir="t"/>
        </a:scene3d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200" b="1" dirty="0" smtClean="0"/>
            <a:t>Всего   190 426,4 тыс. руб</a:t>
          </a:r>
          <a:r>
            <a:rPr lang="ru-RU" sz="1200" dirty="0" smtClean="0"/>
            <a:t>.</a:t>
          </a:r>
        </a:p>
        <a:p xmlns:a="http://schemas.openxmlformats.org/drawingml/2006/main">
          <a:endParaRPr lang="ru-RU" sz="14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184" cy="4961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908" y="0"/>
            <a:ext cx="2945184" cy="4961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C5BDF1-BFDF-4BF4-A46E-72A04710D74A}" type="datetimeFigureOut">
              <a:rPr lang="ru-RU" smtClean="0"/>
              <a:t>30.05.2019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294" y="4716028"/>
            <a:ext cx="5439089" cy="446714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30468"/>
            <a:ext cx="2945184" cy="49617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908" y="9430468"/>
            <a:ext cx="2945184" cy="49617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AE6C77-C6DD-4DA1-B8F4-6EA535A3D8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3083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AE6C77-C6DD-4DA1-B8F4-6EA535A3D8A1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3075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30.05.2019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30.05.2019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30.05.2019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30.05.2019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30.05.2019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30.05.2019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5.xml"/><Relationship Id="rId4" Type="http://schemas.openxmlformats.org/officeDocument/2006/relationships/chart" Target="../charts/char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  <a:solidFill>
            <a:srgbClr val="980286"/>
          </a:solidFill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rPr>
              <a:t>отчет об исполнении бюджета за 2018 год</a:t>
            </a:r>
            <a:endParaRPr lang="ru-RU" sz="3200" b="1" dirty="0">
              <a:solidFill>
                <a:schemeClr val="accent5">
                  <a:lumMod val="20000"/>
                  <a:lumOff val="80000"/>
                </a:schemeClr>
              </a:solidFill>
              <a:latin typeface="+mn-lt"/>
            </a:endParaRPr>
          </a:p>
        </p:txBody>
      </p:sp>
      <p:pic>
        <p:nvPicPr>
          <p:cNvPr id="37" name="Объект 17"/>
          <p:cNvPicPr>
            <a:picLocks noGrp="1" noChangeAspect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4704"/>
            <a:ext cx="9144000" cy="4752528"/>
          </a:xfrm>
        </p:spPr>
      </p:pic>
      <p:sp>
        <p:nvSpPr>
          <p:cNvPr id="2053" name="Объект 2052"/>
          <p:cNvSpPr>
            <a:spLocks noGrp="1"/>
          </p:cNvSpPr>
          <p:nvPr>
            <p:ph sz="quarter" idx="4"/>
          </p:nvPr>
        </p:nvSpPr>
        <p:spPr>
          <a:xfrm>
            <a:off x="0" y="5517232"/>
            <a:ext cx="9143999" cy="100811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98028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Отчет об исполнении бюджета 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98028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муниципального образования городского округа «Вуктыл» 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98028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2018 </a:t>
            </a:r>
            <a:r>
              <a:rPr lang="ru-RU" b="1" dirty="0">
                <a:solidFill>
                  <a:srgbClr val="98028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 </a:t>
            </a:r>
          </a:p>
        </p:txBody>
      </p:sp>
    </p:spTree>
    <p:extLst>
      <p:ext uri="{BB962C8B-B14F-4D97-AF65-F5344CB8AC3E}">
        <p14:creationId xmlns:p14="http://schemas.microsoft.com/office/powerpoint/2010/main" val="2141387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696"/>
          </a:xfrm>
          <a:solidFill>
            <a:srgbClr val="980286"/>
          </a:solidFill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rPr>
              <a:t>отчет об исполнении бюджета за </a:t>
            </a:r>
            <a:r>
              <a:rPr lang="ru-RU" sz="32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rPr>
              <a:t>2018 </a:t>
            </a:r>
            <a:r>
              <a:rPr lang="ru-RU" sz="32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rPr>
              <a:t>год</a:t>
            </a:r>
            <a:endParaRPr lang="ru-RU" sz="3200" b="1" dirty="0">
              <a:solidFill>
                <a:srgbClr val="980286"/>
              </a:solidFill>
              <a:latin typeface="+mn-lt"/>
            </a:endParaRPr>
          </a:p>
        </p:txBody>
      </p:sp>
      <p:sp>
        <p:nvSpPr>
          <p:cNvPr id="6" name="Rectangle 750"/>
          <p:cNvSpPr>
            <a:spLocks noChangeArrowheads="1"/>
          </p:cNvSpPr>
          <p:nvPr/>
        </p:nvSpPr>
        <p:spPr bwMode="auto">
          <a:xfrm>
            <a:off x="107504" y="585731"/>
            <a:ext cx="878497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 </a:t>
            </a:r>
            <a:r>
              <a:rPr lang="ru-RU" sz="20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</a:t>
            </a:r>
            <a:r>
              <a:rPr lang="ru-RU" sz="20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расходной части </a:t>
            </a:r>
            <a:r>
              <a:rPr lang="ru-RU" sz="20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городского округа «Вуктыл</a:t>
            </a:r>
            <a:r>
              <a:rPr lang="ru-RU" sz="20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9" name="Text Box 1959"/>
          <p:cNvSpPr txBox="1">
            <a:spLocks noChangeArrowheads="1"/>
          </p:cNvSpPr>
          <p:nvPr/>
        </p:nvSpPr>
        <p:spPr bwMode="auto">
          <a:xfrm>
            <a:off x="29209" y="1355049"/>
            <a:ext cx="86518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000" b="1" dirty="0" err="1" smtClean="0">
                <a:latin typeface="Arial" pitchFamily="34" charset="0"/>
              </a:rPr>
              <a:t>тыс.руб</a:t>
            </a:r>
            <a:r>
              <a:rPr lang="ru-RU" sz="1000" b="1" dirty="0">
                <a:latin typeface="Arial" pitchFamily="34" charset="0"/>
              </a:rPr>
              <a:t>.</a:t>
            </a:r>
          </a:p>
        </p:txBody>
      </p:sp>
      <p:graphicFrame>
        <p:nvGraphicFramePr>
          <p:cNvPr id="8" name="Group 1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9723885"/>
              </p:ext>
            </p:extLst>
          </p:nvPr>
        </p:nvGraphicFramePr>
        <p:xfrm>
          <a:off x="47029" y="1240085"/>
          <a:ext cx="5029027" cy="5350421"/>
        </p:xfrm>
        <a:graphic>
          <a:graphicData uri="http://schemas.openxmlformats.org/drawingml/2006/table">
            <a:tbl>
              <a:tblPr/>
              <a:tblGrid>
                <a:gridCol w="2123729"/>
                <a:gridCol w="1033090"/>
                <a:gridCol w="864096"/>
                <a:gridCol w="1008112"/>
              </a:tblGrid>
              <a:tr h="801893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показателя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бщих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асход</a:t>
                      </a:r>
                      <a:r>
                        <a:rPr kumimoji="0" lang="ru-RU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ов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</a:p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2018г.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4104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Общегосударственные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вопросы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99 101,7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106 141,7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17,7</a:t>
                      </a:r>
                      <a:endParaRPr kumimoji="0" lang="en-US" sz="11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1822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оборона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kumimoji="0" lang="en-US" sz="11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kumimoji="0" lang="en-US" sz="11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kumimoji="0" lang="en-US" sz="11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1598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безопасность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и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равоохранительная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деятельность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193,2</a:t>
                      </a:r>
                      <a:endParaRPr kumimoji="0" lang="en-US" sz="11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1 182,8</a:t>
                      </a:r>
                      <a:endParaRPr kumimoji="0" lang="en-US" sz="11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</a:t>
                      </a:r>
                      <a:endParaRPr kumimoji="0" lang="en-US" sz="11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1822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экономика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11 522,9</a:t>
                      </a:r>
                      <a:endParaRPr kumimoji="0" lang="en-US" sz="11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15 241,5</a:t>
                      </a:r>
                      <a:endParaRPr kumimoji="0" lang="en-US" sz="11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2,5</a:t>
                      </a:r>
                      <a:endParaRPr kumimoji="0" lang="en-US" sz="11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8914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х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озяйство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87 223,2</a:t>
                      </a:r>
                      <a:endParaRPr kumimoji="0" lang="en-US" sz="11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90 462,0</a:t>
                      </a:r>
                      <a:endParaRPr kumimoji="0" lang="en-US" sz="11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15,1</a:t>
                      </a:r>
                      <a:endParaRPr kumimoji="0" lang="en-US" sz="11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1822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Образование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295 692,3</a:t>
                      </a:r>
                      <a:endParaRPr kumimoji="0" lang="en-US" sz="11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326 159,2</a:t>
                      </a:r>
                      <a:endParaRPr kumimoji="0" lang="en-US" sz="11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54,4</a:t>
                      </a:r>
                      <a:endParaRPr kumimoji="0" lang="en-US" sz="11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1822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Культура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кинематография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34 580,8</a:t>
                      </a:r>
                      <a:endParaRPr kumimoji="0" lang="en-US" sz="11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41 916,5</a:t>
                      </a:r>
                      <a:endParaRPr kumimoji="0" lang="en-US" sz="11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7,0</a:t>
                      </a:r>
                      <a:endParaRPr kumimoji="0" lang="en-US" sz="11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1822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Социальная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политика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17 233,2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14 504,8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2,4</a:t>
                      </a:r>
                      <a:endParaRPr kumimoji="0" lang="en-US" sz="11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1822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Физическая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культура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и </a:t>
                      </a: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спорт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751,6</a:t>
                      </a:r>
                      <a:endParaRPr kumimoji="0" lang="en-US" sz="11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1 262,5</a:t>
                      </a:r>
                      <a:endParaRPr kumimoji="0" lang="en-US" sz="11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</a:t>
                      </a:r>
                      <a:endParaRPr kumimoji="0" lang="en-US" sz="11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2018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Обслуживание </a:t>
                      </a:r>
                    </a:p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муниципального долга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3 046,1</a:t>
                      </a:r>
                      <a:endParaRPr kumimoji="0" lang="en-US" sz="11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3 047,4</a:t>
                      </a:r>
                      <a:endParaRPr kumimoji="0" lang="en-US" sz="11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0,5</a:t>
                      </a:r>
                      <a:endParaRPr kumimoji="0" lang="en-US" sz="11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1822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Межбюджетные трансферты 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kumimoji="0" lang="en-US" sz="11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kumimoji="0" lang="en-US" sz="11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kumimoji="0" lang="en-US" sz="11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1822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549 345,0</a:t>
                      </a:r>
                      <a:endParaRPr kumimoji="0" lang="en-US" sz="11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599 918,4</a:t>
                      </a:r>
                      <a:endParaRPr kumimoji="0" lang="en-US" sz="11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kumimoji="0" lang="en-US" sz="11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" name="Text Box 1958"/>
          <p:cNvSpPr txBox="1">
            <a:spLocks noChangeArrowheads="1"/>
          </p:cNvSpPr>
          <p:nvPr/>
        </p:nvSpPr>
        <p:spPr bwMode="auto">
          <a:xfrm>
            <a:off x="5392933" y="1196752"/>
            <a:ext cx="3571555" cy="4370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Расходная часть бюджета за два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увеличилась с       549 345,0 тыс. руб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2017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году до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599 918,4 тыс.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руб. в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2018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году,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этом увеличение расходов  составило     50 573,4 тыс. руб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или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9,2%. 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ts val="0"/>
              </a:spcBef>
            </a:pP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расходов в 2018г. к 2017г.: </a:t>
            </a:r>
          </a:p>
          <a:p>
            <a:pPr algn="just" eaLnBrk="1" hangingPunct="1">
              <a:spcBef>
                <a:spcPts val="0"/>
              </a:spcBef>
            </a:pP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 по общегосударственным вопросам 106 141,7 тыс. руб., что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больше, чем в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2017г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7 040,0 тыс. руб.;</a:t>
            </a:r>
          </a:p>
          <a:p>
            <a:pPr marL="171450" indent="-171450" algn="just" eaLnBrk="1" hangingPunct="1">
              <a:spcBef>
                <a:spcPts val="0"/>
              </a:spcBef>
              <a:buFontTx/>
              <a:buChar char="-"/>
            </a:pP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жилищно-коммунальному хозяйству 90 462,0 тыс. руб., что больше чем в 2017 году на 3 238,8 тыс. руб.;</a:t>
            </a:r>
          </a:p>
          <a:p>
            <a:pPr marL="171450" indent="-171450" algn="just" eaLnBrk="1" hangingPunct="1">
              <a:spcBef>
                <a:spcPts val="0"/>
              </a:spcBef>
              <a:buFontTx/>
              <a:buChar char="-"/>
            </a:pP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культуре и кинематографии 41 916,5 тыс. руб., что больше чем в 2017 году на 7 335,7 тыс. руб.;</a:t>
            </a:r>
          </a:p>
          <a:p>
            <a:pPr marL="171450" indent="-171450" algn="just" eaLnBrk="1" hangingPunct="1">
              <a:spcBef>
                <a:spcPts val="0"/>
              </a:spcBef>
              <a:buFontTx/>
              <a:buChar char="-"/>
            </a:pP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физическая культура и спорт 1 262,5 тыс. руб., что больше чем в 2017 году на 510,9 тыс. руб.;</a:t>
            </a:r>
          </a:p>
          <a:p>
            <a:pPr algn="just" eaLnBrk="1" hangingPunct="1">
              <a:spcBef>
                <a:spcPts val="0"/>
              </a:spcBef>
            </a:pP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по обслуживанию муниципального долга 3 047,4 тыс. руб., что больше чем в 2017 году на 1,3 тыс. руб.</a:t>
            </a:r>
          </a:p>
          <a:p>
            <a:pPr marL="171450" indent="-171450" algn="just" eaLnBrk="1" hangingPunct="1">
              <a:spcBef>
                <a:spcPts val="0"/>
              </a:spcBef>
              <a:buFontTx/>
              <a:buChar char="-"/>
            </a:pP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национальной безопасности 1 182,8 тыс.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руб., что больше чем в 2017 году на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989,6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руб.;</a:t>
            </a:r>
          </a:p>
          <a:p>
            <a:pPr marL="171450" indent="-171450" algn="just" eaLnBrk="1" hangingPunct="1">
              <a:spcBef>
                <a:spcPts val="0"/>
              </a:spcBef>
              <a:buFontTx/>
              <a:buChar char="-"/>
            </a:pP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национальной экономике 15 241,5 тыс. руб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что больше чем в 2017 году на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3 718,6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руб.;</a:t>
            </a:r>
          </a:p>
          <a:p>
            <a:pPr marL="171450" indent="-171450" algn="just" eaLnBrk="1" hangingPunct="1">
              <a:spcBef>
                <a:spcPts val="0"/>
              </a:spcBef>
              <a:buFontTx/>
              <a:buChar char="-"/>
            </a:pP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образованию 326 159,2 тыс.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руб., что больше чем в 2017 году на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30 466,9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algn="just" eaLnBrk="1" hangingPunct="1">
              <a:buFontTx/>
              <a:buChar char="-"/>
            </a:pPr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Уменьшение </a:t>
            </a:r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расходов в </a:t>
            </a:r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2018г</a:t>
            </a:r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к </a:t>
            </a:r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2017г</a:t>
            </a:r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.:</a:t>
            </a:r>
          </a:p>
          <a:p>
            <a:pPr marL="171450" indent="-171450" algn="just" eaLnBrk="1" hangingPunct="1">
              <a:buFontTx/>
              <a:buChar char="-"/>
            </a:pP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социальной политике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14 504,8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руб.,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этом уменьшение к 2017 г. составило 2 728,4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algn="just" eaLnBrk="1" hangingPunct="1">
              <a:spcBef>
                <a:spcPts val="0"/>
              </a:spcBef>
              <a:buFontTx/>
              <a:buChar char="-"/>
            </a:pPr>
            <a:endPara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7940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  <a:solidFill>
            <a:srgbClr val="980286"/>
          </a:solidFill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rPr>
              <a:t>отчет об исполнении бюджета за </a:t>
            </a:r>
            <a:r>
              <a:rPr lang="ru-RU" sz="32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rPr>
              <a:t>2018 </a:t>
            </a:r>
            <a:r>
              <a:rPr lang="ru-RU" sz="32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rPr>
              <a:t>год</a:t>
            </a:r>
            <a:endParaRPr lang="ru-RU" sz="3200" b="1" dirty="0">
              <a:solidFill>
                <a:srgbClr val="980286"/>
              </a:solidFill>
              <a:latin typeface="+mn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2535" y="764704"/>
            <a:ext cx="91059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городском округе «Вуктыл</a:t>
            </a: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в </a:t>
            </a:r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 </a:t>
            </a: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 реализовывалось </a:t>
            </a:r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муниципальных программ. </a:t>
            </a:r>
          </a:p>
          <a:p>
            <a:pPr algn="ctr"/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по программному бюджету составило </a:t>
            </a:r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595 994,1 </a:t>
            </a: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</a:t>
            </a: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или </a:t>
            </a:r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99,3% </a:t>
            </a: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всего бюджета.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84205" y="1268760"/>
            <a:ext cx="84202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МП «Развитие образования»</a:t>
            </a:r>
            <a:endParaRPr lang="ru-RU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3666065"/>
              </p:ext>
            </p:extLst>
          </p:nvPr>
        </p:nvGraphicFramePr>
        <p:xfrm>
          <a:off x="475025" y="1615512"/>
          <a:ext cx="8280920" cy="45138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12768"/>
                <a:gridCol w="1368152"/>
              </a:tblGrid>
              <a:tr h="28995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мероприятия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Сумма, тыс. руб.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85121"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Оказание муниципальных услуг</a:t>
                      </a:r>
                      <a:r>
                        <a:rPr lang="ru-RU" sz="12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(выполнение работ) дошкольными, общеобразовательными учреждениями, МБОУДО «ЦВР» г. Вуктыл</a:t>
                      </a:r>
                      <a:endParaRPr lang="ru-RU" sz="12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264 796,5</a:t>
                      </a:r>
                      <a:endParaRPr lang="ru-RU" sz="12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04905"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Погашение кредиторской задолженности прошлых лет</a:t>
                      </a:r>
                      <a:endParaRPr lang="ru-RU" sz="12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6 760,3</a:t>
                      </a:r>
                      <a:endParaRPr lang="ru-RU" sz="12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79730"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персонифицированного</a:t>
                      </a:r>
                      <a:r>
                        <a:rPr lang="ru-RU" sz="12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финансирования дополнительного образования детей</a:t>
                      </a:r>
                      <a:endParaRPr lang="ru-RU" sz="12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922,7</a:t>
                      </a:r>
                      <a:endParaRPr lang="ru-RU" sz="12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Модернизация дошкольного, общего образования, в</a:t>
                      </a:r>
                      <a:r>
                        <a:rPr lang="ru-RU" sz="12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т. ч. методическая помощь</a:t>
                      </a:r>
                      <a:endParaRPr lang="ru-RU" sz="12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190,0</a:t>
                      </a:r>
                      <a:endParaRPr lang="ru-RU" sz="12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Предоставление мер социальной поддержки по оплате ЖКХ работникам учреждений образования</a:t>
                      </a:r>
                      <a:endParaRPr lang="ru-RU" sz="12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701 ,8</a:t>
                      </a:r>
                      <a:endParaRPr lang="ru-RU" sz="12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Меры социальной поддержки обучающимся, воспитанникам</a:t>
                      </a:r>
                      <a:r>
                        <a:rPr lang="ru-RU" sz="12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образовательных учреждений</a:t>
                      </a:r>
                      <a:endParaRPr lang="ru-RU" sz="12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7 833,3</a:t>
                      </a:r>
                      <a:endParaRPr lang="ru-RU" sz="12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88869"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Улучшение материально-технического состояния учреждений образования</a:t>
                      </a:r>
                      <a:endParaRPr lang="ru-RU" sz="12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159,5</a:t>
                      </a:r>
                      <a:endParaRPr lang="ru-RU" sz="12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88869"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условий и возможностей для развития потенциала детей</a:t>
                      </a:r>
                      <a:r>
                        <a:rPr lang="ru-RU" sz="12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молодежи</a:t>
                      </a:r>
                      <a:endParaRPr lang="ru-RU" sz="12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195,9</a:t>
                      </a:r>
                      <a:endParaRPr lang="ru-RU" sz="12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97253"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качественного и круглогодичного оздоровления и занятости детей и подростков</a:t>
                      </a:r>
                      <a:endParaRPr lang="ru-RU" sz="12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1 339,3</a:t>
                      </a:r>
                      <a:endParaRPr lang="ru-RU" sz="12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Выполнение</a:t>
                      </a:r>
                      <a:r>
                        <a:rPr lang="ru-RU" sz="12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работ по ремонту и капитальному ремонту зданий учреждений образования</a:t>
                      </a:r>
                      <a:endParaRPr lang="ru-RU" sz="12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1 336,7</a:t>
                      </a:r>
                      <a:endParaRPr lang="ru-RU" sz="12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13696"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Проведение</a:t>
                      </a:r>
                      <a:r>
                        <a:rPr lang="ru-RU" sz="12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проектно-изыскательских работ и разработка проектной документации по строительству СОШ с. </a:t>
                      </a:r>
                      <a:r>
                        <a:rPr lang="ru-RU" sz="12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Дутово</a:t>
                      </a:r>
                      <a:r>
                        <a:rPr lang="ru-RU" sz="12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 дошкольной группой</a:t>
                      </a:r>
                      <a:endParaRPr lang="ru-RU" sz="12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1 046,7</a:t>
                      </a:r>
                      <a:endParaRPr lang="ru-RU" sz="12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84852"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условий для повышения качества и эффективности образования</a:t>
                      </a:r>
                      <a:endParaRPr lang="ru-RU" sz="12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35,0</a:t>
                      </a:r>
                      <a:endParaRPr lang="ru-RU" sz="12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16024"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Руководство и управление в сфере образования</a:t>
                      </a:r>
                      <a:endParaRPr lang="ru-RU" sz="12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6 137,9</a:t>
                      </a:r>
                      <a:endParaRPr lang="ru-RU" sz="12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323528" y="6196508"/>
            <a:ext cx="828091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программы составило </a:t>
            </a:r>
            <a:r>
              <a:rPr lang="ru-RU" sz="1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99,2% или 291 455,6 тыс. руб.</a:t>
            </a:r>
            <a:endParaRPr lang="ru-RU" sz="1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5746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576064"/>
          </a:xfrm>
          <a:solidFill>
            <a:srgbClr val="980286"/>
          </a:solidFill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rPr>
              <a:t>отчет об исполнении бюджета за </a:t>
            </a:r>
            <a:r>
              <a:rPr lang="ru-RU" sz="32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rPr>
              <a:t>2018 </a:t>
            </a:r>
            <a:r>
              <a:rPr lang="ru-RU" sz="32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rPr>
              <a:t>год</a:t>
            </a:r>
            <a:endParaRPr lang="ru-RU" sz="3200" b="1" dirty="0">
              <a:solidFill>
                <a:srgbClr val="980286"/>
              </a:solidFill>
              <a:latin typeface="+mn-lt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32804" y="779284"/>
            <a:ext cx="84202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МП «Развитие культуры»</a:t>
            </a:r>
            <a:endParaRPr lang="ru-RU" b="1" dirty="0">
              <a:solidFill>
                <a:srgbClr val="CC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3505319"/>
              </p:ext>
            </p:extLst>
          </p:nvPr>
        </p:nvGraphicFramePr>
        <p:xfrm>
          <a:off x="251519" y="1086192"/>
          <a:ext cx="8640960" cy="54391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44816"/>
                <a:gridCol w="1296144"/>
              </a:tblGrid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мероприятия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Сумма, тыс. руб.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ru-RU" sz="1100" b="1" dirty="0" smtClean="0">
                          <a:solidFill>
                            <a:srgbClr val="CC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Выполнение учреждениями культуры муниципальных заданий</a:t>
                      </a:r>
                      <a:endParaRPr lang="ru-RU" sz="1100" b="1" dirty="0">
                        <a:solidFill>
                          <a:srgbClr val="CC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CC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59 160,8</a:t>
                      </a:r>
                      <a:endParaRPr lang="ru-RU" sz="1200" b="1" dirty="0">
                        <a:solidFill>
                          <a:srgbClr val="CC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ru-RU" sz="1100" b="1" dirty="0" smtClean="0">
                          <a:solidFill>
                            <a:srgbClr val="CC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Погашение</a:t>
                      </a:r>
                      <a:r>
                        <a:rPr lang="ru-RU" sz="1100" b="1" baseline="0" dirty="0" smtClean="0">
                          <a:solidFill>
                            <a:srgbClr val="CC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кредиторской задолженности прошлых лет</a:t>
                      </a:r>
                      <a:endParaRPr lang="ru-RU" sz="1100" b="1" dirty="0">
                        <a:solidFill>
                          <a:srgbClr val="CC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CC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228,5</a:t>
                      </a:r>
                      <a:endParaRPr lang="ru-RU" sz="1200" b="1" dirty="0">
                        <a:solidFill>
                          <a:srgbClr val="CC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66432">
                <a:tc>
                  <a:txBody>
                    <a:bodyPr/>
                    <a:lstStyle/>
                    <a:p>
                      <a:pPr algn="l"/>
                      <a:r>
                        <a:rPr lang="ru-RU" sz="1100" b="1" dirty="0" smtClean="0">
                          <a:solidFill>
                            <a:srgbClr val="CC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и проведение мероприятий,</a:t>
                      </a:r>
                      <a:r>
                        <a:rPr lang="ru-RU" sz="1100" b="1" baseline="0" dirty="0" smtClean="0">
                          <a:solidFill>
                            <a:srgbClr val="CC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посвященным профессиональным, календарным праздникам, юбилейным датам</a:t>
                      </a:r>
                      <a:endParaRPr lang="ru-RU" sz="1100" b="1" dirty="0">
                        <a:solidFill>
                          <a:srgbClr val="CC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CC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150,0</a:t>
                      </a:r>
                      <a:endParaRPr lang="ru-RU" sz="1200" b="1" dirty="0">
                        <a:solidFill>
                          <a:srgbClr val="CC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09928">
                <a:tc>
                  <a:txBody>
                    <a:bodyPr/>
                    <a:lstStyle/>
                    <a:p>
                      <a:pPr algn="l"/>
                      <a:r>
                        <a:rPr lang="ru-RU" sz="1100" b="1" dirty="0" smtClean="0">
                          <a:solidFill>
                            <a:srgbClr val="CC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Проведение и участие в районных республиканских, межрегиональных, всероссийских конкурсах, выставках, семинаров,</a:t>
                      </a:r>
                      <a:r>
                        <a:rPr lang="ru-RU" sz="1100" b="1" baseline="0" dirty="0" smtClean="0">
                          <a:solidFill>
                            <a:srgbClr val="CC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конференций</a:t>
                      </a:r>
                      <a:endParaRPr lang="ru-RU" sz="1100" b="1" dirty="0">
                        <a:solidFill>
                          <a:srgbClr val="CC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CC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200" b="1" dirty="0">
                        <a:solidFill>
                          <a:srgbClr val="CC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99232">
                <a:tc>
                  <a:txBody>
                    <a:bodyPr/>
                    <a:lstStyle/>
                    <a:p>
                      <a:pPr algn="l"/>
                      <a:r>
                        <a:rPr lang="ru-RU" sz="1100" b="1" dirty="0" smtClean="0">
                          <a:solidFill>
                            <a:srgbClr val="CC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Поддержка творческих коллективов МО ГО «Вуктыл»</a:t>
                      </a:r>
                      <a:endParaRPr lang="ru-RU" sz="1100" b="1" dirty="0">
                        <a:solidFill>
                          <a:srgbClr val="CC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CC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60,0</a:t>
                      </a:r>
                      <a:endParaRPr lang="ru-RU" sz="1200" b="1" dirty="0">
                        <a:solidFill>
                          <a:srgbClr val="CC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62352">
                <a:tc>
                  <a:txBody>
                    <a:bodyPr/>
                    <a:lstStyle/>
                    <a:p>
                      <a:pPr algn="l"/>
                      <a:r>
                        <a:rPr lang="ru-RU" sz="1100" b="1" dirty="0" smtClean="0">
                          <a:solidFill>
                            <a:srgbClr val="CC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Комплектование документных и книжных фондов</a:t>
                      </a:r>
                      <a:endParaRPr lang="ru-RU" sz="1100" b="1" dirty="0">
                        <a:solidFill>
                          <a:srgbClr val="CC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CC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51,7</a:t>
                      </a:r>
                      <a:endParaRPr lang="ru-RU" sz="1200" b="1" dirty="0">
                        <a:solidFill>
                          <a:srgbClr val="CC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76064">
                <a:tc>
                  <a:txBody>
                    <a:bodyPr/>
                    <a:lstStyle/>
                    <a:p>
                      <a:pPr algn="l"/>
                      <a:r>
                        <a:rPr lang="ru-RU" sz="1100" b="1" dirty="0" smtClean="0">
                          <a:solidFill>
                            <a:srgbClr val="CC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Внедрение информационных технологий</a:t>
                      </a:r>
                      <a:endParaRPr lang="ru-RU" sz="1100" b="1" dirty="0">
                        <a:solidFill>
                          <a:srgbClr val="CC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CC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5,0</a:t>
                      </a:r>
                      <a:endParaRPr lang="ru-RU" sz="1200" b="1" dirty="0">
                        <a:solidFill>
                          <a:srgbClr val="CC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81392">
                <a:tc>
                  <a:txBody>
                    <a:bodyPr/>
                    <a:lstStyle/>
                    <a:p>
                      <a:pPr algn="l"/>
                      <a:r>
                        <a:rPr lang="ru-RU" sz="1100" b="1" dirty="0" smtClean="0">
                          <a:solidFill>
                            <a:srgbClr val="CC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Укрепление учебной, материально-технической базы учреждений культуры</a:t>
                      </a:r>
                      <a:endParaRPr lang="ru-RU" sz="1100" b="1" dirty="0">
                        <a:solidFill>
                          <a:srgbClr val="CC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CC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1 445,4</a:t>
                      </a:r>
                      <a:endParaRPr lang="ru-RU" sz="1200" b="1" dirty="0">
                        <a:solidFill>
                          <a:srgbClr val="CC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03488">
                <a:tc>
                  <a:txBody>
                    <a:bodyPr/>
                    <a:lstStyle/>
                    <a:p>
                      <a:pPr algn="l"/>
                      <a:r>
                        <a:rPr lang="ru-RU" sz="1100" b="1" dirty="0" smtClean="0">
                          <a:solidFill>
                            <a:srgbClr val="CC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функционирования кинозала</a:t>
                      </a:r>
                      <a:endParaRPr lang="ru-RU" sz="1100" b="1" dirty="0">
                        <a:solidFill>
                          <a:srgbClr val="CC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CC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10,0</a:t>
                      </a:r>
                      <a:endParaRPr lang="ru-RU" sz="1200" b="1" dirty="0">
                        <a:solidFill>
                          <a:srgbClr val="CC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52832">
                <a:tc>
                  <a:txBody>
                    <a:bodyPr/>
                    <a:lstStyle/>
                    <a:p>
                      <a:pPr algn="l"/>
                      <a:r>
                        <a:rPr lang="ru-RU" sz="1100" b="1" dirty="0" smtClean="0">
                          <a:solidFill>
                            <a:srgbClr val="CC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Предоставление льгот по оплате ЖКУ специалистам учреждений культуры и дополнительного образования в сфере культуры, работающим</a:t>
                      </a:r>
                      <a:r>
                        <a:rPr lang="ru-RU" sz="1100" b="1" baseline="0" dirty="0" smtClean="0">
                          <a:solidFill>
                            <a:srgbClr val="CC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</a:t>
                      </a:r>
                      <a:r>
                        <a:rPr lang="ru-RU" sz="1100" b="1" dirty="0" smtClean="0">
                          <a:solidFill>
                            <a:srgbClr val="CC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проживающим в сельских населенных пунктах</a:t>
                      </a:r>
                      <a:endParaRPr lang="ru-RU" sz="1100" b="1" dirty="0">
                        <a:solidFill>
                          <a:srgbClr val="CC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CC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200,3</a:t>
                      </a:r>
                      <a:endParaRPr lang="ru-RU" sz="1200" b="1" dirty="0">
                        <a:solidFill>
                          <a:srgbClr val="CC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42136">
                <a:tc>
                  <a:txBody>
                    <a:bodyPr/>
                    <a:lstStyle/>
                    <a:p>
                      <a:pPr algn="l"/>
                      <a:r>
                        <a:rPr lang="ru-RU" sz="1100" b="1" dirty="0" smtClean="0">
                          <a:solidFill>
                            <a:srgbClr val="CC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Реализация социально-значимых</a:t>
                      </a:r>
                      <a:r>
                        <a:rPr lang="ru-RU" sz="1100" b="1" baseline="0" dirty="0" smtClean="0">
                          <a:solidFill>
                            <a:srgbClr val="CC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проектов в рамках проекта «Народный бюджет» в сфере культуры</a:t>
                      </a:r>
                      <a:endParaRPr lang="ru-RU" sz="1100" b="1" dirty="0">
                        <a:solidFill>
                          <a:srgbClr val="CC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CC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350,0</a:t>
                      </a:r>
                      <a:endParaRPr lang="ru-RU" sz="1200" b="1" dirty="0">
                        <a:solidFill>
                          <a:srgbClr val="CC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99864">
                <a:tc>
                  <a:txBody>
                    <a:bodyPr/>
                    <a:lstStyle/>
                    <a:p>
                      <a:pPr algn="l"/>
                      <a:r>
                        <a:rPr lang="ru-RU" sz="1100" b="1" dirty="0" smtClean="0">
                          <a:solidFill>
                            <a:srgbClr val="CC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и проведение мероприятий, направленных на сохранение и развитие этнокультурного многообразия народов, проживающих на территории МО</a:t>
                      </a:r>
                      <a:r>
                        <a:rPr lang="ru-RU" sz="1100" b="1" baseline="0" dirty="0" smtClean="0">
                          <a:solidFill>
                            <a:srgbClr val="CC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 «Вуктыл»</a:t>
                      </a:r>
                      <a:endParaRPr lang="ru-RU" sz="1100" b="1" dirty="0">
                        <a:solidFill>
                          <a:srgbClr val="CC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CC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15,0</a:t>
                      </a:r>
                      <a:endParaRPr lang="ru-RU" sz="1200" b="1" dirty="0">
                        <a:solidFill>
                          <a:srgbClr val="CC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69560">
                <a:tc>
                  <a:txBody>
                    <a:bodyPr/>
                    <a:lstStyle/>
                    <a:p>
                      <a:pPr algn="l"/>
                      <a:r>
                        <a:rPr lang="ru-RU" sz="1100" b="1" dirty="0" smtClean="0">
                          <a:solidFill>
                            <a:srgbClr val="CC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и проведение Дней национальных культур</a:t>
                      </a:r>
                      <a:endParaRPr lang="ru-RU" sz="1100" b="1" dirty="0">
                        <a:solidFill>
                          <a:srgbClr val="CC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CC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10,0</a:t>
                      </a:r>
                      <a:endParaRPr lang="ru-RU" sz="1200" b="1" dirty="0">
                        <a:solidFill>
                          <a:srgbClr val="CC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83272">
                <a:tc>
                  <a:txBody>
                    <a:bodyPr/>
                    <a:lstStyle/>
                    <a:p>
                      <a:pPr algn="l"/>
                      <a:r>
                        <a:rPr lang="ru-RU" sz="1100" b="1" dirty="0" smtClean="0">
                          <a:solidFill>
                            <a:srgbClr val="CC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Реализация проектов в области этнокультурного развития народов</a:t>
                      </a:r>
                      <a:endParaRPr lang="ru-RU" sz="1100" b="1" dirty="0">
                        <a:solidFill>
                          <a:srgbClr val="CC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CC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150,0</a:t>
                      </a:r>
                      <a:endParaRPr lang="ru-RU" sz="1200" b="1" dirty="0">
                        <a:solidFill>
                          <a:srgbClr val="CC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06568">
                <a:tc>
                  <a:txBody>
                    <a:bodyPr/>
                    <a:lstStyle/>
                    <a:p>
                      <a:pPr algn="l"/>
                      <a:r>
                        <a:rPr lang="ru-RU" sz="1100" b="1" dirty="0" smtClean="0">
                          <a:solidFill>
                            <a:srgbClr val="CC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Ремонт, капитальный ремонт, изготовление</a:t>
                      </a:r>
                      <a:r>
                        <a:rPr lang="ru-RU" sz="1100" b="1" baseline="0" dirty="0" smtClean="0">
                          <a:solidFill>
                            <a:srgbClr val="CC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проектно-сметной документации учреждений культуры</a:t>
                      </a:r>
                      <a:endParaRPr lang="ru-RU" sz="1100" b="1" dirty="0">
                        <a:solidFill>
                          <a:srgbClr val="CC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CC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79,5</a:t>
                      </a:r>
                      <a:endParaRPr lang="ru-RU" sz="1200" b="1" dirty="0">
                        <a:solidFill>
                          <a:srgbClr val="CC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64296">
                <a:tc>
                  <a:txBody>
                    <a:bodyPr/>
                    <a:lstStyle/>
                    <a:p>
                      <a:pPr algn="l"/>
                      <a:r>
                        <a:rPr lang="ru-RU" sz="1100" b="1" dirty="0" smtClean="0">
                          <a:solidFill>
                            <a:srgbClr val="CC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Строительство социокультурного центра в </a:t>
                      </a:r>
                      <a:r>
                        <a:rPr lang="ru-RU" sz="1100" b="1" dirty="0" err="1" smtClean="0">
                          <a:solidFill>
                            <a:srgbClr val="CC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с.Подчерье</a:t>
                      </a:r>
                      <a:r>
                        <a:rPr lang="ru-RU" sz="1100" b="1" dirty="0" smtClean="0">
                          <a:solidFill>
                            <a:srgbClr val="CC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в том числе проведение проектно-изыскательских</a:t>
                      </a:r>
                      <a:r>
                        <a:rPr lang="ru-RU" sz="1100" b="1" baseline="0" dirty="0" smtClean="0">
                          <a:solidFill>
                            <a:srgbClr val="CC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работ и разработка проектно-сметной документации</a:t>
                      </a:r>
                      <a:endParaRPr lang="ru-RU" sz="1100" b="1" dirty="0">
                        <a:solidFill>
                          <a:srgbClr val="CC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CC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1 050,9</a:t>
                      </a:r>
                      <a:endParaRPr lang="ru-RU" sz="1200" b="1" dirty="0">
                        <a:solidFill>
                          <a:srgbClr val="CC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335617" y="6453336"/>
            <a:ext cx="828091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программы составило </a:t>
            </a:r>
            <a:r>
              <a:rPr lang="ru-RU" sz="1400" b="1" dirty="0" smtClean="0"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98,0</a:t>
            </a:r>
            <a:r>
              <a:rPr lang="ru-RU" sz="1400" b="1" dirty="0"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% </a:t>
            </a:r>
            <a:r>
              <a:rPr lang="ru-RU" sz="1400" b="1" dirty="0" smtClean="0"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или </a:t>
            </a:r>
            <a:r>
              <a:rPr lang="ru-RU" sz="1400" b="1" smtClean="0"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63 067,1 </a:t>
            </a:r>
            <a:r>
              <a:rPr lang="ru-RU" sz="1400" b="1" dirty="0" smtClean="0"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  <a:endParaRPr lang="ru-RU" sz="1400" b="1" dirty="0">
              <a:solidFill>
                <a:srgbClr val="CC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68412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  <a:solidFill>
            <a:srgbClr val="980286"/>
          </a:solidFill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rPr>
              <a:t>отчет об исполнении бюджета за </a:t>
            </a:r>
            <a:r>
              <a:rPr lang="ru-RU" sz="32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rPr>
              <a:t>2018 </a:t>
            </a:r>
            <a:r>
              <a:rPr lang="ru-RU" sz="32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rPr>
              <a:t>год</a:t>
            </a:r>
            <a:endParaRPr lang="ru-RU" sz="3200" b="1" dirty="0">
              <a:solidFill>
                <a:srgbClr val="980286"/>
              </a:solidFill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5343" y="764704"/>
            <a:ext cx="84202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МП «Развитие физической культуры и спорта»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7406902"/>
              </p:ext>
            </p:extLst>
          </p:nvPr>
        </p:nvGraphicFramePr>
        <p:xfrm>
          <a:off x="465220" y="1268760"/>
          <a:ext cx="8211007" cy="40623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4406"/>
                <a:gridCol w="1356601"/>
              </a:tblGrid>
              <a:tr h="269169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мероприятия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Сумма, тыс. руб.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78486"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деятельности КДЮСШ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10 516,1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72767"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Погашение</a:t>
                      </a:r>
                      <a:r>
                        <a:rPr lang="ru-RU" sz="1200" b="1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кредиторской задолженности прошлых лет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72,7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69169"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и проведение физкультурно-спортивных мероприятий</a:t>
                      </a:r>
                    </a:p>
                    <a:p>
                      <a:pPr algn="l"/>
                      <a:endParaRPr lang="ru-RU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250,0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92000"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Реализация социально-значимых проектов в рамках проекта «Народный бюджет» в сфере физической культуры и спорта 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343,3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76133"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Укрепление материально-технической базы объектов спортивной инфраструктуры</a:t>
                      </a:r>
                    </a:p>
                    <a:p>
                      <a:pPr algn="l"/>
                      <a:endParaRPr lang="ru-RU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48614"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Организация,</a:t>
                      </a:r>
                      <a:r>
                        <a:rPr lang="ru-RU" sz="1200" b="1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проведение физкультурно-оздоровительных и адаптивных физкультурно-спортивных мероприятий на территории МО ГО «Вуктыл»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10,0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72767"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Участие в республиканских, российских и международных соревнованиях,</a:t>
                      </a:r>
                      <a:r>
                        <a:rPr lang="ru-RU" sz="1200" b="1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сборах</a:t>
                      </a:r>
                    </a:p>
                    <a:p>
                      <a:pPr algn="l"/>
                      <a:endParaRPr lang="ru-RU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659,2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54612"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Строительство, реконструкция,</a:t>
                      </a:r>
                      <a:r>
                        <a:rPr lang="ru-RU" sz="1200" b="1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капитальный и текущий ремонт зданий учреждений и объектов сферы физической культуры и спорта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1 358,9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72767"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Составление проектно-сметной документации, смет,</a:t>
                      </a:r>
                      <a:r>
                        <a:rPr lang="ru-RU" sz="1200" b="1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проведение экспертизы</a:t>
                      </a:r>
                    </a:p>
                    <a:p>
                      <a:pPr algn="l"/>
                      <a:endParaRPr lang="ru-RU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30,0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339527" y="5805264"/>
            <a:ext cx="828091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программы составило </a:t>
            </a:r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98,2% или 13 340,2 тыс. руб.</a:t>
            </a:r>
            <a:endParaRPr lang="ru-RU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58741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  <a:solidFill>
            <a:srgbClr val="980286"/>
          </a:solidFill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rPr>
              <a:t>отчет об исполнении бюджета за </a:t>
            </a:r>
            <a:r>
              <a:rPr lang="ru-RU" sz="32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rPr>
              <a:t>2018 </a:t>
            </a:r>
            <a:r>
              <a:rPr lang="ru-RU" sz="32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rPr>
              <a:t>год</a:t>
            </a:r>
            <a:endParaRPr lang="ru-RU" sz="3200" b="1" dirty="0">
              <a:solidFill>
                <a:srgbClr val="980286"/>
              </a:solidFill>
              <a:latin typeface="+mn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1956" y="764704"/>
            <a:ext cx="84202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МП «Безопасность жизнедеятельности населения»</a:t>
            </a:r>
            <a:endParaRPr lang="ru-RU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2611078"/>
              </p:ext>
            </p:extLst>
          </p:nvPr>
        </p:nvGraphicFramePr>
        <p:xfrm>
          <a:off x="179512" y="1124743"/>
          <a:ext cx="8772155" cy="530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32848"/>
                <a:gridCol w="1139307"/>
              </a:tblGrid>
              <a:tr h="20231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мероприятия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Сумма, тыс. руб.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57729">
                <a:tc>
                  <a:txBody>
                    <a:bodyPr/>
                    <a:lstStyle/>
                    <a:p>
                      <a:pPr algn="l"/>
                      <a:r>
                        <a:rPr lang="ru-RU" sz="105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Подготовка должностных лиц и специалистов в области гражданской защиты и пожарной безопасности</a:t>
                      </a:r>
                      <a:endParaRPr lang="ru-RU" sz="105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1,2</a:t>
                      </a:r>
                      <a:endParaRPr lang="ru-RU" sz="12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15457">
                <a:tc>
                  <a:txBody>
                    <a:bodyPr/>
                    <a:lstStyle/>
                    <a:p>
                      <a:pPr algn="l"/>
                      <a:r>
                        <a:rPr lang="ru-RU" sz="105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Укомплектование специальной</a:t>
                      </a:r>
                      <a:r>
                        <a:rPr lang="ru-RU" sz="105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боевой одеждой пожарного добровольной пожарной охраны и материальное стимулирование членов добровольной пожарной охраны</a:t>
                      </a:r>
                      <a:endParaRPr lang="ru-RU" sz="105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5,0</a:t>
                      </a:r>
                      <a:endParaRPr lang="ru-RU" sz="12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68385">
                <a:tc>
                  <a:txBody>
                    <a:bodyPr/>
                    <a:lstStyle/>
                    <a:p>
                      <a:pPr algn="l"/>
                      <a:r>
                        <a:rPr lang="ru-RU" sz="105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Оснащение ГО «Вуктыл» средствами пожаротушения </a:t>
                      </a:r>
                      <a:endParaRPr lang="ru-RU" sz="105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7,7</a:t>
                      </a:r>
                      <a:endParaRPr lang="ru-RU" sz="12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54105">
                <a:tc>
                  <a:txBody>
                    <a:bodyPr/>
                    <a:lstStyle/>
                    <a:p>
                      <a:pPr algn="l"/>
                      <a:r>
                        <a:rPr lang="ru-RU" sz="105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мероприятий для функционирования экстренных оперативных служб по единому номеру «112»</a:t>
                      </a:r>
                      <a:endParaRPr lang="ru-RU" sz="105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51,2</a:t>
                      </a:r>
                      <a:endParaRPr lang="ru-RU" sz="12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69169">
                <a:tc>
                  <a:txBody>
                    <a:bodyPr/>
                    <a:lstStyle/>
                    <a:p>
                      <a:pPr algn="l"/>
                      <a:r>
                        <a:rPr lang="ru-RU" sz="105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своевременного оповещения</a:t>
                      </a:r>
                      <a:r>
                        <a:rPr lang="ru-RU" sz="105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населения, в том числе экстренного, и его информирование об опасностях, возникающих при ведении военных действий или вследствие этих действий, а также об угрозе возникновения или возникновении чрезвычайных ситуаций</a:t>
                      </a:r>
                      <a:endParaRPr lang="ru-RU" sz="105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131,4</a:t>
                      </a:r>
                      <a:endParaRPr lang="ru-RU" sz="12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51225">
                <a:tc>
                  <a:txBody>
                    <a:bodyPr/>
                    <a:lstStyle/>
                    <a:p>
                      <a:pPr algn="l"/>
                      <a:r>
                        <a:rPr lang="ru-RU" sz="105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Ремонт,</a:t>
                      </a:r>
                      <a:r>
                        <a:rPr lang="ru-RU" sz="105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реконструкции и содержания ПВ</a:t>
                      </a:r>
                      <a:endParaRPr lang="ru-RU" sz="105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343,2</a:t>
                      </a:r>
                      <a:endParaRPr lang="ru-RU" sz="12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89696">
                <a:tc>
                  <a:txBody>
                    <a:bodyPr/>
                    <a:lstStyle/>
                    <a:p>
                      <a:pPr algn="l"/>
                      <a:r>
                        <a:rPr lang="ru-RU" sz="105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Строительство пожарного водоема</a:t>
                      </a:r>
                      <a:endParaRPr lang="ru-RU" sz="105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359,5</a:t>
                      </a:r>
                      <a:endParaRPr lang="ru-RU" sz="12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ru-RU" sz="105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Мероприятия по предупреждению последствий возникновения угроз лесных пожаров</a:t>
                      </a:r>
                      <a:endParaRPr lang="ru-RU" sz="105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67,9</a:t>
                      </a:r>
                      <a:endParaRPr lang="ru-RU" sz="12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69169">
                <a:tc>
                  <a:txBody>
                    <a:bodyPr/>
                    <a:lstStyle/>
                    <a:p>
                      <a:pPr algn="l"/>
                      <a:r>
                        <a:rPr lang="ru-RU" sz="105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обеспечения объектов муниципальной собственности учебно-наглядными пособиями по пожарной безопасности</a:t>
                      </a:r>
                      <a:endParaRPr lang="ru-RU" sz="105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3,3</a:t>
                      </a:r>
                      <a:endParaRPr lang="ru-RU" sz="12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06073">
                <a:tc>
                  <a:txBody>
                    <a:bodyPr/>
                    <a:lstStyle/>
                    <a:p>
                      <a:pPr algn="l"/>
                      <a:r>
                        <a:rPr lang="ru-RU" sz="105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Приобретение и установка противопожарного оборудования и инвентаря, выполнение работ по противопожарной защите</a:t>
                      </a:r>
                      <a:endParaRPr lang="ru-RU" sz="105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420,0</a:t>
                      </a:r>
                      <a:endParaRPr lang="ru-RU" sz="12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38824">
                <a:tc>
                  <a:txBody>
                    <a:bodyPr/>
                    <a:lstStyle/>
                    <a:p>
                      <a:pPr algn="l"/>
                      <a:r>
                        <a:rPr lang="ru-RU" sz="105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Содержание в рабочем</a:t>
                      </a:r>
                      <a:r>
                        <a:rPr lang="ru-RU" sz="105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состоянии противопожарной защиты объектов муниципальной собственности</a:t>
                      </a:r>
                      <a:endParaRPr lang="ru-RU" sz="105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1 695,5</a:t>
                      </a:r>
                      <a:endParaRPr lang="ru-RU" sz="12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7513">
                <a:tc>
                  <a:txBody>
                    <a:bodyPr/>
                    <a:lstStyle/>
                    <a:p>
                      <a:pPr algn="l"/>
                      <a:r>
                        <a:rPr lang="ru-RU" sz="105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деятельности добровольной народной дружины, поощрение граждан и членов добровольной народной дружины за участие в охране общественного порядка и раскрытие преступлений и правонарушений</a:t>
                      </a:r>
                      <a:endParaRPr lang="ru-RU" sz="105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80,0</a:t>
                      </a:r>
                      <a:endParaRPr lang="ru-RU" sz="12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25289">
                <a:tc>
                  <a:txBody>
                    <a:bodyPr/>
                    <a:lstStyle/>
                    <a:p>
                      <a:pPr algn="l"/>
                      <a:r>
                        <a:rPr lang="ru-RU" sz="105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Содержание систем антитеррористической</a:t>
                      </a:r>
                      <a:r>
                        <a:rPr lang="ru-RU" sz="105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защищенности учреждений и объектов массового пребывания людей</a:t>
                      </a:r>
                      <a:endParaRPr lang="ru-RU" sz="105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185,8</a:t>
                      </a:r>
                      <a:endParaRPr lang="ru-RU" sz="12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83408">
                <a:tc>
                  <a:txBody>
                    <a:bodyPr/>
                    <a:lstStyle/>
                    <a:p>
                      <a:pPr algn="l"/>
                      <a:r>
                        <a:rPr lang="ru-RU" sz="105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и выполнение мероприятий по обеспечению антитеррористической защищенности учреждений и мест (объектов) массового пребывания людей</a:t>
                      </a:r>
                      <a:r>
                        <a:rPr lang="ru-RU" sz="105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городского округа «Вуктыл» в соответствии с нормативными актами Правительства Российской Федерации</a:t>
                      </a:r>
                      <a:endParaRPr lang="ru-RU" sz="105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1 791,4</a:t>
                      </a:r>
                      <a:endParaRPr lang="ru-RU" sz="12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321617" y="6381328"/>
            <a:ext cx="828091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программы составило </a:t>
            </a:r>
            <a:r>
              <a:rPr lang="ru-RU" sz="1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87,2% или 5 143,1 тыс. руб.</a:t>
            </a:r>
            <a:endParaRPr lang="ru-RU" sz="1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77006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  <a:solidFill>
            <a:srgbClr val="980286"/>
          </a:solidFill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rPr>
              <a:t>отчет об исполнении бюджета за </a:t>
            </a:r>
            <a:r>
              <a:rPr lang="ru-RU" sz="32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rPr>
              <a:t>2018 </a:t>
            </a:r>
            <a:r>
              <a:rPr lang="ru-RU" sz="32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rPr>
              <a:t>год</a:t>
            </a:r>
            <a:endParaRPr lang="ru-RU" sz="3200" b="1" dirty="0">
              <a:solidFill>
                <a:srgbClr val="980286"/>
              </a:solidFill>
              <a:latin typeface="+mn-lt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51956" y="764704"/>
            <a:ext cx="84202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МП «Развитие экономики»</a:t>
            </a:r>
            <a:endParaRPr lang="ru-RU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0285735"/>
              </p:ext>
            </p:extLst>
          </p:nvPr>
        </p:nvGraphicFramePr>
        <p:xfrm>
          <a:off x="466911" y="1268760"/>
          <a:ext cx="8211007" cy="4423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4406"/>
                <a:gridCol w="1356601"/>
              </a:tblGrid>
              <a:tr h="269169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мероприятия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Сумма, тыс. руб.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78486"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Финансово-инвестиционная</a:t>
                      </a:r>
                      <a:r>
                        <a:rPr lang="ru-RU" sz="1200" b="1" baseline="0" dirty="0" smtClean="0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поддержка малого и среднего предпринимательства</a:t>
                      </a:r>
                    </a:p>
                    <a:p>
                      <a:pPr algn="l"/>
                      <a:endParaRPr lang="ru-RU" sz="1200" b="1" dirty="0">
                        <a:solidFill>
                          <a:srgbClr val="0066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76,0</a:t>
                      </a:r>
                      <a:endParaRPr lang="ru-RU" sz="1200" b="1" dirty="0">
                        <a:solidFill>
                          <a:srgbClr val="0066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72767"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Реализация социально-значимых проектов в рамках «Народный бюджет» в сфере малого и среднего предпринимательства</a:t>
                      </a:r>
                      <a:endParaRPr lang="ru-RU" sz="1200" b="1" dirty="0">
                        <a:solidFill>
                          <a:srgbClr val="0066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1 016,0</a:t>
                      </a:r>
                      <a:endParaRPr lang="ru-RU" sz="1200" b="1" dirty="0">
                        <a:solidFill>
                          <a:srgbClr val="0066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69169"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функционирования информационно-маркетингового</a:t>
                      </a:r>
                      <a:r>
                        <a:rPr lang="ru-RU" sz="1200" b="1" baseline="0" dirty="0" smtClean="0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центра малого и среднего предпринимательства</a:t>
                      </a:r>
                      <a:endParaRPr lang="ru-RU" sz="1200" b="1" dirty="0">
                        <a:solidFill>
                          <a:srgbClr val="0066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75,0</a:t>
                      </a:r>
                      <a:endParaRPr lang="ru-RU" sz="1200" b="1" dirty="0">
                        <a:solidFill>
                          <a:srgbClr val="0066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92000"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Реализация проектов по поддержке социально ориентированных некоммерческих организаций и национальных землячеств</a:t>
                      </a:r>
                      <a:endParaRPr lang="ru-RU" sz="1200" b="1" dirty="0">
                        <a:solidFill>
                          <a:srgbClr val="0066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225,0</a:t>
                      </a:r>
                      <a:endParaRPr lang="ru-RU" sz="1200" b="1" dirty="0">
                        <a:solidFill>
                          <a:srgbClr val="0066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76133"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Предоставление субсидий крестьянским (фермерским)</a:t>
                      </a:r>
                      <a:r>
                        <a:rPr lang="ru-RU" sz="1200" b="1" baseline="0" dirty="0" smtClean="0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хозяйствам на содержание сельскохозяйственных животных</a:t>
                      </a:r>
                      <a:endParaRPr lang="ru-RU" sz="1200" b="1" dirty="0">
                        <a:solidFill>
                          <a:srgbClr val="0066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152,5</a:t>
                      </a:r>
                      <a:endParaRPr lang="ru-RU" sz="1200" b="1" dirty="0">
                        <a:solidFill>
                          <a:srgbClr val="0066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76133"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и реализация проектов, направленных на развитие туристической инфраструктуры</a:t>
                      </a:r>
                    </a:p>
                    <a:p>
                      <a:pPr algn="l"/>
                      <a:endParaRPr lang="ru-RU" sz="1200" b="1" dirty="0">
                        <a:solidFill>
                          <a:srgbClr val="0066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50,0</a:t>
                      </a:r>
                      <a:endParaRPr lang="ru-RU" sz="1200" b="1" dirty="0">
                        <a:solidFill>
                          <a:srgbClr val="0066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03805"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Информационно-рекламное обеспечение туристических ресурсов муниципального образования ГО «Вуктыл»</a:t>
                      </a:r>
                      <a:endParaRPr lang="ru-RU" sz="1200" b="1" dirty="0">
                        <a:solidFill>
                          <a:srgbClr val="0066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15,0</a:t>
                      </a:r>
                      <a:endParaRPr lang="ru-RU" sz="1200" b="1" dirty="0">
                        <a:solidFill>
                          <a:srgbClr val="0066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48614"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Изготовление и установка средств ориентирующей информации для туристов на территории ГО «Вуктыл»</a:t>
                      </a:r>
                      <a:endParaRPr lang="ru-RU" sz="1200" b="1" dirty="0">
                        <a:solidFill>
                          <a:srgbClr val="0066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15,0</a:t>
                      </a:r>
                      <a:endParaRPr lang="ru-RU" sz="1200" b="1" dirty="0">
                        <a:solidFill>
                          <a:srgbClr val="0066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48614"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и проведение событийных мероприятий в</a:t>
                      </a:r>
                      <a:r>
                        <a:rPr lang="ru-RU" sz="1200" b="1" baseline="0" dirty="0" smtClean="0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сфере внутреннего и въездного туризма на территории ГО «Вуктыл»</a:t>
                      </a:r>
                      <a:endParaRPr lang="ru-RU" sz="1200" b="1" dirty="0">
                        <a:solidFill>
                          <a:srgbClr val="0066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50,0</a:t>
                      </a:r>
                      <a:endParaRPr lang="ru-RU" sz="1200" b="1" dirty="0">
                        <a:solidFill>
                          <a:srgbClr val="0066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339527" y="6031160"/>
            <a:ext cx="828091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программы составило </a:t>
            </a:r>
            <a:r>
              <a:rPr lang="ru-RU" sz="1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100% или 1 674,5 тыс. руб.</a:t>
            </a:r>
            <a:endParaRPr lang="ru-RU" sz="1400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40305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  <a:solidFill>
            <a:srgbClr val="980286"/>
          </a:solidFill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rPr>
              <a:t>отчет об исполнении бюджета за </a:t>
            </a:r>
            <a:r>
              <a:rPr lang="ru-RU" sz="32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rPr>
              <a:t>2018 </a:t>
            </a:r>
            <a:r>
              <a:rPr lang="ru-RU" sz="32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rPr>
              <a:t>год</a:t>
            </a:r>
            <a:endParaRPr lang="ru-RU" sz="3200" b="1" dirty="0">
              <a:solidFill>
                <a:srgbClr val="980286"/>
              </a:solidFill>
              <a:latin typeface="+mn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91132" y="733346"/>
            <a:ext cx="84202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МП «Развитие транспортной системы»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7909863"/>
              </p:ext>
            </p:extLst>
          </p:nvPr>
        </p:nvGraphicFramePr>
        <p:xfrm>
          <a:off x="538809" y="1099337"/>
          <a:ext cx="8143451" cy="51993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98011"/>
                <a:gridCol w="1345440"/>
              </a:tblGrid>
              <a:tr h="272587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мероприятия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Сумма, тыс. руб.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36036"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Капитальный ремонт, ремонт автомобильных дорог общего пользования</a:t>
                      </a:r>
                      <a:r>
                        <a:rPr lang="ru-RU" sz="1200" b="1" baseline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местного значения и мостовых сооружений на них, осуществление строительного контроля за выполнением работ, разработка проектно-сметной документации и прохождение государственной экспертизы</a:t>
                      </a:r>
                      <a:endParaRPr lang="ru-RU" sz="12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4 168,0</a:t>
                      </a:r>
                      <a:endParaRPr lang="ru-RU" sz="12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54312"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Содержание автомобильных дорог общего пользования местного значения</a:t>
                      </a:r>
                      <a:r>
                        <a:rPr lang="ru-RU" sz="1200" b="1" baseline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 «Вуктыл и мостовых сооружений на них</a:t>
                      </a:r>
                      <a:endParaRPr lang="ru-RU" sz="12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4 547,2</a:t>
                      </a:r>
                      <a:endParaRPr lang="ru-RU" sz="12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54312"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Оборудование и содержание ледовых</a:t>
                      </a:r>
                      <a:r>
                        <a:rPr lang="ru-RU" sz="1200" b="1" baseline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переправ и зимних автомобильных дорог общего пользования местного значения ГО «Вуктыл</a:t>
                      </a:r>
                      <a:endParaRPr lang="ru-RU" sz="12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636,0</a:t>
                      </a:r>
                      <a:endParaRPr lang="ru-RU" sz="12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54312"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Содержание, ремонт и капитальный ремонт уличной сети ГО «Вуктыл» и сооружений на них, в том числе тротуаров общего пользования, остановок общественного транспорта</a:t>
                      </a:r>
                      <a:endParaRPr lang="ru-RU" sz="12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4 330,8</a:t>
                      </a:r>
                      <a:endParaRPr lang="ru-RU" sz="12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54312"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Реализация народных проектов в сфере дорожной деятельности в рамках проекта «Народный бюджет»</a:t>
                      </a:r>
                      <a:endParaRPr lang="ru-RU" sz="12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350,1</a:t>
                      </a:r>
                      <a:endParaRPr lang="ru-RU" sz="12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17657"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осуществления перевозок пассажиров и багажа автомобильным транспортом</a:t>
                      </a:r>
                      <a:endParaRPr lang="ru-RU" sz="12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2 275,0</a:t>
                      </a:r>
                      <a:endParaRPr lang="ru-RU" sz="12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54312"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</a:t>
                      </a:r>
                      <a:r>
                        <a:rPr lang="ru-RU" sz="1200" b="1" baseline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деятельности муниципального казенного учреждения «Административно-хозяйственный отдел»</a:t>
                      </a:r>
                      <a:endParaRPr lang="ru-RU" sz="12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7 029,9</a:t>
                      </a:r>
                      <a:endParaRPr lang="ru-RU" sz="12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54312"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Содержание и обустройство</a:t>
                      </a:r>
                      <a:r>
                        <a:rPr lang="ru-RU" sz="1200" b="1" baseline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остановочных пунктов, расположенных на 1164 км р. Печора в районе местечка </a:t>
                      </a:r>
                      <a:r>
                        <a:rPr lang="ru-RU" sz="1200" b="1" baseline="0" dirty="0" err="1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Кузьдибож</a:t>
                      </a:r>
                      <a:endParaRPr lang="ru-RU" sz="12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225,2</a:t>
                      </a:r>
                      <a:endParaRPr lang="ru-RU" sz="12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09736"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Содержание части участка взлетно-посадочной</a:t>
                      </a:r>
                      <a:r>
                        <a:rPr lang="ru-RU" sz="1200" b="1" baseline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полосы аэропорта города Вуктыла</a:t>
                      </a:r>
                      <a:endParaRPr lang="ru-RU" sz="12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788,7</a:t>
                      </a:r>
                      <a:endParaRPr lang="ru-RU" sz="12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45780"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и проведение соревнование юных инспекторов дорожного движения «Безопасное колесо» среди учащихся образовательных учреждений</a:t>
                      </a:r>
                      <a:endParaRPr lang="ru-RU" sz="12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5,0</a:t>
                      </a:r>
                      <a:endParaRPr lang="ru-RU" sz="12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45780"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обустройства и содержания технических средств организации безопасного дорожного движения</a:t>
                      </a:r>
                      <a:endParaRPr lang="ru-RU" sz="12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1 571,8</a:t>
                      </a:r>
                      <a:endParaRPr lang="ru-RU" sz="12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360794" y="6338937"/>
            <a:ext cx="828091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программы составило </a:t>
            </a:r>
            <a:r>
              <a:rPr lang="ru-RU" sz="1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92,7% или 25 927,7 тыс. руб.</a:t>
            </a:r>
            <a:endParaRPr lang="ru-RU" sz="1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19691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20688"/>
          </a:xfrm>
          <a:solidFill>
            <a:srgbClr val="980286"/>
          </a:solidFill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rPr>
              <a:t>отчет об исполнении бюджета за </a:t>
            </a:r>
            <a:r>
              <a:rPr lang="ru-RU" sz="32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rPr>
              <a:t>2018 </a:t>
            </a:r>
            <a:r>
              <a:rPr lang="ru-RU" sz="32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rPr>
              <a:t>год</a:t>
            </a:r>
            <a:endParaRPr lang="ru-RU" sz="3200" b="1" dirty="0">
              <a:solidFill>
                <a:srgbClr val="980286"/>
              </a:solidFill>
              <a:latin typeface="+mn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67247" y="548680"/>
            <a:ext cx="84202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МП «Социальное развитие и защита населения»</a:t>
            </a:r>
            <a:endParaRPr lang="ru-RU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6477779"/>
              </p:ext>
            </p:extLst>
          </p:nvPr>
        </p:nvGraphicFramePr>
        <p:xfrm>
          <a:off x="395536" y="980727"/>
          <a:ext cx="8496944" cy="4861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16824"/>
                <a:gridCol w="1080120"/>
              </a:tblGrid>
              <a:tr h="324073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мероприятия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Сумма, тыс. руб.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02962">
                <a:tc>
                  <a:txBody>
                    <a:bodyPr/>
                    <a:lstStyle/>
                    <a:p>
                      <a:pPr algn="l"/>
                      <a:r>
                        <a:rPr lang="ru-RU" sz="11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жилыми помещениями детей-сирот,</a:t>
                      </a:r>
                      <a:r>
                        <a:rPr lang="ru-RU" sz="1100" b="1" baseline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детей оставшихся без попечения родителей, и лиц из их числа по договорам найма специализированных жилых помещений</a:t>
                      </a:r>
                      <a:endParaRPr lang="ru-RU" sz="11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1 137,6</a:t>
                      </a:r>
                      <a:endParaRPr lang="ru-RU" sz="11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61269">
                <a:tc>
                  <a:txBody>
                    <a:bodyPr/>
                    <a:lstStyle/>
                    <a:p>
                      <a:pPr algn="l"/>
                      <a:r>
                        <a:rPr lang="ru-RU" sz="11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Предоставление единовременных денежных выплат на строительство и приобретение жилого помещение отдельным категориям граждан, установленных федеральными законами от 12 января 1995г. №5-ФЗ «О ветеранах» и от 24 ноября 1995г. №181-ФЗ «О социальной защите инвалидов в РФ»</a:t>
                      </a:r>
                      <a:endParaRPr lang="ru-RU" sz="11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847,0</a:t>
                      </a:r>
                      <a:endParaRPr lang="ru-RU" sz="11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44656">
                <a:tc>
                  <a:txBody>
                    <a:bodyPr/>
                    <a:lstStyle/>
                    <a:p>
                      <a:pPr algn="l"/>
                      <a:r>
                        <a:rPr lang="ru-RU" sz="11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Предоставление социальных выплат молодым семьям</a:t>
                      </a:r>
                    </a:p>
                    <a:p>
                      <a:pPr algn="l"/>
                      <a:endParaRPr lang="ru-RU" sz="11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746,6</a:t>
                      </a:r>
                      <a:endParaRPr lang="ru-RU" sz="11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44656">
                <a:tc>
                  <a:txBody>
                    <a:bodyPr/>
                    <a:lstStyle/>
                    <a:p>
                      <a:pPr algn="l"/>
                      <a:r>
                        <a:rPr lang="ru-RU" sz="11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и проведение социально-значимых мероприятий</a:t>
                      </a:r>
                    </a:p>
                    <a:p>
                      <a:pPr algn="l"/>
                      <a:endParaRPr lang="ru-RU" sz="11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235,4</a:t>
                      </a:r>
                      <a:endParaRPr lang="ru-RU" sz="11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85340">
                <a:tc>
                  <a:txBody>
                    <a:bodyPr/>
                    <a:lstStyle/>
                    <a:p>
                      <a:pPr algn="l"/>
                      <a:r>
                        <a:rPr lang="ru-RU" sz="11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Реализация проекта «Мы вместе!»</a:t>
                      </a:r>
                    </a:p>
                    <a:p>
                      <a:pPr algn="l"/>
                      <a:endParaRPr lang="ru-RU" sz="11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869,6</a:t>
                      </a:r>
                      <a:endParaRPr lang="ru-RU" sz="11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14292">
                <a:tc>
                  <a:txBody>
                    <a:bodyPr/>
                    <a:lstStyle/>
                    <a:p>
                      <a:pPr algn="l"/>
                      <a:r>
                        <a:rPr lang="ru-RU" sz="11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Оказание адресной помощи населению, а также дополнительных мер социальной поддержки</a:t>
                      </a:r>
                    </a:p>
                    <a:p>
                      <a:pPr algn="l"/>
                      <a:endParaRPr lang="ru-RU" sz="11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444,5</a:t>
                      </a:r>
                      <a:endParaRPr lang="ru-RU" sz="11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45413">
                <a:tc>
                  <a:txBody>
                    <a:bodyPr/>
                    <a:lstStyle/>
                    <a:p>
                      <a:pPr algn="l"/>
                      <a:r>
                        <a:rPr lang="ru-RU" sz="11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общественных (временных) работ на территории</a:t>
                      </a:r>
                      <a:r>
                        <a:rPr lang="ru-RU" sz="1100" b="1" baseline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 «Вуктыл»</a:t>
                      </a:r>
                    </a:p>
                    <a:p>
                      <a:pPr algn="l"/>
                      <a:endParaRPr lang="ru-RU" sz="11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270,0</a:t>
                      </a:r>
                      <a:endParaRPr lang="ru-RU" sz="11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14616">
                <a:tc>
                  <a:txBody>
                    <a:bodyPr/>
                    <a:lstStyle/>
                    <a:p>
                      <a:pPr algn="l"/>
                      <a:r>
                        <a:rPr lang="ru-RU" sz="11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Оснащение зданий учреждений сферы образования пандусами, поручнями, пандусными съездами,</a:t>
                      </a:r>
                      <a:r>
                        <a:rPr lang="ru-RU" sz="1100" b="1" baseline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специальным оборудованием</a:t>
                      </a:r>
                      <a:endParaRPr lang="ru-RU" sz="11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50,0</a:t>
                      </a:r>
                      <a:endParaRPr lang="ru-RU" sz="11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14616">
                <a:tc>
                  <a:txBody>
                    <a:bodyPr/>
                    <a:lstStyle/>
                    <a:p>
                      <a:pPr algn="l"/>
                      <a:r>
                        <a:rPr lang="ru-RU" sz="11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Адаптация муниципальных</a:t>
                      </a:r>
                      <a:r>
                        <a:rPr lang="ru-RU" sz="1100" b="1" baseline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учреждений сферы культуры путем ремонта, дооборудования техническими средствами адаптации, а также путем организации альтернативного формата предоставления услуг</a:t>
                      </a:r>
                      <a:endParaRPr lang="ru-RU" sz="11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55,0</a:t>
                      </a:r>
                      <a:endParaRPr lang="ru-RU" sz="11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44656">
                <a:tc>
                  <a:txBody>
                    <a:bodyPr/>
                    <a:lstStyle/>
                    <a:p>
                      <a:pPr algn="l"/>
                      <a:r>
                        <a:rPr lang="ru-RU" sz="11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Адаптация муниципальных учреждений физической культуры и спорта к обслуживанию инвалидов</a:t>
                      </a:r>
                    </a:p>
                    <a:p>
                      <a:pPr algn="l"/>
                      <a:endParaRPr lang="ru-RU" sz="11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50,0</a:t>
                      </a:r>
                      <a:endParaRPr lang="ru-RU" sz="11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336908" y="6021288"/>
            <a:ext cx="828091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программы составило </a:t>
            </a:r>
            <a:r>
              <a:rPr lang="ru-RU" sz="1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85,4% или 4 705,7 тыс. руб.</a:t>
            </a:r>
            <a:endParaRPr lang="ru-RU" sz="1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18434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  <a:solidFill>
            <a:srgbClr val="980286"/>
          </a:solidFill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rPr>
              <a:t>отчет об исполнении бюджета за </a:t>
            </a:r>
            <a:r>
              <a:rPr lang="ru-RU" sz="32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rPr>
              <a:t>2018 </a:t>
            </a:r>
            <a:r>
              <a:rPr lang="ru-RU" sz="32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rPr>
              <a:t>год</a:t>
            </a:r>
            <a:endParaRPr lang="ru-RU" sz="3200" b="1" dirty="0">
              <a:solidFill>
                <a:srgbClr val="980286"/>
              </a:solidFill>
              <a:latin typeface="+mn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36913" y="764704"/>
            <a:ext cx="84202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МП «Муниципальное управление»</a:t>
            </a:r>
            <a:endParaRPr lang="ru-RU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1589969"/>
              </p:ext>
            </p:extLst>
          </p:nvPr>
        </p:nvGraphicFramePr>
        <p:xfrm>
          <a:off x="154546" y="1340768"/>
          <a:ext cx="8784975" cy="45456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04856"/>
                <a:gridCol w="1080119"/>
              </a:tblGrid>
              <a:tr h="37602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мероприятия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Сумма, тыс. руб.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19939"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Размещение официальных пресс-релизов</a:t>
                      </a:r>
                      <a:r>
                        <a:rPr lang="ru-RU" sz="1200" b="1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официальном сайте администрации ГО «Вуктыл»; проведение «прямых линий»; проведение встреч с населением ГО «Вуктыл»; проведение встреч сотрудников администрации ГО «Вуктыл» с представителями общественных объединений, трудовых коллективов, молодежных и прочих организаций; информирование о деятельности органов местного самоуправления</a:t>
                      </a:r>
                      <a:endParaRPr lang="ru-RU" sz="12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19,5</a:t>
                      </a:r>
                      <a:endParaRPr lang="ru-RU" sz="12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19939">
                <a:tc>
                  <a:txBody>
                    <a:bodyPr/>
                    <a:lstStyle/>
                    <a:p>
                      <a:pPr algn="l"/>
                      <a:endParaRPr lang="ru-RU" sz="1200" b="1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r>
                        <a:rPr lang="ru-RU" sz="12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обучения</a:t>
                      </a:r>
                      <a:r>
                        <a:rPr lang="ru-RU" sz="1200" b="1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специалистов администрации городского округа «Вуктыл», отраслевых (функциональных) органов администрации городского округа «Вуктыл», являющихся юридическими лицами по программам дополнительного профессионального образования, в том числе с применением дистанционных и модульных технологий</a:t>
                      </a:r>
                      <a:endParaRPr lang="ru-RU" sz="12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200" b="1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17,4</a:t>
                      </a:r>
                      <a:endParaRPr lang="ru-RU" sz="12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22312">
                <a:tc>
                  <a:txBody>
                    <a:bodyPr/>
                    <a:lstStyle/>
                    <a:p>
                      <a:pPr algn="l"/>
                      <a:endParaRPr lang="ru-RU" sz="1200" b="1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r>
                        <a:rPr lang="ru-RU" sz="12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Выполнение функций и полномочий органов местного самоуправления</a:t>
                      </a:r>
                      <a:endParaRPr lang="ru-RU" sz="12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74 014,0</a:t>
                      </a:r>
                      <a:endParaRPr lang="ru-RU" sz="12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pPr algn="l"/>
                      <a:endParaRPr lang="ru-RU" sz="1200" b="1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r>
                        <a:rPr lang="ru-RU" sz="12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Руководитель администрации городского округа</a:t>
                      </a:r>
                      <a:r>
                        <a:rPr lang="ru-RU" sz="1200" b="1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«Вуктыл»</a:t>
                      </a:r>
                      <a:endParaRPr lang="ru-RU" sz="12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3 984,1</a:t>
                      </a:r>
                      <a:endParaRPr lang="ru-RU" sz="12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54963"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Глава муниципального образования городского округа «Вуктыл» – руководитель администрации городского округа «Вуктыл»</a:t>
                      </a:r>
                      <a:endParaRPr lang="ru-RU" sz="12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190,6</a:t>
                      </a:r>
                      <a:endParaRPr lang="ru-RU" sz="12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97768">
                <a:tc>
                  <a:txBody>
                    <a:bodyPr/>
                    <a:lstStyle/>
                    <a:p>
                      <a:pPr algn="l"/>
                      <a:endParaRPr lang="ru-RU" sz="1200" b="1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r>
                        <a:rPr lang="ru-RU" sz="12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деятельности муниципального казенного учреждения «Межотраслевая централизованная бухгалтерия» городского округа «Вуктыл»</a:t>
                      </a:r>
                    </a:p>
                    <a:p>
                      <a:pPr algn="l"/>
                      <a:endParaRPr lang="ru-RU" sz="12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12 325,5</a:t>
                      </a:r>
                      <a:endParaRPr lang="ru-RU" sz="12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345669" y="6021288"/>
            <a:ext cx="828091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программы составило </a:t>
            </a: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95,9% или </a:t>
            </a:r>
            <a:r>
              <a:rPr lang="ru-RU" sz="1400" b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90 551,1 </a:t>
            </a: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  <a:endParaRPr lang="ru-RU" sz="14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39285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  <a:solidFill>
            <a:srgbClr val="980286"/>
          </a:solidFill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rPr>
              <a:t>отчет об исполнении бюджета за </a:t>
            </a:r>
            <a:r>
              <a:rPr lang="ru-RU" sz="32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rPr>
              <a:t>2018 </a:t>
            </a:r>
            <a:r>
              <a:rPr lang="ru-RU" sz="32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rPr>
              <a:t>год</a:t>
            </a:r>
            <a:endParaRPr lang="ru-RU" sz="3200" b="1" dirty="0">
              <a:solidFill>
                <a:srgbClr val="980286"/>
              </a:solidFill>
              <a:latin typeface="+mn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76007" y="692696"/>
            <a:ext cx="84202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МП «Развитие строительства и жилищно-коммунального комплекса, энергосбережение и повышение </a:t>
            </a:r>
            <a:r>
              <a:rPr lang="ru-RU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энергоэффективности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9505535"/>
              </p:ext>
            </p:extLst>
          </p:nvPr>
        </p:nvGraphicFramePr>
        <p:xfrm>
          <a:off x="179512" y="1339027"/>
          <a:ext cx="8784975" cy="42593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04856"/>
                <a:gridCol w="1080119"/>
              </a:tblGrid>
              <a:tr h="419939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мероприятия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Сумма, тыс. руб.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19939"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Благоустройство территории городского округа «Вуктыл»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8 606,2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19939"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Реализация социально-значимых проектов</a:t>
                      </a:r>
                      <a:r>
                        <a:rPr lang="ru-RU" sz="1200" b="1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МО ГО «Вуктыл» в рамках проекта «Народный бюджет»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631,5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19939"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деятельности муниципального бюджетного учреждения «Локомотив»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45 593,2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19939"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Укрепление материально-технической базы муниципального бюджетного учреждения «Локомотив»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200,0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19939"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Субсидия на погашение кредиторской задолженности прошлых лет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314,7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19939"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Оснащение объектов муниципальной собственности приборами учета и энергетических ресурсов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249,0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19939"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Замена ламп накаливания на энергосберегающие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316,9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88269"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Реализация проекта «Газификация жилых домов с. </a:t>
                      </a:r>
                      <a:r>
                        <a:rPr lang="ru-RU" sz="1200" b="1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Дутово</a:t>
                      </a:r>
                      <a:r>
                        <a:rPr lang="ru-RU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15 232,2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54963"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Строительство водовода «Подчерье-Вуктыл»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23,6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395536" y="6032301"/>
            <a:ext cx="828091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программы составило </a:t>
            </a:r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95,4% или 71 167,3 тыс. руб.</a:t>
            </a:r>
            <a:endParaRPr lang="ru-RU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51988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696"/>
          </a:xfrm>
          <a:solidFill>
            <a:srgbClr val="980286"/>
          </a:solidFill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rPr>
              <a:t>отчет об исполнении бюджета за </a:t>
            </a:r>
            <a:r>
              <a:rPr lang="ru-RU" sz="32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rPr>
              <a:t>2018 </a:t>
            </a:r>
            <a:r>
              <a:rPr lang="ru-RU" sz="32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rPr>
              <a:t>год</a:t>
            </a:r>
            <a:endParaRPr lang="ru-RU" sz="3200" b="1" dirty="0">
              <a:solidFill>
                <a:srgbClr val="980286"/>
              </a:solidFill>
              <a:latin typeface="+mn-lt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696"/>
            <a:ext cx="9144000" cy="6165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5975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  <a:solidFill>
            <a:srgbClr val="980286"/>
          </a:solidFill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rPr>
              <a:t>отчет об исполнении бюджета за </a:t>
            </a:r>
            <a:r>
              <a:rPr lang="ru-RU" sz="32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rPr>
              <a:t>2018 </a:t>
            </a:r>
            <a:r>
              <a:rPr lang="ru-RU" sz="32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rPr>
              <a:t>год</a:t>
            </a:r>
            <a:endParaRPr lang="ru-RU" sz="3200" b="1" dirty="0">
              <a:solidFill>
                <a:srgbClr val="980286"/>
              </a:solidFill>
              <a:latin typeface="+mn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64319" y="692696"/>
            <a:ext cx="84202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МП «Управление муниципальным имуществом»</a:t>
            </a:r>
            <a:endParaRPr lang="ru-RU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1499323"/>
              </p:ext>
            </p:extLst>
          </p:nvPr>
        </p:nvGraphicFramePr>
        <p:xfrm>
          <a:off x="190011" y="1412776"/>
          <a:ext cx="8784975" cy="43415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04856"/>
                <a:gridCol w="1080119"/>
              </a:tblGrid>
              <a:tr h="419939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мероприятия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Сумма, тыс. руб.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19939"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</a:t>
                      </a:r>
                      <a:r>
                        <a:rPr lang="ru-RU" sz="1200" b="1" baseline="0" dirty="0" smtClean="0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работ по изготовлению технических и кадастровых паспортов, технических планов на объекты недвижимого муниципального имущества, выявленного бесхозяйного имущества</a:t>
                      </a:r>
                    </a:p>
                    <a:p>
                      <a:pPr algn="l"/>
                      <a:endParaRPr lang="ru-RU" sz="1200" b="1" dirty="0">
                        <a:solidFill>
                          <a:srgbClr val="0066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451,7</a:t>
                      </a:r>
                      <a:endParaRPr lang="ru-RU" sz="1200" b="1" dirty="0">
                        <a:solidFill>
                          <a:srgbClr val="0066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19939"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Регистрация права собственности муниципального</a:t>
                      </a:r>
                      <a:r>
                        <a:rPr lang="ru-RU" sz="1200" b="1" baseline="0" dirty="0" smtClean="0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имущества</a:t>
                      </a:r>
                      <a:endParaRPr lang="ru-RU" sz="1200" b="1" dirty="0">
                        <a:solidFill>
                          <a:srgbClr val="0066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2,9</a:t>
                      </a:r>
                      <a:endParaRPr lang="ru-RU" sz="1200" b="1" dirty="0">
                        <a:solidFill>
                          <a:srgbClr val="0066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19939"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работ по проведению оценки стоимости муниципального имущества</a:t>
                      </a:r>
                      <a:endParaRPr lang="ru-RU" sz="1200" b="1" dirty="0">
                        <a:solidFill>
                          <a:srgbClr val="0066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20,2</a:t>
                      </a:r>
                      <a:endParaRPr lang="ru-RU" sz="1200" b="1" dirty="0">
                        <a:solidFill>
                          <a:srgbClr val="0066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19939"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работ по проведению кадастровых работ для обеспечения кадастровыми паспортами земельных участков</a:t>
                      </a:r>
                      <a:endParaRPr lang="ru-RU" sz="1200" b="1" dirty="0">
                        <a:solidFill>
                          <a:srgbClr val="0066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376,6</a:t>
                      </a:r>
                      <a:endParaRPr lang="ru-RU" sz="1200" b="1" dirty="0">
                        <a:solidFill>
                          <a:srgbClr val="0066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19939"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работ по лесоустройству и постановке на государственный кадастровый учет лесных участков, находящихся в муниципальной</a:t>
                      </a:r>
                      <a:r>
                        <a:rPr lang="ru-RU" sz="1200" b="1" baseline="0" dirty="0" smtClean="0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собственности</a:t>
                      </a:r>
                    </a:p>
                    <a:p>
                      <a:pPr algn="l"/>
                      <a:endParaRPr lang="ru-RU" sz="1200" b="1" dirty="0">
                        <a:solidFill>
                          <a:srgbClr val="0066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103,5</a:t>
                      </a:r>
                      <a:endParaRPr lang="ru-RU" sz="1200" b="1" dirty="0">
                        <a:solidFill>
                          <a:srgbClr val="0066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19939"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Приобретение в муниципальную собственность имущества (основных средств, материальных запасов)</a:t>
                      </a:r>
                      <a:endParaRPr lang="ru-RU" sz="1200" b="1" dirty="0">
                        <a:solidFill>
                          <a:srgbClr val="0066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486,2</a:t>
                      </a:r>
                      <a:endParaRPr lang="ru-RU" sz="1200" b="1" dirty="0">
                        <a:solidFill>
                          <a:srgbClr val="0066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67199"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Проведение ремонта, реконструкции объектов муниципального имущества, изготовление проектно-сметной документации</a:t>
                      </a:r>
                      <a:endParaRPr lang="ru-RU" sz="1200" b="1" dirty="0">
                        <a:solidFill>
                          <a:srgbClr val="0066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2 342,3</a:t>
                      </a:r>
                      <a:endParaRPr lang="ru-RU" sz="1200" b="1" dirty="0">
                        <a:solidFill>
                          <a:srgbClr val="0066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19939"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Содержание и обслуживание</a:t>
                      </a:r>
                      <a:r>
                        <a:rPr lang="ru-RU" sz="1200" b="1" baseline="0" dirty="0" smtClean="0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муниципального имущества</a:t>
                      </a:r>
                      <a:endParaRPr lang="ru-RU" sz="1200" b="1" dirty="0">
                        <a:solidFill>
                          <a:srgbClr val="0066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9 699,7</a:t>
                      </a:r>
                      <a:endParaRPr lang="ru-RU" sz="1200" b="1" dirty="0">
                        <a:solidFill>
                          <a:srgbClr val="0066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395536" y="6049955"/>
            <a:ext cx="828091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программы составило </a:t>
            </a:r>
            <a:r>
              <a:rPr lang="ru-RU" sz="1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74,3% или 13 483,1 тыс. руб.</a:t>
            </a:r>
            <a:endParaRPr lang="ru-RU" sz="1400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71132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  <a:solidFill>
            <a:srgbClr val="980286"/>
          </a:solidFill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rPr>
              <a:t>отчет об исполнении бюджета за </a:t>
            </a:r>
            <a:r>
              <a:rPr lang="ru-RU" sz="32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rPr>
              <a:t>2018 </a:t>
            </a:r>
            <a:r>
              <a:rPr lang="ru-RU" sz="32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rPr>
              <a:t>год</a:t>
            </a:r>
            <a:endParaRPr lang="ru-RU" sz="3200" b="1" dirty="0">
              <a:solidFill>
                <a:srgbClr val="980286"/>
              </a:solidFill>
              <a:latin typeface="+mn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9891" y="1052736"/>
            <a:ext cx="395538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МП «Управление муниципальными финансами и муниципальным долгом городского округа «Вуктыл»</a:t>
            </a:r>
            <a:endParaRPr lang="ru-RU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2348440"/>
              </p:ext>
            </p:extLst>
          </p:nvPr>
        </p:nvGraphicFramePr>
        <p:xfrm>
          <a:off x="107504" y="2348880"/>
          <a:ext cx="4176464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6384"/>
                <a:gridCol w="720080"/>
              </a:tblGrid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мероприятия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Сумма, тыс. руб.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34888"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Обслуживание муниципального</a:t>
                      </a:r>
                      <a:r>
                        <a:rPr lang="ru-RU" sz="1200" b="1" baseline="0" dirty="0" smtClean="0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долга городского округа «Вуктыл»</a:t>
                      </a:r>
                      <a:endParaRPr lang="ru-RU" sz="1200" b="1" dirty="0">
                        <a:solidFill>
                          <a:srgbClr val="0066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3 047,4</a:t>
                      </a:r>
                      <a:endParaRPr lang="ru-RU" sz="1200" b="1" dirty="0">
                        <a:solidFill>
                          <a:srgbClr val="0066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Реализация функций аппарата исполнителей и участников программы</a:t>
                      </a:r>
                      <a:endParaRPr lang="ru-RU" sz="1200" b="1" dirty="0">
                        <a:solidFill>
                          <a:srgbClr val="0066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8 522,4</a:t>
                      </a:r>
                      <a:endParaRPr lang="ru-RU" sz="1200" b="1" dirty="0">
                        <a:solidFill>
                          <a:srgbClr val="0066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79512" y="4586064"/>
            <a:ext cx="40297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программы составило </a:t>
            </a:r>
            <a:r>
              <a:rPr lang="ru-RU" sz="1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97,5% или 11 569,8 тыс. руб.</a:t>
            </a:r>
            <a:endParaRPr lang="ru-RU" sz="1400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499992" y="1187219"/>
            <a:ext cx="44621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МП «Формирование современной городской среды»</a:t>
            </a:r>
            <a:endParaRPr lang="ru-RU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9271266"/>
              </p:ext>
            </p:extLst>
          </p:nvPr>
        </p:nvGraphicFramePr>
        <p:xfrm>
          <a:off x="4716016" y="2348880"/>
          <a:ext cx="4222965" cy="10600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69236"/>
                <a:gridCol w="753729"/>
              </a:tblGrid>
              <a:tr h="419939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мероприятия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Сумма, тыс. руб.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19939"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Благоустройство дворовых территорий </a:t>
                      </a:r>
                      <a:endParaRPr lang="ru-RU" sz="1200" b="1" dirty="0">
                        <a:solidFill>
                          <a:srgbClr val="0066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3 908,9</a:t>
                      </a:r>
                      <a:endParaRPr lang="ru-RU" sz="1200" b="1" dirty="0">
                        <a:solidFill>
                          <a:srgbClr val="0066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5148063" y="4581128"/>
            <a:ext cx="36724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программы составило </a:t>
            </a:r>
            <a:r>
              <a:rPr lang="ru-RU" sz="1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100,0% или 3 908,9 тыс. руб.</a:t>
            </a:r>
            <a:endParaRPr lang="ru-RU" sz="1400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41137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  <a:solidFill>
            <a:srgbClr val="980286"/>
          </a:solidFill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rPr>
              <a:t>отчет об исполнении бюджета за </a:t>
            </a:r>
            <a:r>
              <a:rPr lang="ru-RU" sz="32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rPr>
              <a:t>2018 </a:t>
            </a:r>
            <a:r>
              <a:rPr lang="ru-RU" sz="32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rPr>
              <a:t>год</a:t>
            </a:r>
            <a:endParaRPr lang="ru-RU" sz="3200" b="1" dirty="0">
              <a:solidFill>
                <a:srgbClr val="980286"/>
              </a:solidFill>
              <a:latin typeface="+mn-lt"/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683568" y="1052736"/>
            <a:ext cx="770485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Непрограммные направления деятельности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3684448"/>
              </p:ext>
            </p:extLst>
          </p:nvPr>
        </p:nvGraphicFramePr>
        <p:xfrm>
          <a:off x="107504" y="1556792"/>
          <a:ext cx="8856984" cy="42503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96744"/>
                <a:gridCol w="1080120"/>
                <a:gridCol w="1080120"/>
              </a:tblGrid>
              <a:tr h="524948"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rgbClr val="0000CC"/>
                          </a:solidFill>
                        </a:rPr>
                        <a:t>Наименование показателя</a:t>
                      </a:r>
                      <a:endParaRPr lang="ru-RU" sz="1300" b="0" dirty="0">
                        <a:solidFill>
                          <a:srgbClr val="0000CC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rgbClr val="0000CC"/>
                          </a:solidFill>
                        </a:rPr>
                        <a:t>Сумма, </a:t>
                      </a:r>
                    </a:p>
                    <a:p>
                      <a:pPr algn="ctr"/>
                      <a:r>
                        <a:rPr lang="ru-RU" sz="1300" b="0" dirty="0" smtClean="0">
                          <a:solidFill>
                            <a:srgbClr val="0000CC"/>
                          </a:solidFill>
                        </a:rPr>
                        <a:t>тыс. руб.</a:t>
                      </a:r>
                      <a:endParaRPr lang="ru-RU" sz="1300" b="0" dirty="0">
                        <a:solidFill>
                          <a:srgbClr val="0000CC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rgbClr val="0000CC"/>
                          </a:solidFill>
                        </a:rPr>
                        <a:t>процент исполнения</a:t>
                      </a:r>
                      <a:endParaRPr lang="ru-RU" sz="1300" b="0" dirty="0">
                        <a:solidFill>
                          <a:srgbClr val="0000CC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39148">
                <a:tc>
                  <a:txBody>
                    <a:bodyPr/>
                    <a:lstStyle/>
                    <a:p>
                      <a:pPr algn="just"/>
                      <a:r>
                        <a:rPr lang="ru-RU" sz="1300" dirty="0" smtClean="0">
                          <a:solidFill>
                            <a:srgbClr val="0000CC"/>
                          </a:solidFill>
                        </a:rPr>
                        <a:t>Финансовое обеспечение деятельности Контрольно-счетной</a:t>
                      </a:r>
                      <a:r>
                        <a:rPr lang="ru-RU" sz="1300" baseline="0" dirty="0" smtClean="0">
                          <a:solidFill>
                            <a:srgbClr val="0000CC"/>
                          </a:solidFill>
                        </a:rPr>
                        <a:t> палаты ГО «Вуктыл»</a:t>
                      </a:r>
                      <a:endParaRPr lang="ru-RU" sz="1300" dirty="0" smtClean="0">
                        <a:solidFill>
                          <a:srgbClr val="0000CC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rgbClr val="0000CC"/>
                          </a:solidFill>
                        </a:rPr>
                        <a:t>3 470,4</a:t>
                      </a:r>
                      <a:endParaRPr lang="ru-RU" sz="1300" dirty="0">
                        <a:solidFill>
                          <a:srgbClr val="0000CC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rgbClr val="0000CC"/>
                          </a:solidFill>
                        </a:rPr>
                        <a:t>100</a:t>
                      </a:r>
                      <a:endParaRPr lang="ru-RU" sz="1300" dirty="0">
                        <a:solidFill>
                          <a:srgbClr val="0000CC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just"/>
                      <a:r>
                        <a:rPr lang="ru-RU" sz="1300" dirty="0" smtClean="0">
                          <a:solidFill>
                            <a:srgbClr val="0000CC"/>
                          </a:solidFill>
                        </a:rPr>
                        <a:t>Финансовое обеспечение деятельности Совета городского округа «Вуктыл»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rgbClr val="0000CC"/>
                          </a:solidFill>
                        </a:rPr>
                        <a:t>46,5</a:t>
                      </a:r>
                      <a:endParaRPr lang="ru-RU" sz="1300" dirty="0">
                        <a:solidFill>
                          <a:srgbClr val="0000CC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rgbClr val="0000CC"/>
                          </a:solidFill>
                        </a:rPr>
                        <a:t>93,0</a:t>
                      </a:r>
                      <a:endParaRPr lang="ru-RU" sz="1300" dirty="0">
                        <a:solidFill>
                          <a:srgbClr val="0000CC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just"/>
                      <a:r>
                        <a:rPr lang="ru-RU" sz="1300" dirty="0" smtClean="0">
                          <a:solidFill>
                            <a:srgbClr val="0000CC"/>
                          </a:solidFill>
                        </a:rPr>
                        <a:t>Резервный фонд администрации ГО «Вуктыл»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rgbClr val="0000CC"/>
                          </a:solidFill>
                        </a:rPr>
                        <a:t>40,0</a:t>
                      </a:r>
                      <a:endParaRPr lang="ru-RU" sz="1300" dirty="0">
                        <a:solidFill>
                          <a:srgbClr val="0000CC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rgbClr val="0000CC"/>
                          </a:solidFill>
                        </a:rPr>
                        <a:t>9,5</a:t>
                      </a:r>
                      <a:endParaRPr lang="ru-RU" sz="1300" dirty="0">
                        <a:solidFill>
                          <a:srgbClr val="0000CC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solidFill>
                            <a:srgbClr val="0000CC"/>
                          </a:solidFill>
                        </a:rPr>
                        <a:t>Резервный фонд администрации ГО «Вуктыл» по предупреждению и ликвидации</a:t>
                      </a:r>
                      <a:r>
                        <a:rPr lang="ru-RU" sz="1300" baseline="0" dirty="0" smtClean="0">
                          <a:solidFill>
                            <a:srgbClr val="0000CC"/>
                          </a:solidFill>
                        </a:rPr>
                        <a:t> чрезвычайных ситуаций и последствий стихийных бедствий</a:t>
                      </a:r>
                      <a:endParaRPr lang="ru-RU" sz="1300" dirty="0" smtClean="0">
                        <a:solidFill>
                          <a:srgbClr val="0000CC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rgbClr val="0000CC"/>
                          </a:solidFill>
                        </a:rPr>
                        <a:t>29,0</a:t>
                      </a:r>
                      <a:endParaRPr lang="ru-RU" sz="1300" dirty="0">
                        <a:solidFill>
                          <a:srgbClr val="0000CC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rgbClr val="0000CC"/>
                          </a:solidFill>
                        </a:rPr>
                        <a:t>14,5</a:t>
                      </a:r>
                      <a:endParaRPr lang="ru-RU" sz="1300" dirty="0">
                        <a:solidFill>
                          <a:srgbClr val="0000CC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solidFill>
                            <a:srgbClr val="0000CC"/>
                          </a:solidFill>
                        </a:rPr>
                        <a:t>Подготовка и проведение выборов депутатов Совета городского округа «Вуктыл»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rgbClr val="0000CC"/>
                          </a:solidFill>
                        </a:rPr>
                        <a:t>204,1</a:t>
                      </a:r>
                      <a:endParaRPr lang="ru-RU" sz="1300" dirty="0">
                        <a:solidFill>
                          <a:srgbClr val="0000CC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rgbClr val="0000CC"/>
                          </a:solidFill>
                        </a:rPr>
                        <a:t>100</a:t>
                      </a:r>
                      <a:endParaRPr lang="ru-RU" sz="1300" dirty="0">
                        <a:solidFill>
                          <a:srgbClr val="0000CC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algn="just"/>
                      <a:r>
                        <a:rPr lang="ru-RU" sz="1300" dirty="0" smtClean="0">
                          <a:solidFill>
                            <a:srgbClr val="0000CC"/>
                          </a:solidFill>
                        </a:rPr>
                        <a:t>Субвенции на осуществление</a:t>
                      </a:r>
                      <a:r>
                        <a:rPr lang="ru-RU" sz="1300" baseline="0" dirty="0" smtClean="0">
                          <a:solidFill>
                            <a:srgbClr val="0000CC"/>
                          </a:solidFill>
                        </a:rPr>
                        <a:t> полномочий по составлению (изменению) списков кандидатов в присяжные заседатели федеральных судов общей юрисдикции в РФ</a:t>
                      </a:r>
                      <a:endParaRPr lang="ru-RU" sz="1300" dirty="0" smtClean="0">
                        <a:solidFill>
                          <a:srgbClr val="0000CC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rgbClr val="0000CC"/>
                          </a:solidFill>
                        </a:rPr>
                        <a:t>88,6</a:t>
                      </a:r>
                      <a:endParaRPr lang="ru-RU" sz="1300" dirty="0">
                        <a:solidFill>
                          <a:srgbClr val="0000CC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rgbClr val="0000CC"/>
                          </a:solidFill>
                        </a:rPr>
                        <a:t>99,5</a:t>
                      </a:r>
                      <a:endParaRPr lang="ru-RU" sz="1300" dirty="0">
                        <a:solidFill>
                          <a:srgbClr val="0000CC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996695">
                <a:tc>
                  <a:txBody>
                    <a:bodyPr/>
                    <a:lstStyle/>
                    <a:p>
                      <a:pPr algn="just"/>
                      <a:r>
                        <a:rPr lang="ru-RU" sz="1300" dirty="0" smtClean="0">
                          <a:solidFill>
                            <a:srgbClr val="0000CC"/>
                          </a:solidFill>
                        </a:rPr>
                        <a:t>Субвенции на осуществление государственного полномочия Республики Коми по определению перечня должностных лиц ОМС, уполномоченных составлять протоколы об административных правонарушениях,</a:t>
                      </a:r>
                      <a:r>
                        <a:rPr lang="ru-RU" sz="1300" baseline="0" dirty="0" smtClean="0">
                          <a:solidFill>
                            <a:srgbClr val="0000CC"/>
                          </a:solidFill>
                        </a:rPr>
                        <a:t> предусмотренных частями 3, 4 статьи 3, статьями 4, 6, 7 и 8 Закона РК «Об административной ответственности в Республике Коми»</a:t>
                      </a:r>
                    </a:p>
                    <a:p>
                      <a:pPr algn="just"/>
                      <a:endParaRPr lang="ru-RU" sz="1300" dirty="0" smtClean="0">
                        <a:solidFill>
                          <a:srgbClr val="0000CC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rgbClr val="0000CC"/>
                          </a:solidFill>
                        </a:rPr>
                        <a:t>45,7</a:t>
                      </a:r>
                      <a:endParaRPr lang="ru-RU" sz="1300" dirty="0">
                        <a:solidFill>
                          <a:srgbClr val="0000CC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rgbClr val="0000CC"/>
                          </a:solidFill>
                        </a:rPr>
                        <a:t>100</a:t>
                      </a:r>
                    </a:p>
                    <a:p>
                      <a:pPr algn="ctr"/>
                      <a:endParaRPr lang="ru-RU" sz="1300" dirty="0">
                        <a:solidFill>
                          <a:srgbClr val="0000CC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241020" y="5949280"/>
            <a:ext cx="86409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целом исполнение по непрограммным направлениям деятельности составило 87,6%  </a:t>
            </a:r>
            <a:r>
              <a:rPr lang="ru-RU" sz="1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или </a:t>
            </a:r>
            <a:r>
              <a:rPr lang="ru-RU" sz="1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3 924,3 тыс. руб.</a:t>
            </a:r>
            <a:endParaRPr lang="ru-RU" sz="1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0411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  <a:solidFill>
            <a:srgbClr val="980286"/>
          </a:solidFill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rPr>
              <a:t>отчет об исполнении бюджета за </a:t>
            </a:r>
            <a:r>
              <a:rPr lang="ru-RU" sz="32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rPr>
              <a:t>2018 </a:t>
            </a:r>
            <a:r>
              <a:rPr lang="ru-RU" sz="32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rPr>
              <a:t>год</a:t>
            </a:r>
            <a:endParaRPr lang="ru-RU" sz="3200" b="1" dirty="0">
              <a:solidFill>
                <a:srgbClr val="980286"/>
              </a:solidFill>
              <a:latin typeface="+mn-lt"/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179512" y="764704"/>
            <a:ext cx="864096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 помощью республиканских средств в МО ГО «Вуктыл» в рамках реализации проекта «Народный бюджет» были реализованы следующие проекты: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5943806"/>
              </p:ext>
            </p:extLst>
          </p:nvPr>
        </p:nvGraphicFramePr>
        <p:xfrm>
          <a:off x="251518" y="1427751"/>
          <a:ext cx="8568954" cy="48235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2209"/>
                <a:gridCol w="3672408"/>
                <a:gridCol w="720080"/>
                <a:gridCol w="720080"/>
                <a:gridCol w="792088"/>
                <a:gridCol w="792089"/>
              </a:tblGrid>
              <a:tr h="263374"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Сфера реализации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Проект 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Финансирование, тыс. руб. 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6337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РБ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МБ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Иные 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44497">
                <a:tc rowSpan="2"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Малое и среднее предпринимательство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Приобретение автомобиля для оказания ритуальных услуг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1 000,0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400,0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38957">
                <a:tc vMerge="1"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Техническое перевооружение крестьянского (фермерского) хозяйства с. </a:t>
                      </a:r>
                      <a:r>
                        <a:rPr lang="ru-RU" sz="12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Дутово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520,0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364,0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52,0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104,0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38957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Культура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Обустройство фасада здания филиала</a:t>
                      </a:r>
                      <a:r>
                        <a:rPr lang="ru-RU" sz="1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МБУ </a:t>
                      </a:r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«Клубно-спортивный комплекс» Дом культуры в с. </a:t>
                      </a:r>
                      <a:r>
                        <a:rPr lang="ru-RU" sz="12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Дутово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350,0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300,0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50,0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38957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Этнокультурное развитие народов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Поддержка и развитие этнокультурного проекта «Театр народных традиций» Центра национальных культур г. Вуктыла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150,0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50,0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38957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 и спорт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Обустройство спортивной площадки в с. </a:t>
                      </a:r>
                      <a:r>
                        <a:rPr lang="ru-RU" sz="12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Дутово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343,3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290,0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50,0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3,3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73343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Благоустройство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Обустройство контейнерных площадок</a:t>
                      </a:r>
                      <a:r>
                        <a:rPr lang="ru-RU" sz="1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для сбора ТБО в с. Подчерье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332,8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300,0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30,0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2,8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73343">
                <a:tc>
                  <a:txBody>
                    <a:bodyPr/>
                    <a:lstStyle/>
                    <a:p>
                      <a:pPr algn="l"/>
                      <a:endParaRPr lang="ru-RU" sz="1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Благоустройство территории п. </a:t>
                      </a:r>
                      <a:r>
                        <a:rPr lang="ru-RU" sz="12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Лемты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298,7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264,9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30,0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3,8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90123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Дорожная деятельность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Ямочный ремонт автомобильной дороги</a:t>
                      </a:r>
                      <a:r>
                        <a:rPr lang="ru-RU" sz="1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общего пользования местного значения «Пост дорожно-патрульной службы – Нефтебаза»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350,1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300,0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34,0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16,1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84417"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ru-RU" sz="1200" b="1" baseline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3</a:t>
                      </a:r>
                      <a:r>
                        <a:rPr lang="ru-RU" sz="1200" b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44,9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2 418,9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396,0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530,0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754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  <a:solidFill>
            <a:srgbClr val="980286"/>
          </a:solidFill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rPr>
              <a:t>отчет об исполнении бюджета за </a:t>
            </a:r>
            <a:r>
              <a:rPr lang="ru-RU" sz="32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rPr>
              <a:t>2018 </a:t>
            </a:r>
            <a:r>
              <a:rPr lang="ru-RU" sz="32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rPr>
              <a:t>год</a:t>
            </a:r>
            <a:endParaRPr lang="ru-RU" sz="3200" b="1" dirty="0">
              <a:solidFill>
                <a:srgbClr val="980286"/>
              </a:solidFill>
              <a:latin typeface="+mn-lt"/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179512" y="692696"/>
            <a:ext cx="8640960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Приоритетный проект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«Формирование </a:t>
            </a:r>
            <a:r>
              <a:rPr lang="ru-RU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комфортной городской среды" </a:t>
            </a:r>
            <a:endParaRPr lang="ru-RU" b="1" dirty="0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8323389"/>
              </p:ext>
            </p:extLst>
          </p:nvPr>
        </p:nvGraphicFramePr>
        <p:xfrm>
          <a:off x="467544" y="1509177"/>
          <a:ext cx="8496945" cy="304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200"/>
                <a:gridCol w="4163889"/>
                <a:gridCol w="2532856"/>
              </a:tblGrid>
              <a:tr h="407655"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Дворовая территория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Общественная территория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71631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Адрес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ул. Комсомольская 27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ул. Комсомольская 17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991711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Перечень работ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Ремонт проезда и тротуара; оборудование парковки,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детской и спортивной площадок; освещение; устройство ограждений; установка скамеек, урн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Обустройство территории (устройство покрытия, озеленение)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68245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Финансирование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3 909,0 тыс. руб.</a:t>
                      </a:r>
                    </a:p>
                    <a:p>
                      <a:pPr algn="l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(федеральный бюджет - 2 336,5 тыс. руб.;</a:t>
                      </a:r>
                    </a:p>
                    <a:p>
                      <a:pPr algn="l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республиканский бюджет – 1 001,4 тыс. руб.;</a:t>
                      </a:r>
                    </a:p>
                    <a:p>
                      <a:pPr algn="l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 МО ГО «Вуктыл» - 571,1 тыс. руб.)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924,0 тыс. руб.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(бюджет МО ГО «Вуктыл» - 924,0 тыс. руб.)</a:t>
                      </a:r>
                    </a:p>
                    <a:p>
                      <a:pPr algn="ctr"/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639252"/>
            <a:ext cx="4956964" cy="21252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43" y="4680146"/>
            <a:ext cx="3864793" cy="20435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442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  <a:solidFill>
            <a:srgbClr val="980286"/>
          </a:solidFill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rPr>
              <a:t>отчет об исполнении бюджета за </a:t>
            </a:r>
            <a:r>
              <a:rPr lang="ru-RU" sz="32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rPr>
              <a:t>2018 </a:t>
            </a:r>
            <a:r>
              <a:rPr lang="ru-RU" sz="32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rPr>
              <a:t>год</a:t>
            </a:r>
            <a:endParaRPr lang="ru-RU" sz="3200" b="1" dirty="0">
              <a:solidFill>
                <a:srgbClr val="980286"/>
              </a:solidFill>
              <a:latin typeface="+mn-lt"/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115119" y="764704"/>
            <a:ext cx="8640960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Aft>
                <a:spcPct val="0"/>
              </a:spcAft>
            </a:pPr>
            <a:r>
              <a:rPr lang="ru-RU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Приоритетный проект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«Газификация сельских населенных пунктов" 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8563478"/>
              </p:ext>
            </p:extLst>
          </p:nvPr>
        </p:nvGraphicFramePr>
        <p:xfrm>
          <a:off x="336103" y="1556792"/>
          <a:ext cx="8496945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5657"/>
                <a:gridCol w="6421288"/>
              </a:tblGrid>
              <a:tr h="86409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Место реализации объекта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Республика Коми, г. Вуктыл, село </a:t>
                      </a:r>
                      <a:r>
                        <a:rPr lang="ru-RU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Дутово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54618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Перечень работ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Произведены строительно-монтажные работы по прокладке газопровода </a:t>
                      </a:r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этапа строительства по объекту «Газификация жилых домов с. </a:t>
                      </a:r>
                      <a:r>
                        <a:rPr lang="ru-RU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Дутово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 (</a:t>
                      </a:r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очередь)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54618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Финансирование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15 232,2 тыс. руб. </a:t>
                      </a:r>
                    </a:p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(республиканский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бюджет – 14 000,0 тыс. руб.;</a:t>
                      </a:r>
                    </a:p>
                    <a:p>
                      <a:pPr algn="ctr"/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 МО ГО «Вуктыл» – 1 232,2 тыс. руб.)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 descr="W:\Финансовое управление\Отдел бухгалтерского учета и отчетности\Новинькова Светлана Константиновна\фото\фото 20.10.2017\IMG_323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19" y="4008096"/>
            <a:ext cx="3448769" cy="272998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W:\Финансовое управление\Отдел бухгалтерского учета и отчетности\Новинькова Светлана Константиновна\фото\газификация 05.09.2017\dJS0IF_ZpV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4273704"/>
            <a:ext cx="4499891" cy="253118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0235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  <a:solidFill>
            <a:srgbClr val="980286"/>
          </a:solidFill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rPr>
              <a:t>отчет об исполнении бюджета за </a:t>
            </a:r>
            <a:r>
              <a:rPr lang="ru-RU" sz="32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rPr>
              <a:t>2018 </a:t>
            </a:r>
            <a:r>
              <a:rPr lang="ru-RU" sz="32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rPr>
              <a:t>год</a:t>
            </a:r>
            <a:endParaRPr lang="ru-RU" sz="3200" b="1" dirty="0">
              <a:solidFill>
                <a:srgbClr val="980286"/>
              </a:solidFill>
              <a:latin typeface="+mn-lt"/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146745" y="980728"/>
            <a:ext cx="864096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Привлечение средств в рамках социального партнерства 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0781686"/>
              </p:ext>
            </p:extLst>
          </p:nvPr>
        </p:nvGraphicFramePr>
        <p:xfrm>
          <a:off x="298771" y="1484784"/>
          <a:ext cx="8496946" cy="475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7705"/>
                <a:gridCol w="4320480"/>
                <a:gridCol w="1668761"/>
              </a:tblGrid>
              <a:tr h="64008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Виды работ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4008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ООО «Лукойл –Коми»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Замена лифта в «ВЦРБ», приобретение рентген-аппарата для маломобильных пациентов, 4 электрокардиографов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6,0 млн. руб.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4008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ООО «Газпром добыча Краснодар» ВГПУ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Замена окон в МБОУ «СОШ №1»              г. Вуктыл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400,0 тыс. руб.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4008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Ямальская военизированная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часть по предупреждению возникновения и ликвидации открытых газовых и нефтяных фонтанов ООО «Газпром газобезопасность»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Ремонт лестничного пролета МБДОУ «Детский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сад «Сказка»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80,0 тыс.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руб.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3967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  <a:solidFill>
            <a:srgbClr val="980286"/>
          </a:solidFill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rPr>
              <a:t>отчет об исполнении бюджета за </a:t>
            </a:r>
            <a:r>
              <a:rPr lang="ru-RU" sz="32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rPr>
              <a:t>2018 </a:t>
            </a:r>
            <a:r>
              <a:rPr lang="ru-RU" sz="32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rPr>
              <a:t>год</a:t>
            </a:r>
            <a:endParaRPr lang="ru-RU" sz="3200" b="1" dirty="0">
              <a:solidFill>
                <a:srgbClr val="980286"/>
              </a:solidFill>
              <a:latin typeface="+mn-lt"/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0" y="764704"/>
            <a:ext cx="903649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расходов бюджета МО ГО "Вуктыл" за счет собственных </a:t>
            </a:r>
            <a:r>
              <a:rPr lang="ru-RU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доходов </a:t>
            </a:r>
            <a:r>
              <a:rPr lang="ru-RU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дотаций</a:t>
            </a: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614985629"/>
              </p:ext>
            </p:extLst>
          </p:nvPr>
        </p:nvGraphicFramePr>
        <p:xfrm>
          <a:off x="0" y="1134036"/>
          <a:ext cx="9144000" cy="5723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91830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06575"/>
          </a:xfrm>
          <a:solidFill>
            <a:srgbClr val="980286"/>
          </a:solidFill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rPr>
              <a:t>отчет об исполнении бюджета за </a:t>
            </a:r>
            <a:r>
              <a:rPr lang="ru-RU" sz="32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rPr>
              <a:t>2018 </a:t>
            </a:r>
            <a:r>
              <a:rPr lang="ru-RU" sz="32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rPr>
              <a:t>год</a:t>
            </a:r>
            <a:endParaRPr lang="ru-RU" sz="3200" b="1" dirty="0">
              <a:solidFill>
                <a:srgbClr val="980286"/>
              </a:solidFill>
              <a:latin typeface="+mn-lt"/>
            </a:endParaRPr>
          </a:p>
        </p:txBody>
      </p:sp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899592" y="1052736"/>
            <a:ext cx="74168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</a:pPr>
            <a:r>
              <a:rPr lang="ru-RU" sz="16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Источники дефицита бюджета МО ГО «Вуктыл»</a:t>
            </a:r>
          </a:p>
        </p:txBody>
      </p:sp>
      <p:graphicFrame>
        <p:nvGraphicFramePr>
          <p:cNvPr id="23" name="Диаграмма 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03373649"/>
              </p:ext>
            </p:extLst>
          </p:nvPr>
        </p:nvGraphicFramePr>
        <p:xfrm>
          <a:off x="-4086127" y="6381328"/>
          <a:ext cx="4968046" cy="56189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4" name="TextBox 1"/>
          <p:cNvSpPr txBox="1"/>
          <p:nvPr/>
        </p:nvSpPr>
        <p:spPr>
          <a:xfrm>
            <a:off x="107504" y="2852936"/>
            <a:ext cx="1080120" cy="469632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1"/>
          <p:cNvSpPr txBox="1"/>
          <p:nvPr/>
        </p:nvSpPr>
        <p:spPr>
          <a:xfrm>
            <a:off x="10343" y="4065126"/>
            <a:ext cx="1080120" cy="469632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1"/>
          <p:cNvSpPr txBox="1"/>
          <p:nvPr/>
        </p:nvSpPr>
        <p:spPr>
          <a:xfrm>
            <a:off x="72480" y="5374332"/>
            <a:ext cx="1080120" cy="469632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1"/>
          <p:cNvSpPr txBox="1"/>
          <p:nvPr/>
        </p:nvSpPr>
        <p:spPr>
          <a:xfrm>
            <a:off x="1120414" y="2618120"/>
            <a:ext cx="1080120" cy="469632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1"/>
          <p:cNvSpPr txBox="1"/>
          <p:nvPr/>
        </p:nvSpPr>
        <p:spPr>
          <a:xfrm>
            <a:off x="899592" y="4557345"/>
            <a:ext cx="1080120" cy="469632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1"/>
          <p:cNvSpPr txBox="1"/>
          <p:nvPr/>
        </p:nvSpPr>
        <p:spPr>
          <a:xfrm>
            <a:off x="3815904" y="5406715"/>
            <a:ext cx="914400" cy="437249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1"/>
          <p:cNvSpPr txBox="1"/>
          <p:nvPr/>
        </p:nvSpPr>
        <p:spPr>
          <a:xfrm>
            <a:off x="3792767" y="3857572"/>
            <a:ext cx="1080120" cy="469632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1"/>
          <p:cNvSpPr txBox="1"/>
          <p:nvPr/>
        </p:nvSpPr>
        <p:spPr>
          <a:xfrm>
            <a:off x="3815904" y="4578969"/>
            <a:ext cx="1080120" cy="469632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1"/>
          <p:cNvSpPr txBox="1"/>
          <p:nvPr/>
        </p:nvSpPr>
        <p:spPr>
          <a:xfrm>
            <a:off x="1948880" y="5843964"/>
            <a:ext cx="1786801" cy="707668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 Box 12"/>
          <p:cNvSpPr txBox="1">
            <a:spLocks noChangeArrowheads="1"/>
          </p:cNvSpPr>
          <p:nvPr/>
        </p:nvSpPr>
        <p:spPr bwMode="auto">
          <a:xfrm>
            <a:off x="5940152" y="1457129"/>
            <a:ext cx="3024324" cy="4147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algn="just" eaLnBrk="1" hangingPunct="1">
              <a:spcBef>
                <a:spcPts val="0"/>
              </a:spcBef>
            </a:pPr>
            <a:r>
              <a:rPr lang="ru-RU" sz="15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Дефицит бюджета в 2018 году составил 5 998,9 тыс. руб. </a:t>
            </a:r>
          </a:p>
          <a:p>
            <a:pPr algn="just" eaLnBrk="1" hangingPunct="1">
              <a:spcBef>
                <a:spcPts val="0"/>
              </a:spcBef>
            </a:pPr>
            <a:r>
              <a:rPr lang="ru-RU" sz="15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В 2018 году получены кредиты в кредитной организации 22 460,0 тыс. руб., погашены взятые ранее кредиты в кредитной организации в сумме 20 899,0 тыс. руб.</a:t>
            </a:r>
          </a:p>
          <a:p>
            <a:pPr algn="just" eaLnBrk="1" hangingPunct="1">
              <a:spcBef>
                <a:spcPts val="0"/>
              </a:spcBef>
            </a:pPr>
            <a:r>
              <a:rPr lang="ru-RU" sz="15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Ограничения, установленные ст.92.1 Бюджетного кодекса РФ по дефициту местного бюджета соблюдены.</a:t>
            </a:r>
          </a:p>
          <a:p>
            <a:pPr algn="just" eaLnBrk="1" hangingPunct="1">
              <a:spcBef>
                <a:spcPts val="0"/>
              </a:spcBef>
            </a:pPr>
            <a:r>
              <a:rPr lang="ru-RU" sz="15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Ограничения</a:t>
            </a:r>
            <a:r>
              <a:rPr lang="ru-RU" sz="15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установленные </a:t>
            </a:r>
            <a:r>
              <a:rPr lang="ru-RU" sz="15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ст.107 </a:t>
            </a:r>
            <a:r>
              <a:rPr lang="ru-RU" sz="15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Бюджетного кодекса РФ по </a:t>
            </a:r>
            <a:r>
              <a:rPr lang="ru-RU" sz="15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предельному объему муниципального долга соблюдены.</a:t>
            </a:r>
            <a:endParaRPr lang="ru-RU" sz="15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750901781"/>
              </p:ext>
            </p:extLst>
          </p:nvPr>
        </p:nvGraphicFramePr>
        <p:xfrm>
          <a:off x="107504" y="1806847"/>
          <a:ext cx="5520601" cy="45165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37266" y="6051351"/>
            <a:ext cx="11063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профицит </a:t>
            </a:r>
          </a:p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7 205,5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51720" y="6051350"/>
            <a:ext cx="9373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ефицит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5 998,9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9729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3" grpId="0">
        <p:bldAsOne/>
      </p:bldGraphic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  <a:solidFill>
            <a:srgbClr val="980286"/>
          </a:solidFill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rPr>
              <a:t>отчет об исполнении бюджета за </a:t>
            </a:r>
            <a:r>
              <a:rPr lang="ru-RU" sz="32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rPr>
              <a:t>2018 </a:t>
            </a:r>
            <a:r>
              <a:rPr lang="ru-RU" sz="32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rPr>
              <a:t>год</a:t>
            </a:r>
            <a:endParaRPr lang="ru-RU" sz="3200" b="1" dirty="0">
              <a:solidFill>
                <a:srgbClr val="980286"/>
              </a:solidFill>
              <a:latin typeface="+mn-lt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0925" y="1052736"/>
            <a:ext cx="871296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</a:pPr>
            <a:r>
              <a:rPr lang="ru-RU" sz="16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Информация по исполнению бюджета МО ГО «Вуктыл</a:t>
            </a:r>
            <a:r>
              <a:rPr lang="ru-RU" sz="16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» </a:t>
            </a: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3471935485"/>
              </p:ext>
            </p:extLst>
          </p:nvPr>
        </p:nvGraphicFramePr>
        <p:xfrm>
          <a:off x="-108520" y="1071183"/>
          <a:ext cx="5112568" cy="57868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80578473"/>
              </p:ext>
            </p:extLst>
          </p:nvPr>
        </p:nvGraphicFramePr>
        <p:xfrm>
          <a:off x="5336982" y="1385394"/>
          <a:ext cx="3807018" cy="34563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3395497930"/>
              </p:ext>
            </p:extLst>
          </p:nvPr>
        </p:nvGraphicFramePr>
        <p:xfrm>
          <a:off x="4914528" y="4357161"/>
          <a:ext cx="4121968" cy="24479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559374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ru-RU" sz="3200" dirty="0">
                <a:solidFill>
                  <a:srgbClr val="980286"/>
                </a:solidFill>
              </a:rPr>
              <a:t>отчет об исполнении бюджета за 2014 год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836712"/>
            <a:ext cx="9144000" cy="2664296"/>
          </a:xfrm>
        </p:spPr>
        <p:txBody>
          <a:bodyPr>
            <a:normAutofit fontScale="92500"/>
          </a:bodyPr>
          <a:lstStyle/>
          <a:p>
            <a:pPr marL="137160" indent="0" algn="ctr">
              <a:buNone/>
            </a:pPr>
            <a:endParaRPr lang="ru-RU" sz="2000" dirty="0" smtClean="0">
              <a:solidFill>
                <a:srgbClr val="980286"/>
              </a:solidFill>
            </a:endParaRPr>
          </a:p>
          <a:p>
            <a:pPr marL="137160" indent="0" algn="just">
              <a:buNone/>
            </a:pPr>
            <a:r>
              <a:rPr lang="ru-RU" sz="2000" b="1" dirty="0" smtClean="0">
                <a:solidFill>
                  <a:srgbClr val="98028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200" b="1" dirty="0" smtClean="0">
                <a:solidFill>
                  <a:srgbClr val="98028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житель городского округа «Вуктыл» является участником формирования бюджета с одной стороны как налогоплательщик, наполняя доходы бюджета, с другой – он получает часть расходов как потребитель общественных услуг. Муниципалитет расходует поступившие доходы для выполнения своих функций и предоставления муниципальных услуг: образование, культура, спорт, социальное обеспечение, ЖКХ и другие.</a:t>
            </a:r>
          </a:p>
          <a:p>
            <a:pPr marL="137160" indent="0" algn="just">
              <a:buNone/>
            </a:pPr>
            <a:r>
              <a:rPr lang="ru-RU" sz="2000" b="1" dirty="0" smtClean="0">
                <a:solidFill>
                  <a:srgbClr val="98028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2000" b="1" dirty="0" smtClean="0">
              <a:solidFill>
                <a:srgbClr val="98028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37160" indent="0" algn="ctr">
              <a:buNone/>
            </a:pPr>
            <a:endParaRPr lang="ru-RU" sz="2000" dirty="0">
              <a:solidFill>
                <a:srgbClr val="98028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Заголовок 3"/>
          <p:cNvSpPr txBox="1">
            <a:spLocks/>
          </p:cNvSpPr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rgbClr val="980286"/>
          </a:solidFill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rPr>
              <a:t>отчет об исполнении бюджета за 2014 год</a:t>
            </a:r>
            <a:endParaRPr lang="ru-RU" sz="3200" dirty="0">
              <a:solidFill>
                <a:srgbClr val="980286"/>
              </a:solidFill>
              <a:latin typeface="+mn-lt"/>
            </a:endParaRPr>
          </a:p>
        </p:txBody>
      </p:sp>
      <p:sp>
        <p:nvSpPr>
          <p:cNvPr id="10" name="Заголовок 28"/>
          <p:cNvSpPr txBox="1">
            <a:spLocks/>
          </p:cNvSpPr>
          <p:nvPr/>
        </p:nvSpPr>
        <p:spPr>
          <a:xfrm>
            <a:off x="0" y="0"/>
            <a:ext cx="9144000" cy="1052736"/>
          </a:xfrm>
          <a:prstGeom prst="rect">
            <a:avLst/>
          </a:prstGeom>
          <a:solidFill>
            <a:srgbClr val="980286"/>
          </a:solidFill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rPr>
              <a:t>отчет об исполнении бюджета за 2018 год</a:t>
            </a:r>
            <a:endParaRPr lang="ru-RU" sz="3200" b="1" dirty="0">
              <a:solidFill>
                <a:schemeClr val="accent5">
                  <a:lumMod val="20000"/>
                  <a:lumOff val="80000"/>
                </a:schemeClr>
              </a:solidFill>
              <a:latin typeface="+mn-lt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4690" y="3356992"/>
            <a:ext cx="4797334" cy="3104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3356992"/>
            <a:ext cx="411519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7160" indent="0" algn="just">
              <a:buNone/>
            </a:pPr>
            <a:r>
              <a:rPr lang="ru-RU" sz="2000" b="1" dirty="0" smtClean="0">
                <a:solidFill>
                  <a:srgbClr val="98028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Непосредственное </a:t>
            </a:r>
            <a:r>
              <a:rPr lang="ru-RU" sz="2000" b="1" dirty="0">
                <a:solidFill>
                  <a:srgbClr val="98028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бюджета возложено на финансовое управление, которое формирует доходную и расходную части бюджета, распределяет ассигнования по распорядителям средств и осуществляет контроль за их расходованием.</a:t>
            </a:r>
          </a:p>
        </p:txBody>
      </p:sp>
    </p:spTree>
    <p:extLst>
      <p:ext uri="{BB962C8B-B14F-4D97-AF65-F5344CB8AC3E}">
        <p14:creationId xmlns:p14="http://schemas.microsoft.com/office/powerpoint/2010/main" val="33252005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  <a:solidFill>
            <a:srgbClr val="980286"/>
          </a:solidFill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rPr>
              <a:t>отчет об исполнении бюджета за </a:t>
            </a:r>
            <a:r>
              <a:rPr lang="ru-RU" sz="32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rPr>
              <a:t>2018 </a:t>
            </a:r>
            <a:r>
              <a:rPr lang="ru-RU" sz="32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rPr>
              <a:t>год</a:t>
            </a:r>
            <a:endParaRPr lang="ru-RU" sz="3200" b="1" dirty="0">
              <a:solidFill>
                <a:srgbClr val="980286"/>
              </a:solidFill>
              <a:latin typeface="+mn-lt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35496" y="1112897"/>
            <a:ext cx="914132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Объем </a:t>
            </a:r>
            <a: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денежных средств ,  направленных для  исполнения Указа Президента РФ от 7 мая 2012 г. №597 «О мероприятиях по реализации государственной социальной политики» в 2018г.</a:t>
            </a: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4094745411"/>
              </p:ext>
            </p:extLst>
          </p:nvPr>
        </p:nvGraphicFramePr>
        <p:xfrm>
          <a:off x="179512" y="1683473"/>
          <a:ext cx="4467174" cy="28480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1066135669"/>
              </p:ext>
            </p:extLst>
          </p:nvPr>
        </p:nvGraphicFramePr>
        <p:xfrm>
          <a:off x="2771800" y="1697672"/>
          <a:ext cx="6264696" cy="2811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6374118"/>
              </p:ext>
            </p:extLst>
          </p:nvPr>
        </p:nvGraphicFramePr>
        <p:xfrm>
          <a:off x="395536" y="4941168"/>
          <a:ext cx="8208913" cy="15509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968552"/>
                <a:gridCol w="1008112"/>
                <a:gridCol w="1008112"/>
                <a:gridCol w="1224137"/>
              </a:tblGrid>
              <a:tr h="43204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rgbClr val="A50021"/>
                          </a:solidFill>
                          <a:effectLst/>
                        </a:rPr>
                        <a:t>Категория работников</a:t>
                      </a:r>
                      <a:endParaRPr lang="ru-RU" sz="1000" b="1" i="0" u="none" strike="noStrike" dirty="0">
                        <a:solidFill>
                          <a:srgbClr val="A50021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A50021"/>
                          </a:solidFill>
                          <a:effectLst/>
                          <a:latin typeface="+mn-lt"/>
                        </a:rPr>
                        <a:t>2017 год</a:t>
                      </a:r>
                      <a:endParaRPr lang="ru-RU" sz="1000" b="1" i="0" u="none" strike="noStrike" dirty="0">
                        <a:solidFill>
                          <a:srgbClr val="A5002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A50021"/>
                          </a:solidFill>
                          <a:effectLst/>
                          <a:latin typeface="+mn-lt"/>
                        </a:rPr>
                        <a:t>2018 год</a:t>
                      </a:r>
                      <a:endParaRPr lang="ru-RU" sz="1000" b="1" i="0" u="none" strike="noStrike" dirty="0">
                        <a:solidFill>
                          <a:srgbClr val="A5002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A50021"/>
                          </a:solidFill>
                          <a:effectLst/>
                          <a:latin typeface="+mn-lt"/>
                        </a:rPr>
                        <a:t>Отклонения</a:t>
                      </a:r>
                    </a:p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A50021"/>
                          </a:solidFill>
                          <a:effectLst/>
                          <a:latin typeface="+mn-lt"/>
                        </a:rPr>
                        <a:t>(2018г. к  2017г.)</a:t>
                      </a:r>
                      <a:endParaRPr lang="ru-RU" sz="1000" b="1" i="0" u="none" strike="noStrike" dirty="0">
                        <a:solidFill>
                          <a:srgbClr val="A5002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u="none" strike="noStrike" dirty="0" smtClean="0">
                          <a:solidFill>
                            <a:srgbClr val="A50021"/>
                          </a:solidFill>
                          <a:effectLst/>
                        </a:rPr>
                        <a:t>Педагогические</a:t>
                      </a:r>
                      <a:r>
                        <a:rPr lang="ru-RU" sz="1000" b="1" u="none" strike="noStrike" baseline="0" dirty="0" smtClean="0">
                          <a:solidFill>
                            <a:srgbClr val="A50021"/>
                          </a:solidFill>
                          <a:effectLst/>
                        </a:rPr>
                        <a:t> </a:t>
                      </a:r>
                      <a:r>
                        <a:rPr lang="ru-RU" sz="1000" b="1" u="none" strike="noStrike" dirty="0" smtClean="0">
                          <a:solidFill>
                            <a:srgbClr val="A50021"/>
                          </a:solidFill>
                          <a:effectLst/>
                        </a:rPr>
                        <a:t>работники  муниципальных учреждений общего </a:t>
                      </a:r>
                      <a:r>
                        <a:rPr lang="ru-RU" sz="1000" b="1" u="none" strike="noStrike" dirty="0">
                          <a:solidFill>
                            <a:srgbClr val="A50021"/>
                          </a:solidFill>
                          <a:effectLst/>
                        </a:rPr>
                        <a:t>образования</a:t>
                      </a:r>
                      <a:endParaRPr lang="ru-RU" sz="1000" b="1" i="0" u="none" strike="noStrike" dirty="0">
                        <a:solidFill>
                          <a:srgbClr val="A50021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A50021"/>
                          </a:solidFill>
                          <a:effectLst/>
                          <a:latin typeface="+mn-lt"/>
                        </a:rPr>
                        <a:t>43 175</a:t>
                      </a:r>
                      <a:endParaRPr lang="ru-RU" sz="1000" b="1" i="0" u="none" strike="noStrike" dirty="0">
                        <a:solidFill>
                          <a:srgbClr val="A5002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A50021"/>
                          </a:solidFill>
                          <a:effectLst/>
                          <a:latin typeface="+mn-lt"/>
                        </a:rPr>
                        <a:t>46 256</a:t>
                      </a:r>
                      <a:endParaRPr lang="ru-RU" sz="1000" b="1" i="0" u="none" strike="noStrike" dirty="0">
                        <a:solidFill>
                          <a:srgbClr val="A5002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A50021"/>
                          </a:solidFill>
                          <a:effectLst/>
                          <a:latin typeface="+mn-lt"/>
                        </a:rPr>
                        <a:t>+ 3</a:t>
                      </a:r>
                      <a:r>
                        <a:rPr lang="ru-RU" sz="1000" b="1" i="0" u="none" strike="noStrike" baseline="0" dirty="0" smtClean="0">
                          <a:solidFill>
                            <a:srgbClr val="A50021"/>
                          </a:solidFill>
                          <a:effectLst/>
                          <a:latin typeface="+mn-lt"/>
                        </a:rPr>
                        <a:t> 081</a:t>
                      </a:r>
                      <a:endParaRPr lang="ru-RU" sz="1000" b="1" i="0" u="none" strike="noStrike" dirty="0">
                        <a:solidFill>
                          <a:srgbClr val="A5002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u="none" strike="noStrike" dirty="0" smtClean="0">
                          <a:solidFill>
                            <a:srgbClr val="A50021"/>
                          </a:solidFill>
                          <a:effectLst/>
                        </a:rPr>
                        <a:t>Педагогические работники муниципальных учреждений дошкольного </a:t>
                      </a:r>
                      <a:r>
                        <a:rPr lang="ru-RU" sz="1000" b="1" u="none" strike="noStrike" dirty="0">
                          <a:solidFill>
                            <a:srgbClr val="A50021"/>
                          </a:solidFill>
                          <a:effectLst/>
                        </a:rPr>
                        <a:t>образования</a:t>
                      </a:r>
                      <a:endParaRPr lang="ru-RU" sz="1000" b="1" i="0" u="none" strike="noStrike" dirty="0">
                        <a:solidFill>
                          <a:srgbClr val="A50021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A50021"/>
                          </a:solidFill>
                          <a:effectLst/>
                          <a:latin typeface="+mn-lt"/>
                        </a:rPr>
                        <a:t>31 669</a:t>
                      </a:r>
                      <a:endParaRPr lang="ru-RU" sz="1000" b="1" i="0" u="none" strike="noStrike" dirty="0">
                        <a:solidFill>
                          <a:srgbClr val="A5002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A50021"/>
                          </a:solidFill>
                          <a:effectLst/>
                          <a:latin typeface="+mn-lt"/>
                        </a:rPr>
                        <a:t>35 806</a:t>
                      </a:r>
                      <a:endParaRPr lang="ru-RU" sz="1000" b="1" i="0" u="none" strike="noStrike" dirty="0">
                        <a:solidFill>
                          <a:srgbClr val="A5002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A50021"/>
                          </a:solidFill>
                          <a:effectLst/>
                          <a:latin typeface="+mn-lt"/>
                        </a:rPr>
                        <a:t>+ 4 137</a:t>
                      </a:r>
                      <a:endParaRPr lang="ru-RU" sz="1000" b="1" i="0" u="none" strike="noStrike" dirty="0">
                        <a:solidFill>
                          <a:srgbClr val="A5002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u="none" strike="noStrike" dirty="0" smtClean="0">
                          <a:solidFill>
                            <a:srgbClr val="A50021"/>
                          </a:solidFill>
                          <a:effectLst/>
                        </a:rPr>
                        <a:t>Педагогические работники  муниципальных учреждений дополнительного </a:t>
                      </a:r>
                      <a:r>
                        <a:rPr lang="ru-RU" sz="1000" b="1" u="none" strike="noStrike" dirty="0">
                          <a:solidFill>
                            <a:srgbClr val="A50021"/>
                          </a:solidFill>
                          <a:effectLst/>
                        </a:rPr>
                        <a:t>образования  </a:t>
                      </a:r>
                      <a:r>
                        <a:rPr lang="ru-RU" sz="1000" b="1" u="none" strike="noStrike" dirty="0" smtClean="0">
                          <a:solidFill>
                            <a:srgbClr val="A50021"/>
                          </a:solidFill>
                          <a:effectLst/>
                        </a:rPr>
                        <a:t> </a:t>
                      </a:r>
                      <a:endParaRPr lang="ru-RU" sz="1000" b="1" i="0" u="none" strike="noStrike" dirty="0">
                        <a:solidFill>
                          <a:srgbClr val="A50021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A50021"/>
                          </a:solidFill>
                          <a:effectLst/>
                          <a:latin typeface="+mn-lt"/>
                        </a:rPr>
                        <a:t>46 887</a:t>
                      </a:r>
                      <a:endParaRPr lang="ru-RU" sz="1000" b="1" i="0" u="none" strike="noStrike" dirty="0">
                        <a:solidFill>
                          <a:srgbClr val="A5002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A50021"/>
                          </a:solidFill>
                          <a:effectLst/>
                          <a:latin typeface="+mn-lt"/>
                        </a:rPr>
                        <a:t>51 588</a:t>
                      </a:r>
                      <a:endParaRPr lang="ru-RU" sz="1000" b="1" i="0" u="none" strike="noStrike" dirty="0">
                        <a:solidFill>
                          <a:srgbClr val="A5002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A50021"/>
                          </a:solidFill>
                          <a:effectLst/>
                          <a:latin typeface="+mn-lt"/>
                        </a:rPr>
                        <a:t>+ 4 701</a:t>
                      </a:r>
                      <a:endParaRPr lang="ru-RU" sz="1000" b="1" i="0" u="none" strike="noStrike" dirty="0">
                        <a:solidFill>
                          <a:srgbClr val="A5002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48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u="none" strike="noStrike" dirty="0">
                          <a:solidFill>
                            <a:srgbClr val="A50021"/>
                          </a:solidFill>
                          <a:effectLst/>
                        </a:rPr>
                        <a:t>Работники муниципальных учреждений культуры</a:t>
                      </a:r>
                      <a:endParaRPr lang="ru-RU" sz="1000" b="1" i="0" u="none" strike="noStrike" dirty="0">
                        <a:solidFill>
                          <a:srgbClr val="A50021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A50021"/>
                          </a:solidFill>
                          <a:effectLst/>
                          <a:latin typeface="+mn-lt"/>
                        </a:rPr>
                        <a:t>30 788</a:t>
                      </a:r>
                      <a:endParaRPr lang="ru-RU" sz="1000" b="1" i="0" u="none" strike="noStrike" dirty="0">
                        <a:solidFill>
                          <a:srgbClr val="A5002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A50021"/>
                          </a:solidFill>
                          <a:effectLst/>
                          <a:latin typeface="+mn-lt"/>
                        </a:rPr>
                        <a:t>37 404</a:t>
                      </a:r>
                      <a:endParaRPr lang="ru-RU" sz="1000" b="1" i="0" u="none" strike="noStrike" dirty="0">
                        <a:solidFill>
                          <a:srgbClr val="A5002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A50021"/>
                          </a:solidFill>
                          <a:effectLst/>
                          <a:latin typeface="+mn-lt"/>
                        </a:rPr>
                        <a:t>+ 6 616</a:t>
                      </a:r>
                      <a:endParaRPr lang="ru-RU" sz="1000" b="1" i="0" u="none" strike="noStrike" dirty="0">
                        <a:solidFill>
                          <a:srgbClr val="A5002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4459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Graphic spid="10" grpId="0">
        <p:bldAsOne/>
      </p:bldGraphic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  <a:solidFill>
            <a:srgbClr val="980286"/>
          </a:solidFill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rPr>
              <a:t>отчет об исполнении бюджета за </a:t>
            </a:r>
            <a:r>
              <a:rPr lang="ru-RU" sz="32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rPr>
              <a:t>2018 </a:t>
            </a:r>
            <a:r>
              <a:rPr lang="ru-RU" sz="32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rPr>
              <a:t>год</a:t>
            </a:r>
            <a:endParaRPr lang="ru-RU" sz="3200" b="1" dirty="0">
              <a:solidFill>
                <a:srgbClr val="980286"/>
              </a:solidFill>
              <a:latin typeface="+mn-lt"/>
            </a:endParaRPr>
          </a:p>
        </p:txBody>
      </p:sp>
      <p:pic>
        <p:nvPicPr>
          <p:cNvPr id="1026" name="Picture 2" descr="W:\Финансовое управление\Отдел бухгалтерского учета и отчетности\Новинькова Светлана Константиновна\Публичные слушания 28.05.2019\IMG_682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787" y="1163639"/>
            <a:ext cx="3830091" cy="255339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W:\Финансовое управление\Отдел бухгалтерского учета и отчетности\Новинькова Светлана Константиновна\Публичные слушания 28.05.2019\IMG_681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149080"/>
            <a:ext cx="3780420" cy="25202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7503" y="4221088"/>
            <a:ext cx="419020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/>
              <a:t>    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итогам публичных слушаний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единогласно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принято решение рекомендовать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Совету городского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округа «Вуктыл» рассмотреть проект решения Совета городского округа «Вуктыл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«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 утверждении отчета об исполнении бюджета муниципального образования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округа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«Вуктыл» за 2018 год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97710" y="1101772"/>
            <a:ext cx="466677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28 мая 2019 года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целях реализации Федерального закона от 06.10.2003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 131-Ф3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«Об общих принципах организации местного самоуправления 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Федерации» были проведены публичные слушания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проекту решения Совета городского округа «Вуктыл» «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 утверждении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отчета об исполнении бюджета муниципального образования городского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округа «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Вуктыл» за 2018 год»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984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7656"/>
            <a:ext cx="9144000" cy="192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6628863"/>
              </p:ext>
            </p:extLst>
          </p:nvPr>
        </p:nvGraphicFramePr>
        <p:xfrm>
          <a:off x="30967" y="3284984"/>
          <a:ext cx="9113033" cy="3930492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4616752"/>
                <a:gridCol w="4496281"/>
              </a:tblGrid>
              <a:tr h="216024">
                <a:tc gridSpan="2">
                  <a:txBody>
                    <a:bodyPr/>
                    <a:lstStyle/>
                    <a:p>
                      <a:pPr algn="ctr"/>
                      <a:endParaRPr lang="ru-RU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9" marR="91459" marT="45711" marB="45711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809224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Заместитель руководителя администрации городского округа «Вуктыл» - начальник Финансового управления администрации городского округа «Вуктыл»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9" marR="91459" marT="45711" marB="45711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Бабина Виктория Александровна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9" marR="91459" marT="45711" marB="45711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638814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Адрес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9" marR="91459" marT="45711" marB="45711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Г. Вуктыл, ул. Коммунистическая</a:t>
                      </a:r>
                      <a:r>
                        <a:rPr lang="ru-RU" sz="1800" b="1" baseline="0" dirty="0" smtClean="0">
                          <a:solidFill>
                            <a:schemeClr val="tx1"/>
                          </a:solidFill>
                        </a:rPr>
                        <a:t> д.14 </a:t>
                      </a:r>
                    </a:p>
                    <a:p>
                      <a:r>
                        <a:rPr lang="ru-RU" sz="1800" b="1" baseline="0" dirty="0" err="1" smtClean="0">
                          <a:solidFill>
                            <a:schemeClr val="tx1"/>
                          </a:solidFill>
                        </a:rPr>
                        <a:t>каб</a:t>
                      </a:r>
                      <a:r>
                        <a:rPr lang="ru-RU" sz="1800" b="1" baseline="0" dirty="0" smtClean="0">
                          <a:solidFill>
                            <a:schemeClr val="tx1"/>
                          </a:solidFill>
                        </a:rPr>
                        <a:t>. 203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9" marR="91459" marT="45711" marB="45711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39354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Телефон, факс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9" marR="91459" marT="45711" marB="45711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2-11-60, 2-12-71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9" marR="91459" marT="45711" marB="45711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25382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Адрес электронной почты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9" marR="91459" marT="45711" marB="45711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fo@vuktyl.rkomi.ru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9" marR="91459" marT="45711" marB="45711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744429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Режим</a:t>
                      </a:r>
                      <a:r>
                        <a:rPr lang="ru-RU" sz="1800" b="1" baseline="0" dirty="0" smtClean="0">
                          <a:solidFill>
                            <a:schemeClr val="tx1"/>
                          </a:solidFill>
                        </a:rPr>
                        <a:t> работы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9" marR="91459" marT="45711" marB="45711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с</a:t>
                      </a:r>
                      <a:r>
                        <a:rPr lang="ru-RU" sz="1800" b="1" baseline="0" dirty="0" smtClean="0">
                          <a:solidFill>
                            <a:schemeClr val="tx1"/>
                          </a:solidFill>
                        </a:rPr>
                        <a:t> 8-30 до 12-45, с 14-00 до 17-15 (пн.-чт.)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с</a:t>
                      </a:r>
                      <a:r>
                        <a:rPr lang="ru-RU" sz="1800" b="1" baseline="0" dirty="0" smtClean="0">
                          <a:solidFill>
                            <a:schemeClr val="tx1"/>
                          </a:solidFill>
                        </a:rPr>
                        <a:t> 8-30 до 12-45, с 14-00 до 15-45 (пт.)</a:t>
                      </a:r>
                    </a:p>
                    <a:p>
                      <a:r>
                        <a:rPr lang="ru-RU" sz="1800" b="1" baseline="0" dirty="0" smtClean="0">
                          <a:solidFill>
                            <a:schemeClr val="tx1"/>
                          </a:solidFill>
                        </a:rPr>
                        <a:t>Выходные дни – суббота, воскресенье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9" marR="91459" marT="45711" marB="45711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25760" y="1700808"/>
            <a:ext cx="8892480" cy="16312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Above"/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Разработчиком презентации «Бюджет 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граждан» </a:t>
            </a:r>
            <a:endParaRPr lang="ru-RU" sz="20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«Отчет об исполнении бюджета МО ГО «Вуктыл» за 2018 год 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Финансовое 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</a:t>
            </a:r>
          </a:p>
          <a:p>
            <a:pPr algn="ctr">
              <a:defRPr/>
            </a:pP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администрации </a:t>
            </a: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округа «Вуктыл»</a:t>
            </a:r>
          </a:p>
          <a:p>
            <a:pPr algn="ctr">
              <a:defRPr/>
            </a:pPr>
            <a:endParaRPr lang="ru-RU" sz="2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63671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764704"/>
            <a:ext cx="9144000" cy="6093296"/>
          </a:xfrm>
        </p:spPr>
        <p:txBody>
          <a:bodyPr/>
          <a:lstStyle/>
          <a:p>
            <a:pPr marL="0" indent="0" algn="ctr">
              <a:buNone/>
            </a:pPr>
            <a:endPara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параметры бюджета муниципального </a:t>
            </a:r>
          </a:p>
          <a:p>
            <a:pPr marL="0" indent="0" algn="ctr"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городского округа «Вуктыл»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4744"/>
          </a:xfrm>
          <a:solidFill>
            <a:srgbClr val="980286"/>
          </a:solidFill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rPr>
              <a:t>отчет об исполнении бюджета за </a:t>
            </a:r>
            <a:r>
              <a:rPr lang="ru-RU" sz="32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rPr>
              <a:t>2018 </a:t>
            </a:r>
            <a:r>
              <a:rPr lang="ru-RU" sz="32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rPr>
              <a:t>год</a:t>
            </a:r>
            <a:endParaRPr lang="ru-RU" sz="3200" b="1" dirty="0">
              <a:solidFill>
                <a:srgbClr val="980286"/>
              </a:solidFill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3528" y="1998712"/>
            <a:ext cx="316835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муниципального образования городского округа «Вуктыл» исполнен с дефицитом в сумме 5 998,9 тыс. руб.  </a:t>
            </a:r>
          </a:p>
          <a:p>
            <a:pPr algn="just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 составили 593 919,5 тыс. руб. или 97,1% от плановых назначений. 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исполнены 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сумме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599 918,4 тыс. руб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или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96,7%.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96336" y="1844824"/>
            <a:ext cx="9012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805046193"/>
              </p:ext>
            </p:extLst>
          </p:nvPr>
        </p:nvGraphicFramePr>
        <p:xfrm>
          <a:off x="3023579" y="2060848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83575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764704"/>
            <a:ext cx="9144000" cy="6093296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 smtClean="0">
                <a:solidFill>
                  <a:schemeClr val="tx1"/>
                </a:solidFill>
              </a:rPr>
              <a:t>Из каких поступлений формируется доходная часть бюджета МО ГО «Вуктыл»?</a:t>
            </a:r>
          </a:p>
          <a:p>
            <a:pPr algn="ctr"/>
            <a:endParaRPr lang="ru-RU" sz="1600" b="1" dirty="0">
              <a:solidFill>
                <a:srgbClr val="980286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  <a:solidFill>
            <a:srgbClr val="980286"/>
          </a:solidFill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rPr>
              <a:t>отчет об исполнении бюджета за </a:t>
            </a:r>
            <a:r>
              <a:rPr lang="ru-RU" sz="32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rPr>
              <a:t>2018 </a:t>
            </a:r>
            <a:r>
              <a:rPr lang="ru-RU" sz="32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rPr>
              <a:t>год</a:t>
            </a:r>
            <a:endParaRPr lang="ru-RU" sz="3200" b="1" dirty="0">
              <a:solidFill>
                <a:srgbClr val="980286"/>
              </a:solidFill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1196752"/>
            <a:ext cx="9001000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980286"/>
                </a:solidFill>
              </a:rPr>
              <a:t>Доходы местного бюджета – сумма денежных средств, поступившая за счет взимания налогов, пошлин, платежей и используемая для  осуществления муниципальных услуг</a:t>
            </a:r>
            <a:endParaRPr lang="ru-RU" b="1" dirty="0">
              <a:solidFill>
                <a:srgbClr val="980286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7504" y="1916832"/>
            <a:ext cx="8928992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980286"/>
                </a:solidFill>
              </a:rPr>
              <a:t>Доходы бюджета МО ГО «Вуктыл» складываются из следующих видов:</a:t>
            </a:r>
            <a:endParaRPr lang="ru-RU" b="1" dirty="0">
              <a:solidFill>
                <a:srgbClr val="980286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7504" y="2780928"/>
            <a:ext cx="2736304" cy="38884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b="1" dirty="0" smtClean="0">
              <a:solidFill>
                <a:srgbClr val="980286"/>
              </a:solidFill>
            </a:endParaRPr>
          </a:p>
          <a:p>
            <a:pPr algn="ctr"/>
            <a:endParaRPr lang="ru-RU" sz="1200" b="1" dirty="0" smtClean="0">
              <a:solidFill>
                <a:srgbClr val="980286"/>
              </a:solidFill>
            </a:endParaRPr>
          </a:p>
          <a:p>
            <a:pPr algn="ctr"/>
            <a:endParaRPr lang="ru-RU" sz="1200" b="1" dirty="0">
              <a:solidFill>
                <a:srgbClr val="980286"/>
              </a:solidFill>
            </a:endParaRPr>
          </a:p>
          <a:p>
            <a:pPr algn="ctr"/>
            <a:endParaRPr lang="ru-RU" sz="1200" b="1" dirty="0" smtClean="0">
              <a:solidFill>
                <a:srgbClr val="980286"/>
              </a:solidFill>
            </a:endParaRPr>
          </a:p>
          <a:p>
            <a:pPr algn="ctr"/>
            <a:endParaRPr lang="ru-RU" sz="1200" b="1" dirty="0" smtClean="0">
              <a:solidFill>
                <a:srgbClr val="980286"/>
              </a:solidFill>
            </a:endParaRPr>
          </a:p>
          <a:p>
            <a:pPr algn="ctr"/>
            <a:endParaRPr lang="ru-RU" sz="1200" b="1" dirty="0">
              <a:solidFill>
                <a:srgbClr val="980286"/>
              </a:solidFill>
            </a:endParaRPr>
          </a:p>
          <a:p>
            <a:pPr algn="ctr"/>
            <a:endParaRPr lang="ru-RU" sz="1200" b="1" dirty="0" smtClean="0">
              <a:solidFill>
                <a:srgbClr val="980286"/>
              </a:solidFill>
            </a:endParaRPr>
          </a:p>
          <a:p>
            <a:pPr algn="ctr"/>
            <a:endParaRPr lang="ru-RU" sz="1200" b="1" dirty="0">
              <a:solidFill>
                <a:srgbClr val="980286"/>
              </a:solidFill>
            </a:endParaRPr>
          </a:p>
          <a:p>
            <a:pPr algn="ctr"/>
            <a:endParaRPr lang="ru-RU" sz="1200" b="1" dirty="0" smtClean="0">
              <a:solidFill>
                <a:srgbClr val="980286"/>
              </a:solidFill>
            </a:endParaRPr>
          </a:p>
          <a:p>
            <a:pPr algn="ctr"/>
            <a:endParaRPr lang="ru-RU" sz="1200" b="1" dirty="0">
              <a:solidFill>
                <a:srgbClr val="980286"/>
              </a:solidFill>
            </a:endParaRPr>
          </a:p>
          <a:p>
            <a:pPr algn="ctr"/>
            <a:endParaRPr lang="ru-RU" sz="1200" b="1" dirty="0" smtClean="0">
              <a:solidFill>
                <a:srgbClr val="980286"/>
              </a:solidFill>
            </a:endParaRPr>
          </a:p>
          <a:p>
            <a:pPr algn="ctr"/>
            <a:endParaRPr lang="ru-RU" sz="1200" b="1" dirty="0" smtClean="0">
              <a:solidFill>
                <a:srgbClr val="980286"/>
              </a:solidFill>
            </a:endParaRPr>
          </a:p>
          <a:p>
            <a:pPr algn="ctr"/>
            <a:endParaRPr lang="ru-RU" sz="1200" b="1" dirty="0" smtClean="0">
              <a:solidFill>
                <a:srgbClr val="980286"/>
              </a:solidFill>
            </a:endParaRPr>
          </a:p>
          <a:p>
            <a:pPr algn="ctr"/>
            <a:endParaRPr lang="ru-RU" sz="1200" b="1" dirty="0">
              <a:solidFill>
                <a:srgbClr val="980286"/>
              </a:solidFill>
            </a:endParaRPr>
          </a:p>
          <a:p>
            <a:pPr algn="ctr"/>
            <a:endParaRPr lang="ru-RU" sz="1200" b="1" dirty="0" smtClean="0">
              <a:solidFill>
                <a:srgbClr val="980286"/>
              </a:solidFill>
            </a:endParaRPr>
          </a:p>
          <a:p>
            <a:pPr algn="ctr"/>
            <a:r>
              <a:rPr lang="ru-RU" sz="1200" b="1" dirty="0" smtClean="0">
                <a:solidFill>
                  <a:srgbClr val="980286"/>
                </a:solidFill>
              </a:rPr>
              <a:t>НАЛОГОВЫЕ ДОХОДЫ</a:t>
            </a:r>
          </a:p>
          <a:p>
            <a:pPr algn="ctr"/>
            <a:endParaRPr lang="ru-RU" sz="1200" b="1" dirty="0" smtClean="0">
              <a:solidFill>
                <a:srgbClr val="980286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</a:rPr>
              <a:t>Налоги на доходы физических лиц</a:t>
            </a:r>
          </a:p>
          <a:p>
            <a:endParaRPr lang="ru-RU" sz="1400" b="1" dirty="0" smtClean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</a:rPr>
              <a:t>Доходы от уплаты акцизов на горюче-смазочные материалы</a:t>
            </a:r>
          </a:p>
          <a:p>
            <a:pPr algn="ctr"/>
            <a:endParaRPr lang="ru-RU" sz="1400" b="1" dirty="0" smtClean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</a:rPr>
              <a:t>ЕНВД , уплачиваемые местными предпринимателями</a:t>
            </a:r>
          </a:p>
          <a:p>
            <a:endParaRPr lang="ru-RU" sz="1400" b="1" dirty="0" smtClean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</a:rPr>
              <a:t>ЕСХН, уплачиваемый предприятиями в сфере сельского хозяйства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400" b="1" dirty="0" smtClean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</a:rPr>
              <a:t>Государственная пошлина</a:t>
            </a:r>
          </a:p>
          <a:p>
            <a:pPr algn="ctr"/>
            <a:endParaRPr lang="ru-RU" sz="1200" b="1" dirty="0" smtClean="0">
              <a:solidFill>
                <a:srgbClr val="980286"/>
              </a:solidFill>
            </a:endParaRPr>
          </a:p>
          <a:p>
            <a:pPr algn="ctr"/>
            <a:endParaRPr lang="ru-RU" sz="1200" b="1" dirty="0">
              <a:solidFill>
                <a:srgbClr val="980286"/>
              </a:solidFill>
            </a:endParaRPr>
          </a:p>
          <a:p>
            <a:pPr algn="ctr"/>
            <a:endParaRPr lang="ru-RU" sz="1200" b="1" dirty="0" smtClean="0">
              <a:solidFill>
                <a:srgbClr val="980286"/>
              </a:solidFill>
            </a:endParaRPr>
          </a:p>
          <a:p>
            <a:pPr algn="ctr"/>
            <a:endParaRPr lang="ru-RU" sz="1200" b="1" dirty="0">
              <a:solidFill>
                <a:srgbClr val="980286"/>
              </a:solidFill>
            </a:endParaRPr>
          </a:p>
          <a:p>
            <a:pPr algn="ctr"/>
            <a:endParaRPr lang="ru-RU" sz="1200" b="1" dirty="0" smtClean="0">
              <a:solidFill>
                <a:srgbClr val="980286"/>
              </a:solidFill>
            </a:endParaRPr>
          </a:p>
          <a:p>
            <a:pPr algn="ctr"/>
            <a:endParaRPr lang="ru-RU" sz="1200" b="1" dirty="0">
              <a:solidFill>
                <a:srgbClr val="980286"/>
              </a:solidFill>
            </a:endParaRPr>
          </a:p>
          <a:p>
            <a:pPr algn="ctr"/>
            <a:endParaRPr lang="ru-RU" sz="1200" b="1" dirty="0" smtClean="0">
              <a:solidFill>
                <a:srgbClr val="980286"/>
              </a:solidFill>
            </a:endParaRPr>
          </a:p>
          <a:p>
            <a:pPr algn="ctr"/>
            <a:endParaRPr lang="ru-RU" sz="1200" b="1" dirty="0">
              <a:solidFill>
                <a:srgbClr val="980286"/>
              </a:solidFill>
            </a:endParaRPr>
          </a:p>
          <a:p>
            <a:pPr algn="ctr"/>
            <a:endParaRPr lang="ru-RU" sz="1200" b="1" dirty="0" smtClean="0">
              <a:solidFill>
                <a:srgbClr val="980286"/>
              </a:solidFill>
            </a:endParaRPr>
          </a:p>
          <a:p>
            <a:pPr algn="ctr"/>
            <a:endParaRPr lang="ru-RU" sz="1200" b="1" dirty="0">
              <a:solidFill>
                <a:srgbClr val="980286"/>
              </a:solidFill>
            </a:endParaRPr>
          </a:p>
          <a:p>
            <a:pPr algn="ctr"/>
            <a:endParaRPr lang="ru-RU" sz="1200" b="1" dirty="0" smtClean="0">
              <a:solidFill>
                <a:srgbClr val="980286"/>
              </a:solidFill>
            </a:endParaRPr>
          </a:p>
          <a:p>
            <a:pPr algn="ctr"/>
            <a:endParaRPr lang="ru-RU" sz="1200" b="1" dirty="0">
              <a:solidFill>
                <a:srgbClr val="980286"/>
              </a:solidFill>
            </a:endParaRPr>
          </a:p>
          <a:p>
            <a:pPr algn="ctr"/>
            <a:endParaRPr lang="ru-RU" sz="1200" b="1" dirty="0" smtClean="0">
              <a:solidFill>
                <a:srgbClr val="980286"/>
              </a:solidFill>
            </a:endParaRPr>
          </a:p>
          <a:p>
            <a:pPr algn="ctr"/>
            <a:endParaRPr lang="ru-RU" sz="1200" b="1" dirty="0">
              <a:solidFill>
                <a:srgbClr val="980286"/>
              </a:solidFill>
            </a:endParaRPr>
          </a:p>
          <a:p>
            <a:pPr algn="ctr"/>
            <a:endParaRPr lang="ru-RU" sz="1200" b="1" dirty="0" smtClean="0">
              <a:solidFill>
                <a:srgbClr val="980286"/>
              </a:solidFill>
            </a:endParaRPr>
          </a:p>
          <a:p>
            <a:pPr algn="ctr"/>
            <a:endParaRPr lang="ru-RU" sz="1200" b="1" dirty="0">
              <a:solidFill>
                <a:srgbClr val="980286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419872" y="2780928"/>
            <a:ext cx="2664296" cy="38884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b="1" dirty="0" smtClean="0">
              <a:solidFill>
                <a:srgbClr val="980286"/>
              </a:solidFill>
            </a:endParaRPr>
          </a:p>
          <a:p>
            <a:pPr algn="ctr"/>
            <a:endParaRPr lang="ru-RU" sz="1200" b="1" dirty="0">
              <a:solidFill>
                <a:srgbClr val="980286"/>
              </a:solidFill>
            </a:endParaRPr>
          </a:p>
          <a:p>
            <a:pPr algn="ctr"/>
            <a:endParaRPr lang="ru-RU" sz="1200" b="1" dirty="0" smtClean="0">
              <a:solidFill>
                <a:srgbClr val="980286"/>
              </a:solidFill>
            </a:endParaRPr>
          </a:p>
          <a:p>
            <a:pPr algn="ctr"/>
            <a:endParaRPr lang="ru-RU" sz="1200" b="1" dirty="0">
              <a:solidFill>
                <a:srgbClr val="980286"/>
              </a:solidFill>
            </a:endParaRPr>
          </a:p>
          <a:p>
            <a:pPr algn="ctr"/>
            <a:endParaRPr lang="ru-RU" sz="1200" b="1" dirty="0" smtClean="0">
              <a:solidFill>
                <a:srgbClr val="980286"/>
              </a:solidFill>
            </a:endParaRPr>
          </a:p>
          <a:p>
            <a:pPr algn="ctr"/>
            <a:endParaRPr lang="ru-RU" sz="1200" b="1" dirty="0">
              <a:solidFill>
                <a:srgbClr val="980286"/>
              </a:solidFill>
            </a:endParaRPr>
          </a:p>
          <a:p>
            <a:pPr algn="ctr"/>
            <a:endParaRPr lang="ru-RU" sz="1200" b="1" dirty="0" smtClean="0">
              <a:solidFill>
                <a:srgbClr val="980286"/>
              </a:solidFill>
            </a:endParaRPr>
          </a:p>
          <a:p>
            <a:pPr algn="ctr"/>
            <a:endParaRPr lang="ru-RU" sz="1200" b="1" dirty="0">
              <a:solidFill>
                <a:srgbClr val="980286"/>
              </a:solidFill>
            </a:endParaRPr>
          </a:p>
          <a:p>
            <a:pPr algn="ctr"/>
            <a:endParaRPr lang="ru-RU" sz="1200" b="1" dirty="0" smtClean="0">
              <a:solidFill>
                <a:srgbClr val="980286"/>
              </a:solidFill>
            </a:endParaRPr>
          </a:p>
          <a:p>
            <a:pPr algn="ctr"/>
            <a:endParaRPr lang="ru-RU" sz="1200" b="1" dirty="0">
              <a:solidFill>
                <a:srgbClr val="980286"/>
              </a:solidFill>
            </a:endParaRPr>
          </a:p>
          <a:p>
            <a:pPr algn="ctr"/>
            <a:endParaRPr lang="ru-RU" sz="1200" b="1" dirty="0" smtClean="0">
              <a:solidFill>
                <a:srgbClr val="980286"/>
              </a:solidFill>
            </a:endParaRPr>
          </a:p>
          <a:p>
            <a:pPr algn="ctr"/>
            <a:endParaRPr lang="ru-RU" sz="1200" b="1" dirty="0">
              <a:solidFill>
                <a:srgbClr val="980286"/>
              </a:solidFill>
            </a:endParaRPr>
          </a:p>
          <a:p>
            <a:pPr algn="ctr"/>
            <a:endParaRPr lang="ru-RU" sz="1200" b="1" dirty="0" smtClean="0">
              <a:solidFill>
                <a:srgbClr val="980286"/>
              </a:solidFill>
            </a:endParaRPr>
          </a:p>
          <a:p>
            <a:pPr algn="ctr"/>
            <a:endParaRPr lang="ru-RU" sz="1200" b="1" dirty="0" smtClean="0">
              <a:solidFill>
                <a:srgbClr val="980286"/>
              </a:solidFill>
            </a:endParaRPr>
          </a:p>
          <a:p>
            <a:pPr algn="ctr"/>
            <a:endParaRPr lang="ru-RU" sz="1200" b="1" dirty="0">
              <a:solidFill>
                <a:srgbClr val="980286"/>
              </a:solidFill>
            </a:endParaRPr>
          </a:p>
          <a:p>
            <a:pPr algn="ctr"/>
            <a:endParaRPr lang="ru-RU" sz="1200" b="1" dirty="0" smtClean="0">
              <a:solidFill>
                <a:srgbClr val="980286"/>
              </a:solidFill>
            </a:endParaRPr>
          </a:p>
          <a:p>
            <a:pPr algn="ctr"/>
            <a:endParaRPr lang="ru-RU" sz="1200" b="1" dirty="0">
              <a:solidFill>
                <a:srgbClr val="980286"/>
              </a:solidFill>
            </a:endParaRPr>
          </a:p>
          <a:p>
            <a:pPr algn="ctr"/>
            <a:endParaRPr lang="ru-RU" sz="1200" b="1" dirty="0" smtClean="0">
              <a:solidFill>
                <a:srgbClr val="980286"/>
              </a:solidFill>
            </a:endParaRPr>
          </a:p>
          <a:p>
            <a:pPr algn="ctr"/>
            <a:r>
              <a:rPr lang="ru-RU" sz="1200" b="1" dirty="0" smtClean="0">
                <a:solidFill>
                  <a:srgbClr val="980286"/>
                </a:solidFill>
              </a:rPr>
              <a:t>НЕНАЛОГОВЫЕ ДОХОДЫ</a:t>
            </a:r>
          </a:p>
          <a:p>
            <a:pPr algn="ctr"/>
            <a:endParaRPr lang="ru-RU" sz="1200" b="1" dirty="0">
              <a:solidFill>
                <a:srgbClr val="980286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</a:rPr>
              <a:t>Доходы от аренды за земельные участки, имущество</a:t>
            </a:r>
          </a:p>
          <a:p>
            <a:endParaRPr lang="ru-RU" sz="1400" b="1" dirty="0" smtClean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</a:rPr>
              <a:t>Плата за негативное воздействие на окружающую среду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400" b="1" dirty="0" smtClean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</a:rPr>
              <a:t>Доходы от оказания платных услуг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400" b="1" dirty="0" smtClean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</a:rPr>
              <a:t>Доходы от продажи  имущества, земельных участков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400" b="1" dirty="0" smtClean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</a:rPr>
              <a:t>Штрафы</a:t>
            </a:r>
            <a:endParaRPr lang="ru-RU" sz="1200" b="1" dirty="0" smtClean="0">
              <a:solidFill>
                <a:srgbClr val="980286"/>
              </a:solidFill>
            </a:endParaRPr>
          </a:p>
          <a:p>
            <a:pPr algn="ctr"/>
            <a:endParaRPr lang="ru-RU" sz="1200" b="1" dirty="0" smtClean="0">
              <a:solidFill>
                <a:srgbClr val="980286"/>
              </a:solidFill>
            </a:endParaRPr>
          </a:p>
          <a:p>
            <a:pPr algn="ctr"/>
            <a:endParaRPr lang="ru-RU" sz="1200" b="1" dirty="0">
              <a:solidFill>
                <a:srgbClr val="980286"/>
              </a:solidFill>
            </a:endParaRPr>
          </a:p>
          <a:p>
            <a:pPr algn="ctr"/>
            <a:endParaRPr lang="ru-RU" sz="1200" b="1" dirty="0" smtClean="0">
              <a:solidFill>
                <a:srgbClr val="980286"/>
              </a:solidFill>
            </a:endParaRPr>
          </a:p>
          <a:p>
            <a:pPr algn="ctr"/>
            <a:endParaRPr lang="ru-RU" sz="1200" b="1" dirty="0">
              <a:solidFill>
                <a:srgbClr val="980286"/>
              </a:solidFill>
            </a:endParaRPr>
          </a:p>
          <a:p>
            <a:pPr algn="ctr"/>
            <a:endParaRPr lang="ru-RU" sz="1200" b="1" dirty="0" smtClean="0">
              <a:solidFill>
                <a:srgbClr val="980286"/>
              </a:solidFill>
            </a:endParaRPr>
          </a:p>
          <a:p>
            <a:pPr algn="ctr"/>
            <a:endParaRPr lang="ru-RU" sz="1200" b="1" dirty="0">
              <a:solidFill>
                <a:srgbClr val="980286"/>
              </a:solidFill>
            </a:endParaRPr>
          </a:p>
          <a:p>
            <a:pPr algn="ctr"/>
            <a:endParaRPr lang="ru-RU" sz="1200" b="1" dirty="0" smtClean="0">
              <a:solidFill>
                <a:srgbClr val="980286"/>
              </a:solidFill>
            </a:endParaRPr>
          </a:p>
          <a:p>
            <a:pPr algn="ctr"/>
            <a:endParaRPr lang="ru-RU" sz="1200" b="1" dirty="0">
              <a:solidFill>
                <a:srgbClr val="980286"/>
              </a:solidFill>
            </a:endParaRPr>
          </a:p>
          <a:p>
            <a:pPr algn="ctr"/>
            <a:endParaRPr lang="ru-RU" sz="1200" b="1" dirty="0" smtClean="0">
              <a:solidFill>
                <a:srgbClr val="980286"/>
              </a:solidFill>
            </a:endParaRPr>
          </a:p>
          <a:p>
            <a:pPr algn="ctr"/>
            <a:endParaRPr lang="ru-RU" sz="1200" b="1" dirty="0">
              <a:solidFill>
                <a:srgbClr val="980286"/>
              </a:solidFill>
            </a:endParaRPr>
          </a:p>
          <a:p>
            <a:pPr algn="ctr"/>
            <a:endParaRPr lang="ru-RU" sz="1200" b="1" dirty="0" smtClean="0">
              <a:solidFill>
                <a:srgbClr val="980286"/>
              </a:solidFill>
            </a:endParaRPr>
          </a:p>
          <a:p>
            <a:pPr algn="ctr"/>
            <a:endParaRPr lang="ru-RU" sz="1200" b="1" dirty="0">
              <a:solidFill>
                <a:srgbClr val="980286"/>
              </a:solidFill>
            </a:endParaRPr>
          </a:p>
          <a:p>
            <a:pPr algn="ctr"/>
            <a:endParaRPr lang="ru-RU" sz="1200" b="1" dirty="0" smtClean="0">
              <a:solidFill>
                <a:srgbClr val="980286"/>
              </a:solidFill>
            </a:endParaRPr>
          </a:p>
          <a:p>
            <a:pPr algn="ctr"/>
            <a:endParaRPr lang="ru-RU" sz="1200" b="1" dirty="0">
              <a:solidFill>
                <a:srgbClr val="980286"/>
              </a:solidFill>
            </a:endParaRPr>
          </a:p>
          <a:p>
            <a:pPr algn="ctr"/>
            <a:endParaRPr lang="ru-RU" sz="1200" b="1" dirty="0" smtClean="0">
              <a:solidFill>
                <a:srgbClr val="980286"/>
              </a:solidFill>
            </a:endParaRPr>
          </a:p>
          <a:p>
            <a:pPr algn="ctr"/>
            <a:endParaRPr lang="ru-RU" sz="1200" b="1" dirty="0">
              <a:solidFill>
                <a:srgbClr val="980286"/>
              </a:solidFill>
            </a:endParaRPr>
          </a:p>
          <a:p>
            <a:pPr algn="ctr"/>
            <a:endParaRPr lang="ru-RU" sz="1200" b="1" dirty="0" smtClean="0">
              <a:solidFill>
                <a:srgbClr val="980286"/>
              </a:solidFill>
            </a:endParaRPr>
          </a:p>
          <a:p>
            <a:pPr algn="ctr"/>
            <a:endParaRPr lang="ru-RU" sz="1200" b="1" dirty="0">
              <a:solidFill>
                <a:srgbClr val="980286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588224" y="2780928"/>
            <a:ext cx="2376264" cy="38884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b="1" dirty="0" smtClean="0">
              <a:solidFill>
                <a:srgbClr val="980286"/>
              </a:solidFill>
            </a:endParaRPr>
          </a:p>
          <a:p>
            <a:pPr algn="ctr"/>
            <a:endParaRPr lang="ru-RU" sz="1200" b="1" dirty="0">
              <a:solidFill>
                <a:srgbClr val="980286"/>
              </a:solidFill>
            </a:endParaRPr>
          </a:p>
          <a:p>
            <a:pPr algn="ctr"/>
            <a:endParaRPr lang="ru-RU" sz="1200" b="1" dirty="0" smtClean="0">
              <a:solidFill>
                <a:srgbClr val="980286"/>
              </a:solidFill>
            </a:endParaRPr>
          </a:p>
          <a:p>
            <a:pPr algn="ctr"/>
            <a:endParaRPr lang="ru-RU" sz="1200" b="1" dirty="0" smtClean="0">
              <a:solidFill>
                <a:srgbClr val="980286"/>
              </a:solidFill>
            </a:endParaRPr>
          </a:p>
          <a:p>
            <a:pPr algn="ctr"/>
            <a:endParaRPr lang="ru-RU" sz="1200" b="1" dirty="0">
              <a:solidFill>
                <a:srgbClr val="980286"/>
              </a:solidFill>
            </a:endParaRPr>
          </a:p>
          <a:p>
            <a:pPr algn="ctr"/>
            <a:endParaRPr lang="ru-RU" sz="1200" b="1" dirty="0">
              <a:solidFill>
                <a:srgbClr val="980286"/>
              </a:solidFill>
            </a:endParaRPr>
          </a:p>
          <a:p>
            <a:pPr algn="ctr"/>
            <a:r>
              <a:rPr lang="ru-RU" sz="1200" b="1" dirty="0" smtClean="0">
                <a:solidFill>
                  <a:srgbClr val="980286"/>
                </a:solidFill>
              </a:rPr>
              <a:t>БЕЗВОЗМЕЗДНЫЕ</a:t>
            </a:r>
          </a:p>
          <a:p>
            <a:pPr algn="ctr"/>
            <a:r>
              <a:rPr lang="ru-RU" sz="1200" b="1" dirty="0" smtClean="0">
                <a:solidFill>
                  <a:srgbClr val="980286"/>
                </a:solidFill>
              </a:rPr>
              <a:t> ПОСТУПЛЕНИЯ</a:t>
            </a:r>
          </a:p>
          <a:p>
            <a:pPr algn="ctr"/>
            <a:endParaRPr lang="ru-RU" sz="1200" b="1" dirty="0">
              <a:solidFill>
                <a:srgbClr val="980286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</a:rPr>
              <a:t>Безвозмездные поступления от других бюджетов бюджетной системы РФ:</a:t>
            </a:r>
          </a:p>
          <a:p>
            <a:r>
              <a:rPr lang="ru-RU" sz="1400" b="1" dirty="0">
                <a:solidFill>
                  <a:schemeClr val="tx1"/>
                </a:solidFill>
              </a:rPr>
              <a:t> </a:t>
            </a:r>
            <a:r>
              <a:rPr lang="ru-RU" sz="1400" b="1" dirty="0" smtClean="0">
                <a:solidFill>
                  <a:schemeClr val="tx1"/>
                </a:solidFill>
              </a:rPr>
              <a:t>      - Дотации</a:t>
            </a:r>
          </a:p>
          <a:p>
            <a:r>
              <a:rPr lang="ru-RU" sz="1400" b="1" dirty="0" smtClean="0">
                <a:solidFill>
                  <a:schemeClr val="tx1"/>
                </a:solidFill>
              </a:rPr>
              <a:t>       - Субвенции</a:t>
            </a:r>
          </a:p>
          <a:p>
            <a:r>
              <a:rPr lang="ru-RU" sz="1400" b="1" dirty="0">
                <a:solidFill>
                  <a:schemeClr val="tx1"/>
                </a:solidFill>
              </a:rPr>
              <a:t> </a:t>
            </a:r>
            <a:r>
              <a:rPr lang="ru-RU" sz="1400" b="1" dirty="0" smtClean="0">
                <a:solidFill>
                  <a:schemeClr val="tx1"/>
                </a:solidFill>
              </a:rPr>
              <a:t>      - Субсидии</a:t>
            </a:r>
          </a:p>
          <a:p>
            <a:r>
              <a:rPr lang="ru-RU" sz="1400" b="1" dirty="0">
                <a:solidFill>
                  <a:schemeClr val="tx1"/>
                </a:solidFill>
              </a:rPr>
              <a:t> </a:t>
            </a:r>
            <a:r>
              <a:rPr lang="ru-RU" sz="1400" b="1" dirty="0" smtClean="0">
                <a:solidFill>
                  <a:schemeClr val="tx1"/>
                </a:solidFill>
              </a:rPr>
              <a:t>      - иные межбюджетные  </a:t>
            </a:r>
          </a:p>
          <a:p>
            <a:r>
              <a:rPr lang="ru-RU" sz="1400" b="1" dirty="0">
                <a:solidFill>
                  <a:schemeClr val="tx1"/>
                </a:solidFill>
              </a:rPr>
              <a:t> </a:t>
            </a:r>
            <a:r>
              <a:rPr lang="ru-RU" sz="1400" b="1" dirty="0" smtClean="0">
                <a:solidFill>
                  <a:schemeClr val="tx1"/>
                </a:solidFill>
              </a:rPr>
              <a:t>        трансферты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b="1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</a:rPr>
              <a:t>Прочие безвозмездные поступления от физических и юридических лиц</a:t>
            </a:r>
            <a:endParaRPr lang="ru-RU" sz="1400" b="1" dirty="0">
              <a:solidFill>
                <a:schemeClr val="tx1"/>
              </a:solidFill>
            </a:endParaRPr>
          </a:p>
          <a:p>
            <a:pPr algn="ctr"/>
            <a:endParaRPr lang="ru-RU" sz="1200" b="1" dirty="0" smtClean="0">
              <a:solidFill>
                <a:schemeClr val="tx1"/>
              </a:solidFill>
            </a:endParaRPr>
          </a:p>
          <a:p>
            <a:pPr algn="ctr"/>
            <a:endParaRPr lang="ru-RU" sz="1200" b="1" dirty="0">
              <a:solidFill>
                <a:srgbClr val="980286"/>
              </a:solidFill>
            </a:endParaRPr>
          </a:p>
          <a:p>
            <a:pPr algn="ctr"/>
            <a:endParaRPr lang="ru-RU" sz="1200" b="1" dirty="0" smtClean="0">
              <a:solidFill>
                <a:srgbClr val="980286"/>
              </a:solidFill>
            </a:endParaRPr>
          </a:p>
          <a:p>
            <a:pPr algn="ctr"/>
            <a:endParaRPr lang="ru-RU" sz="1200" b="1" dirty="0">
              <a:solidFill>
                <a:srgbClr val="980286"/>
              </a:solidFill>
            </a:endParaRPr>
          </a:p>
          <a:p>
            <a:pPr algn="ctr"/>
            <a:endParaRPr lang="ru-RU" sz="1200" b="1" dirty="0" smtClean="0">
              <a:solidFill>
                <a:srgbClr val="980286"/>
              </a:solidFill>
            </a:endParaRPr>
          </a:p>
          <a:p>
            <a:pPr algn="ctr"/>
            <a:endParaRPr lang="ru-RU" sz="1200" b="1" dirty="0">
              <a:solidFill>
                <a:srgbClr val="980286"/>
              </a:solidFill>
            </a:endParaRPr>
          </a:p>
          <a:p>
            <a:pPr algn="ctr"/>
            <a:endParaRPr lang="ru-RU" sz="1200" b="1" dirty="0" smtClean="0">
              <a:solidFill>
                <a:srgbClr val="980286"/>
              </a:solidFill>
            </a:endParaRPr>
          </a:p>
          <a:p>
            <a:pPr algn="ctr"/>
            <a:endParaRPr lang="ru-RU" sz="1200" b="1" dirty="0">
              <a:solidFill>
                <a:srgbClr val="9802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399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764704"/>
            <a:ext cx="9144000" cy="60932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2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1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поступления 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средства, предоставляемые одним бюджетом бюджетной системы Российской Федерации  другому бюджету  бюджетной системы Российской </a:t>
            </a:r>
            <a:r>
              <a:rPr lang="ru-RU" sz="1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Федерации (межбюджетные трансферты)</a:t>
            </a:r>
          </a:p>
          <a:p>
            <a:pPr marL="0" indent="0" algn="ctr">
              <a:buNone/>
            </a:pPr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  <a:solidFill>
            <a:srgbClr val="980286"/>
          </a:solidFill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rPr>
              <a:t>отчет об исполнении бюджета за </a:t>
            </a:r>
            <a:r>
              <a:rPr lang="ru-RU" sz="32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rPr>
              <a:t>2018 </a:t>
            </a:r>
            <a:r>
              <a:rPr lang="ru-RU" sz="32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rPr>
              <a:t>год</a:t>
            </a:r>
            <a:endParaRPr lang="ru-RU" sz="3200" b="1" dirty="0">
              <a:solidFill>
                <a:srgbClr val="980286"/>
              </a:solidFill>
              <a:latin typeface="+mn-lt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0941066"/>
              </p:ext>
            </p:extLst>
          </p:nvPr>
        </p:nvGraphicFramePr>
        <p:xfrm>
          <a:off x="34183" y="2060848"/>
          <a:ext cx="9074321" cy="46890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  <a:gridCol w="2978321"/>
              </a:tblGrid>
              <a:tr h="75825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Виды межбюджетных трансфертов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Определение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Аналогия в семейном бюджете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233903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  <a:effectLst/>
                        </a:rPr>
                        <a:t>Дотации</a:t>
                      </a:r>
                      <a:r>
                        <a:rPr lang="ru-RU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b="1" baseline="0" dirty="0" smtClean="0">
                          <a:solidFill>
                            <a:srgbClr val="980286"/>
                          </a:solidFill>
                        </a:rPr>
                        <a:t>–</a:t>
                      </a:r>
                      <a:r>
                        <a:rPr lang="ru-RU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b="1" i="1" baseline="0" dirty="0" smtClean="0">
                          <a:solidFill>
                            <a:srgbClr val="980286"/>
                          </a:solidFill>
                        </a:rPr>
                        <a:t>(от лат. «</a:t>
                      </a:r>
                      <a:r>
                        <a:rPr lang="en-US" b="1" i="1" baseline="0" dirty="0" err="1" smtClean="0">
                          <a:solidFill>
                            <a:srgbClr val="980286"/>
                          </a:solidFill>
                        </a:rPr>
                        <a:t>Datatio</a:t>
                      </a:r>
                      <a:r>
                        <a:rPr lang="ru-RU" b="1" i="1" baseline="0" dirty="0" smtClean="0">
                          <a:solidFill>
                            <a:srgbClr val="980286"/>
                          </a:solidFill>
                        </a:rPr>
                        <a:t>» - дар, пожертвование)</a:t>
                      </a:r>
                      <a:endParaRPr lang="ru-RU" b="1" i="1" dirty="0">
                        <a:solidFill>
                          <a:srgbClr val="98028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980286"/>
                          </a:solidFill>
                          <a:effectLst/>
                        </a:rPr>
                        <a:t>Предоставляются без конкретной цели их использования</a:t>
                      </a:r>
                      <a:endParaRPr lang="ru-RU" b="1" dirty="0">
                        <a:solidFill>
                          <a:srgbClr val="980286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980286"/>
                          </a:solidFill>
                        </a:rPr>
                        <a:t>В даете своему ребенку «карманные деньги»</a:t>
                      </a:r>
                      <a:endParaRPr lang="ru-RU" b="1" dirty="0">
                        <a:solidFill>
                          <a:srgbClr val="980286"/>
                        </a:solidFill>
                      </a:endParaRPr>
                    </a:p>
                  </a:txBody>
                  <a:tcPr/>
                </a:tc>
              </a:tr>
              <a:tr h="1233903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  <a:effectLst/>
                        </a:rPr>
                        <a:t>Субвенции </a:t>
                      </a:r>
                      <a:r>
                        <a:rPr lang="ru-RU" b="1" dirty="0" smtClean="0">
                          <a:solidFill>
                            <a:srgbClr val="980286"/>
                          </a:solidFill>
                          <a:effectLst/>
                        </a:rPr>
                        <a:t>–</a:t>
                      </a:r>
                      <a:r>
                        <a:rPr lang="ru-RU" b="1" baseline="0" dirty="0" smtClean="0">
                          <a:solidFill>
                            <a:srgbClr val="980286"/>
                          </a:solidFill>
                          <a:effectLst/>
                        </a:rPr>
                        <a:t> (</a:t>
                      </a:r>
                      <a:r>
                        <a:rPr lang="ru-RU" b="1" i="1" baseline="0" dirty="0" smtClean="0">
                          <a:solidFill>
                            <a:srgbClr val="980286"/>
                          </a:solidFill>
                          <a:effectLst/>
                        </a:rPr>
                        <a:t>от лат. «</a:t>
                      </a:r>
                      <a:r>
                        <a:rPr lang="en-US" b="1" i="1" baseline="0" dirty="0" err="1" smtClean="0">
                          <a:solidFill>
                            <a:srgbClr val="980286"/>
                          </a:solidFill>
                          <a:effectLst/>
                        </a:rPr>
                        <a:t>Subvenire</a:t>
                      </a:r>
                      <a:r>
                        <a:rPr lang="ru-RU" b="1" i="1" baseline="0" dirty="0" smtClean="0">
                          <a:solidFill>
                            <a:srgbClr val="980286"/>
                          </a:solidFill>
                          <a:effectLst/>
                        </a:rPr>
                        <a:t>» - приходить на помощь)</a:t>
                      </a:r>
                      <a:endParaRPr lang="ru-RU" b="1" i="1" dirty="0">
                        <a:solidFill>
                          <a:srgbClr val="980286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980286"/>
                          </a:solidFill>
                        </a:rPr>
                        <a:t>Предоставляются на финансирование</a:t>
                      </a:r>
                      <a:r>
                        <a:rPr lang="ru-RU" b="1" baseline="0" dirty="0" smtClean="0">
                          <a:solidFill>
                            <a:srgbClr val="980286"/>
                          </a:solidFill>
                        </a:rPr>
                        <a:t> переданных полномочий</a:t>
                      </a:r>
                      <a:endParaRPr lang="ru-RU" b="1" dirty="0">
                        <a:solidFill>
                          <a:srgbClr val="98028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980286"/>
                          </a:solidFill>
                        </a:rPr>
                        <a:t>Вы даете своему ребенку деньги и посылаете в магазин купить продукты (по списку)</a:t>
                      </a:r>
                      <a:endParaRPr lang="ru-RU" b="1" dirty="0">
                        <a:solidFill>
                          <a:srgbClr val="980286"/>
                        </a:solidFill>
                      </a:endParaRPr>
                    </a:p>
                  </a:txBody>
                  <a:tcPr/>
                </a:tc>
              </a:tr>
              <a:tr h="1233903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  <a:effectLst/>
                        </a:rPr>
                        <a:t>Субсидии</a:t>
                      </a:r>
                      <a:r>
                        <a:rPr lang="ru-RU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ru-RU" b="1" dirty="0" smtClean="0">
                          <a:solidFill>
                            <a:srgbClr val="980286"/>
                          </a:solidFill>
                          <a:effectLst/>
                        </a:rPr>
                        <a:t> - </a:t>
                      </a:r>
                      <a:r>
                        <a:rPr lang="ru-RU" b="1" i="1" dirty="0" smtClean="0">
                          <a:solidFill>
                            <a:srgbClr val="980286"/>
                          </a:solidFill>
                          <a:effectLst/>
                        </a:rPr>
                        <a:t>(от лат. «</a:t>
                      </a:r>
                      <a:r>
                        <a:rPr lang="en-US" b="1" i="1" dirty="0" err="1" smtClean="0">
                          <a:solidFill>
                            <a:srgbClr val="980286"/>
                          </a:solidFill>
                          <a:effectLst/>
                        </a:rPr>
                        <a:t>Subsidium</a:t>
                      </a:r>
                      <a:r>
                        <a:rPr lang="ru-RU" b="1" i="1" dirty="0" smtClean="0">
                          <a:solidFill>
                            <a:srgbClr val="980286"/>
                          </a:solidFill>
                          <a:effectLst/>
                        </a:rPr>
                        <a:t>» - поддержка)</a:t>
                      </a:r>
                      <a:endParaRPr lang="ru-RU" b="1" i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980286"/>
                          </a:solidFill>
                        </a:rPr>
                        <a:t>Предоставляются на условиях долевого финансирования расходов других бюджетов</a:t>
                      </a:r>
                      <a:endParaRPr lang="ru-RU" b="1" dirty="0">
                        <a:solidFill>
                          <a:srgbClr val="98028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980286"/>
                          </a:solidFill>
                        </a:rPr>
                        <a:t>Вы добавляете денег для того, чтобы ваш ребенок купил себе новый телефон (а остальные он накопил сам)</a:t>
                      </a:r>
                      <a:endParaRPr lang="ru-RU" b="1" dirty="0">
                        <a:solidFill>
                          <a:srgbClr val="980286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7079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067201"/>
          </a:xfrm>
          <a:solidFill>
            <a:srgbClr val="980286"/>
          </a:solidFill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rPr>
              <a:t>отчет об исполнении бюджета за </a:t>
            </a:r>
            <a:r>
              <a:rPr lang="ru-RU" sz="32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rPr>
              <a:t>2018 </a:t>
            </a:r>
            <a:r>
              <a:rPr lang="ru-RU" sz="32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rPr>
              <a:t>год</a:t>
            </a:r>
            <a:endParaRPr lang="ru-RU" sz="3200" b="1" dirty="0">
              <a:solidFill>
                <a:srgbClr val="980286"/>
              </a:solidFill>
              <a:latin typeface="+mn-lt"/>
            </a:endParaRP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-252536" y="1067201"/>
            <a:ext cx="9793088" cy="335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algn="ctr" eaLnBrk="1" hangingPunct="1">
              <a:lnSpc>
                <a:spcPts val="1900"/>
              </a:lnSpc>
              <a:spcBef>
                <a:spcPct val="50000"/>
              </a:spcBef>
            </a:pPr>
            <a:r>
              <a:rPr lang="ru-RU" sz="20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Динамика </a:t>
            </a:r>
            <a:r>
              <a:rPr lang="ru-RU" sz="20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и структура доходной </a:t>
            </a:r>
            <a:r>
              <a:rPr lang="ru-RU" sz="20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части </a:t>
            </a:r>
            <a:r>
              <a:rPr lang="ru-RU" sz="20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бюджета МО ГО «</a:t>
            </a:r>
            <a:r>
              <a:rPr lang="ru-RU" sz="20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Вуктыл»</a:t>
            </a:r>
          </a:p>
        </p:txBody>
      </p:sp>
      <p:graphicFrame>
        <p:nvGraphicFramePr>
          <p:cNvPr id="10" name="Содержимое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81611192"/>
              </p:ext>
            </p:extLst>
          </p:nvPr>
        </p:nvGraphicFramePr>
        <p:xfrm>
          <a:off x="-3168352" y="1403190"/>
          <a:ext cx="3168352" cy="40990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8923328"/>
              </p:ext>
            </p:extLst>
          </p:nvPr>
        </p:nvGraphicFramePr>
        <p:xfrm>
          <a:off x="5508104" y="1068739"/>
          <a:ext cx="3573018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5471647"/>
              </p:ext>
            </p:extLst>
          </p:nvPr>
        </p:nvGraphicFramePr>
        <p:xfrm>
          <a:off x="5652120" y="2852936"/>
          <a:ext cx="3312368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3232926047"/>
              </p:ext>
            </p:extLst>
          </p:nvPr>
        </p:nvGraphicFramePr>
        <p:xfrm>
          <a:off x="0" y="1285835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3" name="Выгнутая вверх стрелка 12"/>
          <p:cNvSpPr/>
          <p:nvPr/>
        </p:nvSpPr>
        <p:spPr>
          <a:xfrm rot="20647575">
            <a:off x="1741586" y="1926089"/>
            <a:ext cx="1731814" cy="606364"/>
          </a:xfrm>
          <a:prstGeom prst="curved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+37 369,0</a:t>
            </a:r>
            <a:endParaRPr lang="ru-RU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 Box 17"/>
          <p:cNvSpPr txBox="1">
            <a:spLocks noChangeArrowheads="1"/>
          </p:cNvSpPr>
          <p:nvPr/>
        </p:nvSpPr>
        <p:spPr bwMode="auto">
          <a:xfrm>
            <a:off x="251520" y="5269782"/>
            <a:ext cx="8568952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just" eaLnBrk="1" hangingPunct="1">
              <a:spcBef>
                <a:spcPts val="0"/>
              </a:spcBef>
            </a:pPr>
            <a:r>
              <a:rPr lang="ru-RU" sz="1200" dirty="0" smtClean="0">
                <a:latin typeface="Arial" pitchFamily="34" charset="0"/>
              </a:rPr>
              <a:t>     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два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 доходная часть бюджета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округа увеличилась с 556 550,5 тыс.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руб. в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2017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году до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593 919,5 тыс.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руб. в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2018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году, т.е. на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37 369,0 тыс. руб.  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Большую часть доходов  бюджета как в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2017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году –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336 423,7 тыс. руб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или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60,4%,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 и в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2018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году –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389 130,2 тыс. руб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или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65,5%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составляют безвозмездные поступления. Налоговые и неналоговые доходы в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2018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составили 204 789,3 тыс. руб. или 34,5%. Уменьшение налоговых и неналоговых поступлений в 2018 году связано с  </a:t>
            </a:r>
            <a:r>
              <a:rPr lang="ru-RU" sz="1200" dirty="0" smtClean="0">
                <a:latin typeface="Times New Roman" panose="02020603050405020304" pitchFamily="18" charset="0"/>
              </a:rPr>
              <a:t>снижением </a:t>
            </a:r>
            <a:r>
              <a:rPr lang="ru-RU" sz="1200" dirty="0">
                <a:latin typeface="Times New Roman" panose="02020603050405020304" pitchFamily="18" charset="0"/>
              </a:rPr>
              <a:t>норматива отчислений налога в бюджет с 33,2 % в 2017 году до 31,5 % в 2018 </a:t>
            </a:r>
            <a:r>
              <a:rPr lang="ru-RU" sz="1200" dirty="0" smtClean="0">
                <a:latin typeface="Times New Roman" panose="02020603050405020304" pitchFamily="18" charset="0"/>
              </a:rPr>
              <a:t>году; </a:t>
            </a:r>
            <a:r>
              <a:rPr lang="ru-RU" sz="1200" dirty="0">
                <a:latin typeface="Times New Roman" panose="02020603050405020304" pitchFamily="18" charset="0"/>
              </a:rPr>
              <a:t>снижение налогооблагаемой базы </a:t>
            </a:r>
            <a:r>
              <a:rPr lang="ru-RU" sz="1200" dirty="0" smtClean="0">
                <a:latin typeface="Times New Roman" panose="02020603050405020304" pitchFamily="18" charset="0"/>
              </a:rPr>
              <a:t>по налогу на имущество </a:t>
            </a:r>
            <a:r>
              <a:rPr lang="ru-RU" sz="1200" smtClean="0">
                <a:latin typeface="Times New Roman" panose="02020603050405020304" pitchFamily="18" charset="0"/>
              </a:rPr>
              <a:t>физических лиц, в </a:t>
            </a:r>
            <a:r>
              <a:rPr lang="ru-RU" sz="1200" dirty="0">
                <a:latin typeface="Times New Roman" panose="02020603050405020304" pitchFamily="18" charset="0"/>
              </a:rPr>
              <a:t>связи с ростом суммы льготы по </a:t>
            </a:r>
            <a:r>
              <a:rPr lang="ru-RU" sz="1200" dirty="0" smtClean="0">
                <a:latin typeface="Times New Roman" panose="02020603050405020304" pitchFamily="18" charset="0"/>
              </a:rPr>
              <a:t>пенсионерам; </a:t>
            </a:r>
            <a:r>
              <a:rPr lang="ru-RU" sz="1200" dirty="0">
                <a:latin typeface="Times New Roman" panose="02020603050405020304" pitchFamily="18" charset="0"/>
              </a:rPr>
              <a:t>снижение коэффициентов, применяемых при расчете арендной платы, расторжение действующих договоров аренды и несвоевременная оплата арендных платежей; уменьшение налогооблагаемой базы, сокращение количества </a:t>
            </a:r>
            <a:r>
              <a:rPr lang="ru-RU" sz="1200" dirty="0" smtClean="0">
                <a:latin typeface="Times New Roman" panose="02020603050405020304" pitchFamily="18" charset="0"/>
              </a:rPr>
              <a:t>плательщиков по ЕНВД</a:t>
            </a:r>
            <a:endParaRPr lang="ru-RU" sz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16200000">
            <a:off x="-109296" y="2819447"/>
            <a:ext cx="11356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ыс. руб</a:t>
            </a:r>
            <a:r>
              <a:rPr lang="ru-RU" sz="1600" dirty="0" smtClean="0"/>
              <a:t>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181062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  <a:solidFill>
            <a:srgbClr val="980286"/>
          </a:solidFill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rPr>
              <a:t>отчет об исполнении бюджета за </a:t>
            </a:r>
            <a:r>
              <a:rPr lang="ru-RU" sz="32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rPr>
              <a:t>2018 </a:t>
            </a:r>
            <a:r>
              <a:rPr lang="ru-RU" sz="32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rPr>
              <a:t>год</a:t>
            </a:r>
            <a:endParaRPr lang="ru-RU" sz="3200" b="1" dirty="0">
              <a:solidFill>
                <a:srgbClr val="980286"/>
              </a:solidFill>
              <a:latin typeface="+mn-lt"/>
            </a:endParaRPr>
          </a:p>
        </p:txBody>
      </p:sp>
      <p:sp>
        <p:nvSpPr>
          <p:cNvPr id="11" name="Text Box 555"/>
          <p:cNvSpPr txBox="1">
            <a:spLocks noChangeArrowheads="1"/>
          </p:cNvSpPr>
          <p:nvPr/>
        </p:nvSpPr>
        <p:spPr bwMode="auto">
          <a:xfrm>
            <a:off x="-4" y="692696"/>
            <a:ext cx="914399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algn="ctr" eaLnBrk="1" hangingPunct="1"/>
            <a:r>
              <a:rPr lang="ru-RU" sz="2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доходной </a:t>
            </a:r>
            <a:r>
              <a:rPr lang="ru-RU" sz="2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части </a:t>
            </a:r>
            <a:r>
              <a:rPr lang="ru-RU" sz="2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городского округа «Вуктыл»</a:t>
            </a:r>
            <a:endParaRPr lang="ru-RU" sz="2000" dirty="0">
              <a:latin typeface="Arial" pitchFamily="34" charset="0"/>
            </a:endParaRPr>
          </a:p>
        </p:txBody>
      </p:sp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:p14="http://schemas.microsoft.com/office/powerpoint/2010/main" val="3570501308"/>
              </p:ext>
            </p:extLst>
          </p:nvPr>
        </p:nvGraphicFramePr>
        <p:xfrm>
          <a:off x="-180528" y="1484784"/>
          <a:ext cx="5040559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707904" y="1102432"/>
            <a:ext cx="5256584" cy="5678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налоговых и неналоговых доходов в 2018 году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 на доходы физических лиц 144 213,7 тыс. руб. или 70,4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уменьшился по сравнению с 2017г. на 5 251,4 тыс. руб.;</a:t>
            </a:r>
          </a:p>
          <a:p>
            <a:pPr marL="171450" indent="-171450" algn="just">
              <a:buFont typeface="Arial" panose="020B0604020202020204" pitchFamily="34" charset="0"/>
              <a:buChar char="•"/>
              <a:defRPr/>
            </a:pP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использования имущества, находящегося в муниципальной собственности 28 062,7 тыс. руб. или 13,7% и уменьшился по сравнению с 2017 г. на 8 497,1 тыс. руб.;</a:t>
            </a:r>
          </a:p>
          <a:p>
            <a:pPr marL="171450" indent="-171450" algn="just">
              <a:buFont typeface="Arial" panose="020B0604020202020204" pitchFamily="34" charset="0"/>
              <a:buChar char="•"/>
              <a:defRPr/>
            </a:pP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налоги на совокупный доход 10 924,9 тыс. руб. или 5,3% и уменьшился по сравнению с 2017г. на 1 029,0 тыс. руб.;</a:t>
            </a:r>
          </a:p>
          <a:p>
            <a:pPr marL="171450" indent="-171450" algn="just">
              <a:buFont typeface="Arial" panose="020B0604020202020204" pitchFamily="34" charset="0"/>
              <a:buChar char="•"/>
              <a:defRPr/>
            </a:pP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уплаты акцизов на дизельное топливо, автомобильный бензин, моторные масла 5 793,2 тыс. руб. или 2,8%, что больше, чем в 2017г. на 433,2 тыс. руб.;</a:t>
            </a:r>
          </a:p>
          <a:p>
            <a:pPr marL="171450" indent="-171450" algn="just">
              <a:buFont typeface="Arial" panose="020B0604020202020204" pitchFamily="34" charset="0"/>
              <a:buChar char="•"/>
              <a:defRPr/>
            </a:pP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Платежи за пользование природными ресурсами 1 401,6 тыс. руб. или 0,7% и уменьшились по сравнению с 2017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 на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2 653,7 тыс. руб.;</a:t>
            </a:r>
          </a:p>
          <a:p>
            <a:pPr marL="171450" indent="-171450" algn="just">
              <a:buFont typeface="Arial" panose="020B0604020202020204" pitchFamily="34" charset="0"/>
              <a:buChar char="•"/>
              <a:defRPr/>
            </a:pP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Прочие (доходы от оказания платных услуг (работ), государственная пошлина, доходы от продажи материальных и нематериальных активов, штрафы, санкции, возмещение ущерба, прочие неналоговые доходы)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393,2 тыс. руб. или 7,0% и увеличились по сравнению с 2017г. на 1 660,4 тыс. руб.</a:t>
            </a:r>
          </a:p>
          <a:p>
            <a:pPr algn="ctr"/>
            <a:r>
              <a:rPr lang="ru-RU" sz="1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безвозмездных поступлений в 2018 году: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дотации составили 112 390,7 тыс. руб. или 28,9% и увеличились по сравнению с 2017 г. на 27 878,9 тыс. руб.;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субсидии составили 48 332,8 тыс. руб. или 12,4%, при этом уменьшение к 2017г. составило  10 082,6 тыс. руб.;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субвенции составили 227 369,9 тыс. руб. или 58,4% и увеличилась по сравнению с 2017 г. на 34 653,45 тыс. руб.;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поступления от негосударственных организаций получены в сумме 849,1  тыс. руб. или 0,2%, при этом уменьшение к 2017г. Составило 0,9 тыс. руб.;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прочие безвозмездные поступления составили 807,1 тыс. руб. или 0,2%  и увеличилось в сравнении с 2017г. на  767,1 тыс. руб.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возврата в бюджет остатков субсидий прошлых лет составили 49,9 тыс. руб.;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Возврат остатков субсидий, субвенций и иных МБТ, имеющих целевое назначение, прошлых лет из бюджета района –669,3 тыс. руб.</a:t>
            </a:r>
          </a:p>
        </p:txBody>
      </p:sp>
    </p:spTree>
    <p:extLst>
      <p:ext uri="{BB962C8B-B14F-4D97-AF65-F5344CB8AC3E}">
        <p14:creationId xmlns:p14="http://schemas.microsoft.com/office/powerpoint/2010/main" val="3404036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093359"/>
          </a:xfrm>
          <a:solidFill>
            <a:srgbClr val="980286"/>
          </a:solidFill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rPr>
              <a:t>отчет об исполнении бюджета за </a:t>
            </a:r>
            <a:r>
              <a:rPr lang="ru-RU" sz="32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rPr>
              <a:t>2018 </a:t>
            </a:r>
            <a:r>
              <a:rPr lang="ru-RU" sz="32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rPr>
              <a:t>год</a:t>
            </a:r>
            <a:endParaRPr lang="ru-RU" sz="3200" b="1" dirty="0">
              <a:solidFill>
                <a:srgbClr val="980286"/>
              </a:solidFill>
              <a:latin typeface="+mn-lt"/>
            </a:endParaRP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755576" y="1772816"/>
            <a:ext cx="806489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</a:pPr>
            <a:r>
              <a:rPr lang="ru-RU" sz="20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Структура расходов </a:t>
            </a:r>
            <a:r>
              <a:rPr lang="ru-RU" sz="20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бюджета МО ГО «Вуктыл</a:t>
            </a:r>
            <a:r>
              <a:rPr lang="ru-RU" sz="20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» </a:t>
            </a:r>
            <a:endParaRPr lang="ru-RU" sz="2000" b="1" dirty="0" smtClean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0599556"/>
              </p:ext>
            </p:extLst>
          </p:nvPr>
        </p:nvGraphicFramePr>
        <p:xfrm>
          <a:off x="179512" y="2204864"/>
          <a:ext cx="5616626" cy="47548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Скругленный прямоугольник 2"/>
          <p:cNvSpPr/>
          <p:nvPr/>
        </p:nvSpPr>
        <p:spPr>
          <a:xfrm>
            <a:off x="29767" y="1124744"/>
            <a:ext cx="9084320" cy="57606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– выплачиваемые из бюджета денежные средства.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19095360"/>
              </p:ext>
            </p:extLst>
          </p:nvPr>
        </p:nvGraphicFramePr>
        <p:xfrm>
          <a:off x="107505" y="2172926"/>
          <a:ext cx="5976664" cy="457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Диаграмма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67425004"/>
              </p:ext>
            </p:extLst>
          </p:nvPr>
        </p:nvGraphicFramePr>
        <p:xfrm>
          <a:off x="29767" y="2204864"/>
          <a:ext cx="5680317" cy="43629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6084168" y="2348880"/>
            <a:ext cx="2736304" cy="3754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algn="just" eaLnBrk="1" hangingPunct="1">
              <a:spcBef>
                <a:spcPts val="0"/>
              </a:spcBef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Расходная часть бюджета исполнена в сумме 549 918,4 тыс. руб. </a:t>
            </a:r>
          </a:p>
          <a:p>
            <a:pPr algn="just" eaLnBrk="1" hangingPunct="1">
              <a:spcBef>
                <a:spcPts val="0"/>
              </a:spcBef>
            </a:pP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ts val="0"/>
              </a:spcBef>
            </a:pP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ts val="0"/>
              </a:spcBef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Бюджет социально-направленный, социальные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составили     383 843,0 тыс. руб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или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64,0%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всех расходов бюджета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hangingPunct="1">
              <a:spcBef>
                <a:spcPts val="0"/>
              </a:spcBef>
            </a:pP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ts val="0"/>
              </a:spcBef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ts val="0"/>
              </a:spcBef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Большая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доля расходов бюджета направлена на отрасль «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Образование» - 326 159,2 тыс. руб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или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54,4% 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всех расходов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бюджета.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985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Graphic spid="13" grpId="0">
        <p:bldAsOne/>
      </p:bldGraphic>
      <p:bldGraphic spid="14" grpId="0">
        <p:bldAsOne/>
      </p:bldGraphic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10249</TotalTime>
  <Words>4644</Words>
  <Application>Microsoft Office PowerPoint</Application>
  <PresentationFormat>Экран (4:3)</PresentationFormat>
  <Paragraphs>802</Paragraphs>
  <Slides>32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Трек</vt:lpstr>
      <vt:lpstr>отчет об исполнении бюджета за 2018 год</vt:lpstr>
      <vt:lpstr>отчет об исполнении бюджета за 2018 год</vt:lpstr>
      <vt:lpstr>отчет об исполнении бюджета за 2014 год</vt:lpstr>
      <vt:lpstr>отчет об исполнении бюджета за 2018 год</vt:lpstr>
      <vt:lpstr>отчет об исполнении бюджета за 2018 год</vt:lpstr>
      <vt:lpstr>отчет об исполнении бюджета за 2018 год</vt:lpstr>
      <vt:lpstr>отчет об исполнении бюджета за 2018 год</vt:lpstr>
      <vt:lpstr>отчет об исполнении бюджета за 2018 год</vt:lpstr>
      <vt:lpstr>отчет об исполнении бюджета за 2018 год</vt:lpstr>
      <vt:lpstr>отчет об исполнении бюджета за 2018 год</vt:lpstr>
      <vt:lpstr>отчет об исполнении бюджета за 2018 год</vt:lpstr>
      <vt:lpstr>отчет об исполнении бюджета за 2018 год</vt:lpstr>
      <vt:lpstr>отчет об исполнении бюджета за 2018 год</vt:lpstr>
      <vt:lpstr>отчет об исполнении бюджета за 2018 год</vt:lpstr>
      <vt:lpstr>отчет об исполнении бюджета за 2018 год</vt:lpstr>
      <vt:lpstr>отчет об исполнении бюджета за 2018 год</vt:lpstr>
      <vt:lpstr>отчет об исполнении бюджета за 2018 год</vt:lpstr>
      <vt:lpstr>отчет об исполнении бюджета за 2018 год</vt:lpstr>
      <vt:lpstr>отчет об исполнении бюджета за 2018 год</vt:lpstr>
      <vt:lpstr>отчет об исполнении бюджета за 2018 год</vt:lpstr>
      <vt:lpstr>отчет об исполнении бюджета за 2018 год</vt:lpstr>
      <vt:lpstr>отчет об исполнении бюджета за 2018 год</vt:lpstr>
      <vt:lpstr>отчет об исполнении бюджета за 2018 год</vt:lpstr>
      <vt:lpstr>отчет об исполнении бюджета за 2018 год</vt:lpstr>
      <vt:lpstr>отчет об исполнении бюджета за 2018 год</vt:lpstr>
      <vt:lpstr>отчет об исполнении бюджета за 2018 год</vt:lpstr>
      <vt:lpstr>отчет об исполнении бюджета за 2018 год</vt:lpstr>
      <vt:lpstr>отчет об исполнении бюджета за 2018 год</vt:lpstr>
      <vt:lpstr>отчет об исполнении бюджета за 2018 год</vt:lpstr>
      <vt:lpstr>отчет об исполнении бюджета за 2018 год</vt:lpstr>
      <vt:lpstr>отчет об исполнении бюджета за 2018 год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Рамошина Виктория Викторовна</dc:creator>
  <cp:lastModifiedBy>Рамошина Виктория Викторовна</cp:lastModifiedBy>
  <cp:revision>943</cp:revision>
  <cp:lastPrinted>2019-05-24T13:31:10Z</cp:lastPrinted>
  <dcterms:modified xsi:type="dcterms:W3CDTF">2019-05-30T07:10:19Z</dcterms:modified>
</cp:coreProperties>
</file>