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6"/>
  </p:notesMasterIdLst>
  <p:sldIdLst>
    <p:sldId id="337" r:id="rId2"/>
    <p:sldId id="393" r:id="rId3"/>
    <p:sldId id="340" r:id="rId4"/>
    <p:sldId id="385" r:id="rId5"/>
    <p:sldId id="345" r:id="rId6"/>
    <p:sldId id="346" r:id="rId7"/>
    <p:sldId id="347" r:id="rId8"/>
    <p:sldId id="348" r:id="rId9"/>
    <p:sldId id="352" r:id="rId10"/>
    <p:sldId id="353" r:id="rId11"/>
    <p:sldId id="369" r:id="rId12"/>
    <p:sldId id="371" r:id="rId13"/>
    <p:sldId id="373" r:id="rId14"/>
    <p:sldId id="375" r:id="rId15"/>
    <p:sldId id="374" r:id="rId16"/>
    <p:sldId id="379" r:id="rId17"/>
    <p:sldId id="380" r:id="rId18"/>
    <p:sldId id="381" r:id="rId19"/>
    <p:sldId id="382" r:id="rId20"/>
    <p:sldId id="383" r:id="rId21"/>
    <p:sldId id="386" r:id="rId22"/>
    <p:sldId id="372" r:id="rId23"/>
    <p:sldId id="378" r:id="rId24"/>
    <p:sldId id="388" r:id="rId25"/>
    <p:sldId id="395" r:id="rId26"/>
    <p:sldId id="392" r:id="rId27"/>
    <p:sldId id="391" r:id="rId28"/>
    <p:sldId id="390" r:id="rId29"/>
    <p:sldId id="396" r:id="rId30"/>
    <p:sldId id="389" r:id="rId31"/>
    <p:sldId id="376" r:id="rId32"/>
    <p:sldId id="361" r:id="rId33"/>
    <p:sldId id="377" r:id="rId34"/>
    <p:sldId id="363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ABEDB79-0FAE-4DCB-8163-B98578B2B361}">
          <p14:sldIdLst>
            <p14:sldId id="337"/>
            <p14:sldId id="393"/>
            <p14:sldId id="340"/>
            <p14:sldId id="385"/>
            <p14:sldId id="345"/>
            <p14:sldId id="346"/>
            <p14:sldId id="347"/>
            <p14:sldId id="348"/>
            <p14:sldId id="352"/>
            <p14:sldId id="353"/>
            <p14:sldId id="369"/>
            <p14:sldId id="371"/>
            <p14:sldId id="373"/>
            <p14:sldId id="375"/>
            <p14:sldId id="374"/>
            <p14:sldId id="379"/>
            <p14:sldId id="380"/>
            <p14:sldId id="381"/>
            <p14:sldId id="382"/>
            <p14:sldId id="383"/>
            <p14:sldId id="386"/>
            <p14:sldId id="372"/>
            <p14:sldId id="378"/>
            <p14:sldId id="388"/>
            <p14:sldId id="395"/>
            <p14:sldId id="392"/>
            <p14:sldId id="391"/>
            <p14:sldId id="390"/>
            <p14:sldId id="396"/>
            <p14:sldId id="389"/>
            <p14:sldId id="376"/>
            <p14:sldId id="361"/>
            <p14:sldId id="377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50021"/>
    <a:srgbClr val="3333FF"/>
    <a:srgbClr val="4ED267"/>
    <a:srgbClr val="FF0066"/>
    <a:srgbClr val="4F7A20"/>
    <a:srgbClr val="7CBF33"/>
    <a:srgbClr val="980286"/>
    <a:srgbClr val="CCB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120" d="100"/>
          <a:sy n="120" d="100"/>
        </p:scale>
        <p:origin x="-246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24803149606301E-2"/>
          <c:y val="4.1257874015748035E-2"/>
          <c:w val="0.75633251312335958"/>
          <c:h val="0.77028371062992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0.2781250000000000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833 360,4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833360.4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0.33750000000000002"/>
                </c:manualLayout>
              </c:layout>
              <c:tx>
                <c:rich>
                  <a:bodyPr rot="-5400000" vert="horz" anchor="b" anchorCtr="1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848 233,5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848233.5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6666502624671915E-2"/>
                  <c:y val="-7.812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800" b="1" i="0" baseline="0">
                        <a:latin typeface="Times New Roman" panose="02020603050405020304" pitchFamily="18" charset="0"/>
                      </a:defRPr>
                    </a:pPr>
                    <a:r>
                      <a:rPr lang="ru-RU" dirty="0" smtClean="0"/>
                      <a:t>14 873,1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14873.1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84416"/>
        <c:axId val="98997312"/>
        <c:axId val="0"/>
      </c:bar3DChart>
      <c:catAx>
        <c:axId val="1146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98997312"/>
        <c:crosses val="autoZero"/>
        <c:auto val="1"/>
        <c:lblAlgn val="ctr"/>
        <c:lblOffset val="100"/>
        <c:noMultiLvlLbl val="0"/>
      </c:catAx>
      <c:valAx>
        <c:axId val="9899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684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 "Вуктыл в 2020 году</c:v>
                </c:pt>
              </c:strCache>
            </c:strRef>
          </c:tx>
          <c:spPr>
            <a:solidFill>
              <a:srgbClr val="9999FF"/>
            </a:solidFill>
            <a:ln w="12692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spPr>
              <a:solidFill>
                <a:srgbClr val="00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A2404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CC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19"/>
            <c:spPr>
              <a:solidFill>
                <a:srgbClr val="FF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2692">
                <a:solidFill>
                  <a:schemeClr val="accent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D60093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262134150154742"/>
                  <c:y val="0.16000543870564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</a:t>
                    </a:r>
                    <a:r>
                      <a:rPr lang="ru-RU" dirty="0" smtClean="0"/>
                      <a:t>13,7%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533888004083683E-2"/>
                  <c:y val="-0.11707632554212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076846591484243E-2"/>
                  <c:y val="-3.3200776545929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512237559668798E-3"/>
                  <c:y val="8.32153997946959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</a:t>
                    </a:r>
                    <a:r>
                      <a:rPr lang="ru-RU" dirty="0" smtClean="0"/>
                      <a:t>3,3%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4022401964051745E-2"/>
                  <c:y val="0.106035540119418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</a:t>
                    </a:r>
                    <a:r>
                      <a:rPr lang="ru-RU" dirty="0" smtClean="0"/>
                      <a:t>13,0%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464434069784245"/>
                  <c:y val="-0.179228964959440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59,9%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6087804606679522E-2"/>
                  <c:y val="0.192592787841142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
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9020769439452058E-2"/>
                  <c:y val="1.70654448521743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и средства массовой информации
</a:t>
                    </a:r>
                    <a:r>
                      <a:rPr lang="ru-RU" dirty="0" smtClean="0"/>
                      <a:t>8,2%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7758123004821422E-2"/>
                  <c:y val="-6.689725717820015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3778305874390534"/>
                  <c:y val="-2.50029186771131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1978713091141941"/>
                  <c:y val="5.8265208917017679E-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85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Обслуживание муниципального долга</c:v>
                </c:pt>
                <c:pt idx="7">
                  <c:v>Культура, кинематография и средства массовой информации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">
                  <c:v>116294.9</c:v>
                </c:pt>
                <c:pt idx="2" formatCode="#,##0.0">
                  <c:v>1216.5999999999999</c:v>
                </c:pt>
                <c:pt idx="3" formatCode="#,##0.0">
                  <c:v>28241.9</c:v>
                </c:pt>
                <c:pt idx="4" formatCode="#,##0.0">
                  <c:v>109970.4</c:v>
                </c:pt>
                <c:pt idx="5" formatCode="#,##0.0">
                  <c:v>507696.2</c:v>
                </c:pt>
                <c:pt idx="6" formatCode="#,##0.0">
                  <c:v>3630.3</c:v>
                </c:pt>
                <c:pt idx="7" formatCode="#,##0.0">
                  <c:v>69451.8</c:v>
                </c:pt>
                <c:pt idx="8" formatCode="#,##0.0">
                  <c:v>11084.1</c:v>
                </c:pt>
                <c:pt idx="9" formatCode="#,##0.0">
                  <c:v>647.29999999999995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236425100560393E-3"/>
          <c:y val="3.0935663813956408E-2"/>
          <c:w val="0.926554325152527"/>
          <c:h val="0.92851643642338189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17639680"/>
        <c:axId val="35910144"/>
        <c:axId val="0"/>
      </c:bar3DChart>
      <c:catAx>
        <c:axId val="117639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10144"/>
        <c:crossesAt val="0"/>
        <c:auto val="1"/>
        <c:lblAlgn val="ctr"/>
        <c:lblOffset val="100"/>
        <c:noMultiLvlLbl val="0"/>
      </c:catAx>
      <c:valAx>
        <c:axId val="359101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176396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807586710215064E-2"/>
          <c:y val="3.0930633460258896E-2"/>
          <c:w val="0.63307545682073385"/>
          <c:h val="0.864669290198420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 средств на счетах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4437.8999999999996</c:v>
                </c:pt>
                <c:pt idx="1">
                  <c:v>6948</c:v>
                </c:pt>
                <c:pt idx="2">
                  <c:v>429.9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в кредитных организациях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1561</c:v>
                </c:pt>
                <c:pt idx="1">
                  <c:v>5199</c:v>
                </c:pt>
                <c:pt idx="2">
                  <c:v>15303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5616"/>
        <c:axId val="35912448"/>
        <c:axId val="0"/>
      </c:bar3DChart>
      <c:catAx>
        <c:axId val="24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912448"/>
        <c:crosses val="autoZero"/>
        <c:auto val="1"/>
        <c:lblAlgn val="ctr"/>
        <c:lblOffset val="100"/>
        <c:noMultiLvlLbl val="0"/>
      </c:catAx>
      <c:valAx>
        <c:axId val="3591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15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26288660089525"/>
          <c:y val="5.6550196850393683E-2"/>
          <c:w val="0.34456799091790374"/>
          <c:h val="0.50650612661596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445558563866131E-2"/>
          <c:y val="2.2422067602008546E-3"/>
          <c:w val="0.67989452658624783"/>
          <c:h val="0.77126527415676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РБ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2038161644011389E-2"/>
                  <c:y val="-1.536250411927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52243177988048E-2"/>
                  <c:y val="-2.41410779017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458534341254776E-2"/>
                  <c:y val="-1.536250411927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01.01.2019г.</c:v>
                </c:pt>
                <c:pt idx="1">
                  <c:v>на 01.01.2020г.</c:v>
                </c:pt>
                <c:pt idx="2">
                  <c:v>на 01.01.2021г.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200.8</c:v>
                </c:pt>
                <c:pt idx="1">
                  <c:v>331.6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640877148235486E-2"/>
                  <c:y val="-0.2204013017864570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603169287919489E-3"/>
                  <c:y val="-0.11242501706896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522236183460055E-3"/>
                  <c:y val="-0.30505543893992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01.01.2019г.</c:v>
                </c:pt>
                <c:pt idx="1">
                  <c:v>на 01.01.2020г.</c:v>
                </c:pt>
                <c:pt idx="2">
                  <c:v>на 01.01.2021г.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2998.7</c:v>
                </c:pt>
                <c:pt idx="1">
                  <c:v>9815.9</c:v>
                </c:pt>
                <c:pt idx="2">
                  <c:v>10577.4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30112"/>
        <c:axId val="35910720"/>
        <c:axId val="0"/>
      </c:bar3DChart>
      <c:catAx>
        <c:axId val="15913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910720"/>
        <c:crosses val="autoZero"/>
        <c:auto val="1"/>
        <c:lblAlgn val="ctr"/>
        <c:lblOffset val="100"/>
        <c:noMultiLvlLbl val="0"/>
      </c:catAx>
      <c:valAx>
        <c:axId val="35910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913011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990822674007281"/>
          <c:y val="5.2644764154319672E-2"/>
          <c:w val="0.27867167485177569"/>
          <c:h val="0.277219256967463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18886015248682E-2"/>
          <c:y val="2.8495122499516091E-3"/>
          <c:w val="0.60246208449763039"/>
          <c:h val="0.79843492313347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1.44172256952377E-2"/>
                  <c:y val="-1.01432683491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4572.7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9087364223556044E-2"/>
                  <c:y val="9.9207813027556851E-2"/>
                </c:manualLayout>
              </c:layout>
              <c:numFmt formatCode="#,##0.0" sourceLinked="0"/>
              <c:spPr/>
              <c:txPr>
                <a:bodyPr rot="-5400000"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19631.900000000001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FFCC"/>
              </a:solidFill>
            </a:ln>
          </c:spPr>
          <c:invertIfNegative val="0"/>
          <c:dLbls>
            <c:dLbl>
              <c:idx val="0"/>
              <c:layout>
                <c:manualLayout>
                  <c:x val="1.2064632702652183E-2"/>
                  <c:y val="0.32490168184583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13210.6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166"/>
        <c:shape val="cylinder"/>
        <c:axId val="159130624"/>
        <c:axId val="2484480"/>
        <c:axId val="0"/>
      </c:bar3DChart>
      <c:catAx>
        <c:axId val="159130624"/>
        <c:scaling>
          <c:orientation val="minMax"/>
        </c:scaling>
        <c:delete val="1"/>
        <c:axPos val="b"/>
        <c:majorTickMark val="out"/>
        <c:minorTickMark val="none"/>
        <c:tickLblPos val="nextTo"/>
        <c:crossAx val="2484480"/>
        <c:crosses val="autoZero"/>
        <c:auto val="1"/>
        <c:lblAlgn val="ctr"/>
        <c:lblOffset val="100"/>
        <c:noMultiLvlLbl val="0"/>
      </c:catAx>
      <c:valAx>
        <c:axId val="2484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one"/>
        <c:spPr>
          <a:noFill/>
          <a:ln>
            <a:noFill/>
          </a:ln>
        </c:spPr>
        <c:crossAx val="15913062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6749666011560751"/>
          <c:y val="6.7234650147701951E-3"/>
          <c:w val="0.42986307076991448"/>
          <c:h val="0.2809036175467682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</a:p>
        </c:rich>
      </c:tx>
      <c:layout>
        <c:manualLayout>
          <c:xMode val="edge"/>
          <c:yMode val="edge"/>
          <c:x val="0.21096646068091746"/>
          <c:y val="0.84563115759270657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72630549291015E-2"/>
          <c:y val="9.0269829092718357E-2"/>
          <c:w val="0.58153289884831716"/>
          <c:h val="0.7437166921160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CC"/>
              </a:solidFill>
            </c:spPr>
          </c:dPt>
          <c:dLbls>
            <c:dLbl>
              <c:idx val="0"/>
              <c:layout>
                <c:manualLayout>
                  <c:x val="0.14806692839461086"/>
                  <c:y val="2.0751684848900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900189663755964"/>
                  <c:y val="2.0751276351167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25 301,0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12360702221014E-2"/>
                  <c:y val="7.78184096856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01.01.2019г.</c:v>
                </c:pt>
                <c:pt idx="1">
                  <c:v>на 01.01.2020г.</c:v>
                </c:pt>
                <c:pt idx="2">
                  <c:v>на 01.01.2021г.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25301</c:v>
                </c:pt>
                <c:pt idx="1">
                  <c:v>30500</c:v>
                </c:pt>
                <c:pt idx="2">
                  <c:v>45803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9214080"/>
        <c:axId val="2486208"/>
        <c:axId val="0"/>
      </c:bar3DChart>
      <c:catAx>
        <c:axId val="159214080"/>
        <c:scaling>
          <c:orientation val="minMax"/>
        </c:scaling>
        <c:delete val="1"/>
        <c:axPos val="b"/>
        <c:majorTickMark val="out"/>
        <c:minorTickMark val="none"/>
        <c:tickLblPos val="nextTo"/>
        <c:crossAx val="2486208"/>
        <c:crosses val="autoZero"/>
        <c:auto val="1"/>
        <c:lblAlgn val="ctr"/>
        <c:lblOffset val="100"/>
        <c:noMultiLvlLbl val="0"/>
      </c:catAx>
      <c:valAx>
        <c:axId val="24862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92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78603424383691"/>
          <c:y val="0.30971971336531051"/>
          <c:w val="0.38056554538996906"/>
          <c:h val="0.2326525310111054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2019</a:t>
            </a:r>
            <a:endParaRPr lang="en-US" sz="1800" dirty="0"/>
          </a:p>
        </c:rich>
      </c:tx>
      <c:layout>
        <c:manualLayout>
          <c:xMode val="edge"/>
          <c:yMode val="edge"/>
          <c:x val="0.34966673196352938"/>
          <c:y val="2.67226200455841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968243708214475E-2"/>
          <c:y val="8.4443479344045946E-2"/>
          <c:w val="0.62483000231780517"/>
          <c:h val="0.77734523605121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C6FF7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1685141433935635E-3"/>
                  <c:y val="0.47263497914244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253733568471068E-3"/>
                  <c:y val="0.3079695642703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31685042937608E-2"/>
                  <c:y val="-6.67119134912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63890907316244E-2"/>
                  <c:y val="-5.68537001392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1419505933729E-2"/>
                  <c:y val="-4.849078985682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96082310650984E-2"/>
                  <c:y val="9.277239009586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Педработники общего образования</c:v>
                </c:pt>
                <c:pt idx="1">
                  <c:v>Педработники дошкольного образования</c:v>
                </c:pt>
                <c:pt idx="2">
                  <c:v>Педработники  доп.образования 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96489.600000000006</c:v>
                </c:pt>
                <c:pt idx="1">
                  <c:v>49877.4</c:v>
                </c:pt>
                <c:pt idx="2">
                  <c:v>26038.3</c:v>
                </c:pt>
                <c:pt idx="3">
                  <c:v>37160.199999999997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33184"/>
        <c:axId val="2488512"/>
        <c:axId val="0"/>
      </c:bar3DChart>
      <c:catAx>
        <c:axId val="15913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88512"/>
        <c:crosses val="autoZero"/>
        <c:auto val="1"/>
        <c:lblAlgn val="ctr"/>
        <c:lblOffset val="100"/>
        <c:noMultiLvlLbl val="0"/>
      </c:catAx>
      <c:valAx>
        <c:axId val="24885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913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2020</a:t>
            </a:r>
            <a:endParaRPr lang="en-US" sz="1800" dirty="0"/>
          </a:p>
        </c:rich>
      </c:tx>
      <c:layout>
        <c:manualLayout>
          <c:xMode val="edge"/>
          <c:yMode val="edge"/>
          <c:x val="0.34966673196352938"/>
          <c:y val="2.67226200455841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968243708214475E-2"/>
          <c:y val="8.4443479344045946E-2"/>
          <c:w val="0.62483000231780517"/>
          <c:h val="0.77734523605121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C6FF7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9567085138688296E-3"/>
                  <c:y val="0.47743325644757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768988630892862E-3"/>
                  <c:y val="0.3121480461313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97341036181164E-3"/>
                  <c:y val="-6.249946646710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361070992112E-2"/>
                  <c:y val="-4.463927485053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8537199570419E-2"/>
                  <c:y val="-9.386849295227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053808836055255E-3"/>
                  <c:y val="7.858800391564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Педработники муниципальных учреждений общего образования</c:v>
                </c:pt>
                <c:pt idx="1">
                  <c:v>Педработники муниципальных учреждений дошкольного образования</c:v>
                </c:pt>
                <c:pt idx="2">
                  <c:v>Педработники  муниципальных учреждений дополнительного образования </c:v>
                </c:pt>
                <c:pt idx="3">
                  <c:v>Работники муниципальных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97919.5</c:v>
                </c:pt>
                <c:pt idx="1">
                  <c:v>46270.8</c:v>
                </c:pt>
                <c:pt idx="2">
                  <c:v>25157.7</c:v>
                </c:pt>
                <c:pt idx="3">
                  <c:v>35006.800000000003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211520"/>
        <c:axId val="38838272"/>
        <c:axId val="0"/>
      </c:bar3DChart>
      <c:catAx>
        <c:axId val="15921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838272"/>
        <c:crosses val="autoZero"/>
        <c:auto val="1"/>
        <c:lblAlgn val="ctr"/>
        <c:lblOffset val="100"/>
        <c:noMultiLvlLbl val="0"/>
      </c:catAx>
      <c:valAx>
        <c:axId val="388382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92115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64196842113328401"/>
          <c:y val="4.9907023000247561E-2"/>
          <c:w val="0.35600418599721362"/>
          <c:h val="0.9500929769997524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2018</a:t>
            </a:r>
            <a:endParaRPr lang="en-US" sz="1800" dirty="0"/>
          </a:p>
        </c:rich>
      </c:tx>
      <c:layout>
        <c:manualLayout>
          <c:xMode val="edge"/>
          <c:yMode val="edge"/>
          <c:x val="0.34966673196352938"/>
          <c:y val="2.67226200455841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968243708214475E-2"/>
          <c:y val="8.4443479344045946E-2"/>
          <c:w val="0.62483000231780517"/>
          <c:h val="0.77734523605121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C6FF7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1685141433935635E-3"/>
                  <c:y val="0.47263497914244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253733568471068E-3"/>
                  <c:y val="0.3079695642703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31685042937608E-2"/>
                  <c:y val="-6.67119134912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63890907316244E-2"/>
                  <c:y val="-5.68537001392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1419505933729E-2"/>
                  <c:y val="-4.849078985682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96082310650984E-2"/>
                  <c:y val="9.277239009586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Педработники общего образования</c:v>
                </c:pt>
                <c:pt idx="1">
                  <c:v>Педработники дошкольного образования</c:v>
                </c:pt>
                <c:pt idx="2">
                  <c:v>Педработники  доп.образования 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94168.3</c:v>
                </c:pt>
                <c:pt idx="1">
                  <c:v>54432.800000000003</c:v>
                </c:pt>
                <c:pt idx="2">
                  <c:v>24825.1</c:v>
                </c:pt>
                <c:pt idx="3">
                  <c:v>36057.5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15840"/>
        <c:axId val="38840000"/>
        <c:axId val="0"/>
      </c:bar3DChart>
      <c:catAx>
        <c:axId val="167715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840000"/>
        <c:crosses val="autoZero"/>
        <c:auto val="1"/>
        <c:lblAlgn val="ctr"/>
        <c:lblOffset val="100"/>
        <c:noMultiLvlLbl val="0"/>
      </c:catAx>
      <c:valAx>
        <c:axId val="388400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771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165">
          <a:noFill/>
        </a:ln>
      </c:spPr>
    </c:sideWall>
    <c:backWall>
      <c:thickness val="0"/>
      <c:spPr>
        <a:noFill/>
        <a:ln w="25165">
          <a:noFill/>
        </a:ln>
      </c:spPr>
    </c:backWall>
    <c:plotArea>
      <c:layout>
        <c:manualLayout>
          <c:layoutTarget val="inner"/>
          <c:xMode val="edge"/>
          <c:yMode val="edge"/>
          <c:x val="1.1233754755713579E-2"/>
          <c:y val="8.9304887168433558E-2"/>
          <c:w val="0.64077540336782324"/>
          <c:h val="0.5970156160647517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34393600"/>
        <c:axId val="114730688"/>
        <c:axId val="0"/>
      </c:bar3DChart>
      <c:catAx>
        <c:axId val="34393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0" vert="horz"/>
          <a:lstStyle/>
          <a:p>
            <a:pPr>
              <a:defRPr sz="1496" b="1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ru-RU"/>
          </a:p>
        </c:txPr>
        <c:crossAx val="114730688"/>
        <c:crosses val="autoZero"/>
        <c:auto val="1"/>
        <c:lblAlgn val="ctr"/>
        <c:lblOffset val="100"/>
        <c:noMultiLvlLbl val="0"/>
      </c:catAx>
      <c:valAx>
        <c:axId val="114730688"/>
        <c:scaling>
          <c:orientation val="minMax"/>
          <c:max val="600000"/>
        </c:scaling>
        <c:delete val="1"/>
        <c:axPos val="l"/>
        <c:numFmt formatCode="#,##0" sourceLinked="0"/>
        <c:majorTickMark val="cross"/>
        <c:minorTickMark val="none"/>
        <c:tickLblPos val="nextTo"/>
        <c:crossAx val="34393600"/>
        <c:crosses val="autoZero"/>
        <c:crossBetween val="between"/>
        <c:majorUnit val="100000"/>
        <c:min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725294974724"/>
          <c:y val="0.21640864690248093"/>
          <c:w val="0.40126414140650846"/>
          <c:h val="0.51052874466939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0954810190894813"/>
                  <c:y val="1.5587955945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34,5%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391803791640568"/>
                  <c:y val="-6.767054372875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65,5%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34.5</c:v>
                </c:pt>
                <c:pt idx="1">
                  <c:v>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96385542168675"/>
          <c:y val="0.2767527675276753"/>
          <c:w val="0.53413654618473894"/>
          <c:h val="0.4907749077490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1061751088342864"/>
                  <c:y val="-3.5202466106960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27,8%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73035121701452"/>
                  <c:y val="-4.5838160839271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72,2%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27.8</c:v>
                </c:pt>
                <c:pt idx="1">
                  <c:v>72.2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3.8461538461538457E-2"/>
          <c:y val="0.79724409448818889"/>
          <c:w val="0.9145299145299145"/>
          <c:h val="0.14960629921259841"/>
        </c:manualLayout>
      </c:layout>
      <c:overlay val="0"/>
      <c:spPr>
        <a:noFill/>
        <a:ln w="4593">
          <a:solidFill>
            <a:srgbClr val="000000"/>
          </a:solidFill>
          <a:prstDash val="solid"/>
        </a:ln>
      </c:spPr>
      <c:txPr>
        <a:bodyPr/>
        <a:lstStyle/>
        <a:p>
          <a:pPr>
            <a:defRPr sz="97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4ED267"/>
              </a:solidFill>
            </c:spPr>
          </c:dPt>
          <c:dLbls>
            <c:dLbl>
              <c:idx val="0"/>
              <c:layout>
                <c:manualLayout>
                  <c:x val="1.2257197505719054E-2"/>
                  <c:y val="0.317758785485547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593 919,5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43157223135629E-2"/>
                  <c:y val="0.33372691564398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647 000,6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90210192524245E-2"/>
                  <c:y val="0.413453147565459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833</a:t>
                    </a:r>
                    <a:r>
                      <a:rPr lang="ru-RU" baseline="0" dirty="0" smtClean="0"/>
                      <a:t> 360,4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 ;\-#,##0.0\ " sourceLinked="0"/>
            <c:txPr>
              <a:bodyPr rot="-5400000" vert="horz"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593919.5</c:v>
                </c:pt>
                <c:pt idx="1">
                  <c:v>647000.6</c:v>
                </c:pt>
                <c:pt idx="2">
                  <c:v>833360.4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93088"/>
        <c:axId val="44900928"/>
        <c:axId val="0"/>
      </c:bar3DChart>
      <c:catAx>
        <c:axId val="343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44900928"/>
        <c:crosses val="autoZero"/>
        <c:auto val="1"/>
        <c:lblAlgn val="ctr"/>
        <c:lblOffset val="100"/>
        <c:noMultiLvlLbl val="0"/>
      </c:catAx>
      <c:valAx>
        <c:axId val="4490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9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725294974724"/>
          <c:y val="0.21640864690248093"/>
          <c:w val="0.40126414140650846"/>
          <c:h val="0.51052874466939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0954810190894813"/>
                  <c:y val="1.5587955945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40,7%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391803791640568"/>
                  <c:y val="-6.767054372875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40.700000000000003</c:v>
                </c:pt>
                <c:pt idx="1">
                  <c:v>59.3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1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10722830802518E-2"/>
          <c:y val="2.8193383523475875E-3"/>
          <c:w val="0.90848411064369472"/>
          <c:h val="0.882878468979397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0.222468336851461"/>
                  <c:y val="-7.860285784857166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204 789,3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31843287253797198"/>
                  <c:y val="0.115356787941785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220 126,9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2.2439768597139999E-2"/>
                  <c:y val="6.1094267988531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 rot="0"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204789.3</c:v>
                </c:pt>
                <c:pt idx="1">
                  <c:v>263582.90000000002</c:v>
                </c:pt>
                <c:pt idx="2">
                  <c:v>231819.5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7022374498071646"/>
                  <c:y val="5.0696021589754524E-2"/>
                </c:manualLayout>
              </c:layout>
              <c:tx>
                <c:rich>
                  <a:bodyPr rot="0"/>
                  <a:lstStyle/>
                  <a:p>
                    <a:pPr>
                      <a:defRPr sz="1200" b="1" i="1"/>
                    </a:pPr>
                    <a:r>
                      <a:rPr lang="ru-RU" sz="1200" dirty="0" smtClean="0"/>
                      <a:t>389 130,2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658014188899644"/>
                  <c:y val="0.10550579675211783"/>
                </c:manualLayout>
              </c:layout>
              <c:tx>
                <c:rich>
                  <a:bodyPr rot="0"/>
                  <a:lstStyle/>
                  <a:p>
                    <a:pPr>
                      <a:defRPr sz="1200" b="1" i="1"/>
                    </a:pPr>
                    <a:r>
                      <a:rPr lang="ru-RU" sz="1200" dirty="0" smtClean="0"/>
                      <a:t>336 423,7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084355706508806E-2"/>
                  <c:y val="0.107665010659951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383 </a:t>
                    </a:r>
                    <a:r>
                      <a:rPr lang="en-US" dirty="0"/>
                      <a:t>417,70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37104510278518E-2"/>
                  <c:y val="-1.4253330826489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200" b="1" i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389130.2</c:v>
                </c:pt>
                <c:pt idx="1">
                  <c:v>383417.7</c:v>
                </c:pt>
                <c:pt idx="2">
                  <c:v>601540.9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2929664"/>
        <c:axId val="44904960"/>
        <c:axId val="34410496"/>
      </c:bar3DChart>
      <c:catAx>
        <c:axId val="4292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04960"/>
        <c:crosses val="autoZero"/>
        <c:auto val="1"/>
        <c:lblAlgn val="ctr"/>
        <c:lblOffset val="100"/>
        <c:noMultiLvlLbl val="0"/>
      </c:catAx>
      <c:valAx>
        <c:axId val="449049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2929664"/>
        <c:crosses val="autoZero"/>
        <c:crossBetween val="between"/>
      </c:valAx>
      <c:serAx>
        <c:axId val="34410496"/>
        <c:scaling>
          <c:orientation val="minMax"/>
        </c:scaling>
        <c:delete val="1"/>
        <c:axPos val="b"/>
        <c:majorTickMark val="out"/>
        <c:minorTickMark val="none"/>
        <c:tickLblPos val="nextTo"/>
        <c:crossAx val="44904960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4.0471591210465695E-2"/>
          <c:y val="1.0088890186739889E-2"/>
          <c:w val="0.72070999069354769"/>
          <c:h val="0.10704747350880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0.49803</cdr:x>
      <cdr:y>0.61112</cdr:y>
    </cdr:from>
    <cdr:to>
      <cdr:x>0.8982</cdr:x>
      <cdr:y>0.65986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8024" y="3473128"/>
          <a:ext cx="38472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just" eaLnBrk="1" hangingPunct="1">
            <a:spcBef>
              <a:spcPct val="50000"/>
            </a:spcBef>
          </a:pPr>
          <a:endParaRPr lang="ru-RU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0.34146</cdr:x>
      <cdr:y>0.8076</cdr:y>
    </cdr:from>
    <cdr:to>
      <cdr:x>0.4447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3838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0.90181</cdr:y>
    </cdr:from>
    <cdr:to>
      <cdr:x>0.45988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4285864"/>
          <a:ext cx="2344936" cy="46666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  209  565,5 тыс. руб</a:t>
          </a:r>
          <a:r>
            <a:rPr lang="ru-RU" sz="1200" dirty="0" smtClean="0"/>
            <a:t>.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0.34146</cdr:x>
      <cdr:y>0.8076</cdr:y>
    </cdr:from>
    <cdr:to>
      <cdr:x>0.4447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3838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0.90181</cdr:y>
    </cdr:from>
    <cdr:to>
      <cdr:x>0.45988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4285864"/>
          <a:ext cx="2344936" cy="46666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  204 354,8 тыс. руб</a:t>
          </a:r>
          <a:r>
            <a:rPr lang="ru-RU" sz="1200" dirty="0" smtClean="0"/>
            <a:t>.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0.34146</cdr:x>
      <cdr:y>0.8076</cdr:y>
    </cdr:from>
    <cdr:to>
      <cdr:x>0.4447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3838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0.90181</cdr:y>
    </cdr:from>
    <cdr:to>
      <cdr:x>0.45988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4285864"/>
          <a:ext cx="2344936" cy="46666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  209 483,7 тыс. руб</a:t>
          </a:r>
          <a:r>
            <a:rPr lang="ru-RU" sz="1200" dirty="0" smtClean="0"/>
            <a:t>.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0.72917</cdr:x>
      <cdr:y>0.25754</cdr:y>
    </cdr:from>
    <cdr:to>
      <cdr:x>0.91267</cdr:x>
      <cdr:y>0.44579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280" y="682030"/>
          <a:ext cx="634247" cy="4985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2018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0.71211</cdr:x>
      <cdr:y>0.21034</cdr:y>
    </cdr:from>
    <cdr:to>
      <cdr:x>0.91786</cdr:x>
      <cdr:y>0.35284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2185" y="581322"/>
          <a:ext cx="694059" cy="393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2020</a:t>
          </a:r>
          <a:r>
            <a:rPr lang="ru-RU" sz="11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0.72349</cdr:x>
      <cdr:y>0.23293</cdr:y>
    </cdr:from>
    <cdr:to>
      <cdr:x>0.90699</cdr:x>
      <cdr:y>0.42118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5168" y="603821"/>
          <a:ext cx="622708" cy="487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2019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0.36736</cdr:x>
      <cdr:y>0.75675</cdr:y>
    </cdr:from>
    <cdr:to>
      <cdr:x>0.53227</cdr:x>
      <cdr:y>0.83917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1699" y="3808251"/>
          <a:ext cx="831239" cy="41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2019 год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0.6245</cdr:x>
      <cdr:y>0.75356</cdr:y>
    </cdr:from>
    <cdr:to>
      <cdr:x>0.78942</cdr:x>
      <cdr:y>0.83598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47843" y="3792228"/>
          <a:ext cx="831290" cy="41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2020 год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0.02873</cdr:x>
      <cdr:y>0.8841</cdr:y>
    </cdr:from>
    <cdr:to>
      <cdr:x>0.30304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93" y="4967744"/>
          <a:ext cx="1728206" cy="65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0.19565</cdr:x>
      <cdr:y>0.40527</cdr:y>
    </cdr:from>
    <cdr:to>
      <cdr:x>0.3737</cdr:x>
      <cdr:y>0.50604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830408"/>
          <a:ext cx="982943" cy="455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5 199,0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0.47297</cdr:x>
      <cdr:y>0.13234</cdr:y>
    </cdr:from>
    <cdr:to>
      <cdr:x>0.64458</cdr:x>
      <cdr:y>0.3424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0.40958</cdr:x>
      <cdr:y>0.23116</cdr:y>
    </cdr:from>
    <cdr:to>
      <cdr:x>0.58118</cdr:x>
      <cdr:y>0.33042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1108" y="1044060"/>
          <a:ext cx="947335" cy="44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15 303,0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0.21012</cdr:x>
      <cdr:y>0.65649</cdr:y>
    </cdr:from>
    <cdr:to>
      <cdr:x>0.38817</cdr:x>
      <cdr:y>0.73878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9999" y="2965078"/>
          <a:ext cx="982943" cy="371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6 948,0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0.39131</cdr:x>
      <cdr:y>0.79704</cdr:y>
    </cdr:from>
    <cdr:to>
      <cdr:x>0.55789</cdr:x>
      <cdr:y>0.87066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240" y="3599868"/>
          <a:ext cx="919622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429,9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0.76911</cdr:x>
      <cdr:y>0.56401</cdr:y>
    </cdr:from>
    <cdr:to>
      <cdr:x>0.92985</cdr:x>
      <cdr:y>0.77407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75164" y="24551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0.16074</cdr:x>
      <cdr:y>0.21006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-323528" y="-1827179"/>
          <a:ext cx="872146" cy="95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0.89203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27778"/>
          <a:ext cx="5137989" cy="620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Расшифровка остатков денежных средств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счете МО ГО «Вуктыл»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0.23944</cdr:x>
      <cdr:y>0.82174</cdr:y>
    </cdr:from>
    <cdr:to>
      <cdr:x>0.42085</cdr:x>
      <cdr:y>0.87188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4755232"/>
          <a:ext cx="927471" cy="290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10 147,5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0.46479</cdr:x>
      <cdr:y>0.83371</cdr:y>
    </cdr:from>
    <cdr:to>
      <cdr:x>0.64364</cdr:x>
      <cdr:y>0.88209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4824536"/>
          <a:ext cx="914383" cy="279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 10 577,4</a:t>
          </a:r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0.02528</cdr:x>
      <cdr:y>0.83673</cdr:y>
    </cdr:from>
    <cdr:to>
      <cdr:x>0.97101</cdr:x>
      <cdr:y>0.93878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259" y="2952325"/>
          <a:ext cx="3600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 кредиторская задолженность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716028"/>
            <a:ext cx="5439089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6C77-C6DD-4DA1-B8F4-6EA535A3D8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1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6C77-C6DD-4DA1-B8F4-6EA535A3D8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80286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2020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7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764704"/>
            <a:ext cx="9144000" cy="4752528"/>
          </a:xfrm>
        </p:spPr>
      </p:pic>
      <p:sp>
        <p:nvSpPr>
          <p:cNvPr id="2053" name="Объект 2052"/>
          <p:cNvSpPr>
            <a:spLocks noGrp="1"/>
          </p:cNvSpPr>
          <p:nvPr>
            <p:ph sz="quarter" idx="4"/>
          </p:nvPr>
        </p:nvSpPr>
        <p:spPr>
          <a:xfrm>
            <a:off x="0" y="5517232"/>
            <a:ext cx="9143999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городского округа «Вуктыл»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</a:t>
            </a:r>
            <a:r>
              <a:rPr lang="ru-RU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к проекту решения Совета ГО «Вуктыл»</a:t>
            </a:r>
          </a:p>
        </p:txBody>
      </p:sp>
    </p:spTree>
    <p:extLst>
      <p:ext uri="{BB962C8B-B14F-4D97-AF65-F5344CB8AC3E}">
        <p14:creationId xmlns:p14="http://schemas.microsoft.com/office/powerpoint/2010/main" val="2141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Rectangle 750"/>
          <p:cNvSpPr>
            <a:spLocks noChangeArrowheads="1"/>
          </p:cNvSpPr>
          <p:nvPr/>
        </p:nvSpPr>
        <p:spPr bwMode="auto">
          <a:xfrm>
            <a:off x="107504" y="585731"/>
            <a:ext cx="87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ГО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1959"/>
          <p:cNvSpPr txBox="1">
            <a:spLocks noChangeArrowheads="1"/>
          </p:cNvSpPr>
          <p:nvPr/>
        </p:nvSpPr>
        <p:spPr bwMode="auto">
          <a:xfrm>
            <a:off x="29209" y="1355049"/>
            <a:ext cx="865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 dirty="0" err="1" smtClean="0">
                <a:latin typeface="Arial" pitchFamily="34" charset="0"/>
              </a:rPr>
              <a:t>тыс.руб</a:t>
            </a:r>
            <a:r>
              <a:rPr lang="ru-RU" sz="1000" b="1" dirty="0">
                <a:latin typeface="Arial" pitchFamily="34" charset="0"/>
              </a:rPr>
              <a:t>.</a:t>
            </a:r>
          </a:p>
        </p:txBody>
      </p:sp>
      <p:graphicFrame>
        <p:nvGraphicFramePr>
          <p:cNvPr id="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71059"/>
              </p:ext>
            </p:extLst>
          </p:nvPr>
        </p:nvGraphicFramePr>
        <p:xfrm>
          <a:off x="263051" y="1335698"/>
          <a:ext cx="5533085" cy="4801782"/>
        </p:xfrm>
        <a:graphic>
          <a:graphicData uri="http://schemas.openxmlformats.org/drawingml/2006/table">
            <a:tbl>
              <a:tblPr/>
              <a:tblGrid>
                <a:gridCol w="2004692"/>
                <a:gridCol w="876636"/>
                <a:gridCol w="942934"/>
                <a:gridCol w="788688"/>
                <a:gridCol w="920135"/>
              </a:tblGrid>
              <a:tr h="72412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бщих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2020г.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106 141,7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101 029,2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116 294,9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9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равоохранительная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1 182,8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1 216,6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15 241,5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19 659,9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28 241,9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1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озяйство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90 462,0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66 369,8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109 970,4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326 159,2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372 422,5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507 696,2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41 916,5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64 343,0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69 451,8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долга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3 047,4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2 925,9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599 918,4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645 251,6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848 233,5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958"/>
          <p:cNvSpPr txBox="1">
            <a:spLocks noChangeArrowheads="1"/>
          </p:cNvSpPr>
          <p:nvPr/>
        </p:nvSpPr>
        <p:spPr bwMode="auto">
          <a:xfrm>
            <a:off x="5796136" y="1217340"/>
            <a:ext cx="3283523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увеличилась с 645 251,6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848 233,5 тыс.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увеличение расходов  составило  202 981,9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31,5 %.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1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 в 2020г. к 2019г.: 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общегосударственным вопросам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116 294,9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15 265,7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национальной экономике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28 241,9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больше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8 582,0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жилищно-коммунальному хозяйству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109 970,4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43 600,6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507 696,2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больше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135 273,7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культуре и кинематографии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69 451,8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больше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5 108,8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муниципального долга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3 630,3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704,4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 eaLnBrk="1" hangingPunct="1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Уменьшение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1 216,6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1 492,4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11 084,1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меньше чем в 2019 году на  3 668,4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647,3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что меньше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392,5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35" y="764704"/>
            <a:ext cx="91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«Вуктыл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реализовывалось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программному бюджету составило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842 744,8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99,4%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бюджета.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205" y="126876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образования»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63057"/>
              </p:ext>
            </p:extLst>
          </p:nvPr>
        </p:nvGraphicFramePr>
        <p:xfrm>
          <a:off x="475025" y="1615512"/>
          <a:ext cx="8280920" cy="472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287"/>
                <a:gridCol w="1375633"/>
              </a:tblGrid>
              <a:tr h="289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12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муниципальных услуг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(выполнение работ) дошкольными, общеобразовательными учреждениями, МБОУДО «ЦВР» г. Вуктыл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280 704,0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9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кредиторской задолженности прошлых лет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6 178,1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7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дополнительного образования детей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обучающимся, воспитанникам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5 807,3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оплате жилого помещения и коммунальных услуг работникам учреждений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8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процесса оздоровления и отдыха детей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2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системы мер, направленных на профилактику негативных тенденций в подростковой и молодежной сфере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по ремонту, капитальному ремонту, реконструкции зданий, помещений учреждений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3 364,5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народных проектов в рамках проекта «Народный бюджет» в сфере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9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СОШ с. </a:t>
                      </a:r>
                      <a:r>
                        <a:rPr lang="ru-RU" sz="12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дошкольной группой, в том числе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и разработка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сметной документации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147 559,4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6 658,1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7" y="6338269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99,3% или 454 408,6 тыс. руб.</a:t>
            </a:r>
          </a:p>
          <a:p>
            <a:pPr algn="ctr"/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804" y="77928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культуры»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977041"/>
              </p:ext>
            </p:extLst>
          </p:nvPr>
        </p:nvGraphicFramePr>
        <p:xfrm>
          <a:off x="251519" y="1086192"/>
          <a:ext cx="8640960" cy="474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2961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859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учреждениями культуры муниципальных заданий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64 453,0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230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762,6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380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мероприятий,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посвященным профессиональным, календарным праздникам, юбилейным датам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 участие в районных республиканских, межрегиональных, всероссийских конкурсах, выставках, семинаров,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конференций, круглых столов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документных и книжных фондов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учебной, материально-технической базы учреждений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6 609,8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48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ЖКУ специалистам учреждений культуры и дополнительного образования в сфере культуры, работающим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проживающим в сельских населенных пунктах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в рамках проекта «Народный бюджет» в сфере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340,1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ремонту, капитальному ремонту, изготовление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проектно-сметной документации,  </a:t>
                      </a:r>
                      <a:r>
                        <a:rPr lang="ru-RU" sz="1100" b="1" baseline="0" dirty="0" err="1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рекнструкция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зданий и помещений и иных объектов учреждений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1 289,2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9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социокультурного центра в </a:t>
                      </a:r>
                      <a:r>
                        <a:rPr lang="ru-RU" sz="1100" b="1" dirty="0" err="1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с.Подчерье</a:t>
                      </a:r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проведение проектно-изыскательских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и разработка проектно-сметной документации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23 227,2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9896" y="596902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98,0% или 97 138,8 тыс. руб.</a:t>
            </a:r>
            <a:endParaRPr lang="ru-RU" sz="1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633" y="90872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физической культуры и спорта»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84420"/>
              </p:ext>
            </p:extLst>
          </p:nvPr>
        </p:nvGraphicFramePr>
        <p:xfrm>
          <a:off x="468858" y="1628800"/>
          <a:ext cx="8211007" cy="309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2816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641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КДЮСШ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11 194,1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физкультурно-спортивных мероприятий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объектов спортивной инфраструктуры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43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республиканских, российских и международных соревнованиях,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сборах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943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и текущий ремонт зданий учреждений и объектов сферы физической культуры и спорта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2 168,1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822" y="530120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98,8% или 14 164,7 тыс.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4020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955" y="620688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«Безопасность жизнедеятельности населения»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94720"/>
              </p:ext>
            </p:extLst>
          </p:nvPr>
        </p:nvGraphicFramePr>
        <p:xfrm>
          <a:off x="0" y="980728"/>
          <a:ext cx="9144000" cy="467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867"/>
                <a:gridCol w="1288133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5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должностных лиц и специалистов в области гражданской защиты и пожарной безопасности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3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Укомплектование специальной</a:t>
                      </a:r>
                      <a:r>
                        <a:rPr lang="ru-RU" sz="1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боевой одеждой пожарного добровольной пожарной охраны и материальное стимулирование членов добровольной пожарной охраны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63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предупреждению последствий возникновения угроз лесных пожаров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45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для функционирования экстренных оперативных служб по единому номеру «112»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399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для функционирования системы </a:t>
                      </a:r>
                      <a:r>
                        <a:rPr lang="ru-RU" sz="10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</a:t>
                      </a:r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программного комплекса «Безопасный город» 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05"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Приобретение, обслуживание и ремонт камер видеонаблюдения на территории ГО «Вуктыл» 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301,1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26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</a:t>
                      </a:r>
                      <a:r>
                        <a:rPr lang="ru-RU" sz="1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реконструкции и содержания ПВ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68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табличек, знаков, указателей на ПВ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07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противопожарного оборудования и инвентаря, выполнение работ по противопожарной защите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82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 рабочем</a:t>
                      </a:r>
                      <a:r>
                        <a:rPr lang="ru-RU" sz="1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состоянии противопожарной защиты объектов муниципальной собственности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1 594,9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1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добровольной народной дружины, поощрение граждан и членов добровольной народной дружины за участие в охране общественного порядка и раскрытие преступлений и правонарушений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систем антитеррористической</a:t>
                      </a:r>
                      <a:r>
                        <a:rPr lang="ru-RU" sz="1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защищенности учреждений и объектов массового пребывания людей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4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выполнение мероприятий по обеспечению антитеррористической защищенности учреждений и мест (объектов) массового пребывания людей</a:t>
                      </a:r>
                      <a:r>
                        <a:rPr lang="ru-RU" sz="10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«Вуктыл» в соответствии с нормативными актами Правительства Российской Федерации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40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и создание безопасных условий в муниципальных образовательных организациях</a:t>
                      </a:r>
                      <a:endParaRPr lang="ru-RU" sz="1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0122" y="602128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96,0% или 5 219,4 тыс. руб.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956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экономики»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33579"/>
              </p:ext>
            </p:extLst>
          </p:nvPr>
        </p:nvGraphicFramePr>
        <p:xfrm>
          <a:off x="461191" y="1772816"/>
          <a:ext cx="8211007" cy="315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269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48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Финансово-инвестиционная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малого и среднего предпринимательства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 в рамках «Народный бюджет» в сфере малого и среднего предпринимательства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1 830,0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функционирования информационно-маркетингового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 малого и среднего предпринимательства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 по поддержке социально ориентированных некоммерческих организаций и национальных землячеств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264,6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1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крестьянским (фермерским)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хозяйствам на содержание сельскохозяйственных животных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8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Информационно-рекламное обеспечение туристических ресурсов муниципального образования ГО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8703" y="5373216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98,8% или 2 492,9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32" y="73334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транспортной системы»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87896"/>
              </p:ext>
            </p:extLst>
          </p:nvPr>
        </p:nvGraphicFramePr>
        <p:xfrm>
          <a:off x="291132" y="1112972"/>
          <a:ext cx="8712967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  <a:gridCol w="936103"/>
              </a:tblGrid>
              <a:tr h="2725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18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ремонт автомобильных дорог общего пользования местного значения и мостовых сооружений на них, осуществление строительного контроля за выполнением работ, разработка проектно-сметной документации и прохождение государственной экспертизы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5 476,6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37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общего пользования местного значения городского округа «Вуктыл» и мостовых сооружений на них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7 566,7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85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 и капитальный ремонт уличной сети ГО «Вуктыл» и сооружений на них, в том числе тротуаров общего пользования, остановок общественного транспорта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9 511,0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0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содержание ледовых переправ и зимних автомобильных дорог общего пользования местного значения городского округа «Вуктыл»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893,6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65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отдельных мероприятий регионального проекта «Дорожная сеть» в части приведения в нормативное состояние автомобильных дорог местного значения и улиц в населенных пунктах административных центров муниципальных образований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13 693,5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67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муниципального казенного учреждения «Административно-хозяйственный отдел»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7 924,4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38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осуществления перевозок пассажиров и багажа автомобильным транспортом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3 988,5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обустройство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остановочных пунктов, расположенных на 1164 км р. Печора в районе местечка </a:t>
                      </a:r>
                      <a:r>
                        <a:rPr lang="ru-RU" sz="11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Кузьдибож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68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части участка взлетно-посадочной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 аэропорта города Вуктыла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51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выпадающих доходов организаций водного транспорта, осуществляющих пассажирские перевозки водным транспортом на территории городского округа «Вуктыл»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6 170,8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081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обустройства и содержания технических средств организации безопасного дорожного движения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1 197,2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251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Эвакуация длительно хранящегося, брошенного (бесхозяйного) и разукомплектованного автотранспорта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0794" y="6338937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96,7% или 57 089,9 тыс. руб.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47" y="54868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«Социальное развитие и защита населения»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21621"/>
              </p:ext>
            </p:extLst>
          </p:nvPr>
        </p:nvGraphicFramePr>
        <p:xfrm>
          <a:off x="368713" y="1412776"/>
          <a:ext cx="8496944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80120"/>
              </a:tblGrid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детей-сирот,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оставшихся без попечения родителей, и лиц из их числа по договорам найма специализированных жилых помещений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1 113,1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86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единовременных денежных выплат на строительство и приобретение жилого помещение отдельным категориям граждан, установленных федеральными законами от 12 января 1995г. №5-ФЗ «О ветеранах» и от 24 ноября 1995г. №181-ФЗ «О социальной защите инвалидов в РФ»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выплат молодым семьям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социально-значимых мероприятий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«Мы вместе!»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адресной помощи населению, а также дополнительных мер социальной поддержки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4"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граждан в области правовой и компьютерной грамотности, организация деятельности «социального десанта»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социально-значимых проектов в рамках проекта «Народный бюджет»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общественных (временных) работ на территории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«Вуктыл»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87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зданий учреждений сферы образования пандусами, поручнями, пандусными съездами,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специальным оборудованием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6908" y="602128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65,3% или 3 440,6 тыс. руб.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913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«Муниципальное управление»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9558"/>
              </p:ext>
            </p:extLst>
          </p:nvPr>
        </p:nvGraphicFramePr>
        <p:xfrm>
          <a:off x="154546" y="1556792"/>
          <a:ext cx="8784975" cy="299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37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обучения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специалистов администрации городского округа «Вуктыл», отраслевых (функциональных) органов администрации городского округа «Вуктыл», являющихся юридическими лицами по программам дополнительного профессионального образования, в том числе с применением дистанционных и модульных технологий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312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функций и полномочий органов местного самоуправления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83 754,3</a:t>
                      </a:r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казенного учреждения «Межотраслевая централизованная бухгалтерия» городского округа «Вуктыл»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13 402,9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6236" y="5157192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98,4% или 97 161,7 тыс. руб.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007" y="692696"/>
            <a:ext cx="842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строительства и жилищно-коммунального комплекса, энергосбережение и повышение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08462"/>
              </p:ext>
            </p:extLst>
          </p:nvPr>
        </p:nvGraphicFramePr>
        <p:xfrm>
          <a:off x="179512" y="1339027"/>
          <a:ext cx="8784975" cy="450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33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62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городского округа «Вуктыл»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7 869,8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ГО «Вуктыл» в рамках проекта «Народный бюджет»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1 142,4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бюджетного учреждения «Локомотив»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40 056,9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объектов муниципальной собственности приборами учета и энергетических ресурсов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ламп накаливания на энергосберегающие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«Газификация жилых домов с.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жилых домов внутридомовым (внутриквартирным) оборудованием, разработка проектно-сметной документации, в том числе получение технических условий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(ремонт) объектов коммунального хозяйства и инженерной инфраструктуры, в том числе сетей электро-, тепло-, водоснабжения, водоотведения, ливневой и дренажной канализации (в том числе ремонт и восстановление колодцев, решеток ливневой канализации)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9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погашение кредиторской задолженности прошлых лет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9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муниципального бюджетного учреждения «Локомотив»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5330" y="5899527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97,2% или 51 375,0 тыс.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7139" y="1052736"/>
            <a:ext cx="7920880" cy="5112568"/>
            <a:chOff x="755576" y="1052736"/>
            <a:chExt cx="7920880" cy="5112568"/>
          </a:xfrm>
        </p:grpSpPr>
        <p:pic>
          <p:nvPicPr>
            <p:cNvPr id="3" name="Picture 2" descr="https://present5.com/presentation/29507214_437628287/image-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284984"/>
              <a:ext cx="384042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Выгнутая вверх стрелка 4"/>
            <p:cNvSpPr/>
            <p:nvPr/>
          </p:nvSpPr>
          <p:spPr>
            <a:xfrm>
              <a:off x="755576" y="2364849"/>
              <a:ext cx="2664296" cy="129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Выгнутая вверх стрелка 7"/>
            <p:cNvSpPr/>
            <p:nvPr/>
          </p:nvSpPr>
          <p:spPr>
            <a:xfrm>
              <a:off x="6012160" y="2364849"/>
              <a:ext cx="2664296" cy="129614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3492534"/>
              <a:ext cx="1052404" cy="40011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8106" y="3460938"/>
              <a:ext cx="1052404" cy="40011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  <a:endPara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6141" y="1052736"/>
              <a:ext cx="5822876" cy="147732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бюджет?</a:t>
              </a:r>
            </a:p>
            <a:p>
              <a:pPr algn="ctr"/>
              <a:endPara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– это главный финансовый документ округа,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 доходов и расходов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определенный период времени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19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 имуществом»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95730"/>
              </p:ext>
            </p:extLst>
          </p:nvPr>
        </p:nvGraphicFramePr>
        <p:xfrm>
          <a:off x="190011" y="1412776"/>
          <a:ext cx="8784975" cy="438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4F7A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 муниципальную собственность имущества (основных средств, материальных запасов)</a:t>
                      </a:r>
                      <a:endParaRPr lang="ru-RU" sz="1200" b="1" dirty="0">
                        <a:solidFill>
                          <a:srgbClr val="4F7A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440,2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502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изготовлению технических и кадастровых паспортов, технических планов на объекты недвижимого муниципального имущества, выявленного бесхозяйного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проведению оценки стоимости муниципального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проведению кадастровых работ для обеспечения кадастровыми паспортами земельных участков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1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лесоустройству и постановке на государственный кадастровый учет лесных участков, находящихся в муниципальной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655,6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rgbClr val="4F7A2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комплексных кадастровых работ</a:t>
                      </a:r>
                      <a:endParaRPr lang="ru-RU" sz="1200" b="1" dirty="0">
                        <a:solidFill>
                          <a:srgbClr val="4F7A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09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ремонта, реконструкции объектов муниципального имущества, изготовление проектно-сметной документации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2 021,8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обслуживание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15 415,3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604995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85,8% или 19 245,6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91" y="1052736"/>
            <a:ext cx="3955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муниципальными финансами и муниципальным долгом городского округа «Вуктыл»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01047"/>
              </p:ext>
            </p:extLst>
          </p:nvPr>
        </p:nvGraphicFramePr>
        <p:xfrm>
          <a:off x="107504" y="2348880"/>
          <a:ext cx="41764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 городского округа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3 630,3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функций аппарата исполнителей и участников программы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10 594,4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4586064"/>
            <a:ext cx="4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99,9% или 14 224,7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87219"/>
            <a:ext cx="446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«Формирование современной городской среды»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30057"/>
              </p:ext>
            </p:extLst>
          </p:nvPr>
        </p:nvGraphicFramePr>
        <p:xfrm>
          <a:off x="4716016" y="2348880"/>
          <a:ext cx="422296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236"/>
                <a:gridCol w="75372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kern="1200" dirty="0" smtClean="0">
                          <a:solidFill>
                            <a:srgbClr val="4F7A2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наиболее посещаемых муниципальных территорий </a:t>
                      </a:r>
                      <a:endParaRPr lang="ru-RU" sz="1200" b="1" dirty="0">
                        <a:solidFill>
                          <a:srgbClr val="4F7A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581,9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4F7A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регионального проекта</a:t>
                      </a:r>
                      <a:r>
                        <a:rPr lang="ru-RU" sz="1200" b="1" baseline="0" dirty="0" smtClean="0">
                          <a:solidFill>
                            <a:srgbClr val="4F7A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4F7A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"Формирование комфортной городской среды"</a:t>
                      </a:r>
                      <a:endParaRPr lang="ru-RU" sz="1200" b="1" dirty="0">
                        <a:solidFill>
                          <a:srgbClr val="4F7A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26 201,0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3" y="4581128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100,0% или 26 782,9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3568" y="1052736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0528"/>
              </p:ext>
            </p:extLst>
          </p:nvPr>
        </p:nvGraphicFramePr>
        <p:xfrm>
          <a:off x="107504" y="1556792"/>
          <a:ext cx="8856984" cy="400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1080120"/>
                <a:gridCol w="1080120"/>
              </a:tblGrid>
              <a:tr h="52494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39148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Контрольно-счетной</a:t>
                      </a:r>
                      <a:r>
                        <a:rPr lang="ru-RU" sz="13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палаты ГО «Вуктыл»</a:t>
                      </a: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2 568,8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Совета городского округа «Вуктыл»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ГО «Вуктыл»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на осуществление полномочий по первичному воинскому учету на территориях, где отсутствуют военные комиссариаты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1 490,8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</a:t>
                      </a:r>
                      <a:r>
                        <a:rPr lang="ru-RU" sz="13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50912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Республики Коми, предусмотренных пунктом 6 статьи 1, статьями 2, 2(1) и 3 Закона Республики Коми "О наделении органов местного самоуправления в Республике Коми отдельными государственными полномочиями Республики Коми"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выборов депутатов Совета городского округа "Вуктыл"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020" y="594928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исполнение по непрограммным направлениям деятельности составило 86,4%  </a:t>
            </a: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5 488,7 тыс. руб.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1281" y="759024"/>
            <a:ext cx="8640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 МО ГО «Вуктыл» в рамках проекта «Народный бюджет» были реализованы 7 проектов на общую сумму 5 135,1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1092"/>
              </p:ext>
            </p:extLst>
          </p:nvPr>
        </p:nvGraphicFramePr>
        <p:xfrm>
          <a:off x="190409" y="1628800"/>
          <a:ext cx="8928993" cy="41711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8233"/>
                <a:gridCol w="5334676"/>
                <a:gridCol w="1022285"/>
                <a:gridCol w="615554"/>
                <a:gridCol w="122379"/>
                <a:gridCol w="626346"/>
                <a:gridCol w="111587"/>
                <a:gridCol w="737933"/>
              </a:tblGrid>
              <a:tr h="2694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      (тыс. руб.)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культуры - культурный объект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п.Лемты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Лемты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Ремонт улично-дорожной сети г. Вуктыл   в районе  Т-образного перекрестка ул. Коммунистической и ул. Пионерской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фасада  МБДОУ «Детский сад Сказка» г. Вуктыл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Вуктыл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Отсыпка и планировка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внутрипоселковых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дорог с. Подчерье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Подчерье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пожарного депо в п.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Соплеск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Усть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Соплеск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 для создания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рыбохозяйственного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Вуктыл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235,0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 для сбора, приемки, измельчению и прессованию пластика, картона на втор сырье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Вуктыл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на сумму 5 135,1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руб.,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527,1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55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2020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4513" y="1245026"/>
            <a:ext cx="345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культуры - культурный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</a:p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Лемты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969" y="1266150"/>
            <a:ext cx="39533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фасада 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Сказка» 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Вуктыл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2052" name="Picture 4" descr="https://sun9-3.userapi.com/impg/c858520/v858520430/1bb1ef/E5BhP4xatUo.jpg?size=1000x1334&amp;quality=96&amp;sign=91cbab5ae7039e147cda46aa029e426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7962"/>
            <a:ext cx="2504633" cy="286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25.userapi.com/impg/RGFiXyufRRJu2rKvNbwd6L6FPI3JIUS8VNqgEQ/HbjUW5u_yP8.jpg?size=851x766&amp;quality=96&amp;sign=38499927b8922841da02ff20e8efc6c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6" y="1679011"/>
            <a:ext cx="2908166" cy="261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sun9-71.userapi.com/impg/aNCJLevKLc_7yea0IqhoqnX3vf8dkU05NATyPA/ggyHC99ELbo.jpg?size=1280x960&amp;quality=96&amp;sign=cd1e08cd37dd840fa0a0844791ae715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67" y="1790004"/>
            <a:ext cx="3406966" cy="255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36.userapi.com/impg/VbDddctaOI_zhNvBJgwJc9qVx37xEzRCgz3zzw/zDiskjXvZvY.jpg?size=600x450&amp;quality=96&amp;sign=27934aa39f8b07ee37703e3675e5d3c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64" y="4345229"/>
            <a:ext cx="3314866" cy="248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2893" y="6455800"/>
            <a:ext cx="8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732" y="3789040"/>
            <a:ext cx="10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4244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2020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245" y="1071872"/>
            <a:ext cx="4270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сбора, приемки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измельчению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прессованию пластика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картона на втор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" y="1196752"/>
            <a:ext cx="384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пожарного депо в п.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Соплеск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2062" name="Picture 14" descr="https://sun9-57.userapi.com/impg/qsMbWbA3ihswbnwGUt2vFkzltRPMTdcskyKodQ/w152X51r71w.jpg?size=2560x1920&amp;quality=96&amp;sign=395cf7fb35f6ebca1abb64b0c0697c2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2351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9-14.userapi.com/impg/3FJOJjF3q_oNgIeicL5w0k5ri0un_ErkFvX7IA/j-Xu9OGxKKA.jpg?size=1620x2160&amp;quality=96&amp;sign=d88eab630c83fcdb8a5baa484748eb7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47" y="4169008"/>
            <a:ext cx="1996751" cy="2662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un9-29.userapi.com/impg/o2l76QAMqGqKwV9IdXHscHPm60bRWRqC2xp_WA/WEBXVUUAkg0.jpg?size=871x867&amp;quality=96&amp;sign=d4e8e476b5f88a72785cb8a4807919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13" y="4653136"/>
            <a:ext cx="2574538" cy="2093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un9-25.userapi.com/impg/8fWBGOwu4HxKeEo3hTocA6xcHA1dJmnLcKuE_A/b5ydPyegwjE.jpg?size=969x867&amp;quality=96&amp;sign=2bea55a74fce62d2e64cb69412e0fbc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0144"/>
            <a:ext cx="2424601" cy="2169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21.userapi.com/impg/XThoyLUJi-fr7Ye4BwMLJ5-de0pps7z7tRdYFQ/sePgfPzmO_o.jpg?size=970x481&amp;quality=96&amp;sign=43a33238cc17c547b0721e7bdbc1430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0" y="1638092"/>
            <a:ext cx="3611602" cy="179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21409A"/>
                </a:solidFill>
                <a:latin typeface="Times New Roman"/>
              </a:rPr>
              <a:t>Народные проекты </a:t>
            </a:r>
            <a:r>
              <a:rPr lang="ru-RU" b="1" spc="-1" dirty="0" smtClean="0">
                <a:solidFill>
                  <a:srgbClr val="21409A"/>
                </a:solidFill>
                <a:latin typeface="Times New Roman"/>
              </a:rPr>
              <a:t>в 2020 году</a:t>
            </a:r>
            <a:endParaRPr lang="ru-RU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2681" y="1196752"/>
            <a:ext cx="369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</a:p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535" y="1104418"/>
            <a:ext cx="5166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/>
              </a:rPr>
              <a:t>Ремонт улично-дорожной сети г. </a:t>
            </a:r>
            <a:r>
              <a:rPr lang="ru-RU" sz="1400" b="1" dirty="0" smtClean="0">
                <a:latin typeface="Times New Roman"/>
              </a:rPr>
              <a:t>Вуктыл</a:t>
            </a:r>
          </a:p>
          <a:p>
            <a:pPr algn="ctr" fontAlgn="t"/>
            <a:r>
              <a:rPr lang="ru-RU" sz="1400" b="1" dirty="0" smtClean="0">
                <a:latin typeface="Times New Roman"/>
              </a:rPr>
              <a:t>   </a:t>
            </a:r>
            <a:r>
              <a:rPr lang="ru-RU" sz="1400" b="1" dirty="0">
                <a:latin typeface="Times New Roman"/>
              </a:rPr>
              <a:t>в районе  Т-образного перекрестка ул. </a:t>
            </a:r>
            <a:r>
              <a:rPr lang="ru-RU" sz="1400" b="1" dirty="0" smtClean="0">
                <a:latin typeface="Times New Roman"/>
              </a:rPr>
              <a:t>Коммунистической</a:t>
            </a:r>
          </a:p>
          <a:p>
            <a:pPr algn="ctr" fontAlgn="t"/>
            <a:r>
              <a:rPr lang="ru-RU" sz="1400" b="1" dirty="0" smtClean="0">
                <a:latin typeface="Times New Roman"/>
              </a:rPr>
              <a:t> </a:t>
            </a:r>
            <a:r>
              <a:rPr lang="ru-RU" sz="1400" b="1" dirty="0">
                <a:latin typeface="Times New Roman"/>
              </a:rPr>
              <a:t>и ул. </a:t>
            </a:r>
            <a:r>
              <a:rPr lang="ru-RU" sz="1400" b="1" dirty="0" smtClean="0">
                <a:latin typeface="Times New Roman"/>
              </a:rPr>
              <a:t>Пионерской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3082" name="Picture 10" descr="https://sun9-6.userapi.com/impg/c854024/v854024160/2527d5/AuW7og26VJ4.jpg?size=1920x1216&amp;quality=96&amp;sign=061e253652c738c1478ba0bc150616d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2" y="1844824"/>
            <a:ext cx="3685063" cy="233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52.userapi.com/impg/c854024/v854024160/2527dc/iCIQaDDUz-A.jpg?size=300x310&amp;quality=96&amp;sign=de9295ae4ad80e0845fc4c668b9e72d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09093"/>
            <a:ext cx="2642957" cy="273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W:\Администрация\Орг.отдел\Народный бюджет 2020\Проекты-победители\Приобретение оборудования для создания рыбохоз. комплекса Вуктыл\Фото\Был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07" y="1953020"/>
            <a:ext cx="3206771" cy="2340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:\Администрация\Орг.отдел\Народный бюджет 2020\Проекты-победители\Приобретение оборудования для создания рыбохоз. комплекса Вуктыл\Фото\Стало\8cahtSGcz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345468" cy="2292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61384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3678" y="3784417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</p:spTree>
    <p:extLst>
      <p:ext uri="{BB962C8B-B14F-4D97-AF65-F5344CB8AC3E}">
        <p14:creationId xmlns:p14="http://schemas.microsoft.com/office/powerpoint/2010/main" val="1324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«Социокультурный центр в с. Подчерье»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10074"/>
              </p:ext>
            </p:extLst>
          </p:nvPr>
        </p:nvGraphicFramePr>
        <p:xfrm>
          <a:off x="304800" y="1554163"/>
          <a:ext cx="868562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68"/>
                <a:gridCol w="6506657"/>
              </a:tblGrid>
              <a:tr h="3626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объекта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село Подчерье, ул. Комсомольская, д. 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5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в 2019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11 368,4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3 083,7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РК  (ФБ) – 7 195,2 тыс. руб.;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1 089,5 тыс.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в 2020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22 633,5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6 450,5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РК  (ФБ) – 15 051,3 тыс. руб.;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1 131,7 тыс.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W:\Финансовое управление\Отдел бухгалтерского учета и отчетности\Новинькова Светлана Константиновна\СКЦ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2880486" cy="1916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W:\Финансовое управление\Отдел бухгалтерского учета и отчетности\Новинькова Светлана Константиновна\СКЦ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80" y="4611067"/>
            <a:ext cx="3252675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:\Финансовое управление\Отдел бухгалтерского учета и отчетности\Новинькова Светлана Константиновна\СКЦ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377"/>
            <a:ext cx="2625634" cy="1966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W:\Финансовое управление\Отдел бухгалтерского учета и отчетности\Новинькова Светлана Константиновна\СКЦ\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68361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864096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spc="-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«Средняя общеобразовательная школа на 60 мест с дошкольной группой на 20 мест в с</a:t>
            </a:r>
            <a:r>
              <a:rPr lang="ru-RU" b="1" spc="-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pc="-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Дутово</a:t>
            </a:r>
            <a:r>
              <a:rPr lang="ru-RU" b="1" spc="-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pc="-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50393"/>
              </p:ext>
            </p:extLst>
          </p:nvPr>
        </p:nvGraphicFramePr>
        <p:xfrm>
          <a:off x="107504" y="1700808"/>
          <a:ext cx="8685625" cy="124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65345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объекта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село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Комсомольская, д. 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2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в 2019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3 934,3 тыс. руб.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(РБ) – 2 498,7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МО ГО «Вуктыл» – 1 435,6 тыс.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2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в 2020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147 459,4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145 984,7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МО ГО «Вуктыл» – 1 474,7 тыс. руб.)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1" name="Picture 7" descr="W:\Финансовое управление\Отдел бухгалтерского учета и отчетности\Новинькова Светлана Константиновна\СОШ Дутово\KiptGOSeFC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48" y="4988008"/>
            <a:ext cx="2913922" cy="186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:\Финансовое управление\Отдел бухгалтерского учета и отчетности\Новинькова Светлана Константиновна\СОШ Дутово\SxXlUf71Li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8" y="3364205"/>
            <a:ext cx="2565545" cy="1924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W:\Финансовое управление\Отдел бухгалтерского учета и отчетности\Новинькова Светлана Константиновна\СОШ Дутово\Школа Дутово фото 09.03.2021\YjHp9zP6-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58" y="3354458"/>
            <a:ext cx="2756953" cy="206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W:\Финансовое управление\Отдел бухгалтерского учета и отчетности\Новинькова Светлана Константиновна\СОШ Дутово\Школа Дутово фото 09.03.2021\gYDtG_ZA9o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61" y="5157192"/>
            <a:ext cx="2371643" cy="177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8640960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 fontAlgn="base">
              <a:spcAft>
                <a:spcPct val="0"/>
              </a:spcAft>
            </a:pPr>
            <a:r>
              <a:rPr lang="ru-RU" b="1" spc="-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 </a:t>
            </a:r>
          </a:p>
          <a:p>
            <a:pPr algn="ctr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посещаемых муниципальных территорий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59641"/>
              </p:ext>
            </p:extLst>
          </p:nvPr>
        </p:nvGraphicFramePr>
        <p:xfrm>
          <a:off x="107504" y="1844824"/>
          <a:ext cx="86856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65345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26 201,0 тыс. руб.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РК  (РБ) – 21 730,4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руб.; бюджет РК  (ФБ) – 3 286,5 тыс. руб.;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1 184,1 тыс.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W:\Финансовое управление\Отдел бухгалтерского учета и отчетности\Новинькова Светлана Константиновна\Фото городская среда\IMG_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3" y="270892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Финансовое управление\Отдел бухгалтерского учета и отчетности\Новинькова Светлана Константиновна\Фото городская среда\IMG_1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87532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Финансовое управление\Отдел бухгалтерского учета и отчетности\Новинькова Светлана Константиновна\Фото городская среда\IMG_1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4418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Финансовое управление\Отдел бухгалтерского учета и отчетности\Новинькова Светлана Константиновна\Фото городская среда\IMG_17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8" y="2492896"/>
            <a:ext cx="2756344" cy="206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:\Финансовое управление\Отдел бухгалтерского учета и отчетности\Новинькова Светлана Константиновна\Фото городская среда\IMG_17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3" y="2852936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80286"/>
                </a:solidFill>
              </a:rPr>
              <a:t>отчет об исполнении бюджета за 2014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664296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endParaRPr lang="ru-RU" sz="2000" dirty="0" smtClean="0">
              <a:solidFill>
                <a:srgbClr val="980286"/>
              </a:solidFill>
            </a:endParaRP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«Вуктыл»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общественных услуг. Муниципалитет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ЖКХ и другие.</a:t>
            </a: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endParaRPr lang="ru-RU" sz="2000" dirty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2014 год</a:t>
            </a:r>
            <a:endParaRPr lang="ru-RU" sz="3200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0" name="Заголовок 28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2020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90" y="3356992"/>
            <a:ext cx="4797334" cy="3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4115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000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возложено на финансовое управление, которое формирует доходную и расходную части бюджета, распределяет ассигнования по распорядителям средств и осуществляет контроль за их расходованием.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325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6745" y="980728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 в рамках социального партнерства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9616"/>
              </p:ext>
            </p:extLst>
          </p:nvPr>
        </p:nvGraphicFramePr>
        <p:xfrm>
          <a:off x="218750" y="1412775"/>
          <a:ext cx="8568954" cy="276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57"/>
                <a:gridCol w="4224397"/>
                <a:gridCol w="1479400"/>
              </a:tblGrid>
              <a:tr h="6480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968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добыча Краснодар»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жалюзи в МБОУ «Средняя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общеобразовательная школа с.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61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Денежный вклад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народных проектов, прошедших отбор в рамках проекта «Народный бюджет»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061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вклад субъектов малого и среднего предпринимательства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народных проектов, прошедших отбор в рамках проекта «Народный бюджет»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6575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9592" y="1052736"/>
            <a:ext cx="741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Источники дефицита бюджета МО ГО «Вуктыл»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373649"/>
              </p:ext>
            </p:extLst>
          </p:nvPr>
        </p:nvGraphicFramePr>
        <p:xfrm>
          <a:off x="-4086127" y="6381328"/>
          <a:ext cx="4968046" cy="56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107504" y="285293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0343" y="406512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2480" y="537433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120414" y="2618120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899592" y="4557345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815904" y="5406715"/>
            <a:ext cx="914400" cy="4372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792767" y="385757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815904" y="4578969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948880" y="5843964"/>
            <a:ext cx="1786801" cy="7076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796136" y="2203528"/>
            <a:ext cx="302432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бюджета в 2020 году составил 14 873,1 тыс. руб.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2020 году получены кредиты в кредитной организации 34 000,0 тыс. руб., погашены привлеченные ранее кредиты в кредитной организации в сумме 18 697,0 тыс. руб.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ст.107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РФ по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предельному объему муниципального долга соблюдены.</a:t>
            </a:r>
            <a:endParaRPr 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9845735"/>
              </p:ext>
            </p:extLst>
          </p:nvPr>
        </p:nvGraphicFramePr>
        <p:xfrm>
          <a:off x="107504" y="1806847"/>
          <a:ext cx="5520601" cy="451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6110702"/>
            <a:ext cx="1064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1 749,0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12111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14 873,1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6108652"/>
            <a:ext cx="937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5 998,9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8198" y="4351405"/>
            <a:ext cx="982959" cy="4551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1 561,0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343" y="5143593"/>
            <a:ext cx="982959" cy="4551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4 437,9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25" y="1052736"/>
            <a:ext cx="8712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по исполнению бюджета МО ГО «Вуктыл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28416351"/>
              </p:ext>
            </p:extLst>
          </p:nvPr>
        </p:nvGraphicFramePr>
        <p:xfrm>
          <a:off x="-252536" y="1050032"/>
          <a:ext cx="5112568" cy="578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934092"/>
              </p:ext>
            </p:extLst>
          </p:nvPr>
        </p:nvGraphicFramePr>
        <p:xfrm>
          <a:off x="5292080" y="1385394"/>
          <a:ext cx="3851920" cy="34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07779045"/>
              </p:ext>
            </p:extLst>
          </p:nvPr>
        </p:nvGraphicFramePr>
        <p:xfrm>
          <a:off x="4499992" y="4410006"/>
          <a:ext cx="4644008" cy="244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0" y="5664727"/>
            <a:ext cx="927471" cy="2901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 3 199,5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593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496" y="1112897"/>
            <a:ext cx="9141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,  направленных для  исполнения Указа Президента РФ от 7 мая 2012 г. №597 «О мероприятиях по реализации государственной социальной политики» в 2020г.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42608516"/>
              </p:ext>
            </p:extLst>
          </p:nvPr>
        </p:nvGraphicFramePr>
        <p:xfrm>
          <a:off x="2123728" y="1844824"/>
          <a:ext cx="3675086" cy="267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3744482"/>
              </p:ext>
            </p:extLst>
          </p:nvPr>
        </p:nvGraphicFramePr>
        <p:xfrm>
          <a:off x="4211960" y="1844824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41048"/>
              </p:ext>
            </p:extLst>
          </p:nvPr>
        </p:nvGraphicFramePr>
        <p:xfrm>
          <a:off x="539554" y="4797152"/>
          <a:ext cx="7920877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2383"/>
                <a:gridCol w="777080"/>
                <a:gridCol w="887138"/>
                <a:gridCol w="887138"/>
                <a:gridCol w="887138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Категория работников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2018 год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2020 год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Отклонения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(2020г. к  2019г.)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</a:t>
                      </a:r>
                      <a:r>
                        <a:rPr lang="ru-RU" sz="1000" b="1" u="none" strike="noStrike" baseline="0" dirty="0" smtClean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работники  муниципальных учреждений общего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46 256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48 820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53 935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+ 5 115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 работники муниципальных учреждений дошкольного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35 806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34 512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35 681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+ 1 169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 работники  муниципальных учреждений дополнительного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  </a:t>
                      </a:r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51 588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50 965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52 279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+ 1314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Работники муниципальных учреждений культуры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37 404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39 183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38 170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- 1 013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83265413"/>
              </p:ext>
            </p:extLst>
          </p:nvPr>
        </p:nvGraphicFramePr>
        <p:xfrm>
          <a:off x="-180528" y="1844824"/>
          <a:ext cx="3675086" cy="267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44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6"/>
            <a:ext cx="91440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28863"/>
              </p:ext>
            </p:extLst>
          </p:nvPr>
        </p:nvGraphicFramePr>
        <p:xfrm>
          <a:off x="30967" y="3284984"/>
          <a:ext cx="9113033" cy="39304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6752"/>
                <a:gridCol w="4496281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2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Заместитель руководителя администрации городского округа «Вуктыл» - начальник Финансового управления администрации городского округа «Вуктыл»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Бабина Виктория Александровна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Г. Вуктыл, ул. Коммунистическая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д.14 </a:t>
                      </a:r>
                    </a:p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. 203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9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Телефон, факс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2-11-60, 2-12-71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 электронной почты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fo@vuktyl.rkomi.ru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44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Режим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17-15 (пн.-чт.)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15-45 (пт.)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Выходные дни – суббота, воскресенье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760" y="1700808"/>
            <a:ext cx="889248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об исполнении бюджета МО ГО «Вуктыл» за 2020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«Вуктыл»</a:t>
            </a:r>
          </a:p>
          <a:p>
            <a:pPr algn="ctr">
              <a:defRPr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городского округа «Вуктыл»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9871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городского округа «Вуктыл» исполнен с дефицитом в сумме 14 873,1 тыс. руб.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составили 833 360,4 тыс. руб. или 98,2% от плановых назначений.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848 233,5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98,1%.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1844824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94276457"/>
              </p:ext>
            </p:extLst>
          </p:nvPr>
        </p:nvGraphicFramePr>
        <p:xfrm>
          <a:off x="3023579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Из каких поступлений формируется доходная часть бюджета МО ГО «Вуктыл»?</a:t>
            </a:r>
          </a:p>
          <a:p>
            <a:pPr algn="ctr"/>
            <a:endParaRPr lang="ru-RU" sz="1600" b="1" dirty="0">
              <a:solidFill>
                <a:srgbClr val="98028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9001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местного бюджета – сумма денежных средств, поступившая за счет взимания налогов, пошлин, платежей и используемая для  осуществления муниципальных услуг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16832"/>
            <a:ext cx="89289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бюджета МО ГО «Вуктыл» складываются из следующих видов: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80928"/>
            <a:ext cx="273630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НАЛОГОВЫЕ ДОХОДЫ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Налоги на доходы физических лиц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уплаты акцизов на горюче-смазочные материалы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ЕНВД , уплачиваемые местными предпринимателями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ЕСХН, уплачиваемый предприятиями в сфере сельского хозяйства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Государственная пошлина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780928"/>
            <a:ext cx="26642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НЕНАЛОГОВЫЕ ДОХОДЫ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аренды за земельные участки, имущество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оказания платных 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продажи  имущества, земельных участков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Штрафы</a:t>
            </a:r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780928"/>
            <a:ext cx="23762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БЕЗВОЗМЕЗДНЫЕ</a:t>
            </a: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 ПОСТУПЛЕНИЯ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Безвозмездные поступления от других бюджетов бюджетной системы РФ: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Дотации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- Субвенции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Субсидии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иные межбюджетные 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Прочие безвозмездные поступления от физических и юридических лиц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 другому бюджету  бюджетной системы Российской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(межбюджетные трансферты)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41066"/>
              </p:ext>
            </p:extLst>
          </p:nvPr>
        </p:nvGraphicFramePr>
        <p:xfrm>
          <a:off x="34183" y="2060848"/>
          <a:ext cx="9074321" cy="468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2978321"/>
              </a:tblGrid>
              <a:tr h="75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Аналогия в семейном бюджете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(от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</a:rPr>
                        <a:t>Datatio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» - дар, пожертвование)</a:t>
                      </a:r>
                      <a:endParaRPr lang="ru-RU" b="1" i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Предоставляются без конкретной цели их использования</a:t>
                      </a:r>
                      <a:endParaRPr lang="ru-RU" b="1" dirty="0">
                        <a:solidFill>
                          <a:srgbClr val="980286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 даете своему ребенку «карманные деньги»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Субвенции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 (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  <a:effectLst/>
                        </a:rPr>
                        <a:t>Subvenire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» - приходить на помощь)</a:t>
                      </a:r>
                      <a:endParaRPr lang="ru-RU" b="1" i="1" dirty="0">
                        <a:solidFill>
                          <a:srgbClr val="98028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финансирование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 переданных полномочий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даете своему ребенку деньги и посылаете в магазин купить продукты (по списку)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Субсидии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 - 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(от лат. «</a:t>
                      </a:r>
                      <a:r>
                        <a:rPr lang="en-US" b="1" i="1" dirty="0" err="1" smtClean="0">
                          <a:solidFill>
                            <a:srgbClr val="980286"/>
                          </a:solidFill>
                          <a:effectLst/>
                        </a:rPr>
                        <a:t>Subsidium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» - поддержка)</a:t>
                      </a:r>
                      <a:endParaRPr lang="ru-RU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условиях долевого финансирования расходов других бюджетов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добавляете денег для того, чтобы ваш ребенок купил себе новый телефон (а остальные он накопил сам)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7201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252536" y="1067201"/>
            <a:ext cx="979308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структура доходной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Вуктыл»</a:t>
            </a:r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11192"/>
              </p:ext>
            </p:extLst>
          </p:nvPr>
        </p:nvGraphicFramePr>
        <p:xfrm>
          <a:off x="-3168352" y="1403190"/>
          <a:ext cx="3168352" cy="409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02717"/>
              </p:ext>
            </p:extLst>
          </p:nvPr>
        </p:nvGraphicFramePr>
        <p:xfrm>
          <a:off x="5789984" y="914768"/>
          <a:ext cx="3456384" cy="264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679918"/>
              </p:ext>
            </p:extLst>
          </p:nvPr>
        </p:nvGraphicFramePr>
        <p:xfrm>
          <a:off x="5746626" y="4094312"/>
          <a:ext cx="3373313" cy="27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45402229"/>
              </p:ext>
            </p:extLst>
          </p:nvPr>
        </p:nvGraphicFramePr>
        <p:xfrm>
          <a:off x="-53380" y="1067201"/>
          <a:ext cx="5868144" cy="358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 rot="20647575">
            <a:off x="1029405" y="1838746"/>
            <a:ext cx="1731814" cy="54858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+53 081,1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26132" y="4578643"/>
            <a:ext cx="5742012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доходная часть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увеличилась с 593 919,5 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833 360,4 тыс.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т.е.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239 440,9 тыс. руб.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доходов  бюджета составляют безвозмездные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поступления: в 2020 году – 601 540,9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72,2%, в 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383 417,7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59,3%, в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–389 130,2 тыс. руб. или 65,5%.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231 819,5 тыс. руб. или 27,8% (в 2019 году – 263 582,9 тыс. руб. или 40,7%.). Уменьшение налоговых и неналоговых поступлений в 2020 году связано с  уменьшением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норматива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НДФЛ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по ЕНВД и доходов от патентной системы налогообложения связано с оказанием влияния последствий распространения новой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(предоставление мер поддержки в виде освобождений от уплаты налогов за 2 квартал 2020 г., перенос срока уплаты налога для субъектов МСП пострадавших отраслей, приостановление применения мер взыскания задолженности, установленных НК РФ).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9296" y="2819447"/>
            <a:ext cx="113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5" name="Выгнутая вверх стрелка 14"/>
          <p:cNvSpPr/>
          <p:nvPr/>
        </p:nvSpPr>
        <p:spPr>
          <a:xfrm rot="20647575">
            <a:off x="2836584" y="1476511"/>
            <a:ext cx="1731814" cy="53800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+186 359,8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6191"/>
              </p:ext>
            </p:extLst>
          </p:nvPr>
        </p:nvGraphicFramePr>
        <p:xfrm>
          <a:off x="5927254" y="2636912"/>
          <a:ext cx="3216746" cy="25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1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1" name="Text Box 555"/>
          <p:cNvSpPr txBox="1">
            <a:spLocks noChangeArrowheads="1"/>
          </p:cNvSpPr>
          <p:nvPr/>
        </p:nvSpPr>
        <p:spPr bwMode="auto">
          <a:xfrm>
            <a:off x="-4" y="692696"/>
            <a:ext cx="9143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доходной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МО ГО «Вуктыл»</a:t>
            </a:r>
            <a:endParaRPr lang="ru-RU" sz="2000" dirty="0">
              <a:latin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05821062"/>
              </p:ext>
            </p:extLst>
          </p:nvPr>
        </p:nvGraphicFramePr>
        <p:xfrm>
          <a:off x="-108520" y="1092806"/>
          <a:ext cx="5040560" cy="50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9952" y="1052736"/>
            <a:ext cx="5004043" cy="590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в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164 527,1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71,0%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32 219,1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37 650,9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16,2%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5 044,4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8 613,7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1 207,2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акцизов на дизельное топливо, автомобильный бензин, моторные масла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7 261,3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3,1%,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больше,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725,2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(налоги на имущество, государственная пошлина, платежи при пользовании природными ресурсами, доходы от оказания платных услуг (работ), доходы от продажи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и нематериальных активов,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платежи и сборы, штрафы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ущерба, прочие неналоговые доходы)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13 766,5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6,0%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4 106,6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69 004,9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11,5 %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34 898,4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(гранты) бюджетам  городских округов за достижение показателей деятельности ОМС  7 126,3 тыс. руб. или 1,2%;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дотации бюджетам городских округов  13 000,00 тыс. руб. или 2,2%;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273 077,9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45,4% и увеличились по сравнению с 2019г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17 0 433,6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составили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234 885,5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39,0%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уменьшились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1 039,9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составили  4 030,7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0,7%.;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составили 157,1 тыс. руб. или 0,03%  и уменьшились по сравнению с 2019г. на  9 605,2 тыс. руб.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возврата в бюджет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бюджетными учреждениями остатков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прошлых лет составили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субсидий, субвенций и иных МБТ, имеющих целевое назначение, прошлых лет из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 –334,4 тыс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9552" y="4941168"/>
            <a:ext cx="831239" cy="414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2018 год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4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93359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2020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1772816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расходов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  <a:endPara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99556"/>
              </p:ext>
            </p:extLst>
          </p:nvPr>
        </p:nvGraphicFramePr>
        <p:xfrm>
          <a:off x="179512" y="2204864"/>
          <a:ext cx="5616626" cy="475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767" y="1124744"/>
            <a:ext cx="908432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095360"/>
              </p:ext>
            </p:extLst>
          </p:nvPr>
        </p:nvGraphicFramePr>
        <p:xfrm>
          <a:off x="107505" y="2172926"/>
          <a:ext cx="5976664" cy="45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288310"/>
              </p:ext>
            </p:extLst>
          </p:nvPr>
        </p:nvGraphicFramePr>
        <p:xfrm>
          <a:off x="29767" y="2204864"/>
          <a:ext cx="5680317" cy="43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84168" y="2348880"/>
            <a:ext cx="273630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Расходная часть бюджета исполнена в сумме 848 233,5 тыс. руб. 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 социально-направленный, социальные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   588 879,4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расходов 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направлена на отрасль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- 507 696,2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59,9%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13793</TotalTime>
  <Words>4759</Words>
  <Application>Microsoft Office PowerPoint</Application>
  <PresentationFormat>Экран (4:3)</PresentationFormat>
  <Paragraphs>834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отчет об исполнении бюджета за 2020 год</vt:lpstr>
      <vt:lpstr>отчет об исполнении бюджета за 2020 год</vt:lpstr>
      <vt:lpstr>отчет об исполнении бюджета за 2014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отчет об исполнении бюджета за 2020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Рамошина Виктория Викторовна</dc:creator>
  <cp:lastModifiedBy>Рамошина Виктория Викторовна</cp:lastModifiedBy>
  <cp:revision>1132</cp:revision>
  <cp:lastPrinted>2021-04-13T11:33:08Z</cp:lastPrinted>
  <dcterms:modified xsi:type="dcterms:W3CDTF">2021-04-29T09:13:18Z</dcterms:modified>
</cp:coreProperties>
</file>