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4" r:id="rId3"/>
    <p:sldId id="259" r:id="rId4"/>
    <p:sldId id="292" r:id="rId5"/>
    <p:sldId id="260" r:id="rId6"/>
    <p:sldId id="298" r:id="rId7"/>
    <p:sldId id="263" r:id="rId8"/>
    <p:sldId id="299" r:id="rId9"/>
    <p:sldId id="314" r:id="rId10"/>
    <p:sldId id="313" r:id="rId11"/>
    <p:sldId id="309" r:id="rId12"/>
    <p:sldId id="310" r:id="rId13"/>
    <p:sldId id="311" r:id="rId14"/>
    <p:sldId id="315" r:id="rId15"/>
    <p:sldId id="316" r:id="rId16"/>
    <p:sldId id="317" r:id="rId17"/>
    <p:sldId id="302" r:id="rId18"/>
    <p:sldId id="318" r:id="rId19"/>
    <p:sldId id="304" r:id="rId20"/>
    <p:sldId id="305" r:id="rId21"/>
    <p:sldId id="306" r:id="rId22"/>
    <p:sldId id="319" r:id="rId23"/>
    <p:sldId id="320" r:id="rId24"/>
    <p:sldId id="285" r:id="rId25"/>
    <p:sldId id="312" r:id="rId26"/>
    <p:sldId id="289" r:id="rId27"/>
  </p:sldIdLst>
  <p:sldSz cx="6858000" cy="5143500"/>
  <p:notesSz cx="6797675" cy="987425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6520"/>
    <a:srgbClr val="AB5D07"/>
    <a:srgbClr val="0A0702"/>
    <a:srgbClr val="C5F2FB"/>
    <a:srgbClr val="8CE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/>
  </p:normalViewPr>
  <p:slideViewPr>
    <p:cSldViewPr>
      <p:cViewPr varScale="1">
        <p:scale>
          <a:sx n="144" d="100"/>
          <a:sy n="144" d="100"/>
        </p:scale>
        <p:origin x="1692" y="-6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16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31057-80D7-4F70-B106-4ADC82427CCB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522A2D-EB59-477F-A31E-9A85AFC62BFC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Содержание дворовых территорий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9DE822BF-C31F-4D79-AA6C-92B6DC5F0697}" type="parTrans" cxnId="{BBFEF567-2424-4D8F-B387-8BD8169171E2}">
      <dgm:prSet/>
      <dgm:spPr/>
      <dgm:t>
        <a:bodyPr/>
        <a:lstStyle/>
        <a:p>
          <a:endParaRPr lang="ru-RU"/>
        </a:p>
      </dgm:t>
    </dgm:pt>
    <dgm:pt modelId="{F5182598-DD2C-4460-AE9F-8F22B6C3C636}" type="sibTrans" cxnId="{BBFEF567-2424-4D8F-B387-8BD8169171E2}">
      <dgm:prSet/>
      <dgm:spPr/>
      <dgm:t>
        <a:bodyPr/>
        <a:lstStyle/>
        <a:p>
          <a:endParaRPr lang="ru-RU"/>
        </a:p>
      </dgm:t>
    </dgm:pt>
    <dgm:pt modelId="{D033B383-A1BD-4B2F-B3D6-B2CD1D25FD66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Перевозка пассажиров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C2762631-914C-487B-A4B6-AB77FF6776E2}" type="parTrans" cxnId="{D8B5EC85-A84D-478D-9ABC-C12BB0FDB1B1}">
      <dgm:prSet/>
      <dgm:spPr/>
      <dgm:t>
        <a:bodyPr/>
        <a:lstStyle/>
        <a:p>
          <a:endParaRPr lang="ru-RU"/>
        </a:p>
      </dgm:t>
    </dgm:pt>
    <dgm:pt modelId="{B6923621-285C-48A5-9A98-931FC0999DC6}" type="sibTrans" cxnId="{D8B5EC85-A84D-478D-9ABC-C12BB0FDB1B1}">
      <dgm:prSet/>
      <dgm:spPr/>
      <dgm:t>
        <a:bodyPr/>
        <a:lstStyle/>
        <a:p>
          <a:endParaRPr lang="ru-RU"/>
        </a:p>
      </dgm:t>
    </dgm:pt>
    <dgm:pt modelId="{0F0EE8B4-EB17-4FCC-A8C6-279E4FD9485F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Приобретение автолавок, хлебопекарного и иного оборудования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F1CC1777-9022-4B7D-9D81-B505D5213559}" type="parTrans" cxnId="{5077C682-BEEA-4E44-AF1B-C7063E5C45F8}">
      <dgm:prSet/>
      <dgm:spPr/>
      <dgm:t>
        <a:bodyPr/>
        <a:lstStyle/>
        <a:p>
          <a:endParaRPr lang="ru-RU"/>
        </a:p>
      </dgm:t>
    </dgm:pt>
    <dgm:pt modelId="{986A2BEE-0297-4AD0-85BF-E1C5955AF29C}" type="sibTrans" cxnId="{5077C682-BEEA-4E44-AF1B-C7063E5C45F8}">
      <dgm:prSet/>
      <dgm:spPr/>
      <dgm:t>
        <a:bodyPr/>
        <a:lstStyle/>
        <a:p>
          <a:endParaRPr lang="ru-RU"/>
        </a:p>
      </dgm:t>
    </dgm:pt>
    <dgm:pt modelId="{316DA437-5F39-4DF5-A849-9D0FF285A6F4}">
      <dgm:prSet/>
      <dgm:spPr/>
      <dgm:t>
        <a:bodyPr/>
        <a:lstStyle/>
        <a:p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Другие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DEAD51C3-8C46-44B8-8282-0A9A4362B46A}" type="parTrans" cxnId="{2EF73F42-7107-4007-8978-21A678670C1E}">
      <dgm:prSet/>
      <dgm:spPr/>
      <dgm:t>
        <a:bodyPr/>
        <a:lstStyle/>
        <a:p>
          <a:endParaRPr lang="ru-RU"/>
        </a:p>
      </dgm:t>
    </dgm:pt>
    <dgm:pt modelId="{792D1A98-8B48-4B07-8216-5C36F929DFF0}" type="sibTrans" cxnId="{2EF73F42-7107-4007-8978-21A678670C1E}">
      <dgm:prSet/>
      <dgm:spPr/>
      <dgm:t>
        <a:bodyPr/>
        <a:lstStyle/>
        <a:p>
          <a:endParaRPr lang="ru-RU"/>
        </a:p>
      </dgm:t>
    </dgm:pt>
    <dgm:pt modelId="{60EB8572-2300-4E20-876A-AAF81649D1D6}" type="pres">
      <dgm:prSet presAssocID="{94C31057-80D7-4F70-B106-4ADC82427C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373A10-A2DA-4CB8-BCF0-F6B24191E140}" type="pres">
      <dgm:prSet presAssocID="{82522A2D-EB59-477F-A31E-9A85AFC62BFC}" presName="composite" presStyleCnt="0"/>
      <dgm:spPr/>
    </dgm:pt>
    <dgm:pt modelId="{C1B8FD48-1887-467F-978E-DBD4072A05AA}" type="pres">
      <dgm:prSet presAssocID="{82522A2D-EB59-477F-A31E-9A85AFC62BFC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72324-4343-4119-B9F1-49FBC3F91F37}" type="pres">
      <dgm:prSet presAssocID="{82522A2D-EB59-477F-A31E-9A85AFC62BFC}" presName="rect2" presStyleLbl="fgImgPlace1" presStyleIdx="0" presStyleCnt="4" custScaleY="81584"/>
      <dgm:spPr/>
    </dgm:pt>
    <dgm:pt modelId="{0AA133B2-FD27-4BA2-9ACC-F8401910E2D6}" type="pres">
      <dgm:prSet presAssocID="{F5182598-DD2C-4460-AE9F-8F22B6C3C636}" presName="sibTrans" presStyleCnt="0"/>
      <dgm:spPr/>
    </dgm:pt>
    <dgm:pt modelId="{050502ED-116D-4A53-B7FD-B0E5EB38D344}" type="pres">
      <dgm:prSet presAssocID="{D033B383-A1BD-4B2F-B3D6-B2CD1D25FD66}" presName="composite" presStyleCnt="0"/>
      <dgm:spPr/>
    </dgm:pt>
    <dgm:pt modelId="{481F04EE-ED62-40AF-96EF-53B2D25E5364}" type="pres">
      <dgm:prSet presAssocID="{D033B383-A1BD-4B2F-B3D6-B2CD1D25FD66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0BE7B-67D6-4863-A84B-0709600BA44F}" type="pres">
      <dgm:prSet presAssocID="{D033B383-A1BD-4B2F-B3D6-B2CD1D25FD66}" presName="rect2" presStyleLbl="fgImgPlace1" presStyleIdx="1" presStyleCnt="4"/>
      <dgm:spPr/>
    </dgm:pt>
    <dgm:pt modelId="{E25C10B2-A77F-43C3-B6BD-5B9D6FA253CA}" type="pres">
      <dgm:prSet presAssocID="{B6923621-285C-48A5-9A98-931FC0999DC6}" presName="sibTrans" presStyleCnt="0"/>
      <dgm:spPr/>
    </dgm:pt>
    <dgm:pt modelId="{E189147F-C455-471D-A7AD-1C3807712953}" type="pres">
      <dgm:prSet presAssocID="{0F0EE8B4-EB17-4FCC-A8C6-279E4FD9485F}" presName="composite" presStyleCnt="0"/>
      <dgm:spPr/>
    </dgm:pt>
    <dgm:pt modelId="{9E0A36B3-7781-4805-827D-30C8110F2961}" type="pres">
      <dgm:prSet presAssocID="{0F0EE8B4-EB17-4FCC-A8C6-279E4FD9485F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2101C-D329-48FB-A7E4-A39245521A0D}" type="pres">
      <dgm:prSet presAssocID="{0F0EE8B4-EB17-4FCC-A8C6-279E4FD9485F}" presName="rect2" presStyleLbl="fgImgPlace1" presStyleIdx="2" presStyleCnt="4"/>
      <dgm:spPr/>
    </dgm:pt>
    <dgm:pt modelId="{FAABAE00-896E-4D0C-B39D-FF7348F55718}" type="pres">
      <dgm:prSet presAssocID="{986A2BEE-0297-4AD0-85BF-E1C5955AF29C}" presName="sibTrans" presStyleCnt="0"/>
      <dgm:spPr/>
    </dgm:pt>
    <dgm:pt modelId="{9FE843C1-A734-4258-A803-58B1E58B6086}" type="pres">
      <dgm:prSet presAssocID="{316DA437-5F39-4DF5-A849-9D0FF285A6F4}" presName="composite" presStyleCnt="0"/>
      <dgm:spPr/>
    </dgm:pt>
    <dgm:pt modelId="{81D3DEE5-8C0B-4951-952A-125004B3496F}" type="pres">
      <dgm:prSet presAssocID="{316DA437-5F39-4DF5-A849-9D0FF285A6F4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5658CD-B32A-4B6A-BA81-8B732CD5173D}" type="pres">
      <dgm:prSet presAssocID="{316DA437-5F39-4DF5-A849-9D0FF285A6F4}" presName="rect2" presStyleLbl="fgImgPlace1" presStyleIdx="3" presStyleCnt="4"/>
      <dgm:spPr/>
    </dgm:pt>
  </dgm:ptLst>
  <dgm:cxnLst>
    <dgm:cxn modelId="{5077C682-BEEA-4E44-AF1B-C7063E5C45F8}" srcId="{94C31057-80D7-4F70-B106-4ADC82427CCB}" destId="{0F0EE8B4-EB17-4FCC-A8C6-279E4FD9485F}" srcOrd="2" destOrd="0" parTransId="{F1CC1777-9022-4B7D-9D81-B505D5213559}" sibTransId="{986A2BEE-0297-4AD0-85BF-E1C5955AF29C}"/>
    <dgm:cxn modelId="{2EF73F42-7107-4007-8978-21A678670C1E}" srcId="{94C31057-80D7-4F70-B106-4ADC82427CCB}" destId="{316DA437-5F39-4DF5-A849-9D0FF285A6F4}" srcOrd="3" destOrd="0" parTransId="{DEAD51C3-8C46-44B8-8282-0A9A4362B46A}" sibTransId="{792D1A98-8B48-4B07-8216-5C36F929DFF0}"/>
    <dgm:cxn modelId="{21B61D25-72A6-4C20-9A37-65F60AC58D4E}" type="presOf" srcId="{0F0EE8B4-EB17-4FCC-A8C6-279E4FD9485F}" destId="{9E0A36B3-7781-4805-827D-30C8110F2961}" srcOrd="0" destOrd="0" presId="urn:microsoft.com/office/officeart/2008/layout/PictureStrips"/>
    <dgm:cxn modelId="{4DDFD354-700C-4D07-A9C2-E5C79049C655}" type="presOf" srcId="{82522A2D-EB59-477F-A31E-9A85AFC62BFC}" destId="{C1B8FD48-1887-467F-978E-DBD4072A05AA}" srcOrd="0" destOrd="0" presId="urn:microsoft.com/office/officeart/2008/layout/PictureStrips"/>
    <dgm:cxn modelId="{3AE10A2D-CE3C-4763-A047-6E35534C6D98}" type="presOf" srcId="{D033B383-A1BD-4B2F-B3D6-B2CD1D25FD66}" destId="{481F04EE-ED62-40AF-96EF-53B2D25E5364}" srcOrd="0" destOrd="0" presId="urn:microsoft.com/office/officeart/2008/layout/PictureStrips"/>
    <dgm:cxn modelId="{D8B5EC85-A84D-478D-9ABC-C12BB0FDB1B1}" srcId="{94C31057-80D7-4F70-B106-4ADC82427CCB}" destId="{D033B383-A1BD-4B2F-B3D6-B2CD1D25FD66}" srcOrd="1" destOrd="0" parTransId="{C2762631-914C-487B-A4B6-AB77FF6776E2}" sibTransId="{B6923621-285C-48A5-9A98-931FC0999DC6}"/>
    <dgm:cxn modelId="{14B13872-69C9-4701-92F1-43BD57E458DE}" type="presOf" srcId="{94C31057-80D7-4F70-B106-4ADC82427CCB}" destId="{60EB8572-2300-4E20-876A-AAF81649D1D6}" srcOrd="0" destOrd="0" presId="urn:microsoft.com/office/officeart/2008/layout/PictureStrips"/>
    <dgm:cxn modelId="{98A6BD14-919A-4D34-98DD-8B848D88F734}" type="presOf" srcId="{316DA437-5F39-4DF5-A849-9D0FF285A6F4}" destId="{81D3DEE5-8C0B-4951-952A-125004B3496F}" srcOrd="0" destOrd="0" presId="urn:microsoft.com/office/officeart/2008/layout/PictureStrips"/>
    <dgm:cxn modelId="{BBFEF567-2424-4D8F-B387-8BD8169171E2}" srcId="{94C31057-80D7-4F70-B106-4ADC82427CCB}" destId="{82522A2D-EB59-477F-A31E-9A85AFC62BFC}" srcOrd="0" destOrd="0" parTransId="{9DE822BF-C31F-4D79-AA6C-92B6DC5F0697}" sibTransId="{F5182598-DD2C-4460-AE9F-8F22B6C3C636}"/>
    <dgm:cxn modelId="{BCF2950E-5047-4B7D-BDD6-CB36E24E9B03}" type="presParOf" srcId="{60EB8572-2300-4E20-876A-AAF81649D1D6}" destId="{B3373A10-A2DA-4CB8-BCF0-F6B24191E140}" srcOrd="0" destOrd="0" presId="urn:microsoft.com/office/officeart/2008/layout/PictureStrips"/>
    <dgm:cxn modelId="{6422ECD9-689F-452A-A0B7-6CDCC59BB5EF}" type="presParOf" srcId="{B3373A10-A2DA-4CB8-BCF0-F6B24191E140}" destId="{C1B8FD48-1887-467F-978E-DBD4072A05AA}" srcOrd="0" destOrd="0" presId="urn:microsoft.com/office/officeart/2008/layout/PictureStrips"/>
    <dgm:cxn modelId="{03000883-9C1B-4872-8272-5691986FBA42}" type="presParOf" srcId="{B3373A10-A2DA-4CB8-BCF0-F6B24191E140}" destId="{26172324-4343-4119-B9F1-49FBC3F91F37}" srcOrd="1" destOrd="0" presId="urn:microsoft.com/office/officeart/2008/layout/PictureStrips"/>
    <dgm:cxn modelId="{AF9065E6-8026-4527-BCA4-CE391E63D171}" type="presParOf" srcId="{60EB8572-2300-4E20-876A-AAF81649D1D6}" destId="{0AA133B2-FD27-4BA2-9ACC-F8401910E2D6}" srcOrd="1" destOrd="0" presId="urn:microsoft.com/office/officeart/2008/layout/PictureStrips"/>
    <dgm:cxn modelId="{18733CDF-7F03-428A-8A2A-ED8BB975845B}" type="presParOf" srcId="{60EB8572-2300-4E20-876A-AAF81649D1D6}" destId="{050502ED-116D-4A53-B7FD-B0E5EB38D344}" srcOrd="2" destOrd="0" presId="urn:microsoft.com/office/officeart/2008/layout/PictureStrips"/>
    <dgm:cxn modelId="{33A19CFD-2BDB-490A-B32B-1824E7F4A60A}" type="presParOf" srcId="{050502ED-116D-4A53-B7FD-B0E5EB38D344}" destId="{481F04EE-ED62-40AF-96EF-53B2D25E5364}" srcOrd="0" destOrd="0" presId="urn:microsoft.com/office/officeart/2008/layout/PictureStrips"/>
    <dgm:cxn modelId="{08728C7E-D40E-4776-A033-6E202BB0468B}" type="presParOf" srcId="{050502ED-116D-4A53-B7FD-B0E5EB38D344}" destId="{14D0BE7B-67D6-4863-A84B-0709600BA44F}" srcOrd="1" destOrd="0" presId="urn:microsoft.com/office/officeart/2008/layout/PictureStrips"/>
    <dgm:cxn modelId="{992F20F1-1A70-4B3F-91C1-E88E5826AABD}" type="presParOf" srcId="{60EB8572-2300-4E20-876A-AAF81649D1D6}" destId="{E25C10B2-A77F-43C3-B6BD-5B9D6FA253CA}" srcOrd="3" destOrd="0" presId="urn:microsoft.com/office/officeart/2008/layout/PictureStrips"/>
    <dgm:cxn modelId="{78906D0F-0F3A-4E09-BD15-14C73DFBDACA}" type="presParOf" srcId="{60EB8572-2300-4E20-876A-AAF81649D1D6}" destId="{E189147F-C455-471D-A7AD-1C3807712953}" srcOrd="4" destOrd="0" presId="urn:microsoft.com/office/officeart/2008/layout/PictureStrips"/>
    <dgm:cxn modelId="{08203285-232E-43DD-A3D9-691B356F900A}" type="presParOf" srcId="{E189147F-C455-471D-A7AD-1C3807712953}" destId="{9E0A36B3-7781-4805-827D-30C8110F2961}" srcOrd="0" destOrd="0" presId="urn:microsoft.com/office/officeart/2008/layout/PictureStrips"/>
    <dgm:cxn modelId="{01263987-E8B0-4402-8505-632C7169CEBF}" type="presParOf" srcId="{E189147F-C455-471D-A7AD-1C3807712953}" destId="{24C2101C-D329-48FB-A7E4-A39245521A0D}" srcOrd="1" destOrd="0" presId="urn:microsoft.com/office/officeart/2008/layout/PictureStrips"/>
    <dgm:cxn modelId="{AF5A03B5-E7CA-4342-8070-0406083E78A2}" type="presParOf" srcId="{60EB8572-2300-4E20-876A-AAF81649D1D6}" destId="{FAABAE00-896E-4D0C-B39D-FF7348F55718}" srcOrd="5" destOrd="0" presId="urn:microsoft.com/office/officeart/2008/layout/PictureStrips"/>
    <dgm:cxn modelId="{ABD8D74E-13DE-44DE-A06C-1C40BD3997E6}" type="presParOf" srcId="{60EB8572-2300-4E20-876A-AAF81649D1D6}" destId="{9FE843C1-A734-4258-A803-58B1E58B6086}" srcOrd="6" destOrd="0" presId="urn:microsoft.com/office/officeart/2008/layout/PictureStrips"/>
    <dgm:cxn modelId="{9877BD11-D97B-46BE-AF58-CAFEB2E2DFFC}" type="presParOf" srcId="{9FE843C1-A734-4258-A803-58B1E58B6086}" destId="{81D3DEE5-8C0B-4951-952A-125004B3496F}" srcOrd="0" destOrd="0" presId="urn:microsoft.com/office/officeart/2008/layout/PictureStrips"/>
    <dgm:cxn modelId="{DF44C776-DBA7-41CF-B4C8-F1118C95EB23}" type="presParOf" srcId="{9FE843C1-A734-4258-A803-58B1E58B6086}" destId="{2A5658CD-B32A-4B6A-BA81-8B732CD5173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8FD48-1887-467F-978E-DBD4072A05AA}">
      <dsp:nvSpPr>
        <dsp:cNvPr id="0" name=""/>
        <dsp:cNvSpPr/>
      </dsp:nvSpPr>
      <dsp:spPr>
        <a:xfrm>
          <a:off x="434375" y="420857"/>
          <a:ext cx="2368985" cy="74030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1435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>
                  <a:lumMod val="50000"/>
                </a:schemeClr>
              </a:solidFill>
            </a:rPr>
            <a:t>Содержание дворовых территорий</a:t>
          </a:r>
          <a:endParaRPr lang="ru-RU" sz="13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34375" y="420857"/>
        <a:ext cx="2368985" cy="740307"/>
      </dsp:txXfrm>
    </dsp:sp>
    <dsp:sp modelId="{26172324-4343-4119-B9F1-49FBC3F91F37}">
      <dsp:nvSpPr>
        <dsp:cNvPr id="0" name=""/>
        <dsp:cNvSpPr/>
      </dsp:nvSpPr>
      <dsp:spPr>
        <a:xfrm>
          <a:off x="335667" y="385500"/>
          <a:ext cx="518215" cy="63417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F04EE-ED62-40AF-96EF-53B2D25E5364}">
      <dsp:nvSpPr>
        <dsp:cNvPr id="0" name=""/>
        <dsp:cNvSpPr/>
      </dsp:nvSpPr>
      <dsp:spPr>
        <a:xfrm>
          <a:off x="434375" y="1352823"/>
          <a:ext cx="2368985" cy="74030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1435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>
                  <a:lumMod val="50000"/>
                </a:schemeClr>
              </a:solidFill>
            </a:rPr>
            <a:t>Перевозка пассажиров</a:t>
          </a:r>
          <a:endParaRPr lang="ru-RU" sz="13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34375" y="1352823"/>
        <a:ext cx="2368985" cy="740307"/>
      </dsp:txXfrm>
    </dsp:sp>
    <dsp:sp modelId="{14D0BE7B-67D6-4863-A84B-0709600BA44F}">
      <dsp:nvSpPr>
        <dsp:cNvPr id="0" name=""/>
        <dsp:cNvSpPr/>
      </dsp:nvSpPr>
      <dsp:spPr>
        <a:xfrm>
          <a:off x="335667" y="1245889"/>
          <a:ext cx="518215" cy="77732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0A36B3-7781-4805-827D-30C8110F2961}">
      <dsp:nvSpPr>
        <dsp:cNvPr id="0" name=""/>
        <dsp:cNvSpPr/>
      </dsp:nvSpPr>
      <dsp:spPr>
        <a:xfrm>
          <a:off x="434375" y="2284788"/>
          <a:ext cx="2368985" cy="74030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1435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>
                  <a:lumMod val="50000"/>
                </a:schemeClr>
              </a:solidFill>
            </a:rPr>
            <a:t>Приобретение автолавок, хлебопекарного и иного оборудования</a:t>
          </a:r>
          <a:endParaRPr lang="ru-RU" sz="13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34375" y="2284788"/>
        <a:ext cx="2368985" cy="740307"/>
      </dsp:txXfrm>
    </dsp:sp>
    <dsp:sp modelId="{24C2101C-D329-48FB-A7E4-A39245521A0D}">
      <dsp:nvSpPr>
        <dsp:cNvPr id="0" name=""/>
        <dsp:cNvSpPr/>
      </dsp:nvSpPr>
      <dsp:spPr>
        <a:xfrm>
          <a:off x="335667" y="2177855"/>
          <a:ext cx="518215" cy="77732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3DEE5-8C0B-4951-952A-125004B3496F}">
      <dsp:nvSpPr>
        <dsp:cNvPr id="0" name=""/>
        <dsp:cNvSpPr/>
      </dsp:nvSpPr>
      <dsp:spPr>
        <a:xfrm>
          <a:off x="434375" y="3216753"/>
          <a:ext cx="2368985" cy="74030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1435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>
                  <a:lumMod val="50000"/>
                </a:schemeClr>
              </a:solidFill>
            </a:rPr>
            <a:t>Другие</a:t>
          </a:r>
          <a:endParaRPr lang="ru-RU" sz="13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34375" y="3216753"/>
        <a:ext cx="2368985" cy="740307"/>
      </dsp:txXfrm>
    </dsp:sp>
    <dsp:sp modelId="{2A5658CD-B32A-4B6A-BA81-8B732CD5173D}">
      <dsp:nvSpPr>
        <dsp:cNvPr id="0" name=""/>
        <dsp:cNvSpPr/>
      </dsp:nvSpPr>
      <dsp:spPr>
        <a:xfrm>
          <a:off x="335667" y="3109820"/>
          <a:ext cx="518215" cy="77732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0B998-9051-42AF-B5DA-4D7A8C9C98A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D7AF3-A228-4D81-8012-CC9FA262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813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4EB83-FDBB-4625-B2B9-A0F6A2EBDFD6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8D8E6-C8C7-4110-94EE-507477E36C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499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285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A8D8E6-C8C7-4110-94EE-507477E36C0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741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A8D8E6-C8C7-4110-94EE-507477E36C0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661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A8D8E6-C8C7-4110-94EE-507477E36C0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834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2044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7681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06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zh-CN" dirty="0" smtClean="0"/>
              <a:t>???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4232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068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4390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4029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52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8D8E6-C8C7-4110-94EE-507477E36C0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4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936" y="195487"/>
            <a:ext cx="2438028" cy="395637"/>
          </a:xfrm>
        </p:spPr>
        <p:txBody>
          <a:bodyPr>
            <a:normAutofit/>
          </a:bodyPr>
          <a:lstStyle>
            <a:lvl1pPr algn="l">
              <a:defRPr sz="1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70030" y="195486"/>
            <a:ext cx="270030" cy="36004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7"/>
          <p:cNvSpPr/>
          <p:nvPr userDrawn="1"/>
        </p:nvSpPr>
        <p:spPr>
          <a:xfrm>
            <a:off x="401393" y="342518"/>
            <a:ext cx="217698" cy="290264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gradFill>
                <a:gsLst>
                  <a:gs pos="0">
                    <a:srgbClr val="66CCFF"/>
                  </a:gs>
                  <a:gs pos="52000">
                    <a:schemeClr val="bg1"/>
                  </a:gs>
                  <a:gs pos="100000">
                    <a:srgbClr val="0070C0"/>
                  </a:gs>
                </a:gsLst>
                <a:lin ang="0" scaled="1"/>
              </a:gradFill>
            </a:endParaRPr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673096" y="608534"/>
            <a:ext cx="6266294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-4274" y="5326057"/>
            <a:ext cx="6862274" cy="27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669884" y="1432258"/>
            <a:ext cx="192834" cy="37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9" name="矩形 18"/>
          <p:cNvSpPr/>
          <p:nvPr/>
        </p:nvSpPr>
        <p:spPr>
          <a:xfrm>
            <a:off x="2669884" y="1432258"/>
            <a:ext cx="1478393" cy="185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0" name="矩形 19"/>
          <p:cNvSpPr/>
          <p:nvPr/>
        </p:nvSpPr>
        <p:spPr>
          <a:xfrm rot="5400000">
            <a:off x="3362818" y="2153439"/>
            <a:ext cx="1627712" cy="185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1" name="矩形 20"/>
          <p:cNvSpPr/>
          <p:nvPr/>
        </p:nvSpPr>
        <p:spPr>
          <a:xfrm flipV="1">
            <a:off x="2669884" y="2681786"/>
            <a:ext cx="192834" cy="257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2" name="矩形 21"/>
          <p:cNvSpPr/>
          <p:nvPr/>
        </p:nvSpPr>
        <p:spPr>
          <a:xfrm flipV="1">
            <a:off x="2669884" y="2874620"/>
            <a:ext cx="1478393" cy="185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1978357" y="3399021"/>
            <a:ext cx="289701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9pPr>
          </a:lstStyle>
          <a:p>
            <a:pPr algn="ctr" defTabSz="514350"/>
            <a:r>
              <a:rPr lang="ru-RU" altLang="zh-CN" dirty="0" smtClean="0">
                <a:solidFill>
                  <a:schemeClr val="accent1"/>
                </a:solidFill>
              </a:rPr>
              <a:t>МЕРЫ ПОДДЕРЖКИ МСП </a:t>
            </a:r>
          </a:p>
          <a:p>
            <a:pPr algn="ctr" defTabSz="514350"/>
            <a:r>
              <a:rPr lang="ru-RU" altLang="zh-CN" dirty="0" smtClean="0">
                <a:solidFill>
                  <a:schemeClr val="accent1"/>
                </a:solidFill>
              </a:rPr>
              <a:t>РЕСПУБЛИКИ КОМИ</a:t>
            </a:r>
            <a:endParaRPr lang="zh-CN" altLang="zh-CN" dirty="0">
              <a:solidFill>
                <a:schemeClr val="accent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3892343" y="4055500"/>
            <a:ext cx="0" cy="179223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69619" y="1702346"/>
            <a:ext cx="152285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defTabSz="68580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ea typeface="宋体" pitchFamily="2" charset="-122"/>
                <a:cs typeface="宋体" pitchFamily="2" charset="-122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宋体" pitchFamily="2" charset="-122"/>
                <a:cs typeface="宋体" pitchFamily="2" charset="-122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宋体" pitchFamily="2" charset="-122"/>
                <a:cs typeface="宋体" pitchFamily="2" charset="-122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宋体" pitchFamily="2" charset="-122"/>
                <a:cs typeface="宋体" pitchFamily="2" charset="-122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宋体" pitchFamily="2" charset="-122"/>
                <a:cs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宋体" pitchFamily="2" charset="-122"/>
                <a:cs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宋体" pitchFamily="2" charset="-122"/>
                <a:cs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宋体" pitchFamily="2" charset="-122"/>
                <a:cs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宋体" pitchFamily="2" charset="-122"/>
                <a:cs typeface="宋体" pitchFamily="2" charset="-122"/>
              </a:defRPr>
            </a:lvl9pPr>
          </a:lstStyle>
          <a:p>
            <a:r>
              <a:rPr lang="en-US" altLang="zh-CN" sz="7200" dirty="0" smtClean="0">
                <a:solidFill>
                  <a:schemeClr val="accent1">
                    <a:lumMod val="50000"/>
                  </a:schemeClr>
                </a:solidFill>
              </a:rPr>
              <a:t>20</a:t>
            </a:r>
            <a:r>
              <a:rPr lang="ru-RU" altLang="zh-CN" sz="7200" dirty="0" smtClean="0">
                <a:solidFill>
                  <a:schemeClr val="accent1">
                    <a:lumMod val="50000"/>
                  </a:schemeClr>
                </a:solidFill>
              </a:rPr>
              <a:t>20</a:t>
            </a:r>
          </a:p>
        </p:txBody>
      </p:sp>
      <p:sp>
        <p:nvSpPr>
          <p:cNvPr id="23" name="Freeform 7"/>
          <p:cNvSpPr>
            <a:spLocks/>
          </p:cNvSpPr>
          <p:nvPr/>
        </p:nvSpPr>
        <p:spPr bwMode="auto">
          <a:xfrm rot="18900000">
            <a:off x="4366300" y="1581970"/>
            <a:ext cx="272505" cy="272946"/>
          </a:xfrm>
          <a:custGeom>
            <a:avLst/>
            <a:gdLst>
              <a:gd name="T0" fmla="*/ 2199 w 2504"/>
              <a:gd name="T1" fmla="*/ 0 h 2504"/>
              <a:gd name="T2" fmla="*/ 2504 w 2504"/>
              <a:gd name="T3" fmla="*/ 0 h 2504"/>
              <a:gd name="T4" fmla="*/ 2504 w 2504"/>
              <a:gd name="T5" fmla="*/ 2504 h 2504"/>
              <a:gd name="T6" fmla="*/ 0 w 2504"/>
              <a:gd name="T7" fmla="*/ 2504 h 2504"/>
              <a:gd name="T8" fmla="*/ 0 w 2504"/>
              <a:gd name="T9" fmla="*/ 2199 h 2504"/>
              <a:gd name="T10" fmla="*/ 1970 w 2504"/>
              <a:gd name="T11" fmla="*/ 2199 h 2504"/>
              <a:gd name="T12" fmla="*/ 87 w 2504"/>
              <a:gd name="T13" fmla="*/ 315 h 2504"/>
              <a:gd name="T14" fmla="*/ 303 w 2504"/>
              <a:gd name="T15" fmla="*/ 99 h 2504"/>
              <a:gd name="T16" fmla="*/ 2199 w 2504"/>
              <a:gd name="T17" fmla="*/ 1996 h 2504"/>
              <a:gd name="T18" fmla="*/ 2199 w 2504"/>
              <a:gd name="T19" fmla="*/ 0 h 2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04" h="2504">
                <a:moveTo>
                  <a:pt x="2199" y="0"/>
                </a:moveTo>
                <a:lnTo>
                  <a:pt x="2504" y="0"/>
                </a:lnTo>
                <a:lnTo>
                  <a:pt x="2504" y="2504"/>
                </a:lnTo>
                <a:lnTo>
                  <a:pt x="0" y="2504"/>
                </a:lnTo>
                <a:lnTo>
                  <a:pt x="0" y="2199"/>
                </a:lnTo>
                <a:lnTo>
                  <a:pt x="1970" y="2199"/>
                </a:lnTo>
                <a:lnTo>
                  <a:pt x="87" y="315"/>
                </a:lnTo>
                <a:lnTo>
                  <a:pt x="303" y="99"/>
                </a:lnTo>
                <a:lnTo>
                  <a:pt x="2199" y="1996"/>
                </a:lnTo>
                <a:lnTo>
                  <a:pt x="2199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51428" tIns="25714" rIns="51428" bIns="25714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任意多边形 33"/>
          <p:cNvSpPr/>
          <p:nvPr/>
        </p:nvSpPr>
        <p:spPr>
          <a:xfrm rot="961210">
            <a:off x="947122" y="2887952"/>
            <a:ext cx="635403" cy="327950"/>
          </a:xfrm>
          <a:custGeom>
            <a:avLst/>
            <a:gdLst>
              <a:gd name="connsiteX0" fmla="*/ 0 w 1667435"/>
              <a:gd name="connsiteY0" fmla="*/ 0 h 860611"/>
              <a:gd name="connsiteX1" fmla="*/ 1667435 w 1667435"/>
              <a:gd name="connsiteY1" fmla="*/ 0 h 860611"/>
              <a:gd name="connsiteX2" fmla="*/ 739588 w 1667435"/>
              <a:gd name="connsiteY2" fmla="*/ 860611 h 860611"/>
              <a:gd name="connsiteX3" fmla="*/ 0 w 1667435"/>
              <a:gd name="connsiteY3" fmla="*/ 0 h 86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7435" h="860611">
                <a:moveTo>
                  <a:pt x="0" y="0"/>
                </a:moveTo>
                <a:lnTo>
                  <a:pt x="1667435" y="0"/>
                </a:lnTo>
                <a:lnTo>
                  <a:pt x="739588" y="8606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5" name="任意多边形 34"/>
          <p:cNvSpPr/>
          <p:nvPr/>
        </p:nvSpPr>
        <p:spPr>
          <a:xfrm>
            <a:off x="803200" y="3453436"/>
            <a:ext cx="421105" cy="445169"/>
          </a:xfrm>
          <a:custGeom>
            <a:avLst/>
            <a:gdLst>
              <a:gd name="connsiteX0" fmla="*/ 0 w 561473"/>
              <a:gd name="connsiteY0" fmla="*/ 0 h 593558"/>
              <a:gd name="connsiteX1" fmla="*/ 561473 w 561473"/>
              <a:gd name="connsiteY1" fmla="*/ 272716 h 593558"/>
              <a:gd name="connsiteX2" fmla="*/ 32084 w 561473"/>
              <a:gd name="connsiteY2" fmla="*/ 593558 h 593558"/>
              <a:gd name="connsiteX3" fmla="*/ 0 w 561473"/>
              <a:gd name="connsiteY3" fmla="*/ 0 h 59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473" h="593558">
                <a:moveTo>
                  <a:pt x="0" y="0"/>
                </a:moveTo>
                <a:lnTo>
                  <a:pt x="561473" y="272716"/>
                </a:lnTo>
                <a:lnTo>
                  <a:pt x="32084" y="59355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7" name="任意多边形 36"/>
          <p:cNvSpPr/>
          <p:nvPr/>
        </p:nvSpPr>
        <p:spPr>
          <a:xfrm>
            <a:off x="358031" y="3020300"/>
            <a:ext cx="252663" cy="228600"/>
          </a:xfrm>
          <a:custGeom>
            <a:avLst/>
            <a:gdLst>
              <a:gd name="connsiteX0" fmla="*/ 0 w 336884"/>
              <a:gd name="connsiteY0" fmla="*/ 0 h 304800"/>
              <a:gd name="connsiteX1" fmla="*/ 80210 w 336884"/>
              <a:gd name="connsiteY1" fmla="*/ 304800 h 304800"/>
              <a:gd name="connsiteX2" fmla="*/ 336884 w 336884"/>
              <a:gd name="connsiteY2" fmla="*/ 192505 h 304800"/>
              <a:gd name="connsiteX3" fmla="*/ 0 w 336884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884" h="304800">
                <a:moveTo>
                  <a:pt x="0" y="0"/>
                </a:moveTo>
                <a:lnTo>
                  <a:pt x="80210" y="304800"/>
                </a:lnTo>
                <a:lnTo>
                  <a:pt x="336884" y="1925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8" name="任意多边形 37"/>
          <p:cNvSpPr/>
          <p:nvPr/>
        </p:nvSpPr>
        <p:spPr>
          <a:xfrm>
            <a:off x="5094814" y="3321918"/>
            <a:ext cx="360947" cy="300790"/>
          </a:xfrm>
          <a:custGeom>
            <a:avLst/>
            <a:gdLst>
              <a:gd name="connsiteX0" fmla="*/ 176463 w 481263"/>
              <a:gd name="connsiteY0" fmla="*/ 96253 h 401053"/>
              <a:gd name="connsiteX1" fmla="*/ 0 w 481263"/>
              <a:gd name="connsiteY1" fmla="*/ 401053 h 401053"/>
              <a:gd name="connsiteX2" fmla="*/ 481263 w 481263"/>
              <a:gd name="connsiteY2" fmla="*/ 0 h 401053"/>
              <a:gd name="connsiteX3" fmla="*/ 176463 w 481263"/>
              <a:gd name="connsiteY3" fmla="*/ 96253 h 40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263" h="401053">
                <a:moveTo>
                  <a:pt x="176463" y="96253"/>
                </a:moveTo>
                <a:lnTo>
                  <a:pt x="0" y="401053"/>
                </a:lnTo>
                <a:lnTo>
                  <a:pt x="481263" y="0"/>
                </a:lnTo>
                <a:lnTo>
                  <a:pt x="176463" y="9625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9" name="任意多边形 38"/>
          <p:cNvSpPr/>
          <p:nvPr/>
        </p:nvSpPr>
        <p:spPr>
          <a:xfrm rot="4178014">
            <a:off x="1687094" y="1105693"/>
            <a:ext cx="300789" cy="360947"/>
          </a:xfrm>
          <a:custGeom>
            <a:avLst/>
            <a:gdLst>
              <a:gd name="connsiteX0" fmla="*/ 0 w 401052"/>
              <a:gd name="connsiteY0" fmla="*/ 0 h 481263"/>
              <a:gd name="connsiteX1" fmla="*/ 401052 w 401052"/>
              <a:gd name="connsiteY1" fmla="*/ 96253 h 481263"/>
              <a:gd name="connsiteX2" fmla="*/ 16042 w 401052"/>
              <a:gd name="connsiteY2" fmla="*/ 481263 h 481263"/>
              <a:gd name="connsiteX3" fmla="*/ 0 w 401052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52" h="481263">
                <a:moveTo>
                  <a:pt x="0" y="0"/>
                </a:moveTo>
                <a:lnTo>
                  <a:pt x="401052" y="96253"/>
                </a:lnTo>
                <a:lnTo>
                  <a:pt x="16042" y="48126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0" name="任意多边形 39"/>
          <p:cNvSpPr/>
          <p:nvPr/>
        </p:nvSpPr>
        <p:spPr>
          <a:xfrm>
            <a:off x="5172309" y="1250072"/>
            <a:ext cx="649705" cy="433137"/>
          </a:xfrm>
          <a:custGeom>
            <a:avLst/>
            <a:gdLst>
              <a:gd name="connsiteX0" fmla="*/ 0 w 866273"/>
              <a:gd name="connsiteY0" fmla="*/ 64168 h 577516"/>
              <a:gd name="connsiteX1" fmla="*/ 866273 w 866273"/>
              <a:gd name="connsiteY1" fmla="*/ 0 h 577516"/>
              <a:gd name="connsiteX2" fmla="*/ 401052 w 866273"/>
              <a:gd name="connsiteY2" fmla="*/ 577516 h 577516"/>
              <a:gd name="connsiteX3" fmla="*/ 0 w 866273"/>
              <a:gd name="connsiteY3" fmla="*/ 64168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6273" h="577516">
                <a:moveTo>
                  <a:pt x="0" y="64168"/>
                </a:moveTo>
                <a:lnTo>
                  <a:pt x="866273" y="0"/>
                </a:lnTo>
                <a:lnTo>
                  <a:pt x="401052" y="577516"/>
                </a:lnTo>
                <a:lnTo>
                  <a:pt x="0" y="641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1" name="任意多边形 40"/>
          <p:cNvSpPr/>
          <p:nvPr/>
        </p:nvSpPr>
        <p:spPr>
          <a:xfrm>
            <a:off x="5232467" y="1947904"/>
            <a:ext cx="276727" cy="264695"/>
          </a:xfrm>
          <a:custGeom>
            <a:avLst/>
            <a:gdLst>
              <a:gd name="connsiteX0" fmla="*/ 0 w 368969"/>
              <a:gd name="connsiteY0" fmla="*/ 0 h 352927"/>
              <a:gd name="connsiteX1" fmla="*/ 368969 w 368969"/>
              <a:gd name="connsiteY1" fmla="*/ 48127 h 352927"/>
              <a:gd name="connsiteX2" fmla="*/ 112295 w 368969"/>
              <a:gd name="connsiteY2" fmla="*/ 352927 h 352927"/>
              <a:gd name="connsiteX3" fmla="*/ 0 w 368969"/>
              <a:gd name="connsiteY3" fmla="*/ 0 h 3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969" h="352927">
                <a:moveTo>
                  <a:pt x="0" y="0"/>
                </a:moveTo>
                <a:lnTo>
                  <a:pt x="368969" y="48127"/>
                </a:lnTo>
                <a:lnTo>
                  <a:pt x="112295" y="3529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2" name="任意多边形 41"/>
          <p:cNvSpPr/>
          <p:nvPr/>
        </p:nvSpPr>
        <p:spPr>
          <a:xfrm>
            <a:off x="4919645" y="2356979"/>
            <a:ext cx="565484" cy="433136"/>
          </a:xfrm>
          <a:custGeom>
            <a:avLst/>
            <a:gdLst>
              <a:gd name="connsiteX0" fmla="*/ 0 w 753979"/>
              <a:gd name="connsiteY0" fmla="*/ 0 h 577515"/>
              <a:gd name="connsiteX1" fmla="*/ 48126 w 753979"/>
              <a:gd name="connsiteY1" fmla="*/ 577515 h 577515"/>
              <a:gd name="connsiteX2" fmla="*/ 753979 w 753979"/>
              <a:gd name="connsiteY2" fmla="*/ 513347 h 577515"/>
              <a:gd name="connsiteX3" fmla="*/ 0 w 753979"/>
              <a:gd name="connsiteY3" fmla="*/ 0 h 577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79" h="577515">
                <a:moveTo>
                  <a:pt x="0" y="0"/>
                </a:moveTo>
                <a:lnTo>
                  <a:pt x="48126" y="577515"/>
                </a:lnTo>
                <a:lnTo>
                  <a:pt x="753979" y="513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3" name="任意多边形 42"/>
          <p:cNvSpPr/>
          <p:nvPr/>
        </p:nvSpPr>
        <p:spPr>
          <a:xfrm>
            <a:off x="5485129" y="2609639"/>
            <a:ext cx="818147" cy="421106"/>
          </a:xfrm>
          <a:custGeom>
            <a:avLst/>
            <a:gdLst>
              <a:gd name="connsiteX0" fmla="*/ 433136 w 1090863"/>
              <a:gd name="connsiteY0" fmla="*/ 0 h 561474"/>
              <a:gd name="connsiteX1" fmla="*/ 0 w 1090863"/>
              <a:gd name="connsiteY1" fmla="*/ 561474 h 561474"/>
              <a:gd name="connsiteX2" fmla="*/ 1090863 w 1090863"/>
              <a:gd name="connsiteY2" fmla="*/ 256674 h 561474"/>
              <a:gd name="connsiteX3" fmla="*/ 481263 w 1090863"/>
              <a:gd name="connsiteY3" fmla="*/ 16042 h 561474"/>
              <a:gd name="connsiteX4" fmla="*/ 433136 w 1090863"/>
              <a:gd name="connsiteY4" fmla="*/ 0 h 56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0863" h="561474">
                <a:moveTo>
                  <a:pt x="433136" y="0"/>
                </a:moveTo>
                <a:lnTo>
                  <a:pt x="0" y="561474"/>
                </a:lnTo>
                <a:lnTo>
                  <a:pt x="1090863" y="256674"/>
                </a:lnTo>
                <a:lnTo>
                  <a:pt x="481263" y="16042"/>
                </a:lnTo>
                <a:lnTo>
                  <a:pt x="43313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4" name="任意多边形 43"/>
          <p:cNvSpPr/>
          <p:nvPr/>
        </p:nvSpPr>
        <p:spPr>
          <a:xfrm rot="19822463">
            <a:off x="706947" y="1432258"/>
            <a:ext cx="517358" cy="625643"/>
          </a:xfrm>
          <a:custGeom>
            <a:avLst/>
            <a:gdLst>
              <a:gd name="connsiteX0" fmla="*/ 0 w 689811"/>
              <a:gd name="connsiteY0" fmla="*/ 304800 h 834190"/>
              <a:gd name="connsiteX1" fmla="*/ 545432 w 689811"/>
              <a:gd name="connsiteY1" fmla="*/ 0 h 834190"/>
              <a:gd name="connsiteX2" fmla="*/ 689811 w 689811"/>
              <a:gd name="connsiteY2" fmla="*/ 834190 h 834190"/>
              <a:gd name="connsiteX3" fmla="*/ 0 w 689811"/>
              <a:gd name="connsiteY3" fmla="*/ 304800 h 83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811" h="834190">
                <a:moveTo>
                  <a:pt x="0" y="304800"/>
                </a:moveTo>
                <a:lnTo>
                  <a:pt x="545432" y="0"/>
                </a:lnTo>
                <a:lnTo>
                  <a:pt x="689811" y="834190"/>
                </a:lnTo>
                <a:lnTo>
                  <a:pt x="0" y="3048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5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4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14:warp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3" accel="78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accel="78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3" accel="78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accel="78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3" accel="78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2" accel="78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2" accel="78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2" accel="78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2" accel="78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9" accel="78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0" grpId="0" animBg="1"/>
      <p:bldP spid="21" grpId="0" animBg="1"/>
      <p:bldP spid="22" grpId="0" animBg="1"/>
      <p:bldP spid="25" grpId="0"/>
      <p:bldP spid="24" grpId="0"/>
      <p:bldP spid="2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3874138" y="68528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4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4437112" y="195487"/>
            <a:ext cx="231734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Финансовая поддержка со стороны ОИВ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grpSp>
        <p:nvGrpSpPr>
          <p:cNvPr id="92" name="组合 11"/>
          <p:cNvGrpSpPr/>
          <p:nvPr/>
        </p:nvGrpSpPr>
        <p:grpSpPr>
          <a:xfrm>
            <a:off x="330229" y="685575"/>
            <a:ext cx="6192689" cy="696077"/>
            <a:chOff x="3347862" y="1061100"/>
            <a:chExt cx="4752529" cy="974962"/>
          </a:xfrm>
        </p:grpSpPr>
        <p:sp>
          <p:nvSpPr>
            <p:cNvPr id="99" name="矩形 12"/>
            <p:cNvSpPr/>
            <p:nvPr/>
          </p:nvSpPr>
          <p:spPr>
            <a:xfrm>
              <a:off x="3347863" y="1061100"/>
              <a:ext cx="4752528" cy="526193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zh-CN" sz="1100" dirty="0" smtClean="0">
                  <a:solidFill>
                    <a:schemeClr val="bg1"/>
                  </a:solidFill>
                </a:rPr>
                <a:t>Министерство инвестиций, промышленности </a:t>
              </a:r>
              <a:r>
                <a:rPr lang="ru-RU" altLang="zh-CN" sz="1100" dirty="0">
                  <a:solidFill>
                    <a:schemeClr val="bg1"/>
                  </a:solidFill>
                </a:rPr>
                <a:t>и транспорта Республики </a:t>
              </a:r>
              <a:r>
                <a:rPr lang="ru-RU" altLang="zh-CN" sz="1100" dirty="0" smtClean="0">
                  <a:solidFill>
                    <a:schemeClr val="bg1"/>
                  </a:solidFill>
                </a:rPr>
                <a:t>Коми </a:t>
              </a:r>
              <a:endParaRPr lang="en-US" altLang="zh-CN" sz="1100" dirty="0">
                <a:solidFill>
                  <a:schemeClr val="bg1"/>
                </a:solidFill>
              </a:endParaRPr>
            </a:p>
          </p:txBody>
        </p:sp>
        <p:sp>
          <p:nvSpPr>
            <p:cNvPr id="100" name="矩形 13"/>
            <p:cNvSpPr/>
            <p:nvPr/>
          </p:nvSpPr>
          <p:spPr>
            <a:xfrm>
              <a:off x="3347862" y="1607362"/>
              <a:ext cx="4752528" cy="4287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на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проведение обязательного подтверждения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соответствия товаров легкой промышленности </a:t>
              </a:r>
              <a:endParaRPr lang="zh-CN" altLang="en-US" sz="1000" dirty="0"/>
            </a:p>
          </p:txBody>
        </p:sp>
      </p:grpSp>
      <p:grpSp>
        <p:nvGrpSpPr>
          <p:cNvPr id="105" name="组合 4"/>
          <p:cNvGrpSpPr/>
          <p:nvPr/>
        </p:nvGrpSpPr>
        <p:grpSpPr>
          <a:xfrm>
            <a:off x="330227" y="1469217"/>
            <a:ext cx="6192690" cy="864661"/>
            <a:chOff x="3347862" y="985202"/>
            <a:chExt cx="4752530" cy="538388"/>
          </a:xfrm>
        </p:grpSpPr>
        <p:sp>
          <p:nvSpPr>
            <p:cNvPr id="106" name="矩形 6"/>
            <p:cNvSpPr/>
            <p:nvPr/>
          </p:nvSpPr>
          <p:spPr>
            <a:xfrm>
              <a:off x="3347864" y="985202"/>
              <a:ext cx="4752528" cy="257935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zh-CN" sz="1100" dirty="0" smtClean="0">
                  <a:solidFill>
                    <a:schemeClr val="bg1"/>
                  </a:solidFill>
                </a:rPr>
                <a:t>Министерство энергетики, ЖКХ и тарифов Республики Коми</a:t>
              </a:r>
              <a:endParaRPr lang="en-US" altLang="zh-CN" sz="1100" dirty="0">
                <a:solidFill>
                  <a:schemeClr val="bg1"/>
                </a:solidFill>
              </a:endParaRPr>
            </a:p>
          </p:txBody>
        </p:sp>
        <p:sp>
          <p:nvSpPr>
            <p:cNvPr id="107" name="矩形 7"/>
            <p:cNvSpPr/>
            <p:nvPr/>
          </p:nvSpPr>
          <p:spPr>
            <a:xfrm>
              <a:off x="3347862" y="1247842"/>
              <a:ext cx="4752528" cy="275748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предоставление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внебюджетных средств в форме целевых льготных займов на реализацию энергосберегающих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проектов</a:t>
              </a:r>
            </a:p>
          </p:txBody>
        </p:sp>
      </p:grpSp>
      <p:grpSp>
        <p:nvGrpSpPr>
          <p:cNvPr id="15" name="组合 11"/>
          <p:cNvGrpSpPr/>
          <p:nvPr/>
        </p:nvGrpSpPr>
        <p:grpSpPr>
          <a:xfrm>
            <a:off x="332653" y="3291830"/>
            <a:ext cx="6192688" cy="1728193"/>
            <a:chOff x="3347863" y="1287242"/>
            <a:chExt cx="4752528" cy="2006735"/>
          </a:xfrm>
        </p:grpSpPr>
        <p:sp>
          <p:nvSpPr>
            <p:cNvPr id="16" name="矩形 12"/>
            <p:cNvSpPr/>
            <p:nvPr/>
          </p:nvSpPr>
          <p:spPr>
            <a:xfrm>
              <a:off x="3347863" y="1287242"/>
              <a:ext cx="4752528" cy="455983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zh-CN" sz="1100" dirty="0" smtClean="0">
                  <a:solidFill>
                    <a:schemeClr val="bg1"/>
                  </a:solidFill>
                </a:rPr>
                <a:t>Министерство труда, занятости и социальной защиты Республики Коми </a:t>
              </a:r>
              <a:endParaRPr lang="en-US" altLang="zh-CN" sz="1100" dirty="0">
                <a:solidFill>
                  <a:schemeClr val="bg1"/>
                </a:solidFill>
              </a:endParaRPr>
            </a:p>
          </p:txBody>
        </p:sp>
        <p:sp>
          <p:nvSpPr>
            <p:cNvPr id="17" name="矩形 13"/>
            <p:cNvSpPr/>
            <p:nvPr/>
          </p:nvSpPr>
          <p:spPr>
            <a:xfrm>
              <a:off x="3347863" y="1760606"/>
              <a:ext cx="4752528" cy="1533371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на возмещение работодателям расходов на частичную оплату труда работников, трудоустроенных по направлению службы занятости и относящихся к категории граждан, освободившихся из учреждений исполнения наказаний в виде лишения свободы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возмещение затрат работодателям на создание оборудованных (оснащенных) рабочих мест для трудоустройства инвалидов I и II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групп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субсидии на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возмещение части затрат работодателей на заработную плату инвалидов, в том числе инвалидов молодого возраста, инвалидов с учетом видов заболеваний и степеней ограничения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жизнедеятельности</a:t>
              </a:r>
            </a:p>
          </p:txBody>
        </p:sp>
      </p:grpSp>
      <p:grpSp>
        <p:nvGrpSpPr>
          <p:cNvPr id="19" name="组合 11"/>
          <p:cNvGrpSpPr/>
          <p:nvPr/>
        </p:nvGrpSpPr>
        <p:grpSpPr>
          <a:xfrm>
            <a:off x="330229" y="2440372"/>
            <a:ext cx="6195112" cy="652074"/>
            <a:chOff x="3346003" y="1127087"/>
            <a:chExt cx="4754388" cy="913331"/>
          </a:xfrm>
        </p:grpSpPr>
        <p:sp>
          <p:nvSpPr>
            <p:cNvPr id="20" name="矩形 12"/>
            <p:cNvSpPr/>
            <p:nvPr/>
          </p:nvSpPr>
          <p:spPr>
            <a:xfrm>
              <a:off x="3347863" y="1127087"/>
              <a:ext cx="4752528" cy="484632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zh-CN" sz="1100" dirty="0" smtClean="0">
                  <a:solidFill>
                    <a:schemeClr val="bg1"/>
                  </a:solidFill>
                </a:rPr>
                <a:t>Министерство образования, науки и молодежной политики Республики Коми </a:t>
              </a:r>
              <a:endParaRPr lang="en-US" altLang="zh-CN" sz="1100" dirty="0">
                <a:solidFill>
                  <a:schemeClr val="bg1"/>
                </a:solidFill>
              </a:endParaRPr>
            </a:p>
          </p:txBody>
        </p:sp>
        <p:sp>
          <p:nvSpPr>
            <p:cNvPr id="21" name="矩形 13"/>
            <p:cNvSpPr/>
            <p:nvPr/>
          </p:nvSpPr>
          <p:spPr>
            <a:xfrm>
              <a:off x="3346003" y="1611718"/>
              <a:ext cx="4752528" cy="4287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с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убсидии частным дошкольным организациям на создание дополнительных мест для детей от 1,5 до 3 лет</a:t>
              </a:r>
              <a:endParaRPr lang="zh-CN" alt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8287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4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>
                                          <p:cBhvr>
                                            <p:cTn id="18" dur="500" tmFilter="0,0; .5, 1; 1, 1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2" fill="hold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26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27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24" grpId="0" bldLvl="0" autoUpdateAnimBg="0"/>
          <p:bldP spid="25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4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>
                                          <p:cBhvr>
                                            <p:cTn id="18" dur="500" tmFilter="0,0; .5, 1; 1, 1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24" grpId="0" bldLvl="0" autoUpdateAnimBg="0"/>
          <p:bldP spid="25" grpId="0" bldLvl="0" autoUpdateAnimBg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zh-CN" b="1" dirty="0"/>
              <a:t>МЕРЫ ПОДДЕРЖКИ СУБЪЕКТОВ МСП</a:t>
            </a:r>
            <a:endParaRPr lang="ru-RU" dirty="0"/>
          </a:p>
        </p:txBody>
      </p:sp>
      <p:grpSp>
        <p:nvGrpSpPr>
          <p:cNvPr id="3" name="组合 8"/>
          <p:cNvGrpSpPr/>
          <p:nvPr/>
        </p:nvGrpSpPr>
        <p:grpSpPr>
          <a:xfrm>
            <a:off x="332656" y="2499742"/>
            <a:ext cx="6192688" cy="2558518"/>
            <a:chOff x="3347862" y="1763529"/>
            <a:chExt cx="4752529" cy="1080120"/>
          </a:xfrm>
        </p:grpSpPr>
        <p:sp>
          <p:nvSpPr>
            <p:cNvPr id="4" name="矩形 9"/>
            <p:cNvSpPr/>
            <p:nvPr/>
          </p:nvSpPr>
          <p:spPr>
            <a:xfrm>
              <a:off x="3347862" y="1763529"/>
              <a:ext cx="4752528" cy="151353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zh-CN" sz="1100" dirty="0" smtClean="0">
                  <a:solidFill>
                    <a:schemeClr val="bg1"/>
                  </a:solidFill>
                </a:rPr>
                <a:t>Министерство сельского хозяйства и потребительского рынка Республики Коми</a:t>
              </a:r>
              <a:endParaRPr lang="en-US" altLang="zh-CN" sz="1100" dirty="0">
                <a:solidFill>
                  <a:schemeClr val="bg1"/>
                </a:solidFill>
              </a:endParaRPr>
            </a:p>
          </p:txBody>
        </p:sp>
        <p:sp>
          <p:nvSpPr>
            <p:cNvPr id="5" name="矩形 10"/>
            <p:cNvSpPr/>
            <p:nvPr/>
          </p:nvSpPr>
          <p:spPr>
            <a:xfrm>
              <a:off x="3347863" y="1914882"/>
              <a:ext cx="4752528" cy="928767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Поддержка для крестьянских (фермерских) хозяйств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    гранты для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начинающих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фермеров;</a:t>
              </a:r>
              <a:endParaRPr lang="ru-RU" altLang="zh-CN" sz="1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-    гранты на развитие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семейных животноводческих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ферм;</a:t>
              </a:r>
              <a:endParaRPr lang="ru-RU" altLang="zh-CN" sz="1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-    гранты «</a:t>
              </a:r>
              <a:r>
                <a:rPr lang="ru-RU" altLang="zh-CN" sz="1000" dirty="0" err="1" smtClean="0">
                  <a:solidFill>
                    <a:schemeClr val="accent1">
                      <a:lumMod val="50000"/>
                    </a:schemeClr>
                  </a:solidFill>
                </a:rPr>
                <a:t>Агростартап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»;</a:t>
              </a:r>
            </a:p>
            <a:p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-    </a:t>
              </a:r>
              <a:r>
                <a:rPr lang="ru-RU" sz="1000" dirty="0" smtClean="0">
                  <a:solidFill>
                    <a:schemeClr val="accent1">
                      <a:lumMod val="50000"/>
                    </a:schemeClr>
                  </a:solidFill>
                </a:rPr>
                <a:t>субсидии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на возмещение части затрат на содержание сельскохозяйственных животных и взрослой птицы;</a:t>
              </a:r>
            </a:p>
            <a:p>
              <a:r>
                <a:rPr lang="ru-RU" sz="1000" dirty="0" smtClean="0">
                  <a:solidFill>
                    <a:schemeClr val="accent1">
                      <a:lumMod val="50000"/>
                    </a:schemeClr>
                  </a:solidFill>
                </a:rPr>
                <a:t>-    субсидии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на выплату единовременного пособия семьям, переселившимся в сельскую местность с целью </a:t>
              </a:r>
              <a:r>
                <a:rPr lang="ru-RU" sz="1000" dirty="0" smtClean="0">
                  <a:solidFill>
                    <a:schemeClr val="accent1">
                      <a:lumMod val="50000"/>
                    </a:schemeClr>
                  </a:solidFill>
                </a:rPr>
                <a:t>      создания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крестьянских (фермерских) хозяйств</a:t>
              </a:r>
              <a:r>
                <a:rPr lang="ru-RU" sz="1000" dirty="0" smtClean="0">
                  <a:solidFill>
                    <a:schemeClr val="accent1">
                      <a:lumMod val="50000"/>
                    </a:schemeClr>
                  </a:solidFill>
                </a:rPr>
                <a:t>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Поддержка для сельскохозяйственных потребительских кооперативов (</a:t>
              </a:r>
              <a:r>
                <a:rPr lang="ru-RU" altLang="zh-CN" sz="10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СПоК</a:t>
              </a: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)</a:t>
              </a:r>
            </a:p>
            <a:p>
              <a:pPr marL="171450" indent="-171450">
                <a:buFontTx/>
                <a:buChar char="-"/>
              </a:pP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гранты на развитие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материально-технической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базы;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Поддержка для сельскохозяйственных организаций (СХО)</a:t>
              </a:r>
            </a:p>
            <a:p>
              <a:pPr marL="171450" indent="-171450">
                <a:buFontTx/>
                <a:buChar char="-"/>
              </a:pP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субсидии на приобретение (изготовление) комбикорма для КРС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Поддержка для личных </a:t>
              </a:r>
              <a:r>
                <a:rPr lang="ru-RU" sz="1000" b="1" dirty="0">
                  <a:solidFill>
                    <a:schemeClr val="accent1">
                      <a:lumMod val="50000"/>
                    </a:schemeClr>
                  </a:solidFill>
                </a:rPr>
                <a:t>подсобных хозяйств </a:t>
              </a:r>
              <a:r>
                <a:rPr lang="ru-RU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граждан</a:t>
              </a:r>
              <a:endParaRPr lang="ru-RU" sz="1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ru-RU" sz="1000" dirty="0" smtClean="0">
                  <a:solidFill>
                    <a:schemeClr val="accent1">
                      <a:lumMod val="50000"/>
                    </a:schemeClr>
                  </a:solidFill>
                </a:rPr>
                <a:t>-     субсидии на покупку молодняка (до 6 мес.), коров и нетелей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sz="1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sz="1000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6" name="TextBox 14"/>
          <p:cNvSpPr>
            <a:spLocks noChangeArrowheads="1"/>
          </p:cNvSpPr>
          <p:nvPr/>
        </p:nvSpPr>
        <p:spPr bwMode="auto">
          <a:xfrm>
            <a:off x="3933056" y="43851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4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7" name="TextBox 22"/>
          <p:cNvSpPr>
            <a:spLocks noChangeArrowheads="1"/>
          </p:cNvSpPr>
          <p:nvPr/>
        </p:nvSpPr>
        <p:spPr bwMode="auto">
          <a:xfrm>
            <a:off x="4365104" y="170808"/>
            <a:ext cx="260537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Финансовая поддержка со стороны ОИВ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grpSp>
        <p:nvGrpSpPr>
          <p:cNvPr id="11" name="组合 11"/>
          <p:cNvGrpSpPr/>
          <p:nvPr/>
        </p:nvGrpSpPr>
        <p:grpSpPr>
          <a:xfrm>
            <a:off x="332656" y="848583"/>
            <a:ext cx="6192687" cy="1558044"/>
            <a:chOff x="3347864" y="1152446"/>
            <a:chExt cx="4752528" cy="1259341"/>
          </a:xfrm>
        </p:grpSpPr>
        <p:sp>
          <p:nvSpPr>
            <p:cNvPr id="12" name="矩形 12"/>
            <p:cNvSpPr/>
            <p:nvPr/>
          </p:nvSpPr>
          <p:spPr>
            <a:xfrm>
              <a:off x="3347864" y="1152446"/>
              <a:ext cx="4752528" cy="381218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zh-CN" sz="1100" dirty="0" smtClean="0">
                  <a:solidFill>
                    <a:schemeClr val="bg1"/>
                  </a:solidFill>
                </a:rPr>
                <a:t>Министерство культуры, туризма и архивного дела Республики Коми </a:t>
              </a:r>
              <a:endParaRPr lang="en-US" altLang="zh-CN" sz="1100" dirty="0">
                <a:solidFill>
                  <a:schemeClr val="bg1"/>
                </a:solidFill>
              </a:endParaRPr>
            </a:p>
          </p:txBody>
        </p:sp>
        <p:sp>
          <p:nvSpPr>
            <p:cNvPr id="13" name="矩形 13"/>
            <p:cNvSpPr/>
            <p:nvPr/>
          </p:nvSpPr>
          <p:spPr>
            <a:xfrm>
              <a:off x="3347864" y="1533664"/>
              <a:ext cx="4752528" cy="878123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на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возмещение части затрат, направленных на развитие въездного и внутреннего туризма на территории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Республики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Коми</a:t>
              </a:r>
              <a:endParaRPr lang="ru-RU" altLang="zh-CN" sz="10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на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возмещение части затрат по организации и проведению туристских поездок в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Республику Коми для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детей и молодежи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Российской Федерации</a:t>
              </a:r>
              <a:endParaRPr lang="en-US" altLang="zh-CN" sz="10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гранты Главы Республики Коми в области народных художественных промыслов и ремесел </a:t>
              </a:r>
              <a:endParaRPr lang="zh-CN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394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utoUpdateAnimBg="0"/>
      <p:bldP spid="7" grpId="0" bldLvl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zh-CN" b="1" dirty="0"/>
              <a:t>МЕРЫ ПОДДЕРЖКИ СУБЪЕКТОВ МСП</a:t>
            </a:r>
            <a:endParaRPr lang="ru-RU" dirty="0"/>
          </a:p>
        </p:txBody>
      </p:sp>
      <p:grpSp>
        <p:nvGrpSpPr>
          <p:cNvPr id="4" name="组合 8"/>
          <p:cNvGrpSpPr/>
          <p:nvPr/>
        </p:nvGrpSpPr>
        <p:grpSpPr>
          <a:xfrm>
            <a:off x="260648" y="771550"/>
            <a:ext cx="6192687" cy="4249858"/>
            <a:chOff x="3347864" y="1152444"/>
            <a:chExt cx="4752528" cy="1080120"/>
          </a:xfrm>
        </p:grpSpPr>
        <p:sp>
          <p:nvSpPr>
            <p:cNvPr id="5" name="矩形 9"/>
            <p:cNvSpPr/>
            <p:nvPr/>
          </p:nvSpPr>
          <p:spPr>
            <a:xfrm>
              <a:off x="3347864" y="1152444"/>
              <a:ext cx="4752528" cy="109843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zh-CN" sz="1100" dirty="0" smtClean="0">
                  <a:solidFill>
                    <a:schemeClr val="bg1"/>
                  </a:solidFill>
                </a:rPr>
                <a:t>Министерство сельского хозяйства и потребительского рынка Республики Коми</a:t>
              </a:r>
              <a:endParaRPr lang="en-US" altLang="zh-CN" sz="1100" dirty="0">
                <a:solidFill>
                  <a:schemeClr val="bg1"/>
                </a:solidFill>
              </a:endParaRPr>
            </a:p>
          </p:txBody>
        </p:sp>
        <p:sp>
          <p:nvSpPr>
            <p:cNvPr id="6" name="矩形 10"/>
            <p:cNvSpPr/>
            <p:nvPr/>
          </p:nvSpPr>
          <p:spPr>
            <a:xfrm>
              <a:off x="3347864" y="1262287"/>
              <a:ext cx="4752528" cy="970277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000" b="1" dirty="0">
                  <a:solidFill>
                    <a:schemeClr val="accent1">
                      <a:lumMod val="50000"/>
                    </a:schemeClr>
                  </a:solidFill>
                </a:rPr>
                <a:t>Поддержка для хозяйствующих субъектов (кроме ЛПХ):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возмещение части затрат на техническое и технологическое перевооружение;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возмещение части затрат на приобретение семян;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реализацию мероприятий по повышению плодородия почв;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реализацию мероприятий по землеустройству и землепользованию;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возмещение части затрат на ремонт мелиоративных систем общего и индивидуального пользования и (или) на </a:t>
              </a:r>
              <a:r>
                <a:rPr lang="ru-RU" sz="1000" dirty="0" err="1">
                  <a:solidFill>
                    <a:schemeClr val="accent1">
                      <a:lumMod val="50000"/>
                    </a:schemeClr>
                  </a:solidFill>
                </a:rPr>
                <a:t>культуртехнические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 мероприятия на сельскохозяйственных угодьях;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возмещение части затрат  на </a:t>
              </a:r>
              <a:r>
                <a:rPr lang="ru-RU" sz="1000" dirty="0" err="1">
                  <a:solidFill>
                    <a:schemeClr val="accent1">
                      <a:lumMod val="50000"/>
                    </a:schemeClr>
                  </a:solidFill>
                </a:rPr>
                <a:t>культуртехнические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 мероприятия на мелиорированных землях (орошаемых и (или) осушаемых), вовлекаемых в сельскохозяйственный оборот;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оказание несвязанной поддержки сельскохозяйственным товаропроизводителям в области растениеводства;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денежную выплату специалистам и рабочим кадрам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поддержку племенного животноводства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содержание поголовья северных оленей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приобретение комбикорма для рыбы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приобретение рыбопосадочного материала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возмещение части транспортных расходов по доставке товаров в труднодоступные и/или малочисленные, и /или отдаленные сельские населенные пункты</a:t>
              </a:r>
            </a:p>
            <a:p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-     </a:t>
              </a:r>
              <a:r>
                <a:rPr lang="ru-RU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за закуп продукции от личных подсобных хозяйств населения (молоко, мясо, картофель)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7" name="TextBox 14"/>
          <p:cNvSpPr>
            <a:spLocks noChangeArrowheads="1"/>
          </p:cNvSpPr>
          <p:nvPr/>
        </p:nvSpPr>
        <p:spPr bwMode="auto">
          <a:xfrm>
            <a:off x="3908847" y="68528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4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8" name="TextBox 22"/>
          <p:cNvSpPr>
            <a:spLocks noChangeArrowheads="1"/>
          </p:cNvSpPr>
          <p:nvPr/>
        </p:nvSpPr>
        <p:spPr bwMode="auto">
          <a:xfrm>
            <a:off x="4471821" y="195487"/>
            <a:ext cx="2389354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Финансовая поддержка со стороны ОИВ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451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utoUpdateAnimBg="0"/>
      <p:bldP spid="8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4"/>
          <p:cNvSpPr>
            <a:spLocks noChangeArrowheads="1"/>
          </p:cNvSpPr>
          <p:nvPr/>
        </p:nvSpPr>
        <p:spPr bwMode="auto">
          <a:xfrm>
            <a:off x="3886176" y="122635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4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5" name="TextBox 22"/>
          <p:cNvSpPr>
            <a:spLocks noChangeArrowheads="1"/>
          </p:cNvSpPr>
          <p:nvPr/>
        </p:nvSpPr>
        <p:spPr bwMode="auto">
          <a:xfrm>
            <a:off x="4449150" y="249594"/>
            <a:ext cx="2389354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Финансовая поддержка со стороны ОИВ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66936" y="195487"/>
            <a:ext cx="2438028" cy="395637"/>
          </a:xfrm>
        </p:spPr>
        <p:txBody>
          <a:bodyPr>
            <a:normAutofit fontScale="90000"/>
          </a:bodyPr>
          <a:lstStyle/>
          <a:p>
            <a:r>
              <a:rPr lang="ru-RU" altLang="zh-CN" b="1" dirty="0"/>
              <a:t>МЕРЫ ПОДДЕРЖКИ СУБЪЕКТОВ МСП</a:t>
            </a:r>
            <a:endParaRPr lang="ru-RU" dirty="0"/>
          </a:p>
        </p:txBody>
      </p:sp>
      <p:sp>
        <p:nvSpPr>
          <p:cNvPr id="8" name="圆角矩形 2"/>
          <p:cNvSpPr/>
          <p:nvPr/>
        </p:nvSpPr>
        <p:spPr bwMode="auto">
          <a:xfrm>
            <a:off x="204017" y="1380114"/>
            <a:ext cx="3574106" cy="3639908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182563" lvl="2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Приоритетные направления </a:t>
            </a:r>
            <a:r>
              <a:rPr lang="ru-RU" sz="1600" u="sng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600" u="sng" dirty="0">
                <a:solidFill>
                  <a:schemeClr val="accent1">
                    <a:lumMod val="50000"/>
                  </a:schemeClr>
                </a:solidFill>
              </a:rPr>
              <a:t>сфере малого и среднего предпринимательства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– проекты, направленных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на решение социально значимых вопросов, а также вопросов жизнеобеспечения населения, проживающего на территории соответствующего муниципального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образования.</a:t>
            </a:r>
          </a:p>
          <a:p>
            <a:pPr marL="182563" lvl="2"/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Предельный размер субсидии не может превышать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800 тысяч рублей на один народный проект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в течение текущего финансового года.</a:t>
            </a:r>
          </a:p>
          <a:p>
            <a:pPr marL="182563" lvl="2"/>
            <a:endParaRPr lang="zh-CN" alt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9" name="组合 26"/>
          <p:cNvGrpSpPr>
            <a:grpSpLocks noChangeAspect="1"/>
          </p:cNvGrpSpPr>
          <p:nvPr/>
        </p:nvGrpSpPr>
        <p:grpSpPr bwMode="auto">
          <a:xfrm>
            <a:off x="204017" y="965493"/>
            <a:ext cx="6393335" cy="341378"/>
            <a:chOff x="855540" y="3513439"/>
            <a:chExt cx="1399872" cy="987727"/>
          </a:xfrm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" name="圆角矩形 11"/>
            <p:cNvSpPr/>
            <p:nvPr/>
          </p:nvSpPr>
          <p:spPr>
            <a:xfrm>
              <a:off x="855540" y="3513439"/>
              <a:ext cx="1399872" cy="987727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>
              <a:sp3d/>
            </a:bodyPr>
            <a:lstStyle/>
            <a:p>
              <a:pPr eaLnBrk="0" fontAlgn="ctr" hangingPunct="0">
                <a:buClr>
                  <a:srgbClr val="FF0000"/>
                </a:buClr>
                <a:buSzPct val="70000"/>
                <a:defRPr/>
              </a:pPr>
              <a:endParaRPr lang="zh-CN" altLang="en-US" sz="1275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矩形 12"/>
            <p:cNvSpPr>
              <a:spLocks noChangeArrowheads="1"/>
            </p:cNvSpPr>
            <p:nvPr/>
          </p:nvSpPr>
          <p:spPr bwMode="auto">
            <a:xfrm>
              <a:off x="855540" y="3575412"/>
              <a:ext cx="1399872" cy="863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p3d>
              <a:bevelT w="190500" h="38100"/>
            </a:sp3d>
          </p:spPr>
          <p:txBody>
            <a:bodyPr wrap="square" anchor="ctr">
              <a:spAutoFit/>
            </a:bodyPr>
            <a:lstStyle/>
            <a:p>
              <a:pPr algn="ctr" fontAlgn="ctr">
                <a:buClr>
                  <a:srgbClr val="FF0000"/>
                </a:buClr>
                <a:buSzPct val="70000"/>
                <a:defRPr/>
              </a:pPr>
              <a:r>
                <a:rPr kumimoji="1" lang="ru-RU" altLang="zh-CN" sz="1275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Проект «Народный бюджет»</a:t>
              </a:r>
              <a:endParaRPr kumimoji="1" lang="zh-CN" altLang="en-US" sz="127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58677181"/>
              </p:ext>
            </p:extLst>
          </p:nvPr>
        </p:nvGraphicFramePr>
        <p:xfrm>
          <a:off x="3458324" y="965492"/>
          <a:ext cx="3139028" cy="434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200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4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  <p:bldP spid="5" grpId="0" bldLvl="0" autoUpdateAnimBg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229895" y="1844943"/>
            <a:ext cx="2015438" cy="11413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Моногород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развитие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деятельности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½ ключевой</a:t>
            </a:r>
            <a:r>
              <a:rPr kumimoji="0" lang="ru-RU" sz="900" b="0" i="0" u="none" strike="noStrike" kern="1200" cap="none" spc="0" normalizeH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ставки Банка России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3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мес.;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регистрация и осуществление деятельности на территории моногорода;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26394" y="1923678"/>
            <a:ext cx="2016224" cy="7264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Старт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азвитие деятельности;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ключевая ставка Банка России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3 мес. до 1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года;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174921" y="3040523"/>
            <a:ext cx="1944174" cy="1022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Бизнес-</a:t>
            </a:r>
            <a:r>
              <a:rPr kumimoji="0" lang="ru-RU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инвест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внеоборотные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активы, оборудование и прочие основные средства;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процентная ставка: </a:t>
            </a:r>
            <a:r>
              <a:rPr lang="ru-RU" sz="900" dirty="0">
                <a:solidFill>
                  <a:srgbClr val="D6862D">
                    <a:lumMod val="50000"/>
                  </a:srgbClr>
                </a:solidFill>
                <a:latin typeface="Calibri"/>
                <a:ea typeface="微软雅黑"/>
              </a:rPr>
              <a:t>5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%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1 года;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97932" y="4186248"/>
            <a:ext cx="1890210" cy="903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Доверительный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развитие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деятельности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lang="ru-RU" sz="900" dirty="0">
                <a:solidFill>
                  <a:srgbClr val="D6862D">
                    <a:lumMod val="50000"/>
                  </a:srgbClr>
                </a:solidFill>
                <a:latin typeface="Calibri"/>
                <a:ea typeface="微软雅黑"/>
              </a:rPr>
              <a:t>7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%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д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 500 </a:t>
            </a:r>
            <a:r>
              <a:rPr kumimoji="0" lang="ru-RU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тыс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</a:t>
            </a:r>
            <a:r>
              <a:rPr kumimoji="0" lang="ru-RU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1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года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82752" y="2977000"/>
            <a:ext cx="2012276" cy="10860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Приоритет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развитие деятельности;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ключевая ставка Банка России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3 мес.;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о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существление деятельности, входящей в состав разделов А и С ОКВЭД;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163796" y="4186248"/>
            <a:ext cx="1890210" cy="903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Бизнес-оборот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оборотные средства, материалы;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lang="ru-RU" sz="900" dirty="0">
                <a:solidFill>
                  <a:srgbClr val="D6862D">
                    <a:lumMod val="50000"/>
                  </a:srgbClr>
                </a:solidFill>
                <a:latin typeface="Calibri"/>
                <a:ea typeface="微软雅黑"/>
              </a:rPr>
              <a:t>6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%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1 года;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4221088" y="4186248"/>
            <a:ext cx="1870636" cy="903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Экспресс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развитие деятельности;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lang="ru-RU" sz="900" dirty="0">
                <a:solidFill>
                  <a:srgbClr val="D6862D">
                    <a:lumMod val="50000"/>
                  </a:srgbClr>
                </a:solidFill>
                <a:latin typeface="Calibri"/>
                <a:ea typeface="微软雅黑"/>
              </a:rPr>
              <a:t>8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%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д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 100 </a:t>
            </a:r>
            <a:r>
              <a:rPr kumimoji="0" lang="ru-RU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тыс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</a:t>
            </a:r>
            <a:r>
              <a:rPr kumimoji="0" lang="ru-RU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3 мес.;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170608" y="1941956"/>
            <a:ext cx="2088232" cy="1022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Экспорт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развитие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деятельности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ключевая ставка Банка России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от 1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года;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при наличии договора на экспорт продукции;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165304" y="967780"/>
            <a:ext cx="540276" cy="3685240"/>
          </a:xfrm>
          <a:prstGeom prst="rect">
            <a:avLst/>
          </a:prstGeom>
          <a:noFill/>
        </p:spPr>
        <p:txBody>
          <a:bodyPr vert="wordArtVert" wrap="none" lIns="68580" tIns="34290" rIns="68580" bIns="3429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+Рефинансирование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открытых кредитов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171292" y="2986321"/>
            <a:ext cx="1870636" cy="1036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Социальный предприниматель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развитие деятельности;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3 %</a:t>
            </a:r>
            <a:r>
              <a:rPr kumimoji="0" lang="ru-RU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3 мес.;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о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существление социально-значимых видов деятельности;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 flipV="1">
            <a:off x="44624" y="2964473"/>
            <a:ext cx="5975092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148358" y="4186248"/>
            <a:ext cx="587135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2132070" y="1923678"/>
            <a:ext cx="0" cy="316580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4149080" y="1923678"/>
            <a:ext cx="0" cy="31658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162"/>
          <p:cNvGrpSpPr/>
          <p:nvPr/>
        </p:nvGrpSpPr>
        <p:grpSpPr>
          <a:xfrm>
            <a:off x="2446009" y="195486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119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120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sp>
        <p:nvSpPr>
          <p:cNvPr id="43" name="TextBox 22"/>
          <p:cNvSpPr>
            <a:spLocks noChangeArrowheads="1"/>
          </p:cNvSpPr>
          <p:nvPr/>
        </p:nvSpPr>
        <p:spPr bwMode="auto">
          <a:xfrm>
            <a:off x="1088890" y="1636706"/>
            <a:ext cx="4191811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Продуктовая линейка микрозаймов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  <a:sym typeface="宋体" pitchFamily="2" charset="-122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381540" y="1011185"/>
            <a:ext cx="3856074" cy="5771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zh-CN" sz="85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  <a:sym typeface="微软雅黑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zh-CN" sz="8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  <a:sym typeface="微软雅黑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8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Максимальный </a:t>
            </a:r>
            <a:r>
              <a:rPr kumimoji="0" lang="ru-RU" altLang="zh-CN" sz="8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срок предоставления микрозайма – 36 месяцев;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8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Максимальная сумма микрозайма – 5 млн </a:t>
            </a:r>
            <a:r>
              <a:rPr kumimoji="0" lang="ru-RU" altLang="zh-CN" sz="85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руб</a:t>
            </a:r>
            <a:r>
              <a:rPr kumimoji="0" lang="ru-RU" altLang="zh-CN" sz="8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8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Обеспечение – залог, поручительство</a:t>
            </a:r>
            <a:endParaRPr kumimoji="0" lang="zh-CN" altLang="en-US" sz="8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  <a:sym typeface="宋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26" name="TextBox 14"/>
          <p:cNvSpPr>
            <a:spLocks noChangeArrowheads="1"/>
          </p:cNvSpPr>
          <p:nvPr/>
        </p:nvSpPr>
        <p:spPr bwMode="auto">
          <a:xfrm>
            <a:off x="5244136" y="80985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方正兰亭粗黑_GBK" charset="-122"/>
              </a:rPr>
              <a:t>0</a:t>
            </a:r>
            <a:r>
              <a:rPr kumimoji="0" lang="ru-RU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方正兰亭粗黑_GBK" charset="-122"/>
              </a:rPr>
              <a:t>5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D6862D"/>
              </a:solidFill>
              <a:effectLst/>
              <a:uLnTx/>
              <a:uFillTx/>
              <a:latin typeface="微软雅黑"/>
              <a:ea typeface="微软雅黑"/>
              <a:cs typeface="+mn-cs"/>
              <a:sym typeface="方正兰亭粗黑_GBK" charset="-122"/>
            </a:endParaRPr>
          </a:p>
        </p:txBody>
      </p:sp>
      <p:sp>
        <p:nvSpPr>
          <p:cNvPr id="27" name="TextBox 22"/>
          <p:cNvSpPr>
            <a:spLocks noChangeArrowheads="1"/>
          </p:cNvSpPr>
          <p:nvPr/>
        </p:nvSpPr>
        <p:spPr bwMode="auto">
          <a:xfrm>
            <a:off x="1895691" y="611752"/>
            <a:ext cx="31010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АО </a:t>
            </a: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«</a:t>
            </a:r>
            <a:r>
              <a:rPr kumimoji="0" lang="ru-RU" altLang="zh-CN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Микрокредитная</a:t>
            </a: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 компания РК»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  <a:sym typeface="宋体" pitchFamily="2" charset="-122"/>
            </a:endParaRPr>
          </a:p>
        </p:txBody>
      </p:sp>
      <p:sp>
        <p:nvSpPr>
          <p:cNvPr id="28" name="TextBox 22"/>
          <p:cNvSpPr>
            <a:spLocks noChangeArrowheads="1"/>
          </p:cNvSpPr>
          <p:nvPr/>
        </p:nvSpPr>
        <p:spPr bwMode="auto">
          <a:xfrm>
            <a:off x="5611747" y="212874"/>
            <a:ext cx="1292184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7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Микрозаймы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564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0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4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31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38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" grpId="0" bldLvl="0" autoUpdateAnimBg="0"/>
      <p:bldP spid="26" grpId="0" bldLvl="0" autoUpdateAnimBg="0"/>
      <p:bldP spid="27" grpId="0" bldLvl="0" autoUpdateAnimBg="0"/>
      <p:bldP spid="28" grpId="0" bldLvl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76677" y="158635"/>
            <a:ext cx="2438028" cy="395637"/>
          </a:xfrm>
        </p:spPr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5244136" y="80985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方正兰亭粗黑_GBK" charset="-122"/>
              </a:rPr>
              <a:t>0</a:t>
            </a:r>
            <a:r>
              <a:rPr kumimoji="0" lang="ru-RU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方正兰亭粗黑_GBK" charset="-122"/>
              </a:rPr>
              <a:t>5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D6862D"/>
              </a:solidFill>
              <a:effectLst/>
              <a:uLnTx/>
              <a:uFillTx/>
              <a:latin typeface="微软雅黑"/>
              <a:ea typeface="微软雅黑"/>
              <a:cs typeface="+mn-cs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1895691" y="611752"/>
            <a:ext cx="31010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АО </a:t>
            </a: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«</a:t>
            </a:r>
            <a:r>
              <a:rPr kumimoji="0" lang="ru-RU" altLang="zh-CN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Микрокредитная</a:t>
            </a: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 компания РК»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  <a:sym typeface="宋体" pitchFamily="2" charset="-122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4242401" y="2490000"/>
            <a:ext cx="2015438" cy="952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Моногород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развитие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деятельности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½ ключевой ставки</a:t>
            </a:r>
            <a:r>
              <a:rPr kumimoji="0" lang="ru-RU" sz="85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85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3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мес.;</a:t>
            </a:r>
            <a:endParaRPr kumimoji="0" lang="ru-RU" sz="85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регистрация и осуществление деятельности на территории моногорода;</a:t>
            </a:r>
            <a:endParaRPr kumimoji="0" lang="ru-RU" sz="850" b="0" i="0" u="none" strike="noStrike" kern="1200" cap="none" spc="0" normalizeH="0" baseline="0" noProof="0" dirty="0" smtClean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99866" y="2430715"/>
            <a:ext cx="2016224" cy="7264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Старт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азвитие деятельности;</a:t>
            </a:r>
            <a:endParaRPr kumimoji="0" lang="ru-RU" sz="85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3 мес. до 1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года;</a:t>
            </a:r>
            <a:endParaRPr kumimoji="0" lang="ru-RU" sz="85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148002" y="3507854"/>
            <a:ext cx="1944174" cy="1022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Бизнес-</a:t>
            </a:r>
            <a:r>
              <a:rPr kumimoji="0" lang="ru-RU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инвест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внеоборотные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активы, оборудование и прочие основные средства;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1 года;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26844" y="4461483"/>
            <a:ext cx="1890210" cy="628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Доверительный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развитие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деятельности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до 500 </a:t>
            </a:r>
            <a:r>
              <a:rPr kumimoji="0" lang="ru-RU" sz="85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тыс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</a:t>
            </a:r>
            <a:r>
              <a:rPr kumimoji="0" lang="ru-RU" sz="85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85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1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года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85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6987" y="3453233"/>
            <a:ext cx="2012276" cy="9231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Приоритет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развитие деятельности;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3 мес.;</a:t>
            </a:r>
            <a:endParaRPr kumimoji="0" lang="ru-RU" sz="85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осуществление деятельности, входящей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 разделы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А и С ОКВЭД;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167039" y="4443958"/>
            <a:ext cx="1890210" cy="6455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Бизнес-оборот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оборотные средства, материалы;</a:t>
            </a:r>
            <a:endParaRPr kumimoji="0" lang="ru-RU" sz="85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1 года;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4222319" y="4443958"/>
            <a:ext cx="1870636" cy="6455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Экспресс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развитие деятельности;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 100 </a:t>
            </a:r>
            <a:r>
              <a:rPr kumimoji="0" lang="ru-RU" sz="85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тыс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</a:t>
            </a:r>
            <a:r>
              <a:rPr kumimoji="0" lang="ru-RU" sz="85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85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3 мес.;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154169" y="2485336"/>
            <a:ext cx="2088232" cy="1022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Экспорт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развитие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деятельности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от 1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года;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виды деятельности: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все (договор на поставку на экспорт)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289883" y="967780"/>
            <a:ext cx="540276" cy="3685240"/>
          </a:xfrm>
          <a:prstGeom prst="rect">
            <a:avLst/>
          </a:prstGeom>
          <a:noFill/>
        </p:spPr>
        <p:txBody>
          <a:bodyPr vert="wordArtVert" wrap="none" lIns="68580" tIns="34290" rIns="68580" bIns="3429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+Рефинансирование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открытых кредитов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176049" y="3416605"/>
            <a:ext cx="1870636" cy="9773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Социальный предприниматель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развитие деятельности;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процентная ставка: </a:t>
            </a: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3 %</a:t>
            </a:r>
            <a:r>
              <a:rPr kumimoji="0" lang="ru-RU" sz="850" b="0" i="1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850" b="0" i="1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деятельности: от 3 мес.;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осуществление социально-значимых видов деятельности;</a:t>
            </a: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>
            <a:off x="0" y="3453233"/>
            <a:ext cx="6092955" cy="0"/>
          </a:xfrm>
          <a:prstGeom prst="straightConnector1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150861" y="4428581"/>
            <a:ext cx="5868855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2132070" y="2299141"/>
            <a:ext cx="0" cy="27903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H="1">
            <a:off x="4149080" y="1203598"/>
            <a:ext cx="13314" cy="386400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162"/>
          <p:cNvGrpSpPr/>
          <p:nvPr/>
        </p:nvGrpSpPr>
        <p:grpSpPr>
          <a:xfrm>
            <a:off x="2446009" y="145103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119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120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1045781" y="914978"/>
            <a:ext cx="4479843" cy="192413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Антикризисные меры: в режиме «повышенная готовность»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cxnSp>
        <p:nvCxnSpPr>
          <p:cNvPr id="57" name="Прямая соединительная линия 113"/>
          <p:cNvCxnSpPr/>
          <p:nvPr/>
        </p:nvCxnSpPr>
        <p:spPr>
          <a:xfrm>
            <a:off x="45046" y="2430715"/>
            <a:ext cx="6047909" cy="0"/>
          </a:xfrm>
          <a:prstGeom prst="straightConnector1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4178808" y="1203598"/>
            <a:ext cx="2202520" cy="1022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На неотложные меры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пополнение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оборотных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средств, текущие расходы, расчеты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по з/п,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налоговым платежам;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т 1 до 24 мес.;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роцентная ставка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: 1 % первые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12 мес., последующие 12 мес. в размере ключевой ставки Банка России на дату заключения договора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35755" y="1274589"/>
            <a:ext cx="3906388" cy="9515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Максимальный срок предоставления микрозайма – </a:t>
            </a: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24 месяца;</a:t>
            </a:r>
            <a:endParaRPr kumimoji="0" lang="ru-RU" altLang="zh-CN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  <a:sym typeface="微软雅黑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Максимальная сумма микрозайма – 5</a:t>
            </a: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 </a:t>
            </a:r>
            <a:r>
              <a:rPr kumimoji="0" lang="ru-RU" altLang="zh-CN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млн </a:t>
            </a:r>
            <a:r>
              <a:rPr kumimoji="0" lang="ru-RU" altLang="zh-CN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руб</a:t>
            </a:r>
            <a:r>
              <a:rPr kumimoji="0" lang="ru-RU" altLang="zh-CN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/>
                <a:cs typeface="+mn-cs"/>
                <a:sym typeface="微软雅黑" pitchFamily="34" charset="-122"/>
              </a:rPr>
              <a:t>Процентная ставка - ключевая ставка Банка России на дату заключения договора микрозайма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  <a:sym typeface="宋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26" name="TextBox 22"/>
          <p:cNvSpPr>
            <a:spLocks noChangeArrowheads="1"/>
          </p:cNvSpPr>
          <p:nvPr/>
        </p:nvSpPr>
        <p:spPr bwMode="auto">
          <a:xfrm>
            <a:off x="5611747" y="212874"/>
            <a:ext cx="1292184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7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Микрозаймы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561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5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3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 bldLvl="0" autoUpdateAnimBg="0"/>
      <p:bldP spid="25" grpId="0" bldLvl="0" autoUpdateAnimBg="0"/>
      <p:bldP spid="26" grpId="0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zh-CN" b="1" dirty="0"/>
              <a:t>МЕРЫ ПОДДЕРЖКИ СУБЪЕКТОВ МСП</a:t>
            </a:r>
            <a:endParaRPr lang="ru-RU" dirty="0"/>
          </a:p>
        </p:txBody>
      </p:sp>
      <p:sp>
        <p:nvSpPr>
          <p:cNvPr id="3" name="TextBox 14"/>
          <p:cNvSpPr>
            <a:spLocks noChangeArrowheads="1"/>
          </p:cNvSpPr>
          <p:nvPr/>
        </p:nvSpPr>
        <p:spPr bwMode="auto">
          <a:xfrm>
            <a:off x="3831406" y="48219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方正兰亭粗黑_GBK" charset="-122"/>
              </a:rPr>
              <a:t>0</a:t>
            </a:r>
            <a:r>
              <a:rPr kumimoji="0" lang="ru-RU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D6862D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方正兰亭粗黑_GBK" charset="-122"/>
              </a:rPr>
              <a:t>6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D6862D"/>
              </a:solidFill>
              <a:effectLst/>
              <a:uLnTx/>
              <a:uFillTx/>
              <a:latin typeface="微软雅黑"/>
              <a:ea typeface="微软雅黑"/>
              <a:cs typeface="+mn-cs"/>
              <a:sym typeface="方正兰亭粗黑_GBK" charset="-122"/>
            </a:endParaRPr>
          </a:p>
        </p:txBody>
      </p:sp>
      <p:sp>
        <p:nvSpPr>
          <p:cNvPr id="4" name="TextBox 22"/>
          <p:cNvSpPr>
            <a:spLocks noChangeArrowheads="1"/>
          </p:cNvSpPr>
          <p:nvPr/>
        </p:nvSpPr>
        <p:spPr bwMode="auto">
          <a:xfrm>
            <a:off x="4394381" y="175178"/>
            <a:ext cx="2463619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Поручительства / независимые гарантии</a:t>
            </a:r>
            <a:endParaRPr kumimoji="0" lang="zh-CN" altLang="en-US" sz="75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  <a:sym typeface="宋体" pitchFamily="2" charset="-122"/>
            </a:endParaRPr>
          </a:p>
        </p:txBody>
      </p:sp>
      <p:sp>
        <p:nvSpPr>
          <p:cNvPr id="19" name="Rectangle 90"/>
          <p:cNvSpPr/>
          <p:nvPr/>
        </p:nvSpPr>
        <p:spPr>
          <a:xfrm>
            <a:off x="124949" y="1081840"/>
            <a:ext cx="2215616" cy="3942831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DAA454">
                  <a:lumMod val="85000"/>
                  <a:lumOff val="15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7659" y="1142429"/>
            <a:ext cx="2181539" cy="323165"/>
          </a:xfrm>
          <a:prstGeom prst="rect">
            <a:avLst/>
          </a:prstGeom>
          <a:noFill/>
        </p:spPr>
        <p:txBody>
          <a:bodyPr wrap="square" lIns="0" tIns="0" rIns="68565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Helvetica Neue"/>
              </a:rPr>
              <a:t>АО «Гарантийный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Helvetica Neue"/>
              </a:rPr>
              <a:t>фонд РК»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Helvetica Neue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2657" y="1769003"/>
            <a:ext cx="1800200" cy="2569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68580" tIns="0" rIns="68565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Предоставление поручительств в рамках «поточных» технологий</a:t>
            </a:r>
            <a:endParaRPr kumimoji="0" lang="en-US" altLang="zh-CN" sz="675" b="0" i="0" u="none" strike="noStrike" kern="1200" cap="none" spc="0" normalizeH="0" baseline="0" noProof="0" dirty="0">
              <a:ln>
                <a:noFill/>
              </a:ln>
              <a:solidFill>
                <a:srgbClr val="ECE9C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  <a:cs typeface="Calibri"/>
            </a:endParaRPr>
          </a:p>
        </p:txBody>
      </p:sp>
      <p:sp>
        <p:nvSpPr>
          <p:cNvPr id="24" name="AutoShape 12"/>
          <p:cNvSpPr>
            <a:spLocks noChangeArrowheads="1"/>
          </p:cNvSpPr>
          <p:nvPr/>
        </p:nvSpPr>
        <p:spPr bwMode="auto">
          <a:xfrm flipH="1">
            <a:off x="404664" y="1477651"/>
            <a:ext cx="1656184" cy="222220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1425" tIns="25713" rIns="51425" bIns="25713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Поручительство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5" name="Rectangle 90"/>
          <p:cNvSpPr/>
          <p:nvPr/>
        </p:nvSpPr>
        <p:spPr>
          <a:xfrm>
            <a:off x="2432475" y="1077190"/>
            <a:ext cx="1897720" cy="3942831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DAA454">
                  <a:lumMod val="85000"/>
                  <a:lumOff val="15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80755" y="1142429"/>
            <a:ext cx="2181539" cy="161583"/>
          </a:xfrm>
          <a:prstGeom prst="rect">
            <a:avLst/>
          </a:prstGeom>
          <a:noFill/>
        </p:spPr>
        <p:txBody>
          <a:bodyPr wrap="square" lIns="0" tIns="0" rIns="68565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Helvetica Neue"/>
              </a:rPr>
              <a:t>МСП Банк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Helvetica Neue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1679" y="1772706"/>
            <a:ext cx="1579312" cy="2700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68580" tIns="0" rIns="68565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Предоставление гарантий </a:t>
            </a:r>
            <a:br>
              <a:rPr kumimoji="0" lang="ru-RU" altLang="zh-CN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</a:br>
            <a:r>
              <a:rPr kumimoji="0" lang="ru-RU" altLang="zh-CN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в рамках 223-ФЗ и 44-ФЗ</a:t>
            </a:r>
            <a:endParaRPr kumimoji="0" lang="en-US" altLang="zh-CN" sz="675" b="0" i="0" u="none" strike="noStrike" kern="1200" cap="none" spc="0" normalizeH="0" baseline="0" noProof="0" dirty="0">
              <a:ln>
                <a:noFill/>
              </a:ln>
              <a:solidFill>
                <a:srgbClr val="ECE9C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  <a:cs typeface="Calibri"/>
            </a:endParaRPr>
          </a:p>
        </p:txBody>
      </p:sp>
      <p:sp>
        <p:nvSpPr>
          <p:cNvPr id="28" name="AutoShape 12"/>
          <p:cNvSpPr>
            <a:spLocks noChangeArrowheads="1"/>
          </p:cNvSpPr>
          <p:nvPr/>
        </p:nvSpPr>
        <p:spPr bwMode="auto">
          <a:xfrm flipH="1">
            <a:off x="2497760" y="1477651"/>
            <a:ext cx="1656184" cy="222220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1425" tIns="25713" rIns="51425" bIns="25713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Гарантия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9" name="Rectangle 90"/>
          <p:cNvSpPr/>
          <p:nvPr/>
        </p:nvSpPr>
        <p:spPr>
          <a:xfrm>
            <a:off x="4362294" y="1077189"/>
            <a:ext cx="2371399" cy="3942831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DAA454">
                  <a:lumMod val="85000"/>
                  <a:lumOff val="15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52155" y="1192054"/>
            <a:ext cx="2181539" cy="161583"/>
          </a:xfrm>
          <a:prstGeom prst="rect">
            <a:avLst/>
          </a:prstGeom>
          <a:noFill/>
        </p:spPr>
        <p:txBody>
          <a:bodyPr wrap="square" lIns="0" tIns="0" rIns="68565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5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Helvetica Neue"/>
              </a:rPr>
              <a:t>АО «Корпорация </a:t>
            </a:r>
            <a:r>
              <a:rPr kumimoji="0" lang="ru-RU" altLang="zh-CN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Helvetica Neue"/>
              </a:rPr>
              <a:t>«МСП</a:t>
            </a:r>
            <a:r>
              <a:rPr kumimoji="0" lang="ru-RU" altLang="zh-CN" sz="1050" b="1" i="0" u="none" strike="noStrike" kern="1200" cap="none" spc="0" normalizeH="0" baseline="0" noProof="0" dirty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Helvetica Neue"/>
              </a:rPr>
              <a:t>»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Helvetica Neue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92978" y="1769003"/>
            <a:ext cx="1832366" cy="4051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68580" tIns="0" rIns="68565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675" b="0" i="0" u="none" strike="noStrike" kern="1200" cap="none" spc="0" normalizeH="0" baseline="0" noProof="0" dirty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Предоставление </a:t>
            </a:r>
            <a:r>
              <a:rPr kumimoji="0" lang="ru-RU" altLang="zh-CN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поручительств в </a:t>
            </a:r>
            <a:r>
              <a:rPr kumimoji="0" lang="ru-RU" altLang="zh-CN" sz="675" b="0" i="0" u="none" strike="noStrike" kern="1200" cap="none" spc="0" normalizeH="0" baseline="0" noProof="0" dirty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рамках </a:t>
            </a:r>
            <a:r>
              <a:rPr kumimoji="0" lang="ru-RU" altLang="zh-CN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Программы стимулирования кредитования субъектов МСП 8,5%</a:t>
            </a:r>
            <a:endParaRPr kumimoji="0" lang="en-US" altLang="zh-CN" sz="675" b="0" i="0" u="none" strike="noStrike" kern="1200" cap="none" spc="0" normalizeH="0" baseline="0" noProof="0" dirty="0">
              <a:ln>
                <a:noFill/>
              </a:ln>
              <a:solidFill>
                <a:srgbClr val="ECE9C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  <a:cs typeface="Calibri"/>
            </a:endParaRPr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 flipH="1">
            <a:off x="4764986" y="1477651"/>
            <a:ext cx="1656184" cy="222220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1425" tIns="25713" rIns="51425" bIns="25713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Поручительство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3" name="AutoShape 12"/>
          <p:cNvSpPr>
            <a:spLocks noChangeArrowheads="1"/>
          </p:cNvSpPr>
          <p:nvPr/>
        </p:nvSpPr>
        <p:spPr bwMode="auto">
          <a:xfrm flipH="1">
            <a:off x="4678591" y="2649954"/>
            <a:ext cx="1814438" cy="222220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1425" tIns="25713" rIns="51425" bIns="25713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Независимая гарантия</a:t>
            </a:r>
            <a:endParaRPr kumimoji="0" lang="zh-CN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8640" y="2139702"/>
            <a:ext cx="2080557" cy="1600438"/>
          </a:xfrm>
          <a:prstGeom prst="rect">
            <a:avLst/>
          </a:prstGeom>
          <a:solidFill>
            <a:schemeClr val="bg1"/>
          </a:solidFill>
        </p:spPr>
        <p:txBody>
          <a:bodyPr wrap="square" lIns="68580" tIns="0" rIns="68565" bIns="0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до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70% от суммы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долга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 25 млн </a:t>
            </a:r>
            <a:r>
              <a:rPr kumimoji="0" lang="ru-RU" sz="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ECE9C6">
                  <a:lumMod val="1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размер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вознаграждения от 0,5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1,75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%;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соответствие заемщика – субъекта МСП базовым требованиям;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оплата вознаграждения –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единовременно согласно условиям договора;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ECE9C6">
                  <a:lumMod val="10000"/>
                </a:srgbClr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виды деятельности заемщика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: любой,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кроме производства и реализации подакцизных товаров, игорного бизнеса, добычи и реализации полезных ископаемых, за исключением общераспространенных полезных ископаемых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685710" y="2261569"/>
            <a:ext cx="1800200" cy="270074"/>
          </a:xfrm>
          <a:prstGeom prst="rect">
            <a:avLst/>
          </a:prstGeom>
          <a:solidFill>
            <a:schemeClr val="bg1"/>
          </a:solidFill>
        </p:spPr>
        <p:txBody>
          <a:bodyPr wrap="square" lIns="68580" tIns="0" rIns="68565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Лимит гарантийной поддержки </a:t>
            </a:r>
          </a:p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675" b="1" i="0" u="none" strike="noStrike" kern="1200" cap="none" spc="0" normalizeH="0" baseline="0" noProof="0" dirty="0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от 25 млн </a:t>
            </a:r>
            <a:r>
              <a:rPr kumimoji="0" lang="ru-RU" altLang="zh-CN" sz="675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/>
                <a:cs typeface="+mn-cs"/>
              </a:rPr>
              <a:t>руб</a:t>
            </a:r>
            <a:endParaRPr kumimoji="0" lang="en-US" altLang="zh-CN" sz="675" b="1" i="0" u="none" strike="noStrike" kern="1200" cap="none" spc="0" normalizeH="0" baseline="0" noProof="0" dirty="0">
              <a:ln>
                <a:noFill/>
              </a:ln>
              <a:solidFill>
                <a:srgbClr val="ECE9C6">
                  <a:lumMod val="10000"/>
                </a:srgbClr>
              </a:solidFill>
              <a:effectLst/>
              <a:uLnTx/>
              <a:uFillTx/>
              <a:latin typeface="微软雅黑"/>
              <a:ea typeface="微软雅黑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31869" y="2912529"/>
            <a:ext cx="2232248" cy="1846659"/>
          </a:xfrm>
          <a:prstGeom prst="rect">
            <a:avLst/>
          </a:prstGeom>
          <a:solidFill>
            <a:schemeClr val="bg1"/>
          </a:solidFill>
        </p:spPr>
        <p:txBody>
          <a:bodyPr wrap="square" lIns="68580" tIns="0" rIns="68565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от </a:t>
            </a:r>
            <a:r>
              <a:rPr kumimoji="0" 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25 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млн </a:t>
            </a:r>
            <a:r>
              <a:rPr kumimoji="0" lang="ru-RU" sz="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на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до 15 лет;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размер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вознаграждения 0,75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% (0,5% при сумме гарантии свыше 500 млн 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соответствие заемщика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ECE9C6">
                    <a:lumMod val="10000"/>
                  </a:srgbClr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–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субъекта МСП базовым требованиям;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в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ариативность уплаты вознаграждения;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размер независимой гарантии: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 50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% от 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суммы основного долга;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 70-75%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от суммы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кредита в рамках ряда специальных продуктов и продуктов «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Согарантия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»;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100 % от суммы кредита для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стартап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проектов;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не требуется обеспечение до 100 млн 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grpSp>
        <p:nvGrpSpPr>
          <p:cNvPr id="36" name="Group 162"/>
          <p:cNvGrpSpPr/>
          <p:nvPr/>
        </p:nvGrpSpPr>
        <p:grpSpPr>
          <a:xfrm>
            <a:off x="189065" y="1121343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37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38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grpSp>
        <p:nvGrpSpPr>
          <p:cNvPr id="39" name="Group 162"/>
          <p:cNvGrpSpPr/>
          <p:nvPr/>
        </p:nvGrpSpPr>
        <p:grpSpPr>
          <a:xfrm>
            <a:off x="2597966" y="1079571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40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41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grpSp>
        <p:nvGrpSpPr>
          <p:cNvPr id="42" name="Group 162"/>
          <p:cNvGrpSpPr/>
          <p:nvPr/>
        </p:nvGrpSpPr>
        <p:grpSpPr>
          <a:xfrm>
            <a:off x="4438644" y="1121342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43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44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012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4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5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5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5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65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15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65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15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65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15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65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15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65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15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65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15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65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15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650"/>
                            </p:stCondLst>
                            <p:childTnLst>
                              <p:par>
                                <p:cTn id="9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150"/>
                            </p:stCondLst>
                            <p:childTnLst>
                              <p:par>
                                <p:cTn id="10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utoUpdateAnimBg="0"/>
      <p:bldP spid="4" grpId="0" bldLvl="0" autoUpdateAnimBg="0"/>
      <p:bldP spid="19" grpId="0" animBg="1"/>
      <p:bldP spid="20" grpId="0"/>
      <p:bldP spid="21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 animBg="1"/>
      <p:bldP spid="30" grpId="0"/>
      <p:bldP spid="31" grpId="0" animBg="1"/>
      <p:bldP spid="32" grpId="0" animBg="1"/>
      <p:bldP spid="23" grpId="0" animBg="1"/>
      <p:bldP spid="33" grpId="0" animBg="1"/>
      <p:bldP spid="34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zh-CN" b="1" dirty="0"/>
              <a:t>МЕРЫ ПОДДЕРЖКИ СУБЪЕКТОВ МСП</a:t>
            </a:r>
            <a:endParaRPr lang="ru-RU" dirty="0"/>
          </a:p>
        </p:txBody>
      </p:sp>
      <p:sp>
        <p:nvSpPr>
          <p:cNvPr id="29" name="TextBox 14"/>
          <p:cNvSpPr>
            <a:spLocks noChangeArrowheads="1"/>
          </p:cNvSpPr>
          <p:nvPr/>
        </p:nvSpPr>
        <p:spPr bwMode="auto">
          <a:xfrm>
            <a:off x="3933306" y="76876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6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30" name="TextBox 22"/>
          <p:cNvSpPr>
            <a:spLocks noChangeArrowheads="1"/>
          </p:cNvSpPr>
          <p:nvPr/>
        </p:nvSpPr>
        <p:spPr bwMode="auto">
          <a:xfrm>
            <a:off x="4496281" y="203835"/>
            <a:ext cx="2463619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Социальное предпринимательство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31" name="等腰三角形 2"/>
          <p:cNvSpPr/>
          <p:nvPr/>
        </p:nvSpPr>
        <p:spPr bwMode="auto">
          <a:xfrm rot="3036074">
            <a:off x="3086350" y="1364213"/>
            <a:ext cx="1006595" cy="1164229"/>
          </a:xfrm>
          <a:custGeom>
            <a:avLst/>
            <a:gdLst/>
            <a:ahLst/>
            <a:cxnLst/>
            <a:rect l="l" t="t" r="r" b="b"/>
            <a:pathLst>
              <a:path w="1152128" h="1333073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en-US" sz="1350"/>
          </a:p>
        </p:txBody>
      </p:sp>
      <p:sp>
        <p:nvSpPr>
          <p:cNvPr id="32" name="TextBox 31"/>
          <p:cNvSpPr txBox="1"/>
          <p:nvPr/>
        </p:nvSpPr>
        <p:spPr>
          <a:xfrm>
            <a:off x="3250949" y="1817075"/>
            <a:ext cx="609267" cy="349570"/>
          </a:xfrm>
          <a:prstGeom prst="rect">
            <a:avLst/>
          </a:prstGeom>
          <a:noFill/>
          <a:ln>
            <a:noFill/>
          </a:ln>
        </p:spPr>
        <p:txBody>
          <a:bodyPr wrap="none" lIns="51422" tIns="25711" rIns="51422" bIns="25711" anchor="ctr"/>
          <a:lstStyle>
            <a:defPPr>
              <a:defRPr lang="zh-CN"/>
            </a:defPPr>
            <a:lvl1pPr algn="ctr">
              <a:defRPr sz="2000" ker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ru-RU" altLang="zh-CN" sz="800" dirty="0" smtClean="0">
                <a:solidFill>
                  <a:schemeClr val="accent1">
                    <a:lumMod val="50000"/>
                  </a:schemeClr>
                </a:solidFill>
              </a:rPr>
              <a:t>Федеральный</a:t>
            </a:r>
            <a:endParaRPr lang="ru-RU" altLang="zh-CN" sz="8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altLang="zh-CN" sz="800" dirty="0" smtClean="0">
                <a:solidFill>
                  <a:schemeClr val="accent1">
                    <a:lumMod val="50000"/>
                  </a:schemeClr>
                </a:solidFill>
              </a:rPr>
              <a:t>уровень</a:t>
            </a:r>
            <a:endParaRPr lang="zh-CN" alt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等腰三角形 2"/>
          <p:cNvSpPr/>
          <p:nvPr/>
        </p:nvSpPr>
        <p:spPr bwMode="auto">
          <a:xfrm rot="8763501">
            <a:off x="2442709" y="2071216"/>
            <a:ext cx="1006202" cy="1164683"/>
          </a:xfrm>
          <a:custGeom>
            <a:avLst/>
            <a:gdLst/>
            <a:ahLst/>
            <a:cxnLst/>
            <a:rect l="l" t="t" r="r" b="b"/>
            <a:pathLst>
              <a:path w="1152128" h="1333073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en-US" sz="1350"/>
          </a:p>
        </p:txBody>
      </p:sp>
      <p:sp>
        <p:nvSpPr>
          <p:cNvPr id="34" name="TextBox 33"/>
          <p:cNvSpPr txBox="1"/>
          <p:nvPr/>
        </p:nvSpPr>
        <p:spPr>
          <a:xfrm>
            <a:off x="2583406" y="2474420"/>
            <a:ext cx="609267" cy="349570"/>
          </a:xfrm>
          <a:prstGeom prst="rect">
            <a:avLst/>
          </a:prstGeom>
          <a:noFill/>
          <a:ln>
            <a:noFill/>
          </a:ln>
        </p:spPr>
        <p:txBody>
          <a:bodyPr wrap="none" lIns="51422" tIns="25711" rIns="51422" bIns="25711" anchor="ctr"/>
          <a:lstStyle>
            <a:defPPr>
              <a:defRPr lang="zh-CN"/>
            </a:defPPr>
            <a:lvl1pPr algn="ctr">
              <a:defRPr sz="2000" ker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ru-RU" altLang="zh-CN" sz="800" dirty="0" smtClean="0">
                <a:solidFill>
                  <a:schemeClr val="accent1">
                    <a:lumMod val="50000"/>
                  </a:schemeClr>
                </a:solidFill>
              </a:rPr>
              <a:t>Муниципальный</a:t>
            </a:r>
            <a:endParaRPr lang="ru-RU" altLang="zh-CN" sz="8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altLang="zh-CN" sz="800" dirty="0">
                <a:solidFill>
                  <a:schemeClr val="accent1">
                    <a:lumMod val="50000"/>
                  </a:schemeClr>
                </a:solidFill>
              </a:rPr>
              <a:t>уровень</a:t>
            </a:r>
            <a:endParaRPr lang="zh-CN" alt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等腰三角形 2"/>
          <p:cNvSpPr/>
          <p:nvPr/>
        </p:nvSpPr>
        <p:spPr bwMode="auto">
          <a:xfrm rot="16474575">
            <a:off x="2147448" y="1123568"/>
            <a:ext cx="1006595" cy="1164229"/>
          </a:xfrm>
          <a:custGeom>
            <a:avLst/>
            <a:gdLst/>
            <a:ahLst/>
            <a:cxnLst/>
            <a:rect l="l" t="t" r="r" b="b"/>
            <a:pathLst>
              <a:path w="1152128" h="1333073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en-US" sz="1350"/>
          </a:p>
        </p:txBody>
      </p:sp>
      <p:sp>
        <p:nvSpPr>
          <p:cNvPr id="36" name="TextBox 35"/>
          <p:cNvSpPr txBox="1"/>
          <p:nvPr/>
        </p:nvSpPr>
        <p:spPr>
          <a:xfrm>
            <a:off x="2429738" y="1509893"/>
            <a:ext cx="609267" cy="349570"/>
          </a:xfrm>
          <a:prstGeom prst="rect">
            <a:avLst/>
          </a:prstGeom>
          <a:noFill/>
          <a:ln>
            <a:noFill/>
          </a:ln>
        </p:spPr>
        <p:txBody>
          <a:bodyPr wrap="none" lIns="51422" tIns="25711" rIns="51422" bIns="25711" anchor="ctr"/>
          <a:lstStyle>
            <a:defPPr>
              <a:defRPr lang="zh-CN"/>
            </a:defPPr>
            <a:lvl1pPr algn="ctr">
              <a:defRPr sz="2000" ker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ru-RU" altLang="zh-CN" sz="800" dirty="0" smtClean="0">
                <a:solidFill>
                  <a:schemeClr val="accent1">
                    <a:lumMod val="50000"/>
                  </a:schemeClr>
                </a:solidFill>
              </a:rPr>
              <a:t>Региональный </a:t>
            </a:r>
          </a:p>
          <a:p>
            <a:r>
              <a:rPr lang="ru-RU" altLang="zh-CN" sz="800" dirty="0" smtClean="0">
                <a:solidFill>
                  <a:schemeClr val="accent1">
                    <a:lumMod val="50000"/>
                  </a:schemeClr>
                </a:solidFill>
              </a:rPr>
              <a:t>уровень</a:t>
            </a:r>
            <a:endParaRPr lang="zh-CN" alt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84784" y="1050791"/>
            <a:ext cx="640855" cy="213507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050" b="1" dirty="0" smtClean="0">
                <a:solidFill>
                  <a:schemeClr val="accent1"/>
                </a:solidFill>
                <a:latin typeface="+mj-ea"/>
                <a:ea typeface="+mj-ea"/>
              </a:rPr>
              <a:t>■</a:t>
            </a:r>
            <a:r>
              <a:rPr lang="ru-RU" altLang="zh-CN" sz="1050" b="1" dirty="0" smtClean="0">
                <a:solidFill>
                  <a:schemeClr val="accent1"/>
                </a:solidFill>
                <a:latin typeface="+mj-ea"/>
                <a:ea typeface="+mj-ea"/>
              </a:rPr>
              <a:t> ЦИСС</a:t>
            </a:r>
            <a:endParaRPr lang="zh-CN" altLang="en-US" sz="105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4984" y="1705682"/>
            <a:ext cx="1915345" cy="1132220"/>
          </a:xfrm>
          <a:prstGeom prst="rect">
            <a:avLst/>
          </a:prstGeom>
          <a:noFill/>
        </p:spPr>
        <p:txBody>
          <a:bodyPr wrap="square" lIns="51422" tIns="25711" rIns="51422" bIns="2571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консультации 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с привлечением сторонних экспертов;</a:t>
            </a: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обучающие и просветительские 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мероприятия;</a:t>
            </a: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акселерационные программы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конкурс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«Лучший социальный проект»;</a:t>
            </a: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признание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субъекта МСП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социальным предприятием</a:t>
            </a:r>
            <a:endParaRPr lang="ru-RU" altLang="zh-CN" sz="675" b="1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88956" y="679159"/>
            <a:ext cx="1867152" cy="213507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050" b="1" dirty="0" smtClean="0">
                <a:solidFill>
                  <a:schemeClr val="accent1"/>
                </a:solidFill>
                <a:latin typeface="+mj-ea"/>
                <a:ea typeface="+mj-ea"/>
              </a:rPr>
              <a:t>■</a:t>
            </a:r>
            <a:r>
              <a:rPr lang="ru-RU" altLang="zh-CN" sz="1050" b="1" dirty="0" smtClean="0">
                <a:solidFill>
                  <a:schemeClr val="accent1"/>
                </a:solidFill>
                <a:latin typeface="+mj-ea"/>
                <a:ea typeface="+mj-ea"/>
              </a:rPr>
              <a:t> Фонд «Наше будущее»</a:t>
            </a:r>
            <a:endParaRPr lang="zh-CN" altLang="en-US" sz="105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39808" y="819200"/>
            <a:ext cx="2725542" cy="4238070"/>
          </a:xfrm>
          <a:prstGeom prst="rect">
            <a:avLst/>
          </a:prstGeom>
          <a:noFill/>
        </p:spPr>
        <p:txBody>
          <a:bodyPr wrap="square" lIns="51422" tIns="25711" rIns="51422" bIns="2571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финансирование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: конкурс </a:t>
            </a: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«Социальный предприниматель»</a:t>
            </a: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ru-RU" altLang="zh-CN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признание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: Премия «Импульс добра»</a:t>
            </a: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образование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: Банк социальных идей, Лаборатория социального предпринимательства</a:t>
            </a: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сбыт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: Партнерский дом «Больше, чем покупка»</a:t>
            </a:r>
          </a:p>
          <a:p>
            <a:pPr>
              <a:lnSpc>
                <a:spcPct val="130000"/>
              </a:lnSpc>
            </a:pP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5) </a:t>
            </a:r>
            <a:r>
              <a:rPr lang="ru-RU" altLang="zh-CN" sz="675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информация</a:t>
            </a:r>
            <a:r>
              <a:rPr lang="ru-RU" altLang="zh-CN" sz="675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: Информационный портал «Новый бизнес»</a:t>
            </a:r>
            <a:endParaRPr lang="zh-CN" altLang="en-US" sz="675" dirty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32842" y="3310824"/>
            <a:ext cx="2272712" cy="213507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050" b="1" dirty="0" smtClean="0">
                <a:solidFill>
                  <a:schemeClr val="accent1"/>
                </a:solidFill>
                <a:latin typeface="+mj-ea"/>
                <a:ea typeface="+mj-ea"/>
              </a:rPr>
              <a:t>■</a:t>
            </a:r>
            <a:r>
              <a:rPr lang="ru-RU" altLang="zh-CN" sz="1050" b="1" dirty="0" smtClean="0">
                <a:solidFill>
                  <a:schemeClr val="accent1"/>
                </a:solidFill>
                <a:latin typeface="+mj-ea"/>
                <a:ea typeface="+mj-ea"/>
              </a:rPr>
              <a:t> Администрация моногорода</a:t>
            </a:r>
            <a:endParaRPr lang="zh-CN" altLang="en-US" sz="105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0"/>
          <a:stretch/>
        </p:blipFill>
        <p:spPr bwMode="auto">
          <a:xfrm>
            <a:off x="5626972" y="622801"/>
            <a:ext cx="1172852" cy="492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182632"/>
              </p:ext>
            </p:extLst>
          </p:nvPr>
        </p:nvGraphicFramePr>
        <p:xfrm>
          <a:off x="4039808" y="1115549"/>
          <a:ext cx="281819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3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беспроцентный </a:t>
                      </a:r>
                      <a:r>
                        <a:rPr lang="ru-RU" sz="1000" dirty="0" err="1" smtClean="0">
                          <a:solidFill>
                            <a:schemeClr val="bg1"/>
                          </a:solidFill>
                        </a:rPr>
                        <a:t>займ</a:t>
                      </a:r>
                      <a:endParaRPr lang="ru-RU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305">
                <a:tc>
                  <a:txBody>
                    <a:bodyPr/>
                    <a:lstStyle/>
                    <a:p>
                      <a:pPr marL="0" indent="0" algn="l">
                        <a:tabLst/>
                      </a:pPr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от 2 до 10 </a:t>
                      </a:r>
                      <a:r>
                        <a:rPr lang="ru-RU" sz="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млн.руб</a:t>
                      </a:r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/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срок до 10 лет</a:t>
                      </a:r>
                    </a:p>
                    <a:p>
                      <a:pPr algn="l"/>
                      <a:r>
                        <a:rPr lang="ru-RU" sz="800" i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стартапы</a:t>
                      </a:r>
                      <a:r>
                        <a:rPr lang="ru-RU" sz="800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менее 1 года – 2 млн. на срок до 5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от 10 до 40 </a:t>
                      </a:r>
                      <a:r>
                        <a:rPr lang="ru-RU" sz="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млн.руб</a:t>
                      </a:r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/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срок до 10 лет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305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rgbClr val="002060"/>
                          </a:solidFill>
                        </a:rPr>
                        <a:t>- реализуется на территории РФ;</a:t>
                      </a:r>
                    </a:p>
                    <a:p>
                      <a:r>
                        <a:rPr lang="ru-RU" sz="800" dirty="0" smtClean="0">
                          <a:solidFill>
                            <a:srgbClr val="002060"/>
                          </a:solidFill>
                        </a:rPr>
                        <a:t>- способствует достижению позитивных социальных изменений в обществе;</a:t>
                      </a:r>
                    </a:p>
                    <a:p>
                      <a:r>
                        <a:rPr lang="ru-RU" sz="800" dirty="0" smtClean="0">
                          <a:solidFill>
                            <a:srgbClr val="002060"/>
                          </a:solidFill>
                        </a:rPr>
                        <a:t>- степень новизны;</a:t>
                      </a:r>
                    </a:p>
                    <a:p>
                      <a:r>
                        <a:rPr lang="ru-RU" sz="800" dirty="0" smtClean="0">
                          <a:solidFill>
                            <a:srgbClr val="002060"/>
                          </a:solidFill>
                        </a:rPr>
                        <a:t>- потенциал к тиражированию;</a:t>
                      </a:r>
                    </a:p>
                    <a:p>
                      <a:r>
                        <a:rPr lang="ru-RU" sz="800" dirty="0" smtClean="0">
                          <a:solidFill>
                            <a:srgbClr val="002060"/>
                          </a:solidFill>
                        </a:rPr>
                        <a:t>- собственные средства не менее 20% от суммы займа;</a:t>
                      </a:r>
                    </a:p>
                    <a:p>
                      <a:r>
                        <a:rPr lang="ru-RU" sz="800" dirty="0" smtClean="0">
                          <a:solidFill>
                            <a:srgbClr val="002060"/>
                          </a:solidFill>
                        </a:rPr>
                        <a:t>- наличие обеспечения в виде залога и/или поручительства;</a:t>
                      </a:r>
                    </a:p>
                    <a:p>
                      <a:r>
                        <a:rPr lang="ru-RU" sz="800" dirty="0" smtClean="0">
                          <a:solidFill>
                            <a:srgbClr val="002060"/>
                          </a:solidFill>
                        </a:rPr>
                        <a:t>- направлен на создание финансово устойчивой бизнес-модели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измеримое социально-преобразующее воздействие на не менее 1 тыс. человек в год;</a:t>
                      </a:r>
                    </a:p>
                    <a:p>
                      <a:pPr lvl="0"/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апробированная устойчивая бизнес-модель проекта;</a:t>
                      </a:r>
                    </a:p>
                    <a:p>
                      <a:pPr lvl="0"/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возможность масштабирования проекта (инвестиции направляются в развитие компании);</a:t>
                      </a:r>
                    </a:p>
                    <a:p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залог</a:t>
                      </a:r>
                      <a:r>
                        <a:rPr lang="ru-RU" sz="8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недвижимое имущество, рыночная стоимость которого не менее 50% от суммы займа;</a:t>
                      </a:r>
                    </a:p>
                    <a:p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наличие подтвержденных показателей социально-преобразующего воздействия за время работы компании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100" name="Picture 4" descr="http://blog.bnkomi.ru/content/post/31425/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85" y="988383"/>
            <a:ext cx="652134" cy="74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674113"/>
              </p:ext>
            </p:extLst>
          </p:nvPr>
        </p:nvGraphicFramePr>
        <p:xfrm>
          <a:off x="148546" y="3579862"/>
          <a:ext cx="378042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3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субсидирование части затрат</a:t>
                      </a:r>
                      <a:r>
                        <a:rPr lang="ru-RU" sz="1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субъекту социального предпринимательства, обеспечившего </a:t>
                      </a:r>
                      <a:r>
                        <a:rPr lang="ru-RU" sz="1000" dirty="0" err="1" smtClean="0">
                          <a:solidFill>
                            <a:schemeClr val="bg1"/>
                          </a:solidFill>
                        </a:rPr>
                        <a:t>софинансирование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 расходов в размере не менее 15% от суммы получаемой субсидии, не превышает 1,5 млн. рублей на одного получателя поддержки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712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и (или) развитие центров времяпрепровождения детей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и (или) развитие дошкольных образовательных центров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субъектов МСП, осуществляющих социально ориентированную деятельность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0" name="Group 162"/>
          <p:cNvGrpSpPr/>
          <p:nvPr/>
        </p:nvGrpSpPr>
        <p:grpSpPr>
          <a:xfrm>
            <a:off x="1418748" y="973439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61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62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grpSp>
        <p:nvGrpSpPr>
          <p:cNvPr id="63" name="Group 162"/>
          <p:cNvGrpSpPr/>
          <p:nvPr/>
        </p:nvGrpSpPr>
        <p:grpSpPr>
          <a:xfrm>
            <a:off x="3618092" y="615417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64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65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grpSp>
        <p:nvGrpSpPr>
          <p:cNvPr id="66" name="Group 162"/>
          <p:cNvGrpSpPr/>
          <p:nvPr/>
        </p:nvGrpSpPr>
        <p:grpSpPr>
          <a:xfrm>
            <a:off x="1112686" y="3152136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67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68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178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4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>
                                          <p:cBhvr>
                                            <p:cTn id="14" dur="500" tmFilter="0,0; .5, 1; 1, 1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16" presetID="2" presetClass="entr" presetSubtype="12" fill="hold" grpId="0" nodeType="after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21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3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2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32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4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36" presetID="2" presetClass="entr" presetSubtype="9" fill="hold" grpId="0" nodeType="after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38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3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41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3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2" presetID="2" presetClass="entr" presetSubtype="2" fill="hold" grpId="0" nodeType="after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5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5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7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3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5800"/>
                                </p:stCondLst>
                                <p:childTnLst>
                                  <p:par>
                                    <p:cTn id="6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6300"/>
                                </p:stCondLst>
                                <p:childTnLst>
                                  <p:par>
                                    <p:cTn id="68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0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6800"/>
                                </p:stCondLst>
                                <p:childTnLst>
                                  <p:par>
                                    <p:cTn id="7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7300"/>
                                </p:stCondLst>
                                <p:childTnLst>
                                  <p:par>
                                    <p:cTn id="7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7800"/>
                                </p:stCondLst>
                                <p:childTnLst>
                                  <p:par>
                                    <p:cTn id="8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bldLvl="0" autoUpdateAnimBg="0"/>
          <p:bldP spid="30" grpId="0" bldLvl="0" autoUpdateAnimBg="0"/>
          <p:bldP spid="31" grpId="0" animBg="1"/>
          <p:bldP spid="32" grpId="0"/>
          <p:bldP spid="33" grpId="0" animBg="1"/>
          <p:bldP spid="34" grpId="0"/>
          <p:bldP spid="35" grpId="0" animBg="1"/>
          <p:bldP spid="36" grpId="0"/>
          <p:bldP spid="37" grpId="0"/>
          <p:bldP spid="38" grpId="0"/>
          <p:bldP spid="39" grpId="0"/>
          <p:bldP spid="40" grpId="0"/>
          <p:bldP spid="4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4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>
                                          <p:cBhvr>
                                            <p:cTn id="14" dur="500" tmFilter="0,0; .5, 1; 1, 1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16" presetID="2" presetClass="entr" presetSubtype="1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21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3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2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32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4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36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41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3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2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7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3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5800"/>
                                </p:stCondLst>
                                <p:childTnLst>
                                  <p:par>
                                    <p:cTn id="6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6300"/>
                                </p:stCondLst>
                                <p:childTnLst>
                                  <p:par>
                                    <p:cTn id="68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0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6800"/>
                                </p:stCondLst>
                                <p:childTnLst>
                                  <p:par>
                                    <p:cTn id="7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7300"/>
                                </p:stCondLst>
                                <p:childTnLst>
                                  <p:par>
                                    <p:cTn id="7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7800"/>
                                </p:stCondLst>
                                <p:childTnLst>
                                  <p:par>
                                    <p:cTn id="8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bldLvl="0" autoUpdateAnimBg="0"/>
          <p:bldP spid="30" grpId="0" bldLvl="0" autoUpdateAnimBg="0"/>
          <p:bldP spid="31" grpId="0" animBg="1"/>
          <p:bldP spid="32" grpId="0"/>
          <p:bldP spid="33" grpId="0" animBg="1"/>
          <p:bldP spid="34" grpId="0"/>
          <p:bldP spid="35" grpId="0" animBg="1"/>
          <p:bldP spid="36" grpId="0"/>
          <p:bldP spid="37" grpId="0"/>
          <p:bldP spid="38" grpId="0"/>
          <p:bldP spid="39" grpId="0"/>
          <p:bldP spid="40" grpId="0"/>
          <p:bldP spid="41" grpId="0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5525722" y="57538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方正兰亭粗黑_GBK" charset="-122"/>
              </a:rPr>
              <a:t>0</a:t>
            </a:r>
            <a:r>
              <a:rPr kumimoji="0" lang="ru-RU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方正兰亭粗黑_GBK" charset="-122"/>
              </a:rPr>
              <a:t>7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D6862D"/>
              </a:solidFill>
              <a:effectLst/>
              <a:uLnTx/>
              <a:uFillTx/>
              <a:latin typeface="微软雅黑"/>
              <a:ea typeface="微软雅黑"/>
              <a:cs typeface="+mn-cs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6088697" y="195487"/>
            <a:ext cx="735427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862D">
                    <a:lumMod val="50000"/>
                  </a:srgbClr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sym typeface="微软雅黑" pitchFamily="34" charset="-122"/>
              </a:rPr>
              <a:t>Лизинг</a:t>
            </a:r>
            <a:endParaRPr kumimoji="0" lang="zh-CN" altLang="en-US" sz="750" b="1" i="0" u="none" strike="noStrike" kern="1200" cap="none" spc="0" normalizeH="0" baseline="0" noProof="0" dirty="0">
              <a:ln>
                <a:noFill/>
              </a:ln>
              <a:solidFill>
                <a:srgbClr val="D6862D">
                  <a:lumMod val="50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  <a:sym typeface="宋体" pitchFamily="2" charset="-122"/>
            </a:endParaRPr>
          </a:p>
        </p:txBody>
      </p:sp>
      <p:sp>
        <p:nvSpPr>
          <p:cNvPr id="19" name="矩形 2"/>
          <p:cNvSpPr/>
          <p:nvPr/>
        </p:nvSpPr>
        <p:spPr>
          <a:xfrm>
            <a:off x="1720069" y="1117823"/>
            <a:ext cx="3584990" cy="977710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1200" cap="none" spc="0" normalizeH="0" baseline="0" noProof="0">
              <a:ln>
                <a:noFill/>
              </a:ln>
              <a:solidFill>
                <a:srgbClr val="DAA454">
                  <a:lumMod val="85000"/>
                  <a:lumOff val="15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0" name="矩形 3"/>
          <p:cNvSpPr/>
          <p:nvPr/>
        </p:nvSpPr>
        <p:spPr>
          <a:xfrm>
            <a:off x="2170452" y="903408"/>
            <a:ext cx="2636387" cy="2607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5" tIns="25713" rIns="51425" bIns="25713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ООО «</a:t>
            </a:r>
            <a:r>
              <a:rPr kumimoji="0" lang="ru-RU" altLang="zh-CN" sz="13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Комиагролизинг</a:t>
            </a:r>
            <a:r>
              <a:rPr kumimoji="0" lang="ru-RU" altLang="zh-CN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»</a:t>
            </a: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1" name="六边形 4"/>
          <p:cNvSpPr/>
          <p:nvPr/>
        </p:nvSpPr>
        <p:spPr>
          <a:xfrm>
            <a:off x="82477" y="2608554"/>
            <a:ext cx="1322625" cy="769586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5" tIns="25713" rIns="51425" bIns="25713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Лизинг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cxnSp>
        <p:nvCxnSpPr>
          <p:cNvPr id="22" name="直接箭头连接符 6"/>
          <p:cNvCxnSpPr>
            <a:stCxn id="21" idx="5"/>
            <a:endCxn id="19" idx="1"/>
          </p:cNvCxnSpPr>
          <p:nvPr/>
        </p:nvCxnSpPr>
        <p:spPr>
          <a:xfrm flipV="1">
            <a:off x="1212706" y="1606678"/>
            <a:ext cx="507363" cy="1001876"/>
          </a:xfrm>
          <a:prstGeom prst="straightConnector1">
            <a:avLst/>
          </a:prstGeom>
          <a:ln>
            <a:solidFill>
              <a:srgbClr val="4144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7"/>
          <p:cNvCxnSpPr>
            <a:stCxn id="21" idx="1"/>
            <a:endCxn id="28" idx="1"/>
          </p:cNvCxnSpPr>
          <p:nvPr/>
        </p:nvCxnSpPr>
        <p:spPr>
          <a:xfrm>
            <a:off x="1212706" y="3378140"/>
            <a:ext cx="511216" cy="597766"/>
          </a:xfrm>
          <a:prstGeom prst="straightConnector1">
            <a:avLst/>
          </a:prstGeom>
          <a:ln>
            <a:solidFill>
              <a:srgbClr val="4144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72816" y="1174495"/>
            <a:ext cx="3184131" cy="882925"/>
          </a:xfrm>
          <a:prstGeom prst="rect">
            <a:avLst/>
          </a:prstGeom>
          <a:noFill/>
        </p:spPr>
        <p:txBody>
          <a:bodyPr wrap="square" lIns="51425" tIns="25713" rIns="51425" bIns="25713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от 40 до 300 </a:t>
            </a:r>
            <a:r>
              <a:rPr kumimoji="0" lang="ru-RU" sz="9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тыс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</a:t>
            </a:r>
            <a:r>
              <a:rPr kumimoji="0" lang="ru-RU" sz="9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ставка до 7,5 %;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виды деятельности: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сельское хозяйство,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промышленность, транспорт, коммунальное хозяйство, торговля и бытовое обслуживание;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наличие обеспечения в виде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поручительства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28" name="矩形 10"/>
          <p:cNvSpPr/>
          <p:nvPr/>
        </p:nvSpPr>
        <p:spPr>
          <a:xfrm>
            <a:off x="1723922" y="2931790"/>
            <a:ext cx="3577285" cy="2088232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1200" cap="none" spc="0" normalizeH="0" baseline="0" noProof="0">
              <a:ln>
                <a:noFill/>
              </a:ln>
              <a:solidFill>
                <a:srgbClr val="DAA454">
                  <a:lumMod val="85000"/>
                  <a:lumOff val="15000"/>
                </a:srgbClr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9" name="矩形 11"/>
          <p:cNvSpPr/>
          <p:nvPr/>
        </p:nvSpPr>
        <p:spPr>
          <a:xfrm>
            <a:off x="2191052" y="2640119"/>
            <a:ext cx="2636387" cy="3755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5" tIns="25713" rIns="51425" bIns="25713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РЛК</a:t>
            </a:r>
            <a:r>
              <a:rPr kumimoji="0" lang="ru-RU" altLang="zh-CN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r>
              <a:rPr kumimoji="0" lang="ru-RU" altLang="zh-CN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(Татарстан, Башкортостан, Ярославская, Якутия)</a:t>
            </a:r>
            <a:endParaRPr kumimoji="0" lang="zh-CN" altLang="en-US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72815" y="2931790"/>
            <a:ext cx="3528393" cy="2267919"/>
          </a:xfrm>
          <a:prstGeom prst="rect">
            <a:avLst/>
          </a:prstGeom>
          <a:noFill/>
        </p:spPr>
        <p:txBody>
          <a:bodyPr wrap="square" lIns="51425" tIns="25713" rIns="51425" bIns="25713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1" i="0" u="none" strike="noStrike" kern="1200" cap="none" spc="0" normalizeH="0" baseline="0" noProof="0" dirty="0" smtClean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от 0,5 </a:t>
            </a: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 200 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млн </a:t>
            </a:r>
            <a:r>
              <a:rPr kumimoji="0" lang="ru-RU" sz="9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руб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;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срок </a:t>
            </a: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до 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7 лет;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ставка: 6% </a:t>
            </a: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для 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российского оборудования, 8 % </a:t>
            </a: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для иностранного 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оборудования;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авансовый платеж 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от 0 до 15 %;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убъекты индивидуального и малого предпринимательства, включенные в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Единый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реестр субъектов МСП;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предмет лизинга: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высокотехнологичное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и инновационное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оборудование, промышленное оборудование, оборудование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 сфере переработки и хранения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сельскохозяйственной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продукции, новое, ранее не использованное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оборудование;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срок первого платежа – после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ввода оборудования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эксплуатацию;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- предметом лизинга не может быть оборудование для оптовой и розничной торговли, транспортные </a:t>
            </a:r>
            <a:r>
              <a:rPr kumimoji="0" lang="ru-RU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средства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DAA454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  <p:sp>
        <p:nvSpPr>
          <p:cNvPr id="62" name="Half Frame 12"/>
          <p:cNvSpPr/>
          <p:nvPr/>
        </p:nvSpPr>
        <p:spPr>
          <a:xfrm rot="8097294">
            <a:off x="5142108" y="2307597"/>
            <a:ext cx="375029" cy="412129"/>
          </a:xfrm>
          <a:prstGeom prst="halfFrame">
            <a:avLst/>
          </a:prstGeom>
          <a:solidFill>
            <a:schemeClr val="accent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4" name="矩形 18"/>
          <p:cNvSpPr>
            <a:spLocks noChangeArrowheads="1"/>
          </p:cNvSpPr>
          <p:nvPr/>
        </p:nvSpPr>
        <p:spPr bwMode="auto">
          <a:xfrm>
            <a:off x="5531327" y="1424402"/>
            <a:ext cx="1274101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Для уплаты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первоначального взноса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возможно привлечение микрозайма </a:t>
            </a:r>
            <a:b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</a:b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АО «Микрокредитная компания РК»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0A0702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в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соответствии с продуктовыми линейками.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При недостаточности залогового имущества возможно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получить 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поручительство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</a:t>
            </a:r>
            <a:b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</a:b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АО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 «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Гарантийный фонд РК» 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(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на 50 % залогового имущества  с учетом суммы начисленных процентов за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микрозайм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0A0702"/>
                </a:solidFill>
                <a:effectLst/>
                <a:uLnTx/>
                <a:uFillTx/>
                <a:latin typeface="Calibri"/>
                <a:ea typeface="微软雅黑"/>
                <a:cs typeface="+mn-cs"/>
              </a:rPr>
              <a:t>)</a:t>
            </a:r>
          </a:p>
        </p:txBody>
      </p:sp>
      <p:grpSp>
        <p:nvGrpSpPr>
          <p:cNvPr id="65" name="Group 162"/>
          <p:cNvGrpSpPr/>
          <p:nvPr/>
        </p:nvGrpSpPr>
        <p:grpSpPr>
          <a:xfrm>
            <a:off x="1841613" y="711430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66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67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grpSp>
        <p:nvGrpSpPr>
          <p:cNvPr id="68" name="Group 162"/>
          <p:cNvGrpSpPr/>
          <p:nvPr/>
        </p:nvGrpSpPr>
        <p:grpSpPr>
          <a:xfrm>
            <a:off x="1861868" y="2521789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69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70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grpSp>
        <p:nvGrpSpPr>
          <p:cNvPr id="71" name="Group 162"/>
          <p:cNvGrpSpPr/>
          <p:nvPr/>
        </p:nvGrpSpPr>
        <p:grpSpPr>
          <a:xfrm>
            <a:off x="5531327" y="1071552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72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73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DAA454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545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4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>
                                          <p:cBhvr>
                                            <p:cTn id="18" dur="500" tmFilter="0,0; .5, 1; 1, 1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20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22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2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250"/>
                                </p:stCondLst>
                                <p:childTnLst>
                                  <p:par>
                                    <p:cTn id="31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3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35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250"/>
                                </p:stCondLst>
                                <p:childTnLst>
                                  <p:par>
                                    <p:cTn id="4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1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44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45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4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4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8750"/>
                                </p:stCondLst>
                                <p:childTnLst>
                                  <p:par>
                                    <p:cTn id="49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1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9250"/>
                                </p:stCondLst>
                                <p:childTnLst>
                                  <p:par>
                                    <p:cTn id="53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5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6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9750"/>
                                </p:stCondLst>
                                <p:childTnLst>
                                  <p:par>
                                    <p:cTn id="5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1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2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3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4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5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26290"/>
                                </p:stCondLst>
                                <p:childTnLst>
                                  <p:par>
                                    <p:cTn id="6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26790"/>
                                </p:stCondLst>
                                <p:childTnLst>
                                  <p:par>
                                    <p:cTn id="71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4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27790"/>
                                </p:stCondLst>
                                <p:childTnLst>
                                  <p:par>
                                    <p:cTn id="7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28290"/>
                                </p:stCondLst>
                                <p:childTnLst>
                                  <p:par>
                                    <p:cTn id="8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28790"/>
                                </p:stCondLst>
                                <p:childTnLst>
                                  <p:par>
                                    <p:cTn id="8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3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24" grpId="0" bldLvl="0" autoUpdateAnimBg="0"/>
          <p:bldP spid="25" grpId="0" bldLvl="0" autoUpdateAnimBg="0"/>
          <p:bldP spid="19" grpId="0" animBg="1"/>
          <p:bldP spid="20" grpId="0" animBg="1"/>
          <p:bldP spid="21" grpId="0" animBg="1"/>
          <p:bldP spid="27" grpId="0"/>
          <p:bldP spid="27" grpId="1"/>
          <p:bldP spid="28" grpId="0" animBg="1"/>
          <p:bldP spid="29" grpId="0" animBg="1"/>
          <p:bldP spid="30" grpId="0"/>
          <p:bldP spid="30" grpId="1"/>
          <p:bldP spid="6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4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>
                                          <p:cBhvr>
                                            <p:cTn id="18" dur="500" tmFilter="0,0; .5, 1; 1, 1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20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22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2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250"/>
                                </p:stCondLst>
                                <p:childTnLst>
                                  <p:par>
                                    <p:cTn id="31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3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3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250"/>
                                </p:stCondLst>
                                <p:childTnLst>
                                  <p:par>
                                    <p:cTn id="4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1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44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45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4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4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8750"/>
                                </p:stCondLst>
                                <p:childTnLst>
                                  <p:par>
                                    <p:cTn id="49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1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9250"/>
                                </p:stCondLst>
                                <p:childTnLst>
                                  <p:par>
                                    <p:cTn id="53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9750"/>
                                </p:stCondLst>
                                <p:childTnLst>
                                  <p:par>
                                    <p:cTn id="5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1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2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3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4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5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26290"/>
                                </p:stCondLst>
                                <p:childTnLst>
                                  <p:par>
                                    <p:cTn id="6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26790"/>
                                </p:stCondLst>
                                <p:childTnLst>
                                  <p:par>
                                    <p:cTn id="71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4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27790"/>
                                </p:stCondLst>
                                <p:childTnLst>
                                  <p:par>
                                    <p:cTn id="7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28290"/>
                                </p:stCondLst>
                                <p:childTnLst>
                                  <p:par>
                                    <p:cTn id="8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28790"/>
                                </p:stCondLst>
                                <p:childTnLst>
                                  <p:par>
                                    <p:cTn id="8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3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24" grpId="0" bldLvl="0" autoUpdateAnimBg="0"/>
          <p:bldP spid="25" grpId="0" bldLvl="0" autoUpdateAnimBg="0"/>
          <p:bldP spid="19" grpId="0" animBg="1"/>
          <p:bldP spid="20" grpId="0" animBg="1"/>
          <p:bldP spid="21" grpId="0" animBg="1"/>
          <p:bldP spid="27" grpId="0"/>
          <p:bldP spid="27" grpId="1"/>
          <p:bldP spid="28" grpId="0" animBg="1"/>
          <p:bldP spid="29" grpId="0" animBg="1"/>
          <p:bldP spid="30" grpId="0"/>
          <p:bldP spid="30" grpId="1"/>
          <p:bldP spid="64" grpId="0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3658113" y="57538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8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4221088" y="195487"/>
            <a:ext cx="2751651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Инвестиционные цели – крупные проекты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16" name="矩形 14"/>
          <p:cNvSpPr/>
          <p:nvPr/>
        </p:nvSpPr>
        <p:spPr>
          <a:xfrm flipV="1">
            <a:off x="1" y="2721475"/>
            <a:ext cx="2312225" cy="138218"/>
          </a:xfrm>
          <a:custGeom>
            <a:avLst/>
            <a:gdLst/>
            <a:ahLst/>
            <a:cxnLst/>
            <a:rect l="l" t="t" r="r" b="b"/>
            <a:pathLst>
              <a:path w="4571707" h="242218">
                <a:moveTo>
                  <a:pt x="0" y="242218"/>
                </a:moveTo>
                <a:lnTo>
                  <a:pt x="4571707" y="242218"/>
                </a:lnTo>
                <a:lnTo>
                  <a:pt x="457170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 sz="1350"/>
          </a:p>
        </p:txBody>
      </p:sp>
      <p:grpSp>
        <p:nvGrpSpPr>
          <p:cNvPr id="17" name="组合 3"/>
          <p:cNvGrpSpPr/>
          <p:nvPr/>
        </p:nvGrpSpPr>
        <p:grpSpPr>
          <a:xfrm>
            <a:off x="1814658" y="2722278"/>
            <a:ext cx="985814" cy="983598"/>
            <a:chOff x="3225639" y="4543564"/>
            <a:chExt cx="1752329" cy="1748619"/>
          </a:xfrm>
        </p:grpSpPr>
        <p:sp>
          <p:nvSpPr>
            <p:cNvPr id="18" name="椭圆 4"/>
            <p:cNvSpPr/>
            <p:nvPr/>
          </p:nvSpPr>
          <p:spPr>
            <a:xfrm flipV="1">
              <a:off x="3225639" y="4543565"/>
              <a:ext cx="1735762" cy="17343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椭圆 6"/>
            <p:cNvSpPr/>
            <p:nvPr/>
          </p:nvSpPr>
          <p:spPr>
            <a:xfrm rot="10800000" flipV="1">
              <a:off x="3467830" y="4786206"/>
              <a:ext cx="1284515" cy="1284516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tIns="27000" anchor="ctr" anchorCtr="1"/>
            <a:lstStyle/>
            <a:p>
              <a:pPr lvl="0" algn="ctr">
                <a:defRPr/>
              </a:pPr>
              <a:r>
                <a:rPr lang="en-US" altLang="zh-CN" sz="2250" b="1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ebas" pitchFamily="2" charset="0"/>
                  <a:ea typeface="微软雅黑" pitchFamily="34" charset="-122"/>
                </a:rPr>
                <a:t>02</a:t>
              </a:r>
              <a:endParaRPr lang="zh-CN" altLang="en-US" sz="225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Bebas" pitchFamily="2" charset="0"/>
                <a:ea typeface="微软雅黑" pitchFamily="34" charset="-122"/>
              </a:endParaRPr>
            </a:p>
          </p:txBody>
        </p:sp>
        <p:sp>
          <p:nvSpPr>
            <p:cNvPr id="31" name="椭圆 7"/>
            <p:cNvSpPr/>
            <p:nvPr/>
          </p:nvSpPr>
          <p:spPr>
            <a:xfrm flipV="1">
              <a:off x="3225639" y="4543564"/>
              <a:ext cx="1752329" cy="1748619"/>
            </a:xfrm>
            <a:custGeom>
              <a:avLst/>
              <a:gdLst/>
              <a:ahLst/>
              <a:cxnLst/>
              <a:rect l="l" t="t" r="r" b="b"/>
              <a:pathLst>
                <a:path w="1912832" h="1912832">
                  <a:moveTo>
                    <a:pt x="935980" y="1911800"/>
                  </a:moveTo>
                  <a:lnTo>
                    <a:pt x="976853" y="1911800"/>
                  </a:lnTo>
                  <a:cubicBezTo>
                    <a:pt x="970069" y="1912760"/>
                    <a:pt x="963251" y="1912832"/>
                    <a:pt x="956416" y="1912832"/>
                  </a:cubicBezTo>
                  <a:close/>
                  <a:moveTo>
                    <a:pt x="956416" y="0"/>
                  </a:moveTo>
                  <a:cubicBezTo>
                    <a:pt x="1484630" y="0"/>
                    <a:pt x="1912832" y="428202"/>
                    <a:pt x="1912832" y="956416"/>
                  </a:cubicBezTo>
                  <a:cubicBezTo>
                    <a:pt x="1912832" y="1170689"/>
                    <a:pt x="1842369" y="1368505"/>
                    <a:pt x="1720739" y="1526006"/>
                  </a:cubicBezTo>
                  <a:lnTo>
                    <a:pt x="1349730" y="1526006"/>
                  </a:lnTo>
                  <a:cubicBezTo>
                    <a:pt x="1540498" y="1399457"/>
                    <a:pt x="1666032" y="1182682"/>
                    <a:pt x="1666032" y="936587"/>
                  </a:cubicBezTo>
                  <a:cubicBezTo>
                    <a:pt x="1666032" y="545494"/>
                    <a:pt x="1348988" y="228450"/>
                    <a:pt x="957895" y="228450"/>
                  </a:cubicBezTo>
                  <a:cubicBezTo>
                    <a:pt x="566802" y="228450"/>
                    <a:pt x="249758" y="545494"/>
                    <a:pt x="249758" y="936587"/>
                  </a:cubicBezTo>
                  <a:cubicBezTo>
                    <a:pt x="249758" y="1182682"/>
                    <a:pt x="375293" y="1399457"/>
                    <a:pt x="566061" y="1526006"/>
                  </a:cubicBezTo>
                  <a:lnTo>
                    <a:pt x="192094" y="1526006"/>
                  </a:lnTo>
                  <a:cubicBezTo>
                    <a:pt x="70464" y="1368505"/>
                    <a:pt x="0" y="1170689"/>
                    <a:pt x="0" y="956416"/>
                  </a:cubicBezTo>
                  <a:cubicBezTo>
                    <a:pt x="0" y="428202"/>
                    <a:pt x="428202" y="0"/>
                    <a:pt x="956416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2" name="矩形 14"/>
          <p:cNvSpPr/>
          <p:nvPr/>
        </p:nvSpPr>
        <p:spPr>
          <a:xfrm>
            <a:off x="0" y="2419372"/>
            <a:ext cx="3996137" cy="138218"/>
          </a:xfrm>
          <a:custGeom>
            <a:avLst/>
            <a:gdLst/>
            <a:ahLst/>
            <a:cxnLst/>
            <a:rect l="l" t="t" r="r" b="b"/>
            <a:pathLst>
              <a:path w="4571707" h="242218">
                <a:moveTo>
                  <a:pt x="0" y="0"/>
                </a:moveTo>
                <a:lnTo>
                  <a:pt x="4571707" y="0"/>
                </a:lnTo>
                <a:lnTo>
                  <a:pt x="4571707" y="242218"/>
                </a:lnTo>
                <a:lnTo>
                  <a:pt x="0" y="2422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 sz="1350"/>
          </a:p>
        </p:txBody>
      </p:sp>
      <p:grpSp>
        <p:nvGrpSpPr>
          <p:cNvPr id="33" name="组合 9"/>
          <p:cNvGrpSpPr/>
          <p:nvPr/>
        </p:nvGrpSpPr>
        <p:grpSpPr>
          <a:xfrm>
            <a:off x="3449146" y="1588455"/>
            <a:ext cx="976493" cy="977974"/>
            <a:chOff x="6131016" y="674750"/>
            <a:chExt cx="1735762" cy="1738620"/>
          </a:xfrm>
        </p:grpSpPr>
        <p:sp>
          <p:nvSpPr>
            <p:cNvPr id="34" name="椭圆 10"/>
            <p:cNvSpPr/>
            <p:nvPr/>
          </p:nvSpPr>
          <p:spPr>
            <a:xfrm>
              <a:off x="6131016" y="674750"/>
              <a:ext cx="1735762" cy="173576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5" name="椭圆 11"/>
            <p:cNvSpPr/>
            <p:nvPr/>
          </p:nvSpPr>
          <p:spPr>
            <a:xfrm>
              <a:off x="6373207" y="882392"/>
              <a:ext cx="1284515" cy="1284516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tIns="27000" anchor="ctr"/>
            <a:lstStyle/>
            <a:p>
              <a:pPr lvl="0" algn="ctr">
                <a:defRPr/>
              </a:pPr>
              <a:r>
                <a:rPr lang="en-US" altLang="zh-CN" sz="2250" b="1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ebas" pitchFamily="2" charset="0"/>
                  <a:ea typeface="微软雅黑" pitchFamily="34" charset="-122"/>
                </a:rPr>
                <a:t>01</a:t>
              </a:r>
              <a:endParaRPr lang="zh-CN" altLang="en-US" sz="225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Bebas" pitchFamily="2" charset="0"/>
                <a:ea typeface="微软雅黑" pitchFamily="34" charset="-122"/>
              </a:endParaRPr>
            </a:p>
          </p:txBody>
        </p:sp>
        <p:sp>
          <p:nvSpPr>
            <p:cNvPr id="36" name="椭圆 7"/>
            <p:cNvSpPr/>
            <p:nvPr/>
          </p:nvSpPr>
          <p:spPr>
            <a:xfrm>
              <a:off x="6131016" y="677607"/>
              <a:ext cx="1735762" cy="1735763"/>
            </a:xfrm>
            <a:custGeom>
              <a:avLst/>
              <a:gdLst/>
              <a:ahLst/>
              <a:cxnLst/>
              <a:rect l="l" t="t" r="r" b="b"/>
              <a:pathLst>
                <a:path w="1912832" h="1912832">
                  <a:moveTo>
                    <a:pt x="935980" y="1911800"/>
                  </a:moveTo>
                  <a:lnTo>
                    <a:pt x="976853" y="1911800"/>
                  </a:lnTo>
                  <a:cubicBezTo>
                    <a:pt x="970069" y="1912760"/>
                    <a:pt x="963251" y="1912832"/>
                    <a:pt x="956416" y="1912832"/>
                  </a:cubicBezTo>
                  <a:close/>
                  <a:moveTo>
                    <a:pt x="956416" y="0"/>
                  </a:moveTo>
                  <a:cubicBezTo>
                    <a:pt x="1484630" y="0"/>
                    <a:pt x="1912832" y="428202"/>
                    <a:pt x="1912832" y="956416"/>
                  </a:cubicBezTo>
                  <a:cubicBezTo>
                    <a:pt x="1912832" y="1170689"/>
                    <a:pt x="1842369" y="1368505"/>
                    <a:pt x="1720739" y="1526006"/>
                  </a:cubicBezTo>
                  <a:lnTo>
                    <a:pt x="1349730" y="1526006"/>
                  </a:lnTo>
                  <a:cubicBezTo>
                    <a:pt x="1540498" y="1399457"/>
                    <a:pt x="1666032" y="1182682"/>
                    <a:pt x="1666032" y="936587"/>
                  </a:cubicBezTo>
                  <a:cubicBezTo>
                    <a:pt x="1666032" y="545494"/>
                    <a:pt x="1348988" y="228450"/>
                    <a:pt x="957895" y="228450"/>
                  </a:cubicBezTo>
                  <a:cubicBezTo>
                    <a:pt x="566802" y="228450"/>
                    <a:pt x="249758" y="545494"/>
                    <a:pt x="249758" y="936587"/>
                  </a:cubicBezTo>
                  <a:cubicBezTo>
                    <a:pt x="249758" y="1182682"/>
                    <a:pt x="375293" y="1399457"/>
                    <a:pt x="566061" y="1526006"/>
                  </a:cubicBezTo>
                  <a:lnTo>
                    <a:pt x="192094" y="1526006"/>
                  </a:lnTo>
                  <a:cubicBezTo>
                    <a:pt x="70464" y="1368505"/>
                    <a:pt x="0" y="1170689"/>
                    <a:pt x="0" y="956416"/>
                  </a:cubicBezTo>
                  <a:cubicBezTo>
                    <a:pt x="0" y="428202"/>
                    <a:pt x="428202" y="0"/>
                    <a:pt x="956416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7" name="矩形 14"/>
          <p:cNvSpPr/>
          <p:nvPr/>
        </p:nvSpPr>
        <p:spPr>
          <a:xfrm flipV="1">
            <a:off x="3429001" y="2721475"/>
            <a:ext cx="3429986" cy="138218"/>
          </a:xfrm>
          <a:custGeom>
            <a:avLst/>
            <a:gdLst/>
            <a:ahLst/>
            <a:cxnLst/>
            <a:rect l="l" t="t" r="r" b="b"/>
            <a:pathLst>
              <a:path w="4571707" h="242218">
                <a:moveTo>
                  <a:pt x="0" y="242218"/>
                </a:moveTo>
                <a:lnTo>
                  <a:pt x="4571707" y="242218"/>
                </a:lnTo>
                <a:lnTo>
                  <a:pt x="457170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 sz="1350"/>
          </a:p>
        </p:txBody>
      </p:sp>
      <p:grpSp>
        <p:nvGrpSpPr>
          <p:cNvPr id="38" name="组合 14"/>
          <p:cNvGrpSpPr/>
          <p:nvPr/>
        </p:nvGrpSpPr>
        <p:grpSpPr>
          <a:xfrm>
            <a:off x="2940754" y="2721475"/>
            <a:ext cx="976493" cy="976367"/>
            <a:chOff x="5227325" y="4542136"/>
            <a:chExt cx="1735762" cy="1735763"/>
          </a:xfrm>
        </p:grpSpPr>
        <p:sp>
          <p:nvSpPr>
            <p:cNvPr id="39" name="椭圆 15"/>
            <p:cNvSpPr/>
            <p:nvPr/>
          </p:nvSpPr>
          <p:spPr>
            <a:xfrm flipV="1">
              <a:off x="5227325" y="4543565"/>
              <a:ext cx="1735762" cy="173433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0" name="椭圆 16"/>
            <p:cNvSpPr/>
            <p:nvPr/>
          </p:nvSpPr>
          <p:spPr>
            <a:xfrm rot="10800000" flipV="1">
              <a:off x="5469517" y="4786205"/>
              <a:ext cx="1284516" cy="1284515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tIns="27000" anchor="ctr"/>
            <a:lstStyle/>
            <a:p>
              <a:pPr lvl="0" algn="ctr">
                <a:defRPr/>
              </a:pPr>
              <a:r>
                <a:rPr lang="en-US" altLang="zh-CN" sz="2250" b="1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ebas" pitchFamily="2" charset="0"/>
                  <a:ea typeface="微软雅黑" pitchFamily="34" charset="-122"/>
                </a:rPr>
                <a:t>03</a:t>
              </a:r>
              <a:endParaRPr lang="zh-CN" altLang="en-US" sz="225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Bebas" pitchFamily="2" charset="0"/>
                <a:ea typeface="微软雅黑" pitchFamily="34" charset="-122"/>
              </a:endParaRPr>
            </a:p>
          </p:txBody>
        </p:sp>
        <p:sp>
          <p:nvSpPr>
            <p:cNvPr id="41" name="椭圆 7"/>
            <p:cNvSpPr/>
            <p:nvPr/>
          </p:nvSpPr>
          <p:spPr>
            <a:xfrm flipV="1">
              <a:off x="5227325" y="4542136"/>
              <a:ext cx="1735762" cy="1735763"/>
            </a:xfrm>
            <a:custGeom>
              <a:avLst/>
              <a:gdLst/>
              <a:ahLst/>
              <a:cxnLst/>
              <a:rect l="l" t="t" r="r" b="b"/>
              <a:pathLst>
                <a:path w="1912832" h="1912832">
                  <a:moveTo>
                    <a:pt x="935980" y="1911800"/>
                  </a:moveTo>
                  <a:lnTo>
                    <a:pt x="976853" y="1911800"/>
                  </a:lnTo>
                  <a:cubicBezTo>
                    <a:pt x="970069" y="1912760"/>
                    <a:pt x="963251" y="1912832"/>
                    <a:pt x="956416" y="1912832"/>
                  </a:cubicBezTo>
                  <a:close/>
                  <a:moveTo>
                    <a:pt x="956416" y="0"/>
                  </a:moveTo>
                  <a:cubicBezTo>
                    <a:pt x="1484630" y="0"/>
                    <a:pt x="1912832" y="428202"/>
                    <a:pt x="1912832" y="956416"/>
                  </a:cubicBezTo>
                  <a:cubicBezTo>
                    <a:pt x="1912832" y="1170689"/>
                    <a:pt x="1842369" y="1368505"/>
                    <a:pt x="1720739" y="1526006"/>
                  </a:cubicBezTo>
                  <a:lnTo>
                    <a:pt x="1349730" y="1526006"/>
                  </a:lnTo>
                  <a:cubicBezTo>
                    <a:pt x="1540498" y="1399457"/>
                    <a:pt x="1666032" y="1182682"/>
                    <a:pt x="1666032" y="936587"/>
                  </a:cubicBezTo>
                  <a:cubicBezTo>
                    <a:pt x="1666032" y="545494"/>
                    <a:pt x="1348988" y="228450"/>
                    <a:pt x="957895" y="228450"/>
                  </a:cubicBezTo>
                  <a:cubicBezTo>
                    <a:pt x="566802" y="228450"/>
                    <a:pt x="249758" y="545494"/>
                    <a:pt x="249758" y="936587"/>
                  </a:cubicBezTo>
                  <a:cubicBezTo>
                    <a:pt x="249758" y="1182682"/>
                    <a:pt x="375293" y="1399457"/>
                    <a:pt x="566061" y="1526006"/>
                  </a:cubicBezTo>
                  <a:lnTo>
                    <a:pt x="192094" y="1526006"/>
                  </a:lnTo>
                  <a:cubicBezTo>
                    <a:pt x="70464" y="1368505"/>
                    <a:pt x="0" y="1170689"/>
                    <a:pt x="0" y="956416"/>
                  </a:cubicBezTo>
                  <a:cubicBezTo>
                    <a:pt x="0" y="428202"/>
                    <a:pt x="428202" y="0"/>
                    <a:pt x="9564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809480" y="1814046"/>
            <a:ext cx="2171480" cy="231988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900" dirty="0"/>
              <a:t>от 5 </a:t>
            </a:r>
            <a:r>
              <a:rPr lang="ru-RU" sz="900" dirty="0" smtClean="0"/>
              <a:t>млн </a:t>
            </a:r>
            <a:r>
              <a:rPr lang="ru-RU" sz="900" dirty="0"/>
              <a:t>рублей до 1 </a:t>
            </a:r>
            <a:r>
              <a:rPr lang="ru-RU" sz="900" dirty="0" smtClean="0"/>
              <a:t>млрд рублей</a:t>
            </a:r>
            <a:endParaRPr lang="zh-CN" altLang="en-US" sz="825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9480" y="1596360"/>
            <a:ext cx="2617383" cy="225063"/>
          </a:xfrm>
          <a:prstGeom prst="rect">
            <a:avLst/>
          </a:prstGeom>
          <a:noFill/>
        </p:spPr>
        <p:txBody>
          <a:bodyPr wrap="none" lIns="51435" tIns="25718" rIns="51435" bIns="25718" rtlCol="0">
            <a:spAutoFit/>
          </a:bodyPr>
          <a:lstStyle/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ФОНД РАЗВИТИЯ МОНОГОРОДОВ</a:t>
            </a:r>
            <a:endParaRPr lang="zh-CN" altLang="en-US" sz="1125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5157" y="3521644"/>
            <a:ext cx="1724464" cy="211982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800" dirty="0"/>
              <a:t>от 5 млн рублей до </a:t>
            </a:r>
            <a:r>
              <a:rPr lang="ru-RU" sz="800" dirty="0" smtClean="0"/>
              <a:t>100 млн рублей</a:t>
            </a:r>
            <a:endParaRPr lang="zh-CN" altLang="en-US" sz="8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8143" y="2950333"/>
            <a:ext cx="1657185" cy="571311"/>
          </a:xfrm>
          <a:prstGeom prst="rect">
            <a:avLst/>
          </a:prstGeom>
          <a:noFill/>
        </p:spPr>
        <p:txBody>
          <a:bodyPr wrap="none" lIns="51435" tIns="25718" rIns="51435" bIns="25718" rtlCol="0">
            <a:spAutoFit/>
          </a:bodyPr>
          <a:lstStyle/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РЕГИОНАЛЬНЫЙ </a:t>
            </a:r>
          </a:p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ФОНД </a:t>
            </a:r>
            <a:r>
              <a:rPr lang="ru-RU" altLang="zh-CN" sz="1125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РАЗВИТИЯ </a:t>
            </a:r>
            <a:endParaRPr lang="ru-RU" altLang="zh-CN" sz="1125" dirty="0" smtClean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ПРОМЫШЛЕННОСТИ</a:t>
            </a:r>
            <a:endParaRPr lang="zh-CN" altLang="en-US" sz="1125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62456" y="3409113"/>
            <a:ext cx="2171480" cy="231988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900" dirty="0"/>
              <a:t>0,5 </a:t>
            </a:r>
            <a:r>
              <a:rPr lang="ru-RU" sz="900" dirty="0" smtClean="0"/>
              <a:t>млн </a:t>
            </a:r>
            <a:r>
              <a:rPr lang="ru-RU" sz="900" dirty="0"/>
              <a:t>рублей до 2 </a:t>
            </a:r>
            <a:r>
              <a:rPr lang="ru-RU" sz="900" dirty="0" smtClean="0"/>
              <a:t>млрд </a:t>
            </a:r>
            <a:r>
              <a:rPr lang="ru-RU" sz="900" dirty="0"/>
              <a:t>рублей</a:t>
            </a:r>
            <a:endParaRPr lang="zh-CN" altLang="en-US" sz="825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62456" y="3010926"/>
            <a:ext cx="2235868" cy="398187"/>
          </a:xfrm>
          <a:prstGeom prst="rect">
            <a:avLst/>
          </a:prstGeom>
          <a:noFill/>
        </p:spPr>
        <p:txBody>
          <a:bodyPr wrap="none" lIns="51435" tIns="25718" rIns="51435" bIns="25718" rtlCol="0">
            <a:spAutoFit/>
          </a:bodyPr>
          <a:lstStyle/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БАНКИ. ПРОГРАММЫ </a:t>
            </a:r>
          </a:p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ЛЬГОТНОГО КРЕДИТОВАНИЯ</a:t>
            </a:r>
            <a:endParaRPr lang="zh-CN" altLang="en-US" sz="1125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9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966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6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1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6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1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600"/>
                            </p:stCondLst>
                            <p:childTnLst>
                              <p:par>
                                <p:cTn id="4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5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550"/>
                            </p:stCondLst>
                            <p:childTnLst>
                              <p:par>
                                <p:cTn id="5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000"/>
                            </p:stCondLst>
                            <p:childTnLst>
                              <p:par>
                                <p:cTn id="6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75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250"/>
                            </p:stCondLst>
                            <p:childTnLst>
                              <p:par>
                                <p:cTn id="77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 bldLvl="0" autoUpdateAnimBg="0"/>
      <p:bldP spid="25" grpId="0" bldLvl="0" autoUpdateAnimBg="0"/>
      <p:bldP spid="16" grpId="0" animBg="1"/>
      <p:bldP spid="32" grpId="0" animBg="1"/>
      <p:bldP spid="37" grpId="0" animBg="1"/>
      <p:bldP spid="42" grpId="0"/>
      <p:bldP spid="43" grpId="0"/>
      <p:bldP spid="44" grpId="0"/>
      <p:bldP spid="45" grpId="0"/>
      <p:bldP spid="46" grpId="0"/>
      <p:bldP spid="47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66936" y="195487"/>
            <a:ext cx="3338128" cy="395637"/>
          </a:xfrm>
        </p:spPr>
        <p:txBody>
          <a:bodyPr>
            <a:noAutofit/>
          </a:bodyPr>
          <a:lstStyle/>
          <a:p>
            <a:r>
              <a:rPr lang="ru-RU" altLang="zh-CN" b="1" dirty="0" smtClean="0"/>
              <a:t>ТРАНСФОРМАЦИЯ ПОДХОДОВ</a:t>
            </a:r>
            <a:endParaRPr lang="zh-CN" altLang="en-US" sz="900" b="1" dirty="0"/>
          </a:p>
        </p:txBody>
      </p:sp>
      <p:grpSp>
        <p:nvGrpSpPr>
          <p:cNvPr id="3" name="Group 1"/>
          <p:cNvGrpSpPr/>
          <p:nvPr/>
        </p:nvGrpSpPr>
        <p:grpSpPr>
          <a:xfrm>
            <a:off x="0" y="2245712"/>
            <a:ext cx="6858000" cy="913380"/>
            <a:chOff x="0" y="3187371"/>
            <a:chExt cx="12192000" cy="1546463"/>
          </a:xfrm>
        </p:grpSpPr>
        <p:sp>
          <p:nvSpPr>
            <p:cNvPr id="4" name="Shape 1240"/>
            <p:cNvSpPr/>
            <p:nvPr/>
          </p:nvSpPr>
          <p:spPr>
            <a:xfrm>
              <a:off x="0" y="3187371"/>
              <a:ext cx="12192000" cy="154646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5" name="Shape 1241"/>
            <p:cNvSpPr/>
            <p:nvPr/>
          </p:nvSpPr>
          <p:spPr>
            <a:xfrm>
              <a:off x="370020" y="3902220"/>
              <a:ext cx="596165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7" name="Shape 1242"/>
            <p:cNvSpPr/>
            <p:nvPr/>
          </p:nvSpPr>
          <p:spPr>
            <a:xfrm>
              <a:off x="1562350" y="3902220"/>
              <a:ext cx="596166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8" name="Shape 1243"/>
            <p:cNvSpPr/>
            <p:nvPr/>
          </p:nvSpPr>
          <p:spPr>
            <a:xfrm>
              <a:off x="2754680" y="3902220"/>
              <a:ext cx="596165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9" name="Shape 1244"/>
            <p:cNvSpPr/>
            <p:nvPr/>
          </p:nvSpPr>
          <p:spPr>
            <a:xfrm>
              <a:off x="3947010" y="3902220"/>
              <a:ext cx="596165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10" name="Shape 1245"/>
            <p:cNvSpPr/>
            <p:nvPr/>
          </p:nvSpPr>
          <p:spPr>
            <a:xfrm>
              <a:off x="5139339" y="3902220"/>
              <a:ext cx="596165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11" name="Shape 1246"/>
            <p:cNvSpPr/>
            <p:nvPr/>
          </p:nvSpPr>
          <p:spPr>
            <a:xfrm>
              <a:off x="6331670" y="3902220"/>
              <a:ext cx="596166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12" name="Shape 1247"/>
            <p:cNvSpPr/>
            <p:nvPr/>
          </p:nvSpPr>
          <p:spPr>
            <a:xfrm>
              <a:off x="7524000" y="3902220"/>
              <a:ext cx="596166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13" name="Shape 1248"/>
            <p:cNvSpPr/>
            <p:nvPr/>
          </p:nvSpPr>
          <p:spPr>
            <a:xfrm>
              <a:off x="8716330" y="3902220"/>
              <a:ext cx="596166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14" name="Shape 1249"/>
            <p:cNvSpPr/>
            <p:nvPr/>
          </p:nvSpPr>
          <p:spPr>
            <a:xfrm>
              <a:off x="9908659" y="3902220"/>
              <a:ext cx="596165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  <p:sp>
          <p:nvSpPr>
            <p:cNvPr id="15" name="Shape 1250"/>
            <p:cNvSpPr/>
            <p:nvPr/>
          </p:nvSpPr>
          <p:spPr>
            <a:xfrm>
              <a:off x="11100989" y="3902220"/>
              <a:ext cx="596166" cy="115493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1350" b="1">
                <a:solidFill>
                  <a:srgbClr val="FFC000"/>
                </a:solidFill>
                <a:latin typeface="+mn-ea"/>
              </a:endParaRPr>
            </a:p>
          </p:txBody>
        </p:sp>
      </p:grpSp>
      <p:grpSp>
        <p:nvGrpSpPr>
          <p:cNvPr id="16" name="Group 1257"/>
          <p:cNvGrpSpPr/>
          <p:nvPr/>
        </p:nvGrpSpPr>
        <p:grpSpPr>
          <a:xfrm rot="10800000" flipH="1">
            <a:off x="863380" y="2634708"/>
            <a:ext cx="823653" cy="427634"/>
            <a:chOff x="0" y="0"/>
            <a:chExt cx="3154022" cy="1635267"/>
          </a:xfrm>
          <a:solidFill>
            <a:schemeClr val="accent1"/>
          </a:solidFill>
        </p:grpSpPr>
        <p:sp>
          <p:nvSpPr>
            <p:cNvPr id="17" name="Shape 1255"/>
            <p:cNvSpPr/>
            <p:nvPr/>
          </p:nvSpPr>
          <p:spPr>
            <a:xfrm rot="21600000">
              <a:off x="0" y="0"/>
              <a:ext cx="775809" cy="115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7" h="20561" extrusionOk="0">
                  <a:moveTo>
                    <a:pt x="14114" y="20561"/>
                  </a:moveTo>
                  <a:cubicBezTo>
                    <a:pt x="4792" y="19243"/>
                    <a:pt x="-1403" y="13631"/>
                    <a:pt x="274" y="8032"/>
                  </a:cubicBezTo>
                  <a:cubicBezTo>
                    <a:pt x="1956" y="2433"/>
                    <a:pt x="10875" y="-1039"/>
                    <a:pt x="20197" y="279"/>
                  </a:cubicBezTo>
                  <a:cubicBezTo>
                    <a:pt x="20197" y="279"/>
                    <a:pt x="14114" y="20561"/>
                    <a:pt x="14114" y="20561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  <p:sp>
          <p:nvSpPr>
            <p:cNvPr id="18" name="Shape 1256"/>
            <p:cNvSpPr/>
            <p:nvPr/>
          </p:nvSpPr>
          <p:spPr>
            <a:xfrm>
              <a:off x="839287" y="60428"/>
              <a:ext cx="2314736" cy="1574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74" extrusionOk="0">
                  <a:moveTo>
                    <a:pt x="0" y="16030"/>
                  </a:moveTo>
                  <a:cubicBezTo>
                    <a:pt x="5" y="16003"/>
                    <a:pt x="2233" y="17535"/>
                    <a:pt x="5230" y="18906"/>
                  </a:cubicBezTo>
                  <a:cubicBezTo>
                    <a:pt x="8206" y="20294"/>
                    <a:pt x="11949" y="21521"/>
                    <a:pt x="14514" y="21231"/>
                  </a:cubicBezTo>
                  <a:cubicBezTo>
                    <a:pt x="18450" y="20817"/>
                    <a:pt x="20412" y="18334"/>
                    <a:pt x="20968" y="14141"/>
                  </a:cubicBezTo>
                  <a:cubicBezTo>
                    <a:pt x="20974" y="14091"/>
                    <a:pt x="20982" y="14038"/>
                    <a:pt x="20989" y="13985"/>
                  </a:cubicBezTo>
                  <a:cubicBezTo>
                    <a:pt x="21600" y="9813"/>
                    <a:pt x="20460" y="6384"/>
                    <a:pt x="16957" y="3703"/>
                  </a:cubicBezTo>
                  <a:cubicBezTo>
                    <a:pt x="14676" y="1937"/>
                    <a:pt x="10910" y="877"/>
                    <a:pt x="7805" y="412"/>
                  </a:cubicBezTo>
                  <a:cubicBezTo>
                    <a:pt x="4688" y="-79"/>
                    <a:pt x="2230" y="25"/>
                    <a:pt x="2233" y="0"/>
                  </a:cubicBezTo>
                  <a:cubicBezTo>
                    <a:pt x="1356" y="6292"/>
                    <a:pt x="745" y="10673"/>
                    <a:pt x="0" y="1603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</p:grpSp>
      <p:grpSp>
        <p:nvGrpSpPr>
          <p:cNvPr id="19" name="Group 1262"/>
          <p:cNvGrpSpPr/>
          <p:nvPr/>
        </p:nvGrpSpPr>
        <p:grpSpPr>
          <a:xfrm>
            <a:off x="1695931" y="2341709"/>
            <a:ext cx="823653" cy="427634"/>
            <a:chOff x="0" y="0"/>
            <a:chExt cx="3154022" cy="1635267"/>
          </a:xfrm>
          <a:solidFill>
            <a:schemeClr val="accent1"/>
          </a:solidFill>
        </p:grpSpPr>
        <p:sp>
          <p:nvSpPr>
            <p:cNvPr id="20" name="Shape 1260"/>
            <p:cNvSpPr/>
            <p:nvPr/>
          </p:nvSpPr>
          <p:spPr>
            <a:xfrm rot="21600000">
              <a:off x="0" y="0"/>
              <a:ext cx="775809" cy="115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7" h="20561" extrusionOk="0">
                  <a:moveTo>
                    <a:pt x="14114" y="20561"/>
                  </a:moveTo>
                  <a:cubicBezTo>
                    <a:pt x="4792" y="19243"/>
                    <a:pt x="-1403" y="13631"/>
                    <a:pt x="274" y="8032"/>
                  </a:cubicBezTo>
                  <a:cubicBezTo>
                    <a:pt x="1956" y="2433"/>
                    <a:pt x="10875" y="-1039"/>
                    <a:pt x="20197" y="279"/>
                  </a:cubicBezTo>
                  <a:cubicBezTo>
                    <a:pt x="20197" y="279"/>
                    <a:pt x="14114" y="20561"/>
                    <a:pt x="14114" y="20561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  <p:sp>
          <p:nvSpPr>
            <p:cNvPr id="21" name="Shape 1261"/>
            <p:cNvSpPr/>
            <p:nvPr/>
          </p:nvSpPr>
          <p:spPr>
            <a:xfrm>
              <a:off x="839287" y="60428"/>
              <a:ext cx="2314736" cy="1574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74" extrusionOk="0">
                  <a:moveTo>
                    <a:pt x="0" y="16030"/>
                  </a:moveTo>
                  <a:cubicBezTo>
                    <a:pt x="5" y="16003"/>
                    <a:pt x="2233" y="17535"/>
                    <a:pt x="5230" y="18906"/>
                  </a:cubicBezTo>
                  <a:cubicBezTo>
                    <a:pt x="8206" y="20294"/>
                    <a:pt x="11949" y="21521"/>
                    <a:pt x="14514" y="21231"/>
                  </a:cubicBezTo>
                  <a:cubicBezTo>
                    <a:pt x="18450" y="20817"/>
                    <a:pt x="20412" y="18334"/>
                    <a:pt x="20968" y="14141"/>
                  </a:cubicBezTo>
                  <a:cubicBezTo>
                    <a:pt x="20974" y="14091"/>
                    <a:pt x="20982" y="14038"/>
                    <a:pt x="20989" y="13985"/>
                  </a:cubicBezTo>
                  <a:cubicBezTo>
                    <a:pt x="21600" y="9813"/>
                    <a:pt x="20460" y="6384"/>
                    <a:pt x="16957" y="3703"/>
                  </a:cubicBezTo>
                  <a:cubicBezTo>
                    <a:pt x="14676" y="1937"/>
                    <a:pt x="10910" y="877"/>
                    <a:pt x="7805" y="412"/>
                  </a:cubicBezTo>
                  <a:cubicBezTo>
                    <a:pt x="4688" y="-79"/>
                    <a:pt x="2230" y="25"/>
                    <a:pt x="2233" y="0"/>
                  </a:cubicBezTo>
                  <a:cubicBezTo>
                    <a:pt x="1356" y="6292"/>
                    <a:pt x="745" y="10673"/>
                    <a:pt x="0" y="1603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</p:grpSp>
      <p:grpSp>
        <p:nvGrpSpPr>
          <p:cNvPr id="22" name="Group 1267"/>
          <p:cNvGrpSpPr/>
          <p:nvPr/>
        </p:nvGrpSpPr>
        <p:grpSpPr>
          <a:xfrm rot="10800000" flipH="1">
            <a:off x="2528040" y="2634709"/>
            <a:ext cx="823653" cy="427634"/>
            <a:chOff x="0" y="0"/>
            <a:chExt cx="3154022" cy="1635267"/>
          </a:xfrm>
          <a:solidFill>
            <a:schemeClr val="accent1"/>
          </a:solidFill>
        </p:grpSpPr>
        <p:sp>
          <p:nvSpPr>
            <p:cNvPr id="23" name="Shape 1265"/>
            <p:cNvSpPr/>
            <p:nvPr/>
          </p:nvSpPr>
          <p:spPr>
            <a:xfrm rot="21600000">
              <a:off x="0" y="0"/>
              <a:ext cx="775809" cy="115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7" h="20561" extrusionOk="0">
                  <a:moveTo>
                    <a:pt x="14114" y="20561"/>
                  </a:moveTo>
                  <a:cubicBezTo>
                    <a:pt x="4792" y="19243"/>
                    <a:pt x="-1403" y="13631"/>
                    <a:pt x="274" y="8032"/>
                  </a:cubicBezTo>
                  <a:cubicBezTo>
                    <a:pt x="1956" y="2433"/>
                    <a:pt x="10875" y="-1039"/>
                    <a:pt x="20197" y="279"/>
                  </a:cubicBezTo>
                  <a:cubicBezTo>
                    <a:pt x="20197" y="279"/>
                    <a:pt x="14114" y="20561"/>
                    <a:pt x="14114" y="20561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  <p:sp>
          <p:nvSpPr>
            <p:cNvPr id="24" name="Shape 1266"/>
            <p:cNvSpPr/>
            <p:nvPr/>
          </p:nvSpPr>
          <p:spPr>
            <a:xfrm>
              <a:off x="839287" y="60428"/>
              <a:ext cx="2314736" cy="1574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74" extrusionOk="0">
                  <a:moveTo>
                    <a:pt x="0" y="16030"/>
                  </a:moveTo>
                  <a:cubicBezTo>
                    <a:pt x="5" y="16003"/>
                    <a:pt x="2233" y="17535"/>
                    <a:pt x="5230" y="18906"/>
                  </a:cubicBezTo>
                  <a:cubicBezTo>
                    <a:pt x="8206" y="20294"/>
                    <a:pt x="11949" y="21521"/>
                    <a:pt x="14514" y="21231"/>
                  </a:cubicBezTo>
                  <a:cubicBezTo>
                    <a:pt x="18450" y="20817"/>
                    <a:pt x="20412" y="18334"/>
                    <a:pt x="20968" y="14141"/>
                  </a:cubicBezTo>
                  <a:cubicBezTo>
                    <a:pt x="20974" y="14091"/>
                    <a:pt x="20982" y="14038"/>
                    <a:pt x="20989" y="13985"/>
                  </a:cubicBezTo>
                  <a:cubicBezTo>
                    <a:pt x="21600" y="9813"/>
                    <a:pt x="20460" y="6384"/>
                    <a:pt x="16957" y="3703"/>
                  </a:cubicBezTo>
                  <a:cubicBezTo>
                    <a:pt x="14676" y="1937"/>
                    <a:pt x="10910" y="877"/>
                    <a:pt x="7805" y="412"/>
                  </a:cubicBezTo>
                  <a:cubicBezTo>
                    <a:pt x="4688" y="-79"/>
                    <a:pt x="2230" y="25"/>
                    <a:pt x="2233" y="0"/>
                  </a:cubicBezTo>
                  <a:cubicBezTo>
                    <a:pt x="1356" y="6292"/>
                    <a:pt x="745" y="10673"/>
                    <a:pt x="0" y="1603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</p:grpSp>
      <p:grpSp>
        <p:nvGrpSpPr>
          <p:cNvPr id="25" name="Group 1272"/>
          <p:cNvGrpSpPr/>
          <p:nvPr/>
        </p:nvGrpSpPr>
        <p:grpSpPr>
          <a:xfrm>
            <a:off x="3359040" y="2341709"/>
            <a:ext cx="823653" cy="427634"/>
            <a:chOff x="0" y="0"/>
            <a:chExt cx="3154022" cy="1635267"/>
          </a:xfrm>
          <a:solidFill>
            <a:schemeClr val="accent1"/>
          </a:solidFill>
        </p:grpSpPr>
        <p:sp>
          <p:nvSpPr>
            <p:cNvPr id="26" name="Shape 1270"/>
            <p:cNvSpPr/>
            <p:nvPr/>
          </p:nvSpPr>
          <p:spPr>
            <a:xfrm rot="21600000">
              <a:off x="0" y="0"/>
              <a:ext cx="775809" cy="115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7" h="20561" extrusionOk="0">
                  <a:moveTo>
                    <a:pt x="14114" y="20561"/>
                  </a:moveTo>
                  <a:cubicBezTo>
                    <a:pt x="4792" y="19243"/>
                    <a:pt x="-1403" y="13631"/>
                    <a:pt x="274" y="8032"/>
                  </a:cubicBezTo>
                  <a:cubicBezTo>
                    <a:pt x="1956" y="2433"/>
                    <a:pt x="10875" y="-1039"/>
                    <a:pt x="20197" y="279"/>
                  </a:cubicBezTo>
                  <a:cubicBezTo>
                    <a:pt x="20197" y="279"/>
                    <a:pt x="14114" y="20561"/>
                    <a:pt x="14114" y="20561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  <p:sp>
          <p:nvSpPr>
            <p:cNvPr id="27" name="Shape 1271"/>
            <p:cNvSpPr/>
            <p:nvPr/>
          </p:nvSpPr>
          <p:spPr>
            <a:xfrm>
              <a:off x="839287" y="60428"/>
              <a:ext cx="2314736" cy="1574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74" extrusionOk="0">
                  <a:moveTo>
                    <a:pt x="0" y="16030"/>
                  </a:moveTo>
                  <a:cubicBezTo>
                    <a:pt x="5" y="16003"/>
                    <a:pt x="2233" y="17535"/>
                    <a:pt x="5230" y="18906"/>
                  </a:cubicBezTo>
                  <a:cubicBezTo>
                    <a:pt x="8206" y="20294"/>
                    <a:pt x="11949" y="21521"/>
                    <a:pt x="14514" y="21231"/>
                  </a:cubicBezTo>
                  <a:cubicBezTo>
                    <a:pt x="18450" y="20817"/>
                    <a:pt x="20412" y="18334"/>
                    <a:pt x="20968" y="14141"/>
                  </a:cubicBezTo>
                  <a:cubicBezTo>
                    <a:pt x="20974" y="14091"/>
                    <a:pt x="20982" y="14038"/>
                    <a:pt x="20989" y="13985"/>
                  </a:cubicBezTo>
                  <a:cubicBezTo>
                    <a:pt x="21600" y="9813"/>
                    <a:pt x="20460" y="6384"/>
                    <a:pt x="16957" y="3703"/>
                  </a:cubicBezTo>
                  <a:cubicBezTo>
                    <a:pt x="14676" y="1937"/>
                    <a:pt x="10910" y="877"/>
                    <a:pt x="7805" y="412"/>
                  </a:cubicBezTo>
                  <a:cubicBezTo>
                    <a:pt x="4688" y="-79"/>
                    <a:pt x="2230" y="25"/>
                    <a:pt x="2233" y="0"/>
                  </a:cubicBezTo>
                  <a:cubicBezTo>
                    <a:pt x="1356" y="6292"/>
                    <a:pt x="745" y="10673"/>
                    <a:pt x="0" y="1603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</p:grpSp>
      <p:grpSp>
        <p:nvGrpSpPr>
          <p:cNvPr id="28" name="Group 1277"/>
          <p:cNvGrpSpPr/>
          <p:nvPr/>
        </p:nvGrpSpPr>
        <p:grpSpPr>
          <a:xfrm rot="10800000" flipH="1">
            <a:off x="4192700" y="2634709"/>
            <a:ext cx="823653" cy="427634"/>
            <a:chOff x="0" y="0"/>
            <a:chExt cx="3154022" cy="1635267"/>
          </a:xfrm>
          <a:solidFill>
            <a:schemeClr val="accent1"/>
          </a:solidFill>
        </p:grpSpPr>
        <p:sp>
          <p:nvSpPr>
            <p:cNvPr id="29" name="Shape 1275"/>
            <p:cNvSpPr/>
            <p:nvPr/>
          </p:nvSpPr>
          <p:spPr>
            <a:xfrm rot="21600000">
              <a:off x="0" y="0"/>
              <a:ext cx="775809" cy="115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7" h="20561" extrusionOk="0">
                  <a:moveTo>
                    <a:pt x="14114" y="20561"/>
                  </a:moveTo>
                  <a:cubicBezTo>
                    <a:pt x="4792" y="19243"/>
                    <a:pt x="-1403" y="13631"/>
                    <a:pt x="274" y="8032"/>
                  </a:cubicBezTo>
                  <a:cubicBezTo>
                    <a:pt x="1956" y="2433"/>
                    <a:pt x="10875" y="-1039"/>
                    <a:pt x="20197" y="279"/>
                  </a:cubicBezTo>
                  <a:cubicBezTo>
                    <a:pt x="20197" y="279"/>
                    <a:pt x="14114" y="20561"/>
                    <a:pt x="14114" y="20561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  <p:sp>
          <p:nvSpPr>
            <p:cNvPr id="30" name="Shape 1276"/>
            <p:cNvSpPr/>
            <p:nvPr/>
          </p:nvSpPr>
          <p:spPr>
            <a:xfrm>
              <a:off x="839287" y="60428"/>
              <a:ext cx="2314736" cy="1574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74" extrusionOk="0">
                  <a:moveTo>
                    <a:pt x="0" y="16030"/>
                  </a:moveTo>
                  <a:cubicBezTo>
                    <a:pt x="5" y="16003"/>
                    <a:pt x="2233" y="17535"/>
                    <a:pt x="5230" y="18906"/>
                  </a:cubicBezTo>
                  <a:cubicBezTo>
                    <a:pt x="8206" y="20294"/>
                    <a:pt x="11949" y="21521"/>
                    <a:pt x="14514" y="21231"/>
                  </a:cubicBezTo>
                  <a:cubicBezTo>
                    <a:pt x="18450" y="20817"/>
                    <a:pt x="20412" y="18334"/>
                    <a:pt x="20968" y="14141"/>
                  </a:cubicBezTo>
                  <a:cubicBezTo>
                    <a:pt x="20974" y="14091"/>
                    <a:pt x="20982" y="14038"/>
                    <a:pt x="20989" y="13985"/>
                  </a:cubicBezTo>
                  <a:cubicBezTo>
                    <a:pt x="21600" y="9813"/>
                    <a:pt x="20460" y="6384"/>
                    <a:pt x="16957" y="3703"/>
                  </a:cubicBezTo>
                  <a:cubicBezTo>
                    <a:pt x="14676" y="1937"/>
                    <a:pt x="10910" y="877"/>
                    <a:pt x="7805" y="412"/>
                  </a:cubicBezTo>
                  <a:cubicBezTo>
                    <a:pt x="4688" y="-79"/>
                    <a:pt x="2230" y="25"/>
                    <a:pt x="2233" y="0"/>
                  </a:cubicBezTo>
                  <a:cubicBezTo>
                    <a:pt x="1356" y="6292"/>
                    <a:pt x="745" y="10673"/>
                    <a:pt x="0" y="1603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</p:grpSp>
      <p:grpSp>
        <p:nvGrpSpPr>
          <p:cNvPr id="31" name="Group 1282"/>
          <p:cNvGrpSpPr/>
          <p:nvPr/>
        </p:nvGrpSpPr>
        <p:grpSpPr>
          <a:xfrm>
            <a:off x="5019997" y="2341709"/>
            <a:ext cx="823653" cy="427634"/>
            <a:chOff x="0" y="0"/>
            <a:chExt cx="3154022" cy="1635267"/>
          </a:xfrm>
          <a:solidFill>
            <a:schemeClr val="accent1"/>
          </a:solidFill>
        </p:grpSpPr>
        <p:sp>
          <p:nvSpPr>
            <p:cNvPr id="32" name="Shape 1280"/>
            <p:cNvSpPr/>
            <p:nvPr/>
          </p:nvSpPr>
          <p:spPr>
            <a:xfrm rot="21600000">
              <a:off x="0" y="0"/>
              <a:ext cx="775809" cy="115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7" h="20561" extrusionOk="0">
                  <a:moveTo>
                    <a:pt x="14114" y="20561"/>
                  </a:moveTo>
                  <a:cubicBezTo>
                    <a:pt x="4792" y="19243"/>
                    <a:pt x="-1403" y="13631"/>
                    <a:pt x="274" y="8032"/>
                  </a:cubicBezTo>
                  <a:cubicBezTo>
                    <a:pt x="1956" y="2433"/>
                    <a:pt x="10875" y="-1039"/>
                    <a:pt x="20197" y="279"/>
                  </a:cubicBezTo>
                  <a:cubicBezTo>
                    <a:pt x="20197" y="279"/>
                    <a:pt x="14114" y="20561"/>
                    <a:pt x="14114" y="20561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  <p:sp>
          <p:nvSpPr>
            <p:cNvPr id="33" name="Shape 1281"/>
            <p:cNvSpPr/>
            <p:nvPr/>
          </p:nvSpPr>
          <p:spPr>
            <a:xfrm>
              <a:off x="839287" y="60428"/>
              <a:ext cx="2314736" cy="1574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74" extrusionOk="0">
                  <a:moveTo>
                    <a:pt x="0" y="16030"/>
                  </a:moveTo>
                  <a:cubicBezTo>
                    <a:pt x="5" y="16003"/>
                    <a:pt x="2233" y="17535"/>
                    <a:pt x="5230" y="18906"/>
                  </a:cubicBezTo>
                  <a:cubicBezTo>
                    <a:pt x="8206" y="20294"/>
                    <a:pt x="11949" y="21521"/>
                    <a:pt x="14514" y="21231"/>
                  </a:cubicBezTo>
                  <a:cubicBezTo>
                    <a:pt x="18450" y="20817"/>
                    <a:pt x="20412" y="18334"/>
                    <a:pt x="20968" y="14141"/>
                  </a:cubicBezTo>
                  <a:cubicBezTo>
                    <a:pt x="20974" y="14091"/>
                    <a:pt x="20982" y="14038"/>
                    <a:pt x="20989" y="13985"/>
                  </a:cubicBezTo>
                  <a:cubicBezTo>
                    <a:pt x="21600" y="9813"/>
                    <a:pt x="20460" y="6384"/>
                    <a:pt x="16957" y="3703"/>
                  </a:cubicBezTo>
                  <a:cubicBezTo>
                    <a:pt x="14676" y="1937"/>
                    <a:pt x="10910" y="877"/>
                    <a:pt x="7805" y="412"/>
                  </a:cubicBezTo>
                  <a:cubicBezTo>
                    <a:pt x="4688" y="-79"/>
                    <a:pt x="2230" y="25"/>
                    <a:pt x="2233" y="0"/>
                  </a:cubicBezTo>
                  <a:cubicBezTo>
                    <a:pt x="1356" y="6292"/>
                    <a:pt x="745" y="10673"/>
                    <a:pt x="0" y="1603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+mj-ea"/>
                <a:ea typeface="+mj-ea"/>
              </a:endParaRPr>
            </a:p>
          </p:txBody>
        </p:sp>
      </p:grpSp>
      <p:sp>
        <p:nvSpPr>
          <p:cNvPr id="34" name="Shape 1285"/>
          <p:cNvSpPr/>
          <p:nvPr/>
        </p:nvSpPr>
        <p:spPr>
          <a:xfrm>
            <a:off x="866242" y="3159089"/>
            <a:ext cx="813020" cy="22945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9089" tIns="29089" rIns="29089" bIns="29089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400">
              <a:latin typeface="+mj-ea"/>
              <a:ea typeface="+mj-ea"/>
            </a:endParaRPr>
          </a:p>
        </p:txBody>
      </p:sp>
      <p:sp>
        <p:nvSpPr>
          <p:cNvPr id="35" name="Shape 1289"/>
          <p:cNvSpPr/>
          <p:nvPr/>
        </p:nvSpPr>
        <p:spPr>
          <a:xfrm>
            <a:off x="1695934" y="2222016"/>
            <a:ext cx="813020" cy="22945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9089" tIns="29089" rIns="29089" bIns="29089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400">
              <a:latin typeface="+mj-ea"/>
              <a:ea typeface="+mj-ea"/>
            </a:endParaRPr>
          </a:p>
        </p:txBody>
      </p:sp>
      <p:sp>
        <p:nvSpPr>
          <p:cNvPr id="36" name="Shape 1293"/>
          <p:cNvSpPr/>
          <p:nvPr/>
        </p:nvSpPr>
        <p:spPr>
          <a:xfrm>
            <a:off x="2532211" y="3159089"/>
            <a:ext cx="813020" cy="22945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9089" tIns="29089" rIns="29089" bIns="29089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400">
              <a:latin typeface="+mj-ea"/>
              <a:ea typeface="+mj-ea"/>
            </a:endParaRPr>
          </a:p>
        </p:txBody>
      </p:sp>
      <p:sp>
        <p:nvSpPr>
          <p:cNvPr id="37" name="Shape 1297"/>
          <p:cNvSpPr/>
          <p:nvPr/>
        </p:nvSpPr>
        <p:spPr>
          <a:xfrm>
            <a:off x="3361903" y="2222016"/>
            <a:ext cx="813020" cy="22945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9089" tIns="29089" rIns="29089" bIns="29089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400">
              <a:latin typeface="+mj-ea"/>
              <a:ea typeface="+mj-ea"/>
            </a:endParaRPr>
          </a:p>
        </p:txBody>
      </p:sp>
      <p:sp>
        <p:nvSpPr>
          <p:cNvPr id="38" name="Shape 1301"/>
          <p:cNvSpPr/>
          <p:nvPr/>
        </p:nvSpPr>
        <p:spPr>
          <a:xfrm>
            <a:off x="4198178" y="3159089"/>
            <a:ext cx="813020" cy="22945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9089" tIns="29089" rIns="29089" bIns="29089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400">
              <a:latin typeface="+mj-ea"/>
              <a:ea typeface="+mj-ea"/>
            </a:endParaRPr>
          </a:p>
        </p:txBody>
      </p:sp>
      <p:sp>
        <p:nvSpPr>
          <p:cNvPr id="39" name="Shape 1305"/>
          <p:cNvSpPr/>
          <p:nvPr/>
        </p:nvSpPr>
        <p:spPr>
          <a:xfrm>
            <a:off x="5027869" y="2222008"/>
            <a:ext cx="813021" cy="22945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29089" tIns="29089" rIns="29089" bIns="29089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400">
              <a:latin typeface="+mj-ea"/>
              <a:ea typeface="+mj-ea"/>
            </a:endParaRPr>
          </a:p>
        </p:txBody>
      </p:sp>
      <p:sp>
        <p:nvSpPr>
          <p:cNvPr id="40" name="Rectangle 72"/>
          <p:cNvSpPr/>
          <p:nvPr/>
        </p:nvSpPr>
        <p:spPr>
          <a:xfrm rot="20935423">
            <a:off x="1131994" y="2747122"/>
            <a:ext cx="500777" cy="156746"/>
          </a:xfrm>
          <a:prstGeom prst="rect">
            <a:avLst/>
          </a:prstGeom>
        </p:spPr>
        <p:txBody>
          <a:bodyPr wrap="square" lIns="52360" tIns="26180" rIns="52360" bIns="26180">
            <a:spAutoFit/>
          </a:bodyPr>
          <a:lstStyle/>
          <a:p>
            <a:pPr algn="ctr"/>
            <a:r>
              <a:rPr lang="en-US" sz="675" b="1" dirty="0" smtClean="0">
                <a:solidFill>
                  <a:schemeClr val="bg1"/>
                </a:solidFill>
                <a:latin typeface="+mj-ea"/>
                <a:ea typeface="+mj-ea"/>
              </a:rPr>
              <a:t>20</a:t>
            </a:r>
            <a:r>
              <a:rPr lang="ru-RU" sz="675" b="1" dirty="0" smtClean="0">
                <a:solidFill>
                  <a:schemeClr val="bg1"/>
                </a:solidFill>
                <a:latin typeface="+mj-ea"/>
                <a:ea typeface="+mj-ea"/>
              </a:rPr>
              <a:t>16</a:t>
            </a:r>
            <a:endParaRPr lang="en-US" sz="675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96207" y="1826800"/>
            <a:ext cx="1358243" cy="1154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Проектный подход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96207" y="1649836"/>
            <a:ext cx="135824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b="1" dirty="0" smtClean="0">
                <a:solidFill>
                  <a:schemeClr val="accent1"/>
                </a:solidFill>
                <a:latin typeface="+mj-ea"/>
                <a:ea typeface="+mj-ea"/>
              </a:rPr>
              <a:t>20</a:t>
            </a:r>
            <a:r>
              <a:rPr lang="ru-RU" altLang="zh-CN" sz="1200" b="1" dirty="0" smtClean="0">
                <a:solidFill>
                  <a:schemeClr val="accent1"/>
                </a:solidFill>
                <a:latin typeface="+mj-ea"/>
                <a:ea typeface="+mj-ea"/>
              </a:rPr>
              <a:t>17</a:t>
            </a:r>
            <a:endParaRPr lang="en-GB" sz="12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43" name="Rectangle 137"/>
          <p:cNvSpPr/>
          <p:nvPr/>
        </p:nvSpPr>
        <p:spPr>
          <a:xfrm rot="594578">
            <a:off x="1966163" y="2482910"/>
            <a:ext cx="500777" cy="156746"/>
          </a:xfrm>
          <a:prstGeom prst="rect">
            <a:avLst/>
          </a:prstGeom>
        </p:spPr>
        <p:txBody>
          <a:bodyPr wrap="square" lIns="52360" tIns="26180" rIns="52360" bIns="26180">
            <a:spAutoFit/>
          </a:bodyPr>
          <a:lstStyle/>
          <a:p>
            <a:pPr algn="ctr"/>
            <a:r>
              <a:rPr lang="en-US" sz="675" b="1" dirty="0" smtClean="0">
                <a:solidFill>
                  <a:schemeClr val="bg1"/>
                </a:solidFill>
                <a:latin typeface="+mj-ea"/>
                <a:ea typeface="+mj-ea"/>
              </a:rPr>
              <a:t>20</a:t>
            </a:r>
            <a:r>
              <a:rPr lang="ru-RU" sz="675" b="1" dirty="0" smtClean="0">
                <a:solidFill>
                  <a:schemeClr val="bg1"/>
                </a:solidFill>
                <a:latin typeface="+mj-ea"/>
                <a:ea typeface="+mj-ea"/>
              </a:rPr>
              <a:t>17</a:t>
            </a:r>
            <a:endParaRPr lang="en-US" sz="675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4" name="Rectangle 142"/>
          <p:cNvSpPr/>
          <p:nvPr/>
        </p:nvSpPr>
        <p:spPr>
          <a:xfrm rot="20856684">
            <a:off x="2792944" y="2748917"/>
            <a:ext cx="500777" cy="156746"/>
          </a:xfrm>
          <a:prstGeom prst="rect">
            <a:avLst/>
          </a:prstGeom>
        </p:spPr>
        <p:txBody>
          <a:bodyPr wrap="square" lIns="52360" tIns="26180" rIns="52360" bIns="26180">
            <a:spAutoFit/>
          </a:bodyPr>
          <a:lstStyle/>
          <a:p>
            <a:pPr algn="ctr"/>
            <a:r>
              <a:rPr lang="en-US" sz="675" b="1" dirty="0" smtClean="0">
                <a:solidFill>
                  <a:schemeClr val="bg1"/>
                </a:solidFill>
                <a:latin typeface="+mj-ea"/>
                <a:ea typeface="+mj-ea"/>
              </a:rPr>
              <a:t>201</a:t>
            </a:r>
            <a:r>
              <a:rPr lang="ru-RU" sz="675" b="1" dirty="0" smtClean="0">
                <a:solidFill>
                  <a:schemeClr val="bg1"/>
                </a:solidFill>
                <a:latin typeface="+mj-ea"/>
                <a:ea typeface="+mj-ea"/>
              </a:rPr>
              <a:t>8</a:t>
            </a:r>
            <a:endParaRPr lang="en-US" sz="675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5" name="Rectangle 143"/>
          <p:cNvSpPr/>
          <p:nvPr/>
        </p:nvSpPr>
        <p:spPr>
          <a:xfrm rot="630609">
            <a:off x="3636259" y="2485470"/>
            <a:ext cx="500777" cy="156746"/>
          </a:xfrm>
          <a:prstGeom prst="rect">
            <a:avLst/>
          </a:prstGeom>
        </p:spPr>
        <p:txBody>
          <a:bodyPr wrap="square" lIns="52360" tIns="26180" rIns="52360" bIns="26180">
            <a:spAutoFit/>
          </a:bodyPr>
          <a:lstStyle/>
          <a:p>
            <a:pPr algn="ctr"/>
            <a:r>
              <a:rPr lang="en-US" sz="675" b="1" dirty="0" smtClean="0">
                <a:solidFill>
                  <a:schemeClr val="bg1"/>
                </a:solidFill>
                <a:latin typeface="+mj-ea"/>
                <a:ea typeface="+mj-ea"/>
              </a:rPr>
              <a:t>20</a:t>
            </a:r>
            <a:r>
              <a:rPr lang="ru-RU" sz="675" b="1" dirty="0" smtClean="0">
                <a:solidFill>
                  <a:schemeClr val="bg1"/>
                </a:solidFill>
                <a:latin typeface="+mj-ea"/>
                <a:ea typeface="+mj-ea"/>
              </a:rPr>
              <a:t>19</a:t>
            </a:r>
            <a:endParaRPr lang="en-US" sz="675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6" name="Rectangle 144"/>
          <p:cNvSpPr/>
          <p:nvPr/>
        </p:nvSpPr>
        <p:spPr>
          <a:xfrm rot="20816511">
            <a:off x="4467176" y="2744204"/>
            <a:ext cx="500777" cy="156746"/>
          </a:xfrm>
          <a:prstGeom prst="rect">
            <a:avLst/>
          </a:prstGeom>
        </p:spPr>
        <p:txBody>
          <a:bodyPr wrap="square" lIns="52360" tIns="26180" rIns="52360" bIns="26180">
            <a:spAutoFit/>
          </a:bodyPr>
          <a:lstStyle/>
          <a:p>
            <a:pPr algn="ctr"/>
            <a:r>
              <a:rPr lang="ru-RU" sz="675" b="1" dirty="0" smtClean="0">
                <a:solidFill>
                  <a:schemeClr val="bg1"/>
                </a:solidFill>
                <a:latin typeface="+mj-ea"/>
                <a:ea typeface="+mj-ea"/>
              </a:rPr>
              <a:t>…</a:t>
            </a:r>
            <a:endParaRPr lang="en-US" sz="675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7" name="Rectangle 145"/>
          <p:cNvSpPr/>
          <p:nvPr/>
        </p:nvSpPr>
        <p:spPr>
          <a:xfrm rot="847487">
            <a:off x="5301811" y="2473793"/>
            <a:ext cx="500777" cy="156746"/>
          </a:xfrm>
          <a:prstGeom prst="rect">
            <a:avLst/>
          </a:prstGeom>
        </p:spPr>
        <p:txBody>
          <a:bodyPr wrap="square" lIns="52360" tIns="26180" rIns="52360" bIns="26180">
            <a:spAutoFit/>
          </a:bodyPr>
          <a:lstStyle/>
          <a:p>
            <a:pPr algn="ctr"/>
            <a:r>
              <a:rPr lang="ru-RU" sz="675" b="1" dirty="0" smtClean="0">
                <a:solidFill>
                  <a:schemeClr val="bg1"/>
                </a:solidFill>
                <a:latin typeface="+mj-ea"/>
                <a:ea typeface="+mj-ea"/>
              </a:rPr>
              <a:t>2024</a:t>
            </a:r>
            <a:endParaRPr lang="en-US" sz="675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82625" y="3475043"/>
            <a:ext cx="1358243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Прямая финансовая поддержка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82625" y="3279244"/>
            <a:ext cx="135824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b="1" dirty="0" smtClean="0">
                <a:solidFill>
                  <a:schemeClr val="accent1"/>
                </a:solidFill>
                <a:latin typeface="+mj-ea"/>
                <a:ea typeface="+mj-ea"/>
              </a:rPr>
              <a:t>20</a:t>
            </a:r>
            <a:r>
              <a:rPr lang="ru-RU" altLang="zh-CN" sz="1200" b="1" dirty="0" smtClean="0">
                <a:solidFill>
                  <a:schemeClr val="accent1"/>
                </a:solidFill>
                <a:latin typeface="+mj-ea"/>
                <a:ea typeface="+mj-ea"/>
              </a:rPr>
              <a:t>16</a:t>
            </a:r>
            <a:endParaRPr lang="en-GB" sz="12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511121" y="3475043"/>
            <a:ext cx="1358243" cy="1154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«Сервисная» модель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11120" y="3279243"/>
            <a:ext cx="135824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1200" b="1" dirty="0" smtClean="0">
                <a:solidFill>
                  <a:schemeClr val="accent1"/>
                </a:solidFill>
                <a:latin typeface="+mj-ea"/>
                <a:ea typeface="+mj-ea"/>
              </a:rPr>
              <a:t>2018</a:t>
            </a:r>
            <a:endParaRPr lang="en-GB" sz="12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45232" y="1861970"/>
            <a:ext cx="1358243" cy="1154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</a:rPr>
              <a:t>«</a:t>
            </a:r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Лоскутная» модель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45231" y="1685006"/>
            <a:ext cx="135824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1200" b="1" dirty="0" smtClean="0">
                <a:solidFill>
                  <a:schemeClr val="accent1"/>
                </a:solidFill>
                <a:latin typeface="+mj-ea"/>
                <a:ea typeface="+mj-ea"/>
              </a:rPr>
              <a:t>СЕЙЧАС</a:t>
            </a:r>
            <a:endParaRPr lang="en-GB" sz="12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83170" y="3475043"/>
            <a:ext cx="1358243" cy="1154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Трансформация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83170" y="3279244"/>
            <a:ext cx="135824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1200" b="1" dirty="0" smtClean="0">
                <a:solidFill>
                  <a:schemeClr val="accent1"/>
                </a:solidFill>
                <a:latin typeface="+mj-ea"/>
                <a:ea typeface="+mj-ea"/>
              </a:rPr>
              <a:t>…</a:t>
            </a:r>
            <a:endParaRPr lang="en-GB" sz="12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011198" y="1842161"/>
            <a:ext cx="1358243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Централизованная модель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011198" y="1665198"/>
            <a:ext cx="135824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zh-CN" sz="1200" b="1" dirty="0" smtClean="0">
                <a:solidFill>
                  <a:schemeClr val="accent1"/>
                </a:solidFill>
                <a:latin typeface="+mj-ea"/>
                <a:ea typeface="+mj-ea"/>
              </a:rPr>
              <a:t>2024</a:t>
            </a:r>
            <a:endParaRPr lang="en-GB" sz="12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8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730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500"/>
                            </p:stCondLst>
                            <p:childTnLst>
                              <p:par>
                                <p:cTn id="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3789040" y="98527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8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4149080" y="205207"/>
            <a:ext cx="2751651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Инвестиционные цели – крупные проекты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28" name="Rectangle 90"/>
          <p:cNvSpPr/>
          <p:nvPr/>
        </p:nvSpPr>
        <p:spPr>
          <a:xfrm>
            <a:off x="124949" y="895218"/>
            <a:ext cx="2215616" cy="4196811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05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5049" y="949680"/>
            <a:ext cx="2181539" cy="323165"/>
          </a:xfrm>
          <a:prstGeom prst="rect">
            <a:avLst/>
          </a:prstGeom>
          <a:noFill/>
        </p:spPr>
        <p:txBody>
          <a:bodyPr wrap="square" lIns="0" tIns="0" rIns="68565" bIns="0" rtlCol="0">
            <a:spAutoFit/>
          </a:bodyPr>
          <a:lstStyle/>
          <a:p>
            <a:pPr algn="ctr"/>
            <a:r>
              <a:rPr lang="ru-RU" altLang="zh-CN" sz="105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Helvetica Neue"/>
              </a:rPr>
              <a:t>Фонд развития </a:t>
            </a:r>
          </a:p>
          <a:p>
            <a:pPr algn="ctr"/>
            <a:r>
              <a:rPr lang="ru-RU" altLang="zh-CN" sz="105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Helvetica Neue"/>
              </a:rPr>
              <a:t>моногородов</a:t>
            </a:r>
            <a:endParaRPr lang="en-US" altLang="zh-CN" sz="1050" b="1" dirty="0">
              <a:solidFill>
                <a:schemeClr val="accent1">
                  <a:lumMod val="50000"/>
                </a:schemeClr>
              </a:solidFill>
              <a:latin typeface="+mn-ea"/>
              <a:cs typeface="Helvetica Neue"/>
            </a:endParaRPr>
          </a:p>
        </p:txBody>
      </p:sp>
      <p:sp>
        <p:nvSpPr>
          <p:cNvPr id="30" name="Rectangle 90"/>
          <p:cNvSpPr/>
          <p:nvPr/>
        </p:nvSpPr>
        <p:spPr>
          <a:xfrm>
            <a:off x="2336588" y="800267"/>
            <a:ext cx="4521412" cy="4291763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05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36181" y="813947"/>
            <a:ext cx="3765007" cy="161583"/>
          </a:xfrm>
          <a:prstGeom prst="rect">
            <a:avLst/>
          </a:prstGeom>
          <a:noFill/>
        </p:spPr>
        <p:txBody>
          <a:bodyPr wrap="square" lIns="0" tIns="0" rIns="68565" bIns="0" rtlCol="0">
            <a:spAutoFit/>
          </a:bodyPr>
          <a:lstStyle/>
          <a:p>
            <a:pPr algn="ctr"/>
            <a:r>
              <a:rPr lang="ru-RU" altLang="zh-CN" sz="105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Helvetica Neue"/>
              </a:rPr>
              <a:t>Региональный фонд развития промышленности</a:t>
            </a:r>
            <a:endParaRPr lang="en-US" altLang="zh-CN" sz="1050" b="1" dirty="0">
              <a:solidFill>
                <a:schemeClr val="accent1">
                  <a:lumMod val="50000"/>
                </a:schemeClr>
              </a:solidFill>
              <a:latin typeface="+mn-ea"/>
              <a:cs typeface="Helvetica Neue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5049" y="2067694"/>
            <a:ext cx="2121823" cy="2462213"/>
          </a:xfrm>
          <a:prstGeom prst="rect">
            <a:avLst/>
          </a:prstGeom>
          <a:solidFill>
            <a:schemeClr val="bg1"/>
          </a:solidFill>
        </p:spPr>
        <p:txBody>
          <a:bodyPr wrap="square" lIns="68580" tIns="0" rIns="68565" bIns="0" rtlCol="0">
            <a:spAutoFit/>
          </a:bodyPr>
          <a:lstStyle/>
          <a:p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- от 5 млн </a:t>
            </a:r>
            <a:r>
              <a:rPr lang="ru-RU" sz="800" dirty="0" err="1" smtClean="0">
                <a:solidFill>
                  <a:schemeClr val="bg2">
                    <a:lumMod val="10000"/>
                  </a:schemeClr>
                </a:solidFill>
              </a:rPr>
              <a:t>руб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 до 1 млрд </a:t>
            </a:r>
            <a:r>
              <a:rPr lang="ru-RU" sz="800" dirty="0" err="1" smtClean="0">
                <a:solidFill>
                  <a:schemeClr val="bg2">
                    <a:lumMod val="10000"/>
                  </a:schemeClr>
                </a:solidFill>
              </a:rPr>
              <a:t>руб</a:t>
            </a:r>
            <a:r>
              <a:rPr lang="ru-RU" sz="800" b="1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  <a:endParaRPr lang="ru-RU" sz="8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- на </a:t>
            </a:r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срок до 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15 лет;</a:t>
            </a:r>
            <a:endParaRPr lang="ru-RU" sz="8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- ставка 0% (для займов до 250 млн </a:t>
            </a:r>
            <a:r>
              <a:rPr lang="ru-RU" sz="800" dirty="0" err="1" smtClean="0">
                <a:solidFill>
                  <a:schemeClr val="bg2">
                    <a:lumMod val="10000"/>
                  </a:schemeClr>
                </a:solidFill>
              </a:rPr>
              <a:t>руб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), 5% </a:t>
            </a:r>
          </a:p>
          <a:p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для займов свыше 250 млн. рублей);</a:t>
            </a:r>
          </a:p>
          <a:p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- доля собственных 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средств – </a:t>
            </a:r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не менее 20%;</a:t>
            </a:r>
          </a:p>
          <a:p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отсрочка по выплате – </a:t>
            </a:r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не более 3 лет;</a:t>
            </a:r>
          </a:p>
          <a:p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- обеспечение для займов до 250,0 млн. рублей - безотзывная банковская 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гарантия </a:t>
            </a:r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и/ или безотзывная независимая гарантия АО «Корпорация МСП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» </a:t>
            </a:r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и/или гарантия ВЭБ РФ;</a:t>
            </a:r>
          </a:p>
          <a:p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- обеспечение для займов  свыше 250,0 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млн </a:t>
            </a:r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рублей - стандартные виды обеспечения, которые должны отдельно или в совокупности составлять не менее суммы займа с учетом процентов за первые 6 месяцев;</a:t>
            </a:r>
          </a:p>
          <a:p>
            <a:r>
              <a:rPr lang="ru-RU" sz="800" u="sng" dirty="0">
                <a:solidFill>
                  <a:schemeClr val="bg2">
                    <a:lumMod val="10000"/>
                  </a:schemeClr>
                </a:solidFill>
              </a:rPr>
              <a:t>Ограничения:</a:t>
            </a:r>
          </a:p>
          <a:p>
            <a:r>
              <a:rPr lang="ru-RU" sz="800" dirty="0">
                <a:solidFill>
                  <a:schemeClr val="bg2">
                    <a:lumMod val="10000"/>
                  </a:schemeClr>
                </a:solidFill>
              </a:rPr>
              <a:t>- цель проекта – только  капитальные вложения;</a:t>
            </a:r>
          </a:p>
          <a:p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- участие Фонда – не более 80%</a:t>
            </a:r>
            <a:endParaRPr lang="ru-RU" sz="800" dirty="0">
              <a:solidFill>
                <a:schemeClr val="bg2">
                  <a:lumMod val="10000"/>
                </a:schemeClr>
              </a:solidFill>
            </a:endParaRPr>
          </a:p>
        </p:txBody>
      </p:sp>
      <p:grpSp>
        <p:nvGrpSpPr>
          <p:cNvPr id="52" name="Group 162"/>
          <p:cNvGrpSpPr/>
          <p:nvPr/>
        </p:nvGrpSpPr>
        <p:grpSpPr>
          <a:xfrm>
            <a:off x="247227" y="897408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53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54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grpSp>
        <p:nvGrpSpPr>
          <p:cNvPr id="55" name="Group 162"/>
          <p:cNvGrpSpPr/>
          <p:nvPr/>
        </p:nvGrpSpPr>
        <p:grpSpPr>
          <a:xfrm>
            <a:off x="6376984" y="616784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56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57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sp>
        <p:nvSpPr>
          <p:cNvPr id="58" name="AutoShape 12"/>
          <p:cNvSpPr>
            <a:spLocks noChangeArrowheads="1"/>
          </p:cNvSpPr>
          <p:nvPr/>
        </p:nvSpPr>
        <p:spPr bwMode="auto">
          <a:xfrm flipH="1">
            <a:off x="404664" y="1323370"/>
            <a:ext cx="1656184" cy="222220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1425" tIns="25713" rIns="51425" bIns="25713" anchor="ctr"/>
          <a:lstStyle/>
          <a:p>
            <a:r>
              <a:rPr lang="ru-RU" altLang="zh-CN" sz="1000" b="1" dirty="0" err="1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займ</a:t>
            </a:r>
            <a:endParaRPr lang="zh-CN" altLang="en-US" sz="10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9" name="AutoShape 12"/>
          <p:cNvSpPr>
            <a:spLocks noChangeArrowheads="1"/>
          </p:cNvSpPr>
          <p:nvPr/>
        </p:nvSpPr>
        <p:spPr bwMode="auto">
          <a:xfrm flipH="1">
            <a:off x="349707" y="1601473"/>
            <a:ext cx="1656184" cy="383948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1425" tIns="25713" rIns="51425" bIns="25713" anchor="ctr"/>
          <a:lstStyle/>
          <a:p>
            <a:r>
              <a:rPr lang="ru-RU" altLang="zh-CN" sz="1000" b="1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вхождение в капитал </a:t>
            </a:r>
          </a:p>
          <a:p>
            <a:r>
              <a:rPr lang="ru-RU" altLang="zh-CN" sz="1000" b="1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(до 49%)</a:t>
            </a:r>
            <a:endParaRPr lang="zh-CN" altLang="en-US" sz="10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510109"/>
              </p:ext>
            </p:extLst>
          </p:nvPr>
        </p:nvGraphicFramePr>
        <p:xfrm>
          <a:off x="2370664" y="989211"/>
          <a:ext cx="4442712" cy="4053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9864">
                  <a:extLst>
                    <a:ext uri="{9D8B030D-6E8A-4147-A177-3AD203B41FA5}">
                      <a16:colId xmlns:a16="http://schemas.microsoft.com/office/drawing/2014/main" val="1447221356"/>
                    </a:ext>
                  </a:extLst>
                </a:gridCol>
              </a:tblGrid>
              <a:tr h="422478">
                <a:tc row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«</a:t>
                      </a:r>
                      <a:r>
                        <a:rPr lang="ru-RU" sz="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Проекты развития»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проекты, направленные создание нового предприятия (производства) и (или) его модернизации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 «Совместные займы»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проекты, направленные на </a:t>
                      </a:r>
                      <a:r>
                        <a:rPr lang="ru-RU" sz="800" b="1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импортозамещение</a:t>
                      </a:r>
                      <a:r>
                        <a:rPr lang="ru-RU" sz="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производство конкурентоспособной продукции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652">
                <a:tc v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i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«Проекты развития»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«Комплектующие изделия»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988246"/>
                  </a:ext>
                </a:extLst>
              </a:tr>
              <a:tr h="197156">
                <a:tc>
                  <a:txBody>
                    <a:bodyPr/>
                    <a:lstStyle/>
                    <a:p>
                      <a:pPr algn="ctr"/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сумма займа от 5 до 20 млн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endParaRPr lang="ru-RU" sz="800" kern="1200" dirty="0" smtClean="0">
                        <a:solidFill>
                          <a:srgbClr val="0A070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сумма займа от 20 до 100 млн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endParaRPr lang="ru-RU" sz="800" kern="1200" dirty="0" smtClean="0">
                        <a:solidFill>
                          <a:srgbClr val="0A070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kern="1200" dirty="0" smtClean="0">
                        <a:solidFill>
                          <a:srgbClr val="0A070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8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общий бюджет проекта - от 10 млн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endParaRPr lang="ru-RU" sz="800" kern="1200" dirty="0" smtClean="0">
                        <a:solidFill>
                          <a:srgbClr val="0A070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общий бюджет проекта - от 40 млн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endParaRPr lang="ru-RU" sz="800" kern="1200" dirty="0" smtClean="0">
                        <a:solidFill>
                          <a:srgbClr val="0A070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общий бюджет проекта - от 25 млн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endParaRPr lang="ru-RU" sz="800" kern="1200" dirty="0" smtClean="0">
                        <a:solidFill>
                          <a:srgbClr val="0A070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52801"/>
                  </a:ext>
                </a:extLst>
              </a:tr>
              <a:tr h="19715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срок займа – до  60 месяцев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срок займа – до  60 месяцев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800" kern="1200" dirty="0" smtClean="0">
                        <a:solidFill>
                          <a:srgbClr val="0A070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382923"/>
                  </a:ext>
                </a:extLst>
              </a:tr>
              <a:tr h="19715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ставка от 1 до 5%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ставка от 1 до 5%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800" kern="1200" dirty="0" smtClean="0">
                        <a:solidFill>
                          <a:srgbClr val="0A070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786170"/>
                  </a:ext>
                </a:extLst>
              </a:tr>
              <a:tr h="422478">
                <a:tc>
                  <a:txBody>
                    <a:bodyPr/>
                    <a:lstStyle/>
                    <a:p>
                      <a:pPr algn="ctr"/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предоставляет Региональный фонд развития промышленности Республики Коми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предоставляют федеральный и региональные фонды развития промышленности совместно, 70% - федеральные средства, 30% - средства региона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4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целевой объем продаж новой продукции - не менее 50% от суммы займа в год, начиная со 2 года производства</a:t>
                      </a:r>
                      <a:r>
                        <a:rPr lang="en-US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продукции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целевой объем продаж новой продукции - не менее 50% от суммы займа в год, начиная со 2 года серийного производства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целевой объем продаж новой продукции - не менее 30% от суммы займа в год, начиная со 2 года серийного производства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35429"/>
                  </a:ext>
                </a:extLst>
              </a:tr>
              <a:tr h="109844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софинансирование</a:t>
                      </a: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 стороны заявителя, частных инвесторов или банков не менее 50% бюджета проекта, в том числе за счет собственных средств/ средств акционера - не менее 15% от суммы займа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софинансирование</a:t>
                      </a: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 стороны заявителя, частных инвесторов или банков не менее 50% бюджета проекта, в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за счет собственных средств/ средств акционера - не менее 15% от суммы займа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софинансирование</a:t>
                      </a: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 стороны заявителя, частных инвесторов или банков не менее 20% бюджета проекта, в </a:t>
                      </a:r>
                      <a:r>
                        <a:rPr lang="ru-RU" sz="800" kern="1200" dirty="0" err="1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800" kern="1200" dirty="0" smtClean="0">
                          <a:solidFill>
                            <a:srgbClr val="0A07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за счет собственных средств/ средств акционера - не менее 0% от суммы займа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575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41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6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1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6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1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6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1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600"/>
                            </p:stCondLst>
                            <p:childTnLst>
                              <p:par>
                                <p:cTn id="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 bldLvl="0" autoUpdateAnimBg="0"/>
      <p:bldP spid="25" grpId="0" bldLvl="0" autoUpdateAnimBg="0"/>
      <p:bldP spid="28" grpId="0" animBg="1"/>
      <p:bldP spid="29" grpId="0"/>
      <p:bldP spid="30" grpId="0" animBg="1"/>
      <p:bldP spid="50" grpId="0"/>
      <p:bldP spid="51" grpId="0" animBg="1"/>
      <p:bldP spid="58" grpId="0" animBg="1"/>
      <p:bldP spid="5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3658113" y="118641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8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4221088" y="256590"/>
            <a:ext cx="2751651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Инвестиционные цели – крупные проекты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grpSp>
        <p:nvGrpSpPr>
          <p:cNvPr id="19" name="Group 22"/>
          <p:cNvGrpSpPr>
            <a:grpSpLocks/>
          </p:cNvGrpSpPr>
          <p:nvPr/>
        </p:nvGrpSpPr>
        <p:grpSpPr bwMode="auto">
          <a:xfrm>
            <a:off x="1773140" y="1767746"/>
            <a:ext cx="1317691" cy="1082934"/>
            <a:chOff x="0" y="0"/>
            <a:chExt cx="1081304" cy="504056"/>
          </a:xfrm>
        </p:grpSpPr>
        <p:sp>
          <p:nvSpPr>
            <p:cNvPr id="20" name="矩形 46"/>
            <p:cNvSpPr>
              <a:spLocks noChangeArrowheads="1"/>
            </p:cNvSpPr>
            <p:nvPr/>
          </p:nvSpPr>
          <p:spPr bwMode="auto">
            <a:xfrm>
              <a:off x="0" y="0"/>
              <a:ext cx="1080120" cy="504056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pPr algn="ctr"/>
              <a:endParaRPr lang="zh-CN" altLang="zh-CN" sz="105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sym typeface="宋体" pitchFamily="2" charset="-122"/>
              </a:endParaRPr>
            </a:p>
          </p:txBody>
        </p:sp>
        <p:sp>
          <p:nvSpPr>
            <p:cNvPr id="21" name="文本框 47"/>
            <p:cNvSpPr>
              <a:spLocks noChangeArrowheads="1"/>
            </p:cNvSpPr>
            <p:nvPr/>
          </p:nvSpPr>
          <p:spPr bwMode="auto">
            <a:xfrm>
              <a:off x="1183" y="72470"/>
              <a:ext cx="1080121" cy="431586"/>
            </a:xfrm>
            <a:prstGeom prst="rect">
              <a:avLst/>
            </a:prstGeom>
            <a:noFill/>
            <a:ln w="12700" cmpd="sng">
              <a:noFill/>
              <a:miter lim="800000"/>
              <a:headEnd/>
              <a:tailEnd/>
            </a:ln>
            <a:extLst/>
          </p:spPr>
          <p:txBody>
            <a:bodyPr anchor="ctr"/>
            <a:lstStyle/>
            <a:p>
              <a:pPr algn="ctr"/>
              <a:r>
                <a:rPr lang="ru-RU" altLang="zh-CN" sz="1050" dirty="0" smtClean="0">
                  <a:solidFill>
                    <a:srgbClr val="0A0702"/>
                  </a:solidFill>
                  <a:latin typeface="+mn-ea"/>
                  <a:sym typeface="方正兰亭细黑_GBK" charset="-122"/>
                </a:rPr>
                <a:t>Программа  </a:t>
              </a:r>
              <a:r>
                <a:rPr lang="ru-RU" altLang="zh-CN" sz="1050" b="1" dirty="0" smtClean="0">
                  <a:solidFill>
                    <a:srgbClr val="0A0702"/>
                  </a:solidFill>
                  <a:latin typeface="+mn-ea"/>
                  <a:sym typeface="方正兰亭细黑_GBK" charset="-122"/>
                </a:rPr>
                <a:t>Корпорации МСП</a:t>
              </a:r>
              <a:endParaRPr lang="zh-CN" altLang="en-US" sz="1050" b="1" dirty="0">
                <a:solidFill>
                  <a:srgbClr val="0A0702"/>
                </a:solidFill>
                <a:latin typeface="+mn-ea"/>
                <a:sym typeface="方正兰亭细黑_GBK" charset="-122"/>
              </a:endParaRP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794156" y="3107551"/>
            <a:ext cx="1284700" cy="1192390"/>
            <a:chOff x="0" y="0"/>
            <a:chExt cx="1104766" cy="504056"/>
          </a:xfrm>
        </p:grpSpPr>
        <p:sp>
          <p:nvSpPr>
            <p:cNvPr id="26" name="矩形 46"/>
            <p:cNvSpPr>
              <a:spLocks noChangeArrowheads="1"/>
            </p:cNvSpPr>
            <p:nvPr/>
          </p:nvSpPr>
          <p:spPr bwMode="auto">
            <a:xfrm>
              <a:off x="0" y="0"/>
              <a:ext cx="1080120" cy="504056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pPr algn="ctr"/>
              <a:endParaRPr lang="zh-CN" altLang="zh-CN" sz="105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sym typeface="宋体" pitchFamily="2" charset="-122"/>
              </a:endParaRPr>
            </a:p>
          </p:txBody>
        </p:sp>
        <p:sp>
          <p:nvSpPr>
            <p:cNvPr id="27" name="文本框 47"/>
            <p:cNvSpPr>
              <a:spLocks noChangeArrowheads="1"/>
            </p:cNvSpPr>
            <p:nvPr/>
          </p:nvSpPr>
          <p:spPr bwMode="auto">
            <a:xfrm>
              <a:off x="24645" y="36235"/>
              <a:ext cx="1080121" cy="431586"/>
            </a:xfrm>
            <a:prstGeom prst="rect">
              <a:avLst/>
            </a:prstGeom>
            <a:noFill/>
            <a:ln w="12700" cmpd="sng">
              <a:noFill/>
              <a:miter lim="800000"/>
              <a:headEnd/>
              <a:tailEnd/>
            </a:ln>
            <a:extLst/>
          </p:spPr>
          <p:txBody>
            <a:bodyPr anchor="ctr"/>
            <a:lstStyle/>
            <a:p>
              <a:pPr algn="ctr"/>
              <a:r>
                <a:rPr lang="ru-RU" altLang="zh-CN" sz="1050" dirty="0" smtClean="0">
                  <a:solidFill>
                    <a:srgbClr val="0A0702"/>
                  </a:solidFill>
                  <a:latin typeface="+mn-ea"/>
                  <a:sym typeface="方正兰亭细黑_GBK" charset="-122"/>
                </a:rPr>
                <a:t>Постановление Правительства РФ №</a:t>
              </a:r>
              <a:r>
                <a:rPr lang="ru-RU" altLang="zh-CN" sz="1050" b="1" dirty="0" smtClean="0">
                  <a:solidFill>
                    <a:srgbClr val="0A0702"/>
                  </a:solidFill>
                  <a:latin typeface="+mn-ea"/>
                  <a:sym typeface="方正兰亭细黑_GBK" charset="-122"/>
                </a:rPr>
                <a:t>1764</a:t>
              </a:r>
              <a:r>
                <a:rPr lang="ru-RU" altLang="zh-CN" sz="1050" dirty="0" smtClean="0">
                  <a:solidFill>
                    <a:srgbClr val="0A0702"/>
                  </a:solidFill>
                  <a:latin typeface="+mn-ea"/>
                  <a:sym typeface="方正兰亭细黑_GBK" charset="-122"/>
                </a:rPr>
                <a:t> от 30.12.2018 </a:t>
              </a:r>
              <a:endParaRPr lang="zh-CN" altLang="en-US" sz="1050" dirty="0">
                <a:solidFill>
                  <a:srgbClr val="0A0702"/>
                </a:solidFill>
                <a:latin typeface="+mn-ea"/>
                <a:sym typeface="方正兰亭细黑_GBK" charset="-122"/>
              </a:endParaRPr>
            </a:p>
          </p:txBody>
        </p:sp>
      </p:grpSp>
      <p:grpSp>
        <p:nvGrpSpPr>
          <p:cNvPr id="32" name="组合 21"/>
          <p:cNvGrpSpPr/>
          <p:nvPr/>
        </p:nvGrpSpPr>
        <p:grpSpPr>
          <a:xfrm>
            <a:off x="1241761" y="2408382"/>
            <a:ext cx="535179" cy="1000348"/>
            <a:chOff x="3851920" y="1409186"/>
            <a:chExt cx="713573" cy="1333796"/>
          </a:xfrm>
        </p:grpSpPr>
        <p:cxnSp>
          <p:nvCxnSpPr>
            <p:cNvPr id="33" name="肘形连接符 22"/>
            <p:cNvCxnSpPr/>
            <p:nvPr/>
          </p:nvCxnSpPr>
          <p:spPr>
            <a:xfrm rot="16200000" flipH="1">
              <a:off x="3984448" y="2161937"/>
              <a:ext cx="750262" cy="411828"/>
            </a:xfrm>
            <a:prstGeom prst="bentConnector2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肘形连接符 23"/>
            <p:cNvCxnSpPr/>
            <p:nvPr/>
          </p:nvCxnSpPr>
          <p:spPr>
            <a:xfrm rot="5400000" flipH="1" flipV="1">
              <a:off x="4062915" y="1494868"/>
              <a:ext cx="583192" cy="411828"/>
            </a:xfrm>
            <a:prstGeom prst="bentConnector2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24"/>
            <p:cNvCxnSpPr/>
            <p:nvPr/>
          </p:nvCxnSpPr>
          <p:spPr>
            <a:xfrm>
              <a:off x="3851920" y="1947896"/>
              <a:ext cx="296677" cy="7056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矩形 18"/>
          <p:cNvSpPr/>
          <p:nvPr/>
        </p:nvSpPr>
        <p:spPr>
          <a:xfrm>
            <a:off x="116632" y="2214910"/>
            <a:ext cx="1123131" cy="1071644"/>
          </a:xfrm>
          <a:prstGeom prst="rect">
            <a:avLst/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" dirty="0">
                <a:solidFill>
                  <a:srgbClr val="0A0702"/>
                </a:solidFill>
              </a:rPr>
              <a:t>Программы льготного кредитования</a:t>
            </a:r>
            <a:endParaRPr lang="zh-CN" altLang="en-US" sz="1200" dirty="0">
              <a:solidFill>
                <a:srgbClr val="0A0702"/>
              </a:solidFill>
              <a:latin typeface="+mn-ea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46764" y="1476590"/>
            <a:ext cx="3312368" cy="1093727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r>
              <a:rPr lang="ru-RU" sz="900" dirty="0">
                <a:solidFill>
                  <a:srgbClr val="0A0702"/>
                </a:solidFill>
              </a:rPr>
              <a:t> - </a:t>
            </a:r>
            <a:r>
              <a:rPr lang="ru-RU" sz="900" dirty="0" smtClean="0">
                <a:solidFill>
                  <a:srgbClr val="0A0702"/>
                </a:solidFill>
              </a:rPr>
              <a:t>инвестиционные </a:t>
            </a:r>
            <a:r>
              <a:rPr lang="ru-RU" sz="900" dirty="0">
                <a:solidFill>
                  <a:srgbClr val="0A0702"/>
                </a:solidFill>
              </a:rPr>
              <a:t>цели; пополнение оборотных </a:t>
            </a:r>
            <a:r>
              <a:rPr lang="ru-RU" sz="900" dirty="0" smtClean="0">
                <a:solidFill>
                  <a:srgbClr val="0A0702"/>
                </a:solidFill>
              </a:rPr>
              <a:t>средств;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rgbClr val="0A0702"/>
                </a:solidFill>
              </a:rPr>
              <a:t>процентная </a:t>
            </a:r>
            <a:r>
              <a:rPr lang="ru-RU" sz="900" dirty="0">
                <a:solidFill>
                  <a:srgbClr val="0A0702"/>
                </a:solidFill>
              </a:rPr>
              <a:t>ставка: </a:t>
            </a:r>
            <a:r>
              <a:rPr lang="ru-RU" sz="900" dirty="0" smtClean="0">
                <a:solidFill>
                  <a:srgbClr val="0A0702"/>
                </a:solidFill>
              </a:rPr>
              <a:t>8,5% 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rgbClr val="0A0702"/>
                </a:solidFill>
              </a:rPr>
              <a:t>от </a:t>
            </a:r>
            <a:r>
              <a:rPr lang="ru-RU" sz="900" dirty="0">
                <a:solidFill>
                  <a:srgbClr val="0A0702"/>
                </a:solidFill>
              </a:rPr>
              <a:t>3 </a:t>
            </a:r>
            <a:r>
              <a:rPr lang="ru-RU" sz="900" dirty="0" smtClean="0">
                <a:solidFill>
                  <a:srgbClr val="0A0702"/>
                </a:solidFill>
              </a:rPr>
              <a:t>млн </a:t>
            </a:r>
            <a:r>
              <a:rPr lang="ru-RU" sz="900" dirty="0" err="1" smtClean="0">
                <a:solidFill>
                  <a:srgbClr val="0A0702"/>
                </a:solidFill>
              </a:rPr>
              <a:t>руб</a:t>
            </a:r>
            <a:r>
              <a:rPr lang="ru-RU" sz="900" dirty="0" smtClean="0">
                <a:solidFill>
                  <a:srgbClr val="0A0702"/>
                </a:solidFill>
              </a:rPr>
              <a:t> </a:t>
            </a:r>
            <a:r>
              <a:rPr lang="ru-RU" sz="900" dirty="0">
                <a:solidFill>
                  <a:srgbClr val="0A0702"/>
                </a:solidFill>
              </a:rPr>
              <a:t>до 1 </a:t>
            </a:r>
            <a:r>
              <a:rPr lang="ru-RU" sz="900" dirty="0" smtClean="0">
                <a:solidFill>
                  <a:srgbClr val="0A0702"/>
                </a:solidFill>
              </a:rPr>
              <a:t>млрд </a:t>
            </a:r>
            <a:r>
              <a:rPr lang="ru-RU" sz="900" dirty="0" err="1" smtClean="0">
                <a:solidFill>
                  <a:srgbClr val="0A0702"/>
                </a:solidFill>
              </a:rPr>
              <a:t>руб</a:t>
            </a:r>
            <a:r>
              <a:rPr lang="ru-RU" sz="900" dirty="0" smtClean="0">
                <a:solidFill>
                  <a:srgbClr val="0A0702"/>
                </a:solidFill>
              </a:rPr>
              <a:t>;</a:t>
            </a:r>
            <a:endParaRPr lang="ru-RU" sz="900" dirty="0">
              <a:solidFill>
                <a:srgbClr val="0A0702"/>
              </a:solidFill>
            </a:endParaRP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rgbClr val="0A0702"/>
                </a:solidFill>
              </a:rPr>
              <a:t>до</a:t>
            </a:r>
            <a:r>
              <a:rPr lang="ru-RU" sz="900" dirty="0">
                <a:solidFill>
                  <a:srgbClr val="0A0702"/>
                </a:solidFill>
              </a:rPr>
              <a:t>ля заемных средств в проекте – не более 80% (для кредитов в размере более 500 млн </a:t>
            </a:r>
            <a:r>
              <a:rPr lang="ru-RU" sz="900" dirty="0" err="1">
                <a:solidFill>
                  <a:srgbClr val="0A0702"/>
                </a:solidFill>
              </a:rPr>
              <a:t>руб</a:t>
            </a:r>
            <a:r>
              <a:rPr lang="ru-RU" sz="900" dirty="0">
                <a:solidFill>
                  <a:srgbClr val="0A0702"/>
                </a:solidFill>
              </a:rPr>
              <a:t>);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rgbClr val="0A0702"/>
                </a:solidFill>
              </a:rPr>
              <a:t>требование:  </a:t>
            </a:r>
            <a:r>
              <a:rPr lang="ru-RU" sz="900" dirty="0">
                <a:solidFill>
                  <a:srgbClr val="0A0702"/>
                </a:solidFill>
              </a:rPr>
              <a:t>положительный </a:t>
            </a:r>
            <a:r>
              <a:rPr lang="ru-RU" sz="900" dirty="0" smtClean="0">
                <a:solidFill>
                  <a:srgbClr val="0A0702"/>
                </a:solidFill>
              </a:rPr>
              <a:t>финансовый результат </a:t>
            </a:r>
            <a:r>
              <a:rPr lang="ru-RU" sz="900" dirty="0">
                <a:solidFill>
                  <a:srgbClr val="0A0702"/>
                </a:solidFill>
              </a:rPr>
              <a:t>за </a:t>
            </a:r>
            <a:r>
              <a:rPr lang="ru-RU" sz="900" dirty="0" smtClean="0">
                <a:solidFill>
                  <a:srgbClr val="0A0702"/>
                </a:solidFill>
              </a:rPr>
              <a:t>предыдущий  год</a:t>
            </a:r>
            <a:endParaRPr lang="ru-RU" sz="900" dirty="0">
              <a:solidFill>
                <a:srgbClr val="0A070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7389" y="1014106"/>
            <a:ext cx="1980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800" dirty="0">
              <a:solidFill>
                <a:srgbClr val="0A0702"/>
              </a:solidFill>
            </a:endParaRPr>
          </a:p>
          <a:p>
            <a:r>
              <a:rPr lang="ru-RU" sz="800" dirty="0" smtClean="0">
                <a:solidFill>
                  <a:srgbClr val="0A0702"/>
                </a:solidFill>
              </a:rPr>
              <a:t>91 уполномоченный банк </a:t>
            </a:r>
          </a:p>
          <a:p>
            <a:r>
              <a:rPr lang="ru-RU" sz="800" dirty="0" smtClean="0">
                <a:solidFill>
                  <a:srgbClr val="0A0702"/>
                </a:solidFill>
              </a:rPr>
              <a:t>(ПАО </a:t>
            </a:r>
            <a:r>
              <a:rPr lang="ru-RU" sz="800" dirty="0">
                <a:solidFill>
                  <a:srgbClr val="0A0702"/>
                </a:solidFill>
              </a:rPr>
              <a:t>«Сбербанк», АО «</a:t>
            </a:r>
            <a:r>
              <a:rPr lang="ru-RU" sz="800" dirty="0" err="1">
                <a:solidFill>
                  <a:srgbClr val="0A0702"/>
                </a:solidFill>
              </a:rPr>
              <a:t>Россельхозбанк</a:t>
            </a:r>
            <a:r>
              <a:rPr lang="ru-RU" sz="800" dirty="0" smtClean="0">
                <a:solidFill>
                  <a:srgbClr val="0A0702"/>
                </a:solidFill>
              </a:rPr>
              <a:t>»,</a:t>
            </a:r>
          </a:p>
          <a:p>
            <a:r>
              <a:rPr lang="ru-RU" sz="800" dirty="0" smtClean="0">
                <a:solidFill>
                  <a:srgbClr val="0A0702"/>
                </a:solidFill>
              </a:rPr>
              <a:t> </a:t>
            </a:r>
            <a:r>
              <a:rPr lang="ru-RU" sz="800" dirty="0">
                <a:solidFill>
                  <a:srgbClr val="0A0702"/>
                </a:solidFill>
              </a:rPr>
              <a:t>Банк ВТБ (ПАО)), АО «МСП Банк</a:t>
            </a:r>
            <a:r>
              <a:rPr lang="ru-RU" sz="800" dirty="0" smtClean="0">
                <a:solidFill>
                  <a:srgbClr val="0A0702"/>
                </a:solidFill>
              </a:rPr>
              <a:t>»,…)</a:t>
            </a:r>
            <a:endParaRPr lang="ru-RU" sz="800" dirty="0">
              <a:solidFill>
                <a:srgbClr val="0A0702"/>
              </a:solidFill>
            </a:endParaRPr>
          </a:p>
          <a:p>
            <a:endParaRPr lang="ru-RU" sz="800" dirty="0"/>
          </a:p>
        </p:txBody>
      </p:sp>
      <p:grpSp>
        <p:nvGrpSpPr>
          <p:cNvPr id="38" name="Group 162"/>
          <p:cNvGrpSpPr/>
          <p:nvPr/>
        </p:nvGrpSpPr>
        <p:grpSpPr>
          <a:xfrm>
            <a:off x="755901" y="1166516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39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40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3246764" y="3107551"/>
            <a:ext cx="3312368" cy="1624439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r>
              <a:rPr lang="ru-RU" sz="900" dirty="0">
                <a:solidFill>
                  <a:srgbClr val="0A0702"/>
                </a:solidFill>
              </a:rPr>
              <a:t>- процентная ставка: до 8,5</a:t>
            </a:r>
            <a:r>
              <a:rPr lang="ru-RU" sz="900" dirty="0" smtClean="0">
                <a:solidFill>
                  <a:srgbClr val="0A0702"/>
                </a:solidFill>
              </a:rPr>
              <a:t>% (до 9,95% на развитие предпринимательской деятельности);</a:t>
            </a:r>
            <a:endParaRPr lang="ru-RU" sz="900" dirty="0">
              <a:solidFill>
                <a:srgbClr val="0A0702"/>
              </a:solidFill>
            </a:endParaRPr>
          </a:p>
          <a:p>
            <a:r>
              <a:rPr lang="ru-RU" sz="900" dirty="0">
                <a:solidFill>
                  <a:srgbClr val="0A0702"/>
                </a:solidFill>
              </a:rPr>
              <a:t>- </a:t>
            </a:r>
            <a:r>
              <a:rPr lang="ru-RU" sz="900" dirty="0" smtClean="0">
                <a:solidFill>
                  <a:srgbClr val="0A0702"/>
                </a:solidFill>
              </a:rPr>
              <a:t>от </a:t>
            </a:r>
            <a:r>
              <a:rPr lang="ru-RU" sz="900" dirty="0">
                <a:solidFill>
                  <a:srgbClr val="0A0702"/>
                </a:solidFill>
              </a:rPr>
              <a:t>0,5 </a:t>
            </a:r>
            <a:r>
              <a:rPr lang="ru-RU" sz="900" dirty="0" smtClean="0">
                <a:solidFill>
                  <a:srgbClr val="0A0702"/>
                </a:solidFill>
              </a:rPr>
              <a:t>млн </a:t>
            </a:r>
            <a:r>
              <a:rPr lang="ru-RU" sz="900" dirty="0" err="1" smtClean="0">
                <a:solidFill>
                  <a:srgbClr val="0A0702"/>
                </a:solidFill>
              </a:rPr>
              <a:t>руб</a:t>
            </a:r>
            <a:r>
              <a:rPr lang="ru-RU" sz="900" dirty="0" smtClean="0">
                <a:solidFill>
                  <a:srgbClr val="0A0702"/>
                </a:solidFill>
              </a:rPr>
              <a:t> </a:t>
            </a:r>
            <a:r>
              <a:rPr lang="ru-RU" sz="900" dirty="0">
                <a:solidFill>
                  <a:srgbClr val="0A0702"/>
                </a:solidFill>
              </a:rPr>
              <a:t>до 2 </a:t>
            </a:r>
            <a:r>
              <a:rPr lang="ru-RU" sz="900" dirty="0" smtClean="0">
                <a:solidFill>
                  <a:srgbClr val="0A0702"/>
                </a:solidFill>
              </a:rPr>
              <a:t>млрд </a:t>
            </a:r>
            <a:r>
              <a:rPr lang="ru-RU" sz="900" dirty="0" err="1" smtClean="0">
                <a:solidFill>
                  <a:srgbClr val="0A0702"/>
                </a:solidFill>
              </a:rPr>
              <a:t>руб</a:t>
            </a:r>
            <a:r>
              <a:rPr lang="ru-RU" sz="900" dirty="0" smtClean="0">
                <a:solidFill>
                  <a:srgbClr val="0A0702"/>
                </a:solidFill>
              </a:rPr>
              <a:t>, срок до 10 лет (на </a:t>
            </a:r>
            <a:r>
              <a:rPr lang="ru-RU" sz="900" dirty="0">
                <a:solidFill>
                  <a:srgbClr val="0A0702"/>
                </a:solidFill>
              </a:rPr>
              <a:t>инвестиционные цели), от 0,5 </a:t>
            </a:r>
            <a:r>
              <a:rPr lang="ru-RU" sz="900" dirty="0" smtClean="0">
                <a:solidFill>
                  <a:srgbClr val="0A0702"/>
                </a:solidFill>
              </a:rPr>
              <a:t>млн </a:t>
            </a:r>
            <a:r>
              <a:rPr lang="ru-RU" sz="900" dirty="0" err="1" smtClean="0">
                <a:solidFill>
                  <a:srgbClr val="0A0702"/>
                </a:solidFill>
              </a:rPr>
              <a:t>руб</a:t>
            </a:r>
            <a:r>
              <a:rPr lang="ru-RU" sz="900" dirty="0" smtClean="0">
                <a:solidFill>
                  <a:srgbClr val="0A0702"/>
                </a:solidFill>
              </a:rPr>
              <a:t> </a:t>
            </a:r>
            <a:r>
              <a:rPr lang="ru-RU" sz="900" dirty="0">
                <a:solidFill>
                  <a:srgbClr val="0A0702"/>
                </a:solidFill>
              </a:rPr>
              <a:t>до 500 </a:t>
            </a:r>
            <a:r>
              <a:rPr lang="ru-RU" sz="900" dirty="0" smtClean="0">
                <a:solidFill>
                  <a:srgbClr val="0A0702"/>
                </a:solidFill>
              </a:rPr>
              <a:t>млн </a:t>
            </a:r>
            <a:r>
              <a:rPr lang="ru-RU" sz="900" dirty="0" err="1" smtClean="0">
                <a:solidFill>
                  <a:srgbClr val="0A0702"/>
                </a:solidFill>
              </a:rPr>
              <a:t>руб</a:t>
            </a:r>
            <a:r>
              <a:rPr lang="ru-RU" sz="900" dirty="0" smtClean="0">
                <a:solidFill>
                  <a:srgbClr val="0A0702"/>
                </a:solidFill>
              </a:rPr>
              <a:t>, срок до 3 лет </a:t>
            </a:r>
            <a:r>
              <a:rPr lang="ru-RU" sz="900" dirty="0">
                <a:solidFill>
                  <a:srgbClr val="0A0702"/>
                </a:solidFill>
              </a:rPr>
              <a:t>(на пополнение оборотных средств</a:t>
            </a:r>
            <a:r>
              <a:rPr lang="ru-RU" sz="900" dirty="0" smtClean="0">
                <a:solidFill>
                  <a:srgbClr val="0A0702"/>
                </a:solidFill>
              </a:rPr>
              <a:t>), до 10 млн </a:t>
            </a:r>
            <a:r>
              <a:rPr lang="ru-RU" sz="900" dirty="0" err="1" smtClean="0">
                <a:solidFill>
                  <a:srgbClr val="0A0702"/>
                </a:solidFill>
              </a:rPr>
              <a:t>руб</a:t>
            </a:r>
            <a:r>
              <a:rPr lang="ru-RU" sz="900" dirty="0" smtClean="0">
                <a:solidFill>
                  <a:srgbClr val="0A0702"/>
                </a:solidFill>
              </a:rPr>
              <a:t>, срок до 5 лет (на развитие предпринимательской деятельности);</a:t>
            </a:r>
            <a:endParaRPr lang="ru-RU" sz="900" dirty="0">
              <a:solidFill>
                <a:srgbClr val="0A0702"/>
              </a:solidFill>
            </a:endParaRPr>
          </a:p>
          <a:p>
            <a:r>
              <a:rPr lang="ru-RU" sz="900" dirty="0" smtClean="0">
                <a:solidFill>
                  <a:srgbClr val="0A0702"/>
                </a:solidFill>
              </a:rPr>
              <a:t>- </a:t>
            </a:r>
            <a:r>
              <a:rPr lang="ru-RU" sz="900" dirty="0">
                <a:solidFill>
                  <a:srgbClr val="0A0702"/>
                </a:solidFill>
              </a:rPr>
              <a:t>приоритетные отрасли </a:t>
            </a:r>
            <a:r>
              <a:rPr lang="ru-RU" sz="900" dirty="0" smtClean="0">
                <a:solidFill>
                  <a:srgbClr val="0A0702"/>
                </a:solidFill>
              </a:rPr>
              <a:t>: сельское хозяйство, обрабатывающее производство, </a:t>
            </a:r>
            <a:r>
              <a:rPr lang="ru-RU" sz="900" dirty="0">
                <a:solidFill>
                  <a:srgbClr val="0A0702"/>
                </a:solidFill>
              </a:rPr>
              <a:t>строительство, транспорт, связь, внутренний туризм, высокотехнологичные проекты, здравоохранение, общественное питание (за исключением ресторанов), сфера бытовых услуг, сбор, обработка и утилизация </a:t>
            </a:r>
            <a:r>
              <a:rPr lang="ru-RU" sz="900" dirty="0" smtClean="0">
                <a:solidFill>
                  <a:srgbClr val="0A0702"/>
                </a:solidFill>
              </a:rPr>
              <a:t>отходов</a:t>
            </a:r>
            <a:endParaRPr lang="ru-RU" sz="900" dirty="0">
              <a:solidFill>
                <a:srgbClr val="0A07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6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4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 bldLvl="0" autoUpdateAnimBg="0"/>
      <p:bldP spid="25" grpId="0" bldLvl="0" autoUpdateAnimBg="0"/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椭圆 1"/>
          <p:cNvSpPr>
            <a:spLocks noChangeArrowheads="1"/>
          </p:cNvSpPr>
          <p:nvPr/>
        </p:nvSpPr>
        <p:spPr bwMode="auto">
          <a:xfrm>
            <a:off x="1839376" y="4430350"/>
            <a:ext cx="655157" cy="631377"/>
          </a:xfrm>
          <a:prstGeom prst="ellipse">
            <a:avLst/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zh-CN" sz="1350">
              <a:sym typeface="宋体" pitchFamily="2" charset="-122"/>
            </a:endParaRPr>
          </a:p>
        </p:txBody>
      </p:sp>
      <p:sp>
        <p:nvSpPr>
          <p:cNvPr id="31" name="椭圆 1"/>
          <p:cNvSpPr>
            <a:spLocks noChangeArrowheads="1"/>
          </p:cNvSpPr>
          <p:nvPr/>
        </p:nvSpPr>
        <p:spPr bwMode="auto">
          <a:xfrm>
            <a:off x="1833627" y="3720541"/>
            <a:ext cx="655157" cy="631377"/>
          </a:xfrm>
          <a:prstGeom prst="ellipse">
            <a:avLst/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zh-CN" sz="1350">
              <a:sym typeface="宋体" pitchFamily="2" charset="-122"/>
            </a:endParaRPr>
          </a:p>
        </p:txBody>
      </p:sp>
      <p:sp>
        <p:nvSpPr>
          <p:cNvPr id="30" name="椭圆 1"/>
          <p:cNvSpPr>
            <a:spLocks noChangeArrowheads="1"/>
          </p:cNvSpPr>
          <p:nvPr/>
        </p:nvSpPr>
        <p:spPr bwMode="auto">
          <a:xfrm rot="8947449">
            <a:off x="1855014" y="2347675"/>
            <a:ext cx="1071874" cy="1127590"/>
          </a:xfrm>
          <a:custGeom>
            <a:avLst/>
            <a:gdLst>
              <a:gd name="T0" fmla="*/ 0 w 1751265"/>
              <a:gd name="T1" fmla="*/ 0 h 1872208"/>
              <a:gd name="T2" fmla="*/ 1751265 w 1751265"/>
              <a:gd name="T3" fmla="*/ 1872208 h 1872208"/>
            </a:gdLst>
            <a:ahLst/>
            <a:cxnLst/>
            <a:rect l="T0" t="T1" r="T2" b="T3"/>
            <a:pathLst>
              <a:path w="1751265" h="1872208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zh-CN" sz="1350">
              <a:sym typeface="宋体" pitchFamily="2" charset="-122"/>
            </a:endParaRPr>
          </a:p>
        </p:txBody>
      </p:sp>
      <p:sp>
        <p:nvSpPr>
          <p:cNvPr id="29" name="椭圆 1"/>
          <p:cNvSpPr>
            <a:spLocks noChangeArrowheads="1"/>
          </p:cNvSpPr>
          <p:nvPr/>
        </p:nvSpPr>
        <p:spPr bwMode="auto">
          <a:xfrm rot="1960853">
            <a:off x="874780" y="1745831"/>
            <a:ext cx="1071942" cy="1130017"/>
          </a:xfrm>
          <a:custGeom>
            <a:avLst/>
            <a:gdLst>
              <a:gd name="T0" fmla="*/ 0 w 1751265"/>
              <a:gd name="T1" fmla="*/ 0 h 1872208"/>
              <a:gd name="T2" fmla="*/ 1751265 w 1751265"/>
              <a:gd name="T3" fmla="*/ 1872208 h 1872208"/>
            </a:gdLst>
            <a:ahLst/>
            <a:cxnLst/>
            <a:rect l="T0" t="T1" r="T2" b="T3"/>
            <a:pathLst>
              <a:path w="1751265" h="1872208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zh-CN" sz="1350">
              <a:sym typeface="宋体" pitchFamily="2" charset="-122"/>
            </a:endParaRPr>
          </a:p>
        </p:txBody>
      </p:sp>
      <p:sp>
        <p:nvSpPr>
          <p:cNvPr id="22" name="圆角矩形 4"/>
          <p:cNvSpPr/>
          <p:nvPr/>
        </p:nvSpPr>
        <p:spPr bwMode="auto">
          <a:xfrm>
            <a:off x="4170955" y="1638918"/>
            <a:ext cx="2577891" cy="772503"/>
          </a:xfrm>
          <a:prstGeom prst="roundRect">
            <a:avLst>
              <a:gd name="adj" fmla="val 0"/>
            </a:avLst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lvl="2" indent="-171450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онлайн-регистрация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, не требующая личного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присутствия</a:t>
            </a:r>
          </a:p>
          <a:p>
            <a:pPr marL="0" lvl="2" indent="-171450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отсутствие отчетности</a:t>
            </a:r>
          </a:p>
          <a:p>
            <a:pPr marL="0" lvl="2" indent="-171450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ведение 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деятельности без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ККТ</a:t>
            </a:r>
            <a:endParaRPr lang="zh-CN" altLang="en-US" sz="900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5010918" y="60536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9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5445224" y="208296"/>
            <a:ext cx="158417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err="1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Самозанятые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648" y="1107530"/>
            <a:ext cx="4896544" cy="571311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С 1 ИЮЛЯ 2020 Г. НА ТЕРРИТОРИИ РЕСПУБЛИКИ КОМИ ДЕЙСТВУЕТ СПЕЦИАЛЬНЫЙ НАЛОГОВЫЙ РЕЖИМ </a:t>
            </a:r>
          </a:p>
          <a:p>
            <a:r>
              <a:rPr lang="ru-RU" altLang="zh-CN" sz="1125" b="1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«НАЛОГ НА ПРОФЕССИОНАЛЬНЫЙ ДОХОД»</a:t>
            </a:r>
            <a:endParaRPr lang="ru-RU" altLang="zh-CN" sz="1125" b="1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48732" y="3836419"/>
            <a:ext cx="68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A36520"/>
                </a:solidFill>
                <a:latin typeface="+mj-ea"/>
                <a:ea typeface="+mj-ea"/>
              </a:rPr>
              <a:t>4%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64968" y="4522760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A36520"/>
                </a:solidFill>
                <a:latin typeface="+mj-ea"/>
                <a:ea typeface="+mj-ea"/>
              </a:rPr>
              <a:t>6%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90778" y="3826649"/>
            <a:ext cx="11057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с доходов </a:t>
            </a:r>
            <a:r>
              <a:rPr lang="ru-RU" sz="1125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от физлиц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2956" y="4546022"/>
            <a:ext cx="12457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с доходов </a:t>
            </a:r>
            <a:r>
              <a:rPr lang="ru-RU" sz="1125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от ИП и </a:t>
            </a:r>
            <a:r>
              <a:rPr lang="ru-RU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ЮЛ</a:t>
            </a:r>
            <a:endParaRPr lang="ru-RU" sz="1125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3181" y="3226340"/>
            <a:ext cx="1183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A36520"/>
                </a:solidFill>
                <a:latin typeface="+mj-ea"/>
                <a:ea typeface="+mj-ea"/>
              </a:rPr>
              <a:t>Регистрация через </a:t>
            </a:r>
            <a:r>
              <a:rPr lang="ru-RU" sz="900" b="1" dirty="0">
                <a:solidFill>
                  <a:srgbClr val="A36520"/>
                </a:solidFill>
                <a:latin typeface="+mj-ea"/>
                <a:ea typeface="+mj-ea"/>
              </a:rPr>
              <a:t>приложение «Мой налог»</a:t>
            </a:r>
          </a:p>
        </p:txBody>
      </p:sp>
      <p:pic>
        <p:nvPicPr>
          <p:cNvPr id="21" name="Picture 2" descr="Картинки по запросу иконка большой палец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648" y="1678841"/>
            <a:ext cx="442436" cy="44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961018" y="2042055"/>
            <a:ext cx="1008314" cy="744421"/>
          </a:xfrm>
          <a:prstGeom prst="rect">
            <a:avLst/>
          </a:prstGeom>
          <a:noFill/>
        </p:spPr>
        <p:txBody>
          <a:bodyPr wrap="square" lIns="51422" tIns="25711" rIns="51422" bIns="25711" rtlCol="0">
            <a:spAutoFit/>
          </a:bodyPr>
          <a:lstStyle/>
          <a:p>
            <a:r>
              <a:rPr lang="ru-RU" altLang="zh-CN" sz="900" b="1" dirty="0" smtClean="0">
                <a:solidFill>
                  <a:srgbClr val="A36520"/>
                </a:solidFill>
                <a:latin typeface="+mj-ea"/>
                <a:ea typeface="+mj-ea"/>
              </a:rPr>
              <a:t>ИП без наемных работников </a:t>
            </a:r>
            <a:r>
              <a:rPr lang="ru-RU" altLang="zh-CN" sz="900" dirty="0" smtClean="0">
                <a:solidFill>
                  <a:srgbClr val="A36520"/>
                </a:solidFill>
                <a:latin typeface="+mj-ea"/>
                <a:ea typeface="+mj-ea"/>
              </a:rPr>
              <a:t>и </a:t>
            </a:r>
            <a:r>
              <a:rPr lang="ru-RU" altLang="zh-CN" sz="900" b="1" dirty="0" smtClean="0">
                <a:solidFill>
                  <a:srgbClr val="A36520"/>
                </a:solidFill>
                <a:latin typeface="+mj-ea"/>
                <a:ea typeface="+mj-ea"/>
              </a:rPr>
              <a:t>физические лица</a:t>
            </a:r>
            <a:endParaRPr lang="zh-CN" altLang="en-US" sz="900" b="1" dirty="0">
              <a:solidFill>
                <a:srgbClr val="A36520"/>
              </a:solidFill>
              <a:latin typeface="+mj-ea"/>
              <a:ea typeface="+mj-e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69332" y="2677758"/>
            <a:ext cx="936473" cy="467423"/>
          </a:xfrm>
          <a:prstGeom prst="rect">
            <a:avLst/>
          </a:prstGeom>
          <a:noFill/>
        </p:spPr>
        <p:txBody>
          <a:bodyPr wrap="square" lIns="51422" tIns="25711" rIns="51422" bIns="25711" rtlCol="0">
            <a:spAutoFit/>
          </a:bodyPr>
          <a:lstStyle/>
          <a:p>
            <a:r>
              <a:rPr lang="ru-RU" altLang="zh-CN" sz="900" dirty="0">
                <a:solidFill>
                  <a:srgbClr val="A36520"/>
                </a:solidFill>
                <a:latin typeface="+mj-ea"/>
                <a:ea typeface="+mj-ea"/>
              </a:rPr>
              <a:t>С доходом не более </a:t>
            </a:r>
            <a:r>
              <a:rPr lang="ru-RU" altLang="zh-CN" sz="900" b="1" dirty="0">
                <a:solidFill>
                  <a:srgbClr val="A36520"/>
                </a:solidFill>
                <a:latin typeface="+mj-ea"/>
                <a:ea typeface="+mj-ea"/>
              </a:rPr>
              <a:t>2,4 млн рублей</a:t>
            </a:r>
            <a:endParaRPr lang="zh-CN" altLang="en-US" sz="900" b="1" dirty="0">
              <a:solidFill>
                <a:srgbClr val="A36520"/>
              </a:solidFill>
              <a:latin typeface="+mj-ea"/>
              <a:ea typeface="+mj-ea"/>
            </a:endParaRPr>
          </a:p>
        </p:txBody>
      </p:sp>
      <p:pic>
        <p:nvPicPr>
          <p:cNvPr id="37" name="Picture 4" descr="https://im0-tub-ru.yandex.net/i?id=06755db4852eabc08ca8ecde3db2eb18&amp;n=13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18727"/>
          <a:stretch/>
        </p:blipFill>
        <p:spPr bwMode="auto">
          <a:xfrm>
            <a:off x="516543" y="1944832"/>
            <a:ext cx="300786" cy="50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矩形 18"/>
          <p:cNvSpPr>
            <a:spLocks noChangeArrowheads="1"/>
          </p:cNvSpPr>
          <p:nvPr/>
        </p:nvSpPr>
        <p:spPr bwMode="auto">
          <a:xfrm>
            <a:off x="4365104" y="2704996"/>
            <a:ext cx="2158045" cy="88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zh-CN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Центр поддержки предпринимательства</a:t>
            </a:r>
          </a:p>
          <a:p>
            <a:pPr>
              <a:lnSpc>
                <a:spcPct val="130000"/>
              </a:lnSpc>
            </a:pPr>
            <a:r>
              <a:rPr lang="ru-RU" altLang="zh-CN" sz="788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АНО РК «Центр развития предпринимательства», Сыктывкар, Ленина, 74</a:t>
            </a:r>
            <a:endParaRPr lang="en-US" altLang="zh-CN" sz="788" dirty="0">
              <a:solidFill>
                <a:sysClr val="windowText" lastClr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6" name="Group 162"/>
          <p:cNvGrpSpPr/>
          <p:nvPr/>
        </p:nvGrpSpPr>
        <p:grpSpPr>
          <a:xfrm>
            <a:off x="4080474" y="2742115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27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28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sp>
        <p:nvSpPr>
          <p:cNvPr id="33" name="椭圆 1"/>
          <p:cNvSpPr>
            <a:spLocks noChangeArrowheads="1"/>
          </p:cNvSpPr>
          <p:nvPr/>
        </p:nvSpPr>
        <p:spPr bwMode="auto">
          <a:xfrm rot="1960853">
            <a:off x="857688" y="2984498"/>
            <a:ext cx="1071942" cy="1130017"/>
          </a:xfrm>
          <a:custGeom>
            <a:avLst/>
            <a:gdLst>
              <a:gd name="T0" fmla="*/ 0 w 1751265"/>
              <a:gd name="T1" fmla="*/ 0 h 1872208"/>
              <a:gd name="T2" fmla="*/ 1751265 w 1751265"/>
              <a:gd name="T3" fmla="*/ 1872208 h 1872208"/>
            </a:gdLst>
            <a:ahLst/>
            <a:cxnLst/>
            <a:rect l="T0" t="T1" r="T2" b="T3"/>
            <a:pathLst>
              <a:path w="1751265" h="1872208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zh-CN" sz="1350">
              <a:sym typeface="宋体" pitchFamily="2" charset="-122"/>
            </a:endParaRPr>
          </a:p>
        </p:txBody>
      </p:sp>
      <p:sp>
        <p:nvSpPr>
          <p:cNvPr id="39" name="圆角矩形 4"/>
          <p:cNvSpPr/>
          <p:nvPr/>
        </p:nvSpPr>
        <p:spPr bwMode="auto">
          <a:xfrm>
            <a:off x="4170955" y="3643085"/>
            <a:ext cx="2577891" cy="1117130"/>
          </a:xfrm>
          <a:prstGeom prst="roundRect">
            <a:avLst>
              <a:gd name="adj" fmla="val 0"/>
            </a:avLst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lvl="2" indent="-171450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обучение 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по одобренным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программам</a:t>
            </a:r>
          </a:p>
          <a:p>
            <a:pPr marL="0" lvl="2" indent="-171450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экспертная консультация</a:t>
            </a:r>
          </a:p>
          <a:p>
            <a:pPr marL="0" lvl="2" indent="-171450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информационная 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и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финансовая поддержка</a:t>
            </a:r>
          </a:p>
          <a:p>
            <a:pPr marL="0" lvl="2" indent="-171450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поддержка 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в форме обеспечения доступа к рынкам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сбыта </a:t>
            </a:r>
            <a:endParaRPr lang="zh-CN" altLang="en-US" sz="900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978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85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6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1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6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6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100"/>
                            </p:stCondLst>
                            <p:childTnLst>
                              <p:par>
                                <p:cTn id="5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350"/>
                            </p:stCondLst>
                            <p:childTnLst>
                              <p:par>
                                <p:cTn id="5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100"/>
                            </p:stCondLst>
                            <p:childTnLst>
                              <p:par>
                                <p:cTn id="66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850"/>
                            </p:stCondLst>
                            <p:childTnLst>
                              <p:par>
                                <p:cTn id="7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8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ldLvl="0" animBg="1" autoUpdateAnimBg="0"/>
      <p:bldP spid="31" grpId="0" bldLvl="0" animBg="1" autoUpdateAnimBg="0"/>
      <p:bldP spid="30" grpId="0" bldLvl="0" animBg="1" autoUpdateAnimBg="0"/>
      <p:bldP spid="29" grpId="0" bldLvl="0" animBg="1" autoUpdateAnimBg="0"/>
      <p:bldP spid="22" grpId="0" animBg="1"/>
      <p:bldP spid="6" grpId="0"/>
      <p:bldP spid="24" grpId="0" bldLvl="0" autoUpdateAnimBg="0"/>
      <p:bldP spid="25" grpId="0" bldLvl="0" autoUpdateAnimBg="0"/>
      <p:bldP spid="8" grpId="0"/>
      <p:bldP spid="35" grpId="0"/>
      <p:bldP spid="36" grpId="0"/>
      <p:bldP spid="23" grpId="0"/>
      <p:bldP spid="33" grpId="0" bldLvl="0" animBg="1" autoUpdateAnimBg="0"/>
      <p:bldP spid="3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3717032" y="73935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10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4089137" y="200894"/>
            <a:ext cx="2751651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Поддержка резидентов Арктической зоны РФ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22" name="圆角矩形 4"/>
          <p:cNvSpPr/>
          <p:nvPr/>
        </p:nvSpPr>
        <p:spPr bwMode="auto">
          <a:xfrm>
            <a:off x="53785" y="1923678"/>
            <a:ext cx="1935056" cy="3164083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b"/>
          <a:lstStyle/>
          <a:p>
            <a:pPr marL="0" lvl="2"/>
            <a:endParaRPr lang="ru-RU" altLang="zh-CN" sz="800" dirty="0" smtClean="0">
              <a:solidFill>
                <a:srgbClr val="A36520"/>
              </a:solidFill>
              <a:ea typeface="Microsoft YaHei" panose="020B0503020204020204" pitchFamily="34" charset="-122"/>
            </a:endParaRPr>
          </a:p>
          <a:p>
            <a:pPr marL="0" lvl="2"/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Для получения статуса резидента ИП или ЮЛ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подают в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АО «Корпорация по развитию Республики Коми» заявку с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перечнем необходимых документов. </a:t>
            </a:r>
          </a:p>
          <a:p>
            <a:pPr marL="0" lvl="2"/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Критерии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отбора:</a:t>
            </a:r>
            <a:endParaRPr lang="ru-RU" altLang="zh-CN" sz="800" dirty="0">
              <a:solidFill>
                <a:srgbClr val="A36520"/>
              </a:solidFill>
              <a:ea typeface="Microsoft YaHei" panose="020B0503020204020204" pitchFamily="34" charset="-122"/>
            </a:endParaRPr>
          </a:p>
          <a:p>
            <a:pPr marL="171450" lvl="2" indent="-171450">
              <a:buFont typeface="Wingdings" panose="05000000000000000000" pitchFamily="2" charset="2"/>
              <a:buChar char="Ø"/>
            </a:pP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р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еализация в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Арктической зоне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нового инвестиционного проекта или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указанные в заявке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виды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деятельности являются для него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новыми (инвестиционный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проект признается новым, если на дату направления заявки объем капитальных вложений, осуществленных при реализации инвестиционного проекта, не превышает 25% от общего объема капитальных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вложений);</a:t>
            </a:r>
            <a:endParaRPr lang="ru-RU" altLang="zh-CN" sz="800" dirty="0">
              <a:solidFill>
                <a:srgbClr val="A36520"/>
              </a:solidFill>
              <a:ea typeface="Microsoft YaHei" panose="020B0503020204020204" pitchFamily="34" charset="-122"/>
            </a:endParaRPr>
          </a:p>
          <a:p>
            <a:pPr marL="171450" lvl="2" indent="-171450">
              <a:buFont typeface="Wingdings" panose="05000000000000000000" pitchFamily="2" charset="2"/>
              <a:buChar char="Ø"/>
            </a:pP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осуществление заявленной деятельности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на территории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МО,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которое относится к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Арктической зоне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и является местом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регистрации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заявителя;</a:t>
            </a:r>
          </a:p>
          <a:p>
            <a:pPr marL="171450" lvl="2" indent="-171450">
              <a:buFont typeface="Wingdings" panose="05000000000000000000" pitchFamily="2" charset="2"/>
              <a:buChar char="Ø"/>
            </a:pP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общий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объем осуществленных и запланированных капитальных вложений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– не менее </a:t>
            </a:r>
            <a:r>
              <a:rPr lang="ru-RU" altLang="zh-CN" sz="800" dirty="0">
                <a:solidFill>
                  <a:srgbClr val="A36520"/>
                </a:solidFill>
                <a:ea typeface="Microsoft YaHei" panose="020B0503020204020204" pitchFamily="34" charset="-122"/>
              </a:rPr>
              <a:t>1 млн </a:t>
            </a:r>
            <a:r>
              <a:rPr lang="ru-RU" altLang="zh-CN" sz="800" dirty="0" smtClean="0">
                <a:solidFill>
                  <a:srgbClr val="A36520"/>
                </a:solidFill>
                <a:ea typeface="Microsoft YaHei" panose="020B0503020204020204" pitchFamily="34" charset="-122"/>
              </a:rPr>
              <a:t>рублей</a:t>
            </a:r>
            <a:endParaRPr lang="zh-CN" altLang="en-US" sz="800" dirty="0">
              <a:ea typeface="Microsoft YaHei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4682" y="782227"/>
            <a:ext cx="1663796" cy="398187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АРКТИЧЕСКАЯ ЗОНА </a:t>
            </a:r>
            <a:endParaRPr lang="ru-RU" altLang="zh-CN" sz="1125" dirty="0" smtClean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РЕСПУБЛИКИ </a:t>
            </a:r>
            <a:r>
              <a:rPr lang="ru-RU" altLang="zh-CN" sz="1125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КОМИ</a:t>
            </a:r>
            <a:endParaRPr lang="ru-RU" altLang="zh-CN" sz="1125" b="1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TextBox 22"/>
          <p:cNvSpPr>
            <a:spLocks noChangeArrowheads="1"/>
          </p:cNvSpPr>
          <p:nvPr/>
        </p:nvSpPr>
        <p:spPr bwMode="auto">
          <a:xfrm>
            <a:off x="95912" y="1143603"/>
            <a:ext cx="17281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ü"/>
            </a:pPr>
            <a:r>
              <a:rPr lang="ru-RU" altLang="zh-CN" sz="700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МО ГО «Воркута»</a:t>
            </a:r>
          </a:p>
          <a:p>
            <a:pPr marL="171450" indent="-171450" algn="ctr">
              <a:buFont typeface="Wingdings" panose="05000000000000000000" pitchFamily="2" charset="2"/>
              <a:buChar char="ü"/>
            </a:pPr>
            <a:r>
              <a:rPr lang="ru-RU" altLang="zh-CN" sz="700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МО ГО «Инта»</a:t>
            </a:r>
          </a:p>
          <a:p>
            <a:pPr marL="171450" indent="-171450" algn="ctr">
              <a:buFont typeface="Wingdings" panose="05000000000000000000" pitchFamily="2" charset="2"/>
              <a:buChar char="ü"/>
            </a:pPr>
            <a:r>
              <a:rPr lang="ru-RU" altLang="zh-CN" sz="700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МО ГО «Усинск»</a:t>
            </a:r>
          </a:p>
          <a:p>
            <a:pPr marL="171450" indent="-171450" algn="ctr">
              <a:buFont typeface="Wingdings" panose="05000000000000000000" pitchFamily="2" charset="2"/>
              <a:buChar char="ü"/>
            </a:pPr>
            <a:r>
              <a:rPr lang="ru-RU" altLang="zh-CN" sz="700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МО МР «</a:t>
            </a:r>
            <a:r>
              <a:rPr lang="ru-RU" altLang="zh-CN" sz="700" dirty="0" err="1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Усть-Цилемский</a:t>
            </a:r>
            <a:r>
              <a:rPr lang="ru-RU" altLang="zh-CN" sz="700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»</a:t>
            </a:r>
            <a:endParaRPr lang="zh-CN" altLang="en-US" sz="700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29" name="AutoShape 12"/>
          <p:cNvSpPr>
            <a:spLocks noChangeArrowheads="1"/>
          </p:cNvSpPr>
          <p:nvPr/>
        </p:nvSpPr>
        <p:spPr bwMode="auto">
          <a:xfrm>
            <a:off x="138158" y="1672674"/>
            <a:ext cx="1770320" cy="222220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1425" tIns="25713" rIns="51425" bIns="25713" anchor="ctr"/>
          <a:lstStyle/>
          <a:p>
            <a:r>
              <a:rPr lang="ru-RU" altLang="zh-CN" sz="800" b="1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Статус резидента </a:t>
            </a:r>
            <a:r>
              <a:rPr lang="ru-RU" altLang="zh-CN" sz="800" b="1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АЗ</a:t>
            </a:r>
            <a:endParaRPr lang="zh-CN" altLang="en-US" sz="8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689727"/>
              </p:ext>
            </p:extLst>
          </p:nvPr>
        </p:nvGraphicFramePr>
        <p:xfrm>
          <a:off x="2066584" y="1006444"/>
          <a:ext cx="4747677" cy="382609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394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НПА</a:t>
                      </a:r>
                      <a:endParaRPr lang="ru-RU" sz="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38">
                <a:tc rowSpan="3"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Федераль-ные</a:t>
                      </a:r>
                      <a:endParaRPr lang="ru-RU" sz="8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 на прибыль.</a:t>
                      </a:r>
                      <a:r>
                        <a:rPr lang="ru-RU" sz="8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Ставка: 0% на 10 лет (федеральная часть)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момента получения первой прибыли. Не распространяется на проекты в области добычи твердых полезных ископаемых</a:t>
                      </a:r>
                      <a:endParaRPr lang="ru-RU" sz="800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татья 284.4. Налогового Кодекса РФ</a:t>
                      </a:r>
                      <a:endParaRPr lang="ru-RU" sz="8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882263"/>
                  </a:ext>
                </a:extLst>
              </a:tr>
              <a:tr h="559124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Страховые взносы. </a:t>
                      </a: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Субсидирование: 75% объема страховых взносов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Только для новых рабочих мест. Не распространяется на проекты в области добычи полезных ископаемых</a:t>
                      </a:r>
                      <a:endParaRPr lang="ru-RU" sz="800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РФ от 02.09.20 № 1338</a:t>
                      </a:r>
                      <a:endParaRPr lang="ru-RU" sz="8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962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НДПИ</a:t>
                      </a:r>
                      <a:r>
                        <a:rPr lang="ru-RU" sz="800" b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Ставка: 0,5 действующей ставки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отношении твердых полезных ископаемых. Только для новых месторождений. Объем льготы не может превышать объем частных инвестиций в инфраструктуру, обогащение или переработку. Действует до 31 декабря 2032 г.</a:t>
                      </a:r>
                      <a:endParaRPr lang="ru-RU" sz="800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татья 343.6. Налогового Кодекса РФ</a:t>
                      </a:r>
                      <a:endParaRPr lang="ru-RU" sz="8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62">
                <a:tc rowSpan="3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Регио-нальные</a:t>
                      </a:r>
                      <a:endParaRPr lang="ru-RU" sz="800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 на прибыль. </a:t>
                      </a: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Ставка: 5% на первые 5 лет, 10% на следующие 5 лет (региональная часть)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sz="8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8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8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8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РК от 29.10.20 </a:t>
                      </a:r>
                      <a:b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75-РЗ</a:t>
                      </a:r>
                      <a:endParaRPr lang="ru-RU" sz="800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738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 на имущество. </a:t>
                      </a: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Ставка: 0%. В течение срока действия соглашения об осуществлении инвестиционной деятельности.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отношении вновь созданного и (или) приобретенного имущества</a:t>
                      </a:r>
                      <a:endParaRPr lang="ru-RU" sz="8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endParaRPr lang="ru-RU" sz="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УСН. </a:t>
                      </a: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Ставка 1% - объект налогообложения – доходы; 5% - объект налогообложения  - доходы, уменьшенные на расходы.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течение срока действия соглашения об осуществлении инвестиционной деятельности</a:t>
                      </a:r>
                      <a:endParaRPr lang="ru-RU" sz="8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413">
                <a:tc>
                  <a:txBody>
                    <a:bodyPr/>
                    <a:lstStyle/>
                    <a:p>
                      <a:r>
                        <a:rPr lang="ru-RU" sz="80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Муници-пальные</a:t>
                      </a:r>
                      <a:endParaRPr lang="ru-RU" sz="8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25.12.2020 планируется снижение (или освобождение от уплаты) земельного налога. По состоянию на 06.11.2020 решение принято в МО ГО «Усинск»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704039"/>
                  </a:ext>
                </a:extLst>
              </a:tr>
            </a:tbl>
          </a:graphicData>
        </a:graphic>
      </p:graphicFrame>
      <p:sp>
        <p:nvSpPr>
          <p:cNvPr id="30" name="AutoShape 12"/>
          <p:cNvSpPr>
            <a:spLocks noChangeArrowheads="1"/>
          </p:cNvSpPr>
          <p:nvPr/>
        </p:nvSpPr>
        <p:spPr bwMode="auto">
          <a:xfrm>
            <a:off x="2763572" y="687674"/>
            <a:ext cx="953460" cy="222220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1425" tIns="25713" rIns="51425" bIns="25713" anchor="ctr"/>
          <a:lstStyle/>
          <a:p>
            <a:r>
              <a:rPr lang="ru-RU" altLang="zh-CN" sz="800" b="1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Преференции</a:t>
            </a:r>
            <a:endParaRPr lang="zh-CN" altLang="en-US" sz="8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264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37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7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2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 bldLvl="0" autoUpdateAnimBg="0"/>
      <p:bldP spid="25" grpId="0" bldLvl="0" autoUpdateAnimBg="0"/>
      <p:bldP spid="22" grpId="0" animBg="1"/>
      <p:bldP spid="11" grpId="0"/>
      <p:bldP spid="27" grpId="0" bldLvl="0" autoUpdateAnimBg="0"/>
      <p:bldP spid="29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38882" y="195486"/>
            <a:ext cx="3038810" cy="395637"/>
          </a:xfrm>
        </p:spPr>
        <p:txBody>
          <a:bodyPr>
            <a:noAutofit/>
          </a:bodyPr>
          <a:lstStyle/>
          <a:p>
            <a:r>
              <a:rPr lang="ru-RU" altLang="zh-CN" sz="1350" b="1" dirty="0" smtClean="0">
                <a:latin typeface="+mj-ea"/>
              </a:rPr>
              <a:t>МФЦ – «одно окно»</a:t>
            </a:r>
            <a:endParaRPr lang="zh-CN" altLang="en-US" sz="900" b="1" dirty="0"/>
          </a:p>
        </p:txBody>
      </p:sp>
      <p:sp>
        <p:nvSpPr>
          <p:cNvPr id="3" name="等腰三角形 21"/>
          <p:cNvSpPr/>
          <p:nvPr/>
        </p:nvSpPr>
        <p:spPr bwMode="auto">
          <a:xfrm rot="16200000" flipH="1">
            <a:off x="1882359" y="1954859"/>
            <a:ext cx="1596338" cy="1626029"/>
          </a:xfrm>
          <a:custGeom>
            <a:avLst/>
            <a:gdLst>
              <a:gd name="connsiteX0" fmla="*/ 0 w 3169466"/>
              <a:gd name="connsiteY0" fmla="*/ 3096344 h 3096344"/>
              <a:gd name="connsiteX1" fmla="*/ 1508539 w 3169466"/>
              <a:gd name="connsiteY1" fmla="*/ 0 h 3096344"/>
              <a:gd name="connsiteX2" fmla="*/ 3169466 w 3169466"/>
              <a:gd name="connsiteY2" fmla="*/ 3096344 h 3096344"/>
              <a:gd name="connsiteX3" fmla="*/ 0 w 3169466"/>
              <a:gd name="connsiteY3" fmla="*/ 3096344 h 3096344"/>
              <a:gd name="connsiteX0" fmla="*/ 0 w 3017066"/>
              <a:gd name="connsiteY0" fmla="*/ 3083644 h 3096344"/>
              <a:gd name="connsiteX1" fmla="*/ 1356139 w 3017066"/>
              <a:gd name="connsiteY1" fmla="*/ 0 h 3096344"/>
              <a:gd name="connsiteX2" fmla="*/ 3017066 w 3017066"/>
              <a:gd name="connsiteY2" fmla="*/ 3096344 h 3096344"/>
              <a:gd name="connsiteX3" fmla="*/ 0 w 3017066"/>
              <a:gd name="connsiteY3" fmla="*/ 3083644 h 3096344"/>
              <a:gd name="connsiteX0" fmla="*/ 0 w 3017066"/>
              <a:gd name="connsiteY0" fmla="*/ 3083644 h 3096344"/>
              <a:gd name="connsiteX1" fmla="*/ 181393 w 3017066"/>
              <a:gd name="connsiteY1" fmla="*/ 22734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3083644 h 3096344"/>
              <a:gd name="connsiteX1" fmla="*/ 181393 w 3017066"/>
              <a:gd name="connsiteY1" fmla="*/ 22226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3083644 h 3096344"/>
              <a:gd name="connsiteX1" fmla="*/ 105193 w 3017066"/>
              <a:gd name="connsiteY1" fmla="*/ 24258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2601044 h 2613744"/>
              <a:gd name="connsiteX1" fmla="*/ 105193 w 3017066"/>
              <a:gd name="connsiteY1" fmla="*/ 1943223 h 2613744"/>
              <a:gd name="connsiteX2" fmla="*/ 1368839 w 3017066"/>
              <a:gd name="connsiteY2" fmla="*/ 0 h 2613744"/>
              <a:gd name="connsiteX3" fmla="*/ 3017066 w 3017066"/>
              <a:gd name="connsiteY3" fmla="*/ 2613744 h 2613744"/>
              <a:gd name="connsiteX4" fmla="*/ 0 w 3017066"/>
              <a:gd name="connsiteY4" fmla="*/ 2601044 h 2613744"/>
              <a:gd name="connsiteX0" fmla="*/ 537730 w 2919796"/>
              <a:gd name="connsiteY0" fmla="*/ 2702644 h 2702644"/>
              <a:gd name="connsiteX1" fmla="*/ 7923 w 2919796"/>
              <a:gd name="connsiteY1" fmla="*/ 1943223 h 2702644"/>
              <a:gd name="connsiteX2" fmla="*/ 1271569 w 2919796"/>
              <a:gd name="connsiteY2" fmla="*/ 0 h 2702644"/>
              <a:gd name="connsiteX3" fmla="*/ 2919796 w 2919796"/>
              <a:gd name="connsiteY3" fmla="*/ 2613744 h 2702644"/>
              <a:gd name="connsiteX4" fmla="*/ 537730 w 2919796"/>
              <a:gd name="connsiteY4" fmla="*/ 2702644 h 2702644"/>
              <a:gd name="connsiteX0" fmla="*/ 552634 w 2934700"/>
              <a:gd name="connsiteY0" fmla="*/ 2702644 h 2702644"/>
              <a:gd name="connsiteX1" fmla="*/ 22827 w 2934700"/>
              <a:gd name="connsiteY1" fmla="*/ 1943223 h 2702644"/>
              <a:gd name="connsiteX2" fmla="*/ 1286473 w 2934700"/>
              <a:gd name="connsiteY2" fmla="*/ 0 h 2702644"/>
              <a:gd name="connsiteX3" fmla="*/ 2934700 w 2934700"/>
              <a:gd name="connsiteY3" fmla="*/ 2613744 h 2702644"/>
              <a:gd name="connsiteX4" fmla="*/ 552634 w 2934700"/>
              <a:gd name="connsiteY4" fmla="*/ 2702644 h 2702644"/>
              <a:gd name="connsiteX0" fmla="*/ 529807 w 2911873"/>
              <a:gd name="connsiteY0" fmla="*/ 2702644 h 2702644"/>
              <a:gd name="connsiteX1" fmla="*/ 0 w 2911873"/>
              <a:gd name="connsiteY1" fmla="*/ 1943223 h 2702644"/>
              <a:gd name="connsiteX2" fmla="*/ 1263646 w 2911873"/>
              <a:gd name="connsiteY2" fmla="*/ 0 h 2702644"/>
              <a:gd name="connsiteX3" fmla="*/ 2911873 w 2911873"/>
              <a:gd name="connsiteY3" fmla="*/ 2613744 h 2702644"/>
              <a:gd name="connsiteX4" fmla="*/ 529807 w 2911873"/>
              <a:gd name="connsiteY4" fmla="*/ 2702644 h 2702644"/>
              <a:gd name="connsiteX0" fmla="*/ 529807 w 2911873"/>
              <a:gd name="connsiteY0" fmla="*/ 2702644 h 2702644"/>
              <a:gd name="connsiteX1" fmla="*/ 0 w 2911873"/>
              <a:gd name="connsiteY1" fmla="*/ 1943223 h 2702644"/>
              <a:gd name="connsiteX2" fmla="*/ 1263646 w 2911873"/>
              <a:gd name="connsiteY2" fmla="*/ 0 h 2702644"/>
              <a:gd name="connsiteX3" fmla="*/ 2911873 w 2911873"/>
              <a:gd name="connsiteY3" fmla="*/ 2613744 h 2702644"/>
              <a:gd name="connsiteX4" fmla="*/ 529807 w 2911873"/>
              <a:gd name="connsiteY4" fmla="*/ 2702644 h 2702644"/>
              <a:gd name="connsiteX0" fmla="*/ 529807 w 2911873"/>
              <a:gd name="connsiteY0" fmla="*/ 2702644 h 2844923"/>
              <a:gd name="connsiteX1" fmla="*/ 0 w 2911873"/>
              <a:gd name="connsiteY1" fmla="*/ 1943223 h 2844923"/>
              <a:gd name="connsiteX2" fmla="*/ 1263646 w 2911873"/>
              <a:gd name="connsiteY2" fmla="*/ 0 h 2844923"/>
              <a:gd name="connsiteX3" fmla="*/ 2911873 w 2911873"/>
              <a:gd name="connsiteY3" fmla="*/ 2613744 h 2844923"/>
              <a:gd name="connsiteX4" fmla="*/ 1241478 w 2911873"/>
              <a:gd name="connsiteY4" fmla="*/ 2844923 h 2844923"/>
              <a:gd name="connsiteX5" fmla="*/ 529807 w 2911873"/>
              <a:gd name="connsiteY5" fmla="*/ 2702644 h 2844923"/>
              <a:gd name="connsiteX0" fmla="*/ 529807 w 2619773"/>
              <a:gd name="connsiteY0" fmla="*/ 2702644 h 2844923"/>
              <a:gd name="connsiteX1" fmla="*/ 0 w 2619773"/>
              <a:gd name="connsiteY1" fmla="*/ 1943223 h 2844923"/>
              <a:gd name="connsiteX2" fmla="*/ 1263646 w 2619773"/>
              <a:gd name="connsiteY2" fmla="*/ 0 h 2844923"/>
              <a:gd name="connsiteX3" fmla="*/ 2619773 w 2619773"/>
              <a:gd name="connsiteY3" fmla="*/ 2143844 h 2844923"/>
              <a:gd name="connsiteX4" fmla="*/ 1241478 w 2619773"/>
              <a:gd name="connsiteY4" fmla="*/ 2844923 h 2844923"/>
              <a:gd name="connsiteX5" fmla="*/ 529807 w 2619773"/>
              <a:gd name="connsiteY5" fmla="*/ 2702644 h 28449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708673"/>
              <a:gd name="connsiteY0" fmla="*/ 2702644 h 2959223"/>
              <a:gd name="connsiteX1" fmla="*/ 0 w 2708673"/>
              <a:gd name="connsiteY1" fmla="*/ 1943223 h 2959223"/>
              <a:gd name="connsiteX2" fmla="*/ 1263646 w 2708673"/>
              <a:gd name="connsiteY2" fmla="*/ 0 h 2959223"/>
              <a:gd name="connsiteX3" fmla="*/ 2708673 w 2708673"/>
              <a:gd name="connsiteY3" fmla="*/ 2258144 h 2959223"/>
              <a:gd name="connsiteX4" fmla="*/ 1216078 w 2708673"/>
              <a:gd name="connsiteY4" fmla="*/ 2959223 h 2959223"/>
              <a:gd name="connsiteX5" fmla="*/ 529807 w 2708673"/>
              <a:gd name="connsiteY5" fmla="*/ 2702644 h 2959223"/>
              <a:gd name="connsiteX0" fmla="*/ 529807 w 2708673"/>
              <a:gd name="connsiteY0" fmla="*/ 2702644 h 3035423"/>
              <a:gd name="connsiteX1" fmla="*/ 0 w 2708673"/>
              <a:gd name="connsiteY1" fmla="*/ 1943223 h 3035423"/>
              <a:gd name="connsiteX2" fmla="*/ 1263646 w 2708673"/>
              <a:gd name="connsiteY2" fmla="*/ 0 h 3035423"/>
              <a:gd name="connsiteX3" fmla="*/ 2708673 w 2708673"/>
              <a:gd name="connsiteY3" fmla="*/ 2258144 h 3035423"/>
              <a:gd name="connsiteX4" fmla="*/ 1216078 w 2708673"/>
              <a:gd name="connsiteY4" fmla="*/ 3035423 h 3035423"/>
              <a:gd name="connsiteX5" fmla="*/ 529807 w 2708673"/>
              <a:gd name="connsiteY5" fmla="*/ 2702644 h 3035423"/>
              <a:gd name="connsiteX0" fmla="*/ 631407 w 2810273"/>
              <a:gd name="connsiteY0" fmla="*/ 2702644 h 3035423"/>
              <a:gd name="connsiteX1" fmla="*/ 0 w 2810273"/>
              <a:gd name="connsiteY1" fmla="*/ 1994023 h 3035423"/>
              <a:gd name="connsiteX2" fmla="*/ 1365246 w 2810273"/>
              <a:gd name="connsiteY2" fmla="*/ 0 h 3035423"/>
              <a:gd name="connsiteX3" fmla="*/ 2810273 w 2810273"/>
              <a:gd name="connsiteY3" fmla="*/ 2258144 h 3035423"/>
              <a:gd name="connsiteX4" fmla="*/ 1317678 w 2810273"/>
              <a:gd name="connsiteY4" fmla="*/ 3035423 h 3035423"/>
              <a:gd name="connsiteX5" fmla="*/ 631407 w 2810273"/>
              <a:gd name="connsiteY5" fmla="*/ 2702644 h 3035423"/>
              <a:gd name="connsiteX0" fmla="*/ 631407 w 2899173"/>
              <a:gd name="connsiteY0" fmla="*/ 2702644 h 3035423"/>
              <a:gd name="connsiteX1" fmla="*/ 0 w 2899173"/>
              <a:gd name="connsiteY1" fmla="*/ 1994023 h 3035423"/>
              <a:gd name="connsiteX2" fmla="*/ 1365246 w 2899173"/>
              <a:gd name="connsiteY2" fmla="*/ 0 h 3035423"/>
              <a:gd name="connsiteX3" fmla="*/ 2899173 w 2899173"/>
              <a:gd name="connsiteY3" fmla="*/ 2461344 h 3035423"/>
              <a:gd name="connsiteX4" fmla="*/ 1317678 w 2899173"/>
              <a:gd name="connsiteY4" fmla="*/ 3035423 h 3035423"/>
              <a:gd name="connsiteX5" fmla="*/ 631407 w 2899173"/>
              <a:gd name="connsiteY5" fmla="*/ 2702644 h 3035423"/>
              <a:gd name="connsiteX0" fmla="*/ 631407 w 2899173"/>
              <a:gd name="connsiteY0" fmla="*/ 2702644 h 3035423"/>
              <a:gd name="connsiteX1" fmla="*/ 0 w 2899173"/>
              <a:gd name="connsiteY1" fmla="*/ 1994023 h 3035423"/>
              <a:gd name="connsiteX2" fmla="*/ 1365246 w 2899173"/>
              <a:gd name="connsiteY2" fmla="*/ 0 h 3035423"/>
              <a:gd name="connsiteX3" fmla="*/ 2899173 w 2899173"/>
              <a:gd name="connsiteY3" fmla="*/ 2461344 h 3035423"/>
              <a:gd name="connsiteX4" fmla="*/ 1317678 w 2899173"/>
              <a:gd name="connsiteY4" fmla="*/ 3035423 h 3035423"/>
              <a:gd name="connsiteX5" fmla="*/ 631407 w 2899173"/>
              <a:gd name="connsiteY5" fmla="*/ 2702644 h 3035423"/>
              <a:gd name="connsiteX0" fmla="*/ 631407 w 2899173"/>
              <a:gd name="connsiteY0" fmla="*/ 2702644 h 3086223"/>
              <a:gd name="connsiteX1" fmla="*/ 0 w 2899173"/>
              <a:gd name="connsiteY1" fmla="*/ 1994023 h 3086223"/>
              <a:gd name="connsiteX2" fmla="*/ 1365246 w 2899173"/>
              <a:gd name="connsiteY2" fmla="*/ 0 h 3086223"/>
              <a:gd name="connsiteX3" fmla="*/ 2899173 w 2899173"/>
              <a:gd name="connsiteY3" fmla="*/ 2461344 h 3086223"/>
              <a:gd name="connsiteX4" fmla="*/ 1330378 w 2899173"/>
              <a:gd name="connsiteY4" fmla="*/ 3086223 h 3086223"/>
              <a:gd name="connsiteX5" fmla="*/ 631407 w 2899173"/>
              <a:gd name="connsiteY5" fmla="*/ 2702644 h 30862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2908539"/>
              <a:gd name="connsiteX1" fmla="*/ 0 w 2930925"/>
              <a:gd name="connsiteY1" fmla="*/ 2032204 h 2908539"/>
              <a:gd name="connsiteX2" fmla="*/ 1396998 w 2930925"/>
              <a:gd name="connsiteY2" fmla="*/ 0 h 2908539"/>
              <a:gd name="connsiteX3" fmla="*/ 2930925 w 2930925"/>
              <a:gd name="connsiteY3" fmla="*/ 2461344 h 2908539"/>
              <a:gd name="connsiteX4" fmla="*/ 1559196 w 2930925"/>
              <a:gd name="connsiteY4" fmla="*/ 2908539 h 2908539"/>
              <a:gd name="connsiteX5" fmla="*/ 663159 w 2930925"/>
              <a:gd name="connsiteY5" fmla="*/ 2702644 h 2908539"/>
              <a:gd name="connsiteX0" fmla="*/ 663159 w 2930925"/>
              <a:gd name="connsiteY0" fmla="*/ 2702644 h 2959458"/>
              <a:gd name="connsiteX1" fmla="*/ 0 w 2930925"/>
              <a:gd name="connsiteY1" fmla="*/ 2032204 h 2959458"/>
              <a:gd name="connsiteX2" fmla="*/ 1396998 w 2930925"/>
              <a:gd name="connsiteY2" fmla="*/ 0 h 2959458"/>
              <a:gd name="connsiteX3" fmla="*/ 2930925 w 2930925"/>
              <a:gd name="connsiteY3" fmla="*/ 2461344 h 2959458"/>
              <a:gd name="connsiteX4" fmla="*/ 1559412 w 2930925"/>
              <a:gd name="connsiteY4" fmla="*/ 2959458 h 2959458"/>
              <a:gd name="connsiteX5" fmla="*/ 663159 w 2930925"/>
              <a:gd name="connsiteY5" fmla="*/ 2702644 h 2959458"/>
              <a:gd name="connsiteX0" fmla="*/ 663159 w 2930925"/>
              <a:gd name="connsiteY0" fmla="*/ 2702644 h 2959458"/>
              <a:gd name="connsiteX1" fmla="*/ 0 w 2930925"/>
              <a:gd name="connsiteY1" fmla="*/ 2032204 h 2959458"/>
              <a:gd name="connsiteX2" fmla="*/ 1396998 w 2930925"/>
              <a:gd name="connsiteY2" fmla="*/ 0 h 2959458"/>
              <a:gd name="connsiteX3" fmla="*/ 2930925 w 2930925"/>
              <a:gd name="connsiteY3" fmla="*/ 2461344 h 2959458"/>
              <a:gd name="connsiteX4" fmla="*/ 1559412 w 2930925"/>
              <a:gd name="connsiteY4" fmla="*/ 2959458 h 2959458"/>
              <a:gd name="connsiteX5" fmla="*/ 663159 w 2930925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3222" h="2959458">
                <a:moveTo>
                  <a:pt x="663159" y="2702644"/>
                </a:moveTo>
                <a:cubicBezTo>
                  <a:pt x="270694" y="2413616"/>
                  <a:pt x="297292" y="2480177"/>
                  <a:pt x="0" y="2032204"/>
                </a:cubicBezTo>
                <a:lnTo>
                  <a:pt x="1396998" y="0"/>
                </a:lnTo>
                <a:lnTo>
                  <a:pt x="2893222" y="2404291"/>
                </a:lnTo>
                <a:cubicBezTo>
                  <a:pt x="2180089" y="2991587"/>
                  <a:pt x="1930209" y="2931200"/>
                  <a:pt x="1559412" y="2959458"/>
                </a:cubicBezTo>
                <a:cubicBezTo>
                  <a:pt x="1254627" y="2941783"/>
                  <a:pt x="930144" y="2872952"/>
                  <a:pt x="663159" y="2702644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 sz="1350"/>
          </a:p>
        </p:txBody>
      </p:sp>
      <p:sp>
        <p:nvSpPr>
          <p:cNvPr id="4" name="等腰三角形 21"/>
          <p:cNvSpPr/>
          <p:nvPr/>
        </p:nvSpPr>
        <p:spPr bwMode="auto">
          <a:xfrm rot="5400000">
            <a:off x="307859" y="1954859"/>
            <a:ext cx="1596338" cy="1626029"/>
          </a:xfrm>
          <a:custGeom>
            <a:avLst/>
            <a:gdLst>
              <a:gd name="connsiteX0" fmla="*/ 0 w 3169466"/>
              <a:gd name="connsiteY0" fmla="*/ 3096344 h 3096344"/>
              <a:gd name="connsiteX1" fmla="*/ 1508539 w 3169466"/>
              <a:gd name="connsiteY1" fmla="*/ 0 h 3096344"/>
              <a:gd name="connsiteX2" fmla="*/ 3169466 w 3169466"/>
              <a:gd name="connsiteY2" fmla="*/ 3096344 h 3096344"/>
              <a:gd name="connsiteX3" fmla="*/ 0 w 3169466"/>
              <a:gd name="connsiteY3" fmla="*/ 3096344 h 3096344"/>
              <a:gd name="connsiteX0" fmla="*/ 0 w 3017066"/>
              <a:gd name="connsiteY0" fmla="*/ 3083644 h 3096344"/>
              <a:gd name="connsiteX1" fmla="*/ 1356139 w 3017066"/>
              <a:gd name="connsiteY1" fmla="*/ 0 h 3096344"/>
              <a:gd name="connsiteX2" fmla="*/ 3017066 w 3017066"/>
              <a:gd name="connsiteY2" fmla="*/ 3096344 h 3096344"/>
              <a:gd name="connsiteX3" fmla="*/ 0 w 3017066"/>
              <a:gd name="connsiteY3" fmla="*/ 3083644 h 3096344"/>
              <a:gd name="connsiteX0" fmla="*/ 0 w 3017066"/>
              <a:gd name="connsiteY0" fmla="*/ 3083644 h 3096344"/>
              <a:gd name="connsiteX1" fmla="*/ 181393 w 3017066"/>
              <a:gd name="connsiteY1" fmla="*/ 22734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3083644 h 3096344"/>
              <a:gd name="connsiteX1" fmla="*/ 181393 w 3017066"/>
              <a:gd name="connsiteY1" fmla="*/ 22226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3083644 h 3096344"/>
              <a:gd name="connsiteX1" fmla="*/ 105193 w 3017066"/>
              <a:gd name="connsiteY1" fmla="*/ 24258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2601044 h 2613744"/>
              <a:gd name="connsiteX1" fmla="*/ 105193 w 3017066"/>
              <a:gd name="connsiteY1" fmla="*/ 1943223 h 2613744"/>
              <a:gd name="connsiteX2" fmla="*/ 1368839 w 3017066"/>
              <a:gd name="connsiteY2" fmla="*/ 0 h 2613744"/>
              <a:gd name="connsiteX3" fmla="*/ 3017066 w 3017066"/>
              <a:gd name="connsiteY3" fmla="*/ 2613744 h 2613744"/>
              <a:gd name="connsiteX4" fmla="*/ 0 w 3017066"/>
              <a:gd name="connsiteY4" fmla="*/ 2601044 h 2613744"/>
              <a:gd name="connsiteX0" fmla="*/ 537730 w 2919796"/>
              <a:gd name="connsiteY0" fmla="*/ 2702644 h 2702644"/>
              <a:gd name="connsiteX1" fmla="*/ 7923 w 2919796"/>
              <a:gd name="connsiteY1" fmla="*/ 1943223 h 2702644"/>
              <a:gd name="connsiteX2" fmla="*/ 1271569 w 2919796"/>
              <a:gd name="connsiteY2" fmla="*/ 0 h 2702644"/>
              <a:gd name="connsiteX3" fmla="*/ 2919796 w 2919796"/>
              <a:gd name="connsiteY3" fmla="*/ 2613744 h 2702644"/>
              <a:gd name="connsiteX4" fmla="*/ 537730 w 2919796"/>
              <a:gd name="connsiteY4" fmla="*/ 2702644 h 2702644"/>
              <a:gd name="connsiteX0" fmla="*/ 552634 w 2934700"/>
              <a:gd name="connsiteY0" fmla="*/ 2702644 h 2702644"/>
              <a:gd name="connsiteX1" fmla="*/ 22827 w 2934700"/>
              <a:gd name="connsiteY1" fmla="*/ 1943223 h 2702644"/>
              <a:gd name="connsiteX2" fmla="*/ 1286473 w 2934700"/>
              <a:gd name="connsiteY2" fmla="*/ 0 h 2702644"/>
              <a:gd name="connsiteX3" fmla="*/ 2934700 w 2934700"/>
              <a:gd name="connsiteY3" fmla="*/ 2613744 h 2702644"/>
              <a:gd name="connsiteX4" fmla="*/ 552634 w 2934700"/>
              <a:gd name="connsiteY4" fmla="*/ 2702644 h 2702644"/>
              <a:gd name="connsiteX0" fmla="*/ 529807 w 2911873"/>
              <a:gd name="connsiteY0" fmla="*/ 2702644 h 2702644"/>
              <a:gd name="connsiteX1" fmla="*/ 0 w 2911873"/>
              <a:gd name="connsiteY1" fmla="*/ 1943223 h 2702644"/>
              <a:gd name="connsiteX2" fmla="*/ 1263646 w 2911873"/>
              <a:gd name="connsiteY2" fmla="*/ 0 h 2702644"/>
              <a:gd name="connsiteX3" fmla="*/ 2911873 w 2911873"/>
              <a:gd name="connsiteY3" fmla="*/ 2613744 h 2702644"/>
              <a:gd name="connsiteX4" fmla="*/ 529807 w 2911873"/>
              <a:gd name="connsiteY4" fmla="*/ 2702644 h 2702644"/>
              <a:gd name="connsiteX0" fmla="*/ 529807 w 2911873"/>
              <a:gd name="connsiteY0" fmla="*/ 2702644 h 2702644"/>
              <a:gd name="connsiteX1" fmla="*/ 0 w 2911873"/>
              <a:gd name="connsiteY1" fmla="*/ 1943223 h 2702644"/>
              <a:gd name="connsiteX2" fmla="*/ 1263646 w 2911873"/>
              <a:gd name="connsiteY2" fmla="*/ 0 h 2702644"/>
              <a:gd name="connsiteX3" fmla="*/ 2911873 w 2911873"/>
              <a:gd name="connsiteY3" fmla="*/ 2613744 h 2702644"/>
              <a:gd name="connsiteX4" fmla="*/ 529807 w 2911873"/>
              <a:gd name="connsiteY4" fmla="*/ 2702644 h 2702644"/>
              <a:gd name="connsiteX0" fmla="*/ 529807 w 2911873"/>
              <a:gd name="connsiteY0" fmla="*/ 2702644 h 2844923"/>
              <a:gd name="connsiteX1" fmla="*/ 0 w 2911873"/>
              <a:gd name="connsiteY1" fmla="*/ 1943223 h 2844923"/>
              <a:gd name="connsiteX2" fmla="*/ 1263646 w 2911873"/>
              <a:gd name="connsiteY2" fmla="*/ 0 h 2844923"/>
              <a:gd name="connsiteX3" fmla="*/ 2911873 w 2911873"/>
              <a:gd name="connsiteY3" fmla="*/ 2613744 h 2844923"/>
              <a:gd name="connsiteX4" fmla="*/ 1241478 w 2911873"/>
              <a:gd name="connsiteY4" fmla="*/ 2844923 h 2844923"/>
              <a:gd name="connsiteX5" fmla="*/ 529807 w 2911873"/>
              <a:gd name="connsiteY5" fmla="*/ 2702644 h 2844923"/>
              <a:gd name="connsiteX0" fmla="*/ 529807 w 2619773"/>
              <a:gd name="connsiteY0" fmla="*/ 2702644 h 2844923"/>
              <a:gd name="connsiteX1" fmla="*/ 0 w 2619773"/>
              <a:gd name="connsiteY1" fmla="*/ 1943223 h 2844923"/>
              <a:gd name="connsiteX2" fmla="*/ 1263646 w 2619773"/>
              <a:gd name="connsiteY2" fmla="*/ 0 h 2844923"/>
              <a:gd name="connsiteX3" fmla="*/ 2619773 w 2619773"/>
              <a:gd name="connsiteY3" fmla="*/ 2143844 h 2844923"/>
              <a:gd name="connsiteX4" fmla="*/ 1241478 w 2619773"/>
              <a:gd name="connsiteY4" fmla="*/ 2844923 h 2844923"/>
              <a:gd name="connsiteX5" fmla="*/ 529807 w 2619773"/>
              <a:gd name="connsiteY5" fmla="*/ 2702644 h 28449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708673"/>
              <a:gd name="connsiteY0" fmla="*/ 2702644 h 2959223"/>
              <a:gd name="connsiteX1" fmla="*/ 0 w 2708673"/>
              <a:gd name="connsiteY1" fmla="*/ 1943223 h 2959223"/>
              <a:gd name="connsiteX2" fmla="*/ 1263646 w 2708673"/>
              <a:gd name="connsiteY2" fmla="*/ 0 h 2959223"/>
              <a:gd name="connsiteX3" fmla="*/ 2708673 w 2708673"/>
              <a:gd name="connsiteY3" fmla="*/ 2258144 h 2959223"/>
              <a:gd name="connsiteX4" fmla="*/ 1216078 w 2708673"/>
              <a:gd name="connsiteY4" fmla="*/ 2959223 h 2959223"/>
              <a:gd name="connsiteX5" fmla="*/ 529807 w 2708673"/>
              <a:gd name="connsiteY5" fmla="*/ 2702644 h 2959223"/>
              <a:gd name="connsiteX0" fmla="*/ 529807 w 2708673"/>
              <a:gd name="connsiteY0" fmla="*/ 2702644 h 3035423"/>
              <a:gd name="connsiteX1" fmla="*/ 0 w 2708673"/>
              <a:gd name="connsiteY1" fmla="*/ 1943223 h 3035423"/>
              <a:gd name="connsiteX2" fmla="*/ 1263646 w 2708673"/>
              <a:gd name="connsiteY2" fmla="*/ 0 h 3035423"/>
              <a:gd name="connsiteX3" fmla="*/ 2708673 w 2708673"/>
              <a:gd name="connsiteY3" fmla="*/ 2258144 h 3035423"/>
              <a:gd name="connsiteX4" fmla="*/ 1216078 w 2708673"/>
              <a:gd name="connsiteY4" fmla="*/ 3035423 h 3035423"/>
              <a:gd name="connsiteX5" fmla="*/ 529807 w 2708673"/>
              <a:gd name="connsiteY5" fmla="*/ 2702644 h 3035423"/>
              <a:gd name="connsiteX0" fmla="*/ 631407 w 2810273"/>
              <a:gd name="connsiteY0" fmla="*/ 2702644 h 3035423"/>
              <a:gd name="connsiteX1" fmla="*/ 0 w 2810273"/>
              <a:gd name="connsiteY1" fmla="*/ 1994023 h 3035423"/>
              <a:gd name="connsiteX2" fmla="*/ 1365246 w 2810273"/>
              <a:gd name="connsiteY2" fmla="*/ 0 h 3035423"/>
              <a:gd name="connsiteX3" fmla="*/ 2810273 w 2810273"/>
              <a:gd name="connsiteY3" fmla="*/ 2258144 h 3035423"/>
              <a:gd name="connsiteX4" fmla="*/ 1317678 w 2810273"/>
              <a:gd name="connsiteY4" fmla="*/ 3035423 h 3035423"/>
              <a:gd name="connsiteX5" fmla="*/ 631407 w 2810273"/>
              <a:gd name="connsiteY5" fmla="*/ 2702644 h 3035423"/>
              <a:gd name="connsiteX0" fmla="*/ 631407 w 2899173"/>
              <a:gd name="connsiteY0" fmla="*/ 2702644 h 3035423"/>
              <a:gd name="connsiteX1" fmla="*/ 0 w 2899173"/>
              <a:gd name="connsiteY1" fmla="*/ 1994023 h 3035423"/>
              <a:gd name="connsiteX2" fmla="*/ 1365246 w 2899173"/>
              <a:gd name="connsiteY2" fmla="*/ 0 h 3035423"/>
              <a:gd name="connsiteX3" fmla="*/ 2899173 w 2899173"/>
              <a:gd name="connsiteY3" fmla="*/ 2461344 h 3035423"/>
              <a:gd name="connsiteX4" fmla="*/ 1317678 w 2899173"/>
              <a:gd name="connsiteY4" fmla="*/ 3035423 h 3035423"/>
              <a:gd name="connsiteX5" fmla="*/ 631407 w 2899173"/>
              <a:gd name="connsiteY5" fmla="*/ 2702644 h 3035423"/>
              <a:gd name="connsiteX0" fmla="*/ 631407 w 2899173"/>
              <a:gd name="connsiteY0" fmla="*/ 2702644 h 3035423"/>
              <a:gd name="connsiteX1" fmla="*/ 0 w 2899173"/>
              <a:gd name="connsiteY1" fmla="*/ 1994023 h 3035423"/>
              <a:gd name="connsiteX2" fmla="*/ 1365246 w 2899173"/>
              <a:gd name="connsiteY2" fmla="*/ 0 h 3035423"/>
              <a:gd name="connsiteX3" fmla="*/ 2899173 w 2899173"/>
              <a:gd name="connsiteY3" fmla="*/ 2461344 h 3035423"/>
              <a:gd name="connsiteX4" fmla="*/ 1317678 w 2899173"/>
              <a:gd name="connsiteY4" fmla="*/ 3035423 h 3035423"/>
              <a:gd name="connsiteX5" fmla="*/ 631407 w 2899173"/>
              <a:gd name="connsiteY5" fmla="*/ 2702644 h 3035423"/>
              <a:gd name="connsiteX0" fmla="*/ 631407 w 2899173"/>
              <a:gd name="connsiteY0" fmla="*/ 2702644 h 3086223"/>
              <a:gd name="connsiteX1" fmla="*/ 0 w 2899173"/>
              <a:gd name="connsiteY1" fmla="*/ 1994023 h 3086223"/>
              <a:gd name="connsiteX2" fmla="*/ 1365246 w 2899173"/>
              <a:gd name="connsiteY2" fmla="*/ 0 h 3086223"/>
              <a:gd name="connsiteX3" fmla="*/ 2899173 w 2899173"/>
              <a:gd name="connsiteY3" fmla="*/ 2461344 h 3086223"/>
              <a:gd name="connsiteX4" fmla="*/ 1330378 w 2899173"/>
              <a:gd name="connsiteY4" fmla="*/ 3086223 h 3086223"/>
              <a:gd name="connsiteX5" fmla="*/ 631407 w 2899173"/>
              <a:gd name="connsiteY5" fmla="*/ 2702644 h 30862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2908539"/>
              <a:gd name="connsiteX1" fmla="*/ 0 w 2930925"/>
              <a:gd name="connsiteY1" fmla="*/ 2032204 h 2908539"/>
              <a:gd name="connsiteX2" fmla="*/ 1396998 w 2930925"/>
              <a:gd name="connsiteY2" fmla="*/ 0 h 2908539"/>
              <a:gd name="connsiteX3" fmla="*/ 2930925 w 2930925"/>
              <a:gd name="connsiteY3" fmla="*/ 2461344 h 2908539"/>
              <a:gd name="connsiteX4" fmla="*/ 1559196 w 2930925"/>
              <a:gd name="connsiteY4" fmla="*/ 2908539 h 2908539"/>
              <a:gd name="connsiteX5" fmla="*/ 663159 w 2930925"/>
              <a:gd name="connsiteY5" fmla="*/ 2702644 h 2908539"/>
              <a:gd name="connsiteX0" fmla="*/ 663159 w 2930925"/>
              <a:gd name="connsiteY0" fmla="*/ 2702644 h 2959458"/>
              <a:gd name="connsiteX1" fmla="*/ 0 w 2930925"/>
              <a:gd name="connsiteY1" fmla="*/ 2032204 h 2959458"/>
              <a:gd name="connsiteX2" fmla="*/ 1396998 w 2930925"/>
              <a:gd name="connsiteY2" fmla="*/ 0 h 2959458"/>
              <a:gd name="connsiteX3" fmla="*/ 2930925 w 2930925"/>
              <a:gd name="connsiteY3" fmla="*/ 2461344 h 2959458"/>
              <a:gd name="connsiteX4" fmla="*/ 1559412 w 2930925"/>
              <a:gd name="connsiteY4" fmla="*/ 2959458 h 2959458"/>
              <a:gd name="connsiteX5" fmla="*/ 663159 w 2930925"/>
              <a:gd name="connsiteY5" fmla="*/ 2702644 h 2959458"/>
              <a:gd name="connsiteX0" fmla="*/ 663159 w 2930925"/>
              <a:gd name="connsiteY0" fmla="*/ 2702644 h 2959458"/>
              <a:gd name="connsiteX1" fmla="*/ 0 w 2930925"/>
              <a:gd name="connsiteY1" fmla="*/ 2032204 h 2959458"/>
              <a:gd name="connsiteX2" fmla="*/ 1396998 w 2930925"/>
              <a:gd name="connsiteY2" fmla="*/ 0 h 2959458"/>
              <a:gd name="connsiteX3" fmla="*/ 2930925 w 2930925"/>
              <a:gd name="connsiteY3" fmla="*/ 2461344 h 2959458"/>
              <a:gd name="connsiteX4" fmla="*/ 1559412 w 2930925"/>
              <a:gd name="connsiteY4" fmla="*/ 2959458 h 2959458"/>
              <a:gd name="connsiteX5" fmla="*/ 663159 w 2930925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3222" h="2959458">
                <a:moveTo>
                  <a:pt x="663159" y="2702644"/>
                </a:moveTo>
                <a:cubicBezTo>
                  <a:pt x="270694" y="2413616"/>
                  <a:pt x="297292" y="2480177"/>
                  <a:pt x="0" y="2032204"/>
                </a:cubicBezTo>
                <a:lnTo>
                  <a:pt x="1396998" y="0"/>
                </a:lnTo>
                <a:lnTo>
                  <a:pt x="2893222" y="2404291"/>
                </a:lnTo>
                <a:cubicBezTo>
                  <a:pt x="2180089" y="2991587"/>
                  <a:pt x="1930209" y="2931200"/>
                  <a:pt x="1559412" y="2959458"/>
                </a:cubicBezTo>
                <a:cubicBezTo>
                  <a:pt x="1254627" y="2941783"/>
                  <a:pt x="930144" y="2872952"/>
                  <a:pt x="663159" y="2702644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 sz="1350"/>
          </a:p>
        </p:txBody>
      </p:sp>
      <p:sp>
        <p:nvSpPr>
          <p:cNvPr id="5" name="椭圆 4"/>
          <p:cNvSpPr/>
          <p:nvPr/>
        </p:nvSpPr>
        <p:spPr bwMode="auto">
          <a:xfrm>
            <a:off x="294019" y="1836549"/>
            <a:ext cx="2004459" cy="2013106"/>
          </a:xfrm>
          <a:prstGeom prst="ellipse">
            <a:avLst/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lIns="50304" tIns="25152" rIns="50304" bIns="25152" anchor="ctr"/>
          <a:lstStyle/>
          <a:p>
            <a:pPr algn="ctr">
              <a:defRPr/>
            </a:pPr>
            <a:endParaRPr lang="zh-CN" altLang="en-US" sz="1350" kern="0" dirty="0">
              <a:solidFill>
                <a:sysClr val="window" lastClr="FFFFFF"/>
              </a:solidFill>
              <a:latin typeface="Calibri"/>
              <a:ea typeface="微软雅黑" pitchFamily="34" charset="-122"/>
            </a:endParaRPr>
          </a:p>
        </p:txBody>
      </p:sp>
      <p:sp>
        <p:nvSpPr>
          <p:cNvPr id="7" name="椭圆 6"/>
          <p:cNvSpPr/>
          <p:nvPr/>
        </p:nvSpPr>
        <p:spPr bwMode="auto">
          <a:xfrm>
            <a:off x="1493380" y="1836549"/>
            <a:ext cx="2005331" cy="2013106"/>
          </a:xfrm>
          <a:prstGeom prst="ellipse">
            <a:avLst/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lIns="50304" tIns="25152" rIns="50304" bIns="25152" anchor="ctr"/>
          <a:lstStyle/>
          <a:p>
            <a:pPr algn="ctr">
              <a:defRPr/>
            </a:pPr>
            <a:endParaRPr lang="zh-CN" altLang="en-US" sz="1350" kern="0" dirty="0">
              <a:solidFill>
                <a:sysClr val="window" lastClr="FFFFFF"/>
              </a:solidFill>
              <a:latin typeface="Calibri"/>
              <a:ea typeface="微软雅黑" pitchFamily="34" charset="-122"/>
            </a:endParaRPr>
          </a:p>
        </p:txBody>
      </p:sp>
      <p:cxnSp>
        <p:nvCxnSpPr>
          <p:cNvPr id="8" name="直接连接符 7"/>
          <p:cNvCxnSpPr>
            <a:cxnSpLocks noChangeShapeType="1"/>
          </p:cNvCxnSpPr>
          <p:nvPr/>
        </p:nvCxnSpPr>
        <p:spPr bwMode="auto">
          <a:xfrm>
            <a:off x="844416" y="2327999"/>
            <a:ext cx="314015" cy="148048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676941" y="2782655"/>
            <a:ext cx="32448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0" name="直接连接符 9"/>
          <p:cNvCxnSpPr>
            <a:cxnSpLocks noChangeShapeType="1"/>
          </p:cNvCxnSpPr>
          <p:nvPr/>
        </p:nvCxnSpPr>
        <p:spPr bwMode="auto">
          <a:xfrm flipV="1">
            <a:off x="844415" y="3077000"/>
            <a:ext cx="324482" cy="172577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1" name="直接连接符 10"/>
          <p:cNvCxnSpPr>
            <a:cxnSpLocks noChangeShapeType="1"/>
          </p:cNvCxnSpPr>
          <p:nvPr/>
        </p:nvCxnSpPr>
        <p:spPr bwMode="auto">
          <a:xfrm flipH="1" flipV="1">
            <a:off x="2675294" y="3069992"/>
            <a:ext cx="324482" cy="172577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2" name="直接连接符 11"/>
          <p:cNvCxnSpPr>
            <a:cxnSpLocks noChangeShapeType="1"/>
          </p:cNvCxnSpPr>
          <p:nvPr/>
        </p:nvCxnSpPr>
        <p:spPr bwMode="auto">
          <a:xfrm flipH="1">
            <a:off x="2685762" y="2795796"/>
            <a:ext cx="32448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3" name="直接连接符 12"/>
          <p:cNvCxnSpPr>
            <a:cxnSpLocks noChangeShapeType="1"/>
          </p:cNvCxnSpPr>
          <p:nvPr/>
        </p:nvCxnSpPr>
        <p:spPr bwMode="auto">
          <a:xfrm flipH="1">
            <a:off x="2685762" y="2327999"/>
            <a:ext cx="314015" cy="148048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 type="none" w="med" len="med"/>
            <a:tailEnd type="arrow" w="med" len="med"/>
          </a:ln>
        </p:spPr>
      </p:cxnSp>
      <p:grpSp>
        <p:nvGrpSpPr>
          <p:cNvPr id="14" name="组合 13"/>
          <p:cNvGrpSpPr/>
          <p:nvPr/>
        </p:nvGrpSpPr>
        <p:grpSpPr>
          <a:xfrm>
            <a:off x="1289203" y="2183416"/>
            <a:ext cx="1156619" cy="1161609"/>
            <a:chOff x="5014912" y="2584450"/>
            <a:chExt cx="2105025" cy="2105025"/>
          </a:xfrm>
        </p:grpSpPr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014912" y="2584450"/>
              <a:ext cx="2105025" cy="2105025"/>
            </a:xfrm>
            <a:prstGeom prst="ellipse">
              <a:avLst/>
            </a:prstGeom>
            <a:solidFill>
              <a:schemeClr val="accent1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 sz="525" kern="0" dirty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70392" y="3066331"/>
              <a:ext cx="1649593" cy="1139825"/>
            </a:xfrm>
            <a:prstGeom prst="ellipse">
              <a:avLst/>
            </a:prstGeom>
            <a:solidFill>
              <a:schemeClr val="bg1"/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ru-RU" altLang="zh-CN" sz="1200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Impact" pitchFamily="34" charset="0"/>
                  <a:ea typeface="微软雅黑" pitchFamily="34" charset="-122"/>
                </a:rPr>
                <a:t>МФЦБ</a:t>
              </a:r>
              <a:endParaRPr lang="zh-CN" altLang="en-US" sz="12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itchFamily="34" charset="-122"/>
              </a:endParaRPr>
            </a:p>
          </p:txBody>
        </p:sp>
      </p:grp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303612" y="1883854"/>
            <a:ext cx="545165" cy="54751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50304" tIns="25152" rIns="50304" bIns="25152" anchor="ctr"/>
          <a:lstStyle/>
          <a:p>
            <a:pPr algn="ctr">
              <a:lnSpc>
                <a:spcPct val="120000"/>
              </a:lnSpc>
              <a:defRPr/>
            </a:pPr>
            <a:endParaRPr lang="zh-CN" altLang="en-US" sz="1050" kern="0" dirty="0">
              <a:solidFill>
                <a:sysClr val="window" lastClr="FFFFFF"/>
              </a:solidFill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2971865" y="1892614"/>
            <a:ext cx="545164" cy="54839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50304" tIns="25152" rIns="50304" bIns="25152" anchor="ctr"/>
          <a:lstStyle/>
          <a:p>
            <a:pPr algn="ctr">
              <a:lnSpc>
                <a:spcPct val="120000"/>
              </a:lnSpc>
              <a:defRPr/>
            </a:pPr>
            <a:endParaRPr lang="zh-CN" altLang="en-US" sz="1050" kern="0" dirty="0">
              <a:solidFill>
                <a:schemeClr val="bg1"/>
              </a:solidFill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3074801" y="2529925"/>
            <a:ext cx="546036" cy="54839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50304" tIns="25152" rIns="50304" bIns="25152" anchor="ctr"/>
          <a:lstStyle/>
          <a:p>
            <a:pPr algn="ctr">
              <a:lnSpc>
                <a:spcPct val="120000"/>
              </a:lnSpc>
              <a:defRPr/>
            </a:pPr>
            <a:endParaRPr lang="zh-CN" altLang="en-US" sz="1050" kern="0" dirty="0">
              <a:solidFill>
                <a:schemeClr val="bg1"/>
              </a:solidFill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998903" y="3157594"/>
            <a:ext cx="546036" cy="54839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50304" tIns="25152" rIns="50304" bIns="25152" anchor="ctr"/>
          <a:lstStyle/>
          <a:p>
            <a:pPr algn="ctr">
              <a:lnSpc>
                <a:spcPct val="120000"/>
              </a:lnSpc>
              <a:defRPr/>
            </a:pPr>
            <a:endParaRPr lang="zh-CN" altLang="en-US" sz="1050" kern="0" dirty="0">
              <a:solidFill>
                <a:schemeClr val="bg1"/>
              </a:solidFill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59380" y="2507584"/>
            <a:ext cx="546036" cy="54839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50304" tIns="25152" rIns="50304" bIns="25152" anchor="ctr"/>
          <a:lstStyle/>
          <a:p>
            <a:pPr algn="ctr">
              <a:lnSpc>
                <a:spcPct val="120000"/>
              </a:lnSpc>
              <a:defRPr/>
            </a:pPr>
            <a:endParaRPr lang="zh-CN" altLang="en-US" sz="1050" kern="0" dirty="0">
              <a:solidFill>
                <a:sysClr val="window" lastClr="FFFFFF"/>
              </a:solidFill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22" name="Oval 19"/>
          <p:cNvSpPr>
            <a:spLocks noChangeArrowheads="1"/>
          </p:cNvSpPr>
          <p:nvPr/>
        </p:nvSpPr>
        <p:spPr bwMode="auto">
          <a:xfrm>
            <a:off x="282679" y="3154089"/>
            <a:ext cx="546036" cy="54839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50304" tIns="25152" rIns="50304" bIns="25152" anchor="ctr"/>
          <a:lstStyle/>
          <a:p>
            <a:pPr algn="ctr">
              <a:lnSpc>
                <a:spcPct val="120000"/>
              </a:lnSpc>
              <a:defRPr/>
            </a:pPr>
            <a:endParaRPr lang="zh-CN" altLang="en-US" sz="1050" kern="0" dirty="0">
              <a:solidFill>
                <a:sysClr val="window" lastClr="FFFFFF"/>
              </a:solidFill>
              <a:latin typeface="Arial" pitchFamily="34" charset="0"/>
              <a:ea typeface="微软雅黑" pitchFamily="34" charset="-122"/>
            </a:endParaRPr>
          </a:p>
        </p:txBody>
      </p:sp>
      <p:pic>
        <p:nvPicPr>
          <p:cNvPr id="48" name="Picture 5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9" t="562"/>
          <a:stretch/>
        </p:blipFill>
        <p:spPr bwMode="auto">
          <a:xfrm>
            <a:off x="3673163" y="1119818"/>
            <a:ext cx="3194773" cy="39348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TextBox 5"/>
          <p:cNvSpPr txBox="1">
            <a:spLocks noChangeArrowheads="1"/>
          </p:cNvSpPr>
          <p:nvPr/>
        </p:nvSpPr>
        <p:spPr bwMode="auto">
          <a:xfrm>
            <a:off x="4343889" y="1033276"/>
            <a:ext cx="23738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</a:t>
            </a:r>
          </a:p>
          <a:p>
            <a:pPr>
              <a:spcBef>
                <a:spcPct val="0"/>
              </a:spcBef>
            </a:pPr>
            <a:r>
              <a:rPr lang="ru-RU" altLang="ru-RU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altLang="ru-RU" sz="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действующие</a:t>
            </a:r>
          </a:p>
        </p:txBody>
      </p:sp>
      <p:pic>
        <p:nvPicPr>
          <p:cNvPr id="55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450" y="2008853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889" y="1098070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478" y="3552411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5178">
            <a:off x="4236583" y="3746285"/>
            <a:ext cx="236915" cy="23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567" y="3497890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173" y="3134064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305" y="2406722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64" y="2823465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Box 22"/>
          <p:cNvSpPr>
            <a:spLocks noChangeArrowheads="1"/>
          </p:cNvSpPr>
          <p:nvPr/>
        </p:nvSpPr>
        <p:spPr bwMode="auto">
          <a:xfrm>
            <a:off x="4189459" y="808014"/>
            <a:ext cx="2463619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Развитие сети МФЦ для бизнеса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cxnSp>
        <p:nvCxnSpPr>
          <p:cNvPr id="74" name="直接连接符 12"/>
          <p:cNvCxnSpPr>
            <a:cxnSpLocks noChangeShapeType="1"/>
          </p:cNvCxnSpPr>
          <p:nvPr/>
        </p:nvCxnSpPr>
        <p:spPr bwMode="auto">
          <a:xfrm>
            <a:off x="1882767" y="1459561"/>
            <a:ext cx="1" cy="477878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 type="none" w="med" len="med"/>
            <a:tailEnd type="arrow" w="med" len="med"/>
          </a:ln>
        </p:spPr>
      </p:cxnSp>
      <p:pic>
        <p:nvPicPr>
          <p:cNvPr id="76" name="Picture 4" descr="https://im0-tub-ru.yandex.net/i?id=06755db4852eabc08ca8ecde3db2eb18&amp;n=13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18727"/>
          <a:stretch/>
        </p:blipFill>
        <p:spPr bwMode="auto">
          <a:xfrm>
            <a:off x="1717821" y="4300634"/>
            <a:ext cx="396045" cy="66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4" descr="https://im0-tub-ru.yandex.net/i?id=06755db4852eabc08ca8ecde3db2eb18&amp;n=13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18727"/>
          <a:stretch/>
        </p:blipFill>
        <p:spPr bwMode="auto">
          <a:xfrm>
            <a:off x="1349085" y="4300634"/>
            <a:ext cx="396045" cy="66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4" descr="https://im0-tub-ru.yandex.net/i?id=06755db4852eabc08ca8ecde3db2eb18&amp;n=13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18727"/>
          <a:stretch/>
        </p:blipFill>
        <p:spPr bwMode="auto">
          <a:xfrm>
            <a:off x="2113866" y="4300634"/>
            <a:ext cx="396045" cy="66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4" descr="https://im0-tub-ru.yandex.net/i?id=06755db4852eabc08ca8ecde3db2eb18&amp;n=13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18727"/>
          <a:stretch/>
        </p:blipFill>
        <p:spPr bwMode="auto">
          <a:xfrm>
            <a:off x="1664093" y="712432"/>
            <a:ext cx="396045" cy="66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4" descr="https://im0-tub-ru.yandex.net/i?id=06755db4852eabc08ca8ecde3db2eb18&amp;n=13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18727"/>
          <a:stretch/>
        </p:blipFill>
        <p:spPr bwMode="auto">
          <a:xfrm>
            <a:off x="1295357" y="712432"/>
            <a:ext cx="396045" cy="66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4" descr="https://im0-tub-ru.yandex.net/i?id=06755db4852eabc08ca8ecde3db2eb18&amp;n=13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9" r="18727"/>
          <a:stretch/>
        </p:blipFill>
        <p:spPr bwMode="auto">
          <a:xfrm>
            <a:off x="2060138" y="712432"/>
            <a:ext cx="396045" cy="66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2" name="直接连接符 12"/>
          <p:cNvCxnSpPr>
            <a:cxnSpLocks noChangeShapeType="1"/>
          </p:cNvCxnSpPr>
          <p:nvPr/>
        </p:nvCxnSpPr>
        <p:spPr bwMode="auto">
          <a:xfrm flipV="1">
            <a:off x="1885935" y="3728043"/>
            <a:ext cx="1" cy="440086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 type="none" w="med" len="med"/>
            <a:tailEnd type="arrow" w="med" len="med"/>
          </a:ln>
        </p:spPr>
      </p:cxnSp>
      <p:pic>
        <p:nvPicPr>
          <p:cNvPr id="47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924" y="1883854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967" y="1418807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03" y="1976437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412" y="4060347"/>
            <a:ext cx="204046" cy="204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702" y="3190367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199" y="2711210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574" y="3816194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524" y="2165938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857" y="4302758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433" y="4383176"/>
            <a:ext cx="233991" cy="233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026" y="3993094"/>
            <a:ext cx="217424" cy="21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05" y="3406710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Picture 2" descr="http://moziru.com/images/map-clipart-location-icon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674" y="2792193"/>
            <a:ext cx="263783" cy="2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22"/>
          <p:cNvSpPr>
            <a:spLocks noChangeArrowheads="1"/>
          </p:cNvSpPr>
          <p:nvPr/>
        </p:nvSpPr>
        <p:spPr bwMode="auto">
          <a:xfrm>
            <a:off x="4832809" y="4578041"/>
            <a:ext cx="1993292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Окна «МФЦБ» открыты во всех муниципальных образованиях региона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013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0" dur="500" tmFilter="0,0; .5, 1; 1, 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05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4" grpId="0" animBg="1"/>
      <p:bldP spid="5" grpId="0" animBg="1"/>
      <p:bldP spid="7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70" grpId="0" bldLvl="0" autoUpdateAnimBg="0"/>
      <p:bldP spid="56" grpId="0" bldLvl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38882" y="195486"/>
            <a:ext cx="3038810" cy="395637"/>
          </a:xfrm>
        </p:spPr>
        <p:txBody>
          <a:bodyPr>
            <a:noAutofit/>
          </a:bodyPr>
          <a:lstStyle/>
          <a:p>
            <a:r>
              <a:rPr lang="ru-RU" altLang="zh-CN" sz="1350" b="1" dirty="0" smtClean="0">
                <a:latin typeface="+mj-ea"/>
              </a:rPr>
              <a:t>Налоговые льготы</a:t>
            </a:r>
            <a:endParaRPr lang="zh-CN" altLang="en-US" sz="9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19555"/>
              </p:ext>
            </p:extLst>
          </p:nvPr>
        </p:nvGraphicFramePr>
        <p:xfrm>
          <a:off x="188640" y="699542"/>
          <a:ext cx="6552729" cy="415440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Ставка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Условия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НПА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ru-RU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 и 7,5% по УСН до </a:t>
                      </a:r>
                      <a:r>
                        <a:rPr lang="ru-RU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31.12.2022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3% если объектом налогообложения являются доходы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7,5% если объектом налогообложения являются доходы, уменьшенные на величину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12-РЗ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88226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0% для впервые зарегистрированных</a:t>
                      </a:r>
                      <a:r>
                        <a:rPr lang="ru-RU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ИП по УСН и </a:t>
                      </a: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ПСН </a:t>
                      </a:r>
                      <a:r>
                        <a:rPr lang="ru-RU" sz="11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 01.01.2024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УСН - 60 видов деятельности, ПСН - 34 вида деятельности</a:t>
                      </a:r>
                      <a:endParaRPr lang="ru-RU" sz="11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9-РЗ, 55-РЗ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29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1% в 2020, 2%</a:t>
                      </a:r>
                      <a:r>
                        <a:rPr lang="ru-RU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с 2021 года по налогу на имущество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объектам недвижимого имущества, в отношении которых налоговая база определяется как кадастровая стоимость</a:t>
                      </a:r>
                      <a:endParaRPr lang="ru-RU" sz="11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67-РЗ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83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1,1% по налогу на 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 отношении имущества, за счет которого обеспечен прирост налоговой базы более чем на 100 млн рублей к налоговой базе налогового периода, предшествующего периоду предоставления налоговой льготы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67-РЗ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17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1,9% по налогу на 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для организаций, реализующих инвестиционные проекты, включенные по состоянию на 1 января 2018 года в перечень инвестиционных проектов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67-РЗ</a:t>
                      </a:r>
                    </a:p>
                    <a:p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Инвестиционный налоговый кредит по налогу на прибыль организаций и региональным налогам</a:t>
                      </a:r>
                      <a:endParaRPr lang="ru-RU" sz="11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инвестиций в приоритетных видах экономической деятельности, определяемых Правительством Республики Коми</a:t>
                      </a:r>
                    </a:p>
                    <a:p>
                      <a:endParaRPr lang="ru-RU" sz="11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71-РЗ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10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-22082" y="4207333"/>
            <a:ext cx="3147761" cy="3086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6" name="Rectangle 20"/>
          <p:cNvSpPr>
            <a:spLocks noChangeArrowheads="1"/>
          </p:cNvSpPr>
          <p:nvPr/>
        </p:nvSpPr>
        <p:spPr bwMode="auto">
          <a:xfrm>
            <a:off x="1547606" y="3362176"/>
            <a:ext cx="4201471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宋体" pitchFamily="2" charset="-122"/>
              </a:defRPr>
            </a:lvl9pPr>
          </a:lstStyle>
          <a:p>
            <a:pPr algn="ctr" defTabSz="514350"/>
            <a:r>
              <a:rPr lang="ru-RU" altLang="zh-CN" sz="2025" dirty="0" smtClean="0">
                <a:solidFill>
                  <a:schemeClr val="accent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МИНИСТЕРСТВО ЭКОНОМИКИ </a:t>
            </a:r>
          </a:p>
          <a:p>
            <a:pPr algn="ctr" defTabSz="514350"/>
            <a:r>
              <a:rPr lang="ru-RU" altLang="zh-CN" sz="2025" dirty="0" smtClean="0">
                <a:solidFill>
                  <a:schemeClr val="accent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РЕСПУБЛИКИ КОМИ</a:t>
            </a:r>
            <a:endParaRPr lang="zh-CN" altLang="zh-CN" sz="2025" dirty="0">
              <a:solidFill>
                <a:schemeClr val="accent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3892343" y="4055500"/>
            <a:ext cx="0" cy="179223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4499990" y="4055500"/>
            <a:ext cx="0" cy="17922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114615" y="4064066"/>
            <a:ext cx="315471" cy="190438"/>
          </a:xfrm>
          <a:prstGeom prst="rect">
            <a:avLst/>
          </a:prstGeom>
          <a:noFill/>
        </p:spPr>
        <p:txBody>
          <a:bodyPr wrap="none" lIns="51435" tIns="25718" rIns="51435" bIns="25718" rtlCol="0">
            <a:spAutoFit/>
          </a:bodyPr>
          <a:lstStyle/>
          <a:p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2019</a:t>
            </a:r>
            <a:endParaRPr lang="zh-CN" altLang="en-US" sz="900" dirty="0">
              <a:solidFill>
                <a:schemeClr val="tx1">
                  <a:lumMod val="75000"/>
                  <a:lumOff val="25000"/>
                </a:schemeClr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43548" y="4055499"/>
            <a:ext cx="315471" cy="190438"/>
          </a:xfrm>
          <a:prstGeom prst="rect">
            <a:avLst/>
          </a:prstGeom>
          <a:noFill/>
        </p:spPr>
        <p:txBody>
          <a:bodyPr wrap="none" lIns="51435" tIns="25718" rIns="51435" bIns="25718" rtlCol="0">
            <a:spAutoFit/>
          </a:bodyPr>
          <a:lstStyle/>
          <a:p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2024</a:t>
            </a:r>
            <a:endParaRPr lang="zh-CN" altLang="en-US" sz="900" dirty="0">
              <a:solidFill>
                <a:schemeClr val="tx1">
                  <a:lumMod val="75000"/>
                  <a:lumOff val="25000"/>
                </a:schemeClr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26915" y="4266432"/>
            <a:ext cx="1038426" cy="190438"/>
          </a:xfrm>
          <a:prstGeom prst="rect">
            <a:avLst/>
          </a:prstGeom>
          <a:noFill/>
        </p:spPr>
        <p:txBody>
          <a:bodyPr wrap="none" lIns="51435" tIns="25718" rIns="51435" bIns="25718" rtlCol="0">
            <a:spAutoFit/>
          </a:bodyPr>
          <a:lstStyle/>
          <a:p>
            <a:r>
              <a:rPr lang="en-US" altLang="zh-CN" sz="900" dirty="0">
                <a:solidFill>
                  <a:schemeClr val="bg1"/>
                </a:solidFill>
                <a:latin typeface="+mj-ea"/>
                <a:ea typeface="+mj-ea"/>
              </a:rPr>
              <a:t>e</a:t>
            </a:r>
            <a:r>
              <a:rPr lang="en-US" altLang="zh-CN" sz="900" dirty="0" smtClean="0">
                <a:solidFill>
                  <a:schemeClr val="bg1"/>
                </a:solidFill>
                <a:latin typeface="+mj-ea"/>
                <a:ea typeface="+mj-ea"/>
              </a:rPr>
              <a:t>conom.rkomi.ru</a:t>
            </a:r>
            <a:endParaRPr lang="zh-CN" altLang="en-US" sz="9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55649" y="1592111"/>
            <a:ext cx="192834" cy="37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7"/>
          <p:cNvSpPr/>
          <p:nvPr/>
        </p:nvSpPr>
        <p:spPr>
          <a:xfrm>
            <a:off x="2855650" y="1592111"/>
            <a:ext cx="1478393" cy="185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/>
          <p:cNvSpPr/>
          <p:nvPr/>
        </p:nvSpPr>
        <p:spPr>
          <a:xfrm rot="5400000">
            <a:off x="3548583" y="2313291"/>
            <a:ext cx="1627712" cy="185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矩形 9"/>
          <p:cNvSpPr/>
          <p:nvPr/>
        </p:nvSpPr>
        <p:spPr>
          <a:xfrm flipV="1">
            <a:off x="2855649" y="2841638"/>
            <a:ext cx="192834" cy="257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/>
          <p:cNvSpPr/>
          <p:nvPr/>
        </p:nvSpPr>
        <p:spPr>
          <a:xfrm flipV="1">
            <a:off x="2855650" y="3034473"/>
            <a:ext cx="1478393" cy="185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1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34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200"/>
                            </p:stCondLst>
                            <p:childTnLst>
                              <p:par>
                                <p:cTn id="4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6" grpId="0"/>
      <p:bldP spid="41" grpId="0"/>
      <p:bldP spid="42" grpId="0"/>
      <p:bldP spid="46" grpId="0"/>
      <p:bldP spid="7" grpId="0" animBg="1"/>
      <p:bldP spid="8" grpId="0" animBg="1"/>
      <p:bldP spid="9" grpId="0" animBg="1"/>
      <p:bldP spid="10" grpId="0" animBg="1"/>
      <p:bldP spid="11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940038" y="1101656"/>
            <a:ext cx="2775833" cy="277583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300" b="1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76758" y="1038376"/>
            <a:ext cx="2902392" cy="2902391"/>
          </a:xfrm>
          <a:prstGeom prst="ellipse">
            <a:avLst/>
          </a:prstGeom>
          <a:noFill/>
          <a:ln w="117475">
            <a:solidFill>
              <a:schemeClr val="accent1">
                <a:lumMod val="40000"/>
                <a:lumOff val="6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300" b="1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任意多边形 6"/>
          <p:cNvSpPr/>
          <p:nvPr/>
        </p:nvSpPr>
        <p:spPr>
          <a:xfrm rot="961210">
            <a:off x="947122" y="2887952"/>
            <a:ext cx="635403" cy="327950"/>
          </a:xfrm>
          <a:custGeom>
            <a:avLst/>
            <a:gdLst>
              <a:gd name="connsiteX0" fmla="*/ 0 w 1667435"/>
              <a:gd name="connsiteY0" fmla="*/ 0 h 860611"/>
              <a:gd name="connsiteX1" fmla="*/ 1667435 w 1667435"/>
              <a:gd name="connsiteY1" fmla="*/ 0 h 860611"/>
              <a:gd name="connsiteX2" fmla="*/ 739588 w 1667435"/>
              <a:gd name="connsiteY2" fmla="*/ 860611 h 860611"/>
              <a:gd name="connsiteX3" fmla="*/ 0 w 1667435"/>
              <a:gd name="connsiteY3" fmla="*/ 0 h 86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7435" h="860611">
                <a:moveTo>
                  <a:pt x="0" y="0"/>
                </a:moveTo>
                <a:lnTo>
                  <a:pt x="1667435" y="0"/>
                </a:lnTo>
                <a:lnTo>
                  <a:pt x="739588" y="8606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任意多边形 7"/>
          <p:cNvSpPr/>
          <p:nvPr/>
        </p:nvSpPr>
        <p:spPr>
          <a:xfrm rot="12672593">
            <a:off x="1458464" y="3315074"/>
            <a:ext cx="635403" cy="327950"/>
          </a:xfrm>
          <a:custGeom>
            <a:avLst/>
            <a:gdLst>
              <a:gd name="connsiteX0" fmla="*/ 0 w 1667435"/>
              <a:gd name="connsiteY0" fmla="*/ 0 h 860611"/>
              <a:gd name="connsiteX1" fmla="*/ 1667435 w 1667435"/>
              <a:gd name="connsiteY1" fmla="*/ 0 h 860611"/>
              <a:gd name="connsiteX2" fmla="*/ 739588 w 1667435"/>
              <a:gd name="connsiteY2" fmla="*/ 860611 h 860611"/>
              <a:gd name="connsiteX3" fmla="*/ 0 w 1667435"/>
              <a:gd name="connsiteY3" fmla="*/ 0 h 86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7435" h="860611">
                <a:moveTo>
                  <a:pt x="0" y="0"/>
                </a:moveTo>
                <a:lnTo>
                  <a:pt x="1667435" y="0"/>
                </a:lnTo>
                <a:lnTo>
                  <a:pt x="739588" y="8606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任意多边形 8"/>
          <p:cNvSpPr/>
          <p:nvPr/>
        </p:nvSpPr>
        <p:spPr>
          <a:xfrm>
            <a:off x="803200" y="3453436"/>
            <a:ext cx="421105" cy="445169"/>
          </a:xfrm>
          <a:custGeom>
            <a:avLst/>
            <a:gdLst>
              <a:gd name="connsiteX0" fmla="*/ 0 w 561473"/>
              <a:gd name="connsiteY0" fmla="*/ 0 h 593558"/>
              <a:gd name="connsiteX1" fmla="*/ 561473 w 561473"/>
              <a:gd name="connsiteY1" fmla="*/ 272716 h 593558"/>
              <a:gd name="connsiteX2" fmla="*/ 32084 w 561473"/>
              <a:gd name="connsiteY2" fmla="*/ 593558 h 593558"/>
              <a:gd name="connsiteX3" fmla="*/ 0 w 561473"/>
              <a:gd name="connsiteY3" fmla="*/ 0 h 59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473" h="593558">
                <a:moveTo>
                  <a:pt x="0" y="0"/>
                </a:moveTo>
                <a:lnTo>
                  <a:pt x="561473" y="272716"/>
                </a:lnTo>
                <a:lnTo>
                  <a:pt x="32084" y="59355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任意多边形 9"/>
          <p:cNvSpPr/>
          <p:nvPr/>
        </p:nvSpPr>
        <p:spPr>
          <a:xfrm>
            <a:off x="358031" y="3020300"/>
            <a:ext cx="252663" cy="228600"/>
          </a:xfrm>
          <a:custGeom>
            <a:avLst/>
            <a:gdLst>
              <a:gd name="connsiteX0" fmla="*/ 0 w 336884"/>
              <a:gd name="connsiteY0" fmla="*/ 0 h 304800"/>
              <a:gd name="connsiteX1" fmla="*/ 80210 w 336884"/>
              <a:gd name="connsiteY1" fmla="*/ 304800 h 304800"/>
              <a:gd name="connsiteX2" fmla="*/ 336884 w 336884"/>
              <a:gd name="connsiteY2" fmla="*/ 192505 h 304800"/>
              <a:gd name="connsiteX3" fmla="*/ 0 w 336884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884" h="304800">
                <a:moveTo>
                  <a:pt x="0" y="0"/>
                </a:moveTo>
                <a:lnTo>
                  <a:pt x="80210" y="304800"/>
                </a:lnTo>
                <a:lnTo>
                  <a:pt x="336884" y="1925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任意多边形 10"/>
          <p:cNvSpPr/>
          <p:nvPr/>
        </p:nvSpPr>
        <p:spPr>
          <a:xfrm>
            <a:off x="1116021" y="3862511"/>
            <a:ext cx="360947" cy="300790"/>
          </a:xfrm>
          <a:custGeom>
            <a:avLst/>
            <a:gdLst>
              <a:gd name="connsiteX0" fmla="*/ 176463 w 481263"/>
              <a:gd name="connsiteY0" fmla="*/ 96253 h 401053"/>
              <a:gd name="connsiteX1" fmla="*/ 0 w 481263"/>
              <a:gd name="connsiteY1" fmla="*/ 401053 h 401053"/>
              <a:gd name="connsiteX2" fmla="*/ 481263 w 481263"/>
              <a:gd name="connsiteY2" fmla="*/ 0 h 401053"/>
              <a:gd name="connsiteX3" fmla="*/ 176463 w 481263"/>
              <a:gd name="connsiteY3" fmla="*/ 96253 h 40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263" h="401053">
                <a:moveTo>
                  <a:pt x="176463" y="96253"/>
                </a:moveTo>
                <a:lnTo>
                  <a:pt x="0" y="401053"/>
                </a:lnTo>
                <a:lnTo>
                  <a:pt x="481263" y="0"/>
                </a:lnTo>
                <a:lnTo>
                  <a:pt x="176463" y="9625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任意多边形 11"/>
          <p:cNvSpPr/>
          <p:nvPr/>
        </p:nvSpPr>
        <p:spPr>
          <a:xfrm rot="4178014">
            <a:off x="1687094" y="1105693"/>
            <a:ext cx="300789" cy="360947"/>
          </a:xfrm>
          <a:custGeom>
            <a:avLst/>
            <a:gdLst>
              <a:gd name="connsiteX0" fmla="*/ 0 w 401052"/>
              <a:gd name="connsiteY0" fmla="*/ 0 h 481263"/>
              <a:gd name="connsiteX1" fmla="*/ 401052 w 401052"/>
              <a:gd name="connsiteY1" fmla="*/ 96253 h 481263"/>
              <a:gd name="connsiteX2" fmla="*/ 16042 w 401052"/>
              <a:gd name="connsiteY2" fmla="*/ 481263 h 481263"/>
              <a:gd name="connsiteX3" fmla="*/ 0 w 401052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52" h="481263">
                <a:moveTo>
                  <a:pt x="0" y="0"/>
                </a:moveTo>
                <a:lnTo>
                  <a:pt x="401052" y="96253"/>
                </a:lnTo>
                <a:lnTo>
                  <a:pt x="16042" y="48126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任意多边形 12"/>
          <p:cNvSpPr/>
          <p:nvPr/>
        </p:nvSpPr>
        <p:spPr>
          <a:xfrm rot="19774357">
            <a:off x="5172309" y="1250072"/>
            <a:ext cx="649705" cy="433137"/>
          </a:xfrm>
          <a:custGeom>
            <a:avLst/>
            <a:gdLst>
              <a:gd name="connsiteX0" fmla="*/ 0 w 866273"/>
              <a:gd name="connsiteY0" fmla="*/ 64168 h 577516"/>
              <a:gd name="connsiteX1" fmla="*/ 866273 w 866273"/>
              <a:gd name="connsiteY1" fmla="*/ 0 h 577516"/>
              <a:gd name="connsiteX2" fmla="*/ 401052 w 866273"/>
              <a:gd name="connsiteY2" fmla="*/ 577516 h 577516"/>
              <a:gd name="connsiteX3" fmla="*/ 0 w 866273"/>
              <a:gd name="connsiteY3" fmla="*/ 64168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6273" h="577516">
                <a:moveTo>
                  <a:pt x="0" y="64168"/>
                </a:moveTo>
                <a:lnTo>
                  <a:pt x="866273" y="0"/>
                </a:lnTo>
                <a:lnTo>
                  <a:pt x="401052" y="577516"/>
                </a:lnTo>
                <a:lnTo>
                  <a:pt x="0" y="641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任意多边形 13"/>
          <p:cNvSpPr/>
          <p:nvPr/>
        </p:nvSpPr>
        <p:spPr>
          <a:xfrm>
            <a:off x="5232467" y="1947904"/>
            <a:ext cx="276727" cy="264695"/>
          </a:xfrm>
          <a:custGeom>
            <a:avLst/>
            <a:gdLst>
              <a:gd name="connsiteX0" fmla="*/ 0 w 368969"/>
              <a:gd name="connsiteY0" fmla="*/ 0 h 352927"/>
              <a:gd name="connsiteX1" fmla="*/ 368969 w 368969"/>
              <a:gd name="connsiteY1" fmla="*/ 48127 h 352927"/>
              <a:gd name="connsiteX2" fmla="*/ 112295 w 368969"/>
              <a:gd name="connsiteY2" fmla="*/ 352927 h 352927"/>
              <a:gd name="connsiteX3" fmla="*/ 0 w 368969"/>
              <a:gd name="connsiteY3" fmla="*/ 0 h 3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969" h="352927">
                <a:moveTo>
                  <a:pt x="0" y="0"/>
                </a:moveTo>
                <a:lnTo>
                  <a:pt x="368969" y="48127"/>
                </a:lnTo>
                <a:lnTo>
                  <a:pt x="112295" y="3529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任意多边形 14"/>
          <p:cNvSpPr/>
          <p:nvPr/>
        </p:nvSpPr>
        <p:spPr>
          <a:xfrm>
            <a:off x="4919645" y="2356979"/>
            <a:ext cx="565484" cy="433136"/>
          </a:xfrm>
          <a:custGeom>
            <a:avLst/>
            <a:gdLst>
              <a:gd name="connsiteX0" fmla="*/ 0 w 753979"/>
              <a:gd name="connsiteY0" fmla="*/ 0 h 577515"/>
              <a:gd name="connsiteX1" fmla="*/ 48126 w 753979"/>
              <a:gd name="connsiteY1" fmla="*/ 577515 h 577515"/>
              <a:gd name="connsiteX2" fmla="*/ 753979 w 753979"/>
              <a:gd name="connsiteY2" fmla="*/ 513347 h 577515"/>
              <a:gd name="connsiteX3" fmla="*/ 0 w 753979"/>
              <a:gd name="connsiteY3" fmla="*/ 0 h 577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79" h="577515">
                <a:moveTo>
                  <a:pt x="0" y="0"/>
                </a:moveTo>
                <a:lnTo>
                  <a:pt x="48126" y="577515"/>
                </a:lnTo>
                <a:lnTo>
                  <a:pt x="753979" y="513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6" name="任意多边形 15"/>
          <p:cNvSpPr/>
          <p:nvPr/>
        </p:nvSpPr>
        <p:spPr>
          <a:xfrm>
            <a:off x="5485129" y="2609639"/>
            <a:ext cx="818147" cy="421106"/>
          </a:xfrm>
          <a:custGeom>
            <a:avLst/>
            <a:gdLst>
              <a:gd name="connsiteX0" fmla="*/ 433136 w 1090863"/>
              <a:gd name="connsiteY0" fmla="*/ 0 h 561474"/>
              <a:gd name="connsiteX1" fmla="*/ 0 w 1090863"/>
              <a:gd name="connsiteY1" fmla="*/ 561474 h 561474"/>
              <a:gd name="connsiteX2" fmla="*/ 1090863 w 1090863"/>
              <a:gd name="connsiteY2" fmla="*/ 256674 h 561474"/>
              <a:gd name="connsiteX3" fmla="*/ 481263 w 1090863"/>
              <a:gd name="connsiteY3" fmla="*/ 16042 h 561474"/>
              <a:gd name="connsiteX4" fmla="*/ 433136 w 1090863"/>
              <a:gd name="connsiteY4" fmla="*/ 0 h 56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0863" h="561474">
                <a:moveTo>
                  <a:pt x="433136" y="0"/>
                </a:moveTo>
                <a:lnTo>
                  <a:pt x="0" y="561474"/>
                </a:lnTo>
                <a:lnTo>
                  <a:pt x="1090863" y="256674"/>
                </a:lnTo>
                <a:lnTo>
                  <a:pt x="481263" y="16042"/>
                </a:lnTo>
                <a:lnTo>
                  <a:pt x="43313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7" name="任意多边形 16"/>
          <p:cNvSpPr/>
          <p:nvPr/>
        </p:nvSpPr>
        <p:spPr>
          <a:xfrm>
            <a:off x="4581128" y="3220767"/>
            <a:ext cx="517358" cy="625643"/>
          </a:xfrm>
          <a:custGeom>
            <a:avLst/>
            <a:gdLst>
              <a:gd name="connsiteX0" fmla="*/ 0 w 689811"/>
              <a:gd name="connsiteY0" fmla="*/ 304800 h 834190"/>
              <a:gd name="connsiteX1" fmla="*/ 545432 w 689811"/>
              <a:gd name="connsiteY1" fmla="*/ 0 h 834190"/>
              <a:gd name="connsiteX2" fmla="*/ 689811 w 689811"/>
              <a:gd name="connsiteY2" fmla="*/ 834190 h 834190"/>
              <a:gd name="connsiteX3" fmla="*/ 0 w 689811"/>
              <a:gd name="connsiteY3" fmla="*/ 304800 h 83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811" h="834190">
                <a:moveTo>
                  <a:pt x="0" y="304800"/>
                </a:moveTo>
                <a:lnTo>
                  <a:pt x="545432" y="0"/>
                </a:lnTo>
                <a:lnTo>
                  <a:pt x="689811" y="834190"/>
                </a:lnTo>
                <a:lnTo>
                  <a:pt x="0" y="3048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8" name="矩形 17"/>
          <p:cNvSpPr/>
          <p:nvPr/>
        </p:nvSpPr>
        <p:spPr>
          <a:xfrm>
            <a:off x="2011344" y="2186173"/>
            <a:ext cx="2740614" cy="447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ru-RU" altLang="zh-CN" sz="21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Arial" pitchFamily="34" charset="0"/>
              </a:rPr>
              <a:t>Вы субъект МСП?</a:t>
            </a:r>
            <a:endParaRPr lang="zh-CN" altLang="en-US" sz="21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Arial" pitchFamily="34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2298328" y="2727216"/>
            <a:ext cx="108012" cy="10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rgbClr val="CCECFF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2298328" y="2964256"/>
            <a:ext cx="108012" cy="10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rgbClr val="CCECFF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48880" y="2618133"/>
            <a:ext cx="2578596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zh-CN" altLang="en-US" sz="135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ru-RU" altLang="zh-CN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нет</a:t>
            </a:r>
            <a:endParaRPr lang="en-US" altLang="zh-CN" sz="1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ct val="12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ru-RU" altLang="zh-CN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да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69603" y="1484393"/>
            <a:ext cx="966931" cy="854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950" b="1" dirty="0"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zh-CN" altLang="en-US" sz="495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2456892" y="627534"/>
            <a:ext cx="999158" cy="83910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3104964" y="3248900"/>
            <a:ext cx="1350150" cy="126021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圆角矩形 4"/>
          <p:cNvSpPr/>
          <p:nvPr/>
        </p:nvSpPr>
        <p:spPr bwMode="auto">
          <a:xfrm>
            <a:off x="4378361" y="4009002"/>
            <a:ext cx="2261665" cy="695852"/>
          </a:xfrm>
          <a:prstGeom prst="roundRect">
            <a:avLst>
              <a:gd name="adj" fmla="val 0"/>
            </a:avLst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lvl="2"/>
            <a:r>
              <a:rPr lang="ru-RU" altLang="zh-CN" sz="1600" b="1" dirty="0">
                <a:solidFill>
                  <a:schemeClr val="accent2">
                    <a:lumMod val="50000"/>
                  </a:schemeClr>
                </a:solidFill>
                <a:latin typeface="+mj-ea"/>
              </a:rPr>
              <a:t>Меры поддержки субъектов МСП </a:t>
            </a:r>
            <a:endParaRPr lang="zh-CN" altLang="en-US" sz="160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27" name="圆角矩形 4"/>
          <p:cNvSpPr/>
          <p:nvPr/>
        </p:nvSpPr>
        <p:spPr bwMode="auto">
          <a:xfrm>
            <a:off x="133990" y="219714"/>
            <a:ext cx="2261665" cy="695852"/>
          </a:xfrm>
          <a:prstGeom prst="roundRect">
            <a:avLst>
              <a:gd name="adj" fmla="val 0"/>
            </a:avLst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lvl="2"/>
            <a:r>
              <a:rPr lang="ru-RU" altLang="zh-CN" sz="1600" b="1" dirty="0">
                <a:solidFill>
                  <a:schemeClr val="accent2">
                    <a:lumMod val="50000"/>
                  </a:schemeClr>
                </a:solidFill>
                <a:latin typeface="+mj-ea"/>
              </a:rPr>
              <a:t>Меры поддержки </a:t>
            </a:r>
            <a:r>
              <a:rPr lang="ru-RU" altLang="zh-CN" sz="1600" b="1" dirty="0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физических лиц</a:t>
            </a:r>
            <a:endParaRPr lang="zh-CN" altLang="en-US" sz="160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26" name="圆角矩形 4"/>
          <p:cNvSpPr/>
          <p:nvPr/>
        </p:nvSpPr>
        <p:spPr bwMode="auto">
          <a:xfrm>
            <a:off x="4239997" y="279608"/>
            <a:ext cx="2261665" cy="695852"/>
          </a:xfrm>
          <a:prstGeom prst="roundRect">
            <a:avLst>
              <a:gd name="adj" fmla="val 0"/>
            </a:avLst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lvl="2"/>
            <a:r>
              <a:rPr lang="ru-RU" altLang="zh-CN" sz="1600" b="1" dirty="0">
                <a:solidFill>
                  <a:schemeClr val="accent2">
                    <a:lumMod val="50000"/>
                  </a:schemeClr>
                </a:solidFill>
                <a:latin typeface="+mj-ea"/>
              </a:rPr>
              <a:t>Меры поддержки </a:t>
            </a:r>
            <a:r>
              <a:rPr lang="ru-RU" altLang="zh-CN" sz="1600" b="1" dirty="0" err="1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самозанятых</a:t>
            </a:r>
            <a:endParaRPr lang="zh-CN" altLang="en-US" sz="160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4782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:blinds dir="vert"/>
      </p:transition>
    </mc:Choice>
    <mc:Fallback xmlns="">
      <p:transition spd="slow" advClick="0" advTm="0">
        <p:blinds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autoRev="1" fill="hold" grpId="1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5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6" presetClass="emph" presetSubtype="0" fill="hold" grpId="2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3" dur="1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4" presetID="6" presetClass="emph" presetSubtype="0" fill="hold" grpId="3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animScale>
                                          <p:cBhvr>
                                            <p:cTn id="15" dur="1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35000" y="13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grpId="4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5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75000" y="7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8" presetID="21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2)">
                                          <p:cBhvr>
                                            <p:cTn id="20" dur="2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2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6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2" presetClass="entr" presetSubtype="3" accel="78000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3" accel="78000" fill="hold" grpId="0" nodeType="withEffect" p14:presetBounceEnd="36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3" accel="78000" fill="hold" grpId="0" nodeType="withEffect" p14:presetBounceEnd="36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0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3" accel="78000" fill="hold" grpId="0" nodeType="withEffect" p14:presetBounceEnd="36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3" accel="78000" fill="hold" grpId="0" nodeType="withEffect" p14:presetBounceEnd="36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12" accel="78000" fill="hold" grpId="0" nodeType="withEffect" p14:presetBounceEnd="36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5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5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2" accel="78000" fill="hold" grpId="0" nodeType="withEffect" p14:presetBounceEnd="36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5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5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2" accel="78000" fill="hold" grpId="0" nodeType="withEffect" p14:presetBounceEnd="36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6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6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12" accel="78000" fill="hold" grpId="0" nodeType="withEffect" p14:presetBounceEnd="36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6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65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12" accel="78000" fill="hold" grpId="0" nodeType="withEffect" p14:presetBounceEnd="36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68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6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9" accel="78000" fill="hold" grpId="0" nodeType="withEffect" p14:presetBounceEnd="36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2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7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3" dur="500"/>
                                            <p:tgtEl>
                                              <p:spTgt spid="1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9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9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9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9" dur="500"/>
                                            <p:tgtEl>
                                              <p:spTgt spid="21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0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10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3" dur="500"/>
                                            <p:tgtEl>
                                              <p:spTgt spid="21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4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105" presetID="22" presetClass="entr" presetSubtype="8" fill="hold" grpId="0" nodeType="after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105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7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8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109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1" dur="75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12" dur="75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8750"/>
                                </p:stCondLst>
                                <p:childTnLst>
                                  <p:par>
                                    <p:cTn id="114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6" dur="75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17" dur="75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8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119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1" dur="75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22" dur="75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  <p:bldP spid="4" grpId="2" animBg="1"/>
          <p:bldP spid="4" grpId="3" animBg="1"/>
          <p:bldP spid="4" grpId="4" animBg="1"/>
          <p:bldP spid="5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9" grpId="0" animBg="1"/>
          <p:bldP spid="20" grpId="0" animBg="1"/>
          <p:bldP spid="23" grpId="0"/>
          <p:bldP spid="30" grpId="0"/>
          <p:bldP spid="24" grpId="0" animBg="1"/>
          <p:bldP spid="27" grpId="0" animBg="1"/>
          <p:bldP spid="2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autoRev="1" fill="hold" grpId="1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5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6" presetClass="emph" presetSubtype="0" fill="hold" grpId="2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3" dur="1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4" presetID="6" presetClass="emph" presetSubtype="0" fill="hold" grpId="3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animScale>
                                          <p:cBhvr>
                                            <p:cTn id="15" dur="1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35000" y="13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grpId="4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5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75000" y="7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8" presetID="21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2)">
                                          <p:cBhvr>
                                            <p:cTn id="20" dur="2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2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6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2" presetClass="entr" presetSubtype="3" accel="7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3" accel="78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3" accel="78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3" accel="78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3" accel="78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12" accel="78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2" accel="7800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2" accel="7800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12" accel="7800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12" accel="7800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9" accel="78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3" dur="500"/>
                                            <p:tgtEl>
                                              <p:spTgt spid="1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9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9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9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9" dur="500"/>
                                            <p:tgtEl>
                                              <p:spTgt spid="21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0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10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3" dur="500"/>
                                            <p:tgtEl>
                                              <p:spTgt spid="21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4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105" presetID="22" presetClass="entr" presetSubtype="8" fill="hold" grpId="0" nodeType="after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105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7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8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109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1" dur="75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12" dur="75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8750"/>
                                </p:stCondLst>
                                <p:childTnLst>
                                  <p:par>
                                    <p:cTn id="114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6" dur="75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17" dur="75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8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119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1" dur="75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22" dur="75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  <p:bldP spid="4" grpId="2" animBg="1"/>
          <p:bldP spid="4" grpId="3" animBg="1"/>
          <p:bldP spid="4" grpId="4" animBg="1"/>
          <p:bldP spid="5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9" grpId="0" animBg="1"/>
          <p:bldP spid="20" grpId="0" animBg="1"/>
          <p:bldP spid="23" grpId="0"/>
          <p:bldP spid="30" grpId="0"/>
          <p:bldP spid="24" grpId="0" animBg="1"/>
          <p:bldP spid="27" grpId="0" animBg="1"/>
          <p:bldP spid="26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ФИЗИЧЕСКИХ ЛИЦ</a:t>
            </a:r>
            <a:endParaRPr lang="zh-CN" altLang="en-US" sz="900" b="1" dirty="0"/>
          </a:p>
        </p:txBody>
      </p:sp>
      <p:sp>
        <p:nvSpPr>
          <p:cNvPr id="21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0038" y="953596"/>
            <a:ext cx="1763965" cy="1103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椭圆 1"/>
          <p:cNvSpPr>
            <a:spLocks noChangeArrowheads="1"/>
          </p:cNvSpPr>
          <p:nvPr/>
        </p:nvSpPr>
        <p:spPr bwMode="auto">
          <a:xfrm rot="1960853">
            <a:off x="505978" y="1265337"/>
            <a:ext cx="1313259" cy="1403747"/>
          </a:xfrm>
          <a:custGeom>
            <a:avLst/>
            <a:gdLst>
              <a:gd name="T0" fmla="*/ 0 w 1751265"/>
              <a:gd name="T1" fmla="*/ 0 h 1872208"/>
              <a:gd name="T2" fmla="*/ 1751265 w 1751265"/>
              <a:gd name="T3" fmla="*/ 1872208 h 1872208"/>
            </a:gdLst>
            <a:ahLst/>
            <a:cxnLst/>
            <a:rect l="T0" t="T1" r="T2" b="T3"/>
            <a:pathLst>
              <a:path w="1751265" h="1872208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zh-CN" sz="1350">
              <a:sym typeface="宋体" pitchFamily="2" charset="-122"/>
            </a:endParaRPr>
          </a:p>
        </p:txBody>
      </p:sp>
      <p:sp>
        <p:nvSpPr>
          <p:cNvPr id="24" name="椭圆 1"/>
          <p:cNvSpPr>
            <a:spLocks noChangeArrowheads="1"/>
          </p:cNvSpPr>
          <p:nvPr/>
        </p:nvSpPr>
        <p:spPr bwMode="auto">
          <a:xfrm rot="19490976">
            <a:off x="524954" y="2841780"/>
            <a:ext cx="1314450" cy="1403747"/>
          </a:xfrm>
          <a:custGeom>
            <a:avLst/>
            <a:gdLst>
              <a:gd name="T0" fmla="*/ 0 w 1751265"/>
              <a:gd name="T1" fmla="*/ 0 h 1872208"/>
              <a:gd name="T2" fmla="*/ 1751265 w 1751265"/>
              <a:gd name="T3" fmla="*/ 1872208 h 1872208"/>
            </a:gdLst>
            <a:ahLst/>
            <a:cxnLst/>
            <a:rect l="T0" t="T1" r="T2" b="T3"/>
            <a:pathLst>
              <a:path w="1751265" h="1872208">
                <a:moveTo>
                  <a:pt x="936104" y="0"/>
                </a:moveTo>
                <a:cubicBezTo>
                  <a:pt x="1286069" y="0"/>
                  <a:pt x="1591179" y="192044"/>
                  <a:pt x="1751265" y="476797"/>
                </a:cubicBezTo>
                <a:cubicBezTo>
                  <a:pt x="1668191" y="615556"/>
                  <a:pt x="1621028" y="777971"/>
                  <a:pt x="1621028" y="951401"/>
                </a:cubicBezTo>
                <a:cubicBezTo>
                  <a:pt x="1621028" y="1118433"/>
                  <a:pt x="1664775" y="1275246"/>
                  <a:pt x="1741972" y="1410708"/>
                </a:cubicBezTo>
                <a:cubicBezTo>
                  <a:pt x="1580006" y="1687123"/>
                  <a:pt x="1279670" y="1872208"/>
                  <a:pt x="936104" y="1872208"/>
                </a:cubicBezTo>
                <a:cubicBezTo>
                  <a:pt x="419108" y="1872208"/>
                  <a:pt x="0" y="1453100"/>
                  <a:pt x="0" y="936104"/>
                </a:cubicBezTo>
                <a:cubicBezTo>
                  <a:pt x="0" y="419108"/>
                  <a:pt x="419108" y="0"/>
                  <a:pt x="936104" y="0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zh-CN" sz="1350">
              <a:sym typeface="宋体" pitchFamily="2" charset="-122"/>
            </a:endParaRPr>
          </a:p>
        </p:txBody>
      </p:sp>
      <p:sp>
        <p:nvSpPr>
          <p:cNvPr id="25" name="椭圆 1"/>
          <p:cNvSpPr>
            <a:spLocks noChangeArrowheads="1"/>
          </p:cNvSpPr>
          <p:nvPr/>
        </p:nvSpPr>
        <p:spPr bwMode="auto">
          <a:xfrm>
            <a:off x="1787550" y="2057301"/>
            <a:ext cx="1425426" cy="1403747"/>
          </a:xfrm>
          <a:prstGeom prst="ellipse">
            <a:avLst/>
          </a:pr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endParaRPr lang="zh-CN" altLang="zh-CN" sz="1350">
              <a:sym typeface="宋体" pitchFamily="2" charset="-122"/>
            </a:endParaRPr>
          </a:p>
        </p:txBody>
      </p:sp>
      <p:sp>
        <p:nvSpPr>
          <p:cNvPr id="26" name="TextBox 14"/>
          <p:cNvSpPr>
            <a:spLocks noChangeArrowheads="1"/>
          </p:cNvSpPr>
          <p:nvPr/>
        </p:nvSpPr>
        <p:spPr bwMode="auto">
          <a:xfrm>
            <a:off x="881119" y="1321680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01</a:t>
            </a:r>
          </a:p>
        </p:txBody>
      </p:sp>
      <p:sp>
        <p:nvSpPr>
          <p:cNvPr id="27" name="TextBox 15"/>
          <p:cNvSpPr>
            <a:spLocks noChangeArrowheads="1"/>
          </p:cNvSpPr>
          <p:nvPr/>
        </p:nvSpPr>
        <p:spPr bwMode="auto">
          <a:xfrm>
            <a:off x="912541" y="2838208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02</a:t>
            </a:r>
          </a:p>
        </p:txBody>
      </p:sp>
      <p:sp>
        <p:nvSpPr>
          <p:cNvPr id="28" name="TextBox 22"/>
          <p:cNvSpPr>
            <a:spLocks noChangeArrowheads="1"/>
          </p:cNvSpPr>
          <p:nvPr/>
        </p:nvSpPr>
        <p:spPr bwMode="auto">
          <a:xfrm>
            <a:off x="476672" y="1783345"/>
            <a:ext cx="1310878" cy="367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Обучение основам предпринимательства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微软雅黑" pitchFamily="34" charset="-122"/>
            </a:endParaRPr>
          </a:p>
        </p:txBody>
      </p:sp>
      <p:sp>
        <p:nvSpPr>
          <p:cNvPr id="32" name="TextBox 22"/>
          <p:cNvSpPr>
            <a:spLocks noChangeArrowheads="1"/>
          </p:cNvSpPr>
          <p:nvPr/>
        </p:nvSpPr>
        <p:spPr bwMode="auto">
          <a:xfrm>
            <a:off x="566808" y="3299873"/>
            <a:ext cx="1310878" cy="5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Участие в мероприятиях РП «Популяризация»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微软雅黑" pitchFamily="34" charset="-122"/>
            </a:endParaRPr>
          </a:p>
        </p:txBody>
      </p:sp>
      <p:sp>
        <p:nvSpPr>
          <p:cNvPr id="33" name="TextBox 22"/>
          <p:cNvSpPr>
            <a:spLocks noChangeArrowheads="1"/>
          </p:cNvSpPr>
          <p:nvPr/>
        </p:nvSpPr>
        <p:spPr bwMode="auto">
          <a:xfrm>
            <a:off x="1836826" y="2496602"/>
            <a:ext cx="1376150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Регистрация в качестве субъекта предпринимательской деятельности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微软雅黑" pitchFamily="34" charset="-122"/>
            </a:endParaRPr>
          </a:p>
        </p:txBody>
      </p:sp>
      <p:grpSp>
        <p:nvGrpSpPr>
          <p:cNvPr id="34" name="Group 162"/>
          <p:cNvGrpSpPr/>
          <p:nvPr/>
        </p:nvGrpSpPr>
        <p:grpSpPr>
          <a:xfrm>
            <a:off x="1757964" y="854994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36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37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sp>
        <p:nvSpPr>
          <p:cNvPr id="38" name="矩形 18"/>
          <p:cNvSpPr>
            <a:spLocks noChangeArrowheads="1"/>
          </p:cNvSpPr>
          <p:nvPr/>
        </p:nvSpPr>
        <p:spPr bwMode="auto">
          <a:xfrm>
            <a:off x="2072441" y="800346"/>
            <a:ext cx="1930784" cy="88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zh-CN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Центр поддержки предпринимательства</a:t>
            </a:r>
          </a:p>
          <a:p>
            <a:pPr>
              <a:lnSpc>
                <a:spcPct val="130000"/>
              </a:lnSpc>
            </a:pPr>
            <a:r>
              <a:rPr lang="ru-RU" altLang="zh-CN" sz="788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АНО РК «Центр развития предпринимательства», Сыктывкар, Ленина, 74</a:t>
            </a:r>
            <a:endParaRPr lang="en-US" altLang="zh-CN" sz="788" dirty="0">
              <a:solidFill>
                <a:sysClr val="windowText" lastClr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9" name="Group 162"/>
          <p:cNvGrpSpPr/>
          <p:nvPr/>
        </p:nvGrpSpPr>
        <p:grpSpPr>
          <a:xfrm>
            <a:off x="1867835" y="3850534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40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41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sp>
        <p:nvSpPr>
          <p:cNvPr id="42" name="矩形 18"/>
          <p:cNvSpPr>
            <a:spLocks noChangeArrowheads="1"/>
          </p:cNvSpPr>
          <p:nvPr/>
        </p:nvSpPr>
        <p:spPr bwMode="auto">
          <a:xfrm>
            <a:off x="2182312" y="3795886"/>
            <a:ext cx="1930784" cy="88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zh-CN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Центр поддержки предпринимательства</a:t>
            </a:r>
          </a:p>
          <a:p>
            <a:pPr>
              <a:lnSpc>
                <a:spcPct val="130000"/>
              </a:lnSpc>
            </a:pPr>
            <a:r>
              <a:rPr lang="ru-RU" altLang="zh-CN" sz="788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АНО РК «Центр развития предпринимательства», Сыктывкар, Ленина, 74</a:t>
            </a:r>
            <a:endParaRPr lang="en-US" altLang="zh-CN" sz="788" dirty="0">
              <a:solidFill>
                <a:sysClr val="windowText" lastClr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3" name="Group 162"/>
          <p:cNvGrpSpPr/>
          <p:nvPr/>
        </p:nvGrpSpPr>
        <p:grpSpPr>
          <a:xfrm>
            <a:off x="3175788" y="2185468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44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45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sp>
        <p:nvSpPr>
          <p:cNvPr id="46" name="矩形 18"/>
          <p:cNvSpPr>
            <a:spLocks noChangeArrowheads="1"/>
          </p:cNvSpPr>
          <p:nvPr/>
        </p:nvSpPr>
        <p:spPr bwMode="auto">
          <a:xfrm>
            <a:off x="3490265" y="2130820"/>
            <a:ext cx="1930784" cy="23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zh-CN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ФНС</a:t>
            </a:r>
            <a:endParaRPr lang="en-US" altLang="zh-CN" sz="788" dirty="0">
              <a:solidFill>
                <a:sysClr val="windowText" lastClr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7" name="Picture 2" descr="F:\360云盘\02-个人资料\！PPT图片及版面资源\06-PPT精选插图\02-商务\188141-12052214260792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20038" y="2130819"/>
            <a:ext cx="1827913" cy="127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725143" y="3461047"/>
            <a:ext cx="1822809" cy="1215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1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2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9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6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15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65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65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15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1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65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52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400"/>
                            </p:stCondLst>
                            <p:childTnLst>
                              <p:par>
                                <p:cTn id="10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0" grpId="0" bldLvl="0" animBg="1" autoUpdateAnimBg="0"/>
      <p:bldP spid="24" grpId="0" bldLvl="0" animBg="1" autoUpdateAnimBg="0"/>
      <p:bldP spid="25" grpId="0" bldLvl="0" animBg="1" autoUpdateAnimBg="0"/>
      <p:bldP spid="26" grpId="0" bldLvl="0" autoUpdateAnimBg="0"/>
      <p:bldP spid="27" grpId="0" bldLvl="0" autoUpdateAnimBg="0"/>
      <p:bldP spid="28" grpId="0" bldLvl="0" autoUpdateAnimBg="0"/>
      <p:bldP spid="32" grpId="0" bldLvl="0" autoUpdateAnimBg="0"/>
      <p:bldP spid="33" grpId="0" bldLvl="0" autoUpdateAnimBg="0"/>
      <p:bldP spid="38" grpId="0"/>
      <p:bldP spid="42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940038" y="1101656"/>
            <a:ext cx="2775833" cy="277583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300" b="1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76758" y="1038376"/>
            <a:ext cx="2902392" cy="2902391"/>
          </a:xfrm>
          <a:prstGeom prst="ellipse">
            <a:avLst/>
          </a:prstGeom>
          <a:noFill/>
          <a:ln w="117475">
            <a:solidFill>
              <a:schemeClr val="accent1">
                <a:lumMod val="40000"/>
                <a:lumOff val="6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300" b="1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任意多边形 6"/>
          <p:cNvSpPr/>
          <p:nvPr/>
        </p:nvSpPr>
        <p:spPr>
          <a:xfrm rot="961210">
            <a:off x="1582358" y="1295448"/>
            <a:ext cx="635403" cy="327950"/>
          </a:xfrm>
          <a:custGeom>
            <a:avLst/>
            <a:gdLst>
              <a:gd name="connsiteX0" fmla="*/ 0 w 1667435"/>
              <a:gd name="connsiteY0" fmla="*/ 0 h 860611"/>
              <a:gd name="connsiteX1" fmla="*/ 1667435 w 1667435"/>
              <a:gd name="connsiteY1" fmla="*/ 0 h 860611"/>
              <a:gd name="connsiteX2" fmla="*/ 739588 w 1667435"/>
              <a:gd name="connsiteY2" fmla="*/ 860611 h 860611"/>
              <a:gd name="connsiteX3" fmla="*/ 0 w 1667435"/>
              <a:gd name="connsiteY3" fmla="*/ 0 h 86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7435" h="860611">
                <a:moveTo>
                  <a:pt x="0" y="0"/>
                </a:moveTo>
                <a:lnTo>
                  <a:pt x="1667435" y="0"/>
                </a:lnTo>
                <a:lnTo>
                  <a:pt x="739588" y="8606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任意多边形 7"/>
          <p:cNvSpPr/>
          <p:nvPr/>
        </p:nvSpPr>
        <p:spPr>
          <a:xfrm rot="12672593">
            <a:off x="1360189" y="2983449"/>
            <a:ext cx="635403" cy="327950"/>
          </a:xfrm>
          <a:custGeom>
            <a:avLst/>
            <a:gdLst>
              <a:gd name="connsiteX0" fmla="*/ 0 w 1667435"/>
              <a:gd name="connsiteY0" fmla="*/ 0 h 860611"/>
              <a:gd name="connsiteX1" fmla="*/ 1667435 w 1667435"/>
              <a:gd name="connsiteY1" fmla="*/ 0 h 860611"/>
              <a:gd name="connsiteX2" fmla="*/ 739588 w 1667435"/>
              <a:gd name="connsiteY2" fmla="*/ 860611 h 860611"/>
              <a:gd name="connsiteX3" fmla="*/ 0 w 1667435"/>
              <a:gd name="connsiteY3" fmla="*/ 0 h 86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7435" h="860611">
                <a:moveTo>
                  <a:pt x="0" y="0"/>
                </a:moveTo>
                <a:lnTo>
                  <a:pt x="1667435" y="0"/>
                </a:lnTo>
                <a:lnTo>
                  <a:pt x="739588" y="8606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任意多边形 8"/>
          <p:cNvSpPr/>
          <p:nvPr/>
        </p:nvSpPr>
        <p:spPr>
          <a:xfrm>
            <a:off x="1345535" y="1836691"/>
            <a:ext cx="421105" cy="445169"/>
          </a:xfrm>
          <a:custGeom>
            <a:avLst/>
            <a:gdLst>
              <a:gd name="connsiteX0" fmla="*/ 0 w 561473"/>
              <a:gd name="connsiteY0" fmla="*/ 0 h 593558"/>
              <a:gd name="connsiteX1" fmla="*/ 561473 w 561473"/>
              <a:gd name="connsiteY1" fmla="*/ 272716 h 593558"/>
              <a:gd name="connsiteX2" fmla="*/ 32084 w 561473"/>
              <a:gd name="connsiteY2" fmla="*/ 593558 h 593558"/>
              <a:gd name="connsiteX3" fmla="*/ 0 w 561473"/>
              <a:gd name="connsiteY3" fmla="*/ 0 h 59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473" h="593558">
                <a:moveTo>
                  <a:pt x="0" y="0"/>
                </a:moveTo>
                <a:lnTo>
                  <a:pt x="561473" y="272716"/>
                </a:lnTo>
                <a:lnTo>
                  <a:pt x="32084" y="59355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任意多边形 9"/>
          <p:cNvSpPr/>
          <p:nvPr/>
        </p:nvSpPr>
        <p:spPr>
          <a:xfrm>
            <a:off x="477358" y="1905191"/>
            <a:ext cx="252663" cy="228600"/>
          </a:xfrm>
          <a:custGeom>
            <a:avLst/>
            <a:gdLst>
              <a:gd name="connsiteX0" fmla="*/ 0 w 336884"/>
              <a:gd name="connsiteY0" fmla="*/ 0 h 304800"/>
              <a:gd name="connsiteX1" fmla="*/ 80210 w 336884"/>
              <a:gd name="connsiteY1" fmla="*/ 304800 h 304800"/>
              <a:gd name="connsiteX2" fmla="*/ 336884 w 336884"/>
              <a:gd name="connsiteY2" fmla="*/ 192505 h 304800"/>
              <a:gd name="connsiteX3" fmla="*/ 0 w 336884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884" h="304800">
                <a:moveTo>
                  <a:pt x="0" y="0"/>
                </a:moveTo>
                <a:lnTo>
                  <a:pt x="80210" y="304800"/>
                </a:lnTo>
                <a:lnTo>
                  <a:pt x="336884" y="1925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任意多边形 10"/>
          <p:cNvSpPr/>
          <p:nvPr/>
        </p:nvSpPr>
        <p:spPr>
          <a:xfrm>
            <a:off x="840139" y="1957390"/>
            <a:ext cx="360947" cy="300790"/>
          </a:xfrm>
          <a:custGeom>
            <a:avLst/>
            <a:gdLst>
              <a:gd name="connsiteX0" fmla="*/ 176463 w 481263"/>
              <a:gd name="connsiteY0" fmla="*/ 96253 h 401053"/>
              <a:gd name="connsiteX1" fmla="*/ 0 w 481263"/>
              <a:gd name="connsiteY1" fmla="*/ 401053 h 401053"/>
              <a:gd name="connsiteX2" fmla="*/ 481263 w 481263"/>
              <a:gd name="connsiteY2" fmla="*/ 0 h 401053"/>
              <a:gd name="connsiteX3" fmla="*/ 176463 w 481263"/>
              <a:gd name="connsiteY3" fmla="*/ 96253 h 40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263" h="401053">
                <a:moveTo>
                  <a:pt x="176463" y="96253"/>
                </a:moveTo>
                <a:lnTo>
                  <a:pt x="0" y="401053"/>
                </a:lnTo>
                <a:lnTo>
                  <a:pt x="481263" y="0"/>
                </a:lnTo>
                <a:lnTo>
                  <a:pt x="176463" y="9625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任意多边形 11"/>
          <p:cNvSpPr/>
          <p:nvPr/>
        </p:nvSpPr>
        <p:spPr>
          <a:xfrm rot="4178014">
            <a:off x="2829317" y="493319"/>
            <a:ext cx="300789" cy="360947"/>
          </a:xfrm>
          <a:custGeom>
            <a:avLst/>
            <a:gdLst>
              <a:gd name="connsiteX0" fmla="*/ 0 w 401052"/>
              <a:gd name="connsiteY0" fmla="*/ 0 h 481263"/>
              <a:gd name="connsiteX1" fmla="*/ 401052 w 401052"/>
              <a:gd name="connsiteY1" fmla="*/ 96253 h 481263"/>
              <a:gd name="connsiteX2" fmla="*/ 16042 w 401052"/>
              <a:gd name="connsiteY2" fmla="*/ 481263 h 481263"/>
              <a:gd name="connsiteX3" fmla="*/ 0 w 401052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52" h="481263">
                <a:moveTo>
                  <a:pt x="0" y="0"/>
                </a:moveTo>
                <a:lnTo>
                  <a:pt x="401052" y="96253"/>
                </a:lnTo>
                <a:lnTo>
                  <a:pt x="16042" y="48126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任意多边形 12"/>
          <p:cNvSpPr/>
          <p:nvPr/>
        </p:nvSpPr>
        <p:spPr>
          <a:xfrm>
            <a:off x="5640874" y="246353"/>
            <a:ext cx="649705" cy="433137"/>
          </a:xfrm>
          <a:custGeom>
            <a:avLst/>
            <a:gdLst>
              <a:gd name="connsiteX0" fmla="*/ 0 w 866273"/>
              <a:gd name="connsiteY0" fmla="*/ 64168 h 577516"/>
              <a:gd name="connsiteX1" fmla="*/ 866273 w 866273"/>
              <a:gd name="connsiteY1" fmla="*/ 0 h 577516"/>
              <a:gd name="connsiteX2" fmla="*/ 401052 w 866273"/>
              <a:gd name="connsiteY2" fmla="*/ 577516 h 577516"/>
              <a:gd name="connsiteX3" fmla="*/ 0 w 866273"/>
              <a:gd name="connsiteY3" fmla="*/ 64168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6273" h="577516">
                <a:moveTo>
                  <a:pt x="0" y="64168"/>
                </a:moveTo>
                <a:lnTo>
                  <a:pt x="866273" y="0"/>
                </a:lnTo>
                <a:lnTo>
                  <a:pt x="401052" y="577516"/>
                </a:lnTo>
                <a:lnTo>
                  <a:pt x="0" y="641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任意多边形 13"/>
          <p:cNvSpPr/>
          <p:nvPr/>
        </p:nvSpPr>
        <p:spPr>
          <a:xfrm>
            <a:off x="4816852" y="3226387"/>
            <a:ext cx="276727" cy="264695"/>
          </a:xfrm>
          <a:custGeom>
            <a:avLst/>
            <a:gdLst>
              <a:gd name="connsiteX0" fmla="*/ 0 w 368969"/>
              <a:gd name="connsiteY0" fmla="*/ 0 h 352927"/>
              <a:gd name="connsiteX1" fmla="*/ 368969 w 368969"/>
              <a:gd name="connsiteY1" fmla="*/ 48127 h 352927"/>
              <a:gd name="connsiteX2" fmla="*/ 112295 w 368969"/>
              <a:gd name="connsiteY2" fmla="*/ 352927 h 352927"/>
              <a:gd name="connsiteX3" fmla="*/ 0 w 368969"/>
              <a:gd name="connsiteY3" fmla="*/ 0 h 3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969" h="352927">
                <a:moveTo>
                  <a:pt x="0" y="0"/>
                </a:moveTo>
                <a:lnTo>
                  <a:pt x="368969" y="48127"/>
                </a:lnTo>
                <a:lnTo>
                  <a:pt x="112295" y="3529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任意多边形 14"/>
          <p:cNvSpPr/>
          <p:nvPr/>
        </p:nvSpPr>
        <p:spPr>
          <a:xfrm>
            <a:off x="5042963" y="2651194"/>
            <a:ext cx="565484" cy="433136"/>
          </a:xfrm>
          <a:custGeom>
            <a:avLst/>
            <a:gdLst>
              <a:gd name="connsiteX0" fmla="*/ 0 w 753979"/>
              <a:gd name="connsiteY0" fmla="*/ 0 h 577515"/>
              <a:gd name="connsiteX1" fmla="*/ 48126 w 753979"/>
              <a:gd name="connsiteY1" fmla="*/ 577515 h 577515"/>
              <a:gd name="connsiteX2" fmla="*/ 753979 w 753979"/>
              <a:gd name="connsiteY2" fmla="*/ 513347 h 577515"/>
              <a:gd name="connsiteX3" fmla="*/ 0 w 753979"/>
              <a:gd name="connsiteY3" fmla="*/ 0 h 577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79" h="577515">
                <a:moveTo>
                  <a:pt x="0" y="0"/>
                </a:moveTo>
                <a:lnTo>
                  <a:pt x="48126" y="577515"/>
                </a:lnTo>
                <a:lnTo>
                  <a:pt x="753979" y="513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6" name="任意多边形 15"/>
          <p:cNvSpPr/>
          <p:nvPr/>
        </p:nvSpPr>
        <p:spPr>
          <a:xfrm>
            <a:off x="4885141" y="1938226"/>
            <a:ext cx="818147" cy="421106"/>
          </a:xfrm>
          <a:custGeom>
            <a:avLst/>
            <a:gdLst>
              <a:gd name="connsiteX0" fmla="*/ 433136 w 1090863"/>
              <a:gd name="connsiteY0" fmla="*/ 0 h 561474"/>
              <a:gd name="connsiteX1" fmla="*/ 0 w 1090863"/>
              <a:gd name="connsiteY1" fmla="*/ 561474 h 561474"/>
              <a:gd name="connsiteX2" fmla="*/ 1090863 w 1090863"/>
              <a:gd name="connsiteY2" fmla="*/ 256674 h 561474"/>
              <a:gd name="connsiteX3" fmla="*/ 481263 w 1090863"/>
              <a:gd name="connsiteY3" fmla="*/ 16042 h 561474"/>
              <a:gd name="connsiteX4" fmla="*/ 433136 w 1090863"/>
              <a:gd name="connsiteY4" fmla="*/ 0 h 56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0863" h="561474">
                <a:moveTo>
                  <a:pt x="433136" y="0"/>
                </a:moveTo>
                <a:lnTo>
                  <a:pt x="0" y="561474"/>
                </a:lnTo>
                <a:lnTo>
                  <a:pt x="1090863" y="256674"/>
                </a:lnTo>
                <a:lnTo>
                  <a:pt x="481263" y="16042"/>
                </a:lnTo>
                <a:lnTo>
                  <a:pt x="43313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7" name="任意多边形 16"/>
          <p:cNvSpPr/>
          <p:nvPr/>
        </p:nvSpPr>
        <p:spPr>
          <a:xfrm>
            <a:off x="4602023" y="3638005"/>
            <a:ext cx="517358" cy="625643"/>
          </a:xfrm>
          <a:custGeom>
            <a:avLst/>
            <a:gdLst>
              <a:gd name="connsiteX0" fmla="*/ 0 w 689811"/>
              <a:gd name="connsiteY0" fmla="*/ 304800 h 834190"/>
              <a:gd name="connsiteX1" fmla="*/ 545432 w 689811"/>
              <a:gd name="connsiteY1" fmla="*/ 0 h 834190"/>
              <a:gd name="connsiteX2" fmla="*/ 689811 w 689811"/>
              <a:gd name="connsiteY2" fmla="*/ 834190 h 834190"/>
              <a:gd name="connsiteX3" fmla="*/ 0 w 689811"/>
              <a:gd name="connsiteY3" fmla="*/ 304800 h 83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811" h="834190">
                <a:moveTo>
                  <a:pt x="0" y="304800"/>
                </a:moveTo>
                <a:lnTo>
                  <a:pt x="545432" y="0"/>
                </a:lnTo>
                <a:lnTo>
                  <a:pt x="689811" y="834190"/>
                </a:lnTo>
                <a:lnTo>
                  <a:pt x="0" y="3048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2" name="矩形 21"/>
          <p:cNvSpPr/>
          <p:nvPr/>
        </p:nvSpPr>
        <p:spPr>
          <a:xfrm>
            <a:off x="2203851" y="2192328"/>
            <a:ext cx="2575299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ru-RU" altLang="zh-CN" sz="21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Arial" pitchFamily="34" charset="0"/>
              </a:rPr>
              <a:t>Цель обращения за поддержкой?</a:t>
            </a:r>
            <a:endParaRPr lang="zh-CN" altLang="en-US" sz="21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69603" y="1484393"/>
            <a:ext cx="966931" cy="854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950" b="1" dirty="0">
                <a:solidFill>
                  <a:schemeClr val="bg1"/>
                </a:solidFill>
                <a:latin typeface="+mj-ea"/>
                <a:ea typeface="+mj-ea"/>
              </a:rPr>
              <a:t>02</a:t>
            </a:r>
            <a:endParaRPr lang="zh-CN" altLang="en-US" sz="495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cxnSp>
        <p:nvCxnSpPr>
          <p:cNvPr id="30" name="直接连接符 29"/>
          <p:cNvCxnSpPr/>
          <p:nvPr/>
        </p:nvCxnSpPr>
        <p:spPr>
          <a:xfrm flipH="1">
            <a:off x="2456892" y="627534"/>
            <a:ext cx="999158" cy="83910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H="1">
            <a:off x="3104964" y="3248900"/>
            <a:ext cx="1350150" cy="126021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8" name="Group 8"/>
          <p:cNvGrpSpPr>
            <a:grpSpLocks/>
          </p:cNvGrpSpPr>
          <p:nvPr/>
        </p:nvGrpSpPr>
        <p:grpSpPr bwMode="auto">
          <a:xfrm>
            <a:off x="1535941" y="43338"/>
            <a:ext cx="1181829" cy="1182291"/>
            <a:chOff x="0" y="0"/>
            <a:chExt cx="2101515" cy="2101515"/>
          </a:xfrm>
        </p:grpSpPr>
        <p:sp>
          <p:nvSpPr>
            <p:cNvPr id="33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34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35" name="矩形 9"/>
          <p:cNvSpPr>
            <a:spLocks noChangeArrowheads="1"/>
          </p:cNvSpPr>
          <p:nvPr/>
        </p:nvSpPr>
        <p:spPr bwMode="auto">
          <a:xfrm>
            <a:off x="1592341" y="416999"/>
            <a:ext cx="1044365" cy="513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22" tIns="25711" rIns="51422" bIns="25711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Информационно-консультационная, межрегиональное сотрудничество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grpSp>
        <p:nvGrpSpPr>
          <p:cNvPr id="40" name="Group 8"/>
          <p:cNvGrpSpPr>
            <a:grpSpLocks/>
          </p:cNvGrpSpPr>
          <p:nvPr/>
        </p:nvGrpSpPr>
        <p:grpSpPr bwMode="auto">
          <a:xfrm>
            <a:off x="5473489" y="2022051"/>
            <a:ext cx="1181829" cy="1182291"/>
            <a:chOff x="0" y="0"/>
            <a:chExt cx="2101515" cy="2101515"/>
          </a:xfrm>
        </p:grpSpPr>
        <p:sp>
          <p:nvSpPr>
            <p:cNvPr id="41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42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43" name="矩形 17"/>
          <p:cNvSpPr>
            <a:spLocks noChangeArrowheads="1"/>
          </p:cNvSpPr>
          <p:nvPr/>
        </p:nvSpPr>
        <p:spPr bwMode="auto">
          <a:xfrm>
            <a:off x="5518472" y="2539587"/>
            <a:ext cx="1091864" cy="28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22" tIns="25711" rIns="51422" bIns="25711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Инвестиционные цели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grpSp>
        <p:nvGrpSpPr>
          <p:cNvPr id="44" name="Group 8"/>
          <p:cNvGrpSpPr>
            <a:grpSpLocks/>
          </p:cNvGrpSpPr>
          <p:nvPr/>
        </p:nvGrpSpPr>
        <p:grpSpPr bwMode="auto">
          <a:xfrm>
            <a:off x="5149042" y="3286341"/>
            <a:ext cx="1181829" cy="1182291"/>
            <a:chOff x="0" y="0"/>
            <a:chExt cx="2101515" cy="2101515"/>
          </a:xfrm>
        </p:grpSpPr>
        <p:sp>
          <p:nvSpPr>
            <p:cNvPr id="45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46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47" name="矩形 21"/>
          <p:cNvSpPr>
            <a:spLocks noChangeArrowheads="1"/>
          </p:cNvSpPr>
          <p:nvPr/>
        </p:nvSpPr>
        <p:spPr bwMode="auto">
          <a:xfrm>
            <a:off x="5273981" y="3774684"/>
            <a:ext cx="906902" cy="16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22" tIns="25711" rIns="51422" bIns="25711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Лизинг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82238" y="133998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35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1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44447" y="2193685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ru-RU" altLang="zh-CN" sz="135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8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7537" y="3425805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ru-RU" altLang="zh-CN" sz="135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7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52" name="Group 8"/>
          <p:cNvGrpSpPr>
            <a:grpSpLocks/>
          </p:cNvGrpSpPr>
          <p:nvPr/>
        </p:nvGrpSpPr>
        <p:grpSpPr bwMode="auto">
          <a:xfrm>
            <a:off x="1711200" y="3935676"/>
            <a:ext cx="1181829" cy="1182291"/>
            <a:chOff x="0" y="0"/>
            <a:chExt cx="2101515" cy="2101515"/>
          </a:xfrm>
        </p:grpSpPr>
        <p:sp>
          <p:nvSpPr>
            <p:cNvPr id="53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54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55" name="矩形 13"/>
          <p:cNvSpPr>
            <a:spLocks noChangeArrowheads="1"/>
          </p:cNvSpPr>
          <p:nvPr/>
        </p:nvSpPr>
        <p:spPr bwMode="auto">
          <a:xfrm>
            <a:off x="1834555" y="4429776"/>
            <a:ext cx="995492" cy="28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22" tIns="25711" rIns="51422" bIns="25711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Кредитно-гарантийная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192204" y="4074891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ru-RU" altLang="zh-CN" sz="135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5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62" name="Group 8"/>
          <p:cNvGrpSpPr>
            <a:grpSpLocks/>
          </p:cNvGrpSpPr>
          <p:nvPr/>
        </p:nvGrpSpPr>
        <p:grpSpPr bwMode="auto">
          <a:xfrm>
            <a:off x="380500" y="694177"/>
            <a:ext cx="1181829" cy="1182291"/>
            <a:chOff x="0" y="0"/>
            <a:chExt cx="2101515" cy="2101515"/>
          </a:xfrm>
        </p:grpSpPr>
        <p:sp>
          <p:nvSpPr>
            <p:cNvPr id="63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64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65" name="矩形 13"/>
          <p:cNvSpPr>
            <a:spLocks noChangeArrowheads="1"/>
          </p:cNvSpPr>
          <p:nvPr/>
        </p:nvSpPr>
        <p:spPr bwMode="auto">
          <a:xfrm>
            <a:off x="443100" y="1259873"/>
            <a:ext cx="1122932" cy="16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22" tIns="25711" rIns="51422" bIns="25711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Образовательная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52094" y="864035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35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2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67" name="Group 8"/>
          <p:cNvGrpSpPr>
            <a:grpSpLocks/>
          </p:cNvGrpSpPr>
          <p:nvPr/>
        </p:nvGrpSpPr>
        <p:grpSpPr bwMode="auto">
          <a:xfrm>
            <a:off x="72375" y="2281684"/>
            <a:ext cx="1181829" cy="1182291"/>
            <a:chOff x="0" y="0"/>
            <a:chExt cx="2101515" cy="2101515"/>
          </a:xfrm>
        </p:grpSpPr>
        <p:sp>
          <p:nvSpPr>
            <p:cNvPr id="68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69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70" name="矩形 13"/>
          <p:cNvSpPr>
            <a:spLocks noChangeArrowheads="1"/>
          </p:cNvSpPr>
          <p:nvPr/>
        </p:nvSpPr>
        <p:spPr bwMode="auto">
          <a:xfrm>
            <a:off x="194830" y="2777076"/>
            <a:ext cx="999382" cy="16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22" tIns="25711" rIns="51422" bIns="25711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Имущественная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26351" y="2423605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ru-RU" altLang="zh-CN" sz="135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3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72" name="Group 8"/>
          <p:cNvGrpSpPr>
            <a:grpSpLocks/>
          </p:cNvGrpSpPr>
          <p:nvPr/>
        </p:nvGrpSpPr>
        <p:grpSpPr bwMode="auto">
          <a:xfrm>
            <a:off x="449618" y="3510475"/>
            <a:ext cx="1181829" cy="1182291"/>
            <a:chOff x="0" y="0"/>
            <a:chExt cx="2101515" cy="2101515"/>
          </a:xfrm>
        </p:grpSpPr>
        <p:sp>
          <p:nvSpPr>
            <p:cNvPr id="73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74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75" name="矩形 13"/>
          <p:cNvSpPr>
            <a:spLocks noChangeArrowheads="1"/>
          </p:cNvSpPr>
          <p:nvPr/>
        </p:nvSpPr>
        <p:spPr bwMode="auto">
          <a:xfrm>
            <a:off x="572073" y="4005867"/>
            <a:ext cx="999382" cy="398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22" tIns="25711" rIns="51422" bIns="25711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Финансовая поддержка со стороны ОИВ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03594" y="3652396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ru-RU" altLang="zh-CN" sz="135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4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95" name="Group 8"/>
          <p:cNvGrpSpPr>
            <a:grpSpLocks/>
          </p:cNvGrpSpPr>
          <p:nvPr/>
        </p:nvGrpSpPr>
        <p:grpSpPr bwMode="auto">
          <a:xfrm>
            <a:off x="3625248" y="3917965"/>
            <a:ext cx="1181829" cy="1182291"/>
            <a:chOff x="0" y="0"/>
            <a:chExt cx="2101515" cy="2101515"/>
          </a:xfrm>
        </p:grpSpPr>
        <p:sp>
          <p:nvSpPr>
            <p:cNvPr id="96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97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98" name="矩形 13"/>
          <p:cNvSpPr>
            <a:spLocks noChangeArrowheads="1"/>
          </p:cNvSpPr>
          <p:nvPr/>
        </p:nvSpPr>
        <p:spPr bwMode="auto">
          <a:xfrm>
            <a:off x="3764659" y="4343328"/>
            <a:ext cx="906902" cy="398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22" tIns="25711" rIns="51422" bIns="25711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Социальное </a:t>
            </a:r>
            <a:r>
              <a:rPr lang="ru-RU" altLang="zh-CN" sz="750" b="1" dirty="0" err="1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предпринима-тельство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113743" y="3994492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ru-RU" altLang="zh-CN" sz="135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6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100" name="Group 8"/>
          <p:cNvGrpSpPr>
            <a:grpSpLocks/>
          </p:cNvGrpSpPr>
          <p:nvPr/>
        </p:nvGrpSpPr>
        <p:grpSpPr bwMode="auto">
          <a:xfrm>
            <a:off x="5077026" y="778449"/>
            <a:ext cx="1181829" cy="1182291"/>
            <a:chOff x="0" y="0"/>
            <a:chExt cx="2101515" cy="2101515"/>
          </a:xfrm>
        </p:grpSpPr>
        <p:sp>
          <p:nvSpPr>
            <p:cNvPr id="101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102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grpSp>
        <p:nvGrpSpPr>
          <p:cNvPr id="103" name="Group 8"/>
          <p:cNvGrpSpPr>
            <a:grpSpLocks/>
          </p:cNvGrpSpPr>
          <p:nvPr/>
        </p:nvGrpSpPr>
        <p:grpSpPr bwMode="auto">
          <a:xfrm>
            <a:off x="3993274" y="24852"/>
            <a:ext cx="1181829" cy="1182291"/>
            <a:chOff x="0" y="0"/>
            <a:chExt cx="2101515" cy="2101515"/>
          </a:xfrm>
        </p:grpSpPr>
        <p:sp>
          <p:nvSpPr>
            <p:cNvPr id="104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105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5565522" y="943081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ru-RU" altLang="zh-CN" sz="135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9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416736" y="155009"/>
            <a:ext cx="305827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ru-RU" altLang="zh-CN" sz="135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10</a:t>
            </a:r>
            <a:endParaRPr lang="zh-CN" altLang="en-US" sz="135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8" name="矩形 17"/>
          <p:cNvSpPr>
            <a:spLocks noChangeArrowheads="1"/>
          </p:cNvSpPr>
          <p:nvPr/>
        </p:nvSpPr>
        <p:spPr bwMode="auto">
          <a:xfrm>
            <a:off x="5130120" y="1256386"/>
            <a:ext cx="1091864" cy="16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22" tIns="25711" rIns="51422" bIns="25711">
            <a:spAutoFit/>
          </a:bodyPr>
          <a:lstStyle/>
          <a:p>
            <a:pPr algn="ctr"/>
            <a:r>
              <a:rPr lang="ru-RU" altLang="zh-CN" sz="750" b="1" dirty="0" err="1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Самозанятые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109" name="矩形 17"/>
          <p:cNvSpPr>
            <a:spLocks noChangeArrowheads="1"/>
          </p:cNvSpPr>
          <p:nvPr/>
        </p:nvSpPr>
        <p:spPr bwMode="auto">
          <a:xfrm>
            <a:off x="4028061" y="470081"/>
            <a:ext cx="1091864" cy="28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22" tIns="25711" rIns="51422" bIns="25711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Резиденты Арктики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298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:blinds dir="vert"/>
      </p:transition>
    </mc:Choice>
    <mc:Fallback xmlns="">
      <p:transition spd="slow" advClick="0" advTm="0">
        <p:blinds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autoRev="1" fill="hold" grpId="1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5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6" presetClass="emph" presetSubtype="0" fill="hold" grpId="2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3" dur="1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4" presetID="6" presetClass="emph" presetSubtype="0" fill="hold" grpId="3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animScale>
                                          <p:cBhvr>
                                            <p:cTn id="15" dur="1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35000" y="13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grpId="4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5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75000" y="7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8" presetID="21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2)">
                                          <p:cBhvr>
                                            <p:cTn id="20" dur="2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2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6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2" presetClass="entr" presetSubtype="3" accel="78000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3" accel="78000" fill="hold" grpId="0" nodeType="withEffect" p14:presetBounceEnd="36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3" accel="78000" fill="hold" grpId="0" nodeType="withEffect" p14:presetBounceEnd="36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0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3" accel="78000" fill="hold" grpId="0" nodeType="withEffect" p14:presetBounceEnd="36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3" accel="78000" fill="hold" grpId="0" nodeType="withEffect" p14:presetBounceEnd="36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12" accel="78000" fill="hold" grpId="0" nodeType="withEffect" p14:presetBounceEnd="36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5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5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2" accel="78000" fill="hold" grpId="0" nodeType="withEffect" p14:presetBounceEnd="36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5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5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2" accel="78000" fill="hold" grpId="0" nodeType="withEffect" p14:presetBounceEnd="36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6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6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12" accel="78000" fill="hold" grpId="0" nodeType="withEffect" p14:presetBounceEnd="36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6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65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12" accel="78000" fill="hold" grpId="0" nodeType="withEffect" p14:presetBounceEnd="36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68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6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9" accel="78000" fill="hold" grpId="0" nodeType="withEffect" p14:presetBounceEnd="36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72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7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3" dur="500"/>
                                            <p:tgtEl>
                                              <p:spTgt spid="22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5" presetID="22" presetClass="entr" presetSubtype="8" fill="hold" grpId="0" nodeType="after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85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7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3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9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1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2" dur="6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6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4" dur="6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5" presetID="53" presetClass="entr" presetSubtype="16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7" dur="6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6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9" dur="6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0" presetID="5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2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2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24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5" presetID="52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27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28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29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0" presetID="52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3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3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34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5" fill="hold">
                                <p:stCondLst>
                                  <p:cond delay="8100"/>
                                </p:stCondLst>
                                <p:childTnLst>
                                  <p:par>
                                    <p:cTn id="13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8" dur="4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9" dur="4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0" dur="4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1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3" dur="4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4" dur="4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5" dur="4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6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48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49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50" dur="10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1" fill="hold">
                                <p:stCondLst>
                                  <p:cond delay="9300"/>
                                </p:stCondLst>
                                <p:childTnLst>
                                  <p:par>
                                    <p:cTn id="15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4" dur="4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5" dur="4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6" dur="4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7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9" dur="4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0" dur="4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1" dur="4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2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64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65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66" dur="10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7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16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0" dur="4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1" dur="4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2" dur="4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5" dur="4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4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7" dur="4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8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80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81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82" dur="10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3" fill="hold">
                                <p:stCondLst>
                                  <p:cond delay="11700"/>
                                </p:stCondLst>
                                <p:childTnLst>
                                  <p:par>
                                    <p:cTn id="18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6" dur="4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7" dur="4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8" dur="4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9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1" dur="4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2" dur="4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3" dur="4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4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96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97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98" dur="10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9" fill="hold">
                                <p:stCondLst>
                                  <p:cond delay="12900"/>
                                </p:stCondLst>
                                <p:childTnLst>
                                  <p:par>
                                    <p:cTn id="20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2" dur="4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3" dur="4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4" dur="4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7" dur="4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8" dur="4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9" dur="4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0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1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1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214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7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8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9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2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3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4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5" presetID="52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27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28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229" dur="10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0" presetID="52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3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3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234" dur="10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7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8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9" dur="5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2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3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4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  <p:bldP spid="4" grpId="2" animBg="1"/>
          <p:bldP spid="4" grpId="3" animBg="1"/>
          <p:bldP spid="4" grpId="4" animBg="1"/>
          <p:bldP spid="5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29" grpId="0"/>
          <p:bldP spid="32" grpId="0"/>
          <p:bldP spid="35" grpId="0"/>
          <p:bldP spid="43" grpId="0"/>
          <p:bldP spid="47" grpId="0"/>
          <p:bldP spid="48" grpId="0"/>
          <p:bldP spid="50" grpId="0"/>
          <p:bldP spid="51" grpId="0"/>
          <p:bldP spid="55" grpId="0"/>
          <p:bldP spid="56" grpId="0"/>
          <p:bldP spid="65" grpId="0"/>
          <p:bldP spid="66" grpId="0"/>
          <p:bldP spid="70" grpId="0"/>
          <p:bldP spid="71" grpId="0"/>
          <p:bldP spid="75" grpId="0"/>
          <p:bldP spid="76" grpId="0"/>
          <p:bldP spid="98" grpId="0"/>
          <p:bldP spid="99" grpId="0"/>
          <p:bldP spid="106" grpId="0"/>
          <p:bldP spid="107" grpId="0"/>
          <p:bldP spid="108" grpId="0"/>
          <p:bldP spid="10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autoRev="1" fill="hold" grpId="1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5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6" presetClass="emph" presetSubtype="0" fill="hold" grpId="2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3" dur="1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4" presetID="6" presetClass="emph" presetSubtype="0" fill="hold" grpId="3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animScale>
                                          <p:cBhvr>
                                            <p:cTn id="15" dur="1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35000" y="13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grpId="4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5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75000" y="7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8" presetID="21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2)">
                                          <p:cBhvr>
                                            <p:cTn id="20" dur="2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2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6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2" presetClass="entr" presetSubtype="3" accel="7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3" accel="78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3" accel="78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3" accel="78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3" accel="78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12" accel="78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2" accel="7800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2" accel="7800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12" accel="7800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12" accel="7800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9" accel="78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3" dur="500"/>
                                            <p:tgtEl>
                                              <p:spTgt spid="22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5" presetID="22" presetClass="entr" presetSubtype="8" fill="hold" grpId="0" nodeType="after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85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7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3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9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1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2" dur="6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6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4" dur="6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5" presetID="53" presetClass="entr" presetSubtype="16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7" dur="6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6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9" dur="6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0" presetID="5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2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2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24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5" presetID="52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27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28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29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0" presetID="52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3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3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34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5" fill="hold">
                                <p:stCondLst>
                                  <p:cond delay="8100"/>
                                </p:stCondLst>
                                <p:childTnLst>
                                  <p:par>
                                    <p:cTn id="13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8" dur="4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9" dur="4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0" dur="4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1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3" dur="4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4" dur="4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5" dur="4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6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48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49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50" dur="10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1" fill="hold">
                                <p:stCondLst>
                                  <p:cond delay="9300"/>
                                </p:stCondLst>
                                <p:childTnLst>
                                  <p:par>
                                    <p:cTn id="15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4" dur="4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5" dur="4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6" dur="4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7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9" dur="4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0" dur="4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1" dur="4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2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64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65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66" dur="10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7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16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0" dur="4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1" dur="4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2" dur="4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5" dur="4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4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7" dur="4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8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80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81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82" dur="10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3" fill="hold">
                                <p:stCondLst>
                                  <p:cond delay="11700"/>
                                </p:stCondLst>
                                <p:childTnLst>
                                  <p:par>
                                    <p:cTn id="18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6" dur="4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7" dur="4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8" dur="4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9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1" dur="4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2" dur="4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3" dur="4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4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196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197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198" dur="10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9" fill="hold">
                                <p:stCondLst>
                                  <p:cond delay="12900"/>
                                </p:stCondLst>
                                <p:childTnLst>
                                  <p:par>
                                    <p:cTn id="20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2" dur="4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3" dur="4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4" dur="4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7" dur="4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8" dur="4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9" dur="4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0" presetID="5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1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1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214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7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8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9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2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3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4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5" presetID="52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27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28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229" dur="10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0" presetID="52" presetClass="entr" presetSubtype="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3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3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234" dur="10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7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8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9" dur="5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2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3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4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  <p:bldP spid="4" grpId="2" animBg="1"/>
          <p:bldP spid="4" grpId="3" animBg="1"/>
          <p:bldP spid="4" grpId="4" animBg="1"/>
          <p:bldP spid="5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29" grpId="0"/>
          <p:bldP spid="32" grpId="0"/>
          <p:bldP spid="35" grpId="0"/>
          <p:bldP spid="43" grpId="0"/>
          <p:bldP spid="47" grpId="0"/>
          <p:bldP spid="48" grpId="0"/>
          <p:bldP spid="50" grpId="0"/>
          <p:bldP spid="51" grpId="0"/>
          <p:bldP spid="55" grpId="0"/>
          <p:bldP spid="56" grpId="0"/>
          <p:bldP spid="65" grpId="0"/>
          <p:bldP spid="66" grpId="0"/>
          <p:bldP spid="70" grpId="0"/>
          <p:bldP spid="71" grpId="0"/>
          <p:bldP spid="75" grpId="0"/>
          <p:bldP spid="76" grpId="0"/>
          <p:bldP spid="98" grpId="0"/>
          <p:bldP spid="99" grpId="0"/>
          <p:bldP spid="106" grpId="0"/>
          <p:bldP spid="107" grpId="0"/>
          <p:bldP spid="108" grpId="0"/>
          <p:bldP spid="109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1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2748868" y="113559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01</a:t>
            </a: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3311841" y="160526"/>
            <a:ext cx="3429527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Информационно-консультационная поддержка, </a:t>
            </a:r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межрегиональное </a:t>
            </a:r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сотрудничество, содействие в продвижении продукции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pic>
        <p:nvPicPr>
          <p:cNvPr id="15" name="图片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39913" y="1918731"/>
            <a:ext cx="1333409" cy="922602"/>
          </a:xfrm>
          <a:prstGeom prst="rect">
            <a:avLst/>
          </a:prstGeom>
        </p:spPr>
      </p:pic>
      <p:grpSp>
        <p:nvGrpSpPr>
          <p:cNvPr id="18" name="组合 6"/>
          <p:cNvGrpSpPr/>
          <p:nvPr/>
        </p:nvGrpSpPr>
        <p:grpSpPr>
          <a:xfrm>
            <a:off x="3247296" y="1918731"/>
            <a:ext cx="1299372" cy="916530"/>
            <a:chOff x="3946913" y="1827911"/>
            <a:chExt cx="1958168" cy="1283142"/>
          </a:xfrm>
        </p:grpSpPr>
        <p:sp>
          <p:nvSpPr>
            <p:cNvPr id="19" name="矩形 7"/>
            <p:cNvSpPr/>
            <p:nvPr/>
          </p:nvSpPr>
          <p:spPr>
            <a:xfrm>
              <a:off x="3946913" y="1827911"/>
              <a:ext cx="1958168" cy="1283142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47788">
                <a:defRPr/>
              </a:pPr>
              <a:endParaRPr lang="zh-CN" altLang="en-US" sz="975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20" name="TextBox 17"/>
            <p:cNvSpPr txBox="1">
              <a:spLocks noChangeArrowheads="1"/>
            </p:cNvSpPr>
            <p:nvPr/>
          </p:nvSpPr>
          <p:spPr bwMode="auto">
            <a:xfrm flipH="1">
              <a:off x="4085645" y="1931426"/>
              <a:ext cx="1661334" cy="90486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ru-RU" altLang="zh-CN" sz="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ЦЕНТР </a:t>
              </a:r>
              <a:r>
                <a:rPr lang="ru-RU" altLang="zh-CN" sz="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КЛАСТЕРНОГО РАЗВИТИЯ</a:t>
              </a:r>
              <a:endPara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2" name="组合 9"/>
          <p:cNvGrpSpPr/>
          <p:nvPr/>
        </p:nvGrpSpPr>
        <p:grpSpPr>
          <a:xfrm>
            <a:off x="458883" y="1918731"/>
            <a:ext cx="1313667" cy="916530"/>
            <a:chOff x="0" y="2095862"/>
            <a:chExt cx="1979711" cy="1283142"/>
          </a:xfrm>
        </p:grpSpPr>
        <p:sp>
          <p:nvSpPr>
            <p:cNvPr id="23" name="矩形 10"/>
            <p:cNvSpPr/>
            <p:nvPr/>
          </p:nvSpPr>
          <p:spPr>
            <a:xfrm>
              <a:off x="0" y="2095862"/>
              <a:ext cx="1979711" cy="128314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+mj-ea"/>
                <a:ea typeface="+mj-ea"/>
              </a:endParaRPr>
            </a:p>
          </p:txBody>
        </p:sp>
        <p:sp>
          <p:nvSpPr>
            <p:cNvPr id="32" name="TextBox 18"/>
            <p:cNvSpPr txBox="1">
              <a:spLocks noChangeArrowheads="1"/>
            </p:cNvSpPr>
            <p:nvPr/>
          </p:nvSpPr>
          <p:spPr bwMode="auto">
            <a:xfrm flipH="1">
              <a:off x="142325" y="2183398"/>
              <a:ext cx="1736270" cy="11633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ru-RU" altLang="zh-CN" sz="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ЦЕНТР ПОДДЕРЖКИ ПРЕДПРИНИМА-ТЕЛЬСТВА</a:t>
              </a:r>
              <a:endPara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3" name="组合 12"/>
          <p:cNvGrpSpPr/>
          <p:nvPr/>
        </p:nvGrpSpPr>
        <p:grpSpPr>
          <a:xfrm>
            <a:off x="1839913" y="2894050"/>
            <a:ext cx="1333409" cy="905646"/>
            <a:chOff x="2072433" y="511758"/>
            <a:chExt cx="2009463" cy="1267904"/>
          </a:xfrm>
        </p:grpSpPr>
        <p:sp>
          <p:nvSpPr>
            <p:cNvPr id="34" name="矩形 13"/>
            <p:cNvSpPr/>
            <p:nvPr/>
          </p:nvSpPr>
          <p:spPr>
            <a:xfrm>
              <a:off x="2072433" y="511758"/>
              <a:ext cx="2009463" cy="1267904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47788">
                <a:defRPr/>
              </a:pPr>
              <a:endParaRPr lang="zh-CN" altLang="en-US" sz="975">
                <a:solidFill>
                  <a:sysClr val="window" lastClr="FFFFFF"/>
                </a:solidFill>
                <a:latin typeface="+mj-ea"/>
                <a:ea typeface="+mj-ea"/>
              </a:endParaRPr>
            </a:p>
          </p:txBody>
        </p:sp>
        <p:sp>
          <p:nvSpPr>
            <p:cNvPr id="38" name="TextBox 18"/>
            <p:cNvSpPr txBox="1">
              <a:spLocks noChangeArrowheads="1"/>
            </p:cNvSpPr>
            <p:nvPr/>
          </p:nvSpPr>
          <p:spPr bwMode="auto">
            <a:xfrm flipH="1">
              <a:off x="2195351" y="586041"/>
              <a:ext cx="1736270" cy="116339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ru-RU" altLang="zh-CN" sz="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ЦЕНТР </a:t>
              </a:r>
              <a:r>
                <a:rPr lang="ru-RU" altLang="zh-CN" sz="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ИННОВАЦИЙ СОЦИАЛЬНОЙ СФЕРЫ</a:t>
              </a:r>
              <a:endPara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1026" name="Picture 2" descr="https://fcrso.ru/uploads/news/1414668005-930e4f2d8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3862947"/>
            <a:ext cx="1355193" cy="903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ealbroker.ru/wp-content/uploads/2016/01/slider_2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8"/>
          <a:stretch/>
        </p:blipFill>
        <p:spPr bwMode="auto">
          <a:xfrm>
            <a:off x="458882" y="2894051"/>
            <a:ext cx="1313667" cy="90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组合 12"/>
          <p:cNvGrpSpPr/>
          <p:nvPr/>
        </p:nvGrpSpPr>
        <p:grpSpPr>
          <a:xfrm>
            <a:off x="422118" y="3862947"/>
            <a:ext cx="1333409" cy="905645"/>
            <a:chOff x="2072433" y="511758"/>
            <a:chExt cx="2009463" cy="1267904"/>
          </a:xfrm>
        </p:grpSpPr>
        <p:sp>
          <p:nvSpPr>
            <p:cNvPr id="40" name="矩形 13"/>
            <p:cNvSpPr/>
            <p:nvPr/>
          </p:nvSpPr>
          <p:spPr>
            <a:xfrm>
              <a:off x="2072433" y="511758"/>
              <a:ext cx="2009463" cy="1267904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47788">
                <a:defRPr/>
              </a:pPr>
              <a:endParaRPr lang="zh-CN" altLang="en-US" sz="975">
                <a:solidFill>
                  <a:sysClr val="window" lastClr="FFFFFF"/>
                </a:solidFill>
                <a:latin typeface="+mj-ea"/>
                <a:ea typeface="+mj-ea"/>
              </a:endParaRPr>
            </a:p>
          </p:txBody>
        </p:sp>
        <p:sp>
          <p:nvSpPr>
            <p:cNvPr id="41" name="TextBox 18"/>
            <p:cNvSpPr txBox="1">
              <a:spLocks noChangeArrowheads="1"/>
            </p:cNvSpPr>
            <p:nvPr/>
          </p:nvSpPr>
          <p:spPr bwMode="auto">
            <a:xfrm flipH="1">
              <a:off x="2195351" y="586041"/>
              <a:ext cx="1736270" cy="11633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ru-RU" altLang="zh-CN" sz="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ЦЕНТР </a:t>
              </a:r>
              <a:r>
                <a:rPr lang="ru-RU" altLang="zh-CN" sz="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НХП, РЕМЕСЛЕННОЙ ДЕЯТЕЛЬНОСТИ, ТУРИЗМА</a:t>
              </a:r>
              <a:endPara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2" name="组合 12"/>
          <p:cNvGrpSpPr/>
          <p:nvPr/>
        </p:nvGrpSpPr>
        <p:grpSpPr>
          <a:xfrm>
            <a:off x="3230277" y="3863587"/>
            <a:ext cx="1333409" cy="905646"/>
            <a:chOff x="2072433" y="511758"/>
            <a:chExt cx="2009463" cy="1267904"/>
          </a:xfrm>
        </p:grpSpPr>
        <p:sp>
          <p:nvSpPr>
            <p:cNvPr id="43" name="矩形 13"/>
            <p:cNvSpPr/>
            <p:nvPr/>
          </p:nvSpPr>
          <p:spPr>
            <a:xfrm>
              <a:off x="2072433" y="511758"/>
              <a:ext cx="2009463" cy="1267904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47788">
                <a:defRPr/>
              </a:pPr>
              <a:endParaRPr lang="zh-CN" altLang="en-US" sz="975">
                <a:solidFill>
                  <a:sysClr val="window" lastClr="FFFFFF"/>
                </a:solidFill>
                <a:latin typeface="+mj-ea"/>
                <a:ea typeface="+mj-ea"/>
              </a:endParaRPr>
            </a:p>
          </p:txBody>
        </p:sp>
        <p:sp>
          <p:nvSpPr>
            <p:cNvPr id="44" name="TextBox 18"/>
            <p:cNvSpPr txBox="1">
              <a:spLocks noChangeArrowheads="1"/>
            </p:cNvSpPr>
            <p:nvPr/>
          </p:nvSpPr>
          <p:spPr bwMode="auto">
            <a:xfrm flipH="1">
              <a:off x="2195351" y="586041"/>
              <a:ext cx="1736270" cy="8729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ru-RU" altLang="zh-CN" sz="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ЦЕНТР </a:t>
              </a:r>
              <a:r>
                <a:rPr lang="ru-RU" altLang="zh-CN" sz="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ПОДДЕРЖКИ ЭКСПОРТА </a:t>
              </a:r>
            </a:p>
          </p:txBody>
        </p:sp>
      </p:grpSp>
      <p:grpSp>
        <p:nvGrpSpPr>
          <p:cNvPr id="47" name="组合 31"/>
          <p:cNvGrpSpPr/>
          <p:nvPr/>
        </p:nvGrpSpPr>
        <p:grpSpPr>
          <a:xfrm rot="2189651">
            <a:off x="4786222" y="1696634"/>
            <a:ext cx="932849" cy="946393"/>
            <a:chOff x="5803900" y="2852738"/>
            <a:chExt cx="1300163" cy="1319212"/>
          </a:xfrm>
          <a:solidFill>
            <a:srgbClr val="000000">
              <a:alpha val="60000"/>
            </a:srgbClr>
          </a:solidFill>
          <a:effectLst/>
        </p:grpSpPr>
        <p:sp>
          <p:nvSpPr>
            <p:cNvPr id="48" name="Freeform 18"/>
            <p:cNvSpPr>
              <a:spLocks noEditPoints="1"/>
            </p:cNvSpPr>
            <p:nvPr/>
          </p:nvSpPr>
          <p:spPr bwMode="auto">
            <a:xfrm>
              <a:off x="5803900" y="2852738"/>
              <a:ext cx="1300163" cy="1319212"/>
            </a:xfrm>
            <a:custGeom>
              <a:avLst/>
              <a:gdLst>
                <a:gd name="T0" fmla="*/ 309 w 347"/>
                <a:gd name="T1" fmla="*/ 176 h 352"/>
                <a:gd name="T2" fmla="*/ 326 w 347"/>
                <a:gd name="T3" fmla="*/ 150 h 352"/>
                <a:gd name="T4" fmla="*/ 335 w 347"/>
                <a:gd name="T5" fmla="*/ 103 h 352"/>
                <a:gd name="T6" fmla="*/ 294 w 347"/>
                <a:gd name="T7" fmla="*/ 113 h 352"/>
                <a:gd name="T8" fmla="*/ 282 w 347"/>
                <a:gd name="T9" fmla="*/ 65 h 352"/>
                <a:gd name="T10" fmla="*/ 262 w 347"/>
                <a:gd name="T11" fmla="*/ 22 h 352"/>
                <a:gd name="T12" fmla="*/ 234 w 347"/>
                <a:gd name="T13" fmla="*/ 54 h 352"/>
                <a:gd name="T14" fmla="*/ 196 w 347"/>
                <a:gd name="T15" fmla="*/ 23 h 352"/>
                <a:gd name="T16" fmla="*/ 155 w 347"/>
                <a:gd name="T17" fmla="*/ 0 h 352"/>
                <a:gd name="T18" fmla="*/ 151 w 347"/>
                <a:gd name="T19" fmla="*/ 42 h 352"/>
                <a:gd name="T20" fmla="*/ 102 w 347"/>
                <a:gd name="T21" fmla="*/ 39 h 352"/>
                <a:gd name="T22" fmla="*/ 55 w 347"/>
                <a:gd name="T23" fmla="*/ 44 h 352"/>
                <a:gd name="T24" fmla="*/ 77 w 347"/>
                <a:gd name="T25" fmla="*/ 81 h 352"/>
                <a:gd name="T26" fmla="*/ 35 w 347"/>
                <a:gd name="T27" fmla="*/ 107 h 352"/>
                <a:gd name="T28" fmla="*/ 0 w 347"/>
                <a:gd name="T29" fmla="*/ 139 h 352"/>
                <a:gd name="T30" fmla="*/ 39 w 347"/>
                <a:gd name="T31" fmla="*/ 156 h 352"/>
                <a:gd name="T32" fmla="*/ 39 w 347"/>
                <a:gd name="T33" fmla="*/ 195 h 352"/>
                <a:gd name="T34" fmla="*/ 0 w 347"/>
                <a:gd name="T35" fmla="*/ 212 h 352"/>
                <a:gd name="T36" fmla="*/ 35 w 347"/>
                <a:gd name="T37" fmla="*/ 244 h 352"/>
                <a:gd name="T38" fmla="*/ 77 w 347"/>
                <a:gd name="T39" fmla="*/ 271 h 352"/>
                <a:gd name="T40" fmla="*/ 55 w 347"/>
                <a:gd name="T41" fmla="*/ 307 h 352"/>
                <a:gd name="T42" fmla="*/ 102 w 347"/>
                <a:gd name="T43" fmla="*/ 313 h 352"/>
                <a:gd name="T44" fmla="*/ 151 w 347"/>
                <a:gd name="T45" fmla="*/ 309 h 352"/>
                <a:gd name="T46" fmla="*/ 155 w 347"/>
                <a:gd name="T47" fmla="*/ 352 h 352"/>
                <a:gd name="T48" fmla="*/ 196 w 347"/>
                <a:gd name="T49" fmla="*/ 329 h 352"/>
                <a:gd name="T50" fmla="*/ 234 w 347"/>
                <a:gd name="T51" fmla="*/ 297 h 352"/>
                <a:gd name="T52" fmla="*/ 262 w 347"/>
                <a:gd name="T53" fmla="*/ 329 h 352"/>
                <a:gd name="T54" fmla="*/ 282 w 347"/>
                <a:gd name="T55" fmla="*/ 286 h 352"/>
                <a:gd name="T56" fmla="*/ 294 w 347"/>
                <a:gd name="T57" fmla="*/ 239 h 352"/>
                <a:gd name="T58" fmla="*/ 335 w 347"/>
                <a:gd name="T59" fmla="*/ 248 h 352"/>
                <a:gd name="T60" fmla="*/ 326 w 347"/>
                <a:gd name="T61" fmla="*/ 201 h 352"/>
                <a:gd name="T62" fmla="*/ 174 w 347"/>
                <a:gd name="T63" fmla="*/ 201 h 352"/>
                <a:gd name="T64" fmla="*/ 174 w 347"/>
                <a:gd name="T65" fmla="*/ 150 h 352"/>
                <a:gd name="T66" fmla="*/ 174 w 347"/>
                <a:gd name="T67" fmla="*/ 201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7" h="352">
                  <a:moveTo>
                    <a:pt x="308" y="195"/>
                  </a:moveTo>
                  <a:cubicBezTo>
                    <a:pt x="309" y="189"/>
                    <a:pt x="309" y="182"/>
                    <a:pt x="309" y="176"/>
                  </a:cubicBezTo>
                  <a:cubicBezTo>
                    <a:pt x="309" y="169"/>
                    <a:pt x="309" y="162"/>
                    <a:pt x="308" y="156"/>
                  </a:cubicBezTo>
                  <a:cubicBezTo>
                    <a:pt x="326" y="150"/>
                    <a:pt x="326" y="150"/>
                    <a:pt x="326" y="150"/>
                  </a:cubicBezTo>
                  <a:cubicBezTo>
                    <a:pt x="347" y="139"/>
                    <a:pt x="347" y="139"/>
                    <a:pt x="347" y="139"/>
                  </a:cubicBezTo>
                  <a:cubicBezTo>
                    <a:pt x="335" y="103"/>
                    <a:pt x="335" y="103"/>
                    <a:pt x="335" y="103"/>
                  </a:cubicBezTo>
                  <a:cubicBezTo>
                    <a:pt x="312" y="107"/>
                    <a:pt x="312" y="107"/>
                    <a:pt x="312" y="107"/>
                  </a:cubicBezTo>
                  <a:cubicBezTo>
                    <a:pt x="294" y="113"/>
                    <a:pt x="294" y="113"/>
                    <a:pt x="294" y="113"/>
                  </a:cubicBezTo>
                  <a:cubicBezTo>
                    <a:pt x="288" y="101"/>
                    <a:pt x="280" y="90"/>
                    <a:pt x="271" y="81"/>
                  </a:cubicBezTo>
                  <a:cubicBezTo>
                    <a:pt x="282" y="65"/>
                    <a:pt x="282" y="65"/>
                    <a:pt x="282" y="65"/>
                  </a:cubicBezTo>
                  <a:cubicBezTo>
                    <a:pt x="292" y="44"/>
                    <a:pt x="292" y="44"/>
                    <a:pt x="292" y="44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45" y="39"/>
                    <a:pt x="245" y="39"/>
                    <a:pt x="245" y="39"/>
                  </a:cubicBezTo>
                  <a:cubicBezTo>
                    <a:pt x="234" y="54"/>
                    <a:pt x="234" y="54"/>
                    <a:pt x="234" y="54"/>
                  </a:cubicBezTo>
                  <a:cubicBezTo>
                    <a:pt x="222" y="48"/>
                    <a:pt x="210" y="44"/>
                    <a:pt x="196" y="42"/>
                  </a:cubicBezTo>
                  <a:cubicBezTo>
                    <a:pt x="196" y="23"/>
                    <a:pt x="196" y="23"/>
                    <a:pt x="196" y="23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51" y="23"/>
                    <a:pt x="151" y="23"/>
                    <a:pt x="151" y="23"/>
                  </a:cubicBezTo>
                  <a:cubicBezTo>
                    <a:pt x="151" y="42"/>
                    <a:pt x="151" y="42"/>
                    <a:pt x="151" y="42"/>
                  </a:cubicBezTo>
                  <a:cubicBezTo>
                    <a:pt x="138" y="44"/>
                    <a:pt x="125" y="48"/>
                    <a:pt x="113" y="54"/>
                  </a:cubicBezTo>
                  <a:cubicBezTo>
                    <a:pt x="102" y="39"/>
                    <a:pt x="102" y="39"/>
                    <a:pt x="102" y="39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55" y="44"/>
                    <a:pt x="55" y="44"/>
                    <a:pt x="55" y="44"/>
                  </a:cubicBezTo>
                  <a:cubicBezTo>
                    <a:pt x="65" y="65"/>
                    <a:pt x="65" y="65"/>
                    <a:pt x="65" y="65"/>
                  </a:cubicBezTo>
                  <a:cubicBezTo>
                    <a:pt x="77" y="81"/>
                    <a:pt x="77" y="81"/>
                    <a:pt x="77" y="81"/>
                  </a:cubicBezTo>
                  <a:cubicBezTo>
                    <a:pt x="67" y="90"/>
                    <a:pt x="60" y="101"/>
                    <a:pt x="53" y="113"/>
                  </a:cubicBezTo>
                  <a:cubicBezTo>
                    <a:pt x="35" y="107"/>
                    <a:pt x="35" y="107"/>
                    <a:pt x="35" y="107"/>
                  </a:cubicBezTo>
                  <a:cubicBezTo>
                    <a:pt x="12" y="103"/>
                    <a:pt x="12" y="103"/>
                    <a:pt x="12" y="103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21" y="150"/>
                    <a:pt x="21" y="150"/>
                    <a:pt x="21" y="150"/>
                  </a:cubicBezTo>
                  <a:cubicBezTo>
                    <a:pt x="39" y="156"/>
                    <a:pt x="39" y="156"/>
                    <a:pt x="39" y="156"/>
                  </a:cubicBezTo>
                  <a:cubicBezTo>
                    <a:pt x="38" y="162"/>
                    <a:pt x="38" y="169"/>
                    <a:pt x="38" y="176"/>
                  </a:cubicBezTo>
                  <a:cubicBezTo>
                    <a:pt x="38" y="182"/>
                    <a:pt x="38" y="189"/>
                    <a:pt x="39" y="195"/>
                  </a:cubicBezTo>
                  <a:cubicBezTo>
                    <a:pt x="21" y="201"/>
                    <a:pt x="21" y="201"/>
                    <a:pt x="21" y="201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12" y="248"/>
                    <a:pt x="12" y="248"/>
                    <a:pt x="12" y="248"/>
                  </a:cubicBezTo>
                  <a:cubicBezTo>
                    <a:pt x="35" y="244"/>
                    <a:pt x="35" y="244"/>
                    <a:pt x="35" y="244"/>
                  </a:cubicBezTo>
                  <a:cubicBezTo>
                    <a:pt x="53" y="239"/>
                    <a:pt x="53" y="239"/>
                    <a:pt x="53" y="239"/>
                  </a:cubicBezTo>
                  <a:cubicBezTo>
                    <a:pt x="60" y="250"/>
                    <a:pt x="67" y="261"/>
                    <a:pt x="77" y="271"/>
                  </a:cubicBezTo>
                  <a:cubicBezTo>
                    <a:pt x="65" y="286"/>
                    <a:pt x="65" y="286"/>
                    <a:pt x="65" y="286"/>
                  </a:cubicBezTo>
                  <a:cubicBezTo>
                    <a:pt x="55" y="307"/>
                    <a:pt x="55" y="307"/>
                    <a:pt x="55" y="307"/>
                  </a:cubicBezTo>
                  <a:cubicBezTo>
                    <a:pt x="85" y="329"/>
                    <a:pt x="85" y="329"/>
                    <a:pt x="85" y="329"/>
                  </a:cubicBezTo>
                  <a:cubicBezTo>
                    <a:pt x="102" y="313"/>
                    <a:pt x="102" y="313"/>
                    <a:pt x="102" y="313"/>
                  </a:cubicBezTo>
                  <a:cubicBezTo>
                    <a:pt x="113" y="297"/>
                    <a:pt x="113" y="297"/>
                    <a:pt x="113" y="297"/>
                  </a:cubicBezTo>
                  <a:cubicBezTo>
                    <a:pt x="125" y="303"/>
                    <a:pt x="138" y="307"/>
                    <a:pt x="151" y="309"/>
                  </a:cubicBezTo>
                  <a:cubicBezTo>
                    <a:pt x="151" y="329"/>
                    <a:pt x="151" y="329"/>
                    <a:pt x="151" y="329"/>
                  </a:cubicBezTo>
                  <a:cubicBezTo>
                    <a:pt x="155" y="352"/>
                    <a:pt x="155" y="352"/>
                    <a:pt x="155" y="352"/>
                  </a:cubicBezTo>
                  <a:cubicBezTo>
                    <a:pt x="192" y="352"/>
                    <a:pt x="192" y="352"/>
                    <a:pt x="192" y="352"/>
                  </a:cubicBezTo>
                  <a:cubicBezTo>
                    <a:pt x="196" y="329"/>
                    <a:pt x="196" y="329"/>
                    <a:pt x="196" y="329"/>
                  </a:cubicBezTo>
                  <a:cubicBezTo>
                    <a:pt x="196" y="309"/>
                    <a:pt x="196" y="309"/>
                    <a:pt x="196" y="309"/>
                  </a:cubicBezTo>
                  <a:cubicBezTo>
                    <a:pt x="210" y="307"/>
                    <a:pt x="222" y="303"/>
                    <a:pt x="234" y="297"/>
                  </a:cubicBezTo>
                  <a:cubicBezTo>
                    <a:pt x="245" y="313"/>
                    <a:pt x="245" y="313"/>
                    <a:pt x="245" y="313"/>
                  </a:cubicBezTo>
                  <a:cubicBezTo>
                    <a:pt x="262" y="329"/>
                    <a:pt x="262" y="329"/>
                    <a:pt x="262" y="329"/>
                  </a:cubicBezTo>
                  <a:cubicBezTo>
                    <a:pt x="292" y="307"/>
                    <a:pt x="292" y="307"/>
                    <a:pt x="292" y="307"/>
                  </a:cubicBezTo>
                  <a:cubicBezTo>
                    <a:pt x="282" y="286"/>
                    <a:pt x="282" y="286"/>
                    <a:pt x="282" y="286"/>
                  </a:cubicBezTo>
                  <a:cubicBezTo>
                    <a:pt x="271" y="271"/>
                    <a:pt x="271" y="271"/>
                    <a:pt x="271" y="271"/>
                  </a:cubicBezTo>
                  <a:cubicBezTo>
                    <a:pt x="280" y="261"/>
                    <a:pt x="288" y="250"/>
                    <a:pt x="294" y="239"/>
                  </a:cubicBezTo>
                  <a:cubicBezTo>
                    <a:pt x="312" y="244"/>
                    <a:pt x="312" y="244"/>
                    <a:pt x="312" y="244"/>
                  </a:cubicBezTo>
                  <a:cubicBezTo>
                    <a:pt x="335" y="248"/>
                    <a:pt x="335" y="248"/>
                    <a:pt x="335" y="248"/>
                  </a:cubicBezTo>
                  <a:cubicBezTo>
                    <a:pt x="347" y="212"/>
                    <a:pt x="347" y="212"/>
                    <a:pt x="347" y="212"/>
                  </a:cubicBezTo>
                  <a:cubicBezTo>
                    <a:pt x="326" y="201"/>
                    <a:pt x="326" y="201"/>
                    <a:pt x="326" y="201"/>
                  </a:cubicBezTo>
                  <a:lnTo>
                    <a:pt x="308" y="195"/>
                  </a:lnTo>
                  <a:close/>
                  <a:moveTo>
                    <a:pt x="174" y="201"/>
                  </a:moveTo>
                  <a:cubicBezTo>
                    <a:pt x="159" y="201"/>
                    <a:pt x="148" y="190"/>
                    <a:pt x="148" y="176"/>
                  </a:cubicBezTo>
                  <a:cubicBezTo>
                    <a:pt x="148" y="162"/>
                    <a:pt x="159" y="150"/>
                    <a:pt x="174" y="150"/>
                  </a:cubicBezTo>
                  <a:cubicBezTo>
                    <a:pt x="188" y="150"/>
                    <a:pt x="199" y="162"/>
                    <a:pt x="199" y="176"/>
                  </a:cubicBezTo>
                  <a:cubicBezTo>
                    <a:pt x="199" y="190"/>
                    <a:pt x="188" y="201"/>
                    <a:pt x="174" y="201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en-US" sz="1350"/>
            </a:p>
          </p:txBody>
        </p:sp>
        <p:sp>
          <p:nvSpPr>
            <p:cNvPr id="49" name="Freeform 19"/>
            <p:cNvSpPr>
              <a:spLocks noEditPoints="1"/>
            </p:cNvSpPr>
            <p:nvPr/>
          </p:nvSpPr>
          <p:spPr bwMode="auto">
            <a:xfrm>
              <a:off x="6080125" y="3136900"/>
              <a:ext cx="747713" cy="746125"/>
            </a:xfrm>
            <a:custGeom>
              <a:avLst/>
              <a:gdLst>
                <a:gd name="T0" fmla="*/ 100 w 199"/>
                <a:gd name="T1" fmla="*/ 0 h 199"/>
                <a:gd name="T2" fmla="*/ 0 w 199"/>
                <a:gd name="T3" fmla="*/ 100 h 199"/>
                <a:gd name="T4" fmla="*/ 100 w 199"/>
                <a:gd name="T5" fmla="*/ 199 h 199"/>
                <a:gd name="T6" fmla="*/ 199 w 199"/>
                <a:gd name="T7" fmla="*/ 100 h 199"/>
                <a:gd name="T8" fmla="*/ 100 w 199"/>
                <a:gd name="T9" fmla="*/ 0 h 199"/>
                <a:gd name="T10" fmla="*/ 100 w 199"/>
                <a:gd name="T11" fmla="*/ 150 h 199"/>
                <a:gd name="T12" fmla="*/ 49 w 199"/>
                <a:gd name="T13" fmla="*/ 100 h 199"/>
                <a:gd name="T14" fmla="*/ 100 w 199"/>
                <a:gd name="T15" fmla="*/ 49 h 199"/>
                <a:gd name="T16" fmla="*/ 150 w 199"/>
                <a:gd name="T17" fmla="*/ 100 h 199"/>
                <a:gd name="T18" fmla="*/ 100 w 199"/>
                <a:gd name="T19" fmla="*/ 15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9" h="199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55"/>
                    <a:pt x="45" y="199"/>
                    <a:pt x="100" y="199"/>
                  </a:cubicBezTo>
                  <a:cubicBezTo>
                    <a:pt x="155" y="199"/>
                    <a:pt x="199" y="155"/>
                    <a:pt x="199" y="100"/>
                  </a:cubicBezTo>
                  <a:cubicBezTo>
                    <a:pt x="199" y="45"/>
                    <a:pt x="155" y="0"/>
                    <a:pt x="100" y="0"/>
                  </a:cubicBezTo>
                  <a:close/>
                  <a:moveTo>
                    <a:pt x="100" y="150"/>
                  </a:moveTo>
                  <a:cubicBezTo>
                    <a:pt x="72" y="150"/>
                    <a:pt x="49" y="128"/>
                    <a:pt x="49" y="100"/>
                  </a:cubicBezTo>
                  <a:cubicBezTo>
                    <a:pt x="49" y="72"/>
                    <a:pt x="72" y="49"/>
                    <a:pt x="100" y="49"/>
                  </a:cubicBezTo>
                  <a:cubicBezTo>
                    <a:pt x="127" y="49"/>
                    <a:pt x="150" y="72"/>
                    <a:pt x="150" y="100"/>
                  </a:cubicBezTo>
                  <a:cubicBezTo>
                    <a:pt x="150" y="128"/>
                    <a:pt x="127" y="150"/>
                    <a:pt x="100" y="15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en-US" sz="1350"/>
            </a:p>
          </p:txBody>
        </p:sp>
      </p:grpSp>
      <p:grpSp>
        <p:nvGrpSpPr>
          <p:cNvPr id="50" name="组合 34"/>
          <p:cNvGrpSpPr/>
          <p:nvPr/>
        </p:nvGrpSpPr>
        <p:grpSpPr>
          <a:xfrm rot="2325142">
            <a:off x="5594857" y="1952942"/>
            <a:ext cx="1133314" cy="1132028"/>
            <a:chOff x="5305425" y="2638425"/>
            <a:chExt cx="1579563" cy="1577975"/>
          </a:xfrm>
          <a:solidFill>
            <a:srgbClr val="000000">
              <a:alpha val="60000"/>
            </a:srgbClr>
          </a:solidFill>
          <a:effectLst/>
        </p:grpSpPr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305425" y="2638425"/>
              <a:ext cx="1579563" cy="1577975"/>
            </a:xfrm>
            <a:custGeom>
              <a:avLst/>
              <a:gdLst>
                <a:gd name="T0" fmla="*/ 421 w 421"/>
                <a:gd name="T1" fmla="*/ 229 h 421"/>
                <a:gd name="T2" fmla="*/ 398 w 421"/>
                <a:gd name="T3" fmla="*/ 188 h 421"/>
                <a:gd name="T4" fmla="*/ 367 w 421"/>
                <a:gd name="T5" fmla="*/ 146 h 421"/>
                <a:gd name="T6" fmla="*/ 402 w 421"/>
                <a:gd name="T7" fmla="*/ 122 h 421"/>
                <a:gd name="T8" fmla="*/ 361 w 421"/>
                <a:gd name="T9" fmla="*/ 97 h 421"/>
                <a:gd name="T10" fmla="*/ 314 w 421"/>
                <a:gd name="T11" fmla="*/ 77 h 421"/>
                <a:gd name="T12" fmla="*/ 332 w 421"/>
                <a:gd name="T13" fmla="*/ 38 h 421"/>
                <a:gd name="T14" fmla="*/ 285 w 421"/>
                <a:gd name="T15" fmla="*/ 37 h 421"/>
                <a:gd name="T16" fmla="*/ 233 w 421"/>
                <a:gd name="T17" fmla="*/ 43 h 421"/>
                <a:gd name="T18" fmla="*/ 229 w 421"/>
                <a:gd name="T19" fmla="*/ 0 h 421"/>
                <a:gd name="T20" fmla="*/ 188 w 421"/>
                <a:gd name="T21" fmla="*/ 23 h 421"/>
                <a:gd name="T22" fmla="*/ 146 w 421"/>
                <a:gd name="T23" fmla="*/ 54 h 421"/>
                <a:gd name="T24" fmla="*/ 122 w 421"/>
                <a:gd name="T25" fmla="*/ 19 h 421"/>
                <a:gd name="T26" fmla="*/ 98 w 421"/>
                <a:gd name="T27" fmla="*/ 60 h 421"/>
                <a:gd name="T28" fmla="*/ 77 w 421"/>
                <a:gd name="T29" fmla="*/ 107 h 421"/>
                <a:gd name="T30" fmla="*/ 38 w 421"/>
                <a:gd name="T31" fmla="*/ 89 h 421"/>
                <a:gd name="T32" fmla="*/ 37 w 421"/>
                <a:gd name="T33" fmla="*/ 136 h 421"/>
                <a:gd name="T34" fmla="*/ 43 w 421"/>
                <a:gd name="T35" fmla="*/ 188 h 421"/>
                <a:gd name="T36" fmla="*/ 0 w 421"/>
                <a:gd name="T37" fmla="*/ 192 h 421"/>
                <a:gd name="T38" fmla="*/ 24 w 421"/>
                <a:gd name="T39" fmla="*/ 233 h 421"/>
                <a:gd name="T40" fmla="*/ 54 w 421"/>
                <a:gd name="T41" fmla="*/ 274 h 421"/>
                <a:gd name="T42" fmla="*/ 19 w 421"/>
                <a:gd name="T43" fmla="*/ 299 h 421"/>
                <a:gd name="T44" fmla="*/ 60 w 421"/>
                <a:gd name="T45" fmla="*/ 323 h 421"/>
                <a:gd name="T46" fmla="*/ 107 w 421"/>
                <a:gd name="T47" fmla="*/ 344 h 421"/>
                <a:gd name="T48" fmla="*/ 89 w 421"/>
                <a:gd name="T49" fmla="*/ 383 h 421"/>
                <a:gd name="T50" fmla="*/ 137 w 421"/>
                <a:gd name="T51" fmla="*/ 384 h 421"/>
                <a:gd name="T52" fmla="*/ 188 w 421"/>
                <a:gd name="T53" fmla="*/ 378 h 421"/>
                <a:gd name="T54" fmla="*/ 192 w 421"/>
                <a:gd name="T55" fmla="*/ 421 h 421"/>
                <a:gd name="T56" fmla="*/ 233 w 421"/>
                <a:gd name="T57" fmla="*/ 397 h 421"/>
                <a:gd name="T58" fmla="*/ 275 w 421"/>
                <a:gd name="T59" fmla="*/ 367 h 421"/>
                <a:gd name="T60" fmla="*/ 299 w 421"/>
                <a:gd name="T61" fmla="*/ 402 h 421"/>
                <a:gd name="T62" fmla="*/ 324 w 421"/>
                <a:gd name="T63" fmla="*/ 361 h 421"/>
                <a:gd name="T64" fmla="*/ 344 w 421"/>
                <a:gd name="T65" fmla="*/ 314 h 421"/>
                <a:gd name="T66" fmla="*/ 383 w 421"/>
                <a:gd name="T67" fmla="*/ 332 h 421"/>
                <a:gd name="T68" fmla="*/ 384 w 421"/>
                <a:gd name="T69" fmla="*/ 284 h 421"/>
                <a:gd name="T70" fmla="*/ 378 w 421"/>
                <a:gd name="T71" fmla="*/ 233 h 421"/>
                <a:gd name="T72" fmla="*/ 211 w 421"/>
                <a:gd name="T73" fmla="*/ 236 h 421"/>
                <a:gd name="T74" fmla="*/ 211 w 421"/>
                <a:gd name="T75" fmla="*/ 185 h 421"/>
                <a:gd name="T76" fmla="*/ 211 w 421"/>
                <a:gd name="T77" fmla="*/ 236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421">
                  <a:moveTo>
                    <a:pt x="398" y="233"/>
                  </a:moveTo>
                  <a:cubicBezTo>
                    <a:pt x="421" y="229"/>
                    <a:pt x="421" y="229"/>
                    <a:pt x="421" y="229"/>
                  </a:cubicBezTo>
                  <a:cubicBezTo>
                    <a:pt x="421" y="192"/>
                    <a:pt x="421" y="192"/>
                    <a:pt x="421" y="192"/>
                  </a:cubicBezTo>
                  <a:cubicBezTo>
                    <a:pt x="398" y="188"/>
                    <a:pt x="398" y="188"/>
                    <a:pt x="398" y="188"/>
                  </a:cubicBezTo>
                  <a:cubicBezTo>
                    <a:pt x="378" y="188"/>
                    <a:pt x="378" y="188"/>
                    <a:pt x="378" y="188"/>
                  </a:cubicBezTo>
                  <a:cubicBezTo>
                    <a:pt x="376" y="173"/>
                    <a:pt x="372" y="159"/>
                    <a:pt x="367" y="146"/>
                  </a:cubicBezTo>
                  <a:cubicBezTo>
                    <a:pt x="384" y="136"/>
                    <a:pt x="384" y="136"/>
                    <a:pt x="384" y="136"/>
                  </a:cubicBezTo>
                  <a:cubicBezTo>
                    <a:pt x="402" y="122"/>
                    <a:pt x="402" y="122"/>
                    <a:pt x="402" y="122"/>
                  </a:cubicBezTo>
                  <a:cubicBezTo>
                    <a:pt x="383" y="89"/>
                    <a:pt x="383" y="89"/>
                    <a:pt x="383" y="89"/>
                  </a:cubicBezTo>
                  <a:cubicBezTo>
                    <a:pt x="361" y="97"/>
                    <a:pt x="361" y="97"/>
                    <a:pt x="361" y="97"/>
                  </a:cubicBezTo>
                  <a:cubicBezTo>
                    <a:pt x="344" y="107"/>
                    <a:pt x="344" y="107"/>
                    <a:pt x="344" y="107"/>
                  </a:cubicBezTo>
                  <a:cubicBezTo>
                    <a:pt x="336" y="96"/>
                    <a:pt x="325" y="85"/>
                    <a:pt x="314" y="77"/>
                  </a:cubicBezTo>
                  <a:cubicBezTo>
                    <a:pt x="324" y="60"/>
                    <a:pt x="324" y="60"/>
                    <a:pt x="324" y="60"/>
                  </a:cubicBezTo>
                  <a:cubicBezTo>
                    <a:pt x="332" y="38"/>
                    <a:pt x="332" y="38"/>
                    <a:pt x="332" y="38"/>
                  </a:cubicBezTo>
                  <a:cubicBezTo>
                    <a:pt x="299" y="19"/>
                    <a:pt x="299" y="19"/>
                    <a:pt x="299" y="19"/>
                  </a:cubicBezTo>
                  <a:cubicBezTo>
                    <a:pt x="285" y="37"/>
                    <a:pt x="285" y="37"/>
                    <a:pt x="285" y="37"/>
                  </a:cubicBezTo>
                  <a:cubicBezTo>
                    <a:pt x="275" y="54"/>
                    <a:pt x="275" y="54"/>
                    <a:pt x="275" y="54"/>
                  </a:cubicBezTo>
                  <a:cubicBezTo>
                    <a:pt x="262" y="49"/>
                    <a:pt x="248" y="45"/>
                    <a:pt x="233" y="43"/>
                  </a:cubicBezTo>
                  <a:cubicBezTo>
                    <a:pt x="233" y="23"/>
                    <a:pt x="233" y="23"/>
                    <a:pt x="233" y="23"/>
                  </a:cubicBezTo>
                  <a:cubicBezTo>
                    <a:pt x="229" y="0"/>
                    <a:pt x="229" y="0"/>
                    <a:pt x="229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88" y="23"/>
                    <a:pt x="188" y="23"/>
                    <a:pt x="188" y="23"/>
                  </a:cubicBezTo>
                  <a:cubicBezTo>
                    <a:pt x="188" y="43"/>
                    <a:pt x="188" y="43"/>
                    <a:pt x="188" y="43"/>
                  </a:cubicBezTo>
                  <a:cubicBezTo>
                    <a:pt x="173" y="45"/>
                    <a:pt x="160" y="49"/>
                    <a:pt x="146" y="54"/>
                  </a:cubicBezTo>
                  <a:cubicBezTo>
                    <a:pt x="137" y="37"/>
                    <a:pt x="137" y="37"/>
                    <a:pt x="137" y="37"/>
                  </a:cubicBezTo>
                  <a:cubicBezTo>
                    <a:pt x="122" y="19"/>
                    <a:pt x="122" y="19"/>
                    <a:pt x="122" y="19"/>
                  </a:cubicBezTo>
                  <a:cubicBezTo>
                    <a:pt x="89" y="38"/>
                    <a:pt x="89" y="38"/>
                    <a:pt x="89" y="38"/>
                  </a:cubicBezTo>
                  <a:cubicBezTo>
                    <a:pt x="98" y="60"/>
                    <a:pt x="98" y="60"/>
                    <a:pt x="98" y="60"/>
                  </a:cubicBezTo>
                  <a:cubicBezTo>
                    <a:pt x="107" y="77"/>
                    <a:pt x="107" y="77"/>
                    <a:pt x="107" y="77"/>
                  </a:cubicBezTo>
                  <a:cubicBezTo>
                    <a:pt x="96" y="85"/>
                    <a:pt x="86" y="96"/>
                    <a:pt x="77" y="10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19" y="122"/>
                    <a:pt x="19" y="122"/>
                    <a:pt x="19" y="122"/>
                  </a:cubicBezTo>
                  <a:cubicBezTo>
                    <a:pt x="37" y="136"/>
                    <a:pt x="37" y="136"/>
                    <a:pt x="37" y="136"/>
                  </a:cubicBezTo>
                  <a:cubicBezTo>
                    <a:pt x="54" y="146"/>
                    <a:pt x="54" y="146"/>
                    <a:pt x="54" y="146"/>
                  </a:cubicBezTo>
                  <a:cubicBezTo>
                    <a:pt x="49" y="159"/>
                    <a:pt x="45" y="173"/>
                    <a:pt x="43" y="188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" y="233"/>
                    <a:pt x="24" y="233"/>
                    <a:pt x="24" y="233"/>
                  </a:cubicBezTo>
                  <a:cubicBezTo>
                    <a:pt x="43" y="233"/>
                    <a:pt x="43" y="233"/>
                    <a:pt x="43" y="233"/>
                  </a:cubicBezTo>
                  <a:cubicBezTo>
                    <a:pt x="45" y="247"/>
                    <a:pt x="49" y="261"/>
                    <a:pt x="54" y="274"/>
                  </a:cubicBezTo>
                  <a:cubicBezTo>
                    <a:pt x="37" y="284"/>
                    <a:pt x="37" y="284"/>
                    <a:pt x="37" y="284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38" y="332"/>
                    <a:pt x="38" y="332"/>
                    <a:pt x="38" y="332"/>
                  </a:cubicBezTo>
                  <a:cubicBezTo>
                    <a:pt x="60" y="323"/>
                    <a:pt x="60" y="323"/>
                    <a:pt x="60" y="323"/>
                  </a:cubicBezTo>
                  <a:cubicBezTo>
                    <a:pt x="77" y="314"/>
                    <a:pt x="77" y="314"/>
                    <a:pt x="77" y="314"/>
                  </a:cubicBezTo>
                  <a:cubicBezTo>
                    <a:pt x="86" y="325"/>
                    <a:pt x="96" y="335"/>
                    <a:pt x="107" y="344"/>
                  </a:cubicBezTo>
                  <a:cubicBezTo>
                    <a:pt x="98" y="361"/>
                    <a:pt x="98" y="361"/>
                    <a:pt x="98" y="361"/>
                  </a:cubicBezTo>
                  <a:cubicBezTo>
                    <a:pt x="89" y="383"/>
                    <a:pt x="89" y="383"/>
                    <a:pt x="89" y="383"/>
                  </a:cubicBezTo>
                  <a:cubicBezTo>
                    <a:pt x="122" y="402"/>
                    <a:pt x="122" y="402"/>
                    <a:pt x="122" y="402"/>
                  </a:cubicBezTo>
                  <a:cubicBezTo>
                    <a:pt x="137" y="384"/>
                    <a:pt x="137" y="384"/>
                    <a:pt x="137" y="384"/>
                  </a:cubicBezTo>
                  <a:cubicBezTo>
                    <a:pt x="146" y="367"/>
                    <a:pt x="146" y="367"/>
                    <a:pt x="146" y="367"/>
                  </a:cubicBezTo>
                  <a:cubicBezTo>
                    <a:pt x="160" y="372"/>
                    <a:pt x="173" y="376"/>
                    <a:pt x="188" y="378"/>
                  </a:cubicBezTo>
                  <a:cubicBezTo>
                    <a:pt x="188" y="397"/>
                    <a:pt x="188" y="397"/>
                    <a:pt x="188" y="397"/>
                  </a:cubicBezTo>
                  <a:cubicBezTo>
                    <a:pt x="192" y="421"/>
                    <a:pt x="192" y="421"/>
                    <a:pt x="192" y="421"/>
                  </a:cubicBezTo>
                  <a:cubicBezTo>
                    <a:pt x="229" y="421"/>
                    <a:pt x="229" y="421"/>
                    <a:pt x="229" y="421"/>
                  </a:cubicBezTo>
                  <a:cubicBezTo>
                    <a:pt x="233" y="397"/>
                    <a:pt x="233" y="397"/>
                    <a:pt x="233" y="397"/>
                  </a:cubicBezTo>
                  <a:cubicBezTo>
                    <a:pt x="233" y="378"/>
                    <a:pt x="233" y="378"/>
                    <a:pt x="233" y="378"/>
                  </a:cubicBezTo>
                  <a:cubicBezTo>
                    <a:pt x="248" y="376"/>
                    <a:pt x="262" y="372"/>
                    <a:pt x="275" y="367"/>
                  </a:cubicBezTo>
                  <a:cubicBezTo>
                    <a:pt x="285" y="384"/>
                    <a:pt x="285" y="384"/>
                    <a:pt x="285" y="384"/>
                  </a:cubicBezTo>
                  <a:cubicBezTo>
                    <a:pt x="299" y="402"/>
                    <a:pt x="299" y="402"/>
                    <a:pt x="299" y="402"/>
                  </a:cubicBezTo>
                  <a:cubicBezTo>
                    <a:pt x="332" y="383"/>
                    <a:pt x="332" y="383"/>
                    <a:pt x="332" y="383"/>
                  </a:cubicBezTo>
                  <a:cubicBezTo>
                    <a:pt x="324" y="361"/>
                    <a:pt x="324" y="361"/>
                    <a:pt x="324" y="361"/>
                  </a:cubicBezTo>
                  <a:cubicBezTo>
                    <a:pt x="314" y="344"/>
                    <a:pt x="314" y="344"/>
                    <a:pt x="314" y="344"/>
                  </a:cubicBezTo>
                  <a:cubicBezTo>
                    <a:pt x="325" y="335"/>
                    <a:pt x="336" y="325"/>
                    <a:pt x="344" y="314"/>
                  </a:cubicBezTo>
                  <a:cubicBezTo>
                    <a:pt x="361" y="323"/>
                    <a:pt x="361" y="323"/>
                    <a:pt x="361" y="323"/>
                  </a:cubicBezTo>
                  <a:cubicBezTo>
                    <a:pt x="383" y="332"/>
                    <a:pt x="383" y="332"/>
                    <a:pt x="383" y="332"/>
                  </a:cubicBezTo>
                  <a:cubicBezTo>
                    <a:pt x="402" y="299"/>
                    <a:pt x="402" y="299"/>
                    <a:pt x="402" y="299"/>
                  </a:cubicBezTo>
                  <a:cubicBezTo>
                    <a:pt x="384" y="284"/>
                    <a:pt x="384" y="284"/>
                    <a:pt x="384" y="284"/>
                  </a:cubicBezTo>
                  <a:cubicBezTo>
                    <a:pt x="367" y="274"/>
                    <a:pt x="367" y="274"/>
                    <a:pt x="367" y="274"/>
                  </a:cubicBezTo>
                  <a:cubicBezTo>
                    <a:pt x="372" y="261"/>
                    <a:pt x="376" y="247"/>
                    <a:pt x="378" y="233"/>
                  </a:cubicBezTo>
                  <a:lnTo>
                    <a:pt x="398" y="233"/>
                  </a:lnTo>
                  <a:close/>
                  <a:moveTo>
                    <a:pt x="211" y="236"/>
                  </a:moveTo>
                  <a:cubicBezTo>
                    <a:pt x="197" y="236"/>
                    <a:pt x="185" y="224"/>
                    <a:pt x="185" y="210"/>
                  </a:cubicBezTo>
                  <a:cubicBezTo>
                    <a:pt x="185" y="196"/>
                    <a:pt x="197" y="185"/>
                    <a:pt x="211" y="185"/>
                  </a:cubicBezTo>
                  <a:cubicBezTo>
                    <a:pt x="225" y="185"/>
                    <a:pt x="236" y="196"/>
                    <a:pt x="236" y="210"/>
                  </a:cubicBezTo>
                  <a:cubicBezTo>
                    <a:pt x="236" y="224"/>
                    <a:pt x="225" y="236"/>
                    <a:pt x="211" y="236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en-US" sz="1350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602288" y="2933700"/>
              <a:ext cx="985838" cy="985838"/>
            </a:xfrm>
            <a:custGeom>
              <a:avLst/>
              <a:gdLst>
                <a:gd name="T0" fmla="*/ 132 w 263"/>
                <a:gd name="T1" fmla="*/ 0 h 263"/>
                <a:gd name="T2" fmla="*/ 0 w 263"/>
                <a:gd name="T3" fmla="*/ 131 h 263"/>
                <a:gd name="T4" fmla="*/ 132 w 263"/>
                <a:gd name="T5" fmla="*/ 263 h 263"/>
                <a:gd name="T6" fmla="*/ 263 w 263"/>
                <a:gd name="T7" fmla="*/ 131 h 263"/>
                <a:gd name="T8" fmla="*/ 132 w 263"/>
                <a:gd name="T9" fmla="*/ 0 h 263"/>
                <a:gd name="T10" fmla="*/ 132 w 263"/>
                <a:gd name="T11" fmla="*/ 190 h 263"/>
                <a:gd name="T12" fmla="*/ 73 w 263"/>
                <a:gd name="T13" fmla="*/ 131 h 263"/>
                <a:gd name="T14" fmla="*/ 132 w 263"/>
                <a:gd name="T15" fmla="*/ 73 h 263"/>
                <a:gd name="T16" fmla="*/ 190 w 263"/>
                <a:gd name="T17" fmla="*/ 131 h 263"/>
                <a:gd name="T18" fmla="*/ 132 w 263"/>
                <a:gd name="T19" fmla="*/ 19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3" h="263">
                  <a:moveTo>
                    <a:pt x="132" y="0"/>
                  </a:moveTo>
                  <a:cubicBezTo>
                    <a:pt x="59" y="0"/>
                    <a:pt x="0" y="59"/>
                    <a:pt x="0" y="131"/>
                  </a:cubicBezTo>
                  <a:cubicBezTo>
                    <a:pt x="0" y="204"/>
                    <a:pt x="59" y="263"/>
                    <a:pt x="132" y="263"/>
                  </a:cubicBezTo>
                  <a:cubicBezTo>
                    <a:pt x="204" y="263"/>
                    <a:pt x="263" y="204"/>
                    <a:pt x="263" y="131"/>
                  </a:cubicBezTo>
                  <a:cubicBezTo>
                    <a:pt x="263" y="59"/>
                    <a:pt x="204" y="0"/>
                    <a:pt x="132" y="0"/>
                  </a:cubicBezTo>
                  <a:close/>
                  <a:moveTo>
                    <a:pt x="132" y="190"/>
                  </a:moveTo>
                  <a:cubicBezTo>
                    <a:pt x="99" y="190"/>
                    <a:pt x="73" y="164"/>
                    <a:pt x="73" y="131"/>
                  </a:cubicBezTo>
                  <a:cubicBezTo>
                    <a:pt x="73" y="99"/>
                    <a:pt x="99" y="73"/>
                    <a:pt x="132" y="73"/>
                  </a:cubicBezTo>
                  <a:cubicBezTo>
                    <a:pt x="164" y="73"/>
                    <a:pt x="190" y="99"/>
                    <a:pt x="190" y="131"/>
                  </a:cubicBezTo>
                  <a:cubicBezTo>
                    <a:pt x="190" y="164"/>
                    <a:pt x="164" y="190"/>
                    <a:pt x="132" y="19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en-US" sz="135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38554" y="1304162"/>
            <a:ext cx="1247457" cy="3348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88" b="1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Представительство </a:t>
            </a:r>
            <a:endParaRPr lang="ru-RU" sz="788" b="1" dirty="0" smtClean="0">
              <a:solidFill>
                <a:sysClr val="windowText" lastClr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ru-RU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РК </a:t>
            </a:r>
            <a:r>
              <a:rPr lang="ru-RU" sz="788" b="1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в СЗФО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32844" y="3136434"/>
            <a:ext cx="1247457" cy="4560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Постоянное </a:t>
            </a:r>
          </a:p>
          <a:p>
            <a:pPr algn="ctr"/>
            <a:r>
              <a:rPr lang="ru-RU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Представительство </a:t>
            </a:r>
          </a:p>
          <a:p>
            <a:pPr algn="ctr"/>
            <a:r>
              <a:rPr lang="ru-RU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РК при Президенте</a:t>
            </a:r>
            <a:endParaRPr lang="ru-RU" sz="788" b="1" dirty="0">
              <a:solidFill>
                <a:sysClr val="windowText" lastClr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30" name="Picture 6" descr="http://lifepeople.info/wp-content/uploads/2018/04/%D0%A2%D1%80%D0%B5%D0%BD%D0%B8%D0%BD%D0%B3%D0%B8-%D0%BF%D1%81%D0%B8%D1%85%D0%BE%D0%BB%D0%BE%D0%B3%D0%B8%D1%87%D0%B5%D1%81%D0%BA%D0%BE%D0%B9-%D0%BF%D0%BE%D0%BC%D0%BE%D1%89%D0%B83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1"/>
          <a:stretch/>
        </p:blipFill>
        <p:spPr bwMode="auto">
          <a:xfrm>
            <a:off x="3247109" y="2881188"/>
            <a:ext cx="1281591" cy="91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4" name="Group 162"/>
          <p:cNvGrpSpPr/>
          <p:nvPr/>
        </p:nvGrpSpPr>
        <p:grpSpPr>
          <a:xfrm>
            <a:off x="5993717" y="1258059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55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56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grpSp>
        <p:nvGrpSpPr>
          <p:cNvPr id="57" name="Group 162"/>
          <p:cNvGrpSpPr/>
          <p:nvPr/>
        </p:nvGrpSpPr>
        <p:grpSpPr>
          <a:xfrm>
            <a:off x="5307146" y="3215364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58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59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pic>
        <p:nvPicPr>
          <p:cNvPr id="60" name="Picture 6" descr="http://delovoysaratov.ru/wp-content/uploads/2018/06/moy-biznes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68" b="25203"/>
          <a:stretch/>
        </p:blipFill>
        <p:spPr bwMode="auto">
          <a:xfrm>
            <a:off x="1079746" y="822458"/>
            <a:ext cx="2256177" cy="86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00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2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52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52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52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52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52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43200000">
                                      <p:cBhvr>
                                        <p:cTn id="65" dur="3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2" presetClass="entr" presetSubtype="1" decel="10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8" presetClass="emph" presetSubtype="0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Rot by="43200000">
                                      <p:cBhvr>
                                        <p:cTn id="71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500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4" grpId="0" bldLvl="0" autoUpdateAnimBg="0"/>
      <p:bldP spid="25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1" name="Rectangle 4"/>
          <p:cNvSpPr txBox="1">
            <a:spLocks noChangeArrowheads="1"/>
          </p:cNvSpPr>
          <p:nvPr/>
        </p:nvSpPr>
        <p:spPr bwMode="auto">
          <a:xfrm>
            <a:off x="-4274" y="5280417"/>
            <a:ext cx="6862274" cy="2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556" tIns="19278" rIns="38556" bIns="1927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endParaRPr lang="zh-CN" altLang="zh-CN" sz="15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4947548" y="130947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2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5510522" y="177914"/>
            <a:ext cx="138131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Образовательная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15" name="Shape 6891"/>
          <p:cNvSpPr/>
          <p:nvPr/>
        </p:nvSpPr>
        <p:spPr>
          <a:xfrm flipH="1">
            <a:off x="3959004" y="2238072"/>
            <a:ext cx="766421" cy="7663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7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3507"/>
                  <a:pt x="0" y="13507"/>
                  <a:pt x="0" y="13507"/>
                </a:cubicBezTo>
                <a:cubicBezTo>
                  <a:pt x="0" y="17978"/>
                  <a:pt x="3622" y="21600"/>
                  <a:pt x="8112" y="21600"/>
                </a:cubicBezTo>
                <a:cubicBezTo>
                  <a:pt x="21600" y="21600"/>
                  <a:pt x="21600" y="21600"/>
                  <a:pt x="21600" y="21600"/>
                </a:cubicBezTo>
                <a:cubicBezTo>
                  <a:pt x="21600" y="8112"/>
                  <a:pt x="21600" y="8112"/>
                  <a:pt x="21600" y="8112"/>
                </a:cubicBezTo>
                <a:cubicBezTo>
                  <a:pt x="21600" y="3622"/>
                  <a:pt x="17978" y="0"/>
                  <a:pt x="13507" y="0"/>
                </a:cubicBezTo>
                <a:close/>
              </a:path>
            </a:pathLst>
          </a:custGeom>
          <a:solidFill>
            <a:srgbClr val="E0E0E0">
              <a:alpha val="15000"/>
            </a:srgbClr>
          </a:solidFill>
          <a:ln>
            <a:round/>
          </a:ln>
        </p:spPr>
        <p:txBody>
          <a:bodyPr lIns="0" tIns="0" rIns="0" bIns="0"/>
          <a:lstStyle/>
          <a:p>
            <a:pPr lvl="0">
              <a:buClrTx/>
            </a:pPr>
            <a:endParaRPr sz="1350">
              <a:latin typeface="+mn-ea"/>
            </a:endParaRPr>
          </a:p>
        </p:txBody>
      </p:sp>
      <p:sp>
        <p:nvSpPr>
          <p:cNvPr id="16" name="Shape 6914"/>
          <p:cNvSpPr/>
          <p:nvPr/>
        </p:nvSpPr>
        <p:spPr>
          <a:xfrm>
            <a:off x="2172289" y="1569625"/>
            <a:ext cx="1330817" cy="1209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095" y="18391"/>
                </a:moveTo>
                <a:cubicBezTo>
                  <a:pt x="2131" y="18465"/>
                  <a:pt x="1144" y="18588"/>
                  <a:pt x="224" y="18761"/>
                </a:cubicBezTo>
                <a:cubicBezTo>
                  <a:pt x="90" y="19699"/>
                  <a:pt x="22" y="20637"/>
                  <a:pt x="0" y="21600"/>
                </a:cubicBezTo>
                <a:cubicBezTo>
                  <a:pt x="3701" y="21600"/>
                  <a:pt x="3701" y="21600"/>
                  <a:pt x="3701" y="21600"/>
                </a:cubicBezTo>
                <a:cubicBezTo>
                  <a:pt x="4060" y="20168"/>
                  <a:pt x="5249" y="19156"/>
                  <a:pt x="6639" y="19156"/>
                </a:cubicBezTo>
                <a:cubicBezTo>
                  <a:pt x="8030" y="19156"/>
                  <a:pt x="9219" y="20168"/>
                  <a:pt x="9600" y="21600"/>
                </a:cubicBezTo>
                <a:cubicBezTo>
                  <a:pt x="10273" y="21600"/>
                  <a:pt x="10273" y="21600"/>
                  <a:pt x="10273" y="21600"/>
                </a:cubicBezTo>
                <a:cubicBezTo>
                  <a:pt x="10295" y="20711"/>
                  <a:pt x="10430" y="19847"/>
                  <a:pt x="10654" y="18983"/>
                </a:cubicBezTo>
                <a:cubicBezTo>
                  <a:pt x="11125" y="17206"/>
                  <a:pt x="12045" y="15552"/>
                  <a:pt x="13279" y="14268"/>
                </a:cubicBezTo>
                <a:cubicBezTo>
                  <a:pt x="14467" y="12960"/>
                  <a:pt x="16015" y="12096"/>
                  <a:pt x="17675" y="11602"/>
                </a:cubicBezTo>
                <a:cubicBezTo>
                  <a:pt x="18258" y="11454"/>
                  <a:pt x="18841" y="11380"/>
                  <a:pt x="19447" y="11331"/>
                </a:cubicBezTo>
                <a:cubicBezTo>
                  <a:pt x="19447" y="9183"/>
                  <a:pt x="19447" y="9183"/>
                  <a:pt x="19447" y="9183"/>
                </a:cubicBezTo>
                <a:cubicBezTo>
                  <a:pt x="19828" y="9109"/>
                  <a:pt x="19828" y="9109"/>
                  <a:pt x="19828" y="9109"/>
                </a:cubicBezTo>
                <a:cubicBezTo>
                  <a:pt x="20860" y="8912"/>
                  <a:pt x="21600" y="7949"/>
                  <a:pt x="21600" y="6764"/>
                </a:cubicBezTo>
                <a:cubicBezTo>
                  <a:pt x="21600" y="5579"/>
                  <a:pt x="20860" y="4592"/>
                  <a:pt x="19828" y="4394"/>
                </a:cubicBezTo>
                <a:cubicBezTo>
                  <a:pt x="19447" y="4320"/>
                  <a:pt x="19447" y="4320"/>
                  <a:pt x="19447" y="4320"/>
                </a:cubicBezTo>
                <a:cubicBezTo>
                  <a:pt x="19447" y="0"/>
                  <a:pt x="19447" y="0"/>
                  <a:pt x="19447" y="0"/>
                </a:cubicBezTo>
                <a:cubicBezTo>
                  <a:pt x="18931" y="25"/>
                  <a:pt x="18437" y="49"/>
                  <a:pt x="17921" y="123"/>
                </a:cubicBezTo>
                <a:cubicBezTo>
                  <a:pt x="17720" y="1185"/>
                  <a:pt x="17563" y="2197"/>
                  <a:pt x="17450" y="3259"/>
                </a:cubicBezTo>
                <a:cubicBezTo>
                  <a:pt x="15880" y="3579"/>
                  <a:pt x="15880" y="3579"/>
                  <a:pt x="15880" y="3579"/>
                </a:cubicBezTo>
                <a:cubicBezTo>
                  <a:pt x="14355" y="4098"/>
                  <a:pt x="14355" y="4098"/>
                  <a:pt x="14355" y="4098"/>
                </a:cubicBezTo>
                <a:cubicBezTo>
                  <a:pt x="13817" y="3209"/>
                  <a:pt x="13234" y="2370"/>
                  <a:pt x="12628" y="1555"/>
                </a:cubicBezTo>
                <a:cubicBezTo>
                  <a:pt x="11080" y="2197"/>
                  <a:pt x="9622" y="3110"/>
                  <a:pt x="8277" y="4172"/>
                </a:cubicBezTo>
                <a:cubicBezTo>
                  <a:pt x="8568" y="5159"/>
                  <a:pt x="8905" y="6171"/>
                  <a:pt x="9286" y="7134"/>
                </a:cubicBezTo>
                <a:cubicBezTo>
                  <a:pt x="8882" y="7529"/>
                  <a:pt x="8456" y="7875"/>
                  <a:pt x="8075" y="8294"/>
                </a:cubicBezTo>
                <a:cubicBezTo>
                  <a:pt x="7716" y="8714"/>
                  <a:pt x="7312" y="9109"/>
                  <a:pt x="6976" y="9578"/>
                </a:cubicBezTo>
                <a:cubicBezTo>
                  <a:pt x="6123" y="9134"/>
                  <a:pt x="5226" y="8714"/>
                  <a:pt x="4329" y="8319"/>
                </a:cubicBezTo>
                <a:cubicBezTo>
                  <a:pt x="3297" y="9751"/>
                  <a:pt x="2422" y="11331"/>
                  <a:pt x="1750" y="12985"/>
                </a:cubicBezTo>
                <a:cubicBezTo>
                  <a:pt x="2490" y="13701"/>
                  <a:pt x="3230" y="14367"/>
                  <a:pt x="3993" y="15009"/>
                </a:cubicBezTo>
                <a:cubicBezTo>
                  <a:pt x="3746" y="15552"/>
                  <a:pt x="3634" y="16120"/>
                  <a:pt x="3454" y="16663"/>
                </a:cubicBezTo>
                <a:cubicBezTo>
                  <a:pt x="3275" y="17231"/>
                  <a:pt x="3207" y="17798"/>
                  <a:pt x="3095" y="18391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endParaRPr sz="1350"/>
          </a:p>
        </p:txBody>
      </p:sp>
      <p:sp>
        <p:nvSpPr>
          <p:cNvPr id="17" name="Shape 6915"/>
          <p:cNvSpPr/>
          <p:nvPr/>
        </p:nvSpPr>
        <p:spPr>
          <a:xfrm>
            <a:off x="3425217" y="1569623"/>
            <a:ext cx="1206774" cy="1342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3181"/>
                </a:moveTo>
                <a:cubicBezTo>
                  <a:pt x="1410" y="3559"/>
                  <a:pt x="2375" y="4738"/>
                  <a:pt x="2375" y="6095"/>
                </a:cubicBezTo>
                <a:cubicBezTo>
                  <a:pt x="2375" y="7452"/>
                  <a:pt x="1410" y="8609"/>
                  <a:pt x="0" y="9009"/>
                </a:cubicBezTo>
                <a:cubicBezTo>
                  <a:pt x="0" y="10188"/>
                  <a:pt x="0" y="10188"/>
                  <a:pt x="0" y="10188"/>
                </a:cubicBezTo>
                <a:cubicBezTo>
                  <a:pt x="866" y="10233"/>
                  <a:pt x="1732" y="10344"/>
                  <a:pt x="2573" y="10566"/>
                </a:cubicBezTo>
                <a:cubicBezTo>
                  <a:pt x="4379" y="11034"/>
                  <a:pt x="6037" y="11946"/>
                  <a:pt x="7324" y="13169"/>
                </a:cubicBezTo>
                <a:cubicBezTo>
                  <a:pt x="8635" y="14370"/>
                  <a:pt x="9501" y="15883"/>
                  <a:pt x="9971" y="17529"/>
                </a:cubicBezTo>
                <a:cubicBezTo>
                  <a:pt x="10120" y="18130"/>
                  <a:pt x="10219" y="18753"/>
                  <a:pt x="10268" y="19375"/>
                </a:cubicBezTo>
                <a:cubicBezTo>
                  <a:pt x="12767" y="19375"/>
                  <a:pt x="12767" y="19375"/>
                  <a:pt x="12767" y="19375"/>
                </a:cubicBezTo>
                <a:cubicBezTo>
                  <a:pt x="12841" y="19754"/>
                  <a:pt x="12841" y="19754"/>
                  <a:pt x="12841" y="19754"/>
                </a:cubicBezTo>
                <a:cubicBezTo>
                  <a:pt x="13014" y="20821"/>
                  <a:pt x="14029" y="21600"/>
                  <a:pt x="15216" y="21600"/>
                </a:cubicBezTo>
                <a:cubicBezTo>
                  <a:pt x="16404" y="21600"/>
                  <a:pt x="17394" y="20821"/>
                  <a:pt x="17592" y="19776"/>
                </a:cubicBezTo>
                <a:cubicBezTo>
                  <a:pt x="17641" y="19375"/>
                  <a:pt x="17641" y="19375"/>
                  <a:pt x="17641" y="19375"/>
                </a:cubicBezTo>
                <a:cubicBezTo>
                  <a:pt x="21600" y="19375"/>
                  <a:pt x="21600" y="19375"/>
                  <a:pt x="21600" y="19375"/>
                </a:cubicBezTo>
                <a:cubicBezTo>
                  <a:pt x="21600" y="18842"/>
                  <a:pt x="21551" y="18308"/>
                  <a:pt x="21476" y="17774"/>
                </a:cubicBezTo>
                <a:cubicBezTo>
                  <a:pt x="20437" y="17596"/>
                  <a:pt x="19423" y="17418"/>
                  <a:pt x="18359" y="17307"/>
                </a:cubicBezTo>
                <a:cubicBezTo>
                  <a:pt x="18012" y="15750"/>
                  <a:pt x="18012" y="15750"/>
                  <a:pt x="18012" y="15750"/>
                </a:cubicBezTo>
                <a:cubicBezTo>
                  <a:pt x="17518" y="14237"/>
                  <a:pt x="17518" y="14237"/>
                  <a:pt x="17518" y="14237"/>
                </a:cubicBezTo>
                <a:cubicBezTo>
                  <a:pt x="18408" y="13703"/>
                  <a:pt x="19225" y="13125"/>
                  <a:pt x="20066" y="12524"/>
                </a:cubicBezTo>
                <a:cubicBezTo>
                  <a:pt x="19423" y="10989"/>
                  <a:pt x="18482" y="9543"/>
                  <a:pt x="17443" y="8208"/>
                </a:cubicBezTo>
                <a:cubicBezTo>
                  <a:pt x="16429" y="8498"/>
                  <a:pt x="15414" y="8854"/>
                  <a:pt x="14449" y="9209"/>
                </a:cubicBezTo>
                <a:cubicBezTo>
                  <a:pt x="14078" y="8809"/>
                  <a:pt x="13732" y="8386"/>
                  <a:pt x="13287" y="8008"/>
                </a:cubicBezTo>
                <a:cubicBezTo>
                  <a:pt x="12866" y="7652"/>
                  <a:pt x="12470" y="7252"/>
                  <a:pt x="12000" y="6918"/>
                </a:cubicBezTo>
                <a:cubicBezTo>
                  <a:pt x="12470" y="6073"/>
                  <a:pt x="12891" y="5183"/>
                  <a:pt x="13262" y="4293"/>
                </a:cubicBezTo>
                <a:cubicBezTo>
                  <a:pt x="11827" y="3270"/>
                  <a:pt x="10268" y="2402"/>
                  <a:pt x="8586" y="1735"/>
                </a:cubicBezTo>
                <a:cubicBezTo>
                  <a:pt x="7868" y="2469"/>
                  <a:pt x="7200" y="3203"/>
                  <a:pt x="6581" y="3960"/>
                </a:cubicBezTo>
                <a:cubicBezTo>
                  <a:pt x="6037" y="3737"/>
                  <a:pt x="5468" y="3604"/>
                  <a:pt x="4899" y="3426"/>
                </a:cubicBezTo>
                <a:cubicBezTo>
                  <a:pt x="4355" y="3270"/>
                  <a:pt x="3761" y="3181"/>
                  <a:pt x="3192" y="3070"/>
                </a:cubicBezTo>
                <a:cubicBezTo>
                  <a:pt x="3093" y="2113"/>
                  <a:pt x="2994" y="1135"/>
                  <a:pt x="2796" y="200"/>
                </a:cubicBezTo>
                <a:cubicBezTo>
                  <a:pt x="1880" y="111"/>
                  <a:pt x="940" y="22"/>
                  <a:pt x="0" y="0"/>
                </a:cubicBezTo>
                <a:lnTo>
                  <a:pt x="0" y="3181"/>
                </a:ln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endParaRPr sz="1350"/>
          </a:p>
        </p:txBody>
      </p:sp>
      <p:sp>
        <p:nvSpPr>
          <p:cNvPr id="18" name="Shape 6916"/>
          <p:cNvSpPr/>
          <p:nvPr/>
        </p:nvSpPr>
        <p:spPr>
          <a:xfrm>
            <a:off x="2172290" y="2698337"/>
            <a:ext cx="1198119" cy="1331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530"/>
                </a:moveTo>
                <a:cubicBezTo>
                  <a:pt x="20205" y="18127"/>
                  <a:pt x="19233" y="16984"/>
                  <a:pt x="19233" y="15595"/>
                </a:cubicBezTo>
                <a:cubicBezTo>
                  <a:pt x="19233" y="14228"/>
                  <a:pt x="20205" y="13063"/>
                  <a:pt x="21600" y="12682"/>
                </a:cubicBezTo>
                <a:cubicBezTo>
                  <a:pt x="21600" y="11338"/>
                  <a:pt x="21600" y="11338"/>
                  <a:pt x="21600" y="11338"/>
                </a:cubicBezTo>
                <a:cubicBezTo>
                  <a:pt x="20778" y="11293"/>
                  <a:pt x="19956" y="11181"/>
                  <a:pt x="19158" y="10957"/>
                </a:cubicBezTo>
                <a:cubicBezTo>
                  <a:pt x="17365" y="10486"/>
                  <a:pt x="15696" y="9590"/>
                  <a:pt x="14400" y="8358"/>
                </a:cubicBezTo>
                <a:cubicBezTo>
                  <a:pt x="13080" y="7148"/>
                  <a:pt x="12208" y="5602"/>
                  <a:pt x="11709" y="3966"/>
                </a:cubicBezTo>
                <a:cubicBezTo>
                  <a:pt x="11560" y="3383"/>
                  <a:pt x="11485" y="2801"/>
                  <a:pt x="11435" y="2218"/>
                </a:cubicBezTo>
                <a:cubicBezTo>
                  <a:pt x="9841" y="2218"/>
                  <a:pt x="9841" y="2218"/>
                  <a:pt x="9841" y="2218"/>
                </a:cubicBezTo>
                <a:cubicBezTo>
                  <a:pt x="9766" y="1837"/>
                  <a:pt x="9766" y="1837"/>
                  <a:pt x="9766" y="1837"/>
                </a:cubicBezTo>
                <a:cubicBezTo>
                  <a:pt x="9592" y="784"/>
                  <a:pt x="8570" y="0"/>
                  <a:pt x="7374" y="0"/>
                </a:cubicBezTo>
                <a:cubicBezTo>
                  <a:pt x="6179" y="0"/>
                  <a:pt x="5182" y="784"/>
                  <a:pt x="4983" y="1837"/>
                </a:cubicBezTo>
                <a:cubicBezTo>
                  <a:pt x="4933" y="2218"/>
                  <a:pt x="4933" y="2218"/>
                  <a:pt x="4933" y="2218"/>
                </a:cubicBezTo>
                <a:cubicBezTo>
                  <a:pt x="0" y="2218"/>
                  <a:pt x="0" y="2218"/>
                  <a:pt x="0" y="2218"/>
                </a:cubicBezTo>
                <a:cubicBezTo>
                  <a:pt x="25" y="2711"/>
                  <a:pt x="75" y="3204"/>
                  <a:pt x="125" y="3697"/>
                </a:cubicBezTo>
                <a:cubicBezTo>
                  <a:pt x="1196" y="3899"/>
                  <a:pt x="2217" y="4056"/>
                  <a:pt x="3289" y="4168"/>
                </a:cubicBezTo>
                <a:cubicBezTo>
                  <a:pt x="3612" y="5736"/>
                  <a:pt x="3612" y="5736"/>
                  <a:pt x="3612" y="5736"/>
                </a:cubicBezTo>
                <a:cubicBezTo>
                  <a:pt x="4111" y="7260"/>
                  <a:pt x="4111" y="7260"/>
                  <a:pt x="4111" y="7260"/>
                </a:cubicBezTo>
                <a:cubicBezTo>
                  <a:pt x="3239" y="7820"/>
                  <a:pt x="2392" y="8380"/>
                  <a:pt x="1570" y="8985"/>
                </a:cubicBezTo>
                <a:cubicBezTo>
                  <a:pt x="2217" y="10554"/>
                  <a:pt x="3139" y="11988"/>
                  <a:pt x="4210" y="13354"/>
                </a:cubicBezTo>
                <a:cubicBezTo>
                  <a:pt x="5207" y="13063"/>
                  <a:pt x="6228" y="12705"/>
                  <a:pt x="7200" y="12324"/>
                </a:cubicBezTo>
                <a:cubicBezTo>
                  <a:pt x="7599" y="12727"/>
                  <a:pt x="7947" y="13175"/>
                  <a:pt x="8371" y="13534"/>
                </a:cubicBezTo>
                <a:cubicBezTo>
                  <a:pt x="8794" y="13915"/>
                  <a:pt x="9193" y="14318"/>
                  <a:pt x="9666" y="14632"/>
                </a:cubicBezTo>
                <a:cubicBezTo>
                  <a:pt x="9218" y="15505"/>
                  <a:pt x="8794" y="16379"/>
                  <a:pt x="8421" y="17298"/>
                </a:cubicBezTo>
                <a:cubicBezTo>
                  <a:pt x="9841" y="18329"/>
                  <a:pt x="11435" y="19180"/>
                  <a:pt x="13104" y="19852"/>
                </a:cubicBezTo>
                <a:cubicBezTo>
                  <a:pt x="13827" y="19135"/>
                  <a:pt x="14500" y="18396"/>
                  <a:pt x="15147" y="17634"/>
                </a:cubicBezTo>
                <a:cubicBezTo>
                  <a:pt x="15671" y="17858"/>
                  <a:pt x="16269" y="17970"/>
                  <a:pt x="16817" y="18149"/>
                </a:cubicBezTo>
                <a:cubicBezTo>
                  <a:pt x="17390" y="18329"/>
                  <a:pt x="17963" y="18418"/>
                  <a:pt x="18561" y="18530"/>
                </a:cubicBezTo>
                <a:cubicBezTo>
                  <a:pt x="18635" y="19494"/>
                  <a:pt x="18760" y="20457"/>
                  <a:pt x="18934" y="21398"/>
                </a:cubicBezTo>
                <a:cubicBezTo>
                  <a:pt x="19806" y="21510"/>
                  <a:pt x="20703" y="21578"/>
                  <a:pt x="21600" y="21600"/>
                </a:cubicBezTo>
                <a:lnTo>
                  <a:pt x="21600" y="18530"/>
                </a:ln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endParaRPr sz="1350"/>
          </a:p>
        </p:txBody>
      </p:sp>
      <p:sp>
        <p:nvSpPr>
          <p:cNvPr id="19" name="Shape 6917"/>
          <p:cNvSpPr/>
          <p:nvPr/>
        </p:nvSpPr>
        <p:spPr>
          <a:xfrm>
            <a:off x="3292521" y="2829091"/>
            <a:ext cx="1339471" cy="12008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46" y="3107"/>
                </a:moveTo>
                <a:cubicBezTo>
                  <a:pt x="19482" y="3008"/>
                  <a:pt x="20463" y="2908"/>
                  <a:pt x="21399" y="2734"/>
                </a:cubicBezTo>
                <a:cubicBezTo>
                  <a:pt x="21511" y="1814"/>
                  <a:pt x="21578" y="920"/>
                  <a:pt x="21600" y="0"/>
                </a:cubicBezTo>
                <a:cubicBezTo>
                  <a:pt x="18769" y="0"/>
                  <a:pt x="18769" y="0"/>
                  <a:pt x="18769" y="0"/>
                </a:cubicBezTo>
                <a:cubicBezTo>
                  <a:pt x="18412" y="1491"/>
                  <a:pt x="17231" y="2461"/>
                  <a:pt x="15849" y="2461"/>
                </a:cubicBezTo>
                <a:cubicBezTo>
                  <a:pt x="14467" y="2461"/>
                  <a:pt x="13285" y="1491"/>
                  <a:pt x="12907" y="0"/>
                </a:cubicBezTo>
                <a:cubicBezTo>
                  <a:pt x="11391" y="0"/>
                  <a:pt x="11391" y="0"/>
                  <a:pt x="11391" y="0"/>
                </a:cubicBezTo>
                <a:cubicBezTo>
                  <a:pt x="11346" y="845"/>
                  <a:pt x="11235" y="1665"/>
                  <a:pt x="11012" y="2486"/>
                </a:cubicBezTo>
                <a:cubicBezTo>
                  <a:pt x="10544" y="4300"/>
                  <a:pt x="9630" y="5941"/>
                  <a:pt x="8426" y="7258"/>
                </a:cubicBezTo>
                <a:cubicBezTo>
                  <a:pt x="7222" y="8575"/>
                  <a:pt x="5684" y="9445"/>
                  <a:pt x="4057" y="9942"/>
                </a:cubicBezTo>
                <a:cubicBezTo>
                  <a:pt x="3433" y="10092"/>
                  <a:pt x="2786" y="10191"/>
                  <a:pt x="2140" y="10216"/>
                </a:cubicBezTo>
                <a:cubicBezTo>
                  <a:pt x="2140" y="12503"/>
                  <a:pt x="2140" y="12503"/>
                  <a:pt x="2140" y="12503"/>
                </a:cubicBezTo>
                <a:cubicBezTo>
                  <a:pt x="1761" y="12577"/>
                  <a:pt x="1761" y="12577"/>
                  <a:pt x="1761" y="12577"/>
                </a:cubicBezTo>
                <a:cubicBezTo>
                  <a:pt x="736" y="12801"/>
                  <a:pt x="0" y="13770"/>
                  <a:pt x="0" y="14939"/>
                </a:cubicBezTo>
                <a:cubicBezTo>
                  <a:pt x="0" y="16132"/>
                  <a:pt x="736" y="17101"/>
                  <a:pt x="1761" y="17325"/>
                </a:cubicBezTo>
                <a:cubicBezTo>
                  <a:pt x="2140" y="17399"/>
                  <a:pt x="2140" y="17399"/>
                  <a:pt x="2140" y="17399"/>
                </a:cubicBezTo>
                <a:cubicBezTo>
                  <a:pt x="2140" y="21600"/>
                  <a:pt x="2140" y="21600"/>
                  <a:pt x="2140" y="21600"/>
                </a:cubicBezTo>
                <a:cubicBezTo>
                  <a:pt x="2697" y="21600"/>
                  <a:pt x="3254" y="21550"/>
                  <a:pt x="3789" y="21476"/>
                </a:cubicBezTo>
                <a:cubicBezTo>
                  <a:pt x="3990" y="20432"/>
                  <a:pt x="4146" y="19413"/>
                  <a:pt x="4258" y="18344"/>
                </a:cubicBezTo>
                <a:cubicBezTo>
                  <a:pt x="5818" y="18021"/>
                  <a:pt x="5818" y="18021"/>
                  <a:pt x="5818" y="18021"/>
                </a:cubicBezTo>
                <a:cubicBezTo>
                  <a:pt x="7356" y="17499"/>
                  <a:pt x="7356" y="17499"/>
                  <a:pt x="7356" y="17499"/>
                </a:cubicBezTo>
                <a:cubicBezTo>
                  <a:pt x="7891" y="18394"/>
                  <a:pt x="8448" y="19214"/>
                  <a:pt x="9050" y="20059"/>
                </a:cubicBezTo>
                <a:cubicBezTo>
                  <a:pt x="10611" y="19413"/>
                  <a:pt x="12037" y="18468"/>
                  <a:pt x="13397" y="17424"/>
                </a:cubicBezTo>
                <a:cubicBezTo>
                  <a:pt x="13107" y="16405"/>
                  <a:pt x="12750" y="15386"/>
                  <a:pt x="12372" y="14417"/>
                </a:cubicBezTo>
                <a:cubicBezTo>
                  <a:pt x="12773" y="14044"/>
                  <a:pt x="13219" y="13696"/>
                  <a:pt x="13575" y="13248"/>
                </a:cubicBezTo>
                <a:cubicBezTo>
                  <a:pt x="13954" y="12826"/>
                  <a:pt x="14355" y="12453"/>
                  <a:pt x="14667" y="11981"/>
                </a:cubicBezTo>
                <a:cubicBezTo>
                  <a:pt x="15515" y="12428"/>
                  <a:pt x="16406" y="12826"/>
                  <a:pt x="17320" y="13223"/>
                </a:cubicBezTo>
                <a:cubicBezTo>
                  <a:pt x="18346" y="11782"/>
                  <a:pt x="19193" y="10216"/>
                  <a:pt x="19861" y="8526"/>
                </a:cubicBezTo>
                <a:cubicBezTo>
                  <a:pt x="19148" y="7805"/>
                  <a:pt x="18412" y="7134"/>
                  <a:pt x="17654" y="6512"/>
                </a:cubicBezTo>
                <a:cubicBezTo>
                  <a:pt x="17877" y="5965"/>
                  <a:pt x="17989" y="5394"/>
                  <a:pt x="18167" y="4822"/>
                </a:cubicBezTo>
                <a:cubicBezTo>
                  <a:pt x="18346" y="4275"/>
                  <a:pt x="18412" y="3679"/>
                  <a:pt x="18546" y="3107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endParaRPr sz="1350"/>
          </a:p>
        </p:txBody>
      </p:sp>
      <p:sp>
        <p:nvSpPr>
          <p:cNvPr id="20" name="Shape 6926"/>
          <p:cNvSpPr/>
          <p:nvPr/>
        </p:nvSpPr>
        <p:spPr>
          <a:xfrm>
            <a:off x="1825843" y="1856629"/>
            <a:ext cx="717763" cy="3346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miter lim="400000"/>
            <a:headEnd type="triangle"/>
          </a:ln>
        </p:spPr>
        <p:txBody>
          <a:bodyPr lIns="0" tIns="0" rIns="0" bIns="0"/>
          <a:lstStyle/>
          <a:p>
            <a:pPr defTabSz="324041"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  <a:endParaRPr sz="900">
              <a:latin typeface="+mn-ea"/>
            </a:endParaRPr>
          </a:p>
        </p:txBody>
      </p:sp>
      <p:sp>
        <p:nvSpPr>
          <p:cNvPr id="22" name="Shape 6927"/>
          <p:cNvSpPr/>
          <p:nvPr/>
        </p:nvSpPr>
        <p:spPr>
          <a:xfrm>
            <a:off x="1825842" y="3139789"/>
            <a:ext cx="393817" cy="114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miter lim="400000"/>
            <a:headEnd type="triangle"/>
          </a:ln>
        </p:spPr>
        <p:txBody>
          <a:bodyPr lIns="0" tIns="0" rIns="0" bIns="0"/>
          <a:lstStyle/>
          <a:p>
            <a:pPr defTabSz="324041"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  <a:endParaRPr sz="900">
              <a:latin typeface="+mn-ea"/>
            </a:endParaRPr>
          </a:p>
        </p:txBody>
      </p:sp>
      <p:sp>
        <p:nvSpPr>
          <p:cNvPr id="23" name="Shape 6928"/>
          <p:cNvSpPr/>
          <p:nvPr/>
        </p:nvSpPr>
        <p:spPr>
          <a:xfrm flipH="1">
            <a:off x="4366434" y="1856646"/>
            <a:ext cx="659374" cy="1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miter lim="400000"/>
            <a:headEnd type="triangle"/>
          </a:ln>
        </p:spPr>
        <p:txBody>
          <a:bodyPr lIns="0" tIns="0" rIns="0" bIns="0"/>
          <a:lstStyle/>
          <a:p>
            <a:pPr defTabSz="324041"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  <a:endParaRPr sz="900">
              <a:latin typeface="+mn-ea"/>
            </a:endParaRPr>
          </a:p>
        </p:txBody>
      </p:sp>
      <p:sp>
        <p:nvSpPr>
          <p:cNvPr id="32" name="Shape 6929"/>
          <p:cNvSpPr/>
          <p:nvPr/>
        </p:nvSpPr>
        <p:spPr>
          <a:xfrm flipH="1">
            <a:off x="4535089" y="3148185"/>
            <a:ext cx="544603" cy="1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miter lim="400000"/>
            <a:headEnd type="triangle"/>
          </a:ln>
        </p:spPr>
        <p:txBody>
          <a:bodyPr lIns="0" tIns="0" rIns="0" bIns="0"/>
          <a:lstStyle/>
          <a:p>
            <a:pPr defTabSz="324041"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  <a:endParaRPr sz="900">
              <a:latin typeface="+mn-ea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4624" y="1599642"/>
            <a:ext cx="1872208" cy="915494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200" b="1" dirty="0" smtClean="0">
                <a:solidFill>
                  <a:schemeClr val="accent1"/>
                </a:solidFill>
                <a:latin typeface="+mn-ea"/>
                <a:cs typeface="Arial" panose="020B0604020202020204" pitchFamily="34" charset="0"/>
              </a:rPr>
              <a:t>Обучающие программы, отобранные Минэкономразвития России</a:t>
            </a:r>
            <a:endParaRPr lang="id-ID" sz="1200" b="1" dirty="0">
              <a:solidFill>
                <a:schemeClr val="accent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303912" y="2898394"/>
            <a:ext cx="1481535" cy="915494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200" b="1" dirty="0" smtClean="0">
                <a:solidFill>
                  <a:schemeClr val="accent1"/>
                </a:solidFill>
                <a:latin typeface="+mn-ea"/>
                <a:cs typeface="Arial" panose="020B0604020202020204" pitchFamily="34" charset="0"/>
              </a:rPr>
              <a:t>Программы повышения квалификации сотрудников МСП</a:t>
            </a:r>
            <a:endParaRPr lang="en-US" altLang="zh-CN" sz="1200" b="1" dirty="0">
              <a:solidFill>
                <a:schemeClr val="accent1"/>
              </a:solidFill>
              <a:latin typeface="+mn-ea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zh-CN" sz="82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Охрана труда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zh-CN" sz="82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Пожарно-технический минимум</a:t>
            </a:r>
            <a:endParaRPr lang="en-US" altLang="zh-CN" sz="825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025808" y="944481"/>
            <a:ext cx="1715560" cy="915494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zh-CN" sz="1200" b="1" dirty="0" smtClean="0">
                <a:solidFill>
                  <a:schemeClr val="accent1"/>
                </a:solidFill>
                <a:latin typeface="+mn-ea"/>
                <a:cs typeface="Arial" panose="020B0604020202020204" pitchFamily="34" charset="0"/>
              </a:rPr>
              <a:t>Мастер-классы, тренинги, семинары</a:t>
            </a:r>
            <a:endParaRPr lang="id-ID" sz="1200" b="1" dirty="0">
              <a:solidFill>
                <a:schemeClr val="accent1"/>
              </a:solidFill>
              <a:latin typeface="+mn-ea"/>
              <a:cs typeface="Arial" panose="020B0604020202020204" pitchFamily="34" charset="0"/>
            </a:endParaRP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zh-CN" sz="82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Управление организацией</a:t>
            </a: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zh-CN" sz="82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Повышение продаж</a:t>
            </a: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zh-CN" sz="82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Тренинги АЛ «Корпорация МСП»</a:t>
            </a: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zh-CN" sz="82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Закупки</a:t>
            </a: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zh-CN" sz="82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Правовое просвещение</a:t>
            </a: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zh-CN" sz="82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Земельные отношения и имущественные права</a:t>
            </a:r>
            <a:endParaRPr lang="en-US" altLang="zh-CN" sz="825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5079813" y="3089510"/>
            <a:ext cx="1481535" cy="53326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zh-CN" sz="1200" b="1" dirty="0" smtClean="0">
                <a:solidFill>
                  <a:schemeClr val="accent1"/>
                </a:solidFill>
                <a:latin typeface="+mn-ea"/>
                <a:cs typeface="Arial" panose="020B0604020202020204" pitchFamily="34" charset="0"/>
              </a:rPr>
              <a:t>Круглые столы, </a:t>
            </a:r>
            <a:r>
              <a:rPr lang="ru-RU" altLang="zh-CN" sz="1200" b="1" dirty="0" err="1" smtClean="0">
                <a:solidFill>
                  <a:schemeClr val="accent1"/>
                </a:solidFill>
                <a:latin typeface="+mn-ea"/>
                <a:cs typeface="Arial" panose="020B0604020202020204" pitchFamily="34" charset="0"/>
              </a:rPr>
              <a:t>вебинары</a:t>
            </a:r>
            <a:endParaRPr lang="en-US" altLang="zh-CN" sz="1200" b="1" dirty="0">
              <a:solidFill>
                <a:schemeClr val="accent1"/>
              </a:solidFill>
              <a:latin typeface="+mn-ea"/>
              <a:cs typeface="Arial" panose="020B0604020202020204" pitchFamily="34" charset="0"/>
            </a:endParaRPr>
          </a:p>
        </p:txBody>
      </p:sp>
      <p:pic>
        <p:nvPicPr>
          <p:cNvPr id="2064" name="Picture 16" descr="https://rcpohv.minobr63.ru/wp-content/uploads/2019/09/graduate-hat-icon-26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177" y="2419823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Shape 6926"/>
          <p:cNvSpPr/>
          <p:nvPr/>
        </p:nvSpPr>
        <p:spPr>
          <a:xfrm flipH="1" flipV="1">
            <a:off x="4370331" y="3878566"/>
            <a:ext cx="435831" cy="356694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miter lim="400000"/>
            <a:headEnd type="triangle"/>
          </a:ln>
        </p:spPr>
        <p:txBody>
          <a:bodyPr lIns="0" tIns="0" rIns="0" bIns="0"/>
          <a:lstStyle/>
          <a:p>
            <a:pPr defTabSz="324041"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  <a:endParaRPr sz="900">
              <a:latin typeface="+mn-ea"/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3959004" y="4299942"/>
            <a:ext cx="2394854" cy="53326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zh-CN" sz="1200" b="1" dirty="0" smtClean="0">
                <a:solidFill>
                  <a:schemeClr val="accent1"/>
                </a:solidFill>
                <a:latin typeface="+mn-ea"/>
                <a:cs typeface="Arial" panose="020B0604020202020204" pitchFamily="34" charset="0"/>
              </a:rPr>
              <a:t>Конференции, форумы</a:t>
            </a:r>
            <a:endParaRPr lang="en-US" altLang="zh-CN" sz="1200" b="1" dirty="0">
              <a:solidFill>
                <a:schemeClr val="accent1"/>
              </a:solidFill>
              <a:latin typeface="+mn-ea"/>
              <a:cs typeface="Arial" panose="020B0604020202020204" pitchFamily="34" charset="0"/>
            </a:endParaRPr>
          </a:p>
        </p:txBody>
      </p:sp>
      <p:grpSp>
        <p:nvGrpSpPr>
          <p:cNvPr id="42" name="Group 162"/>
          <p:cNvGrpSpPr/>
          <p:nvPr/>
        </p:nvGrpSpPr>
        <p:grpSpPr>
          <a:xfrm>
            <a:off x="2434349" y="999623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43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44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sp>
        <p:nvSpPr>
          <p:cNvPr id="45" name="矩形 18"/>
          <p:cNvSpPr>
            <a:spLocks noChangeArrowheads="1"/>
          </p:cNvSpPr>
          <p:nvPr/>
        </p:nvSpPr>
        <p:spPr bwMode="auto">
          <a:xfrm>
            <a:off x="2679028" y="1010005"/>
            <a:ext cx="1930784" cy="392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zh-CN" sz="788" b="1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Центр поддержки предпринимательства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49369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2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4" grpId="0" bldLvl="0" autoUpdateAnimBg="0"/>
      <p:bldP spid="25" grpId="0" bldLvl="0" autoUpdateAnimBg="0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32" grpId="0" animBg="1"/>
      <p:bldP spid="33" grpId="0"/>
      <p:bldP spid="34" grpId="0"/>
      <p:bldP spid="38" grpId="0"/>
      <p:bldP spid="39" grpId="0"/>
      <p:bldP spid="40" grpId="0" animBg="1"/>
      <p:bldP spid="41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4891710" y="129358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3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5454684" y="176325"/>
            <a:ext cx="138131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Имущественная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sp>
        <p:nvSpPr>
          <p:cNvPr id="26" name="圆角矩形 2"/>
          <p:cNvSpPr/>
          <p:nvPr/>
        </p:nvSpPr>
        <p:spPr bwMode="auto">
          <a:xfrm>
            <a:off x="142926" y="2773094"/>
            <a:ext cx="2376488" cy="1026319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lvl="2"/>
            <a:endParaRPr lang="zh-CN" altLang="en-US" sz="1350" dirty="0"/>
          </a:p>
        </p:txBody>
      </p:sp>
      <p:sp>
        <p:nvSpPr>
          <p:cNvPr id="27" name="矩形 87"/>
          <p:cNvSpPr>
            <a:spLocks noChangeArrowheads="1"/>
          </p:cNvSpPr>
          <p:nvPr/>
        </p:nvSpPr>
        <p:spPr bwMode="auto">
          <a:xfrm>
            <a:off x="228483" y="3214570"/>
            <a:ext cx="2205374" cy="39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73" tIns="34287" rIns="68573" bIns="34287">
            <a:spAutoFit/>
          </a:bodyPr>
          <a:lstStyle/>
          <a:p>
            <a:pPr algn="ctr" eaLnBrk="0" fontAlgn="ctr" hangingPunct="0">
              <a:buClr>
                <a:srgbClr val="FF0000"/>
              </a:buClr>
              <a:buSzPct val="70000"/>
            </a:pPr>
            <a:r>
              <a:rPr lang="ru-RU" altLang="zh-CN" sz="1050" dirty="0" smtClean="0">
                <a:solidFill>
                  <a:schemeClr val="accent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Перечни муниципального имущества</a:t>
            </a:r>
            <a:endParaRPr lang="zh-CN" altLang="en-US" sz="1050" dirty="0">
              <a:solidFill>
                <a:schemeClr val="accent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圆角矩形 4"/>
          <p:cNvSpPr/>
          <p:nvPr/>
        </p:nvSpPr>
        <p:spPr bwMode="auto">
          <a:xfrm>
            <a:off x="142926" y="1156226"/>
            <a:ext cx="2376488" cy="1025128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lvl="2"/>
            <a:endParaRPr lang="zh-CN" altLang="en-US" sz="1350" dirty="0"/>
          </a:p>
        </p:txBody>
      </p:sp>
      <p:sp>
        <p:nvSpPr>
          <p:cNvPr id="29" name="矩形 87"/>
          <p:cNvSpPr>
            <a:spLocks noChangeArrowheads="1"/>
          </p:cNvSpPr>
          <p:nvPr/>
        </p:nvSpPr>
        <p:spPr bwMode="auto">
          <a:xfrm>
            <a:off x="165127" y="1341692"/>
            <a:ext cx="2332088" cy="39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73" tIns="34287" rIns="68573" bIns="34287">
            <a:spAutoFit/>
          </a:bodyPr>
          <a:lstStyle/>
          <a:p>
            <a:pPr algn="ctr" eaLnBrk="0" fontAlgn="ctr" hangingPunct="0">
              <a:buClr>
                <a:srgbClr val="FF0000"/>
              </a:buClr>
              <a:buSzPct val="70000"/>
            </a:pPr>
            <a:r>
              <a:rPr lang="ru-RU" altLang="zh-CN" sz="1050" dirty="0" smtClean="0">
                <a:solidFill>
                  <a:schemeClr val="accent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Перечень государственного имущества</a:t>
            </a:r>
            <a:endParaRPr lang="zh-CN" altLang="en-US" sz="1050" dirty="0">
              <a:solidFill>
                <a:schemeClr val="accent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0" name="组合 26"/>
          <p:cNvGrpSpPr>
            <a:grpSpLocks noChangeAspect="1"/>
          </p:cNvGrpSpPr>
          <p:nvPr/>
        </p:nvGrpSpPr>
        <p:grpSpPr bwMode="auto">
          <a:xfrm>
            <a:off x="415581" y="1958913"/>
            <a:ext cx="1832372" cy="484748"/>
            <a:chOff x="855540" y="3443171"/>
            <a:chExt cx="1399872" cy="115226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1" name="矩形 8"/>
            <p:cNvSpPr/>
            <p:nvPr/>
          </p:nvSpPr>
          <p:spPr>
            <a:xfrm>
              <a:off x="855540" y="3513439"/>
              <a:ext cx="1399872" cy="9877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  <a:buFont typeface="Wingdings" pitchFamily="2" charset="2"/>
                <a:buChar char="u"/>
                <a:defRPr/>
              </a:pPr>
              <a:endParaRPr lang="zh-CN" altLang="en-US" sz="1275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5" name="矩形 14"/>
            <p:cNvSpPr>
              <a:spLocks noChangeArrowheads="1"/>
            </p:cNvSpPr>
            <p:nvPr/>
          </p:nvSpPr>
          <p:spPr bwMode="auto">
            <a:xfrm>
              <a:off x="1004859" y="3443171"/>
              <a:ext cx="1101235" cy="1152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pPr algn="ctr" fontAlgn="ctr">
                <a:buClr>
                  <a:srgbClr val="FF0000"/>
                </a:buClr>
                <a:buSzPct val="70000"/>
                <a:defRPr/>
              </a:pPr>
              <a:r>
                <a:rPr kumimoji="1" lang="ru-RU" altLang="zh-CN" sz="1275" dirty="0" err="1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Минимущества</a:t>
              </a:r>
              <a:r>
                <a:rPr kumimoji="1" lang="ru-RU" altLang="zh-CN" sz="1275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 РК</a:t>
              </a:r>
              <a:endParaRPr kumimoji="1" lang="zh-CN" altLang="en-US" sz="127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6" name="组合 26"/>
          <p:cNvGrpSpPr>
            <a:grpSpLocks noChangeAspect="1"/>
          </p:cNvGrpSpPr>
          <p:nvPr/>
        </p:nvGrpSpPr>
        <p:grpSpPr bwMode="auto">
          <a:xfrm>
            <a:off x="415581" y="2556401"/>
            <a:ext cx="1832372" cy="416718"/>
            <a:chOff x="855540" y="3513439"/>
            <a:chExt cx="1399872" cy="987727"/>
          </a:xfrm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7" name="圆角矩形 11"/>
            <p:cNvSpPr/>
            <p:nvPr/>
          </p:nvSpPr>
          <p:spPr>
            <a:xfrm>
              <a:off x="855540" y="3513439"/>
              <a:ext cx="1399872" cy="987727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  <a:buFont typeface="Wingdings" pitchFamily="2" charset="2"/>
                <a:buChar char="u"/>
                <a:defRPr/>
              </a:pPr>
              <a:endParaRPr lang="zh-CN" altLang="en-US" sz="1275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2" name="矩形 12"/>
            <p:cNvSpPr>
              <a:spLocks noChangeArrowheads="1"/>
            </p:cNvSpPr>
            <p:nvPr/>
          </p:nvSpPr>
          <p:spPr bwMode="auto">
            <a:xfrm>
              <a:off x="930021" y="3665346"/>
              <a:ext cx="1250910" cy="683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pPr algn="ctr" fontAlgn="ctr">
                <a:buClr>
                  <a:srgbClr val="FF0000"/>
                </a:buClr>
                <a:buSzPct val="70000"/>
                <a:defRPr/>
              </a:pPr>
              <a:r>
                <a:rPr kumimoji="1" lang="ru-RU" altLang="zh-CN" sz="1275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ОМСУ</a:t>
              </a:r>
              <a:endParaRPr kumimoji="1" lang="zh-CN" altLang="en-US" sz="127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3" name="Half Frame 12"/>
          <p:cNvSpPr/>
          <p:nvPr/>
        </p:nvSpPr>
        <p:spPr>
          <a:xfrm rot="8097294">
            <a:off x="2330416" y="2263609"/>
            <a:ext cx="375029" cy="412129"/>
          </a:xfrm>
          <a:prstGeom prst="halfFrame">
            <a:avLst/>
          </a:prstGeom>
          <a:solidFill>
            <a:schemeClr val="accent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Half Frame 13"/>
          <p:cNvSpPr/>
          <p:nvPr/>
        </p:nvSpPr>
        <p:spPr>
          <a:xfrm rot="8106864">
            <a:off x="2391615" y="2195817"/>
            <a:ext cx="624363" cy="591920"/>
          </a:xfrm>
          <a:prstGeom prst="halfFrame">
            <a:avLst/>
          </a:prstGeom>
          <a:solidFill>
            <a:schemeClr val="accent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5" name="组合 15"/>
          <p:cNvGrpSpPr/>
          <p:nvPr/>
        </p:nvGrpSpPr>
        <p:grpSpPr>
          <a:xfrm>
            <a:off x="3160533" y="1734101"/>
            <a:ext cx="1484708" cy="1485900"/>
            <a:chOff x="6556158" y="1824136"/>
            <a:chExt cx="1979612" cy="1981200"/>
          </a:xfrm>
          <a:effectLst/>
        </p:grpSpPr>
        <p:sp>
          <p:nvSpPr>
            <p:cNvPr id="46" name="Oval 2"/>
            <p:cNvSpPr>
              <a:spLocks noChangeAspect="1" noChangeArrowheads="1"/>
            </p:cNvSpPr>
            <p:nvPr/>
          </p:nvSpPr>
          <p:spPr bwMode="auto">
            <a:xfrm>
              <a:off x="6556158" y="1824136"/>
              <a:ext cx="1979612" cy="1981200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fr-FR" altLang="zh-C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47" name="Text Box 29"/>
            <p:cNvSpPr txBox="1">
              <a:spLocks noChangeArrowheads="1"/>
            </p:cNvSpPr>
            <p:nvPr/>
          </p:nvSpPr>
          <p:spPr bwMode="gray">
            <a:xfrm>
              <a:off x="6664781" y="2431876"/>
              <a:ext cx="1786955" cy="859651"/>
            </a:xfrm>
            <a:prstGeom prst="rect">
              <a:avLst/>
            </a:prstGeom>
            <a:noFill/>
            <a:ln w="12700" cmpd="sng">
              <a:noFill/>
              <a:miter lim="800000"/>
              <a:headEnd/>
              <a:tailEnd/>
            </a:ln>
          </p:spPr>
          <p:txBody>
            <a:bodyPr anchor="ctr"/>
            <a:lstStyle>
              <a:defPPr>
                <a:defRPr lang="zh-CN"/>
              </a:defPPr>
              <a:lvl1pPr algn="ctr">
                <a:defRPr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defRPr>
              </a:lvl1pPr>
            </a:lstStyle>
            <a:p>
              <a:r>
                <a:rPr lang="ru-RU" altLang="zh-CN" sz="1200" b="1" dirty="0" smtClean="0">
                  <a:solidFill>
                    <a:schemeClr val="accent1"/>
                  </a:solidFill>
                </a:rPr>
                <a:t>Передача в аренду на льготных условиях</a:t>
              </a:r>
              <a:endParaRPr lang="zh-CN" altLang="en-US" sz="12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等腰三角形 8"/>
          <p:cNvSpPr>
            <a:spLocks noChangeArrowheads="1"/>
          </p:cNvSpPr>
          <p:nvPr/>
        </p:nvSpPr>
        <p:spPr bwMode="auto">
          <a:xfrm rot="7717980">
            <a:off x="4363926" y="1130357"/>
            <a:ext cx="231279" cy="237437"/>
          </a:xfrm>
          <a:prstGeom prst="triangle">
            <a:avLst>
              <a:gd name="adj" fmla="val 50000"/>
            </a:avLst>
          </a:prstGeom>
          <a:solidFill>
            <a:schemeClr val="accent1">
              <a:alpha val="16000"/>
            </a:schemeClr>
          </a:solidFill>
          <a:ln>
            <a:noFill/>
          </a:ln>
        </p:spPr>
        <p:txBody>
          <a:bodyPr lIns="51422" tIns="25711" rIns="51422" bIns="25711" anchor="ctr"/>
          <a:lstStyle/>
          <a:p>
            <a:pPr algn="ctr"/>
            <a:endParaRPr lang="zh-CN" altLang="zh-CN" sz="1350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50" name="等腰三角形 9"/>
          <p:cNvSpPr>
            <a:spLocks noChangeArrowheads="1"/>
          </p:cNvSpPr>
          <p:nvPr/>
        </p:nvSpPr>
        <p:spPr bwMode="auto">
          <a:xfrm rot="7717980">
            <a:off x="3880921" y="4094340"/>
            <a:ext cx="218777" cy="224940"/>
          </a:xfrm>
          <a:prstGeom prst="triangle">
            <a:avLst>
              <a:gd name="adj" fmla="val 50000"/>
            </a:avLst>
          </a:prstGeom>
          <a:solidFill>
            <a:schemeClr val="accent1">
              <a:alpha val="16000"/>
            </a:schemeClr>
          </a:solidFill>
          <a:ln>
            <a:noFill/>
          </a:ln>
        </p:spPr>
        <p:txBody>
          <a:bodyPr lIns="51422" tIns="25711" rIns="51422" bIns="25711" anchor="ctr"/>
          <a:lstStyle/>
          <a:p>
            <a:pPr algn="ctr"/>
            <a:endParaRPr lang="zh-CN" altLang="zh-CN" sz="1350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51" name="等腰三角形 10"/>
          <p:cNvSpPr>
            <a:spLocks noChangeArrowheads="1"/>
          </p:cNvSpPr>
          <p:nvPr/>
        </p:nvSpPr>
        <p:spPr bwMode="auto">
          <a:xfrm rot="2750931">
            <a:off x="5743914" y="1092855"/>
            <a:ext cx="242888" cy="250826"/>
          </a:xfrm>
          <a:prstGeom prst="triangle">
            <a:avLst>
              <a:gd name="adj" fmla="val 50000"/>
            </a:avLst>
          </a:prstGeom>
          <a:solidFill>
            <a:schemeClr val="accent1">
              <a:alpha val="16000"/>
            </a:schemeClr>
          </a:solidFill>
          <a:ln>
            <a:noFill/>
          </a:ln>
        </p:spPr>
        <p:txBody>
          <a:bodyPr lIns="51422" tIns="25711" rIns="51422" bIns="25711" anchor="ctr"/>
          <a:lstStyle/>
          <a:p>
            <a:pPr algn="ctr"/>
            <a:endParaRPr lang="zh-CN" altLang="zh-CN" sz="1350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grpSp>
        <p:nvGrpSpPr>
          <p:cNvPr id="52" name="Group 8"/>
          <p:cNvGrpSpPr>
            <a:grpSpLocks/>
          </p:cNvGrpSpPr>
          <p:nvPr/>
        </p:nvGrpSpPr>
        <p:grpSpPr bwMode="auto">
          <a:xfrm>
            <a:off x="3002119" y="532684"/>
            <a:ext cx="1181829" cy="1182291"/>
            <a:chOff x="0" y="0"/>
            <a:chExt cx="2101515" cy="2101515"/>
          </a:xfrm>
        </p:grpSpPr>
        <p:sp>
          <p:nvSpPr>
            <p:cNvPr id="53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54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55" name="矩形 9"/>
          <p:cNvSpPr>
            <a:spLocks noChangeArrowheads="1"/>
          </p:cNvSpPr>
          <p:nvPr/>
        </p:nvSpPr>
        <p:spPr bwMode="auto">
          <a:xfrm>
            <a:off x="3139583" y="885406"/>
            <a:ext cx="906902" cy="46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22" tIns="25711" rIns="51422" bIns="25711">
            <a:spAutoFit/>
          </a:bodyPr>
          <a:lstStyle/>
          <a:p>
            <a:pPr algn="ctr"/>
            <a:r>
              <a:rPr lang="ru-RU" altLang="zh-CN" sz="9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ГУП РК «РП «Бизнес-инкубатор»</a:t>
            </a:r>
            <a:endParaRPr lang="zh-CN" altLang="en-US" sz="900" dirty="0">
              <a:solidFill>
                <a:schemeClr val="accent1">
                  <a:lumMod val="50000"/>
                </a:schemeClr>
              </a:solidFill>
              <a:latin typeface="Calibri" pitchFamily="34" charset="0"/>
              <a:sym typeface="宋体" pitchFamily="2" charset="-122"/>
            </a:endParaRPr>
          </a:p>
        </p:txBody>
      </p:sp>
      <p:grpSp>
        <p:nvGrpSpPr>
          <p:cNvPr id="56" name="Group 8"/>
          <p:cNvGrpSpPr>
            <a:grpSpLocks/>
          </p:cNvGrpSpPr>
          <p:nvPr/>
        </p:nvGrpSpPr>
        <p:grpSpPr bwMode="auto">
          <a:xfrm>
            <a:off x="4582216" y="1092359"/>
            <a:ext cx="1181829" cy="1182291"/>
            <a:chOff x="0" y="0"/>
            <a:chExt cx="2101515" cy="2101515"/>
          </a:xfrm>
        </p:grpSpPr>
        <p:sp>
          <p:nvSpPr>
            <p:cNvPr id="57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58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59" name="矩形 13"/>
          <p:cNvSpPr>
            <a:spLocks noChangeArrowheads="1"/>
          </p:cNvSpPr>
          <p:nvPr/>
        </p:nvSpPr>
        <p:spPr bwMode="auto">
          <a:xfrm>
            <a:off x="4705103" y="1373089"/>
            <a:ext cx="906902" cy="605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22" tIns="25711" rIns="51422" bIns="25711">
            <a:spAutoFit/>
          </a:bodyPr>
          <a:lstStyle/>
          <a:p>
            <a:pPr algn="ctr"/>
            <a:r>
              <a:rPr lang="ru-RU" altLang="zh-CN" sz="9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МКУ «Удорский бизнес-инкубатор»</a:t>
            </a:r>
            <a:endParaRPr lang="zh-CN" altLang="en-US" sz="900" dirty="0">
              <a:solidFill>
                <a:schemeClr val="accent1">
                  <a:lumMod val="50000"/>
                </a:schemeClr>
              </a:solidFill>
              <a:latin typeface="Calibri" pitchFamily="34" charset="0"/>
              <a:sym typeface="宋体" pitchFamily="2" charset="-122"/>
            </a:endParaRPr>
          </a:p>
        </p:txBody>
      </p:sp>
      <p:grpSp>
        <p:nvGrpSpPr>
          <p:cNvPr id="60" name="Group 8"/>
          <p:cNvGrpSpPr>
            <a:grpSpLocks/>
          </p:cNvGrpSpPr>
          <p:nvPr/>
        </p:nvGrpSpPr>
        <p:grpSpPr bwMode="auto">
          <a:xfrm>
            <a:off x="2696009" y="3143730"/>
            <a:ext cx="1181829" cy="1182291"/>
            <a:chOff x="0" y="0"/>
            <a:chExt cx="2101515" cy="2101515"/>
          </a:xfrm>
        </p:grpSpPr>
        <p:sp>
          <p:nvSpPr>
            <p:cNvPr id="61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62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63" name="矩形 17"/>
          <p:cNvSpPr>
            <a:spLocks noChangeArrowheads="1"/>
          </p:cNvSpPr>
          <p:nvPr/>
        </p:nvSpPr>
        <p:spPr bwMode="auto">
          <a:xfrm>
            <a:off x="2833474" y="3496452"/>
            <a:ext cx="906902" cy="605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22" tIns="25711" rIns="51422" bIns="25711">
            <a:spAutoFit/>
          </a:bodyPr>
          <a:lstStyle/>
          <a:p>
            <a:pPr algn="ctr"/>
            <a:r>
              <a:rPr lang="ru-RU" altLang="zh-CN" sz="900" dirty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Б</a:t>
            </a:r>
            <a:r>
              <a:rPr lang="ru-RU" altLang="zh-CN" sz="9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изнес-инкубаторы при ВУЗах, </a:t>
            </a:r>
            <a:r>
              <a:rPr lang="ru-RU" altLang="zh-CN" sz="900" dirty="0" err="1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ССУЗах</a:t>
            </a:r>
            <a:endParaRPr lang="zh-CN" altLang="en-US" sz="900" dirty="0">
              <a:solidFill>
                <a:schemeClr val="accent1">
                  <a:lumMod val="50000"/>
                </a:schemeClr>
              </a:solidFill>
              <a:latin typeface="Calibri" pitchFamily="34" charset="0"/>
              <a:sym typeface="宋体" pitchFamily="2" charset="-122"/>
            </a:endParaRPr>
          </a:p>
        </p:txBody>
      </p:sp>
      <p:grpSp>
        <p:nvGrpSpPr>
          <p:cNvPr id="64" name="Group 8"/>
          <p:cNvGrpSpPr>
            <a:grpSpLocks/>
          </p:cNvGrpSpPr>
          <p:nvPr/>
        </p:nvGrpSpPr>
        <p:grpSpPr bwMode="auto">
          <a:xfrm>
            <a:off x="4508952" y="3000252"/>
            <a:ext cx="1181829" cy="1182291"/>
            <a:chOff x="0" y="0"/>
            <a:chExt cx="2101515" cy="2101515"/>
          </a:xfrm>
        </p:grpSpPr>
        <p:sp>
          <p:nvSpPr>
            <p:cNvPr id="65" name="椭圆 3"/>
            <p:cNvSpPr>
              <a:spLocks noChangeArrowheads="1"/>
            </p:cNvSpPr>
            <p:nvPr/>
          </p:nvSpPr>
          <p:spPr bwMode="auto">
            <a:xfrm>
              <a:off x="0" y="0"/>
              <a:ext cx="2101515" cy="2101515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  <p:sp>
          <p:nvSpPr>
            <p:cNvPr id="66" name="同心圆 11"/>
            <p:cNvSpPr>
              <a:spLocks noChangeArrowheads="1"/>
            </p:cNvSpPr>
            <p:nvPr/>
          </p:nvSpPr>
          <p:spPr bwMode="auto">
            <a:xfrm>
              <a:off x="79987" y="80731"/>
              <a:ext cx="1941540" cy="1941540"/>
            </a:xfrm>
            <a:custGeom>
              <a:avLst/>
              <a:gdLst>
                <a:gd name="G0" fmla="+- 206 0 0"/>
                <a:gd name="G1" fmla="+- 21600 0 206"/>
                <a:gd name="G2" fmla="+- 21600 0 206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06" y="10800"/>
                  </a:moveTo>
                  <a:cubicBezTo>
                    <a:pt x="206" y="16651"/>
                    <a:pt x="4949" y="21394"/>
                    <a:pt x="10800" y="21394"/>
                  </a:cubicBezTo>
                  <a:cubicBezTo>
                    <a:pt x="16651" y="21394"/>
                    <a:pt x="21394" y="16651"/>
                    <a:pt x="21394" y="10800"/>
                  </a:cubicBezTo>
                  <a:cubicBezTo>
                    <a:pt x="21394" y="4949"/>
                    <a:pt x="16651" y="206"/>
                    <a:pt x="10800" y="206"/>
                  </a:cubicBezTo>
                  <a:cubicBezTo>
                    <a:pt x="4949" y="206"/>
                    <a:pt x="206" y="4949"/>
                    <a:pt x="206" y="10800"/>
                  </a:cubicBezTo>
                  <a:close/>
                </a:path>
              </a:pathLst>
            </a:custGeom>
            <a:solidFill>
              <a:schemeClr val="accent1"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endParaRPr lang="zh-CN" altLang="zh-CN" sz="1350">
                <a:sym typeface="宋体" pitchFamily="2" charset="-122"/>
              </a:endParaRPr>
            </a:p>
          </p:txBody>
        </p:sp>
      </p:grpSp>
      <p:sp>
        <p:nvSpPr>
          <p:cNvPr id="67" name="矩形 21"/>
          <p:cNvSpPr>
            <a:spLocks noChangeArrowheads="1"/>
          </p:cNvSpPr>
          <p:nvPr/>
        </p:nvSpPr>
        <p:spPr bwMode="auto">
          <a:xfrm>
            <a:off x="4679635" y="3280289"/>
            <a:ext cx="906902" cy="7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22" tIns="25711" rIns="51422" bIns="25711">
            <a:spAutoFit/>
          </a:bodyPr>
          <a:lstStyle/>
          <a:p>
            <a:pPr algn="ctr"/>
            <a:r>
              <a:rPr lang="ru-RU" altLang="zh-CN" sz="800" dirty="0" err="1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Коворкинг</a:t>
            </a:r>
            <a:r>
              <a:rPr lang="ru-RU" altLang="zh-CN" sz="8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-зона в АНО РК «Центр развития </a:t>
            </a:r>
            <a:r>
              <a:rPr lang="ru-RU" altLang="zh-CN" sz="800" dirty="0" err="1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предпринима-тельства</a:t>
            </a:r>
            <a:r>
              <a:rPr lang="ru-RU" altLang="zh-CN" sz="8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»</a:t>
            </a:r>
            <a:endParaRPr lang="zh-CN" altLang="en-US" sz="800" dirty="0">
              <a:solidFill>
                <a:schemeClr val="accent1">
                  <a:lumMod val="50000"/>
                </a:schemeClr>
              </a:solidFill>
              <a:latin typeface="Calibri" pitchFamily="34" charset="0"/>
              <a:sym typeface="宋体" pitchFamily="2" charset="-122"/>
            </a:endParaRPr>
          </a:p>
        </p:txBody>
      </p:sp>
      <p:sp>
        <p:nvSpPr>
          <p:cNvPr id="68" name="椭圆 22"/>
          <p:cNvSpPr/>
          <p:nvPr/>
        </p:nvSpPr>
        <p:spPr bwMode="auto">
          <a:xfrm>
            <a:off x="3096627" y="551829"/>
            <a:ext cx="290749" cy="29086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 dirty="0"/>
          </a:p>
        </p:txBody>
      </p:sp>
      <p:sp>
        <p:nvSpPr>
          <p:cNvPr id="69" name="TextBox 68"/>
          <p:cNvSpPr txBox="1"/>
          <p:nvPr/>
        </p:nvSpPr>
        <p:spPr>
          <a:xfrm>
            <a:off x="3139583" y="548696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350" dirty="0">
                <a:solidFill>
                  <a:srgbClr val="F8F8F8"/>
                </a:solidFill>
                <a:latin typeface="+mn-ea"/>
              </a:rPr>
              <a:t>1</a:t>
            </a:r>
            <a:endParaRPr lang="zh-CN" altLang="en-US" sz="1350" dirty="0">
              <a:solidFill>
                <a:srgbClr val="F8F8F8"/>
              </a:solidFill>
              <a:latin typeface="+mn-ea"/>
            </a:endParaRPr>
          </a:p>
        </p:txBody>
      </p:sp>
      <p:sp>
        <p:nvSpPr>
          <p:cNvPr id="70" name="椭圆 24"/>
          <p:cNvSpPr/>
          <p:nvPr/>
        </p:nvSpPr>
        <p:spPr bwMode="auto">
          <a:xfrm>
            <a:off x="4763828" y="1078749"/>
            <a:ext cx="290749" cy="29086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 dirty="0"/>
          </a:p>
        </p:txBody>
      </p:sp>
      <p:sp>
        <p:nvSpPr>
          <p:cNvPr id="71" name="TextBox 70"/>
          <p:cNvSpPr txBox="1"/>
          <p:nvPr/>
        </p:nvSpPr>
        <p:spPr>
          <a:xfrm>
            <a:off x="4806783" y="1084622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350" dirty="0">
                <a:solidFill>
                  <a:srgbClr val="F8F8F8"/>
                </a:solidFill>
                <a:latin typeface="+mn-ea"/>
              </a:rPr>
              <a:t>2</a:t>
            </a:r>
            <a:endParaRPr lang="zh-CN" altLang="en-US" sz="1350" dirty="0">
              <a:solidFill>
                <a:srgbClr val="F8F8F8"/>
              </a:solidFill>
              <a:latin typeface="+mn-ea"/>
            </a:endParaRPr>
          </a:p>
        </p:txBody>
      </p:sp>
      <p:sp>
        <p:nvSpPr>
          <p:cNvPr id="72" name="椭圆 26"/>
          <p:cNvSpPr/>
          <p:nvPr/>
        </p:nvSpPr>
        <p:spPr bwMode="auto">
          <a:xfrm>
            <a:off x="2812117" y="3182005"/>
            <a:ext cx="290749" cy="29086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 dirty="0"/>
          </a:p>
        </p:txBody>
      </p:sp>
      <p:sp>
        <p:nvSpPr>
          <p:cNvPr id="73" name="TextBox 72"/>
          <p:cNvSpPr txBox="1"/>
          <p:nvPr/>
        </p:nvSpPr>
        <p:spPr>
          <a:xfrm>
            <a:off x="2862771" y="3197593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350" dirty="0">
                <a:solidFill>
                  <a:srgbClr val="F8F8F8"/>
                </a:solidFill>
                <a:latin typeface="+mn-ea"/>
              </a:rPr>
              <a:t>3</a:t>
            </a:r>
            <a:endParaRPr lang="zh-CN" altLang="en-US" sz="1350" dirty="0">
              <a:solidFill>
                <a:srgbClr val="F8F8F8"/>
              </a:solidFill>
              <a:latin typeface="+mn-ea"/>
            </a:endParaRPr>
          </a:p>
        </p:txBody>
      </p:sp>
      <p:sp>
        <p:nvSpPr>
          <p:cNvPr id="74" name="椭圆 28"/>
          <p:cNvSpPr/>
          <p:nvPr/>
        </p:nvSpPr>
        <p:spPr bwMode="auto">
          <a:xfrm>
            <a:off x="4654449" y="3058418"/>
            <a:ext cx="290749" cy="29086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 dirty="0"/>
          </a:p>
        </p:txBody>
      </p:sp>
      <p:sp>
        <p:nvSpPr>
          <p:cNvPr id="75" name="TextBox 74"/>
          <p:cNvSpPr txBox="1"/>
          <p:nvPr/>
        </p:nvSpPr>
        <p:spPr>
          <a:xfrm>
            <a:off x="4705103" y="3074006"/>
            <a:ext cx="204838" cy="259673"/>
          </a:xfrm>
          <a:prstGeom prst="rect">
            <a:avLst/>
          </a:prstGeom>
          <a:noFill/>
        </p:spPr>
        <p:txBody>
          <a:bodyPr wrap="none" lIns="51422" tIns="25711" rIns="51422" bIns="25711" rtlCol="0">
            <a:spAutoFit/>
          </a:bodyPr>
          <a:lstStyle/>
          <a:p>
            <a:r>
              <a:rPr lang="en-US" altLang="zh-CN" sz="1350" dirty="0">
                <a:solidFill>
                  <a:srgbClr val="F8F8F8"/>
                </a:solidFill>
                <a:latin typeface="+mn-ea"/>
              </a:rPr>
              <a:t>4</a:t>
            </a:r>
            <a:endParaRPr lang="zh-CN" altLang="en-US" sz="1350" dirty="0">
              <a:solidFill>
                <a:srgbClr val="F8F8F8"/>
              </a:solidFill>
              <a:latin typeface="+mn-ea"/>
            </a:endParaRPr>
          </a:p>
        </p:txBody>
      </p:sp>
      <p:sp>
        <p:nvSpPr>
          <p:cNvPr id="76" name="椭圆 30"/>
          <p:cNvSpPr/>
          <p:nvPr/>
        </p:nvSpPr>
        <p:spPr bwMode="auto">
          <a:xfrm>
            <a:off x="6088382" y="3440385"/>
            <a:ext cx="717775" cy="718055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78" name="椭圆 32"/>
          <p:cNvSpPr/>
          <p:nvPr/>
        </p:nvSpPr>
        <p:spPr bwMode="auto">
          <a:xfrm>
            <a:off x="5315392" y="574898"/>
            <a:ext cx="231159" cy="231250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79" name="椭圆 33"/>
          <p:cNvSpPr/>
          <p:nvPr/>
        </p:nvSpPr>
        <p:spPr bwMode="auto">
          <a:xfrm>
            <a:off x="2498015" y="707343"/>
            <a:ext cx="231159" cy="231250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80" name="椭圆 34"/>
          <p:cNvSpPr/>
          <p:nvPr/>
        </p:nvSpPr>
        <p:spPr bwMode="auto">
          <a:xfrm>
            <a:off x="2780908" y="927690"/>
            <a:ext cx="152541" cy="152601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82" name="椭圆 36"/>
          <p:cNvSpPr/>
          <p:nvPr/>
        </p:nvSpPr>
        <p:spPr bwMode="auto">
          <a:xfrm>
            <a:off x="5078506" y="2422433"/>
            <a:ext cx="227225" cy="227314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83" name="椭圆 37"/>
          <p:cNvSpPr/>
          <p:nvPr/>
        </p:nvSpPr>
        <p:spPr bwMode="auto">
          <a:xfrm>
            <a:off x="4177794" y="3766217"/>
            <a:ext cx="166851" cy="166916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84" name="椭圆 38"/>
          <p:cNvSpPr/>
          <p:nvPr/>
        </p:nvSpPr>
        <p:spPr bwMode="auto">
          <a:xfrm>
            <a:off x="4046485" y="3231070"/>
            <a:ext cx="304531" cy="304650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85" name="椭圆 39"/>
          <p:cNvSpPr/>
          <p:nvPr/>
        </p:nvSpPr>
        <p:spPr bwMode="auto">
          <a:xfrm>
            <a:off x="6129152" y="1491328"/>
            <a:ext cx="227225" cy="227314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86" name="椭圆 40"/>
          <p:cNvSpPr/>
          <p:nvPr/>
        </p:nvSpPr>
        <p:spPr bwMode="auto">
          <a:xfrm>
            <a:off x="6021601" y="1919294"/>
            <a:ext cx="166851" cy="166916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sp>
        <p:nvSpPr>
          <p:cNvPr id="87" name="椭圆 41"/>
          <p:cNvSpPr/>
          <p:nvPr/>
        </p:nvSpPr>
        <p:spPr bwMode="auto">
          <a:xfrm>
            <a:off x="5742166" y="3910647"/>
            <a:ext cx="227225" cy="227314"/>
          </a:xfrm>
          <a:prstGeom prst="ellipse">
            <a:avLst/>
          </a:prstGeom>
          <a:solidFill>
            <a:schemeClr val="accent1">
              <a:alpha val="1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1422" tIns="25711" rIns="51422" bIns="25711" numCol="1" rtlCol="0" anchor="t" anchorCtr="0" compatLnSpc="1">
            <a:prstTxWarp prst="textNoShape">
              <a:avLst/>
            </a:prstTxWarp>
          </a:bodyPr>
          <a:lstStyle/>
          <a:p>
            <a:pPr defTabSz="514213"/>
            <a:endParaRPr lang="zh-CN" altLang="en-US" sz="975"/>
          </a:p>
        </p:txBody>
      </p:sp>
      <p:pic>
        <p:nvPicPr>
          <p:cNvPr id="3084" name="Picture 12" descr="https://media.istockphoto.com/vectors/home-house-icon-isolated-on-white-background-vector-id923397736?k=6&amp;m=923397736&amp;s=612x612&amp;w=0&amp;h=rYR0ATAl_9DYePiR6u-dwrQUOLVkEHjbIvHVXiSWveU=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8" t="11282" r="13691" b="20860"/>
          <a:stretch/>
        </p:blipFill>
        <p:spPr bwMode="auto">
          <a:xfrm>
            <a:off x="5612005" y="2282809"/>
            <a:ext cx="1044367" cy="1022488"/>
          </a:xfrm>
          <a:prstGeom prst="ellipse">
            <a:avLst/>
          </a:prstGeom>
          <a:ln w="9525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https://cdn3.iconfinder.com/data/icons/map-and-geo-location/30/map-pin-area-51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312" y="615219"/>
            <a:ext cx="678587" cy="678587"/>
          </a:xfrm>
          <a:prstGeom prst="ellipse">
            <a:avLst/>
          </a:prstGeom>
          <a:ln w="9525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3" name="Group 162"/>
          <p:cNvGrpSpPr/>
          <p:nvPr/>
        </p:nvGrpSpPr>
        <p:grpSpPr>
          <a:xfrm>
            <a:off x="142926" y="1999754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94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95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grpSp>
        <p:nvGrpSpPr>
          <p:cNvPr id="96" name="Group 162"/>
          <p:cNvGrpSpPr/>
          <p:nvPr/>
        </p:nvGrpSpPr>
        <p:grpSpPr>
          <a:xfrm>
            <a:off x="140366" y="2546433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97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98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  <p:sp>
        <p:nvSpPr>
          <p:cNvPr id="77" name="圆角矩形 2"/>
          <p:cNvSpPr/>
          <p:nvPr/>
        </p:nvSpPr>
        <p:spPr bwMode="auto">
          <a:xfrm>
            <a:off x="186912" y="4053171"/>
            <a:ext cx="2376488" cy="1026319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  <a:alpha val="24000"/>
            </a:schemeClr>
          </a:solidFill>
          <a:ln w="12700" cmpd="sng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lvl="2"/>
            <a:endParaRPr lang="zh-CN" altLang="en-US" sz="1350" dirty="0"/>
          </a:p>
        </p:txBody>
      </p:sp>
      <p:sp>
        <p:nvSpPr>
          <p:cNvPr id="81" name="矩形 87"/>
          <p:cNvSpPr>
            <a:spLocks noChangeArrowheads="1"/>
          </p:cNvSpPr>
          <p:nvPr/>
        </p:nvSpPr>
        <p:spPr bwMode="auto">
          <a:xfrm>
            <a:off x="278198" y="4229575"/>
            <a:ext cx="2205374" cy="877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73" tIns="34287" rIns="68573" bIns="34287">
            <a:spAutoFit/>
          </a:bodyPr>
          <a:lstStyle/>
          <a:p>
            <a:pPr algn="ctr" eaLnBrk="0" fontAlgn="ctr" hangingPunct="0">
              <a:buClr>
                <a:srgbClr val="FF0000"/>
              </a:buClr>
              <a:buSzPct val="70000"/>
            </a:pPr>
            <a:r>
              <a:rPr lang="ru-RU" altLang="zh-CN" sz="1050" dirty="0" smtClean="0">
                <a:solidFill>
                  <a:schemeClr val="accent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Предоставление земельного участка в аренду без проведения торгов при условии реализации масштабного </a:t>
            </a:r>
            <a:r>
              <a:rPr lang="ru-RU" altLang="zh-CN" sz="1050" dirty="0" err="1" smtClean="0">
                <a:solidFill>
                  <a:schemeClr val="accent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инвестпроекта</a:t>
            </a:r>
            <a:endParaRPr lang="zh-CN" altLang="en-US" sz="1050" dirty="0">
              <a:solidFill>
                <a:schemeClr val="accent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88" name="组合 26"/>
          <p:cNvGrpSpPr>
            <a:grpSpLocks noChangeAspect="1"/>
          </p:cNvGrpSpPr>
          <p:nvPr/>
        </p:nvGrpSpPr>
        <p:grpSpPr bwMode="auto">
          <a:xfrm>
            <a:off x="459567" y="3836478"/>
            <a:ext cx="1832372" cy="416718"/>
            <a:chOff x="855540" y="3513439"/>
            <a:chExt cx="1399872" cy="987727"/>
          </a:xfrm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9" name="圆角矩形 11"/>
            <p:cNvSpPr/>
            <p:nvPr/>
          </p:nvSpPr>
          <p:spPr>
            <a:xfrm>
              <a:off x="855540" y="3513439"/>
              <a:ext cx="1399872" cy="987727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  <a:buFont typeface="Wingdings" pitchFamily="2" charset="2"/>
                <a:buChar char="u"/>
                <a:defRPr/>
              </a:pPr>
              <a:endParaRPr lang="zh-CN" altLang="en-US" sz="1275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0" name="矩形 12"/>
            <p:cNvSpPr>
              <a:spLocks noChangeArrowheads="1"/>
            </p:cNvSpPr>
            <p:nvPr/>
          </p:nvSpPr>
          <p:spPr bwMode="auto">
            <a:xfrm>
              <a:off x="930021" y="3665346"/>
              <a:ext cx="1250910" cy="683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pPr algn="ctr" fontAlgn="ctr">
                <a:buClr>
                  <a:srgbClr val="FF0000"/>
                </a:buClr>
                <a:buSzPct val="70000"/>
                <a:defRPr/>
              </a:pPr>
              <a:r>
                <a:rPr kumimoji="1" lang="ru-RU" altLang="zh-CN" sz="1275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Минпром РК</a:t>
              </a:r>
              <a:endParaRPr kumimoji="1" lang="zh-CN" altLang="en-US" sz="127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91" name="Group 162"/>
          <p:cNvGrpSpPr/>
          <p:nvPr/>
        </p:nvGrpSpPr>
        <p:grpSpPr>
          <a:xfrm>
            <a:off x="184352" y="3826510"/>
            <a:ext cx="336306" cy="403065"/>
            <a:chOff x="4422775" y="1196975"/>
            <a:chExt cx="423863" cy="508000"/>
          </a:xfrm>
          <a:solidFill>
            <a:schemeClr val="accent1"/>
          </a:solidFill>
        </p:grpSpPr>
        <p:sp>
          <p:nvSpPr>
            <p:cNvPr id="92" name="Rectangle 273"/>
            <p:cNvSpPr>
              <a:spLocks noChangeArrowheads="1"/>
            </p:cNvSpPr>
            <p:nvPr/>
          </p:nvSpPr>
          <p:spPr bwMode="auto">
            <a:xfrm>
              <a:off x="4845050" y="1641475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  <p:sp>
          <p:nvSpPr>
            <p:cNvPr id="99" name="Freeform 274"/>
            <p:cNvSpPr>
              <a:spLocks noEditPoints="1"/>
            </p:cNvSpPr>
            <p:nvPr/>
          </p:nvSpPr>
          <p:spPr bwMode="auto">
            <a:xfrm>
              <a:off x="4422775" y="1196975"/>
              <a:ext cx="282575" cy="508000"/>
            </a:xfrm>
            <a:custGeom>
              <a:avLst/>
              <a:gdLst>
                <a:gd name="T0" fmla="*/ 89 w 178"/>
                <a:gd name="T1" fmla="*/ 320 h 320"/>
                <a:gd name="T2" fmla="*/ 133 w 178"/>
                <a:gd name="T3" fmla="*/ 221 h 320"/>
                <a:gd name="T4" fmla="*/ 164 w 178"/>
                <a:gd name="T5" fmla="*/ 144 h 320"/>
                <a:gd name="T6" fmla="*/ 176 w 178"/>
                <a:gd name="T7" fmla="*/ 98 h 320"/>
                <a:gd name="T8" fmla="*/ 178 w 178"/>
                <a:gd name="T9" fmla="*/ 87 h 320"/>
                <a:gd name="T10" fmla="*/ 176 w 178"/>
                <a:gd name="T11" fmla="*/ 71 h 320"/>
                <a:gd name="T12" fmla="*/ 171 w 178"/>
                <a:gd name="T13" fmla="*/ 54 h 320"/>
                <a:gd name="T14" fmla="*/ 153 w 178"/>
                <a:gd name="T15" fmla="*/ 26 h 320"/>
                <a:gd name="T16" fmla="*/ 125 w 178"/>
                <a:gd name="T17" fmla="*/ 7 h 320"/>
                <a:gd name="T18" fmla="*/ 108 w 178"/>
                <a:gd name="T19" fmla="*/ 3 h 320"/>
                <a:gd name="T20" fmla="*/ 90 w 178"/>
                <a:gd name="T21" fmla="*/ 0 h 320"/>
                <a:gd name="T22" fmla="*/ 89 w 178"/>
                <a:gd name="T23" fmla="*/ 0 h 320"/>
                <a:gd name="T24" fmla="*/ 89 w 178"/>
                <a:gd name="T25" fmla="*/ 0 h 320"/>
                <a:gd name="T26" fmla="*/ 89 w 178"/>
                <a:gd name="T27" fmla="*/ 0 h 320"/>
                <a:gd name="T28" fmla="*/ 88 w 178"/>
                <a:gd name="T29" fmla="*/ 0 h 320"/>
                <a:gd name="T30" fmla="*/ 78 w 178"/>
                <a:gd name="T31" fmla="*/ 1 h 320"/>
                <a:gd name="T32" fmla="*/ 61 w 178"/>
                <a:gd name="T33" fmla="*/ 4 h 320"/>
                <a:gd name="T34" fmla="*/ 39 w 178"/>
                <a:gd name="T35" fmla="*/ 15 h 320"/>
                <a:gd name="T36" fmla="*/ 16 w 178"/>
                <a:gd name="T37" fmla="*/ 39 h 320"/>
                <a:gd name="T38" fmla="*/ 5 w 178"/>
                <a:gd name="T39" fmla="*/ 62 h 320"/>
                <a:gd name="T40" fmla="*/ 0 w 178"/>
                <a:gd name="T41" fmla="*/ 79 h 320"/>
                <a:gd name="T42" fmla="*/ 0 w 178"/>
                <a:gd name="T43" fmla="*/ 87 h 320"/>
                <a:gd name="T44" fmla="*/ 5 w 178"/>
                <a:gd name="T45" fmla="*/ 111 h 320"/>
                <a:gd name="T46" fmla="*/ 28 w 178"/>
                <a:gd name="T47" fmla="*/ 181 h 320"/>
                <a:gd name="T48" fmla="*/ 75 w 178"/>
                <a:gd name="T49" fmla="*/ 291 h 320"/>
                <a:gd name="T50" fmla="*/ 89 w 178"/>
                <a:gd name="T51" fmla="*/ 320 h 320"/>
                <a:gd name="T52" fmla="*/ 89 w 178"/>
                <a:gd name="T53" fmla="*/ 40 h 320"/>
                <a:gd name="T54" fmla="*/ 104 w 178"/>
                <a:gd name="T55" fmla="*/ 43 h 320"/>
                <a:gd name="T56" fmla="*/ 117 w 178"/>
                <a:gd name="T57" fmla="*/ 51 h 320"/>
                <a:gd name="T58" fmla="*/ 125 w 178"/>
                <a:gd name="T59" fmla="*/ 64 h 320"/>
                <a:gd name="T60" fmla="*/ 129 w 178"/>
                <a:gd name="T61" fmla="*/ 80 h 320"/>
                <a:gd name="T62" fmla="*/ 128 w 178"/>
                <a:gd name="T63" fmla="*/ 87 h 320"/>
                <a:gd name="T64" fmla="*/ 122 w 178"/>
                <a:gd name="T65" fmla="*/ 102 h 320"/>
                <a:gd name="T66" fmla="*/ 111 w 178"/>
                <a:gd name="T67" fmla="*/ 113 h 320"/>
                <a:gd name="T68" fmla="*/ 97 w 178"/>
                <a:gd name="T69" fmla="*/ 119 h 320"/>
                <a:gd name="T70" fmla="*/ 89 w 178"/>
                <a:gd name="T71" fmla="*/ 119 h 320"/>
                <a:gd name="T72" fmla="*/ 74 w 178"/>
                <a:gd name="T73" fmla="*/ 116 h 320"/>
                <a:gd name="T74" fmla="*/ 60 w 178"/>
                <a:gd name="T75" fmla="*/ 108 h 320"/>
                <a:gd name="T76" fmla="*/ 52 w 178"/>
                <a:gd name="T77" fmla="*/ 96 h 320"/>
                <a:gd name="T78" fmla="*/ 49 w 178"/>
                <a:gd name="T79" fmla="*/ 80 h 320"/>
                <a:gd name="T80" fmla="*/ 50 w 178"/>
                <a:gd name="T81" fmla="*/ 72 h 320"/>
                <a:gd name="T82" fmla="*/ 56 w 178"/>
                <a:gd name="T83" fmla="*/ 58 h 320"/>
                <a:gd name="T84" fmla="*/ 67 w 178"/>
                <a:gd name="T85" fmla="*/ 47 h 320"/>
                <a:gd name="T86" fmla="*/ 81 w 178"/>
                <a:gd name="T87" fmla="*/ 40 h 320"/>
                <a:gd name="T88" fmla="*/ 89 w 178"/>
                <a:gd name="T89" fmla="*/ 4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8" h="320">
                  <a:moveTo>
                    <a:pt x="89" y="320"/>
                  </a:moveTo>
                  <a:lnTo>
                    <a:pt x="89" y="320"/>
                  </a:lnTo>
                  <a:lnTo>
                    <a:pt x="103" y="291"/>
                  </a:lnTo>
                  <a:lnTo>
                    <a:pt x="133" y="221"/>
                  </a:lnTo>
                  <a:lnTo>
                    <a:pt x="150" y="181"/>
                  </a:lnTo>
                  <a:lnTo>
                    <a:pt x="164" y="144"/>
                  </a:lnTo>
                  <a:lnTo>
                    <a:pt x="173" y="111"/>
                  </a:lnTo>
                  <a:lnTo>
                    <a:pt x="176" y="98"/>
                  </a:lnTo>
                  <a:lnTo>
                    <a:pt x="178" y="87"/>
                  </a:lnTo>
                  <a:lnTo>
                    <a:pt x="178" y="87"/>
                  </a:lnTo>
                  <a:lnTo>
                    <a:pt x="178" y="79"/>
                  </a:lnTo>
                  <a:lnTo>
                    <a:pt x="176" y="71"/>
                  </a:lnTo>
                  <a:lnTo>
                    <a:pt x="173" y="62"/>
                  </a:lnTo>
                  <a:lnTo>
                    <a:pt x="171" y="54"/>
                  </a:lnTo>
                  <a:lnTo>
                    <a:pt x="162" y="39"/>
                  </a:lnTo>
                  <a:lnTo>
                    <a:pt x="153" y="26"/>
                  </a:lnTo>
                  <a:lnTo>
                    <a:pt x="139" y="15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3"/>
                  </a:lnTo>
                  <a:lnTo>
                    <a:pt x="100" y="1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3" y="7"/>
                  </a:lnTo>
                  <a:lnTo>
                    <a:pt x="39" y="15"/>
                  </a:lnTo>
                  <a:lnTo>
                    <a:pt x="25" y="26"/>
                  </a:lnTo>
                  <a:lnTo>
                    <a:pt x="16" y="39"/>
                  </a:lnTo>
                  <a:lnTo>
                    <a:pt x="7" y="54"/>
                  </a:lnTo>
                  <a:lnTo>
                    <a:pt x="5" y="62"/>
                  </a:lnTo>
                  <a:lnTo>
                    <a:pt x="2" y="71"/>
                  </a:lnTo>
                  <a:lnTo>
                    <a:pt x="0" y="79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2" y="98"/>
                  </a:lnTo>
                  <a:lnTo>
                    <a:pt x="5" y="111"/>
                  </a:lnTo>
                  <a:lnTo>
                    <a:pt x="14" y="144"/>
                  </a:lnTo>
                  <a:lnTo>
                    <a:pt x="28" y="181"/>
                  </a:lnTo>
                  <a:lnTo>
                    <a:pt x="45" y="221"/>
                  </a:lnTo>
                  <a:lnTo>
                    <a:pt x="75" y="291"/>
                  </a:lnTo>
                  <a:lnTo>
                    <a:pt x="89" y="320"/>
                  </a:lnTo>
                  <a:lnTo>
                    <a:pt x="89" y="320"/>
                  </a:lnTo>
                  <a:close/>
                  <a:moveTo>
                    <a:pt x="89" y="40"/>
                  </a:moveTo>
                  <a:lnTo>
                    <a:pt x="89" y="40"/>
                  </a:lnTo>
                  <a:lnTo>
                    <a:pt x="97" y="40"/>
                  </a:lnTo>
                  <a:lnTo>
                    <a:pt x="104" y="43"/>
                  </a:lnTo>
                  <a:lnTo>
                    <a:pt x="111" y="47"/>
                  </a:lnTo>
                  <a:lnTo>
                    <a:pt x="117" y="51"/>
                  </a:lnTo>
                  <a:lnTo>
                    <a:pt x="122" y="58"/>
                  </a:lnTo>
                  <a:lnTo>
                    <a:pt x="125" y="64"/>
                  </a:lnTo>
                  <a:lnTo>
                    <a:pt x="128" y="72"/>
                  </a:lnTo>
                  <a:lnTo>
                    <a:pt x="129" y="80"/>
                  </a:lnTo>
                  <a:lnTo>
                    <a:pt x="129" y="80"/>
                  </a:lnTo>
                  <a:lnTo>
                    <a:pt x="128" y="87"/>
                  </a:lnTo>
                  <a:lnTo>
                    <a:pt x="125" y="96"/>
                  </a:lnTo>
                  <a:lnTo>
                    <a:pt x="122" y="102"/>
                  </a:lnTo>
                  <a:lnTo>
                    <a:pt x="117" y="108"/>
                  </a:lnTo>
                  <a:lnTo>
                    <a:pt x="111" y="113"/>
                  </a:lnTo>
                  <a:lnTo>
                    <a:pt x="104" y="116"/>
                  </a:lnTo>
                  <a:lnTo>
                    <a:pt x="97" y="119"/>
                  </a:lnTo>
                  <a:lnTo>
                    <a:pt x="89" y="119"/>
                  </a:lnTo>
                  <a:lnTo>
                    <a:pt x="89" y="119"/>
                  </a:lnTo>
                  <a:lnTo>
                    <a:pt x="81" y="119"/>
                  </a:lnTo>
                  <a:lnTo>
                    <a:pt x="74" y="116"/>
                  </a:lnTo>
                  <a:lnTo>
                    <a:pt x="67" y="113"/>
                  </a:lnTo>
                  <a:lnTo>
                    <a:pt x="60" y="108"/>
                  </a:lnTo>
                  <a:lnTo>
                    <a:pt x="56" y="102"/>
                  </a:lnTo>
                  <a:lnTo>
                    <a:pt x="52" y="96"/>
                  </a:lnTo>
                  <a:lnTo>
                    <a:pt x="50" y="87"/>
                  </a:lnTo>
                  <a:lnTo>
                    <a:pt x="49" y="80"/>
                  </a:lnTo>
                  <a:lnTo>
                    <a:pt x="49" y="80"/>
                  </a:lnTo>
                  <a:lnTo>
                    <a:pt x="50" y="72"/>
                  </a:lnTo>
                  <a:lnTo>
                    <a:pt x="52" y="64"/>
                  </a:lnTo>
                  <a:lnTo>
                    <a:pt x="56" y="58"/>
                  </a:lnTo>
                  <a:lnTo>
                    <a:pt x="60" y="51"/>
                  </a:lnTo>
                  <a:lnTo>
                    <a:pt x="67" y="47"/>
                  </a:lnTo>
                  <a:lnTo>
                    <a:pt x="74" y="43"/>
                  </a:lnTo>
                  <a:lnTo>
                    <a:pt x="81" y="40"/>
                  </a:lnTo>
                  <a:lnTo>
                    <a:pt x="89" y="40"/>
                  </a:lnTo>
                  <a:lnTo>
                    <a:pt x="8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35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339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8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35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4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5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450"/>
                            </p:stCondLst>
                            <p:childTnLst>
                              <p:par>
                                <p:cTn id="53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9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45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8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8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3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3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5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6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6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3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3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925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4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4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4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4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4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9650"/>
                            </p:stCondLst>
                            <p:childTnLst>
                              <p:par>
                                <p:cTn id="1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6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6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6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450"/>
                            </p:stCondLst>
                            <p:childTnLst>
                              <p:par>
                                <p:cTn id="15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2050"/>
                            </p:stCondLst>
                            <p:childTnLst>
                              <p:par>
                                <p:cTn id="19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2550"/>
                            </p:stCondLst>
                            <p:childTnLst>
                              <p:par>
                                <p:cTn id="20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3050"/>
                            </p:stCondLst>
                            <p:childTnLst>
                              <p:par>
                                <p:cTn id="20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3550"/>
                            </p:stCondLst>
                            <p:childTnLst>
                              <p:par>
                                <p:cTn id="2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4050"/>
                            </p:stCondLst>
                            <p:childTnLst>
                              <p:par>
                                <p:cTn id="2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75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8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9550"/>
                            </p:stCondLst>
                            <p:childTnLst>
                              <p:par>
                                <p:cTn id="2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 bldLvl="0" autoUpdateAnimBg="0"/>
      <p:bldP spid="25" grpId="0" bldLvl="0" autoUpdateAnimBg="0"/>
      <p:bldP spid="26" grpId="0" animBg="1"/>
      <p:bldP spid="27" grpId="0"/>
      <p:bldP spid="28" grpId="0" animBg="1"/>
      <p:bldP spid="29" grpId="0"/>
      <p:bldP spid="49" grpId="0" animBg="1"/>
      <p:bldP spid="50" grpId="0" animBg="1"/>
      <p:bldP spid="51" grpId="0" animBg="1"/>
      <p:bldP spid="55" grpId="0"/>
      <p:bldP spid="59" grpId="0"/>
      <p:bldP spid="63" grpId="0"/>
      <p:bldP spid="67" grpId="0"/>
      <p:bldP spid="68" grpId="0" animBg="1"/>
      <p:bldP spid="69" grpId="0"/>
      <p:bldP spid="70" grpId="0" animBg="1"/>
      <p:bldP spid="71" grpId="0"/>
      <p:bldP spid="72" grpId="0" animBg="1"/>
      <p:bldP spid="73" grpId="0"/>
      <p:bldP spid="74" grpId="0" animBg="1"/>
      <p:bldP spid="75" grpId="0"/>
      <p:bldP spid="76" grpId="0" animBg="1"/>
      <p:bldP spid="78" grpId="0" animBg="1"/>
      <p:bldP spid="79" grpId="0" animBg="1"/>
      <p:bldP spid="80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77" grpId="0" animBg="1"/>
      <p:bldP spid="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组合 4"/>
          <p:cNvGrpSpPr/>
          <p:nvPr/>
        </p:nvGrpSpPr>
        <p:grpSpPr>
          <a:xfrm>
            <a:off x="212160" y="843558"/>
            <a:ext cx="6385191" cy="4248471"/>
            <a:chOff x="3290383" y="1018761"/>
            <a:chExt cx="4900264" cy="2976185"/>
          </a:xfrm>
        </p:grpSpPr>
        <p:sp>
          <p:nvSpPr>
            <p:cNvPr id="81" name="矩形 6"/>
            <p:cNvSpPr/>
            <p:nvPr/>
          </p:nvSpPr>
          <p:spPr>
            <a:xfrm>
              <a:off x="3290384" y="1018761"/>
              <a:ext cx="4900263" cy="190047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altLang="zh-CN" sz="1100" dirty="0" smtClean="0">
                  <a:solidFill>
                    <a:schemeClr val="bg1"/>
                  </a:solidFill>
                </a:rPr>
                <a:t>Министерство экономики Республики Коми</a:t>
              </a:r>
              <a:endParaRPr lang="en-US" altLang="zh-CN" sz="1100" dirty="0">
                <a:solidFill>
                  <a:schemeClr val="bg1"/>
                </a:solidFill>
              </a:endParaRPr>
            </a:p>
          </p:txBody>
        </p:sp>
        <p:sp>
          <p:nvSpPr>
            <p:cNvPr id="88" name="矩形 7"/>
            <p:cNvSpPr/>
            <p:nvPr/>
          </p:nvSpPr>
          <p:spPr>
            <a:xfrm>
              <a:off x="3290383" y="1208808"/>
              <a:ext cx="4900264" cy="2786138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4000"/>
              </a:schemeClr>
            </a:solidFill>
            <a:ln w="12700" cmpd="sng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субсидии </a:t>
              </a: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на </a:t>
              </a:r>
              <a:r>
                <a:rPr lang="ru-RU" altLang="zh-CN" sz="1000" b="1" dirty="0">
                  <a:solidFill>
                    <a:schemeClr val="accent1">
                      <a:lumMod val="50000"/>
                    </a:schemeClr>
                  </a:solidFill>
                </a:rPr>
                <a:t>проведение оценки и страхования имущества, передаваемого в залог по договорам </a:t>
              </a: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займа с АО «Микрокредитная компания Республики Коми»</a:t>
              </a: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90</a:t>
              </a:r>
              <a:r>
                <a:rPr lang="ru-RU" altLang="zh-CN" sz="1000" b="1" dirty="0">
                  <a:solidFill>
                    <a:schemeClr val="accent1">
                      <a:lumMod val="50000"/>
                    </a:schemeClr>
                  </a:solidFill>
                </a:rPr>
                <a:t>%</a:t>
              </a:r>
            </a:p>
            <a:p>
              <a:pPr algn="just"/>
              <a:endParaRPr lang="ru-RU" altLang="zh-CN" sz="10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ru-RU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субсидии </a:t>
              </a: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на </a:t>
              </a:r>
              <a:r>
                <a:rPr lang="ru-RU" altLang="zh-CN" sz="1000" b="1" dirty="0">
                  <a:solidFill>
                    <a:schemeClr val="accent1">
                      <a:lumMod val="50000"/>
                    </a:schemeClr>
                  </a:solidFill>
                </a:rPr>
                <a:t>возмещение части затрат по привлечению гарантий и поручительств </a:t>
              </a: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АО «Гарантийный фонд Республики Коми» </a:t>
              </a:r>
            </a:p>
            <a:p>
              <a:pPr algn="just"/>
              <a:endParaRPr lang="ru-RU" altLang="zh-CN" sz="1000" b="1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90% </a:t>
              </a:r>
              <a:r>
                <a:rPr lang="ru-RU" altLang="zh-CN" sz="1000" dirty="0">
                  <a:solidFill>
                    <a:srgbClr val="D6862D">
                      <a:lumMod val="50000"/>
                    </a:srgbClr>
                  </a:solidFill>
                </a:rPr>
                <a:t>от суммы фактически понесенных расходов – в случае </a:t>
              </a:r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обеспечения исполнения обязательств поручительством ГО по кредитным договорам, договорам займа, финансовой аренды (лизинга), направленным на:</a:t>
              </a:r>
            </a:p>
            <a:p>
              <a:pPr marL="171450" indent="-171450" algn="just">
                <a:buFontTx/>
                <a:buChar char="-"/>
              </a:pPr>
              <a:r>
                <a:rPr lang="ru-RU" altLang="zh-CN" sz="1000" dirty="0">
                  <a:solidFill>
                    <a:srgbClr val="D6862D">
                      <a:lumMod val="50000"/>
                    </a:srgbClr>
                  </a:solidFill>
                </a:rPr>
                <a:t>приобретение </a:t>
              </a:r>
              <a:r>
                <a:rPr lang="ru-RU" altLang="zh-CN" sz="1000" dirty="0" smtClean="0">
                  <a:solidFill>
                    <a:srgbClr val="D6862D">
                      <a:lumMod val="50000"/>
                    </a:srgbClr>
                  </a:solidFill>
                </a:rPr>
                <a:t>земельных участков и </a:t>
              </a:r>
              <a:r>
                <a:rPr lang="ru-RU" altLang="zh-CN" sz="1000" dirty="0">
                  <a:solidFill>
                    <a:srgbClr val="D6862D">
                      <a:lumMod val="50000"/>
                    </a:srgbClr>
                  </a:solidFill>
                </a:rPr>
                <a:t>(или) строительство зданий, сооружений, </a:t>
              </a:r>
              <a:r>
                <a:rPr lang="ru-RU" altLang="zh-CN" sz="1000" dirty="0" smtClean="0">
                  <a:solidFill>
                    <a:srgbClr val="D6862D">
                      <a:lumMod val="50000"/>
                    </a:srgbClr>
                  </a:solidFill>
                </a:rPr>
                <a:t>ремонт объектов недвижимости, реконструкцию</a:t>
              </a:r>
              <a:r>
                <a:rPr lang="ru-RU" altLang="zh-CN" sz="1000" dirty="0">
                  <a:solidFill>
                    <a:srgbClr val="D6862D">
                      <a:lumMod val="50000"/>
                    </a:srgbClr>
                  </a:solidFill>
                </a:rPr>
                <a:t>, включая подготовку проектной документации и модернизацию объектов капитального строительства;</a:t>
              </a:r>
            </a:p>
            <a:p>
              <a:pPr marL="171450" indent="-171450" algn="just">
                <a:buFontTx/>
                <a:buChar char="-"/>
              </a:pPr>
              <a:r>
                <a:rPr lang="ru-RU" altLang="zh-CN" sz="1000" dirty="0">
                  <a:solidFill>
                    <a:srgbClr val="D6862D">
                      <a:lumMod val="50000"/>
                    </a:srgbClr>
                  </a:solidFill>
                </a:rPr>
                <a:t>приобретение автотранспортных средств, оборудования, включая </a:t>
              </a:r>
              <a:r>
                <a:rPr lang="ru-RU" altLang="zh-CN" sz="1000" dirty="0" smtClean="0">
                  <a:solidFill>
                    <a:srgbClr val="D6862D">
                      <a:lumMod val="50000"/>
                    </a:srgbClr>
                  </a:solidFill>
                </a:rPr>
                <a:t>ремонт, модернизацию </a:t>
              </a:r>
              <a:r>
                <a:rPr lang="ru-RU" altLang="zh-CN" sz="1000" dirty="0">
                  <a:solidFill>
                    <a:srgbClr val="D6862D">
                      <a:lumMod val="50000"/>
                    </a:srgbClr>
                  </a:solidFill>
                </a:rPr>
                <a:t>и техническое перевооружение и относящихся к амортизационным группам Классификации основных </a:t>
              </a:r>
              <a:r>
                <a:rPr lang="ru-RU" altLang="zh-CN" sz="1000" dirty="0" smtClean="0">
                  <a:solidFill>
                    <a:srgbClr val="D6862D">
                      <a:lumMod val="50000"/>
                    </a:srgbClr>
                  </a:solidFill>
                </a:rPr>
                <a:t>средств</a:t>
              </a:r>
            </a:p>
            <a:p>
              <a:pPr algn="just"/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70% </a:t>
              </a:r>
              <a:r>
                <a:rPr lang="ru-RU" altLang="zh-CN" sz="1000" dirty="0" smtClean="0">
                  <a:solidFill>
                    <a:srgbClr val="D6862D">
                      <a:lumMod val="50000"/>
                    </a:srgbClr>
                  </a:solidFill>
                </a:rPr>
                <a:t>от суммы фактически понесенных расходов - в случае </a:t>
              </a:r>
              <a:r>
                <a:rPr lang="ru-RU" altLang="zh-CN" sz="1000" b="1" dirty="0" smtClean="0">
                  <a:solidFill>
                    <a:srgbClr val="D6862D">
                      <a:lumMod val="50000"/>
                    </a:srgbClr>
                  </a:solidFill>
                </a:rPr>
                <a:t>обеспечения исполнения обязательств поручительством ГО по кредитным договорам, банковским гарантиям, направленным на пополнение оборотных средств, финансирование текущей деятельности, рефинансирование кредитов других кредитных организаций, а также по договорам о предоставлении банковских гарантий</a:t>
              </a:r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Совокупный размер </a:t>
              </a:r>
              <a:r>
                <a:rPr lang="ru-RU" altLang="zh-CN" sz="1000" dirty="0">
                  <a:solidFill>
                    <a:schemeClr val="accent1">
                      <a:lumMod val="50000"/>
                    </a:schemeClr>
                  </a:solidFill>
                </a:rPr>
                <a:t>субсидии на возмещение части затрат по привлечению гарантий и </a:t>
              </a:r>
              <a:r>
                <a:rPr lang="ru-RU" altLang="zh-CN" sz="1000" dirty="0" smtClean="0">
                  <a:solidFill>
                    <a:schemeClr val="accent1">
                      <a:lumMod val="50000"/>
                    </a:schemeClr>
                  </a:solidFill>
                </a:rPr>
                <a:t>поручительств, предоставленный одному субъекту МСП, не может превышать 100 тысяч рублей.</a:t>
              </a:r>
            </a:p>
            <a:p>
              <a:pPr algn="just"/>
              <a:endParaRPr lang="ru-RU" altLang="zh-CN" sz="1000" b="1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endParaRPr lang="ru-RU" altLang="zh-CN" sz="10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just"/>
              <a:r>
                <a:rPr lang="ru-RU" altLang="zh-CN" sz="10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            </a:t>
              </a:r>
            </a:p>
            <a:p>
              <a:pPr algn="ctr"/>
              <a:endParaRPr lang="ru-RU" altLang="zh-CN" sz="10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171450" indent="-171450" algn="just">
                <a:buFontTx/>
                <a:buChar char="-"/>
              </a:pPr>
              <a:endParaRPr lang="ru-RU" altLang="zh-CN" sz="1000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b="1" dirty="0" smtClean="0"/>
              <a:t>МЕРЫ ПОДДЕРЖКИ СУБЪЕКТОВ МСП</a:t>
            </a:r>
            <a:endParaRPr lang="zh-CN" altLang="en-US" sz="900" b="1" dirty="0"/>
          </a:p>
        </p:txBody>
      </p:sp>
      <p:sp>
        <p:nvSpPr>
          <p:cNvPr id="24" name="TextBox 14"/>
          <p:cNvSpPr>
            <a:spLocks noChangeArrowheads="1"/>
          </p:cNvSpPr>
          <p:nvPr/>
        </p:nvSpPr>
        <p:spPr bwMode="auto">
          <a:xfrm>
            <a:off x="3980855" y="108860"/>
            <a:ext cx="56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0</a:t>
            </a:r>
            <a:r>
              <a:rPr lang="ru-RU" altLang="zh-CN" sz="2400" b="1" dirty="0" smtClean="0">
                <a:solidFill>
                  <a:schemeClr val="accent1"/>
                </a:solidFill>
                <a:latin typeface="+mj-ea"/>
                <a:ea typeface="+mj-ea"/>
                <a:sym typeface="方正兰亭粗黑_GBK" charset="-122"/>
              </a:rPr>
              <a:t>4</a:t>
            </a:r>
            <a:endParaRPr lang="en-US" altLang="zh-CN" sz="2400" b="1" dirty="0">
              <a:solidFill>
                <a:schemeClr val="accent1"/>
              </a:solidFill>
              <a:latin typeface="+mj-ea"/>
              <a:ea typeface="+mj-ea"/>
              <a:sym typeface="方正兰亭粗黑_GBK" charset="-122"/>
            </a:endParaRPr>
          </a:p>
        </p:txBody>
      </p:sp>
      <p:sp>
        <p:nvSpPr>
          <p:cNvPr id="25" name="TextBox 22"/>
          <p:cNvSpPr>
            <a:spLocks noChangeArrowheads="1"/>
          </p:cNvSpPr>
          <p:nvPr/>
        </p:nvSpPr>
        <p:spPr bwMode="auto">
          <a:xfrm>
            <a:off x="4543829" y="235819"/>
            <a:ext cx="231734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zh-CN" sz="750" b="1" dirty="0">
                <a:solidFill>
                  <a:schemeClr val="accent2">
                    <a:lumMod val="50000"/>
                  </a:schemeClr>
                </a:solidFill>
                <a:latin typeface="+mj-ea"/>
                <a:sym typeface="微软雅黑" pitchFamily="34" charset="-122"/>
              </a:rPr>
              <a:t>Финансовая поддержка со стороны ОИВ</a:t>
            </a:r>
            <a:endParaRPr lang="zh-CN" altLang="en-US" sz="750" b="1" dirty="0">
              <a:solidFill>
                <a:schemeClr val="accent2">
                  <a:lumMod val="50000"/>
                </a:schemeClr>
              </a:solidFill>
              <a:latin typeface="+mj-ea"/>
              <a:sym typeface="宋体" pitchFamily="2" charset="-122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V="1">
            <a:off x="601659" y="1780420"/>
            <a:ext cx="1046375" cy="85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09230" y="1635972"/>
            <a:ext cx="48798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altLang="zh-CN" sz="1000" b="1" dirty="0">
                <a:solidFill>
                  <a:srgbClr val="D6862D">
                    <a:lumMod val="50000"/>
                  </a:srgbClr>
                </a:solidFill>
              </a:rPr>
              <a:t>по оценке имущества  </a:t>
            </a:r>
            <a:r>
              <a:rPr lang="ru-RU" altLang="zh-CN" sz="1000" dirty="0">
                <a:solidFill>
                  <a:srgbClr val="D6862D">
                    <a:lumMod val="50000"/>
                  </a:srgbClr>
                </a:solidFill>
              </a:rPr>
              <a:t>-</a:t>
            </a:r>
            <a:r>
              <a:rPr lang="ru-RU" altLang="zh-CN" sz="1000" b="1" dirty="0">
                <a:solidFill>
                  <a:srgbClr val="D6862D">
                    <a:lumMod val="50000"/>
                  </a:srgbClr>
                </a:solidFill>
              </a:rPr>
              <a:t> </a:t>
            </a:r>
            <a:r>
              <a:rPr lang="ru-RU" altLang="zh-CN" sz="1000" dirty="0" smtClean="0">
                <a:solidFill>
                  <a:srgbClr val="D6862D">
                    <a:lumMod val="50000"/>
                  </a:srgbClr>
                </a:solidFill>
              </a:rPr>
              <a:t>от </a:t>
            </a:r>
            <a:r>
              <a:rPr lang="ru-RU" altLang="zh-CN" sz="1000" dirty="0">
                <a:solidFill>
                  <a:srgbClr val="D6862D">
                    <a:lumMod val="50000"/>
                  </a:srgbClr>
                </a:solidFill>
              </a:rPr>
              <a:t>осуществленных расходов, но </a:t>
            </a:r>
            <a:r>
              <a:rPr lang="ru-RU" altLang="zh-CN" sz="1000" b="1" dirty="0">
                <a:solidFill>
                  <a:srgbClr val="D6862D">
                    <a:lumMod val="50000"/>
                  </a:srgbClr>
                </a:solidFill>
              </a:rPr>
              <a:t>не более 6 тысяч </a:t>
            </a:r>
            <a:r>
              <a:rPr lang="ru-RU" altLang="zh-CN" sz="1000" b="1" dirty="0" smtClean="0">
                <a:solidFill>
                  <a:srgbClr val="D6862D">
                    <a:lumMod val="50000"/>
                  </a:srgbClr>
                </a:solidFill>
              </a:rPr>
              <a:t>рублей</a:t>
            </a:r>
            <a:endParaRPr lang="ru-RU" altLang="zh-CN" sz="1000" b="1" dirty="0">
              <a:solidFill>
                <a:srgbClr val="D6862D">
                  <a:lumMod val="50000"/>
                </a:srgbClr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01659" y="1944389"/>
            <a:ext cx="1044435" cy="1032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00808" y="1848278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altLang="zh-CN" sz="1000" b="1" dirty="0">
                <a:solidFill>
                  <a:schemeClr val="accent1">
                    <a:lumMod val="50000"/>
                  </a:schemeClr>
                </a:solidFill>
              </a:rPr>
              <a:t>по страхованию имущества</a:t>
            </a:r>
            <a:r>
              <a:rPr lang="ru-RU" altLang="zh-CN" sz="1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zh-CN" sz="1000" dirty="0" smtClean="0">
                <a:solidFill>
                  <a:schemeClr val="accent1">
                    <a:lumMod val="50000"/>
                  </a:schemeClr>
                </a:solidFill>
              </a:rPr>
              <a:t>- от </a:t>
            </a:r>
            <a:r>
              <a:rPr lang="ru-RU" altLang="zh-CN" sz="1000" dirty="0">
                <a:solidFill>
                  <a:schemeClr val="accent1">
                    <a:lumMod val="50000"/>
                  </a:schemeClr>
                </a:solidFill>
              </a:rPr>
              <a:t>осуществленных расходов</a:t>
            </a:r>
            <a:r>
              <a:rPr lang="ru-RU" altLang="zh-CN" sz="1000" b="1" dirty="0">
                <a:solidFill>
                  <a:schemeClr val="accent1">
                    <a:lumMod val="50000"/>
                  </a:schemeClr>
                </a:solidFill>
              </a:rPr>
              <a:t>, но</a:t>
            </a:r>
            <a:r>
              <a:rPr lang="ru-RU" altLang="zh-CN" sz="1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zh-CN" sz="1000" b="1" dirty="0">
                <a:solidFill>
                  <a:schemeClr val="accent1">
                    <a:lumMod val="50000"/>
                  </a:schemeClr>
                </a:solidFill>
              </a:rPr>
              <a:t>не более 70 тысяч </a:t>
            </a:r>
            <a:r>
              <a:rPr lang="ru-RU" altLang="zh-CN" sz="1000" b="1" dirty="0" smtClean="0">
                <a:solidFill>
                  <a:schemeClr val="accent1">
                    <a:lumMod val="50000"/>
                  </a:schemeClr>
                </a:solidFill>
              </a:rPr>
              <a:t>рублей</a:t>
            </a:r>
            <a:endParaRPr lang="ru-RU" altLang="zh-CN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068960" y="2460694"/>
            <a:ext cx="18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56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4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>
                                          <p:cBhvr>
                                            <p:cTn id="18" dur="500" tmFilter="0,0; .5, 1; 1, 1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2" fill="hold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21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22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24" grpId="0" bldLvl="0" autoUpdateAnimBg="0"/>
          <p:bldP spid="25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4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>
                                          <p:cBhvr>
                                            <p:cTn id="18" dur="500" tmFilter="0,0; .5, 1; 1, 1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24" grpId="0" bldLvl="0" autoUpdateAnimBg="0"/>
          <p:bldP spid="25" grpId="0" bldLvl="0" autoUpdateAnimBg="0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d22daf625e7f85d06b96e1ac2e1adb1a8fb1e"/>
</p:tagLst>
</file>

<file path=ppt/theme/theme1.xml><?xml version="1.0" encoding="utf-8"?>
<a:theme xmlns:a="http://schemas.openxmlformats.org/drawingml/2006/main" name="www.homeppt.com">
  <a:themeElements>
    <a:clrScheme name="Другая 4">
      <a:dk1>
        <a:srgbClr val="DAA454"/>
      </a:dk1>
      <a:lt1>
        <a:sysClr val="window" lastClr="FFFFFF"/>
      </a:lt1>
      <a:dk2>
        <a:srgbClr val="895D1D"/>
      </a:dk2>
      <a:lt2>
        <a:srgbClr val="ECE9C6"/>
      </a:lt2>
      <a:accent1>
        <a:srgbClr val="D6862D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10066</TotalTime>
  <Words>3962</Words>
  <Application>Microsoft Office PowerPoint</Application>
  <PresentationFormat>Произвольный</PresentationFormat>
  <Paragraphs>631</Paragraphs>
  <Slides>26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44" baseType="lpstr">
      <vt:lpstr>微软雅黑</vt:lpstr>
      <vt:lpstr>微软雅黑</vt:lpstr>
      <vt:lpstr>宋体</vt:lpstr>
      <vt:lpstr>Agency FB</vt:lpstr>
      <vt:lpstr>Arial</vt:lpstr>
      <vt:lpstr>Bebas</vt:lpstr>
      <vt:lpstr>Calibri</vt:lpstr>
      <vt:lpstr>Dotum</vt:lpstr>
      <vt:lpstr>Helvetica</vt:lpstr>
      <vt:lpstr>Helvetica Light</vt:lpstr>
      <vt:lpstr>Helvetica Neue</vt:lpstr>
      <vt:lpstr>Impact</vt:lpstr>
      <vt:lpstr>Times New Roman</vt:lpstr>
      <vt:lpstr>Wingdings</vt:lpstr>
      <vt:lpstr>方正兰亭中黑_GBK</vt:lpstr>
      <vt:lpstr>方正兰亭粗黑_GBK</vt:lpstr>
      <vt:lpstr>方正兰亭细黑_GBK</vt:lpstr>
      <vt:lpstr>www.homeppt.com</vt:lpstr>
      <vt:lpstr>Презентация PowerPoint</vt:lpstr>
      <vt:lpstr>ТРАНСФОРМАЦИЯ ПОДХОДОВ</vt:lpstr>
      <vt:lpstr>Презентация PowerPoint</vt:lpstr>
      <vt:lpstr>МЕРЫ ПОДДЕРЖКИ ФИЗИЧЕСКИХ ЛИЦ</vt:lpstr>
      <vt:lpstr>Презентация PowerPoint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МЕРЫ ПОДДЕРЖКИ СУБЪЕКТОВ МСП</vt:lpstr>
      <vt:lpstr>МФЦ – «одно окно»</vt:lpstr>
      <vt:lpstr>Налоговые льготы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www.1ppt.com</dc:title>
  <dc:creator>www.1ppt.com</dc:creator>
  <cp:keywords>www.1ppt.com</cp:keywords>
  <cp:lastModifiedBy>Катмакова Яна Александровна</cp:lastModifiedBy>
  <cp:revision>260</cp:revision>
  <cp:lastPrinted>2020-09-28T13:55:28Z</cp:lastPrinted>
  <dcterms:created xsi:type="dcterms:W3CDTF">2015-10-21T17:10:39Z</dcterms:created>
  <dcterms:modified xsi:type="dcterms:W3CDTF">2020-11-20T08:12:36Z</dcterms:modified>
</cp:coreProperties>
</file>