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drawings/drawing7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ppt/charts/chart15.xml" ContentType="application/vnd.openxmlformats-officedocument.drawingml.chart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29"/>
  </p:notesMasterIdLst>
  <p:sldIdLst>
    <p:sldId id="337" r:id="rId2"/>
    <p:sldId id="338" r:id="rId3"/>
    <p:sldId id="340" r:id="rId4"/>
    <p:sldId id="344" r:id="rId5"/>
    <p:sldId id="345" r:id="rId6"/>
    <p:sldId id="346" r:id="rId7"/>
    <p:sldId id="347" r:id="rId8"/>
    <p:sldId id="348" r:id="rId9"/>
    <p:sldId id="352" r:id="rId10"/>
    <p:sldId id="353" r:id="rId11"/>
    <p:sldId id="369" r:id="rId12"/>
    <p:sldId id="371" r:id="rId13"/>
    <p:sldId id="373" r:id="rId14"/>
    <p:sldId id="375" r:id="rId15"/>
    <p:sldId id="374" r:id="rId16"/>
    <p:sldId id="379" r:id="rId17"/>
    <p:sldId id="380" r:id="rId18"/>
    <p:sldId id="381" r:id="rId19"/>
    <p:sldId id="382" r:id="rId20"/>
    <p:sldId id="383" r:id="rId21"/>
    <p:sldId id="372" r:id="rId22"/>
    <p:sldId id="378" r:id="rId23"/>
    <p:sldId id="384" r:id="rId24"/>
    <p:sldId id="376" r:id="rId25"/>
    <p:sldId id="361" r:id="rId26"/>
    <p:sldId id="377" r:id="rId27"/>
    <p:sldId id="363" r:id="rId2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8ABEDB79-0FAE-4DCB-8163-B98578B2B361}">
          <p14:sldIdLst>
            <p14:sldId id="337"/>
            <p14:sldId id="338"/>
            <p14:sldId id="340"/>
            <p14:sldId id="344"/>
            <p14:sldId id="345"/>
            <p14:sldId id="346"/>
            <p14:sldId id="347"/>
            <p14:sldId id="348"/>
            <p14:sldId id="352"/>
            <p14:sldId id="353"/>
            <p14:sldId id="369"/>
            <p14:sldId id="371"/>
            <p14:sldId id="373"/>
            <p14:sldId id="375"/>
            <p14:sldId id="374"/>
            <p14:sldId id="379"/>
            <p14:sldId id="380"/>
            <p14:sldId id="381"/>
            <p14:sldId id="382"/>
            <p14:sldId id="383"/>
            <p14:sldId id="372"/>
            <p14:sldId id="378"/>
            <p14:sldId id="384"/>
            <p14:sldId id="376"/>
            <p14:sldId id="361"/>
            <p14:sldId id="377"/>
            <p14:sldId id="3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FF"/>
    <a:srgbClr val="CCB5D9"/>
    <a:srgbClr val="980286"/>
    <a:srgbClr val="000000"/>
    <a:srgbClr val="FF0066"/>
    <a:srgbClr val="934103"/>
    <a:srgbClr val="059513"/>
    <a:srgbClr val="077C93"/>
    <a:srgbClr val="C2D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4" autoAdjust="0"/>
  </p:normalViewPr>
  <p:slideViewPr>
    <p:cSldViewPr>
      <p:cViewPr varScale="1">
        <p:scale>
          <a:sx n="109" d="100"/>
          <a:sy n="109" d="100"/>
        </p:scale>
        <p:origin x="-978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1393950054932168E-2"/>
                  <c:y val="0.2481235646984995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Доходы</a:t>
                    </a:r>
                  </a:p>
                  <a:p>
                    <a:r>
                      <a:rPr lang="ru-RU" b="1" dirty="0" smtClean="0"/>
                      <a:t>556 550,5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571898141585802E-2"/>
                  <c:y val="0.24062500000000001"/>
                </c:manualLayout>
              </c:layout>
              <c:spPr>
                <a:effectLst/>
                <a:scene3d>
                  <a:camera prst="orthographicFront"/>
                  <a:lightRig rig="threePt" dir="t"/>
                </a:scene3d>
                <a:sp3d/>
              </c:spPr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051473207957739E-2"/>
                  <c:y val="0.128124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2017 год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556550.5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B0EE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EE"/>
              </a:solidFill>
              <a:ln w="6350"/>
            </c:spPr>
          </c:dPt>
          <c:dLbls>
            <c:dLbl>
              <c:idx val="0"/>
              <c:layout>
                <c:manualLayout>
                  <c:x val="3.0786239800515994E-2"/>
                  <c:y val="0.27762845268968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Расходы</a:t>
                    </a:r>
                  </a:p>
                  <a:p>
                    <a:r>
                      <a:rPr lang="ru-RU" b="1" dirty="0" smtClean="0"/>
                      <a:t>549 345,0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859302510449031"/>
                  <c:y val="5.5807086614173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092323075213866E-2"/>
                  <c:y val="-2.0152312992125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2017 год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549345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Дефицит/профицит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5.1374847239195644E-2"/>
                  <c:y val="0.2316120211819198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Профицит</a:t>
                    </a:r>
                  </a:p>
                  <a:p>
                    <a:r>
                      <a:rPr lang="ru-RU" b="1" dirty="0" smtClean="0"/>
                      <a:t>7 205,5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993954694689096E-2"/>
                  <c:y val="0.18880807086614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6898697079634833E-2"/>
                  <c:y val="-5.62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2017 год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7205.5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58954112"/>
        <c:axId val="58955648"/>
        <c:axId val="0"/>
      </c:bar3DChart>
      <c:catAx>
        <c:axId val="5895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8955648"/>
        <c:crosses val="autoZero"/>
        <c:auto val="1"/>
        <c:lblAlgn val="ctr"/>
        <c:lblOffset val="100"/>
        <c:noMultiLvlLbl val="0"/>
      </c:catAx>
      <c:valAx>
        <c:axId val="589556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58954112"/>
        <c:crosses val="autoZero"/>
        <c:crossBetween val="between"/>
        <c:majorUnit val="50"/>
      </c:valAx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2.9613373810393771E-2"/>
          <c:y val="3.3195858895487158E-2"/>
          <c:w val="0.926554325152527"/>
          <c:h val="0.9285164364233818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бюджетные кредиты МФ РК</c:v>
                </c:pt>
              </c:strCache>
            </c:strRef>
          </c:tx>
          <c:spPr>
            <a:solidFill>
              <a:srgbClr val="79A22E"/>
            </a:solidFill>
            <a:ln w="12692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1"/>
          </c:dPt>
          <c:dPt>
            <c:idx val="2"/>
            <c:invertIfNegative val="0"/>
            <c:bubble3D val="1"/>
          </c:dPt>
          <c:dPt>
            <c:idx val="3"/>
            <c:invertIfNegative val="0"/>
            <c:bubble3D val="1"/>
          </c:dPt>
          <c:dPt>
            <c:idx val="4"/>
            <c:invertIfNegative val="0"/>
            <c:bubble3D val="1"/>
          </c:dPt>
          <c:dPt>
            <c:idx val="5"/>
            <c:invertIfNegative val="0"/>
            <c:bubble3D val="1"/>
            <c:explosion val="19"/>
          </c:dPt>
          <c:dPt>
            <c:idx val="6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invertIfNegative val="0"/>
            <c:bubble3D val="1"/>
          </c:dPt>
          <c:dPt>
            <c:idx val="8"/>
            <c:invertIfNegative val="0"/>
            <c:bubble3D val="1"/>
          </c:dPt>
          <c:dPt>
            <c:idx val="9"/>
            <c:invertIfNegative val="0"/>
            <c:bubble3D val="1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-2.0716028744511675E-2"/>
                  <c:y val="-0.50855368159083569"/>
                </c:manualLayout>
              </c:layout>
              <c:numFmt formatCode="#,##0.0" sourceLinked="0"/>
              <c:spPr>
                <a:noFill/>
                <a:ln w="25385">
                  <a:noFill/>
                </a:ln>
              </c:spPr>
              <c:txPr>
                <a:bodyPr/>
                <a:lstStyle/>
                <a:p>
                  <a:pPr>
                    <a:defRPr sz="16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6"/>
              <c:layout>
                <c:manualLayout>
                  <c:x val="0"/>
                  <c:y val="0.1256423624587808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numFmt formatCode="#,##0.0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Лист1!$B$3:$B$5</c:f>
              <c:numCache>
                <c:formatCode>#,##0.0</c:formatCode>
                <c:ptCount val="3"/>
                <c:pt idx="0">
                  <c:v>-5900</c:v>
                </c:pt>
                <c:pt idx="1">
                  <c:v>-3600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изменение остатков средств на счетах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.29209084672630714"/>
                  <c:y val="-0.4285221314031149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Лист1!$C$3:$C$5</c:f>
              <c:numCache>
                <c:formatCode>#,##0.0</c:formatCode>
                <c:ptCount val="3"/>
                <c:pt idx="0">
                  <c:v>10310.5</c:v>
                </c:pt>
                <c:pt idx="1">
                  <c:v>4660.7</c:v>
                </c:pt>
                <c:pt idx="2">
                  <c:v>4875.7</c:v>
                </c:pt>
              </c:numCache>
            </c:numRef>
          </c:val>
        </c:ser>
        <c:ser>
          <c:idx val="2"/>
          <c:order val="2"/>
          <c:tx>
            <c:strRef>
              <c:f>Лист1!$D$2</c:f>
              <c:strCache>
                <c:ptCount val="1"/>
                <c:pt idx="0">
                  <c:v>кредиты в кредитных организациях</c:v>
                </c:pt>
              </c:strCache>
            </c:strRef>
          </c:tx>
          <c:spPr>
            <a:solidFill>
              <a:srgbClr val="CC00CC"/>
            </a:solidFill>
          </c:spPr>
          <c:invertIfNegative val="0"/>
          <c:dLbls>
            <c:dLbl>
              <c:idx val="0"/>
              <c:layout>
                <c:manualLayout>
                  <c:x val="7.4585004842708025E-2"/>
                  <c:y val="-0.2147185327454216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Лист1!$D$3:$D$5</c:f>
              <c:numCache>
                <c:formatCode>#,##0.0</c:formatCode>
                <c:ptCount val="3"/>
                <c:pt idx="0">
                  <c:v>15300</c:v>
                </c:pt>
                <c:pt idx="1">
                  <c:v>10769.8</c:v>
                </c:pt>
                <c:pt idx="2">
                  <c:v>2329.8000000000002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one"/>
        <c:axId val="107786624"/>
        <c:axId val="107788160"/>
        <c:axId val="0"/>
      </c:bar3DChart>
      <c:catAx>
        <c:axId val="10778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7788160"/>
        <c:crossesAt val="0"/>
        <c:auto val="1"/>
        <c:lblAlgn val="ctr"/>
        <c:lblOffset val="100"/>
        <c:noMultiLvlLbl val="0"/>
      </c:catAx>
      <c:valAx>
        <c:axId val="10778816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7786624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5445558563866131E-2"/>
          <c:y val="2.2422067602008546E-3"/>
          <c:w val="0.67989452658624783"/>
          <c:h val="0.7712652741567600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средства РБ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layout>
                <c:manualLayout>
                  <c:x val="-0.10929927973574141"/>
                  <c:y val="-3.0725008238553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6643299414306079"/>
                  <c:y val="-8.7785737824437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01.01.2017г.</c:v>
                </c:pt>
                <c:pt idx="1">
                  <c:v>на 01.01.2018г.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140.19999999999999</c:v>
                </c:pt>
                <c:pt idx="1">
                  <c:v>669.3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средства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0.10230866366960792"/>
                  <c:y val="-9.5306106966921544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5582071475626338"/>
                  <c:y val="-2.2444635798920202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01.01.2017г.</c:v>
                </c:pt>
                <c:pt idx="1">
                  <c:v>на 01.01.2018г.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1235.0999999999999</c:v>
                </c:pt>
                <c:pt idx="1">
                  <c:v>6968.1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7886464"/>
        <c:axId val="107888000"/>
        <c:axId val="0"/>
      </c:bar3DChart>
      <c:catAx>
        <c:axId val="107886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07888000"/>
        <c:crosses val="autoZero"/>
        <c:auto val="1"/>
        <c:lblAlgn val="ctr"/>
        <c:lblOffset val="100"/>
        <c:noMultiLvlLbl val="0"/>
      </c:catAx>
      <c:valAx>
        <c:axId val="10788800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7886464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6990822674007281"/>
          <c:y val="5.2644764154319672E-2"/>
          <c:w val="0.27867167485177569"/>
          <c:h val="0.2772192569674633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98607519060849E-2"/>
          <c:y val="4.326751015006737E-2"/>
          <c:w val="0.60246208449763039"/>
          <c:h val="0.798434923133475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01.01.2015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Lbls>
            <c:dLbl>
              <c:idx val="0"/>
              <c:layout>
                <c:manualLayout>
                  <c:x val="-5.559206707191823E-3"/>
                  <c:y val="-2.3518240610627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735.7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1.2454367171366146E-2"/>
                  <c:y val="-8.8207868287668526E-3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3228.9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8.6119897515588312E-3"/>
                  <c:y val="-3.8860299255203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121.6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 01.01.2018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2.9864056329652236E-2"/>
                  <c:y val="-3.8860299255203637E-2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Лист1!$E$2</c:f>
              <c:numCache>
                <c:formatCode>#,##0.00</c:formatCode>
                <c:ptCount val="1"/>
                <c:pt idx="0">
                  <c:v>3064.7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107849984"/>
        <c:axId val="108331008"/>
        <c:axId val="0"/>
      </c:bar3DChart>
      <c:catAx>
        <c:axId val="107849984"/>
        <c:scaling>
          <c:orientation val="minMax"/>
        </c:scaling>
        <c:delete val="1"/>
        <c:axPos val="b"/>
        <c:majorTickMark val="out"/>
        <c:minorTickMark val="none"/>
        <c:tickLblPos val="nextTo"/>
        <c:crossAx val="108331008"/>
        <c:crosses val="autoZero"/>
        <c:auto val="1"/>
        <c:lblAlgn val="ctr"/>
        <c:lblOffset val="100"/>
        <c:noMultiLvlLbl val="0"/>
      </c:catAx>
      <c:valAx>
        <c:axId val="1083310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107849984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56749666011560751"/>
          <c:y val="6.7234650147701951E-3"/>
          <c:w val="0.42986307076991448"/>
          <c:h val="0.2809036175467682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</a:t>
            </a:r>
          </a:p>
        </c:rich>
      </c:tx>
      <c:layout>
        <c:manualLayout>
          <c:xMode val="edge"/>
          <c:yMode val="edge"/>
          <c:x val="0.21096646068091746"/>
          <c:y val="0.84563115759270657"/>
        </c:manualLayout>
      </c:layout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972630549291015E-2"/>
          <c:y val="9.0269829092718357E-2"/>
          <c:w val="0.58153289884831716"/>
          <c:h val="0.74371669211607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долг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C00CC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00CC"/>
              </a:solidFill>
            </c:spPr>
          </c:dPt>
          <c:dLbls>
            <c:dLbl>
              <c:idx val="0"/>
              <c:layout>
                <c:manualLayout>
                  <c:x val="-6.7783156007033538E-2"/>
                  <c:y val="9.857050303227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0053683095065268E-2"/>
                  <c:y val="-5.187921212225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01.01.2017г.</c:v>
                </c:pt>
                <c:pt idx="1">
                  <c:v>на 01.01.2018г.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26069.8</c:v>
                </c:pt>
                <c:pt idx="1">
                  <c:v>23740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08348928"/>
        <c:axId val="108350464"/>
        <c:axId val="0"/>
      </c:bar3DChart>
      <c:catAx>
        <c:axId val="108348928"/>
        <c:scaling>
          <c:orientation val="minMax"/>
        </c:scaling>
        <c:delete val="1"/>
        <c:axPos val="b"/>
        <c:majorTickMark val="out"/>
        <c:minorTickMark val="none"/>
        <c:tickLblPos val="nextTo"/>
        <c:crossAx val="108350464"/>
        <c:crosses val="autoZero"/>
        <c:auto val="1"/>
        <c:lblAlgn val="ctr"/>
        <c:lblOffset val="100"/>
        <c:noMultiLvlLbl val="0"/>
      </c:catAx>
      <c:valAx>
        <c:axId val="10835046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8348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478603424383691"/>
          <c:y val="0.30971971336531051"/>
          <c:w val="0.38056554538996906"/>
          <c:h val="0.2326525310111054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2016</a:t>
            </a:r>
            <a:endParaRPr lang="en-US" sz="1800" dirty="0"/>
          </a:p>
        </c:rich>
      </c:tx>
      <c:layout>
        <c:manualLayout>
          <c:xMode val="edge"/>
          <c:yMode val="edge"/>
          <c:x val="0.34966673196352938"/>
          <c:y val="2.672262004558416E-3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7.1685141433935635E-3"/>
                  <c:y val="0.47263497914244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253733568471068E-3"/>
                  <c:y val="0.307969564270375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889482254329023E-3"/>
                  <c:y val="1.3552698161607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363890907316348E-2"/>
                  <c:y val="-8.3608685176083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31419505933729E-2"/>
                  <c:y val="-4.8490789856828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496082310650984E-2"/>
                  <c:y val="9.2772390095861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91324.6</c:v>
                </c:pt>
                <c:pt idx="1">
                  <c:v>49872.9</c:v>
                </c:pt>
                <c:pt idx="2">
                  <c:v>13662.5</c:v>
                </c:pt>
                <c:pt idx="3">
                  <c:v>2518.1</c:v>
                </c:pt>
                <c:pt idx="4">
                  <c:v>2265.5</c:v>
                </c:pt>
                <c:pt idx="5">
                  <c:v>23885.1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8433408"/>
        <c:axId val="108434944"/>
        <c:axId val="0"/>
      </c:bar3DChart>
      <c:catAx>
        <c:axId val="108433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8434944"/>
        <c:crosses val="autoZero"/>
        <c:auto val="1"/>
        <c:lblAlgn val="ctr"/>
        <c:lblOffset val="100"/>
        <c:noMultiLvlLbl val="0"/>
      </c:catAx>
      <c:valAx>
        <c:axId val="10843494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843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2017</a:t>
            </a:r>
            <a:endParaRPr lang="en-US" sz="1800" dirty="0"/>
          </a:p>
        </c:rich>
      </c:tx>
      <c:layout>
        <c:manualLayout>
          <c:xMode val="edge"/>
          <c:yMode val="edge"/>
          <c:x val="0.34966673196352938"/>
          <c:y val="2.672262004558416E-3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9567085138688296E-3"/>
                  <c:y val="0.477433256447572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22127171055068E-3"/>
                  <c:y val="0.26697611544171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4505795652334E-2"/>
                  <c:y val="5.25918928825299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50361070992112E-2"/>
                  <c:y val="-9.884595130088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498537199570419E-2"/>
                  <c:y val="-9.3868492952279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9053808836055255E-3"/>
                  <c:y val="7.8588003915647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90796.6</c:v>
                </c:pt>
                <c:pt idx="1">
                  <c:v>48589</c:v>
                </c:pt>
                <c:pt idx="2">
                  <c:v>15665.5</c:v>
                </c:pt>
                <c:pt idx="3">
                  <c:v>2812.5</c:v>
                </c:pt>
                <c:pt idx="4">
                  <c:v>2546.4</c:v>
                </c:pt>
                <c:pt idx="5">
                  <c:v>30016.400000000001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8020864"/>
        <c:axId val="108022400"/>
        <c:axId val="0"/>
      </c:bar3DChart>
      <c:catAx>
        <c:axId val="108020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8022400"/>
        <c:crosses val="autoZero"/>
        <c:auto val="1"/>
        <c:lblAlgn val="ctr"/>
        <c:lblOffset val="100"/>
        <c:noMultiLvlLbl val="0"/>
      </c:catAx>
      <c:valAx>
        <c:axId val="10802240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80208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200"/>
            </a:pPr>
            <a:endParaRPr lang="ru-RU"/>
          </a:p>
        </c:txPr>
      </c:legendEntry>
      <c:layout>
        <c:manualLayout>
          <c:xMode val="edge"/>
          <c:yMode val="edge"/>
          <c:x val="0.73724845387549531"/>
          <c:y val="8.604482158205104E-2"/>
          <c:w val="0.2560983765073957"/>
          <c:h val="0.89391861374402315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165">
          <a:noFill/>
        </a:ln>
      </c:spPr>
    </c:sideWall>
    <c:backWall>
      <c:thickness val="0"/>
      <c:spPr>
        <a:noFill/>
        <a:ln w="25165">
          <a:noFill/>
        </a:ln>
      </c:spPr>
    </c:backWall>
    <c:plotArea>
      <c:layout>
        <c:manualLayout>
          <c:layoutTarget val="inner"/>
          <c:xMode val="edge"/>
          <c:yMode val="edge"/>
          <c:x val="1.1233754755713579E-2"/>
          <c:y val="8.9304887168433558E-2"/>
          <c:w val="0.59179116780621599"/>
          <c:h val="0.5970156160647517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FCC99"/>
            </a:solidFill>
            <a:ln w="27168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Mode val="edge"/>
                  <c:yMode val="edge"/>
                  <c:x val="0.42274678111587982"/>
                  <c:y val="0.195933456561922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Mode val="edge"/>
                  <c:yMode val="edge"/>
                  <c:x val="0.65987124463519309"/>
                  <c:y val="9.4269870609981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72532188841201717"/>
                  <c:y val="0.105360443622920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165">
                <a:noFill/>
              </a:ln>
            </c:spPr>
            <c:txPr>
              <a:bodyPr rot="-2700000" vert="horz"/>
              <a:lstStyle/>
              <a:p>
                <a:pPr algn="ctr">
                  <a:defRPr sz="1496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FFFF00"/>
            </a:solidFill>
            <a:ln w="13583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FFCC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0120837331784057E-2"/>
                  <c:y val="0.24581005586592178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533 101,6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831344356641383E-4"/>
                  <c:y val="0.24581005586592178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530 152,8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7371280008216567E-3"/>
                  <c:y val="0.25921787709497207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556 550,5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82188841201716734"/>
                  <c:y val="0.45471349353049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р_." sourceLinked="0"/>
            <c:spPr>
              <a:noFill/>
              <a:ln w="25165">
                <a:noFill/>
              </a:ln>
            </c:spPr>
            <c:txPr>
              <a:bodyPr rot="-5400000" vert="horz"/>
              <a:lstStyle/>
              <a:p>
                <a:pPr algn="ctr">
                  <a:defRPr sz="1308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Sheet1!$B$2:$D$2</c:f>
              <c:numCache>
                <c:formatCode>#,##0.00_р_.</c:formatCode>
                <c:ptCount val="3"/>
                <c:pt idx="0" formatCode="General">
                  <c:v>533101.6</c:v>
                </c:pt>
                <c:pt idx="1">
                  <c:v>530152.80000000005</c:v>
                </c:pt>
                <c:pt idx="2">
                  <c:v>556550.5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33558912"/>
        <c:axId val="33560448"/>
        <c:axId val="0"/>
      </c:bar3DChart>
      <c:catAx>
        <c:axId val="335589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txPr>
          <a:bodyPr rot="0" vert="horz"/>
          <a:lstStyle/>
          <a:p>
            <a:pPr>
              <a:defRPr sz="1496" b="1" i="0" u="none" strike="noStrike" baseline="0">
                <a:solidFill>
                  <a:srgbClr val="000000"/>
                </a:solidFill>
                <a:latin typeface="Franklin Gothic Book"/>
                <a:ea typeface="Franklin Gothic Book"/>
                <a:cs typeface="Franklin Gothic Book"/>
              </a:defRPr>
            </a:pPr>
            <a:endParaRPr lang="ru-RU"/>
          </a:p>
        </c:txPr>
        <c:crossAx val="33560448"/>
        <c:crosses val="autoZero"/>
        <c:auto val="1"/>
        <c:lblAlgn val="ctr"/>
        <c:lblOffset val="100"/>
        <c:noMultiLvlLbl val="0"/>
      </c:catAx>
      <c:valAx>
        <c:axId val="33560448"/>
        <c:scaling>
          <c:orientation val="minMax"/>
          <c:max val="600000"/>
        </c:scaling>
        <c:delete val="1"/>
        <c:axPos val="l"/>
        <c:numFmt formatCode="#,##0" sourceLinked="0"/>
        <c:majorTickMark val="cross"/>
        <c:minorTickMark val="none"/>
        <c:tickLblPos val="nextTo"/>
        <c:crossAx val="33558912"/>
        <c:crosses val="autoZero"/>
        <c:crossBetween val="between"/>
        <c:majorUnit val="100000"/>
        <c:minorUnit val="20000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25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156626506024"/>
          <c:y val="0.24354243542435425"/>
          <c:w val="0.52610441767068272"/>
          <c:h val="0.4833948339483394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0954810190894813"/>
                  <c:y val="1.5587955945337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41,3%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6771032219820892"/>
                  <c:y val="-8.123705628149578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58,7%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41.3</c:v>
                </c:pt>
                <c:pt idx="1">
                  <c:v>58.7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96385542168675"/>
          <c:y val="0.2767527675276753"/>
          <c:w val="0.53413654618473894"/>
          <c:h val="0.490774907749077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1061751088342864"/>
                  <c:y val="-3.5202466106960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39,6%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0673035121701452"/>
                  <c:y val="-4.583816083927182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60,4%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39.6</c:v>
                </c:pt>
                <c:pt idx="1">
                  <c:v>60.4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legend>
      <c:legendPos val="r"/>
      <c:layout>
        <c:manualLayout>
          <c:xMode val="edge"/>
          <c:yMode val="edge"/>
          <c:x val="3.8461538461538457E-2"/>
          <c:y val="0.79724409448818889"/>
          <c:w val="0.9145299145299145"/>
          <c:h val="0.14960629921259841"/>
        </c:manualLayout>
      </c:layout>
      <c:overlay val="0"/>
      <c:spPr>
        <a:noFill/>
        <a:ln w="4593">
          <a:solidFill>
            <a:srgbClr val="000000"/>
          </a:solidFill>
          <a:prstDash val="solid"/>
        </a:ln>
      </c:spPr>
      <c:txPr>
        <a:bodyPr/>
        <a:lstStyle/>
        <a:p>
          <a:pPr>
            <a:defRPr sz="974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10000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10722830802518E-2"/>
          <c:y val="2.8193383523475875E-3"/>
          <c:w val="0.90848411064369472"/>
          <c:h val="0.8828784689793972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FF99F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99FF"/>
              </a:solidFill>
            </c:spPr>
          </c:dPt>
          <c:dLbls>
            <c:dLbl>
              <c:idx val="0"/>
              <c:layout>
                <c:manualLayout>
                  <c:x val="-8.9957036015488254E-2"/>
                  <c:y val="6.02785241970988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219 083,6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4.1281107901804871E-2"/>
                  <c:y val="4.316263885429847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220 126,9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2674468086244305E-2"/>
                  <c:y val="0.24333331927364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numFmt formatCode="#,##0.0" sourceLinked="0"/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219083.6</c:v>
                </c:pt>
                <c:pt idx="1">
                  <c:v>220126.9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0.10944735103648805"/>
                  <c:y val="0.18697331248422508"/>
                </c:manualLayout>
              </c:layout>
              <c:tx>
                <c:rich>
                  <a:bodyPr rot="0"/>
                  <a:lstStyle/>
                  <a:p>
                    <a:pPr>
                      <a:defRPr sz="1400" b="1" i="1"/>
                    </a:pPr>
                    <a:r>
                      <a:rPr lang="ru-RU" dirty="0" smtClean="0"/>
                      <a:t>311 069,1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4545599205335054E-2"/>
                  <c:y val="0.11812401177068192"/>
                </c:manualLayout>
              </c:layout>
              <c:tx>
                <c:rich>
                  <a:bodyPr rot="0"/>
                  <a:lstStyle/>
                  <a:p>
                    <a:pPr>
                      <a:defRPr sz="1400" b="1" i="1"/>
                    </a:pPr>
                    <a:r>
                      <a:rPr lang="ru-RU" dirty="0" smtClean="0"/>
                      <a:t>336 423,7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0005977550580453E-2"/>
                  <c:y val="0.1101886226155778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5137104510278518E-2"/>
                  <c:y val="-1.42533308264893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311069.09999999998</c:v>
                </c:pt>
                <c:pt idx="1">
                  <c:v>336423.7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4744576"/>
        <c:axId val="34770944"/>
        <c:axId val="34738176"/>
      </c:bar3DChart>
      <c:catAx>
        <c:axId val="34744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770944"/>
        <c:crosses val="autoZero"/>
        <c:auto val="1"/>
        <c:lblAlgn val="ctr"/>
        <c:lblOffset val="100"/>
        <c:noMultiLvlLbl val="0"/>
      </c:catAx>
      <c:valAx>
        <c:axId val="34770944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4744576"/>
        <c:crosses val="autoZero"/>
        <c:crossBetween val="between"/>
      </c:valAx>
      <c:serAx>
        <c:axId val="34738176"/>
        <c:scaling>
          <c:orientation val="minMax"/>
        </c:scaling>
        <c:delete val="1"/>
        <c:axPos val="b"/>
        <c:majorTickMark val="out"/>
        <c:minorTickMark val="none"/>
        <c:tickLblPos val="nextTo"/>
        <c:crossAx val="34770944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4.0471591210465695E-2"/>
          <c:y val="1.0088890186739889E-2"/>
          <c:w val="0.72070999069354769"/>
          <c:h val="0.107047473508804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ГО "Вуктыл в 2017 году</c:v>
                </c:pt>
              </c:strCache>
            </c:strRef>
          </c:tx>
          <c:spPr>
            <a:solidFill>
              <a:srgbClr val="9999FF"/>
            </a:solidFill>
            <a:ln w="12692">
              <a:solidFill>
                <a:srgbClr val="000000"/>
              </a:solidFill>
              <a:prstDash val="solid"/>
            </a:ln>
          </c:spPr>
          <c:explosion val="15"/>
          <c:dPt>
            <c:idx val="0"/>
            <c:bubble3D val="0"/>
            <c:spPr>
              <a:solidFill>
                <a:srgbClr val="00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A2404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FFCC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3399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9933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explosion val="19"/>
            <c:spPr>
              <a:solidFill>
                <a:srgbClr val="FF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99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D60093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6262134150154742"/>
                  <c:y val="0.1600054387056450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3533888004083683E-2"/>
                  <c:y val="-0.117076325542126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076846591484243E-2"/>
                  <c:y val="-3.3200776545929206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53,9%</a:t>
                    </a:r>
                    <a:endParaRPr lang="ru-RU" dirty="0"/>
                  </a:p>
                </c:rich>
              </c:tx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2.6087804606679522E-2"/>
                  <c:y val="0.1925927878411427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9020769439452058E-2"/>
                  <c:y val="1.7065444852174351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Лист1!$A$2:$A$12</c:f>
              <c:strCache>
                <c:ptCount val="10"/>
                <c:pt idx="0">
                  <c:v>Общегосударственные вопросы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Обслуживание муниципального долга</c:v>
                </c:pt>
                <c:pt idx="7">
                  <c:v>Культура, кинематография и средства массовой информации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 formatCode="#,##0.0">
                  <c:v>99101.7</c:v>
                </c:pt>
                <c:pt idx="2" formatCode="#,##0.0">
                  <c:v>193.2</c:v>
                </c:pt>
                <c:pt idx="3" formatCode="#,##0.0">
                  <c:v>11523</c:v>
                </c:pt>
                <c:pt idx="4" formatCode="#,##0.0">
                  <c:v>87223.2</c:v>
                </c:pt>
                <c:pt idx="5" formatCode="#,##0.0">
                  <c:v>295692.3</c:v>
                </c:pt>
                <c:pt idx="6" formatCode="#,##0.0">
                  <c:v>3046.1</c:v>
                </c:pt>
                <c:pt idx="7" formatCode="#,##0.0">
                  <c:v>34580.800000000003</c:v>
                </c:pt>
                <c:pt idx="8" formatCode="#,##0.0">
                  <c:v>17233.2</c:v>
                </c:pt>
                <c:pt idx="9" formatCode="#,##0.0">
                  <c:v>751.6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2017</a:t>
            </a:r>
            <a:r>
              <a:rPr lang="ru-RU" baseline="0" dirty="0" smtClean="0"/>
              <a:t> </a:t>
            </a:r>
            <a:r>
              <a:rPr lang="ru-RU" dirty="0" smtClean="0"/>
              <a:t>год</a:t>
            </a:r>
          </a:p>
          <a:p>
            <a:pPr>
              <a:defRPr/>
            </a:pPr>
            <a:endParaRPr lang="ru-RU" sz="1400" dirty="0" smtClean="0"/>
          </a:p>
          <a:p>
            <a:pPr>
              <a:defRPr/>
            </a:pPr>
            <a:r>
              <a:rPr lang="ru-RU" dirty="0" smtClean="0"/>
              <a:t>297 533,8 </a:t>
            </a:r>
            <a:r>
              <a:rPr lang="ru-RU" baseline="0" dirty="0" smtClean="0"/>
              <a:t>тыс. руб.</a:t>
            </a:r>
            <a:endParaRPr lang="ru-RU" dirty="0"/>
          </a:p>
        </c:rich>
      </c:tx>
      <c:layout>
        <c:manualLayout>
          <c:xMode val="edge"/>
          <c:yMode val="edge"/>
          <c:x val="1.060411198600175E-2"/>
          <c:y val="0.81325588138871419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499999999999999E-2"/>
          <c:y val="5.6906153872215252E-2"/>
          <c:w val="0.53081146106736654"/>
          <c:h val="0.818487123866544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0099"/>
              </a:solidFill>
            </c:spPr>
          </c:dPt>
          <c:dPt>
            <c:idx val="2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bubble3D val="0"/>
            <c:spPr>
              <a:solidFill>
                <a:srgbClr val="FF33CC"/>
              </a:solidFill>
            </c:spPr>
          </c:dPt>
          <c:dPt>
            <c:idx val="4"/>
            <c:bubble3D val="0"/>
            <c:spPr>
              <a:solidFill>
                <a:srgbClr val="8C6FF7"/>
              </a:solidFill>
            </c:spPr>
          </c:dPt>
          <c:dPt>
            <c:idx val="5"/>
            <c:bubble3D val="0"/>
            <c:spPr>
              <a:solidFill>
                <a:srgbClr val="E9412F"/>
              </a:solidFill>
            </c:spPr>
          </c:dPt>
          <c:dPt>
            <c:idx val="6"/>
            <c:bubble3D val="0"/>
            <c:spPr>
              <a:solidFill>
                <a:srgbClr val="00B0F0"/>
              </a:solidFill>
            </c:spPr>
          </c:dPt>
          <c:dPt>
            <c:idx val="7"/>
            <c:bubble3D val="0"/>
            <c:spPr>
              <a:solidFill>
                <a:srgbClr val="7030A0"/>
              </a:solidFill>
            </c:spPr>
          </c:dPt>
          <c:dPt>
            <c:idx val="8"/>
            <c:bubble3D val="0"/>
            <c:spPr>
              <a:solidFill>
                <a:srgbClr val="00FFCC"/>
              </a:solidFill>
            </c:spPr>
          </c:dPt>
          <c:dPt>
            <c:idx val="9"/>
            <c:bubble3D val="0"/>
            <c:spPr>
              <a:solidFill>
                <a:schemeClr val="accent1">
                  <a:lumMod val="65000"/>
                </a:schemeClr>
              </a:solidFill>
            </c:spPr>
          </c:dPt>
          <c:dPt>
            <c:idx val="10"/>
            <c:bubble3D val="0"/>
            <c:spPr>
              <a:solidFill>
                <a:srgbClr val="FF99FF"/>
              </a:solidFill>
            </c:spPr>
          </c:dPt>
          <c:dPt>
            <c:idx val="11"/>
            <c:bubble3D val="0"/>
            <c:spPr>
              <a:solidFill>
                <a:srgbClr val="CCFF33"/>
              </a:solidFill>
            </c:spPr>
          </c:dPt>
          <c:dPt>
            <c:idx val="12"/>
            <c:bubble3D val="0"/>
            <c:spPr>
              <a:solidFill>
                <a:schemeClr val="accent4">
                  <a:lumMod val="95000"/>
                  <a:lumOff val="5000"/>
                </a:schemeClr>
              </a:solidFill>
            </c:spPr>
          </c:dPt>
          <c:dPt>
            <c:idx val="13"/>
            <c:bubble3D val="0"/>
            <c:spPr>
              <a:solidFill>
                <a:srgbClr val="79A22E"/>
              </a:solidFill>
            </c:spPr>
          </c:dPt>
          <c:dPt>
            <c:idx val="14"/>
            <c:bubble3D val="0"/>
            <c:spPr>
              <a:solidFill>
                <a:srgbClr val="00B050"/>
              </a:solidFill>
            </c:spPr>
          </c:dPt>
          <c:dPt>
            <c:idx val="15"/>
            <c:bubble3D val="0"/>
            <c:spPr>
              <a:solidFill>
                <a:srgbClr val="FF0000"/>
              </a:solidFill>
            </c:spPr>
          </c:dPt>
          <c:dPt>
            <c:idx val="16"/>
            <c:bubble3D val="0"/>
            <c:spPr>
              <a:solidFill>
                <a:srgbClr val="0000CC"/>
              </a:solidFill>
            </c:spPr>
          </c:dPt>
          <c:dPt>
            <c:idx val="17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8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>
                <c:manualLayout>
                  <c:x val="-9.583333333333334E-2"/>
                  <c:y val="0.1033500839190059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3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"/>
                  <c:y val="-5.483882003865622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666666666666666E-2"/>
                  <c:y val="-4.640207849424757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2.0833333333333332E-2"/>
                  <c:y val="-1.476429770271513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5.5555555555555558E-3"/>
                  <c:y val="5.272963465255405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</a:t>
                    </a:r>
                    <a:r>
                      <a:rPr lang="ru-RU" dirty="0" smtClean="0"/>
                      <a:t>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2.2222222222222223E-2"/>
                  <c:y val="-9.280415698849514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7,</a:t>
                    </a:r>
                    <a:r>
                      <a:rPr lang="ru-RU" dirty="0" smtClean="0"/>
                      <a:t>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2.7777777777777776E-2"/>
                  <c:y val="-2.10918538610216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3.0555555555555555E-2"/>
                  <c:y val="2.9528595405430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6.6666666666666666E-2"/>
                  <c:y val="-0.145533791641049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21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ru-RU" smtClean="0"/>
                      <a:t>1</a:t>
                    </a:r>
                    <a:r>
                      <a:rPr lang="en-US" smtClean="0"/>
                      <a:t>,</a:t>
                    </a:r>
                    <a:r>
                      <a:rPr lang="ru-RU" smtClean="0"/>
                      <a:t>9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8.8888888888888892E-2"/>
                  <c:y val="4.2183707722043247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-1.8055555555555554E-2"/>
                  <c:y val="1.05459269305108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3"/>
              <c:layout>
                <c:manualLayout>
                  <c:x val="-3.3333333333333361E-2"/>
                  <c:y val="-6.3275561583064866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11,</a:t>
                    </a:r>
                    <a:r>
                      <a:rPr lang="ru-RU" smtClean="0"/>
                      <a:t>0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4"/>
              <c:layout>
                <c:manualLayout>
                  <c:x val="-4.1666666666666666E-3"/>
                  <c:y val="-1.476429770271513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</a:t>
                    </a:r>
                    <a:r>
                      <a:rPr lang="ru-RU" dirty="0" smtClean="0"/>
                      <a:t>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5"/>
              <c:layout>
                <c:manualLayout>
                  <c:x val="4.027777777777778E-2"/>
                  <c:y val="-2.109185386102162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</a:t>
                    </a:r>
                    <a:r>
                      <a:rPr lang="ru-RU" dirty="0" smtClean="0"/>
                      <a:t>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6"/>
              <c:layout>
                <c:manualLayout>
                  <c:x val="4.7222222222222221E-2"/>
                  <c:y val="6.327556158306486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Лист1!$A$2:$A$17</c:f>
              <c:strCache>
                <c:ptCount val="16"/>
                <c:pt idx="0">
                  <c:v>оплата труда</c:v>
                </c:pt>
                <c:pt idx="1">
                  <c:v>социальная защита населения</c:v>
                </c:pt>
                <c:pt idx="2">
                  <c:v>организация транспортного обслуживания населения</c:v>
                </c:pt>
                <c:pt idx="3">
                  <c:v>начисления на выплаты по оплате труда</c:v>
                </c:pt>
                <c:pt idx="4">
                  <c:v>% по кредиту</c:v>
                </c:pt>
                <c:pt idx="5">
                  <c:v>газификация с.Дутово</c:v>
                </c:pt>
                <c:pt idx="6">
                  <c:v>строительство СОШ с.Дутово</c:v>
                </c:pt>
                <c:pt idx="7">
                  <c:v>мероприятия в области культуры и спорта</c:v>
                </c:pt>
                <c:pt idx="8">
                  <c:v>коммунальные расходы</c:v>
                </c:pt>
                <c:pt idx="9">
                  <c:v>субсидии учреждениям образования</c:v>
                </c:pt>
                <c:pt idx="10">
                  <c:v>содержание и ремонт дорог</c:v>
                </c:pt>
                <c:pt idx="11">
                  <c:v>субсидии учреждениям культуры, спорта</c:v>
                </c:pt>
                <c:pt idx="12">
                  <c:v>субсидии на обеспечение Локомотив</c:v>
                </c:pt>
                <c:pt idx="13">
                  <c:v>доплата к пенсии</c:v>
                </c:pt>
                <c:pt idx="14">
                  <c:v>энергосбережение</c:v>
                </c:pt>
                <c:pt idx="15">
                  <c:v>ремонт объектов муниципальной собственности, содержание имещества муниципальной казны</c:v>
                </c:pt>
              </c:strCache>
            </c:strRef>
          </c:cat>
          <c:val>
            <c:numRef>
              <c:f>Лист1!$B$2:$B$17</c:f>
              <c:numCache>
                <c:formatCode>#,##0.00</c:formatCode>
                <c:ptCount val="16"/>
                <c:pt idx="0">
                  <c:v>68291.8</c:v>
                </c:pt>
                <c:pt idx="1">
                  <c:v>1216.0999999999999</c:v>
                </c:pt>
                <c:pt idx="2">
                  <c:v>2000</c:v>
                </c:pt>
                <c:pt idx="3">
                  <c:v>19946.900000000001</c:v>
                </c:pt>
                <c:pt idx="4">
                  <c:v>3046.1</c:v>
                </c:pt>
                <c:pt idx="5">
                  <c:v>3207.7</c:v>
                </c:pt>
                <c:pt idx="6">
                  <c:v>570</c:v>
                </c:pt>
                <c:pt idx="7">
                  <c:v>962.8</c:v>
                </c:pt>
                <c:pt idx="8">
                  <c:v>12532.5</c:v>
                </c:pt>
                <c:pt idx="9">
                  <c:v>56733</c:v>
                </c:pt>
                <c:pt idx="10">
                  <c:v>7326.2</c:v>
                </c:pt>
                <c:pt idx="11">
                  <c:v>52703.8</c:v>
                </c:pt>
                <c:pt idx="12">
                  <c:v>34178.9</c:v>
                </c:pt>
                <c:pt idx="13">
                  <c:v>7469.3</c:v>
                </c:pt>
                <c:pt idx="14">
                  <c:v>638.20000000000005</c:v>
                </c:pt>
                <c:pt idx="15">
                  <c:v>4137.8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638888888888888"/>
          <c:y val="0"/>
          <c:w val="0.37361111111111112"/>
          <c:h val="0.94977730656029724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0.01695</cdr:x>
      <cdr:y>0.24461</cdr:y>
    </cdr:from>
    <cdr:to>
      <cdr:x>0.04568</cdr:x>
      <cdr:y>0.47302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3782" y="1390154"/>
          <a:ext cx="260705" cy="12981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270" wrap="square" lIns="45720" tIns="41148" rIns="45720" bIns="41148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400" b="0" i="0" u="none" strike="noStrike" baseline="0" dirty="0">
              <a:solidFill>
                <a:srgbClr val="000000"/>
              </a:solidFill>
              <a:latin typeface="Franklin Gothic Book"/>
            </a:rPr>
            <a:t>тыс. рублей</a:t>
          </a:r>
          <a:endParaRPr lang="ru-RU" sz="1400" dirty="0"/>
        </a:p>
      </cdr:txBody>
    </cdr:sp>
  </cdr:relSizeAnchor>
  <cdr:relSizeAnchor xmlns:cdr="http://schemas.openxmlformats.org/drawingml/2006/chartDrawing">
    <cdr:from>
      <cdr:x>0.49803</cdr:x>
      <cdr:y>0.61112</cdr:y>
    </cdr:from>
    <cdr:to>
      <cdr:x>0.8982</cdr:x>
      <cdr:y>0.65986</cdr:y>
    </cdr:to>
    <cdr:sp macro="" textlink="">
      <cdr:nvSpPr>
        <cdr:cNvPr id="3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88024" y="3473128"/>
          <a:ext cx="3847217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ct val="50000"/>
            </a:spcBef>
          </a:pPr>
          <a:endParaRPr lang="ru-RU" sz="1200" dirty="0"/>
        </a:p>
      </cdr:txBody>
    </cdr:sp>
  </cdr:relSizeAnchor>
  <cdr:relSizeAnchor xmlns:cdr="http://schemas.openxmlformats.org/drawingml/2006/chartDrawing">
    <cdr:from>
      <cdr:x>0.3583</cdr:x>
      <cdr:y>0.06995</cdr:y>
    </cdr:from>
    <cdr:to>
      <cdr:x>0.50547</cdr:x>
      <cdr:y>0.14669</cdr:y>
    </cdr:to>
    <cdr:sp macro="" textlink="">
      <cdr:nvSpPr>
        <cdr:cNvPr id="4" name="Выгнутая вверх стрелка 3"/>
        <cdr:cNvSpPr/>
      </cdr:nvSpPr>
      <cdr:spPr>
        <a:xfrm xmlns:a="http://schemas.openxmlformats.org/drawingml/2006/main">
          <a:off x="3251313" y="397565"/>
          <a:ext cx="1335472" cy="436133"/>
        </a:xfrm>
        <a:prstGeom xmlns:a="http://schemas.openxmlformats.org/drawingml/2006/main" prst="curvedDownArrow">
          <a:avLst/>
        </a:prstGeom>
        <a:solidFill xmlns:a="http://schemas.openxmlformats.org/drawingml/2006/main">
          <a:schemeClr val="accent1">
            <a:lumMod val="5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+26 397,7</a:t>
          </a:r>
          <a:endParaRPr lang="ru-RU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0.03389</cdr:x>
      <cdr:y>0.75415</cdr:y>
    </cdr:from>
    <cdr:to>
      <cdr:x>1</cdr:x>
      <cdr:y>0.90036</cdr:y>
    </cdr:to>
    <cdr:sp macro="" textlink="">
      <cdr:nvSpPr>
        <cdr:cNvPr id="5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7530" y="4285997"/>
          <a:ext cx="8766818" cy="8309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ts val="0"/>
            </a:spcBef>
          </a:pPr>
          <a:r>
            <a:rPr lang="ru-RU" sz="1200" dirty="0" smtClean="0">
              <a:latin typeface="Arial" pitchFamily="34" charset="0"/>
            </a:rPr>
            <a:t>     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три года доходная часть бюджета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округа увеличилась с 533 101,6 тыс.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руб.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2015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 до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556 550,5 тыс.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руб.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2017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году, т.е. на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23 448,9 тыс. руб.  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Большую часть доходов  бюджета как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2016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 –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311 069,1 тыс.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58,7%,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так и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2017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 –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336 423,7 тыс.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60,4%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составляют безвозмездные поступления. Налоговые и неналоговые доходы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2017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г. увеличились по сравнению с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2016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г.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(1 043,3 тыс.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.) и составили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220 126,9 тыс. руб. 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0.40562</cdr:x>
      <cdr:y>0.41026</cdr:y>
    </cdr:from>
    <cdr:to>
      <cdr:x>0.58912</cdr:x>
      <cdr:y>0.59851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49290" y="1152128"/>
          <a:ext cx="655649" cy="5286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2016 </a:t>
          </a: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0.40287</cdr:x>
      <cdr:y>0.4359</cdr:y>
    </cdr:from>
    <cdr:to>
      <cdr:x>0.60862</cdr:x>
      <cdr:y>0.5784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68152" y="1224136"/>
          <a:ext cx="698729" cy="400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2017</a:t>
          </a:r>
          <a:r>
            <a:rPr lang="ru-RU" sz="1100" b="1" i="0" u="none" strike="noStrike" dirty="0" smtClean="0">
              <a:solidFill>
                <a:srgbClr val="000000"/>
              </a:solidFill>
              <a:latin typeface="Times New Roman"/>
              <a:cs typeface="Times New Roman"/>
            </a:rPr>
            <a:t>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0.1039</cdr:x>
      <cdr:y>0.85086</cdr:y>
    </cdr:from>
    <cdr:to>
      <cdr:x>0.26881</cdr:x>
      <cdr:y>0.93328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3" y="3716924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2016 год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0.54545</cdr:x>
      <cdr:y>0.85165</cdr:y>
    </cdr:from>
    <cdr:to>
      <cdr:x>0.71037</cdr:x>
      <cdr:y>0.93407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024335" y="3720372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/>
            <a:t>2017 год</a:t>
          </a:r>
          <a:endParaRPr lang="ru-RU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0.02873</cdr:x>
      <cdr:y>0.8841</cdr:y>
    </cdr:from>
    <cdr:to>
      <cdr:x>0.30304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0993" y="4967744"/>
          <a:ext cx="1728206" cy="651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2015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дефицит 19 710,5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0.89203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5127778"/>
          <a:ext cx="5137989" cy="620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Расшифровка остатков денежных средств </a:t>
          </a:r>
        </a:p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счете МО ГО «Вуктыл»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0.08451</cdr:x>
      <cdr:y>0.78518</cdr:y>
    </cdr:from>
    <cdr:to>
      <cdr:x>0.26592</cdr:x>
      <cdr:y>0.83532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2048" y="4543714"/>
          <a:ext cx="927463" cy="2901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 1 375,3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0.3662</cdr:x>
      <cdr:y>0.80564</cdr:y>
    </cdr:from>
    <cdr:to>
      <cdr:x>0.54505</cdr:x>
      <cdr:y>0.85402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72208" y="4662073"/>
          <a:ext cx="914400" cy="280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/>
            <a:t> 7 637,4</a:t>
          </a:r>
          <a:endParaRPr lang="ru-RU" sz="14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0.02528</cdr:x>
      <cdr:y>0.83673</cdr:y>
    </cdr:from>
    <cdr:to>
      <cdr:x>0.97101</cdr:x>
      <cdr:y>0.93878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6259" y="2952325"/>
          <a:ext cx="3600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Просроченная кредиторская задолженность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183 528,7 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190 426,4 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908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5BDF1-BFDF-4BF4-A46E-72A04710D74A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4" y="4716028"/>
            <a:ext cx="5439089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908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E6C77-C6DD-4DA1-B8F4-6EA535A3D8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8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01.06.2018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980286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2017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37" name="Объект 17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4752528"/>
          </a:xfrm>
        </p:spPr>
      </p:pic>
      <p:sp>
        <p:nvSpPr>
          <p:cNvPr id="2053" name="Объект 2052"/>
          <p:cNvSpPr>
            <a:spLocks noGrp="1"/>
          </p:cNvSpPr>
          <p:nvPr>
            <p:ph sz="quarter" idx="4"/>
          </p:nvPr>
        </p:nvSpPr>
        <p:spPr>
          <a:xfrm>
            <a:off x="0" y="5517232"/>
            <a:ext cx="9143999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 об исполнении бюджета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образования городского </a:t>
            </a: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округа «</a:t>
            </a: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Вуктыл»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2017 год</a:t>
            </a:r>
            <a:endParaRPr lang="ru-RU" b="1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13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Rectangle 750"/>
          <p:cNvSpPr>
            <a:spLocks noChangeArrowheads="1"/>
          </p:cNvSpPr>
          <p:nvPr/>
        </p:nvSpPr>
        <p:spPr bwMode="auto">
          <a:xfrm>
            <a:off x="107504" y="585731"/>
            <a:ext cx="87849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расходной 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городского округа «Вуктыл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 Box 1959"/>
          <p:cNvSpPr txBox="1">
            <a:spLocks noChangeArrowheads="1"/>
          </p:cNvSpPr>
          <p:nvPr/>
        </p:nvSpPr>
        <p:spPr bwMode="auto">
          <a:xfrm>
            <a:off x="29209" y="1355049"/>
            <a:ext cx="8651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000" b="1" dirty="0" err="1" smtClean="0">
                <a:latin typeface="Arial" pitchFamily="34" charset="0"/>
              </a:rPr>
              <a:t>тыс.руб</a:t>
            </a:r>
            <a:r>
              <a:rPr lang="ru-RU" sz="1000" b="1" dirty="0">
                <a:latin typeface="Arial" pitchFamily="34" charset="0"/>
              </a:rPr>
              <a:t>.</a:t>
            </a:r>
          </a:p>
        </p:txBody>
      </p:sp>
      <p:graphicFrame>
        <p:nvGraphicFramePr>
          <p:cNvPr id="8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507444"/>
              </p:ext>
            </p:extLst>
          </p:nvPr>
        </p:nvGraphicFramePr>
        <p:xfrm>
          <a:off x="47029" y="1240085"/>
          <a:ext cx="5291932" cy="5350421"/>
        </p:xfrm>
        <a:graphic>
          <a:graphicData uri="http://schemas.openxmlformats.org/drawingml/2006/table">
            <a:tbl>
              <a:tblPr/>
              <a:tblGrid>
                <a:gridCol w="2123729"/>
                <a:gridCol w="817066"/>
                <a:gridCol w="767110"/>
                <a:gridCol w="792088"/>
                <a:gridCol w="791939"/>
              </a:tblGrid>
              <a:tr h="80189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бщих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асход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2017г.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10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94 109,1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96 951,5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99 101,7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145,8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59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равоохранительная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4 701,2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946,4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29 446,9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12 967,6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11 522,9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1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озяйство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47 323,2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61 053,9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87 223,2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296 401,9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300 318,5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295 692,3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кинематография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40 794,4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30 561,4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34 580,8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политика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16 762,8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16 041,3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17 233,2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684,3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751,6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0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долга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2 333,9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3 046,1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21 806,7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20 062,3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552 812,1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541 983,3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549 345,0</a:t>
                      </a:r>
                      <a:endParaRPr kumimoji="0" lang="en-US" sz="11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1958"/>
          <p:cNvSpPr txBox="1">
            <a:spLocks noChangeArrowheads="1"/>
          </p:cNvSpPr>
          <p:nvPr/>
        </p:nvSpPr>
        <p:spPr bwMode="auto">
          <a:xfrm>
            <a:off x="5392933" y="1196752"/>
            <a:ext cx="3779911" cy="5555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за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года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уменьшилась с 552 812,1 тыс.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до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549 345,0 тыс.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году,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снижение расходов  составило 3 467,1 тыс.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0,6%.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отрицательную динамику расходные обязательства, связанные с исполнением майских Указов Президента Российской Федерации, а именно повышение заработной платы педагогическим работникам дошкольного, общего и дополнительного образования, работникам культуры, исполнены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году.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расходов в 2017г. к 2016г.: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по общегосударственным вопросам 99 101,7 тыс. руб., что больше, чем в 2016г. на 2 150,2 тыс. руб.;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жилищно-коммунальному хозяйству 87 223,2 тыс. руб., что больше чем в 2016 году на 26 169,3 тыс. руб.»;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культуре и кинематографии 34 580,8 тыс. руб., что больше чем в 2016 году на 4 019,4 тыс. руб.;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социальной политике 17 233,2 тыс. руб., что больше чем в 2016 году на 1 191,9 тыс. руб.;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физическая культура и спорт 751,6 тыс. руб., что больше чем в 2016 году на 150,9 тыс. руб.;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обслуживанию муниципального долга 3 046,1 тыс. руб., что больше чем в 2016 году на 712,2 тыс. руб.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расходов в 2017г. к 2016г.: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обороне 0,00 тыс. руб., при этом уменьшение к 2016г. составило 145,8 тыс. руб.;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безопасности 193,2 тыс. руб., при этом уменьшение к 2016г. составило 753,2 тыс. руб.;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экономике 11 522,9 тыс. руб., при этом уменьшение к 2016г. составило 1 444,7 тыс. руб.;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образованию 295 692,3 тыс. руб., при этом уменьшение к 2016г. составило 4 626,2 тыс. </a:t>
            </a:r>
            <a:r>
              <a:rPr lang="ru-RU" sz="1100">
                <a:latin typeface="Times New Roman" panose="02020603050405020304" pitchFamily="18" charset="0"/>
                <a:cs typeface="Times New Roman" panose="02020603050405020304" pitchFamily="18" charset="0"/>
              </a:rPr>
              <a:t>руб. </a:t>
            </a:r>
          </a:p>
          <a:p>
            <a:pPr algn="just" eaLnBrk="1" hangingPunct="1">
              <a:spcBef>
                <a:spcPts val="0"/>
              </a:spcBef>
            </a:pPr>
            <a:endPara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4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535" y="764704"/>
            <a:ext cx="9105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городском округе «Вуктыл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реализовывалось 11 муниципальных программ.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по программному бюджету составило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545 572,8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99,3%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бюджета.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4205" y="1268760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«Развитие образования»</a:t>
            </a:r>
            <a:endParaRPr lang="ru-RU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931537"/>
              </p:ext>
            </p:extLst>
          </p:nvPr>
        </p:nvGraphicFramePr>
        <p:xfrm>
          <a:off x="475025" y="1673807"/>
          <a:ext cx="8280920" cy="4377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768"/>
                <a:gridCol w="1368152"/>
              </a:tblGrid>
              <a:tr h="28995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615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муниципальных услуг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(выполнение работ) дошкольными, общеобразовательными учреждениями, МБОУДО «ЦВР» г. Вуктыл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234 506,5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744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Погашение кредиторской задолженности прошлых лет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9 003,4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778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Модернизация дошкольного, общего образования, в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ч. методическая помощь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220,0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1724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мер социальной поддержки по оплате ЖКХ работникам учреждений образования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648,7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43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Меры социальной поддержки обучающимся, воспитанникам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образовательных учреждений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7 505,2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886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и возможностей для развития потенциала детей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молодежи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168,8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43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качественного и круглогодичного оздоровления и занятости детей и подростков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1 383,1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43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 по ремонту и капитальному ремонту зданий учреждений образования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7 218,7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43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народных проектов в рамках проекта «Народный бюджет» в сфере образования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584,2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69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проектно-изыскательских работ и разработка проектной документации по строительству СОШ с. </a:t>
                      </a:r>
                      <a:r>
                        <a:rPr lang="ru-RU" sz="12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Дутово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дошкольной группой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43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Руководство и управление в сфере образования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6 264,6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23528" y="6196508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98,0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268 073,3 тыс. руб.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7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2804" y="779284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«Развитие культуры»</a:t>
            </a:r>
            <a:endParaRPr lang="ru-RU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115574"/>
              </p:ext>
            </p:extLst>
          </p:nvPr>
        </p:nvGraphicFramePr>
        <p:xfrm>
          <a:off x="372126" y="1148616"/>
          <a:ext cx="8280920" cy="5336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768"/>
                <a:gridCol w="1368152"/>
              </a:tblGrid>
              <a:tr h="23279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81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учреждениями культуры муниципальных заданий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47 639,3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798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Погашение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кредиторской задолженности прошлых лет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2 379,1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3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мероприятий,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посвященным профессиональным, календарным праздникам, юбилейным датам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350,0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141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и участие в районных республиканских, межрегиональных, всероссийских конкурсах, выставках, семинаров,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конференций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1418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творческих коллективов МО ГО «Вуктыл»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6238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Комплектование документных и книжных фондов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798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информационных технологий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855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 учебной, материально-технической базы учреждений культуры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1 088,3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3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льгот по оплате ЖКУ специалистам учреждений культуры и дополнительного образования в сфере культуры, работающим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проживающим в сельских населенных пунктах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200,6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3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социально-значимых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проектов в рамках проекта «Народный бюджет» в сфере культуры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399,6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3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мероприятий, направленных на сохранение и развитие этнокультурного многообразия народов, проживающих на территории МО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 «Вуктыл»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798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Дней национальных культур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798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проектов в области этнокультурного развития народов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220,0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3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Ремонт, капитальный ремонт, изготовление</a:t>
                      </a:r>
                      <a:r>
                        <a:rPr lang="ru-RU" sz="1200" b="1" baseline="0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проектно-сметной документации учреждений культуры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C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526,2</a:t>
                      </a:r>
                      <a:endParaRPr lang="ru-RU" sz="1200" b="1" dirty="0">
                        <a:solidFill>
                          <a:srgbClr val="CC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35617" y="6453336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100,0</a:t>
            </a:r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1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53 021,6 тыс. руб.</a:t>
            </a:r>
            <a:endParaRPr lang="ru-RU" sz="14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41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43" y="764704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«Развитие физической культуры и спорта»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677346"/>
              </p:ext>
            </p:extLst>
          </p:nvPr>
        </p:nvGraphicFramePr>
        <p:xfrm>
          <a:off x="465220" y="1268760"/>
          <a:ext cx="8211007" cy="4519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406"/>
                <a:gridCol w="1356601"/>
              </a:tblGrid>
              <a:tr h="269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48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деятельности КДЮСШ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9 503,3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76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Погашение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кредиторской задолженности прошлых лет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210,1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916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физкультурно-спортивных мероприятий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291,2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9200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и повышение квалификации работников отрасли физической культуры и спорта, прохождение семинаров и мастер классов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13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 учебной, материально-технической базы объектов спортивной инфраструктуры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8614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Организация,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проведение физкультурно-оздоровительных и адаптивных физкультурно-спортивных мероприятий на территории МО ГО «Вуктыл»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76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республиканских, российских и международных соревнованиях,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сборах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596,6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8614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проведения мероприятий по внедрение Всероссийского физкультурно-спортивного комплекса «Готов к труду и обороне»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6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Строительство, реконструкция,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капитальный и текущий ремонт зданий учреждений и объектов сферы физической культуры и спорта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131,5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76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проектно-сметной документации, смет,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проведение экспертизы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39527" y="6031160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99,9% или 11 056,5 тыс. руб.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87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956" y="764704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«Безопасность жизнедеятельности населения»</a:t>
            </a:r>
            <a:endParaRPr lang="ru-RU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861261"/>
              </p:ext>
            </p:extLst>
          </p:nvPr>
        </p:nvGraphicFramePr>
        <p:xfrm>
          <a:off x="461191" y="1268760"/>
          <a:ext cx="8211007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406"/>
                <a:gridCol w="1356601"/>
              </a:tblGrid>
              <a:tr h="269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48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Укомплектование специальной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боевой одеждой пожарного добровольной пожарной охраны и материальное стимулирование членов добровольной пожарной охраны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76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мероприятий для функционирования экстренных оперативных служб по единому номеру «112»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83,2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916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и установка противопожарного оборудования и инвентаря, выполнение работ по противопожарной защите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1 195,0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9200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деятельности добровольной народной дружины, поощрение граждан и членов добровольной народной дружины за участие в охране общественного порядка и раскрытие преступлений и правонарушений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13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систем антитеррористической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защищенности учреждений и объектов массового пребывания людей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8614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выполнение мероприятий по обеспечению антитеррористической защищенности учреждений и мест (объектов) массового пребывания людей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городского округа «Вуктыл» в соответствии с нормативными актами Правительства Российской Федерации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432,1</a:t>
                      </a:r>
                      <a:endParaRPr lang="ru-RU" sz="12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39527" y="6031160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100% или 1 820,9 тыс. руб.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0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956" y="764704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«Развитие экономики»</a:t>
            </a:r>
            <a:endParaRPr lang="ru-RU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270255"/>
              </p:ext>
            </p:extLst>
          </p:nvPr>
        </p:nvGraphicFramePr>
        <p:xfrm>
          <a:off x="466911" y="1268760"/>
          <a:ext cx="8211007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406"/>
                <a:gridCol w="1356601"/>
              </a:tblGrid>
              <a:tr h="269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48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Финансово-инвестиционная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поддержка малого и среднего предпринимательства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76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социально-значимых проектов в рамках «Народный бюджет» в сфере малого и среднего предпринимательства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1 172,0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916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функционирования информационно-маркетингового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центра малого и среднего предпринимательства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9200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проектов по поддержке социально ориентированных некоммерческих организаций и национальных землячеств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157,4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13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субсидий крестьянским (фермерским)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хозяйствам на содержание сельскохозяйственных животных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127,5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13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проектов в рамках проекта «Народный бюджет» в сфере агропромышленного комплекса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575,0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8614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Информационно-рекламное обеспечение туристических ресурсов муниципального образования ГО «Вуктыл»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39527" y="6031160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97,9% или 2 300,7 тыс. руб.</a:t>
            </a:r>
            <a:endParaRPr lang="ru-RU" sz="14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30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1132" y="733346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«Развитие транспортной системы»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658990"/>
              </p:ext>
            </p:extLst>
          </p:nvPr>
        </p:nvGraphicFramePr>
        <p:xfrm>
          <a:off x="538809" y="1099337"/>
          <a:ext cx="8143451" cy="5199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8011"/>
                <a:gridCol w="1345440"/>
              </a:tblGrid>
              <a:tr h="27258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3603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ремонт, ремонт автомобильных дорог общего пользования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местного значения и мостовых сооружений на них, осуществление строительного контроля за выполнением работ, разработка проектно-сметной документации и прохождение государственной экспертизы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139,3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автомобильных дорог общего пользования местного значения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 «Вуктыл и мостовых сооружений на них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3 136,9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 и содержание ледовых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переправ и зимних автомобильных дорог общего пользования местного значения ГО «Вуктыл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790,2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Содержание, ремонт и капитальный ремонт уличной сети ГО «Вуктыл» и сооружений на них, в том числе тротуаров общего пользования, остановок общественного транспорта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3 975,1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народных проектов в сфере дорожной деятельности в рамках проекта «Народный бюджет»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334,0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765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осуществления перевозок пассажиров и багажа автомобильным транспортом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деятельности муниципального казенного учреждения «Административно-хозяйственный отдел»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7 456,3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431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обустройство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остановочных пунктов, расположенных на 1164 км р. Печора в районе местечка </a:t>
                      </a:r>
                      <a:r>
                        <a:rPr lang="ru-RU" sz="1200" b="1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Кузьдибож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276,8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части участка взлетно-посадочной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полосы аэропорта города Вуктыла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338,0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78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соревнование юных инспекторов дорожного движения «Безопасное колесо» среди учащихся образовательных учреждений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78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обустройства и содержания технических средств организации безопасного дорожного движения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434,7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60794" y="6338937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81,1% или 18 884,8 тыс. руб.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969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7247" y="548680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«Социальное развитие и защита населения»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214336"/>
              </p:ext>
            </p:extLst>
          </p:nvPr>
        </p:nvGraphicFramePr>
        <p:xfrm>
          <a:off x="107504" y="878081"/>
          <a:ext cx="891849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/>
                <a:gridCol w="1213637"/>
              </a:tblGrid>
              <a:tr h="40296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962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жилыми помещениями детей-сирот,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детей оставшихся без попечения родителей, и лиц из их числа по договорам найма специализированных жилых помещений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930,5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1269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единовременных денежных выплат на строительство и приобретение жилого помещение отдельным категориям граждан, установленных федеральными законами от 12 января 1995г. №5-ФЗ «О ветеранах» и от 24 ноября 1995г. №181-ФЗ «О социальной защите инвалидов в РФ»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757,0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465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социальных выплат молодым семьям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954,3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465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социально-значимых мероприятий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294,5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5340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проекта «Мы вместе!»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873,0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4292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адресной помощи населению, а также дополнительных мер социальной поддержки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488,1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962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граждан в области правовой и компьютерной грамотности, организация деятельности «социального десанта»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465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социально-значимых проектов в рамках проекта «Народный бюджет»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356,9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541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общественных (временных) работ на территории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 «Вуктыл»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288,4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461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Оснащение зданий учреждений сферы образования пандусами, поручнями, пандусными съездами,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специальным оборудованием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461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Адаптация муниципальных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учреждений сферы культуры путем ремонта, дооборудования техническими средствами адаптации, а также путем организации альтернативного формата предоставления услуг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176,7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465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Адаптация муниципальных учреждений физической культуры и спорта к обслуживанию инвалидов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82,4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962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Обустройство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тротуаров и пешеходных переходов для использования инвалидами, передвигающимися в креслах-колясках, и инвалидами с нарушениями зрения и слуха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494,9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7396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Адаптация внутрирайонного пассажирского автотранспорта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1 435,5</a:t>
                      </a:r>
                      <a:endParaRPr lang="ru-RU" sz="12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6830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работ по установке (оборудованию) на общественных стоянках автотранспорта указателей о бесплатных парковочных местах для специальных автотранспортных средств инвалидов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103,0</a:t>
                      </a:r>
                      <a:endParaRPr lang="ru-RU" sz="12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6500614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96,7% или 7 352,7 тыс. руб.</a:t>
            </a:r>
            <a:endParaRPr lang="ru-RU" sz="1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843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6913" y="764704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«Муниципальное управление»</a:t>
            </a:r>
            <a:endParaRPr lang="ru-RU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732814"/>
              </p:ext>
            </p:extLst>
          </p:nvPr>
        </p:nvGraphicFramePr>
        <p:xfrm>
          <a:off x="154546" y="1484784"/>
          <a:ext cx="8784975" cy="3697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/>
                <a:gridCol w="1080119"/>
              </a:tblGrid>
              <a:tr h="41993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обучения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специалистов администрации городского округа «Вуктыл», отраслевых (функциональных) органов администрации городского округа «Вуктыл», являющихся юридическими лицами по программам дополнительного профессионального образования, в том числе с применением дистанционных и модульных технологий</a:t>
                      </a:r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8269">
                <a:tc>
                  <a:txBody>
                    <a:bodyPr/>
                    <a:lstStyle/>
                    <a:p>
                      <a:pPr algn="l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функций и полномочий органов местного самоуправления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69 582,1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4963">
                <a:tc>
                  <a:txBody>
                    <a:bodyPr/>
                    <a:lstStyle/>
                    <a:p>
                      <a:pPr algn="l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администрации городского округа</a:t>
                      </a:r>
                      <a:r>
                        <a:rPr lang="ru-RU" sz="1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«Вуктыл»</a:t>
                      </a:r>
                    </a:p>
                    <a:p>
                      <a:pPr algn="l"/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3 606,5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4963">
                <a:tc>
                  <a:txBody>
                    <a:bodyPr/>
                    <a:lstStyle/>
                    <a:p>
                      <a:pPr algn="l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деятельности муниципального казенного учреждения «Межотраслевая централизованная бухгалтерия» городского округа «Вуктыл»</a:t>
                      </a:r>
                    </a:p>
                    <a:p>
                      <a:pPr algn="l"/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11 808,6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45669" y="6021288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99,3% или 85 002,2 тыс. руб.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28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6007" y="692696"/>
            <a:ext cx="84202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«Развитие строительства и жилищно-коммунального комплекса, энергосбережение и повышение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энергоэффективности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869173"/>
              </p:ext>
            </p:extLst>
          </p:nvPr>
        </p:nvGraphicFramePr>
        <p:xfrm>
          <a:off x="179512" y="1339027"/>
          <a:ext cx="8784975" cy="4899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/>
                <a:gridCol w="1080119"/>
              </a:tblGrid>
              <a:tr h="41993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территории городского округа «Вуктыл»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6 541,7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социально-значимых проектов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 ГО «Вуктыл» в рамках проекта «Народный бюджет»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758,1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деятельности муниципального бюджетного учреждения «Локомотив»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33 581,8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 материально-технической базы муниципального бюджетного учреждения «Локомотив»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505,4 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Субсидия на погашение кредиторской задолженности прошлых лет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(ремонт) объектов коммунального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хозяйства и инженерной инфраструктуры, в том числе сетей электро-, тепло-, водоснабжения, водоотведения, ливневой и дренажной канализации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Оснащение объектов муниципальной собственности приборами учета и энергетических ресурсов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238,2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 ламп накаливания на энергосберегающие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826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проекта «Газификация жилых домов с. </a:t>
                      </a:r>
                      <a:r>
                        <a:rPr lang="ru-RU" sz="12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Дутово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30 641,8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496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 водовода «Подчерье-Вуктыл»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2 730,4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95536" y="6340078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96,3% или 75 509,1 тыс. руб.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19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97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4319" y="692696"/>
            <a:ext cx="8420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МП «Управление муниципальным имуществом»</a:t>
            </a:r>
            <a:endParaRPr lang="ru-RU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71001"/>
              </p:ext>
            </p:extLst>
          </p:nvPr>
        </p:nvGraphicFramePr>
        <p:xfrm>
          <a:off x="190011" y="1412776"/>
          <a:ext cx="8784975" cy="4077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/>
                <a:gridCol w="1080119"/>
              </a:tblGrid>
              <a:tr h="41993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 по изготовлению технических и кадастровых паспортов, технических планов на объекты недвижимого муниципального имущества, выявленного бесхозяйного имущества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535,2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работ по проведению кадастровых работ для обеспечения кадастровыми паспортами земельных участков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145,0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работ по лесоустройству и постановке на государственный кадастровый учет лесных участков, находящихся в муниципальной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собственности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983,4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ремонта, реконструкции объектов муниципального имущества, изготовление проектно-сметной документации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463,6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обслуживание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имущества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7 515,2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993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</a:t>
                      </a:r>
                      <a:r>
                        <a:rPr lang="ru-RU" sz="1200" b="1" baseline="0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утверждение генерального плана МО ГО «Вуктыл» и Правил землепользования и застройки МО ГО «Вуктыл»</a:t>
                      </a:r>
                    </a:p>
                    <a:p>
                      <a:pPr algn="l"/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850,9</a:t>
                      </a:r>
                      <a:endParaRPr lang="ru-RU" sz="1200" b="1" dirty="0">
                        <a:solidFill>
                          <a:srgbClr val="0066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95536" y="6032301"/>
            <a:ext cx="82809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</a:t>
            </a:r>
            <a:r>
              <a:rPr lang="ru-RU" sz="1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82,0% или 10 493,4 тыс. руб.</a:t>
            </a:r>
            <a:endParaRPr lang="ru-RU" sz="14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11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83568" y="1052736"/>
            <a:ext cx="77048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Непрограммные направления деятельности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89999"/>
              </p:ext>
            </p:extLst>
          </p:nvPr>
        </p:nvGraphicFramePr>
        <p:xfrm>
          <a:off x="0" y="1484784"/>
          <a:ext cx="9144001" cy="4513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1"/>
                <a:gridCol w="1106130"/>
                <a:gridCol w="1179870"/>
              </a:tblGrid>
              <a:tr h="596956"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solidFill>
                            <a:srgbClr val="0000CC"/>
                          </a:solidFill>
                        </a:rPr>
                        <a:t>Наименование показателя</a:t>
                      </a:r>
                      <a:endParaRPr lang="ru-RU" sz="1300" b="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solidFill>
                            <a:srgbClr val="0000CC"/>
                          </a:solidFill>
                        </a:rPr>
                        <a:t>Сумма, </a:t>
                      </a:r>
                    </a:p>
                    <a:p>
                      <a:pPr algn="ctr"/>
                      <a:r>
                        <a:rPr lang="ru-RU" sz="1300" b="0" dirty="0" smtClean="0">
                          <a:solidFill>
                            <a:srgbClr val="0000CC"/>
                          </a:solidFill>
                        </a:rPr>
                        <a:t>тыс. руб.</a:t>
                      </a:r>
                      <a:endParaRPr lang="ru-RU" sz="1300" b="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solidFill>
                            <a:srgbClr val="0000CC"/>
                          </a:solidFill>
                        </a:rPr>
                        <a:t>процент исполнения</a:t>
                      </a:r>
                      <a:endParaRPr lang="ru-RU" sz="1300" b="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49215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Финансовое обеспечение деятельности Контрольно-счетной</a:t>
                      </a:r>
                      <a:r>
                        <a:rPr lang="ru-RU" sz="1300" baseline="0" dirty="0" smtClean="0">
                          <a:solidFill>
                            <a:srgbClr val="0000CC"/>
                          </a:solidFill>
                        </a:rPr>
                        <a:t> палаты ГО «Вуктыл»</a:t>
                      </a:r>
                    </a:p>
                    <a:p>
                      <a:pPr algn="just"/>
                      <a:endParaRPr lang="ru-RU" sz="1300" dirty="0" smtClean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3 171,6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91,6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49215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Финансовое обеспечение деятельности Совета городского округа «Вуктыл»</a:t>
                      </a:r>
                    </a:p>
                    <a:p>
                      <a:pPr algn="just"/>
                      <a:endParaRPr lang="ru-RU" sz="1300" dirty="0" smtClean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50,0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100,0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49215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Резервный фонд администрации ГО «Вуктыл»</a:t>
                      </a:r>
                    </a:p>
                    <a:p>
                      <a:pPr algn="just"/>
                      <a:endParaRPr lang="ru-RU" sz="1300" dirty="0" smtClean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433,9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72,3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3170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Резервный фонд администрации ГО «Вуктыл» по предупреждению и ликвидации</a:t>
                      </a:r>
                      <a:r>
                        <a:rPr lang="ru-RU" sz="1300" baseline="0" dirty="0" smtClean="0">
                          <a:solidFill>
                            <a:srgbClr val="0000CC"/>
                          </a:solidFill>
                        </a:rPr>
                        <a:t> чрезвычайных ситуаций и последствий стихийных бедствий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65,0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32,5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31708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Субвенции на осуществление</a:t>
                      </a:r>
                      <a:r>
                        <a:rPr lang="ru-RU" sz="1300" baseline="0" dirty="0" smtClean="0">
                          <a:solidFill>
                            <a:srgbClr val="0000CC"/>
                          </a:solidFill>
                        </a:rPr>
                        <a:t> полномочий по составлению (изменению) списков кандидатов в присяжные заседатели федеральных судов общей юрисдикции в РФ</a:t>
                      </a:r>
                    </a:p>
                    <a:p>
                      <a:pPr algn="just"/>
                      <a:endParaRPr lang="ru-RU" sz="1300" dirty="0" smtClean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7,1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100,0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996695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Субвенции на осуществление полномочия Республики Коми по определению перечня должностных лиц ОМС, уполномоченных составлять протоколы об административных правонарушениях,</a:t>
                      </a:r>
                      <a:r>
                        <a:rPr lang="ru-RU" sz="1300" baseline="0" dirty="0" smtClean="0">
                          <a:solidFill>
                            <a:srgbClr val="0000CC"/>
                          </a:solidFill>
                        </a:rPr>
                        <a:t> предусмотренных частями 3, 4 статьи 3, статьями 4, 6, 7 и 8 Закона РК «Об административной ответственности в Республике Коми»</a:t>
                      </a:r>
                    </a:p>
                    <a:p>
                      <a:pPr algn="just"/>
                      <a:endParaRPr lang="ru-RU" sz="1300" dirty="0" smtClean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44,7</a:t>
                      </a:r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00CC"/>
                          </a:solidFill>
                        </a:rPr>
                        <a:t>100</a:t>
                      </a:r>
                    </a:p>
                    <a:p>
                      <a:pPr algn="ctr"/>
                      <a:endParaRPr lang="ru-RU" sz="13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41020" y="6021288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исполнение по непрограммным направлениям деятельности составило 86,5%  </a:t>
            </a:r>
            <a:r>
              <a:rPr lang="ru-RU" sz="1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3 772,3 тыс. руб.</a:t>
            </a:r>
            <a:endParaRPr lang="ru-RU" sz="1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79512" y="764704"/>
            <a:ext cx="86409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республиканских средств в МО ГО «Вуктыл» в рамках реализации проекта «Народный бюджет» были реализованы следующие проекты: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896551"/>
              </p:ext>
            </p:extLst>
          </p:nvPr>
        </p:nvGraphicFramePr>
        <p:xfrm>
          <a:off x="251518" y="1427751"/>
          <a:ext cx="8568954" cy="5313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9"/>
                <a:gridCol w="3672408"/>
                <a:gridCol w="720080"/>
                <a:gridCol w="720080"/>
                <a:gridCol w="792088"/>
                <a:gridCol w="792089"/>
              </a:tblGrid>
              <a:tr h="263374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 реализации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Финансирование, тыс. руб.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3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РБ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МБ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Иные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4540">
                <a:tc rowSpan="2"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Малое и среднее предпринимательство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Создание производства столярных изделий на базе лесоперерабатывающего предприятия ООО «Практика плюс»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957"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Производство и реализация продуктов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перепеловодства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572,0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95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Обустройство территории МБУ «Клубно-спортивный комплекс»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399,6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95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Этнокультурное развитие народов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Обустройство площадки для проведения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этнофестиваля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«Обряды народов РК»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95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Занятость населения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Устройство водозаборной колонки в центре поселка «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Усть-Соплеск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356,9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56,9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95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Агропромышленный комплекс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Расширение производства и ассортимента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хлеба и хлебобулочных изделий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575,0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95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Ремонт дренажной и канализационной системы в МБОУ «СОШ» с. Подчерье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584,2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284,2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343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Благоустройство территории городской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площади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758,1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458,1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0123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Дорожная деятельность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Восстановление автобусных остановок на автомобильной дороге общего пользования местного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значения «Пост дорожно-патрульной службы-Нефтебаза»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334,0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4417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4 399,8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3 170,0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1 229,8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764704"/>
            <a:ext cx="90364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расходов бюджета МО ГО "Вуктыл" за счет собственных </a:t>
            </a: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</a:t>
            </a: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дотаций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63302623"/>
              </p:ext>
            </p:extLst>
          </p:nvPr>
        </p:nvGraphicFramePr>
        <p:xfrm>
          <a:off x="0" y="1134036"/>
          <a:ext cx="9144000" cy="5723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933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06575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99592" y="1052736"/>
            <a:ext cx="7416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Источники дефицита бюджета МО ГО «Вуктыл»</a:t>
            </a:r>
          </a:p>
        </p:txBody>
      </p:sp>
      <p:graphicFrame>
        <p:nvGraphicFramePr>
          <p:cNvPr id="23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239866"/>
              </p:ext>
            </p:extLst>
          </p:nvPr>
        </p:nvGraphicFramePr>
        <p:xfrm>
          <a:off x="107504" y="1125543"/>
          <a:ext cx="6300194" cy="5618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1"/>
          <p:cNvSpPr txBox="1"/>
          <p:nvPr/>
        </p:nvSpPr>
        <p:spPr>
          <a:xfrm>
            <a:off x="107504" y="2852936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15 300,0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10343" y="4065126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10 310,5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1"/>
          <p:cNvSpPr txBox="1"/>
          <p:nvPr/>
        </p:nvSpPr>
        <p:spPr>
          <a:xfrm>
            <a:off x="72480" y="5374332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- 5 900,0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1"/>
          <p:cNvSpPr txBox="1"/>
          <p:nvPr/>
        </p:nvSpPr>
        <p:spPr>
          <a:xfrm>
            <a:off x="1979712" y="3364154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10 769,8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1"/>
          <p:cNvSpPr txBox="1"/>
          <p:nvPr/>
        </p:nvSpPr>
        <p:spPr>
          <a:xfrm>
            <a:off x="1979712" y="4557345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4 660,7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1"/>
          <p:cNvSpPr txBox="1"/>
          <p:nvPr/>
        </p:nvSpPr>
        <p:spPr>
          <a:xfrm>
            <a:off x="2062572" y="5374332"/>
            <a:ext cx="914400" cy="43724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-3 600,0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1"/>
          <p:cNvSpPr txBox="1"/>
          <p:nvPr/>
        </p:nvSpPr>
        <p:spPr>
          <a:xfrm>
            <a:off x="4084899" y="3933056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2 329,8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1"/>
          <p:cNvSpPr txBox="1"/>
          <p:nvPr/>
        </p:nvSpPr>
        <p:spPr>
          <a:xfrm>
            <a:off x="3815904" y="4578969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4 875,7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1"/>
          <p:cNvSpPr txBox="1"/>
          <p:nvPr/>
        </p:nvSpPr>
        <p:spPr>
          <a:xfrm>
            <a:off x="2083571" y="6085183"/>
            <a:ext cx="1786801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11 830,5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1"/>
          <p:cNvSpPr txBox="1"/>
          <p:nvPr/>
        </p:nvSpPr>
        <p:spPr>
          <a:xfrm>
            <a:off x="3986174" y="6083075"/>
            <a:ext cx="180020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 7 205,5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5796124" y="1457129"/>
            <a:ext cx="3168352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Профицит бюджета в 2017 году составил 7 205,5 тыс. руб. в связи с образовавшимися остатками целевых средств на счете МО ГО «Вуктыл» из республиканского бюджета и муниципального дорожного фонда.  В 2017 году получены кредиты в кредитной организации 17440,0 тыс. руб., погашены взятые ранее кредиты в кредитной организации в сумме 19 769,8 тыс. руб.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Ограничения, установленные ст.92.1 Бюджетного кодекса РФ по дефициту местного бюджета соблюдены.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Ограничения</a:t>
            </a: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установленные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ст.107 </a:t>
            </a: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кодекса РФ по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предельному объему муниципального долга соблюдены.</a:t>
            </a:r>
            <a:endParaRPr lang="ru-RU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7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925" y="1052736"/>
            <a:ext cx="8712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Информация по исполнению бюджета МО ГО «Вуктыл</a:t>
            </a:r>
            <a:r>
              <a:rPr lang="ru-RU" sz="1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280302767"/>
              </p:ext>
            </p:extLst>
          </p:nvPr>
        </p:nvGraphicFramePr>
        <p:xfrm>
          <a:off x="-108520" y="1071183"/>
          <a:ext cx="5112568" cy="5786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752181"/>
              </p:ext>
            </p:extLst>
          </p:nvPr>
        </p:nvGraphicFramePr>
        <p:xfrm>
          <a:off x="5336982" y="1385394"/>
          <a:ext cx="3807018" cy="3456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334722723"/>
              </p:ext>
            </p:extLst>
          </p:nvPr>
        </p:nvGraphicFramePr>
        <p:xfrm>
          <a:off x="4914528" y="4357161"/>
          <a:ext cx="4121968" cy="2447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5937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5496" y="1112897"/>
            <a:ext cx="91413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,  направленных для  исполнения Указа Президента РФ от 7 мая 2012 г. №597 «О мероприятиях по реализации государственной социальной политики» в 2017г.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050634833"/>
              </p:ext>
            </p:extLst>
          </p:nvPr>
        </p:nvGraphicFramePr>
        <p:xfrm>
          <a:off x="35496" y="1661039"/>
          <a:ext cx="4467174" cy="2848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4246360220"/>
              </p:ext>
            </p:extLst>
          </p:nvPr>
        </p:nvGraphicFramePr>
        <p:xfrm>
          <a:off x="3635896" y="1697672"/>
          <a:ext cx="5400600" cy="281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493754"/>
              </p:ext>
            </p:extLst>
          </p:nvPr>
        </p:nvGraphicFramePr>
        <p:xfrm>
          <a:off x="467543" y="4581128"/>
          <a:ext cx="8208913" cy="2077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2693"/>
                <a:gridCol w="988110"/>
                <a:gridCol w="988110"/>
              </a:tblGrid>
              <a:tr h="423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Категория работников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2016 год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2017 год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3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Педагогические</a:t>
                      </a:r>
                      <a:r>
                        <a:rPr lang="ru-RU" sz="1000" b="1" u="none" strike="noStrike" baseline="0" dirty="0" smtClean="0">
                          <a:solidFill>
                            <a:srgbClr val="A50021"/>
                          </a:solidFill>
                          <a:effectLst/>
                        </a:rPr>
                        <a:t> </a:t>
                      </a:r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работники общего </a:t>
                      </a:r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образования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42 853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43 175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Педагогические работники дошкольного </a:t>
                      </a:r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образования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31 636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31 669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Педагогические</a:t>
                      </a:r>
                      <a:r>
                        <a:rPr lang="ru-RU" sz="1000" b="1" u="none" strike="noStrike" baseline="0" dirty="0" smtClean="0">
                          <a:solidFill>
                            <a:srgbClr val="A50021"/>
                          </a:solidFill>
                          <a:effectLst/>
                        </a:rPr>
                        <a:t> </a:t>
                      </a:r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работники дополнительного </a:t>
                      </a:r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образования  в сфере культуры </a:t>
                      </a:r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(ДМШ, ДХШ)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44 844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51 951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образования  в сфере физкультуры и спорта </a:t>
                      </a:r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(КДЮСШ)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39 309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45 002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образования  </a:t>
                      </a:r>
                      <a:r>
                        <a:rPr lang="ru-RU" sz="1000" b="1" u="none" strike="noStrike" dirty="0" smtClean="0">
                          <a:solidFill>
                            <a:srgbClr val="A50021"/>
                          </a:solidFill>
                          <a:effectLst/>
                        </a:rPr>
                        <a:t>(ЦВР) 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26 364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30 182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5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solidFill>
                            <a:srgbClr val="A50021"/>
                          </a:solidFill>
                          <a:effectLst/>
                        </a:rPr>
                        <a:t>Работники муниципальных учреждений культуры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23 447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A50021"/>
                          </a:solidFill>
                          <a:effectLst/>
                          <a:latin typeface="+mn-lt"/>
                        </a:rPr>
                        <a:t>30 788</a:t>
                      </a:r>
                      <a:endParaRPr lang="ru-RU" sz="1000" b="1" i="0" u="none" strike="noStrike" dirty="0">
                        <a:solidFill>
                          <a:srgbClr val="A500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45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10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56"/>
            <a:ext cx="9144000" cy="192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161255"/>
              </p:ext>
            </p:extLst>
          </p:nvPr>
        </p:nvGraphicFramePr>
        <p:xfrm>
          <a:off x="30967" y="3284984"/>
          <a:ext cx="9113033" cy="363860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16752"/>
                <a:gridCol w="4496281"/>
              </a:tblGrid>
              <a:tr h="424170">
                <a:tc gridSpan="2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224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</a:rPr>
                        <a:t>И.о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. начальника Финансового управления администрации городского округа «Вуктыл»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Станислав Елена Сергеевна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3881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Г. Вуктыл, ул. Коммунистическая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д.14 </a:t>
                      </a:r>
                    </a:p>
                    <a:p>
                      <a:r>
                        <a:rPr lang="ru-RU" sz="1800" b="1" baseline="0" dirty="0" err="1" smtClean="0">
                          <a:solidFill>
                            <a:schemeClr val="tx1"/>
                          </a:solidFill>
                        </a:rPr>
                        <a:t>каб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. 203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Телефон, факс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2-11-60, 2-12-71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 электронной почты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fo@vuktyl.rkomi.ru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4442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работы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17-15 (пн.-чт.)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15-45 (пт.)</a:t>
                      </a:r>
                    </a:p>
                    <a:p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Выходные дни – суббота, воскресенье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760" y="1700808"/>
            <a:ext cx="889248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Above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Разработчиком презентации «Бюджет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граждан» 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об исполнении бюджета МО ГО «Вуктыл» за 2017 год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Финансовое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администрации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«Вуктыл»</a:t>
            </a:r>
          </a:p>
          <a:p>
            <a:pPr algn="ctr">
              <a:defRPr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6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980286"/>
                </a:solidFill>
              </a:rPr>
              <a:t>отчет об исполнении бюджета за 2014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2664296"/>
          </a:xfrm>
        </p:spPr>
        <p:txBody>
          <a:bodyPr>
            <a:normAutofit fontScale="92500"/>
          </a:bodyPr>
          <a:lstStyle/>
          <a:p>
            <a:pPr marL="137160" indent="0" algn="ctr">
              <a:buNone/>
            </a:pPr>
            <a:endParaRPr lang="ru-RU" sz="2000" dirty="0" smtClean="0">
              <a:solidFill>
                <a:srgbClr val="980286"/>
              </a:solidFill>
            </a:endParaRP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житель городского округа «Вуктыл» является участником формирования бюджета с одной стороны как налогоплательщик, наполняя доходы бюджета, с другой – он получает часть расходов как потребитель общественных услуг. Муниципалитет расходует поступившие доходы для выполнения своих функций и предоставления муниципальных услуг: образование, культура, спорт, социальное обеспечение, ЖКХ и другие.</a:t>
            </a: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b="1" dirty="0" smtClean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ctr">
              <a:buNone/>
            </a:pPr>
            <a:endParaRPr lang="ru-RU" sz="2000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2014 год</a:t>
            </a:r>
            <a:endParaRPr lang="ru-RU" sz="3200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0" name="Заголовок 28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2017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90" y="3356992"/>
            <a:ext cx="4797334" cy="310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3356992"/>
            <a:ext cx="41151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</a:t>
            </a:r>
            <a:r>
              <a:rPr lang="ru-RU" sz="2000" b="1" dirty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возложено на финансовое управление, которое формирует доходную и расходную части бюджета, распределяет ассигнования по распорядителям средств и осуществляет контроль за их расходованием.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332520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бюджета муниципального </a:t>
            </a: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городского округа «Вуктыл»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827781"/>
            <a:ext cx="30963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городского округа «Вуктыл» исполнен с профицитом в сумме 7 205,5 тыс. руб. 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составили 556 550,5 тыс. руб. или 99,6% от плановых назначений.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исполнены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549 345,0 тыс. руб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97,0%.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831531"/>
              </p:ext>
            </p:extLst>
          </p:nvPr>
        </p:nvGraphicFramePr>
        <p:xfrm>
          <a:off x="2555776" y="1484785"/>
          <a:ext cx="6480720" cy="533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96336" y="1844824"/>
            <a:ext cx="901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Из каких поступлений формируется доходная часть бюджета МО ГО «Вуктыл»?</a:t>
            </a:r>
          </a:p>
          <a:p>
            <a:pPr algn="ctr"/>
            <a:endParaRPr lang="ru-RU" sz="1600" b="1" dirty="0">
              <a:solidFill>
                <a:srgbClr val="980286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196752"/>
            <a:ext cx="90010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местного бюджета – сумма денежных средств, поступившая за счет взимания налогов, пошлин, платежей и используемая для  осуществления муниципальных услуг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916832"/>
            <a:ext cx="89289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бюджета МО ГО «Вуктыл» складываются из следующих видов: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2780928"/>
            <a:ext cx="273630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НАЛОГОВЫЕ ДОХОДЫ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Налоги на доходы физических лиц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уплаты акцизов на горюче-смазочные материалы</a:t>
            </a:r>
          </a:p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ЕНВД , уплачиваемые местными предпринимателями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ЕСХН, уплачиваемый предприятиями в сфере сельского хозяйства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Государственная пошлина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2780928"/>
            <a:ext cx="2664296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НЕНАЛОГОВЫЕ ДОХОДЫ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аренды за земельные участки, имущество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Плата за негативное воздействие на окружающую среду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оказания платных услуг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продажи  имущества, земельных участков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Штрафы</a:t>
            </a:r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8224" y="2780928"/>
            <a:ext cx="237626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БЕЗВОЗМЕЗДНЫЕ</a:t>
            </a: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 ПОСТУПЛЕНИЯ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Безвозмездные поступления от других бюджетов бюджетной системы РФ: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Дотации</a:t>
            </a:r>
          </a:p>
          <a:p>
            <a:r>
              <a:rPr lang="ru-RU" sz="1400" b="1" dirty="0" smtClean="0">
                <a:solidFill>
                  <a:schemeClr val="tx1"/>
                </a:solidFill>
              </a:rPr>
              <a:t>       - Субвенции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Субсидии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иные межбюджетные 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  трансферты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Прочие безвозмездные поступления от физических и юридических лиц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9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средства, предоставляемые одним бюджетом бюджетной системы Российской Федерации  другому бюджету  бюджетной системы Российской 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Федерации (межбюджетные трансферты)</a:t>
            </a:r>
          </a:p>
          <a:p>
            <a:pPr marL="0" indent="0" algn="ctr">
              <a:buNone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941066"/>
              </p:ext>
            </p:extLst>
          </p:nvPr>
        </p:nvGraphicFramePr>
        <p:xfrm>
          <a:off x="34183" y="2060848"/>
          <a:ext cx="9074321" cy="468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2978321"/>
              </a:tblGrid>
              <a:tr h="7582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Виды межбюджетных трансфертов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Определение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Аналогия в семейном бюджете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Дотации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(от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</a:rPr>
                        <a:t>Datatio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» - дар, пожертвование)</a:t>
                      </a:r>
                      <a:endParaRPr lang="ru-RU" b="1" i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Предоставляются без конкретной цели их использования</a:t>
                      </a:r>
                      <a:endParaRPr lang="ru-RU" b="1" dirty="0">
                        <a:solidFill>
                          <a:srgbClr val="980286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 даете своему ребенку «карманные деньги»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Субвенции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 (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  <a:effectLst/>
                        </a:rPr>
                        <a:t>Subvenire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» - приходить на помощь)</a:t>
                      </a:r>
                      <a:endParaRPr lang="ru-RU" b="1" i="1" dirty="0">
                        <a:solidFill>
                          <a:srgbClr val="98028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финансирование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 переданных полномочий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даете своему ребенку деньги и посылаете в магазин купить продукты (по списку)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Субсидии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 - 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(от лат. «</a:t>
                      </a:r>
                      <a:r>
                        <a:rPr lang="en-US" b="1" i="1" dirty="0" err="1" smtClean="0">
                          <a:solidFill>
                            <a:srgbClr val="980286"/>
                          </a:solidFill>
                          <a:effectLst/>
                        </a:rPr>
                        <a:t>Subsidium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» - поддержка)</a:t>
                      </a:r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условиях долевого финансирования расходов других бюджетов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добавляете денег для того, чтобы ваш ребенок купил себе новый телефон (а остальные он накопил сам)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0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67201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-252536" y="1067201"/>
            <a:ext cx="9793088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ts val="1900"/>
              </a:lnSpc>
              <a:spcBef>
                <a:spcPct val="5000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Динамика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и структура доходной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МО ГО «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Вуктыл»</a:t>
            </a:r>
          </a:p>
        </p:txBody>
      </p:sp>
      <p:graphicFrame>
        <p:nvGraphicFramePr>
          <p:cNvPr id="10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891164"/>
              </p:ext>
            </p:extLst>
          </p:nvPr>
        </p:nvGraphicFramePr>
        <p:xfrm>
          <a:off x="-119473" y="1231235"/>
          <a:ext cx="9074348" cy="568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341164"/>
              </p:ext>
            </p:extLst>
          </p:nvPr>
        </p:nvGraphicFramePr>
        <p:xfrm>
          <a:off x="5570982" y="1097439"/>
          <a:ext cx="357301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801533"/>
              </p:ext>
            </p:extLst>
          </p:nvPr>
        </p:nvGraphicFramePr>
        <p:xfrm>
          <a:off x="5652120" y="2852936"/>
          <a:ext cx="331236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Выгнутая вверх стрелка 6"/>
          <p:cNvSpPr/>
          <p:nvPr/>
        </p:nvSpPr>
        <p:spPr>
          <a:xfrm>
            <a:off x="1475656" y="1556792"/>
            <a:ext cx="1335472" cy="436133"/>
          </a:xfrm>
          <a:prstGeom prst="curved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-2 948,8</a:t>
            </a:r>
            <a:endParaRPr lang="ru-RU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106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1" name="Text Box 555"/>
          <p:cNvSpPr txBox="1">
            <a:spLocks noChangeArrowheads="1"/>
          </p:cNvSpPr>
          <p:nvPr/>
        </p:nvSpPr>
        <p:spPr bwMode="auto">
          <a:xfrm>
            <a:off x="-4" y="692696"/>
            <a:ext cx="9143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доходной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городского округа «Вуктыл»</a:t>
            </a:r>
            <a:endParaRPr lang="ru-RU" sz="2000" dirty="0">
              <a:latin typeface="Arial" pitchFamily="34" charset="0"/>
            </a:endParaRP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576838843"/>
              </p:ext>
            </p:extLst>
          </p:nvPr>
        </p:nvGraphicFramePr>
        <p:xfrm>
          <a:off x="-108520" y="1029765"/>
          <a:ext cx="5184575" cy="5376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769577"/>
              </p:ext>
            </p:extLst>
          </p:nvPr>
        </p:nvGraphicFramePr>
        <p:xfrm>
          <a:off x="3923927" y="1004159"/>
          <a:ext cx="5148064" cy="3253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064"/>
              </a:tblGrid>
              <a:tr h="3224992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налоговых и неналоговых доходов в 2017 году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149 465,1 тыс. руб. или 68,0%, что больше, чем в 2016г. на 1 062,1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муниципальной собственности 36 559,8 тыс. руб. или 16,6%, что больше, чем в 2016 г. на     7128,2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совокупный доход 11 953,9 тыс. руб. или 5,4% и уменьшился по сравнению с 2016г. на 1 023,7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 на дизельное топливо, автомобильный бензин, моторные масла 5 360,0 тыс. руб. или 2,4%, что меньше, чем в 2016г. на 901,6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за пользование природными ресурсами 4 055,3 тыс. руб. или 1,8% и уменьшились по сравнению с 2016 годом на 8 103,8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(доходы от оказания платных услуг (работ), государственная пошлина, доходы от продажи материальных и нематериальных активов, штрафы, санкции, возмещение ущерба, прочие неналоговые доходы)           12 732,8 тыс. руб. или 5,8% и увеличились по сравнению с 2016г. на 2 882,1 тыс. руб.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23928" y="4149080"/>
            <a:ext cx="5112568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2017 году: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составили 84 511,8 тыс. руб. или 25,1% и увеличились по сравнению с 2016 г. на 34 204,7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составили 58 415,4 тыс. руб. или 17,4% и увеличились на 29 825,5 тыс. руб. по сравнению с 2016г.;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составили 192 716,45 тыс. руб. или 57,3%, при этом уменьшение к 2016г. составило 12 757,2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от негосударственных организаций получены в сумме 850,0  тыс. руб. или 0,3% и увеличились к 2016г. на 850,0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безвозмездные поступления составили 40,0 тыс. руб. или 0,01%  и уменьшились в сравнении с 2016г. на 1 555,5 тыс. руб.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возврата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остатков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 прошлых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 составили 30,3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остатков субсидий, субвенций и иных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МБТ,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целевое назначение, прошлых лет из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района –140,2 тыс. руб.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93359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2017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55576" y="1772816"/>
            <a:ext cx="80648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Структура расходов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МО ГО «Вуктыл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  <a:endParaRPr lang="ru-RU" sz="2000" b="1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599556"/>
              </p:ext>
            </p:extLst>
          </p:nvPr>
        </p:nvGraphicFramePr>
        <p:xfrm>
          <a:off x="179512" y="2204864"/>
          <a:ext cx="5616626" cy="475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29767" y="1124744"/>
            <a:ext cx="9084320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– выплачиваемые из бюджета денежные средства.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9095360"/>
              </p:ext>
            </p:extLst>
          </p:nvPr>
        </p:nvGraphicFramePr>
        <p:xfrm>
          <a:off x="107505" y="2172926"/>
          <a:ext cx="5976664" cy="45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2989890"/>
              </p:ext>
            </p:extLst>
          </p:nvPr>
        </p:nvGraphicFramePr>
        <p:xfrm>
          <a:off x="29767" y="2204864"/>
          <a:ext cx="5680317" cy="436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6084168" y="2348880"/>
            <a:ext cx="2736304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Расходная часть бюджета исполнена в сумме 549 345,0тыс. руб. </a:t>
            </a:r>
          </a:p>
          <a:p>
            <a:pPr algn="just" eaLnBrk="1" hangingPunct="1"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Бюджет социально-направленный, социальные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составили 348 257,8 тыс. руб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63,3%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всех расходов бюджета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Большая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расходов бюджета направлена на отрасль «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Образование» - 295 692,3 тыс. руб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53,8%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расходов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3" grpId="0">
        <p:bldAsOne/>
      </p:bldGraphic>
      <p:bldGraphic spid="1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7865</TotalTime>
  <Words>4149</Words>
  <Application>Microsoft Office PowerPoint</Application>
  <PresentationFormat>Экран (4:3)</PresentationFormat>
  <Paragraphs>760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Трек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2014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отчет об исполнении бюджета за 2017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Рамошина Виктория Викторовна</dc:creator>
  <cp:lastModifiedBy>Рамошина Виктория Викторовна</cp:lastModifiedBy>
  <cp:revision>799</cp:revision>
  <cp:lastPrinted>2014-12-04T07:17:06Z</cp:lastPrinted>
  <dcterms:modified xsi:type="dcterms:W3CDTF">2018-06-01T09:06:52Z</dcterms:modified>
</cp:coreProperties>
</file>