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31.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32.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7.xml" ContentType="application/vnd.openxmlformats-officedocument.drawingml.chart+xml"/>
  <Override PartName="/ppt/notesSlides/notesSlide38.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notesSlides/notesSlide39.xml" ContentType="application/vnd.openxmlformats-officedocument.presentationml.notesSlide+xml"/>
  <Override PartName="/ppt/charts/chart20.xml" ContentType="application/vnd.openxmlformats-officedocument.drawingml.chart+xml"/>
  <Override PartName="/ppt/notesSlides/notesSlide40.xml" ContentType="application/vnd.openxmlformats-officedocument.presentationml.notesSlide+xml"/>
  <Override PartName="/ppt/charts/chart21.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2.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3.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4.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5.xml" ContentType="application/vnd.openxmlformats-officedocument.drawingml.chart+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6.xml" ContentType="application/vnd.openxmlformats-officedocument.drawingml.chart+xml"/>
  <Override PartName="/ppt/notesSlides/notesSlide54.xml" ContentType="application/vnd.openxmlformats-officedocument.presentationml.notesSlide+xml"/>
  <Override PartName="/ppt/charts/chart27.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8.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2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30.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31.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32.xml" ContentType="application/vnd.openxmlformats-officedocument.drawingml.chart+xml"/>
  <Override PartName="/ppt/charts/chart33.xml" ContentType="application/vnd.openxmlformats-officedocument.drawingml.chart+xml"/>
  <Override PartName="/ppt/notesSlides/notesSlide66.xml" ContentType="application/vnd.openxmlformats-officedocument.presentationml.notesSlide+xml"/>
  <Override PartName="/ppt/charts/chart34.xml" ContentType="application/vnd.openxmlformats-officedocument.drawingml.chart+xml"/>
  <Override PartName="/ppt/notesSlides/notesSlide67.xml" ContentType="application/vnd.openxmlformats-officedocument.presentationml.notesSlide+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8.xml" ContentType="application/vnd.openxmlformats-officedocument.drawingml.chart+xml"/>
  <Override PartName="/ppt/notesSlides/notesSlide70.xml" ContentType="application/vnd.openxmlformats-officedocument.presentationml.notesSlide+xml"/>
  <Override PartName="/ppt/charts/chart39.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40.xml" ContentType="application/vnd.openxmlformats-officedocument.drawingml.chart+xml"/>
  <Override PartName="/ppt/notesSlides/notesSlide73.xml" ContentType="application/vnd.openxmlformats-officedocument.presentationml.notesSlide+xml"/>
  <Override PartName="/ppt/charts/chart41.xml" ContentType="application/vnd.openxmlformats-officedocument.drawingml.chart+xml"/>
  <Override PartName="/ppt/drawings/drawing1.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4.xml" ContentType="application/vnd.openxmlformats-officedocument.presentationml.notesSlide+xml"/>
  <Override PartName="/ppt/charts/chart42.xml" ContentType="application/vnd.openxmlformats-officedocument.drawingml.chart+xml"/>
  <Override PartName="/ppt/drawings/drawing2.xml" ContentType="application/vnd.openxmlformats-officedocument.drawingml.chartshapes+xml"/>
  <Override PartName="/ppt/notesSlides/notesSlide75.xml" ContentType="application/vnd.openxmlformats-officedocument.presentationml.notesSlide+xml"/>
  <Override PartName="/ppt/charts/chart43.xml" ContentType="application/vnd.openxmlformats-officedocument.drawingml.chart+xml"/>
  <Override PartName="/ppt/drawings/drawing3.xml" ContentType="application/vnd.openxmlformats-officedocument.drawingml.chartshapes+xml"/>
  <Override PartName="/ppt/charts/chart44.xml" ContentType="application/vnd.openxmlformats-officedocument.drawingml.chart+xml"/>
  <Override PartName="/ppt/drawings/drawing4.xml" ContentType="application/vnd.openxmlformats-officedocument.drawingml.chartshapes+xml"/>
  <Override PartName="/ppt/notesSlides/notesSlide76.xml" ContentType="application/vnd.openxmlformats-officedocument.presentationml.notesSlide+xml"/>
  <Override PartName="/ppt/charts/chart45.xml" ContentType="application/vnd.openxmlformats-officedocument.drawingml.chart+xml"/>
  <Override PartName="/ppt/notesSlides/notesSlide7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Lst>
  <p:notesMasterIdLst>
    <p:notesMasterId r:id="rId9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8" r:id="rId32"/>
    <p:sldId id="289" r:id="rId33"/>
    <p:sldId id="290" r:id="rId34"/>
    <p:sldId id="291" r:id="rId35"/>
    <p:sldId id="294" r:id="rId36"/>
    <p:sldId id="295" r:id="rId37"/>
    <p:sldId id="296" r:id="rId38"/>
    <p:sldId id="338" r:id="rId39"/>
    <p:sldId id="287" r:id="rId40"/>
    <p:sldId id="298" r:id="rId41"/>
    <p:sldId id="349" r:id="rId42"/>
    <p:sldId id="299" r:id="rId43"/>
    <p:sldId id="300" r:id="rId44"/>
    <p:sldId id="301" r:id="rId45"/>
    <p:sldId id="302" r:id="rId46"/>
    <p:sldId id="339" r:id="rId47"/>
    <p:sldId id="305" r:id="rId48"/>
    <p:sldId id="306" r:id="rId49"/>
    <p:sldId id="307" r:id="rId50"/>
    <p:sldId id="308" r:id="rId51"/>
    <p:sldId id="340" r:id="rId52"/>
    <p:sldId id="309" r:id="rId53"/>
    <p:sldId id="310" r:id="rId54"/>
    <p:sldId id="311" r:id="rId55"/>
    <p:sldId id="313" r:id="rId56"/>
    <p:sldId id="314" r:id="rId57"/>
    <p:sldId id="315" r:id="rId58"/>
    <p:sldId id="316" r:id="rId59"/>
    <p:sldId id="341" r:id="rId60"/>
    <p:sldId id="317" r:id="rId61"/>
    <p:sldId id="318" r:id="rId62"/>
    <p:sldId id="319" r:id="rId63"/>
    <p:sldId id="320" r:id="rId64"/>
    <p:sldId id="342"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44" r:id="rId82"/>
    <p:sldId id="345" r:id="rId83"/>
    <p:sldId id="346" r:id="rId84"/>
    <p:sldId id="347" r:id="rId85"/>
    <p:sldId id="350" r:id="rId86"/>
    <p:sldId id="351" r:id="rId87"/>
    <p:sldId id="352" r:id="rId88"/>
    <p:sldId id="353" r:id="rId89"/>
    <p:sldId id="337" r:id="rId90"/>
  </p:sldIdLst>
  <p:sldSz cx="9144000" cy="6858000" type="screen4x3"/>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66FF"/>
    <a:srgbClr val="66FF66"/>
    <a:srgbClr val="0000FF"/>
    <a:srgbClr val="F17763"/>
    <a:srgbClr val="66FFFF"/>
    <a:srgbClr val="000000"/>
    <a:srgbClr val="FFFF66"/>
    <a:srgbClr val="6600CC"/>
    <a:srgbClr val="458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32" autoAdjust="0"/>
  </p:normalViewPr>
  <p:slideViewPr>
    <p:cSldViewPr>
      <p:cViewPr>
        <p:scale>
          <a:sx n="94" d="100"/>
          <a:sy n="94" d="100"/>
        </p:scale>
        <p:origin x="-1284"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29.jpeg"/></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9.xlsx"/></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0.xlsx"/></Relationships>
</file>

<file path=ppt/charts/_rels/chart4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41.xlsx"/></Relationships>
</file>

<file path=ppt/charts/_rels/chart4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2.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334249898159466"/>
          <c:y val="2.5697057990368661E-2"/>
        </c:manualLayout>
      </c:layout>
      <c:overlay val="0"/>
      <c:txPr>
        <a:bodyPr/>
        <a:lstStyle/>
        <a:p>
          <a:pPr>
            <a:defRPr sz="1600">
              <a:solidFill>
                <a:srgbClr val="FF0000"/>
              </a:solidFill>
              <a:latin typeface="Times New Roman" panose="02020603050405020304" pitchFamily="18" charset="0"/>
              <a:cs typeface="Times New Roman" panose="02020603050405020304" pitchFamily="18" charset="0"/>
            </a:defRPr>
          </a:pPr>
          <a:endParaRPr lang="ru-RU"/>
        </a:p>
      </c:txPr>
    </c:title>
    <c:autoTitleDeleted val="0"/>
    <c:plotArea>
      <c:layout>
        <c:manualLayout>
          <c:layoutTarget val="inner"/>
          <c:xMode val="edge"/>
          <c:yMode val="edge"/>
          <c:x val="7.4447232200537408E-2"/>
          <c:y val="0.15494044487610109"/>
          <c:w val="0.90556399083229422"/>
          <c:h val="0.7422416467699946"/>
        </c:manualLayout>
      </c:layout>
      <c:lineChart>
        <c:grouping val="stacked"/>
        <c:varyColors val="0"/>
        <c:ser>
          <c:idx val="0"/>
          <c:order val="0"/>
          <c:tx>
            <c:strRef>
              <c:f>Лист1!$B$1</c:f>
              <c:strCache>
                <c:ptCount val="1"/>
                <c:pt idx="0">
                  <c:v>Долговая нагрузка, %</c:v>
                </c:pt>
              </c:strCache>
            </c:strRef>
          </c:tx>
          <c:marker>
            <c:spPr>
              <a:solidFill>
                <a:srgbClr val="FF0000"/>
              </a:solidFill>
            </c:spPr>
          </c:marker>
          <c:dPt>
            <c:idx val="0"/>
            <c:bubble3D val="0"/>
            <c:spPr>
              <a:ln>
                <a:solidFill>
                  <a:srgbClr val="FF0000"/>
                </a:solidFill>
              </a:ln>
            </c:spPr>
          </c:dPt>
          <c:dPt>
            <c:idx val="1"/>
            <c:bubble3D val="0"/>
            <c:spPr>
              <a:ln>
                <a:solidFill>
                  <a:srgbClr val="FF0000"/>
                </a:solidFill>
              </a:ln>
            </c:spPr>
          </c:dPt>
          <c:dPt>
            <c:idx val="2"/>
            <c:marker>
              <c:spPr>
                <a:solidFill>
                  <a:srgbClr val="FF0000"/>
                </a:solidFill>
                <a:ln>
                  <a:solidFill>
                    <a:srgbClr val="FF0000"/>
                  </a:solidFill>
                </a:ln>
              </c:spPr>
            </c:marker>
            <c:bubble3D val="0"/>
            <c:spPr>
              <a:ln>
                <a:solidFill>
                  <a:srgbClr val="FF0000"/>
                </a:solidFill>
              </a:ln>
            </c:spPr>
          </c:dPt>
          <c:dLbls>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numRef>
              <c:f>Лист1!$A$2:$A$4</c:f>
              <c:numCache>
                <c:formatCode>General</c:formatCode>
                <c:ptCount val="3"/>
                <c:pt idx="0">
                  <c:v>2019</c:v>
                </c:pt>
                <c:pt idx="1">
                  <c:v>2020</c:v>
                </c:pt>
                <c:pt idx="2">
                  <c:v>2021</c:v>
                </c:pt>
              </c:numCache>
            </c:numRef>
          </c:cat>
          <c:val>
            <c:numRef>
              <c:f>Лист1!$B$2:$B$4</c:f>
              <c:numCache>
                <c:formatCode>General</c:formatCode>
                <c:ptCount val="3"/>
                <c:pt idx="0">
                  <c:v>28.9</c:v>
                </c:pt>
                <c:pt idx="1">
                  <c:v>28.1</c:v>
                </c:pt>
                <c:pt idx="2">
                  <c:v>26.3</c:v>
                </c:pt>
              </c:numCache>
            </c:numRef>
          </c:val>
          <c:smooth val="0"/>
        </c:ser>
        <c:dLbls>
          <c:showLegendKey val="0"/>
          <c:showVal val="0"/>
          <c:showCatName val="0"/>
          <c:showSerName val="0"/>
          <c:showPercent val="0"/>
          <c:showBubbleSize val="0"/>
        </c:dLbls>
        <c:marker val="1"/>
        <c:smooth val="0"/>
        <c:axId val="34515968"/>
        <c:axId val="81135872"/>
      </c:lineChart>
      <c:catAx>
        <c:axId val="34515968"/>
        <c:scaling>
          <c:orientation val="minMax"/>
        </c:scaling>
        <c:delete val="0"/>
        <c:axPos val="b"/>
        <c:numFmt formatCode="General" sourceLinked="1"/>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81135872"/>
        <c:crosses val="autoZero"/>
        <c:auto val="1"/>
        <c:lblAlgn val="ctr"/>
        <c:lblOffset val="100"/>
        <c:noMultiLvlLbl val="0"/>
      </c:catAx>
      <c:valAx>
        <c:axId val="81135872"/>
        <c:scaling>
          <c:orientation val="minMax"/>
        </c:scaling>
        <c:delete val="1"/>
        <c:axPos val="l"/>
        <c:numFmt formatCode="General" sourceLinked="1"/>
        <c:majorTickMark val="out"/>
        <c:minorTickMark val="none"/>
        <c:tickLblPos val="nextTo"/>
        <c:crossAx val="34515968"/>
        <c:crosses val="autoZero"/>
        <c:crossBetween val="between"/>
      </c:valAx>
    </c:plotArea>
    <c:plotVisOnly val="1"/>
    <c:dispBlanksAs val="zero"/>
    <c:showDLblsOverMax val="0"/>
  </c:chart>
  <c:spPr>
    <a:gradFill>
      <a:gsLst>
        <a:gs pos="0">
          <a:srgbClr val="E6FF00"/>
        </a:gs>
        <a:gs pos="100000">
          <a:srgbClr val="FF3333"/>
        </a:gs>
      </a:gsLst>
      <a:path path="circle">
        <a:fillToRect l="50000" t="50000" r="50000" b="50000"/>
      </a:path>
    </a:gradFill>
  </c:spPr>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1.5645663026688791E-2"/>
          <c:y val="7.6338964675332618E-2"/>
          <c:w val="0.78288646691586239"/>
          <c:h val="0.92366103532466737"/>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2017 год (факт)</c:v>
                </c:pt>
                <c:pt idx="1">
                  <c:v>2018 год (факт)</c:v>
                </c:pt>
                <c:pt idx="2">
                  <c:v>2019 год (план)</c:v>
                </c:pt>
                <c:pt idx="3">
                  <c:v>2020 год (план)</c:v>
                </c:pt>
                <c:pt idx="4">
                  <c:v>2021 год (план)</c:v>
                </c:pt>
              </c:strCache>
            </c:strRef>
          </c:cat>
          <c:val>
            <c:numRef>
              <c:f>Лист1!$B$2:$B$6</c:f>
              <c:numCache>
                <c:formatCode>#,##0.00</c:formatCode>
                <c:ptCount val="5"/>
                <c:pt idx="0">
                  <c:v>556550549.52999997</c:v>
                </c:pt>
                <c:pt idx="1">
                  <c:v>593919495.85000002</c:v>
                </c:pt>
                <c:pt idx="2">
                  <c:v>818360839.25999999</c:v>
                </c:pt>
                <c:pt idx="3">
                  <c:v>530493410</c:v>
                </c:pt>
                <c:pt idx="4">
                  <c:v>516736347</c:v>
                </c:pt>
              </c:numCache>
            </c:numRef>
          </c:val>
        </c:ser>
        <c:ser>
          <c:idx val="1"/>
          <c:order val="1"/>
          <c:tx>
            <c:strRef>
              <c:f>Лист1!$C$1</c:f>
              <c:strCache>
                <c:ptCount val="1"/>
                <c:pt idx="0">
                  <c:v>Расходы</c:v>
                </c:pt>
              </c:strCache>
            </c:strRef>
          </c:tx>
          <c:spPr>
            <a:solidFill>
              <a:srgbClr val="92D050"/>
            </a:solidFill>
          </c:spPr>
          <c:invertIfNegative val="0"/>
          <c:dLbls>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2017 год (факт)</c:v>
                </c:pt>
                <c:pt idx="1">
                  <c:v>2018 год (факт)</c:v>
                </c:pt>
                <c:pt idx="2">
                  <c:v>2019 год (план)</c:v>
                </c:pt>
                <c:pt idx="3">
                  <c:v>2020 год (план)</c:v>
                </c:pt>
                <c:pt idx="4">
                  <c:v>2021 год (план)</c:v>
                </c:pt>
              </c:strCache>
            </c:strRef>
          </c:cat>
          <c:val>
            <c:numRef>
              <c:f>Лист1!$C$2:$C$6</c:f>
              <c:numCache>
                <c:formatCode>#,##0.00</c:formatCode>
                <c:ptCount val="5"/>
                <c:pt idx="0">
                  <c:v>549345032.74000001</c:v>
                </c:pt>
                <c:pt idx="1">
                  <c:v>599918378.13</c:v>
                </c:pt>
                <c:pt idx="2">
                  <c:v>826557843.25999999</c:v>
                </c:pt>
                <c:pt idx="3">
                  <c:v>533793406</c:v>
                </c:pt>
                <c:pt idx="4">
                  <c:v>517236347</c:v>
                </c:pt>
              </c:numCache>
            </c:numRef>
          </c:val>
        </c:ser>
        <c:ser>
          <c:idx val="2"/>
          <c:order val="2"/>
          <c:tx>
            <c:strRef>
              <c:f>Лист1!$D$1</c:f>
              <c:strCache>
                <c:ptCount val="1"/>
                <c:pt idx="0">
                  <c:v>Дефицит/профицит</c:v>
                </c:pt>
              </c:strCache>
            </c:strRef>
          </c:tx>
          <c:spPr>
            <a:solidFill>
              <a:srgbClr val="FF0000"/>
            </a:solidFill>
          </c:spPr>
          <c:invertIfNegative val="0"/>
          <c:dLbls>
            <c:dLbl>
              <c:idx val="0"/>
              <c:layout>
                <c:manualLayout>
                  <c:x val="-5.6893320097050146E-3"/>
                  <c:y val="-0.16754429133858273"/>
                </c:manualLayout>
              </c:layout>
              <c:dLblPos val="outEnd"/>
              <c:showLegendKey val="0"/>
              <c:showVal val="1"/>
              <c:showCatName val="0"/>
              <c:showSerName val="0"/>
              <c:showPercent val="0"/>
              <c:showBubbleSize val="0"/>
            </c:dLbl>
            <c:dLbl>
              <c:idx val="1"/>
              <c:layout>
                <c:manualLayout>
                  <c:x val="3.8974164160971364E-4"/>
                  <c:y val="0.33437524606299218"/>
                </c:manualLayout>
              </c:layout>
              <c:dLblPos val="outEnd"/>
              <c:showLegendKey val="0"/>
              <c:showVal val="1"/>
              <c:showCatName val="0"/>
              <c:showSerName val="0"/>
              <c:showPercent val="0"/>
              <c:showBubbleSize val="0"/>
            </c:dLbl>
            <c:dLbl>
              <c:idx val="2"/>
              <c:layout>
                <c:manualLayout>
                  <c:x val="-2.3181788045055925E-3"/>
                  <c:y val="0.40625098425196848"/>
                </c:manualLayout>
              </c:layout>
              <c:dLblPos val="outEnd"/>
              <c:showLegendKey val="0"/>
              <c:showVal val="1"/>
              <c:showCatName val="0"/>
              <c:showSerName val="0"/>
              <c:showPercent val="0"/>
              <c:showBubbleSize val="0"/>
            </c:dLbl>
            <c:dLbl>
              <c:idx val="3"/>
              <c:layout>
                <c:manualLayout>
                  <c:x val="-1.6754410800233666E-3"/>
                  <c:y val="0.28437573818897638"/>
                </c:manualLayout>
              </c:layout>
              <c:dLblPos val="outEnd"/>
              <c:showLegendKey val="0"/>
              <c:showVal val="1"/>
              <c:showCatName val="0"/>
              <c:showSerName val="0"/>
              <c:showPercent val="0"/>
              <c:showBubbleSize val="0"/>
            </c:dLbl>
            <c:dLbl>
              <c:idx val="4"/>
              <c:layout>
                <c:manualLayout>
                  <c:x val="2.8446660048525073E-3"/>
                  <c:y val="0.27812549212598425"/>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2017 год (факт)</c:v>
                </c:pt>
                <c:pt idx="1">
                  <c:v>2018 год (факт)</c:v>
                </c:pt>
                <c:pt idx="2">
                  <c:v>2019 год (план)</c:v>
                </c:pt>
                <c:pt idx="3">
                  <c:v>2020 год (план)</c:v>
                </c:pt>
                <c:pt idx="4">
                  <c:v>2021 год (план)</c:v>
                </c:pt>
              </c:strCache>
            </c:strRef>
          </c:cat>
          <c:val>
            <c:numRef>
              <c:f>Лист1!$D$2:$D$6</c:f>
              <c:numCache>
                <c:formatCode>#,##0.00</c:formatCode>
                <c:ptCount val="5"/>
                <c:pt idx="0">
                  <c:v>7205516.7899999619</c:v>
                </c:pt>
                <c:pt idx="1">
                  <c:v>-5998882.2799999714</c:v>
                </c:pt>
                <c:pt idx="2">
                  <c:v>-8197004</c:v>
                </c:pt>
                <c:pt idx="3">
                  <c:v>-3299996</c:v>
                </c:pt>
                <c:pt idx="4">
                  <c:v>-500000</c:v>
                </c:pt>
              </c:numCache>
            </c:numRef>
          </c:val>
        </c:ser>
        <c:dLbls>
          <c:showLegendKey val="0"/>
          <c:showVal val="0"/>
          <c:showCatName val="0"/>
          <c:showSerName val="0"/>
          <c:showPercent val="0"/>
          <c:showBubbleSize val="0"/>
        </c:dLbls>
        <c:gapWidth val="150"/>
        <c:axId val="168528896"/>
        <c:axId val="156743296"/>
      </c:barChart>
      <c:catAx>
        <c:axId val="168528896"/>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6743296"/>
        <c:crosses val="autoZero"/>
        <c:auto val="1"/>
        <c:lblAlgn val="ctr"/>
        <c:lblOffset val="100"/>
        <c:noMultiLvlLbl val="0"/>
      </c:catAx>
      <c:valAx>
        <c:axId val="156743296"/>
        <c:scaling>
          <c:orientation val="minMax"/>
        </c:scaling>
        <c:delete val="1"/>
        <c:axPos val="l"/>
        <c:majorGridlines>
          <c:spPr>
            <a:ln>
              <a:noFill/>
            </a:ln>
          </c:spPr>
        </c:majorGridlines>
        <c:numFmt formatCode="#,##0.00" sourceLinked="1"/>
        <c:majorTickMark val="out"/>
        <c:minorTickMark val="none"/>
        <c:tickLblPos val="nextTo"/>
        <c:crossAx val="168528896"/>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17702367747669615"/>
          <c:y val="3.7286994374655019E-2"/>
        </c:manualLayout>
      </c:layout>
      <c:overlay val="0"/>
      <c:txPr>
        <a:bodyPr/>
        <a:lstStyle/>
        <a:p>
          <a:pPr>
            <a:defRPr sz="14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
          <c:y val="0.27581023366516477"/>
          <c:w val="0.63878923847171099"/>
          <c:h val="0.63951354662929483"/>
        </c:manualLayout>
      </c:layout>
      <c:pie3DChart>
        <c:varyColors val="1"/>
        <c:ser>
          <c:idx val="0"/>
          <c:order val="0"/>
          <c:tx>
            <c:strRef>
              <c:f>Лист1!$B$1</c:f>
              <c:strCache>
                <c:ptCount val="1"/>
                <c:pt idx="0">
                  <c:v>исполнение бюджета за 2018 год</c:v>
                </c:pt>
              </c:strCache>
            </c:strRef>
          </c:tx>
          <c:explosion val="25"/>
          <c:dPt>
            <c:idx val="0"/>
            <c:bubble3D val="0"/>
            <c:spPr>
              <a:solidFill>
                <a:srgbClr val="FFFF00"/>
              </a:solidFill>
            </c:spPr>
          </c:dPt>
          <c:dPt>
            <c:idx val="1"/>
            <c:bubble3D val="0"/>
            <c:spPr>
              <a:solidFill>
                <a:srgbClr val="FF66FF"/>
              </a:solidFill>
              <a:scene3d>
                <a:camera prst="orthographicFront"/>
                <a:lightRig rig="balanced" dir="t">
                  <a:rot lat="0" lon="0" rev="19200000"/>
                </a:lightRig>
              </a:scene3d>
              <a:sp3d prstMaterial="matte">
                <a:bevelT w="60000" h="50800" prst="relaxedInset"/>
                <a:contourClr>
                  <a:srgbClr val="000000"/>
                </a:contourClr>
              </a:sp3d>
            </c:spPr>
          </c:dPt>
          <c:dPt>
            <c:idx val="2"/>
            <c:bubble3D val="0"/>
            <c:spPr>
              <a:solidFill>
                <a:srgbClr val="0000FF"/>
              </a:solidFill>
            </c:spPr>
          </c:dPt>
          <c:dLbls>
            <c:dLbl>
              <c:idx val="0"/>
              <c:layout/>
              <c:numFmt formatCode="#,##0.00" sourceLinked="0"/>
              <c:spPr/>
              <c:txPr>
                <a:bodyPr/>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dLbl>
            <c:dLbl>
              <c:idx val="1"/>
              <c:layout/>
              <c:numFmt formatCode="#,##0.00" sourceLinked="0"/>
              <c:spPr/>
              <c:txPr>
                <a:bodyPr/>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dLbl>
            <c:dLbl>
              <c:idx val="2"/>
              <c:numFmt formatCode="#,##0.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доходы</c:v>
                </c:pt>
                <c:pt idx="1">
                  <c:v>расходы</c:v>
                </c:pt>
                <c:pt idx="2">
                  <c:v>дефицит</c:v>
                </c:pt>
              </c:strCache>
            </c:strRef>
          </c:cat>
          <c:val>
            <c:numRef>
              <c:f>Лист1!$B$2:$B$4</c:f>
              <c:numCache>
                <c:formatCode>General</c:formatCode>
                <c:ptCount val="3"/>
                <c:pt idx="0">
                  <c:v>593919495.85000002</c:v>
                </c:pt>
                <c:pt idx="1">
                  <c:v>599918378.13</c:v>
                </c:pt>
                <c:pt idx="2">
                  <c:v>5998882.2800000003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5701998613057335"/>
          <c:y val="0.32390800975529555"/>
          <c:w val="9.166376227014203E-2"/>
          <c:h val="0.3845710040465351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5001127992581316"/>
          <c:y val="0.10072157945882244"/>
        </c:manualLayout>
      </c:layout>
      <c:overlay val="0"/>
      <c:txPr>
        <a:bodyPr/>
        <a:lstStyle/>
        <a:p>
          <a:pPr>
            <a:defRPr b="1" i="0" baseline="0">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2019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General</c:formatCode>
                <c:ptCount val="2"/>
                <c:pt idx="0">
                  <c:v>279276.79999999999</c:v>
                </c:pt>
                <c:pt idx="1">
                  <c:v>539084</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5001127992581316"/>
          <c:y val="0.10072157945882244"/>
        </c:manualLayout>
      </c:layout>
      <c:overlay val="0"/>
      <c:txPr>
        <a:bodyPr/>
        <a:lstStyle/>
        <a:p>
          <a:pPr>
            <a:defRPr b="1" i="0" baseline="0">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#,##0.00</c:formatCode>
                <c:ptCount val="2"/>
                <c:pt idx="0">
                  <c:v>267594.3</c:v>
                </c:pt>
                <c:pt idx="1">
                  <c:v>262899.11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1.8596856585095974E-2"/>
          <c:y val="0.74513823604820106"/>
          <c:w val="0.97716098438042032"/>
          <c:h val="0.25079854285958464"/>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5001127992581316"/>
          <c:y val="0.10072157945882244"/>
        </c:manualLayout>
      </c:layout>
      <c:overlay val="0"/>
      <c:txPr>
        <a:bodyPr/>
        <a:lstStyle/>
        <a:p>
          <a:pPr>
            <a:defRPr b="1" i="0" baseline="0">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2021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General</c:formatCode>
                <c:ptCount val="2"/>
                <c:pt idx="0">
                  <c:v>271770.53999999998</c:v>
                </c:pt>
                <c:pt idx="1">
                  <c:v>244965.81</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536302876916115"/>
          <c:y val="7.0652404123623974E-2"/>
          <c:w val="0.43036376716950153"/>
          <c:h val="0.77303223765374907"/>
        </c:manualLayout>
      </c:layout>
      <c:barChart>
        <c:barDir val="bar"/>
        <c:grouping val="clustered"/>
        <c:varyColors val="0"/>
        <c:ser>
          <c:idx val="0"/>
          <c:order val="0"/>
          <c:tx>
            <c:strRef>
              <c:f>Лист1!$B$1</c:f>
              <c:strCache>
                <c:ptCount val="1"/>
                <c:pt idx="0">
                  <c:v>Безвозмездные поступления бюджета МО ГО "Вуктыл"</c:v>
                </c:pt>
              </c:strCache>
            </c:strRef>
          </c:tx>
          <c:invertIfNegative val="0"/>
          <c:dPt>
            <c:idx val="1"/>
            <c:invertIfNegative val="0"/>
            <c:bubble3D val="0"/>
            <c:spPr>
              <a:solidFill>
                <a:srgbClr val="66FF66"/>
              </a:solidFill>
            </c:spPr>
          </c:dPt>
          <c:dPt>
            <c:idx val="2"/>
            <c:invertIfNegative val="0"/>
            <c:bubble3D val="0"/>
            <c:spPr>
              <a:solidFill>
                <a:srgbClr val="FF66FF"/>
              </a:solidFill>
            </c:spPr>
          </c:dPt>
          <c:dLbls>
            <c:numFmt formatCode="#,##0.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2020 год</c:v>
                </c:pt>
                <c:pt idx="2">
                  <c:v>2019 год</c:v>
                </c:pt>
              </c:strCache>
            </c:strRef>
          </c:cat>
          <c:val>
            <c:numRef>
              <c:f>Лист1!$B$2:$B$4</c:f>
              <c:numCache>
                <c:formatCode>General</c:formatCode>
                <c:ptCount val="3"/>
                <c:pt idx="0">
                  <c:v>244965.81</c:v>
                </c:pt>
                <c:pt idx="1">
                  <c:v>262899.11</c:v>
                </c:pt>
                <c:pt idx="2">
                  <c:v>539084</c:v>
                </c:pt>
              </c:numCache>
            </c:numRef>
          </c:val>
        </c:ser>
        <c:dLbls>
          <c:showLegendKey val="0"/>
          <c:showVal val="0"/>
          <c:showCatName val="0"/>
          <c:showSerName val="0"/>
          <c:showPercent val="0"/>
          <c:showBubbleSize val="0"/>
        </c:dLbls>
        <c:gapWidth val="150"/>
        <c:axId val="224400896"/>
        <c:axId val="233988096"/>
      </c:barChart>
      <c:catAx>
        <c:axId val="224400896"/>
        <c:scaling>
          <c:orientation val="minMax"/>
        </c:scaling>
        <c:delete val="0"/>
        <c:axPos val="l"/>
        <c:majorTickMark val="out"/>
        <c:minorTickMark val="none"/>
        <c:tickLblPos val="nextTo"/>
        <c:txPr>
          <a:bodyPr/>
          <a:lstStyle/>
          <a:p>
            <a:pPr>
              <a:defRPr sz="1400" b="1" i="0" baseline="0">
                <a:latin typeface="Times New Roman" panose="02020603050405020304" pitchFamily="18" charset="0"/>
              </a:defRPr>
            </a:pPr>
            <a:endParaRPr lang="ru-RU"/>
          </a:p>
        </c:txPr>
        <c:crossAx val="233988096"/>
        <c:crosses val="autoZero"/>
        <c:auto val="1"/>
        <c:lblAlgn val="ctr"/>
        <c:lblOffset val="100"/>
        <c:noMultiLvlLbl val="0"/>
      </c:catAx>
      <c:valAx>
        <c:axId val="233988096"/>
        <c:scaling>
          <c:orientation val="minMax"/>
        </c:scaling>
        <c:delete val="1"/>
        <c:axPos val="b"/>
        <c:numFmt formatCode="General" sourceLinked="1"/>
        <c:majorTickMark val="out"/>
        <c:minorTickMark val="none"/>
        <c:tickLblPos val="nextTo"/>
        <c:crossAx val="224400896"/>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plotVisOnly val="1"/>
    <c:dispBlanksAs val="gap"/>
    <c:showDLblsOverMax val="0"/>
  </c:chart>
  <c:txPr>
    <a:bodyPr/>
    <a:lstStyle/>
    <a:p>
      <a:pPr>
        <a:defRPr sz="1800"/>
      </a:pPr>
      <a:endParaRPr lang="ru-RU"/>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2.2916666666666665E-2"/>
          <c:y val="0.21096968533585339"/>
          <c:w val="0.71430314960629926"/>
          <c:h val="0.6347799122897686"/>
        </c:manualLayout>
      </c:layout>
      <c:barChart>
        <c:barDir val="col"/>
        <c:grouping val="clustered"/>
        <c:varyColors val="0"/>
        <c:ser>
          <c:idx val="0"/>
          <c:order val="0"/>
          <c:tx>
            <c:strRef>
              <c:f>Лист1!$B$1</c:f>
              <c:strCache>
                <c:ptCount val="1"/>
                <c:pt idx="0">
                  <c:v>Дотации</c:v>
                </c:pt>
              </c:strCache>
            </c:strRef>
          </c:tx>
          <c:spPr>
            <a:solidFill>
              <a:srgbClr val="00B0F0"/>
            </a:solidFill>
          </c:spPr>
          <c:invertIfNegative val="0"/>
          <c:dLbls>
            <c:numFmt formatCode="#,##0.00" sourceLinked="0"/>
            <c:txPr>
              <a:bodyPr rot="-5400000" vert="horz"/>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34106.5</c:v>
                </c:pt>
                <c:pt idx="1">
                  <c:v>1092.2</c:v>
                </c:pt>
                <c:pt idx="2">
                  <c:v>1407.2</c:v>
                </c:pt>
              </c:numCache>
            </c:numRef>
          </c:val>
        </c:ser>
        <c:ser>
          <c:idx val="1"/>
          <c:order val="1"/>
          <c:tx>
            <c:strRef>
              <c:f>Лист1!$C$1</c:f>
              <c:strCache>
                <c:ptCount val="1"/>
                <c:pt idx="0">
                  <c:v>Субсидии</c:v>
                </c:pt>
              </c:strCache>
            </c:strRef>
          </c:tx>
          <c:spPr>
            <a:solidFill>
              <a:srgbClr val="FFFF66"/>
            </a:solidFill>
          </c:spPr>
          <c:invertIfNegative val="0"/>
          <c:dLbls>
            <c:numFmt formatCode="#,##0.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Лист1!$C$2:$C$4</c:f>
              <c:numCache>
                <c:formatCode>General</c:formatCode>
                <c:ptCount val="3"/>
                <c:pt idx="0">
                  <c:v>258482.8</c:v>
                </c:pt>
                <c:pt idx="1">
                  <c:v>27834.400000000001</c:v>
                </c:pt>
                <c:pt idx="2">
                  <c:v>7834.4</c:v>
                </c:pt>
              </c:numCache>
            </c:numRef>
          </c:val>
        </c:ser>
        <c:ser>
          <c:idx val="2"/>
          <c:order val="2"/>
          <c:tx>
            <c:strRef>
              <c:f>Лист1!$D$1</c:f>
              <c:strCache>
                <c:ptCount val="1"/>
                <c:pt idx="0">
                  <c:v>Субвенции</c:v>
                </c:pt>
              </c:strCache>
            </c:strRef>
          </c:tx>
          <c:spPr>
            <a:solidFill>
              <a:srgbClr val="45874B"/>
            </a:solidFill>
          </c:spPr>
          <c:invertIfNegative val="0"/>
          <c:dLbls>
            <c:numFmt formatCode="#,##0.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Лист1!$D$2:$D$4</c:f>
              <c:numCache>
                <c:formatCode>General</c:formatCode>
                <c:ptCount val="3"/>
                <c:pt idx="0">
                  <c:v>236812.5</c:v>
                </c:pt>
                <c:pt idx="1">
                  <c:v>233972.51</c:v>
                </c:pt>
                <c:pt idx="2">
                  <c:v>235724.21</c:v>
                </c:pt>
              </c:numCache>
            </c:numRef>
          </c:val>
        </c:ser>
        <c:dLbls>
          <c:showLegendKey val="0"/>
          <c:showVal val="0"/>
          <c:showCatName val="0"/>
          <c:showSerName val="0"/>
          <c:showPercent val="0"/>
          <c:showBubbleSize val="0"/>
        </c:dLbls>
        <c:gapWidth val="150"/>
        <c:axId val="234931712"/>
        <c:axId val="233989824"/>
      </c:barChart>
      <c:catAx>
        <c:axId val="23493171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233989824"/>
        <c:crosses val="autoZero"/>
        <c:auto val="1"/>
        <c:lblAlgn val="ctr"/>
        <c:lblOffset val="100"/>
        <c:noMultiLvlLbl val="0"/>
      </c:catAx>
      <c:valAx>
        <c:axId val="233989824"/>
        <c:scaling>
          <c:orientation val="minMax"/>
        </c:scaling>
        <c:delete val="1"/>
        <c:axPos val="l"/>
        <c:majorGridlines>
          <c:spPr>
            <a:ln>
              <a:noFill/>
            </a:ln>
          </c:spPr>
        </c:majorGridlines>
        <c:numFmt formatCode="General" sourceLinked="1"/>
        <c:majorTickMark val="out"/>
        <c:minorTickMark val="none"/>
        <c:tickLblPos val="nextTo"/>
        <c:crossAx val="234931712"/>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2.3823982939632532E-2"/>
          <c:y val="2.6373610147217372E-2"/>
          <c:w val="0.71784268372703408"/>
          <c:h val="0.1315033297402654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20791501937905724"/>
          <c:y val="0"/>
          <c:w val="0.58472771318092043"/>
          <c:h val="0.79965068816307572"/>
        </c:manualLayout>
      </c:layout>
      <c:pie3DChart>
        <c:varyColors val="1"/>
        <c:ser>
          <c:idx val="0"/>
          <c:order val="0"/>
          <c:tx>
            <c:strRef>
              <c:f>Лист1!$B$1</c:f>
              <c:strCache>
                <c:ptCount val="1"/>
                <c:pt idx="0">
                  <c:v>2019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5729936962740365"/>
                  <c:y val="-8.6724310574438343E-2"/>
                </c:manualLayout>
              </c:layout>
              <c:showLegendKey val="0"/>
              <c:showVal val="1"/>
              <c:showCatName val="0"/>
              <c:showSerName val="0"/>
              <c:showPercent val="0"/>
              <c:showBubbleSize val="0"/>
            </c:dLbl>
            <c:dLbl>
              <c:idx val="1"/>
              <c:layout>
                <c:manualLayout>
                  <c:x val="9.9909461279370046E-2"/>
                  <c:y val="-0.13819388033364258"/>
                </c:manualLayout>
              </c:layout>
              <c:showLegendKey val="0"/>
              <c:showVal val="1"/>
              <c:showCatName val="0"/>
              <c:showSerName val="0"/>
              <c:showPercent val="0"/>
              <c:showBubbleSize val="0"/>
            </c:dLbl>
            <c:dLbl>
              <c:idx val="7"/>
              <c:layout>
                <c:manualLayout>
                  <c:x val="6.8423686889351951E-2"/>
                  <c:y val="1.6294906626536446E-2"/>
                </c:manualLayout>
              </c:layout>
              <c:showLegendKey val="0"/>
              <c:showVal val="1"/>
              <c:showCatName val="0"/>
              <c:showSerName val="0"/>
              <c:showPercent val="0"/>
              <c:showBubbleSize val="0"/>
            </c:dLbl>
            <c:dLbl>
              <c:idx val="8"/>
              <c:layout>
                <c:manualLayout>
                  <c:x val="6.2483628738631572E-2"/>
                  <c:y val="5.4733637099485338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54.4</c:v>
                </c:pt>
                <c:pt idx="1">
                  <c:v>13.1</c:v>
                </c:pt>
                <c:pt idx="2">
                  <c:v>1.9</c:v>
                </c:pt>
                <c:pt idx="3">
                  <c:v>1.2</c:v>
                </c:pt>
                <c:pt idx="4">
                  <c:v>0.2</c:v>
                </c:pt>
                <c:pt idx="5">
                  <c:v>4.4000000000000004</c:v>
                </c:pt>
                <c:pt idx="6">
                  <c:v>0.7</c:v>
                </c:pt>
                <c:pt idx="7">
                  <c:v>10.8</c:v>
                </c:pt>
                <c:pt idx="8">
                  <c:v>8.5</c:v>
                </c:pt>
                <c:pt idx="9">
                  <c:v>2.1</c:v>
                </c:pt>
                <c:pt idx="10">
                  <c:v>1.5</c:v>
                </c:pt>
                <c:pt idx="11">
                  <c:v>0.7</c:v>
                </c:pt>
                <c:pt idx="12">
                  <c:v>0.5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1.5470729087915287E-2"/>
          <c:y val="0.53328381983531414"/>
          <c:w val="0.97592589079984793"/>
          <c:h val="0.45429818764726004"/>
        </c:manualLayout>
      </c:layout>
      <c:overlay val="0"/>
      <c:txPr>
        <a:bodyPr/>
        <a:lstStyle/>
        <a:p>
          <a:pPr>
            <a:defRPr sz="11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2.8878905053910001E-2"/>
          <c:y val="0"/>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6.0223660785657961E-2"/>
          <c:y val="5.0391226371672988E-2"/>
          <c:w val="0.41839569767767448"/>
          <c:h val="0.5705996592009257"/>
        </c:manualLayout>
      </c:layout>
      <c:pie3DChart>
        <c:varyColors val="1"/>
        <c:ser>
          <c:idx val="0"/>
          <c:order val="0"/>
          <c:tx>
            <c:strRef>
              <c:f>Лист1!$B$1</c:f>
              <c:strCache>
                <c:ptCount val="1"/>
                <c:pt idx="0">
                  <c:v>2020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43570226614387"/>
                  <c:y val="-6.3819207678223383E-2"/>
                </c:manualLayout>
              </c:layout>
              <c:showLegendKey val="0"/>
              <c:showVal val="1"/>
              <c:showCatName val="0"/>
              <c:showSerName val="0"/>
              <c:showPercent val="0"/>
              <c:showBubbleSize val="0"/>
            </c:dLbl>
            <c:dLbl>
              <c:idx val="1"/>
              <c:layout>
                <c:manualLayout>
                  <c:x val="5.8326513856184002E-2"/>
                  <c:y val="-0.11986979801667062"/>
                </c:manualLayout>
              </c:layout>
              <c:showLegendKey val="0"/>
              <c:showVal val="1"/>
              <c:showCatName val="0"/>
              <c:showSerName val="0"/>
              <c:showPercent val="0"/>
              <c:showBubbleSize val="0"/>
            </c:dLbl>
            <c:dLbl>
              <c:idx val="7"/>
              <c:layout>
                <c:manualLayout>
                  <c:x val="6.8423686889351951E-2"/>
                  <c:y val="1.6294906626536446E-2"/>
                </c:manualLayout>
              </c:layout>
              <c:showLegendKey val="0"/>
              <c:showVal val="1"/>
              <c:showCatName val="0"/>
              <c:showSerName val="0"/>
              <c:showPercent val="0"/>
              <c:showBubbleSize val="0"/>
            </c:dLbl>
            <c:dLbl>
              <c:idx val="8"/>
              <c:layout>
                <c:manualLayout>
                  <c:x val="5.2446408393647316E-2"/>
                  <c:y val="4.0990575361756362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55.5</c:v>
                </c:pt>
                <c:pt idx="1">
                  <c:v>8.8000000000000007</c:v>
                </c:pt>
                <c:pt idx="2">
                  <c:v>1.7</c:v>
                </c:pt>
                <c:pt idx="3">
                  <c:v>0.7</c:v>
                </c:pt>
                <c:pt idx="4">
                  <c:v>0.1</c:v>
                </c:pt>
                <c:pt idx="5">
                  <c:v>5.5</c:v>
                </c:pt>
                <c:pt idx="6">
                  <c:v>0.5</c:v>
                </c:pt>
                <c:pt idx="7">
                  <c:v>12.6</c:v>
                </c:pt>
                <c:pt idx="8">
                  <c:v>8.6999999999999993</c:v>
                </c:pt>
                <c:pt idx="9">
                  <c:v>1.6</c:v>
                </c:pt>
                <c:pt idx="10">
                  <c:v>2</c:v>
                </c:pt>
                <c:pt idx="11">
                  <c:v>0.2</c:v>
                </c:pt>
                <c:pt idx="12">
                  <c:v>2.1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2.5656589195599687E-3"/>
          <c:y val="0.54473637128342156"/>
          <c:w val="0.98883096096820322"/>
          <c:h val="0.44284563619915246"/>
        </c:manualLayout>
      </c:layout>
      <c:overlay val="0"/>
      <c:txPr>
        <a:bodyPr/>
        <a:lstStyle/>
        <a:p>
          <a:pPr>
            <a:defRPr sz="11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75567947647394018"/>
          <c:y val="1.6949884356283647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2669179230981503"/>
          <c:y val="0"/>
          <c:w val="0.85742242797395274"/>
          <c:h val="1"/>
        </c:manualLayout>
      </c:layout>
      <c:pie3DChart>
        <c:varyColors val="1"/>
        <c:ser>
          <c:idx val="0"/>
          <c:order val="0"/>
          <c:tx>
            <c:strRef>
              <c:f>Лист1!$B$1</c:f>
              <c:strCache>
                <c:ptCount val="1"/>
                <c:pt idx="0">
                  <c:v>2021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5729936962740365"/>
                  <c:y val="-8.6724310574438343E-2"/>
                </c:manualLayout>
              </c:layout>
              <c:showLegendKey val="0"/>
              <c:showVal val="1"/>
              <c:showCatName val="0"/>
              <c:showSerName val="0"/>
              <c:showPercent val="0"/>
              <c:showBubbleSize val="0"/>
            </c:dLbl>
            <c:dLbl>
              <c:idx val="1"/>
              <c:layout>
                <c:manualLayout>
                  <c:x val="9.421981786969906E-2"/>
                  <c:y val="-0.16384770379048794"/>
                </c:manualLayout>
              </c:layout>
              <c:showLegendKey val="0"/>
              <c:showVal val="1"/>
              <c:showCatName val="0"/>
              <c:showSerName val="0"/>
              <c:showPercent val="0"/>
              <c:showBubbleSize val="0"/>
            </c:dLbl>
            <c:dLbl>
              <c:idx val="7"/>
              <c:layout>
                <c:manualLayout>
                  <c:x val="0.1253167210811702"/>
                  <c:y val="6.6747634101260887E-3"/>
                </c:manualLayout>
              </c:layout>
              <c:showLegendKey val="0"/>
              <c:showVal val="1"/>
              <c:showCatName val="0"/>
              <c:showSerName val="0"/>
              <c:showPercent val="0"/>
              <c:showBubbleSize val="0"/>
            </c:dLbl>
            <c:dLbl>
              <c:idx val="8"/>
              <c:layout>
                <c:manualLayout>
                  <c:x val="9.0930308818733402E-2"/>
                  <c:y val="4.831988364929149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53.7</c:v>
                </c:pt>
                <c:pt idx="1">
                  <c:v>9.1</c:v>
                </c:pt>
                <c:pt idx="2">
                  <c:v>1.9</c:v>
                </c:pt>
                <c:pt idx="3">
                  <c:v>0.7</c:v>
                </c:pt>
                <c:pt idx="4">
                  <c:v>0.1</c:v>
                </c:pt>
                <c:pt idx="5">
                  <c:v>5.0999999999999996</c:v>
                </c:pt>
                <c:pt idx="6">
                  <c:v>0.5</c:v>
                </c:pt>
                <c:pt idx="7">
                  <c:v>13</c:v>
                </c:pt>
                <c:pt idx="8">
                  <c:v>8.4</c:v>
                </c:pt>
                <c:pt idx="9">
                  <c:v>1.7</c:v>
                </c:pt>
                <c:pt idx="10">
                  <c:v>2</c:v>
                </c:pt>
                <c:pt idx="11">
                  <c:v>0.6</c:v>
                </c:pt>
                <c:pt idx="12">
                  <c:v>3.2</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ln>
          <a:solidFill>
            <a:schemeClr val="tx2">
              <a:lumMod val="40000"/>
              <a:lumOff val="60000"/>
            </a:schemeClr>
          </a:solidFill>
        </a:ln>
      </c:spPr>
    </c:floor>
    <c:sideWall>
      <c:thickness val="0"/>
      <c:spPr>
        <a:noFill/>
        <a:ln w="25400">
          <a:noFill/>
        </a:ln>
      </c:spPr>
    </c:sideWall>
    <c:backWall>
      <c:thickness val="0"/>
      <c:spPr>
        <a:noFill/>
        <a:ln w="25400">
          <a:noFill/>
        </a:ln>
      </c:spPr>
    </c:backWall>
    <c:plotArea>
      <c:layout>
        <c:manualLayout>
          <c:layoutTarget val="inner"/>
          <c:xMode val="edge"/>
          <c:yMode val="edge"/>
          <c:x val="8.6073430865405198E-2"/>
          <c:y val="7.6480266053699814E-2"/>
          <c:w val="0.76774726189166975"/>
          <c:h val="0.54048007042597934"/>
        </c:manualLayout>
      </c:layout>
      <c:bar3DChart>
        <c:barDir val="col"/>
        <c:grouping val="clustered"/>
        <c:varyColors val="0"/>
        <c:ser>
          <c:idx val="0"/>
          <c:order val="0"/>
          <c:tx>
            <c:strRef>
              <c:f>Лист1!$B$1</c:f>
              <c:strCache>
                <c:ptCount val="1"/>
                <c:pt idx="0">
                  <c:v>ООО "Газпром  трансгаз Ухта" </c:v>
                </c:pt>
              </c:strCache>
            </c:strRef>
          </c:tx>
          <c:spPr>
            <a:solidFill>
              <a:srgbClr val="0BB55C"/>
            </a:solidFill>
            <a:scene3d>
              <a:camera prst="orthographicFront"/>
              <a:lightRig rig="threePt" dir="t"/>
            </a:scene3d>
            <a:sp3d/>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Лист1!$B$2</c:f>
              <c:numCache>
                <c:formatCode>General</c:formatCode>
                <c:ptCount val="1"/>
                <c:pt idx="0">
                  <c:v>22</c:v>
                </c:pt>
              </c:numCache>
            </c:numRef>
          </c:val>
        </c:ser>
        <c:ser>
          <c:idx val="1"/>
          <c:order val="1"/>
          <c:tx>
            <c:strRef>
              <c:f>Лист1!$C$1</c:f>
              <c:strCache>
                <c:ptCount val="1"/>
                <c:pt idx="0">
                  <c:v>ООО "Газпром добыча Краснодар" </c:v>
                </c:pt>
              </c:strCache>
            </c:strRef>
          </c:tx>
          <c:spPr>
            <a:solidFill>
              <a:srgbClr val="FF33CC"/>
            </a:solidFill>
          </c:spPr>
          <c:invertIfNegative val="0"/>
          <c:dLbls>
            <c:dLbl>
              <c:idx val="0"/>
              <c:numFmt formatCode="#,##0.0" sourceLinked="0"/>
              <c:spPr/>
              <c:txPr>
                <a:bodyPr/>
                <a:lstStyle/>
                <a:p>
                  <a:pPr>
                    <a:defRPr sz="140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dLbl>
            <c:txPr>
              <a:bodyPr/>
              <a:lstStyle/>
              <a:p>
                <a:pPr>
                  <a:defRPr sz="140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Лист1!$C$2</c:f>
              <c:numCache>
                <c:formatCode>General</c:formatCode>
                <c:ptCount val="1"/>
                <c:pt idx="0">
                  <c:v>8.9</c:v>
                </c:pt>
              </c:numCache>
            </c:numRef>
          </c:val>
        </c:ser>
        <c:ser>
          <c:idx val="2"/>
          <c:order val="2"/>
          <c:tx>
            <c:strRef>
              <c:f>Лист1!$D$1</c:f>
              <c:strCache>
                <c:ptCount val="1"/>
                <c:pt idx="0">
                  <c:v>Обособленное подразделение ПАО "Газпром"</c:v>
                </c:pt>
              </c:strCache>
            </c:strRef>
          </c:tx>
          <c:spPr>
            <a:solidFill>
              <a:srgbClr val="9CFEFE"/>
            </a:solidFill>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Лист1!$D$2</c:f>
              <c:numCache>
                <c:formatCode>General</c:formatCode>
                <c:ptCount val="1"/>
                <c:pt idx="0">
                  <c:v>32</c:v>
                </c:pt>
              </c:numCache>
            </c:numRef>
          </c:val>
        </c:ser>
        <c:dLbls>
          <c:showLegendKey val="0"/>
          <c:showVal val="0"/>
          <c:showCatName val="0"/>
          <c:showSerName val="0"/>
          <c:showPercent val="0"/>
          <c:showBubbleSize val="0"/>
        </c:dLbls>
        <c:gapWidth val="150"/>
        <c:shape val="cone"/>
        <c:axId val="41192960"/>
        <c:axId val="32959872"/>
        <c:axId val="0"/>
      </c:bar3DChart>
      <c:catAx>
        <c:axId val="41192960"/>
        <c:scaling>
          <c:orientation val="minMax"/>
        </c:scaling>
        <c:delete val="1"/>
        <c:axPos val="b"/>
        <c:majorTickMark val="out"/>
        <c:minorTickMark val="none"/>
        <c:tickLblPos val="nextTo"/>
        <c:crossAx val="32959872"/>
        <c:crosses val="autoZero"/>
        <c:auto val="1"/>
        <c:lblAlgn val="ctr"/>
        <c:lblOffset val="100"/>
        <c:noMultiLvlLbl val="0"/>
      </c:catAx>
      <c:valAx>
        <c:axId val="32959872"/>
        <c:scaling>
          <c:orientation val="minMax"/>
        </c:scaling>
        <c:delete val="1"/>
        <c:axPos val="l"/>
        <c:numFmt formatCode="General" sourceLinked="1"/>
        <c:majorTickMark val="out"/>
        <c:minorTickMark val="none"/>
        <c:tickLblPos val="nextTo"/>
        <c:crossAx val="41192960"/>
        <c:crosses val="autoZero"/>
        <c:crossBetween val="between"/>
      </c:valAx>
      <c:spPr>
        <a:noFill/>
        <a:ln w="25400">
          <a:noFill/>
        </a:ln>
      </c:spPr>
    </c:plotArea>
    <c:legend>
      <c:legendPos val="r"/>
      <c:layout>
        <c:manualLayout>
          <c:xMode val="edge"/>
          <c:yMode val="edge"/>
          <c:x val="0.13682736432139531"/>
          <c:y val="0.64113256792621587"/>
          <c:w val="0.74820320040640076"/>
          <c:h val="0.34583498291763815"/>
        </c:manualLayout>
      </c:layout>
      <c:overlay val="0"/>
      <c:txPr>
        <a:bodyPr/>
        <a:lstStyle/>
        <a:p>
          <a:pPr>
            <a:defRPr sz="1397" b="1" i="1">
              <a:solidFill>
                <a:srgbClr val="FFFF00"/>
              </a:solidFill>
            </a:defRPr>
          </a:pPr>
          <a:endParaRPr lang="ru-RU"/>
        </a:p>
      </c:txPr>
    </c:legend>
    <c:plotVisOnly val="1"/>
    <c:dispBlanksAs val="gap"/>
    <c:showDLblsOverMax val="0"/>
  </c:chart>
  <c:txPr>
    <a:bodyPr/>
    <a:lstStyle/>
    <a:p>
      <a:pPr>
        <a:defRPr sz="1797"/>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0"/>
    <c:plotArea>
      <c:layout>
        <c:manualLayout>
          <c:layoutTarget val="inner"/>
          <c:xMode val="edge"/>
          <c:yMode val="edge"/>
          <c:x val="0.30382076677868686"/>
          <c:y val="0"/>
          <c:w val="0.4582775962340831"/>
          <c:h val="0.95358702834188014"/>
        </c:manualLayout>
      </c:layout>
      <c:barChart>
        <c:barDir val="bar"/>
        <c:grouping val="clustered"/>
        <c:varyColors val="0"/>
        <c:ser>
          <c:idx val="0"/>
          <c:order val="0"/>
          <c:tx>
            <c:strRef>
              <c:f>Лист1!$B$1</c:f>
              <c:strCache>
                <c:ptCount val="1"/>
                <c:pt idx="0">
                  <c:v>месяц</c:v>
                </c:pt>
              </c:strCache>
            </c:strRef>
          </c:tx>
          <c:spPr>
            <a:solidFill>
              <a:srgbClr val="66FF66"/>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Лист1!$B$2:$B$10</c:f>
              <c:numCache>
                <c:formatCode>General</c:formatCode>
                <c:ptCount val="9"/>
                <c:pt idx="0">
                  <c:v>20.76</c:v>
                </c:pt>
                <c:pt idx="1">
                  <c:v>7.81</c:v>
                </c:pt>
                <c:pt idx="2">
                  <c:v>107.27</c:v>
                </c:pt>
                <c:pt idx="3">
                  <c:v>642.36</c:v>
                </c:pt>
                <c:pt idx="4">
                  <c:v>3561.21</c:v>
                </c:pt>
                <c:pt idx="5">
                  <c:v>537.91</c:v>
                </c:pt>
                <c:pt idx="6">
                  <c:v>173.5</c:v>
                </c:pt>
                <c:pt idx="7">
                  <c:v>19.989999999999998</c:v>
                </c:pt>
                <c:pt idx="8">
                  <c:v>766.47</c:v>
                </c:pt>
              </c:numCache>
            </c:numRef>
          </c:val>
        </c:ser>
        <c:ser>
          <c:idx val="1"/>
          <c:order val="1"/>
          <c:tx>
            <c:strRef>
              <c:f>Лист1!$C$1</c:f>
              <c:strCache>
                <c:ptCount val="1"/>
                <c:pt idx="0">
                  <c:v>год</c:v>
                </c:pt>
              </c:strCache>
            </c:strRef>
          </c:tx>
          <c:spPr>
            <a:solidFill>
              <a:srgbClr val="FF66FF"/>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Лист1!$C$2:$C$10</c:f>
              <c:numCache>
                <c:formatCode>General</c:formatCode>
                <c:ptCount val="9"/>
                <c:pt idx="0">
                  <c:v>249.1</c:v>
                </c:pt>
                <c:pt idx="1">
                  <c:v>93.69</c:v>
                </c:pt>
                <c:pt idx="2">
                  <c:v>1287.25</c:v>
                </c:pt>
                <c:pt idx="3">
                  <c:v>7708.33</c:v>
                </c:pt>
                <c:pt idx="4">
                  <c:v>42734.55</c:v>
                </c:pt>
                <c:pt idx="5">
                  <c:v>6454.86</c:v>
                </c:pt>
                <c:pt idx="6">
                  <c:v>2081.9899999999998</c:v>
                </c:pt>
                <c:pt idx="7">
                  <c:v>239.89</c:v>
                </c:pt>
                <c:pt idx="8">
                  <c:v>9197.61</c:v>
                </c:pt>
              </c:numCache>
            </c:numRef>
          </c:val>
        </c:ser>
        <c:dLbls>
          <c:showLegendKey val="0"/>
          <c:showVal val="0"/>
          <c:showCatName val="0"/>
          <c:showSerName val="0"/>
          <c:showPercent val="0"/>
          <c:showBubbleSize val="0"/>
        </c:dLbls>
        <c:gapWidth val="150"/>
        <c:axId val="169092096"/>
        <c:axId val="234154816"/>
      </c:barChart>
      <c:catAx>
        <c:axId val="169092096"/>
        <c:scaling>
          <c:orientation val="minMax"/>
        </c:scaling>
        <c:delete val="0"/>
        <c:axPos val="l"/>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234154816"/>
        <c:crosses val="autoZero"/>
        <c:auto val="1"/>
        <c:lblAlgn val="ctr"/>
        <c:lblOffset val="100"/>
        <c:noMultiLvlLbl val="0"/>
      </c:catAx>
      <c:valAx>
        <c:axId val="234154816"/>
        <c:scaling>
          <c:orientation val="minMax"/>
        </c:scaling>
        <c:delete val="1"/>
        <c:axPos val="b"/>
        <c:majorGridlines/>
        <c:numFmt formatCode="General" sourceLinked="1"/>
        <c:majorTickMark val="out"/>
        <c:minorTickMark val="none"/>
        <c:tickLblPos val="nextTo"/>
        <c:crossAx val="169092096"/>
        <c:crosses val="autoZero"/>
        <c:crossBetween val="between"/>
      </c:valAx>
      <c:spPr>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c:spPr>
    </c:plotArea>
    <c:legend>
      <c:legendPos val="r"/>
      <c:layout>
        <c:manualLayout>
          <c:xMode val="edge"/>
          <c:yMode val="edge"/>
          <c:x val="0.84488513152590428"/>
          <c:y val="2.8543794841508839E-2"/>
          <c:w val="7.2716212170434488E-2"/>
          <c:h val="8.8913731807576932E-2"/>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noFill/>
        <a:ln w="25400">
          <a:noFill/>
        </a:ln>
      </c:spPr>
    </c:sideWall>
    <c:backWall>
      <c:thickness val="0"/>
      <c:spPr>
        <a:blipFill>
          <a:blip xmlns:r="http://schemas.openxmlformats.org/officeDocument/2006/relationships" r:embed="rId1"/>
          <a:tile tx="0" ty="0" sx="100000" sy="100000" flip="none" algn="tl"/>
        </a:blipFill>
        <a:ln w="25400">
          <a:noFill/>
        </a:ln>
      </c:spPr>
    </c:backWall>
    <c:plotArea>
      <c:layout/>
      <c:bar3DChart>
        <c:barDir val="col"/>
        <c:grouping val="clustered"/>
        <c:varyColors val="0"/>
        <c:ser>
          <c:idx val="0"/>
          <c:order val="0"/>
          <c:tx>
            <c:strRef>
              <c:f>Лист1!$B$1</c:f>
              <c:strCache>
                <c:ptCount val="1"/>
                <c:pt idx="0">
                  <c:v>в год</c:v>
                </c:pt>
              </c:strCache>
            </c:strRef>
          </c:tx>
          <c:spPr>
            <a:solidFill>
              <a:srgbClr val="66FFFF"/>
            </a:solidFill>
          </c:spPr>
          <c:invertIfNegative val="0"/>
          <c:dLbls>
            <c:numFmt formatCode="#,##0.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Лист1!$B$2:$B$7</c:f>
              <c:numCache>
                <c:formatCode>#,##0.00_ ;\-#,##0.00\ </c:formatCode>
                <c:ptCount val="6"/>
                <c:pt idx="0">
                  <c:v>152.18282321794874</c:v>
                </c:pt>
                <c:pt idx="1">
                  <c:v>50.607473251028807</c:v>
                </c:pt>
                <c:pt idx="2">
                  <c:v>115.42784479057592</c:v>
                </c:pt>
                <c:pt idx="3">
                  <c:v>153.2097934375</c:v>
                </c:pt>
                <c:pt idx="4">
                  <c:v>52.563984825174828</c:v>
                </c:pt>
                <c:pt idx="5">
                  <c:v>56.896841333333327</c:v>
                </c:pt>
              </c:numCache>
            </c:numRef>
          </c:val>
        </c:ser>
        <c:ser>
          <c:idx val="1"/>
          <c:order val="1"/>
          <c:tx>
            <c:strRef>
              <c:f>Лист1!$C$1</c:f>
              <c:strCache>
                <c:ptCount val="1"/>
                <c:pt idx="0">
                  <c:v>в месяц</c:v>
                </c:pt>
              </c:strCache>
            </c:strRef>
          </c:tx>
          <c:spPr>
            <a:solidFill>
              <a:srgbClr val="FF66FF"/>
            </a:solidFill>
          </c:spPr>
          <c:invertIfNegative val="0"/>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Лист1!$C$2:$C$7</c:f>
              <c:numCache>
                <c:formatCode>#,##0.00;[Red]#,##0.00</c:formatCode>
                <c:ptCount val="6"/>
                <c:pt idx="0">
                  <c:v>12.681901934829062</c:v>
                </c:pt>
                <c:pt idx="1">
                  <c:v>4.2172894375857339</c:v>
                </c:pt>
                <c:pt idx="2">
                  <c:v>9.6189870658813259</c:v>
                </c:pt>
                <c:pt idx="3">
                  <c:v>12.767482786458332</c:v>
                </c:pt>
                <c:pt idx="4">
                  <c:v>4.3803320687645693</c:v>
                </c:pt>
                <c:pt idx="5">
                  <c:v>4.7414034444444439</c:v>
                </c:pt>
              </c:numCache>
            </c:numRef>
          </c:val>
        </c:ser>
        <c:dLbls>
          <c:showLegendKey val="0"/>
          <c:showVal val="0"/>
          <c:showCatName val="0"/>
          <c:showSerName val="0"/>
          <c:showPercent val="0"/>
          <c:showBubbleSize val="0"/>
        </c:dLbls>
        <c:gapWidth val="150"/>
        <c:shape val="cylinder"/>
        <c:axId val="169009152"/>
        <c:axId val="234157696"/>
        <c:axId val="0"/>
      </c:bar3DChart>
      <c:catAx>
        <c:axId val="16900915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234157696"/>
        <c:crosses val="autoZero"/>
        <c:auto val="1"/>
        <c:lblAlgn val="ctr"/>
        <c:lblOffset val="100"/>
        <c:noMultiLvlLbl val="0"/>
      </c:catAx>
      <c:valAx>
        <c:axId val="234157696"/>
        <c:scaling>
          <c:orientation val="minMax"/>
        </c:scaling>
        <c:delete val="1"/>
        <c:axPos val="l"/>
        <c:numFmt formatCode="#,##0.00_ ;\-#,##0.00\ " sourceLinked="1"/>
        <c:majorTickMark val="out"/>
        <c:minorTickMark val="none"/>
        <c:tickLblPos val="nextTo"/>
        <c:crossAx val="169009152"/>
        <c:crosses val="autoZero"/>
        <c:crossBetween val="between"/>
      </c:valAx>
    </c:plotArea>
    <c:legend>
      <c:legendPos val="r"/>
      <c:layout>
        <c:manualLayout>
          <c:xMode val="edge"/>
          <c:yMode val="edge"/>
          <c:x val="0.84835515091863534"/>
          <c:y val="3.6406496062992136E-2"/>
          <c:w val="0.12254909387172469"/>
          <c:h val="0.1838366607499535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c:v>
                </c:pt>
              </c:strCache>
            </c:strRef>
          </c:tx>
          <c:explosion val="25"/>
          <c:dPt>
            <c:idx val="0"/>
            <c:bubble3D val="0"/>
            <c:spPr>
              <a:solidFill>
                <a:srgbClr val="00B0F0"/>
              </a:solidFill>
            </c:spPr>
          </c:dPt>
          <c:dPt>
            <c:idx val="1"/>
            <c:bubble3D val="0"/>
            <c:spPr>
              <a:solidFill>
                <a:srgbClr val="92D050"/>
              </a:solidFill>
            </c:spPr>
          </c:dPt>
          <c:dPt>
            <c:idx val="2"/>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54.4</c:v>
                </c:pt>
                <c:pt idx="1">
                  <c:v>55.5</c:v>
                </c:pt>
                <c:pt idx="2">
                  <c:v>53.7</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1"/>
            <c:bubble3D val="0"/>
            <c:spPr>
              <a:solidFill>
                <a:srgbClr val="C00000"/>
              </a:solidFill>
            </c:spPr>
          </c:dPt>
          <c:dPt>
            <c:idx val="2"/>
            <c:bubble3D val="0"/>
            <c:spPr>
              <a:solidFill>
                <a:srgbClr val="FFFF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13.1</c:v>
                </c:pt>
                <c:pt idx="1">
                  <c:v>8.8000000000000007</c:v>
                </c:pt>
                <c:pt idx="2">
                  <c:v>9.1</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1"/>
    </c:view3D>
    <c:floor>
      <c:thickness val="0"/>
      <c:spPr>
        <a:scene3d>
          <a:camera prst="orthographicFront"/>
          <a:lightRig rig="threePt" dir="t"/>
        </a:scene3d>
        <a:sp3d>
          <a:bevelT/>
          <a:contourClr>
            <a:srgbClr val="000000"/>
          </a:contourClr>
        </a:sp3d>
      </c:spPr>
    </c:floor>
    <c:sideWall>
      <c:thickness val="0"/>
      <c:spPr>
        <a:pattFill prst="sphere">
          <a:fgClr>
            <a:schemeClr val="accent1"/>
          </a:fgClr>
          <a:bgClr>
            <a:schemeClr val="bg1"/>
          </a:bgClr>
        </a:pattFill>
      </c:spPr>
    </c:sideWall>
    <c:backWall>
      <c:thickness val="0"/>
      <c:spPr>
        <a:pattFill prst="sphere">
          <a:fgClr>
            <a:schemeClr val="accent1"/>
          </a:fgClr>
          <a:bgClr>
            <a:schemeClr val="bg1"/>
          </a:bgClr>
        </a:pattFill>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0000FF"/>
              </a:solidFill>
            </c:spPr>
          </c:dPt>
          <c:dPt>
            <c:idx val="1"/>
            <c:invertIfNegative val="0"/>
            <c:bubble3D val="0"/>
            <c:spPr>
              <a:solidFill>
                <a:srgbClr val="00B050"/>
              </a:solidFill>
            </c:spPr>
          </c:dPt>
          <c:dPt>
            <c:idx val="2"/>
            <c:invertIfNegative val="0"/>
            <c:bubble3D val="0"/>
            <c:spPr>
              <a:solidFill>
                <a:srgbClr val="C00000"/>
              </a:solidFill>
            </c:spPr>
          </c:dPt>
          <c:dLbls>
            <c:dLbl>
              <c:idx val="0"/>
              <c:layout>
                <c:manualLayout>
                  <c:x val="2.1773986703809314E-3"/>
                  <c:y val="-8.3554630493552509E-2"/>
                </c:manualLayout>
              </c:layout>
              <c:showLegendKey val="0"/>
              <c:showVal val="1"/>
              <c:showCatName val="0"/>
              <c:showSerName val="0"/>
              <c:showPercent val="0"/>
              <c:showBubbleSize val="0"/>
            </c:dLbl>
            <c:dLbl>
              <c:idx val="1"/>
              <c:layout>
                <c:manualLayout>
                  <c:x val="2.1773986703808516E-3"/>
                  <c:y val="-8.3554630493552509E-2"/>
                </c:manualLayout>
              </c:layout>
              <c:showLegendKey val="0"/>
              <c:showVal val="1"/>
              <c:showCatName val="0"/>
              <c:showSerName val="0"/>
              <c:showPercent val="0"/>
              <c:showBubbleSize val="0"/>
            </c:dLbl>
            <c:dLbl>
              <c:idx val="2"/>
              <c:layout>
                <c:manualLayout>
                  <c:x val="4.354797340761783E-3"/>
                  <c:y val="-6.8362879494724749E-2"/>
                </c:manualLayout>
              </c:layout>
              <c:showLegendKey val="0"/>
              <c:showVal val="1"/>
              <c:showCatName val="0"/>
              <c:showSerName val="0"/>
              <c:showPercent val="0"/>
              <c:showBubbleSize val="0"/>
            </c:dLbl>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1.9</c:v>
                </c:pt>
                <c:pt idx="1">
                  <c:v>1.7</c:v>
                </c:pt>
                <c:pt idx="2">
                  <c:v>1.9</c:v>
                </c:pt>
              </c:numCache>
            </c:numRef>
          </c:val>
        </c:ser>
        <c:dLbls>
          <c:showLegendKey val="0"/>
          <c:showVal val="0"/>
          <c:showCatName val="0"/>
          <c:showSerName val="0"/>
          <c:showPercent val="0"/>
          <c:showBubbleSize val="0"/>
        </c:dLbls>
        <c:gapWidth val="150"/>
        <c:shape val="cylinder"/>
        <c:axId val="144679936"/>
        <c:axId val="144183808"/>
        <c:axId val="0"/>
      </c:bar3DChart>
      <c:catAx>
        <c:axId val="144679936"/>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44183808"/>
        <c:crosses val="autoZero"/>
        <c:auto val="1"/>
        <c:lblAlgn val="ctr"/>
        <c:lblOffset val="100"/>
        <c:noMultiLvlLbl val="0"/>
      </c:catAx>
      <c:valAx>
        <c:axId val="144183808"/>
        <c:scaling>
          <c:orientation val="minMax"/>
        </c:scaling>
        <c:delete val="1"/>
        <c:axPos val="l"/>
        <c:numFmt formatCode="General" sourceLinked="1"/>
        <c:majorTickMark val="out"/>
        <c:minorTickMark val="none"/>
        <c:tickLblPos val="nextTo"/>
        <c:crossAx val="144679936"/>
        <c:crosses val="autoZero"/>
        <c:crossBetween val="between"/>
      </c:valAx>
      <c:spPr>
        <a:pattFill prst="pct5">
          <a:fgClr>
            <a:schemeClr val="accent1"/>
          </a:fgClr>
          <a:bgClr>
            <a:schemeClr val="bg1"/>
          </a:bgClr>
        </a:pattFill>
      </c:spPr>
    </c:plotArea>
    <c:plotVisOnly val="1"/>
    <c:dispBlanksAs val="gap"/>
    <c:showDLblsOverMax val="0"/>
  </c:chart>
  <c:txPr>
    <a:bodyPr/>
    <a:lstStyle/>
    <a:p>
      <a:pPr>
        <a:defRPr sz="1800"/>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66FF66"/>
              </a:solidFill>
            </c:spPr>
          </c:dPt>
          <c:dPt>
            <c:idx val="1"/>
            <c:invertIfNegative val="0"/>
            <c:bubble3D val="0"/>
            <c:spPr>
              <a:solidFill>
                <a:srgbClr val="66FFFF"/>
              </a:solidFill>
            </c:spPr>
          </c:dPt>
          <c:dPt>
            <c:idx val="2"/>
            <c:invertIfNegative val="0"/>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1.2</c:v>
                </c:pt>
                <c:pt idx="1">
                  <c:v>0.7</c:v>
                </c:pt>
                <c:pt idx="2">
                  <c:v>0.7</c:v>
                </c:pt>
              </c:numCache>
            </c:numRef>
          </c:val>
        </c:ser>
        <c:dLbls>
          <c:showLegendKey val="0"/>
          <c:showVal val="0"/>
          <c:showCatName val="0"/>
          <c:showSerName val="0"/>
          <c:showPercent val="0"/>
          <c:showBubbleSize val="0"/>
        </c:dLbls>
        <c:gapWidth val="150"/>
        <c:axId val="83484672"/>
        <c:axId val="236953600"/>
      </c:barChart>
      <c:catAx>
        <c:axId val="8348467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236953600"/>
        <c:crosses val="autoZero"/>
        <c:auto val="1"/>
        <c:lblAlgn val="ctr"/>
        <c:lblOffset val="100"/>
        <c:noMultiLvlLbl val="0"/>
      </c:catAx>
      <c:valAx>
        <c:axId val="236953600"/>
        <c:scaling>
          <c:orientation val="minMax"/>
        </c:scaling>
        <c:delete val="1"/>
        <c:axPos val="l"/>
        <c:numFmt formatCode="General" sourceLinked="1"/>
        <c:majorTickMark val="out"/>
        <c:minorTickMark val="none"/>
        <c:tickLblPos val="nextTo"/>
        <c:crossAx val="83484672"/>
        <c:crosses val="autoZero"/>
        <c:crossBetween val="between"/>
      </c:valAx>
    </c:plotArea>
    <c:plotVisOnly val="1"/>
    <c:dispBlanksAs val="gap"/>
    <c:showDLblsOverMax val="0"/>
  </c:chart>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txPr>
    <a:bodyPr/>
    <a:lstStyle/>
    <a:p>
      <a:pPr>
        <a:defRPr sz="1800"/>
      </a:pPr>
      <a:endParaRPr lang="ru-RU"/>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rgbClr val="FF66FF"/>
              </a:solidFill>
            </c:spPr>
          </c:dPt>
          <c:dPt>
            <c:idx val="1"/>
            <c:invertIfNegative val="0"/>
            <c:bubble3D val="0"/>
            <c:spPr>
              <a:solidFill>
                <a:srgbClr val="00B0F0"/>
              </a:solidFill>
            </c:spPr>
          </c:dPt>
          <c:dPt>
            <c:idx val="2"/>
            <c:invertIfNegative val="0"/>
            <c:bubble3D val="0"/>
            <c:spPr>
              <a:solidFill>
                <a:srgbClr val="00B050"/>
              </a:solidFill>
            </c:spPr>
          </c:dPt>
          <c:dLbls>
            <c:txPr>
              <a:bodyPr/>
              <a:lstStyle/>
              <a:p>
                <a:pPr>
                  <a:defRPr baseline="0"/>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0.2</c:v>
                </c:pt>
                <c:pt idx="1">
                  <c:v>0.1</c:v>
                </c:pt>
                <c:pt idx="2">
                  <c:v>0</c:v>
                </c:pt>
              </c:numCache>
            </c:numRef>
          </c:val>
        </c:ser>
        <c:dLbls>
          <c:showLegendKey val="0"/>
          <c:showVal val="0"/>
          <c:showCatName val="0"/>
          <c:showSerName val="0"/>
          <c:showPercent val="0"/>
          <c:showBubbleSize val="0"/>
        </c:dLbls>
        <c:gapWidth val="150"/>
        <c:axId val="83418112"/>
        <c:axId val="236959936"/>
      </c:barChart>
      <c:catAx>
        <c:axId val="83418112"/>
        <c:scaling>
          <c:orientation val="minMax"/>
        </c:scaling>
        <c:delete val="0"/>
        <c:axPos val="l"/>
        <c:majorTickMark val="out"/>
        <c:minorTickMark val="none"/>
        <c:tickLblPos val="nextTo"/>
        <c:crossAx val="236959936"/>
        <c:crosses val="autoZero"/>
        <c:auto val="1"/>
        <c:lblAlgn val="ctr"/>
        <c:lblOffset val="100"/>
        <c:noMultiLvlLbl val="0"/>
      </c:catAx>
      <c:valAx>
        <c:axId val="236959936"/>
        <c:scaling>
          <c:orientation val="minMax"/>
        </c:scaling>
        <c:delete val="1"/>
        <c:axPos val="b"/>
        <c:numFmt formatCode="General" sourceLinked="1"/>
        <c:majorTickMark val="out"/>
        <c:minorTickMark val="none"/>
        <c:tickLblPos val="nextTo"/>
        <c:crossAx val="83418112"/>
        <c:crosses val="autoZero"/>
        <c:crossBetween val="between"/>
      </c:valAx>
    </c:plotArea>
    <c:plotVisOnly val="1"/>
    <c:dispBlanksAs val="gap"/>
    <c:showDLblsOverMax val="0"/>
  </c:chart>
  <c:txPr>
    <a:bodyPr/>
    <a:lstStyle/>
    <a:p>
      <a:pPr>
        <a:defRPr sz="1400" b="1" i="0" baseline="0">
          <a:latin typeface="Times New Roman" panose="02020603050405020304" pitchFamily="18" charset="0"/>
        </a:defRPr>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0"/>
            <c:bubble3D val="0"/>
            <c:spPr>
              <a:solidFill>
                <a:srgbClr val="00B0F0"/>
              </a:solidFill>
            </c:spPr>
          </c:dPt>
          <c:dPt>
            <c:idx val="2"/>
            <c:bubble3D val="0"/>
            <c:spPr>
              <a:solidFill>
                <a:srgbClr val="FFC0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 </c:v>
                </c:pt>
                <c:pt idx="2">
                  <c:v>2021 год</c:v>
                </c:pt>
              </c:strCache>
            </c:strRef>
          </c:cat>
          <c:val>
            <c:numRef>
              <c:f>Лист1!$B$2:$B$4</c:f>
              <c:numCache>
                <c:formatCode>General</c:formatCode>
                <c:ptCount val="3"/>
                <c:pt idx="0">
                  <c:v>4.4000000000000004</c:v>
                </c:pt>
                <c:pt idx="1">
                  <c:v>5.5</c:v>
                </c:pt>
                <c:pt idx="2">
                  <c:v>5.0999999999999996</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pieChart>
        <c:varyColors val="1"/>
        <c:ser>
          <c:idx val="0"/>
          <c:order val="0"/>
          <c:tx>
            <c:strRef>
              <c:f>Лист1!$B$1</c:f>
              <c:strCache>
                <c:ptCount val="1"/>
                <c:pt idx="0">
                  <c:v>Продажи</c:v>
                </c:pt>
              </c:strCache>
            </c:strRef>
          </c:tx>
          <c:explosion val="25"/>
          <c:dPt>
            <c:idx val="0"/>
            <c:bubble3D val="0"/>
            <c:spPr>
              <a:solidFill>
                <a:srgbClr val="FF66CC"/>
              </a:solidFill>
            </c:spPr>
          </c:dPt>
          <c:dPt>
            <c:idx val="2"/>
            <c:bubble3D val="0"/>
            <c:spPr>
              <a:solidFill>
                <a:srgbClr val="66FF66"/>
              </a:solidFill>
            </c:spPr>
          </c:dPt>
          <c:dLbls>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9900.5</c:v>
                </c:pt>
                <c:pt idx="1">
                  <c:v>7002.7</c:v>
                </c:pt>
                <c:pt idx="2">
                  <c:v>7477.9</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0348706074910929"/>
          <c:y val="0.48234545842248849"/>
          <c:w val="0.22540344714019103"/>
          <c:h val="0.3738226016367766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C00000"/>
              </a:solidFill>
            </c:spPr>
          </c:dPt>
          <c:dPt>
            <c:idx val="1"/>
            <c:invertIfNegative val="0"/>
            <c:bubble3D val="0"/>
            <c:spPr>
              <a:solidFill>
                <a:srgbClr val="00B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0.7</c:v>
                </c:pt>
                <c:pt idx="1">
                  <c:v>0.5</c:v>
                </c:pt>
                <c:pt idx="2">
                  <c:v>0.5</c:v>
                </c:pt>
              </c:numCache>
            </c:numRef>
          </c:val>
        </c:ser>
        <c:dLbls>
          <c:showLegendKey val="0"/>
          <c:showVal val="0"/>
          <c:showCatName val="0"/>
          <c:showSerName val="0"/>
          <c:showPercent val="0"/>
          <c:showBubbleSize val="0"/>
        </c:dLbls>
        <c:gapWidth val="150"/>
        <c:axId val="235215872"/>
        <c:axId val="145406144"/>
      </c:barChart>
      <c:catAx>
        <c:axId val="23521587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45406144"/>
        <c:crosses val="autoZero"/>
        <c:auto val="1"/>
        <c:lblAlgn val="ctr"/>
        <c:lblOffset val="100"/>
        <c:noMultiLvlLbl val="0"/>
      </c:catAx>
      <c:valAx>
        <c:axId val="145406144"/>
        <c:scaling>
          <c:orientation val="minMax"/>
        </c:scaling>
        <c:delete val="1"/>
        <c:axPos val="l"/>
        <c:numFmt formatCode="General" sourceLinked="1"/>
        <c:majorTickMark val="out"/>
        <c:minorTickMark val="none"/>
        <c:tickLblPos val="nextTo"/>
        <c:crossAx val="23521587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roundedCorners val="0"/>
  <c:style val="2"/>
  <c:chart>
    <c:autoTitleDeleted val="1"/>
    <c:view3D>
      <c:rotX val="30"/>
      <c:rotY val="0"/>
      <c:rAngAx val="1"/>
    </c:view3D>
    <c:floor>
      <c:thickness val="0"/>
      <c:spPr>
        <a:solidFill>
          <a:srgbClr val="CCCCCC"/>
        </a:solidFill>
        <a:ln>
          <a:noFill/>
        </a:ln>
      </c:spPr>
    </c:floor>
    <c:sideWall>
      <c:thickness val="0"/>
    </c:sideWall>
    <c:backWall>
      <c:thickness val="0"/>
      <c:spPr>
        <a:noFill/>
        <a:ln>
          <a:solidFill>
            <a:srgbClr val="B3B3B3"/>
          </a:solidFill>
        </a:ln>
      </c:spPr>
    </c:backWall>
    <c:plotArea>
      <c:layout/>
      <c:pie3DChart>
        <c:varyColors val="1"/>
        <c:ser>
          <c:idx val="0"/>
          <c:order val="0"/>
          <c:tx>
            <c:strRef>
              <c:f>label 0</c:f>
              <c:strCache>
                <c:ptCount val="1"/>
                <c:pt idx="0">
                  <c:v>Столбец 1</c:v>
                </c:pt>
              </c:strCache>
            </c:strRef>
          </c:tx>
          <c:spPr>
            <a:solidFill>
              <a:srgbClr val="004586"/>
            </a:solidFill>
            <a:ln>
              <a:noFill/>
            </a:ln>
          </c:spPr>
          <c:explosion val="50"/>
          <c:dPt>
            <c:idx val="0"/>
            <c:bubble3D val="0"/>
            <c:spPr>
              <a:solidFill>
                <a:srgbClr val="BD7CB5"/>
              </a:solidFill>
              <a:ln>
                <a:noFill/>
              </a:ln>
            </c:spPr>
          </c:dPt>
          <c:dPt>
            <c:idx val="1"/>
            <c:bubble3D val="0"/>
            <c:spPr>
              <a:solidFill>
                <a:srgbClr val="999999"/>
              </a:solidFill>
              <a:ln>
                <a:noFill/>
              </a:ln>
            </c:spPr>
          </c:dPt>
          <c:dPt>
            <c:idx val="2"/>
            <c:bubble3D val="0"/>
            <c:spPr>
              <a:solidFill>
                <a:srgbClr val="F37B70"/>
              </a:solidFill>
              <a:ln>
                <a:noFill/>
              </a:ln>
            </c:spPr>
          </c:dPt>
          <c:dPt>
            <c:idx val="3"/>
            <c:bubble3D val="0"/>
            <c:spPr>
              <a:solidFill>
                <a:srgbClr val="579D1C"/>
              </a:solidFill>
              <a:ln>
                <a:noFill/>
              </a:ln>
            </c:spPr>
          </c:dPt>
          <c:dPt>
            <c:idx val="4"/>
            <c:bubble3D val="0"/>
            <c:spPr>
              <a:solidFill>
                <a:srgbClr val="FFF9AE"/>
              </a:solidFill>
              <a:ln>
                <a:noFill/>
              </a:ln>
            </c:spPr>
          </c:dPt>
          <c:dPt>
            <c:idx val="5"/>
            <c:bubble3D val="0"/>
            <c:spPr>
              <a:solidFill>
                <a:srgbClr val="83CAFF"/>
              </a:solidFill>
              <a:ln>
                <a:noFill/>
              </a:ln>
            </c:spPr>
          </c:dPt>
          <c:dLbls>
            <c:dLblPos val="ctr"/>
            <c:showLegendKey val="0"/>
            <c:showVal val="1"/>
            <c:showCatName val="0"/>
            <c:showSerName val="0"/>
            <c:showPercent val="0"/>
            <c:showBubbleSize val="1"/>
            <c:showLeaderLines val="0"/>
          </c:dLbls>
          <c:cat>
            <c:strRef>
              <c:f>categories</c:f>
              <c:strCache>
                <c:ptCount val="6"/>
                <c:pt idx="0">
                  <c:v>ГО "Сыктывкар"</c:v>
                </c:pt>
                <c:pt idx="1">
                  <c:v>ГО "Воркута"</c:v>
                </c:pt>
                <c:pt idx="2">
                  <c:v>ГО "Инта"</c:v>
                </c:pt>
                <c:pt idx="3">
                  <c:v>ГО "Ухта"</c:v>
                </c:pt>
                <c:pt idx="4">
                  <c:v>ГО "Усинск"</c:v>
                </c:pt>
                <c:pt idx="5">
                  <c:v>ГО "Вуктыл"</c:v>
                </c:pt>
              </c:strCache>
            </c:strRef>
          </c:cat>
          <c:val>
            <c:numRef>
              <c:f>0</c:f>
              <c:numCache>
                <c:formatCode>General</c:formatCode>
                <c:ptCount val="6"/>
                <c:pt idx="0">
                  <c:v>260.8</c:v>
                </c:pt>
                <c:pt idx="1">
                  <c:v>77.3</c:v>
                </c:pt>
                <c:pt idx="2">
                  <c:v>28.1</c:v>
                </c:pt>
                <c:pt idx="3">
                  <c:v>117.8</c:v>
                </c:pt>
                <c:pt idx="4">
                  <c:v>44.1</c:v>
                </c:pt>
                <c:pt idx="5">
                  <c:v>11.8</c:v>
                </c:pt>
              </c:numCache>
            </c:numRef>
          </c:val>
        </c:ser>
        <c:dLbls>
          <c:showLegendKey val="0"/>
          <c:showVal val="0"/>
          <c:showCatName val="0"/>
          <c:showSerName val="0"/>
          <c:showPercent val="0"/>
          <c:showBubbleSize val="0"/>
          <c:showLeaderLines val="0"/>
        </c:dLbls>
      </c:pie3DChart>
      <c:spPr>
        <a:noFill/>
        <a:ln>
          <a:solidFill>
            <a:srgbClr val="B3B3B3"/>
          </a:solidFill>
        </a:ln>
      </c:spPr>
    </c:plotArea>
    <c:legend>
      <c:legendPos val="r"/>
      <c:overlay val="0"/>
      <c:spPr>
        <a:noFill/>
        <a:ln>
          <a:noFill/>
        </a:ln>
      </c:spPr>
    </c:legend>
    <c:plotVisOnly val="1"/>
    <c:dispBlanksAs val="zero"/>
    <c:showDLblsOverMax val="1"/>
  </c:chart>
  <c:spPr>
    <a:noFill/>
    <a:ln>
      <a:noFill/>
    </a:ln>
  </c:spPr>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C000"/>
              </a:solidFill>
            </c:spPr>
          </c:dPt>
          <c:dPt>
            <c:idx val="1"/>
            <c:invertIfNegative val="0"/>
            <c:bubble3D val="0"/>
            <c:spPr>
              <a:solidFill>
                <a:srgbClr val="66FFFF"/>
              </a:solidFill>
            </c:spPr>
          </c:dPt>
          <c:dPt>
            <c:idx val="2"/>
            <c:invertIfNegative val="0"/>
            <c:bubble3D val="0"/>
            <c:spPr>
              <a:solidFill>
                <a:srgbClr val="FF66CC"/>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10.8</c:v>
                </c:pt>
                <c:pt idx="1">
                  <c:v>12.6</c:v>
                </c:pt>
                <c:pt idx="2">
                  <c:v>13</c:v>
                </c:pt>
              </c:numCache>
            </c:numRef>
          </c:val>
        </c:ser>
        <c:dLbls>
          <c:showLegendKey val="0"/>
          <c:showVal val="0"/>
          <c:showCatName val="0"/>
          <c:showSerName val="0"/>
          <c:showPercent val="0"/>
          <c:showBubbleSize val="0"/>
        </c:dLbls>
        <c:gapWidth val="150"/>
        <c:shape val="cylinder"/>
        <c:axId val="146681344"/>
        <c:axId val="237086976"/>
        <c:axId val="0"/>
      </c:bar3DChart>
      <c:catAx>
        <c:axId val="14668134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237086976"/>
        <c:crosses val="autoZero"/>
        <c:auto val="1"/>
        <c:lblAlgn val="ctr"/>
        <c:lblOffset val="100"/>
        <c:noMultiLvlLbl val="0"/>
      </c:catAx>
      <c:valAx>
        <c:axId val="237086976"/>
        <c:scaling>
          <c:orientation val="minMax"/>
        </c:scaling>
        <c:delete val="1"/>
        <c:axPos val="l"/>
        <c:numFmt formatCode="General" sourceLinked="1"/>
        <c:majorTickMark val="out"/>
        <c:minorTickMark val="none"/>
        <c:tickLblPos val="nextTo"/>
        <c:crossAx val="146681344"/>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1"/>
            <c:bubble3D val="0"/>
            <c:explosion val="18"/>
          </c:dPt>
          <c:dPt>
            <c:idx val="2"/>
            <c:bubble3D val="0"/>
            <c:spPr>
              <a:solidFill>
                <a:srgbClr val="92D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8.5</c:v>
                </c:pt>
                <c:pt idx="1">
                  <c:v>8.6999999999999993</c:v>
                </c:pt>
                <c:pt idx="2">
                  <c:v>8.4</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title>
      <c:tx>
        <c:rich>
          <a:bodyPr/>
          <a:lstStyle/>
          <a:p>
            <a:pPr>
              <a:defRPr sz="1400" baseline="0">
                <a:latin typeface="Times New Roman" panose="02020603050405020304" pitchFamily="18" charset="0"/>
              </a:defRPr>
            </a:pPr>
            <a:r>
              <a:rPr lang="ru-RU" dirty="0" smtClean="0"/>
              <a:t>Предусмотрено программой, </a:t>
            </a:r>
            <a:r>
              <a:rPr lang="ru-RU" dirty="0" err="1" smtClean="0"/>
              <a:t>тыс.руб</a:t>
            </a:r>
            <a:r>
              <a:rPr lang="ru-RU" dirty="0" smtClean="0"/>
              <a:t>.</a:t>
            </a:r>
            <a:endParaRPr lang="ru-RU" dirty="0"/>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Предусмотренно программой, тыс.руб.</c:v>
                </c:pt>
              </c:strCache>
            </c:strRef>
          </c:tx>
          <c:invertIfNegative val="0"/>
          <c:dPt>
            <c:idx val="0"/>
            <c:invertIfNegative val="0"/>
            <c:bubble3D val="0"/>
            <c:spPr>
              <a:solidFill>
                <a:srgbClr val="92D050"/>
              </a:solidFill>
            </c:spPr>
          </c:dPt>
          <c:dPt>
            <c:idx val="1"/>
            <c:invertIfNegative val="0"/>
            <c:bubble3D val="0"/>
            <c:spPr>
              <a:solidFill>
                <a:schemeClr val="accent1"/>
              </a:solidFill>
            </c:spPr>
          </c:dPt>
          <c:dPt>
            <c:idx val="2"/>
            <c:invertIfNegative val="0"/>
            <c:bubble3D val="0"/>
            <c:spPr>
              <a:solidFill>
                <a:srgbClr val="00B0F0"/>
              </a:solidFill>
            </c:spPr>
          </c:dPt>
          <c:dLbls>
            <c:numFmt formatCode="#,##0.00" sourceLinked="0"/>
            <c:txPr>
              <a:bodyPr/>
              <a:lstStyle/>
              <a:p>
                <a:pPr>
                  <a:defRPr sz="10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17251.2</c:v>
                </c:pt>
                <c:pt idx="1">
                  <c:v>8292.9</c:v>
                </c:pt>
                <c:pt idx="2">
                  <c:v>8792.9</c:v>
                </c:pt>
              </c:numCache>
            </c:numRef>
          </c:val>
        </c:ser>
        <c:dLbls>
          <c:showLegendKey val="0"/>
          <c:showVal val="0"/>
          <c:showCatName val="0"/>
          <c:showSerName val="0"/>
          <c:showPercent val="0"/>
          <c:showBubbleSize val="0"/>
        </c:dLbls>
        <c:gapWidth val="150"/>
        <c:shape val="box"/>
        <c:axId val="239561216"/>
        <c:axId val="144233536"/>
        <c:axId val="0"/>
      </c:bar3DChart>
      <c:catAx>
        <c:axId val="239561216"/>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44233536"/>
        <c:crosses val="autoZero"/>
        <c:auto val="1"/>
        <c:lblAlgn val="ctr"/>
        <c:lblOffset val="100"/>
        <c:noMultiLvlLbl val="0"/>
      </c:catAx>
      <c:valAx>
        <c:axId val="144233536"/>
        <c:scaling>
          <c:orientation val="minMax"/>
        </c:scaling>
        <c:delete val="1"/>
        <c:axPos val="l"/>
        <c:numFmt formatCode="General" sourceLinked="1"/>
        <c:majorTickMark val="out"/>
        <c:minorTickMark val="none"/>
        <c:tickLblPos val="nextTo"/>
        <c:crossAx val="23956121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1"/>
    <c:plotArea>
      <c:layout/>
      <c:pieChart>
        <c:varyColors val="1"/>
        <c:ser>
          <c:idx val="0"/>
          <c:order val="0"/>
          <c:tx>
            <c:strRef>
              <c:f>Лист1!$B$1</c:f>
              <c:strCache>
                <c:ptCount val="1"/>
                <c:pt idx="0">
                  <c:v>Столбец1</c:v>
                </c:pt>
              </c:strCache>
            </c:strRef>
          </c:tx>
          <c:explosion val="25"/>
          <c:dPt>
            <c:idx val="0"/>
            <c:bubble3D val="0"/>
            <c:spPr>
              <a:solidFill>
                <a:srgbClr val="92D050"/>
              </a:solidFill>
            </c:spPr>
          </c:dPt>
          <c:dPt>
            <c:idx val="1"/>
            <c:bubble3D val="0"/>
            <c:spPr>
              <a:solidFill>
                <a:schemeClr val="accent1"/>
              </a:solidFill>
            </c:spPr>
          </c:dPt>
          <c:dPt>
            <c:idx val="2"/>
            <c:bubble3D val="0"/>
            <c:spPr>
              <a:solidFill>
                <a:srgbClr val="00B0F0"/>
              </a:solidFill>
            </c:spPr>
          </c:dPt>
          <c:dLbls>
            <c:numFmt formatCode="#,##0.0" sourceLinked="0"/>
            <c:txPr>
              <a:bodyPr/>
              <a:lstStyle/>
              <a:p>
                <a:pPr>
                  <a:defRPr sz="10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2.1</c:v>
                </c:pt>
                <c:pt idx="1">
                  <c:v>1.6</c:v>
                </c:pt>
                <c:pt idx="2">
                  <c:v>1.7</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bar"/>
        <c:grouping val="clustered"/>
        <c:varyColors val="0"/>
        <c:ser>
          <c:idx val="0"/>
          <c:order val="0"/>
          <c:tx>
            <c:strRef>
              <c:f>Лист1!$B$1</c:f>
              <c:strCache>
                <c:ptCount val="1"/>
                <c:pt idx="0">
                  <c:v>2015 год</c:v>
                </c:pt>
              </c:strCache>
            </c:strRef>
          </c:tx>
          <c:spPr>
            <a:solidFill>
              <a:srgbClr val="0000FF"/>
            </a:solidFill>
          </c:spPr>
          <c:invertIfNegative val="0"/>
          <c:dLbls>
            <c:dLbl>
              <c:idx val="0"/>
              <c:numFmt formatCode="#,##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Лист1!$B$2</c:f>
              <c:numCache>
                <c:formatCode>General</c:formatCode>
                <c:ptCount val="1"/>
                <c:pt idx="0">
                  <c:v>25</c:v>
                </c:pt>
              </c:numCache>
            </c:numRef>
          </c:val>
        </c:ser>
        <c:ser>
          <c:idx val="1"/>
          <c:order val="1"/>
          <c:tx>
            <c:strRef>
              <c:f>Лист1!$C$1</c:f>
              <c:strCache>
                <c:ptCount val="1"/>
                <c:pt idx="0">
                  <c:v>2016 год</c:v>
                </c:pt>
              </c:strCache>
            </c:strRef>
          </c:tx>
          <c:spPr>
            <a:solidFill>
              <a:srgbClr val="7030A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Лист1!$C$2</c:f>
              <c:numCache>
                <c:formatCode>General</c:formatCode>
                <c:ptCount val="1"/>
                <c:pt idx="0">
                  <c:v>26.2</c:v>
                </c:pt>
              </c:numCache>
            </c:numRef>
          </c:val>
        </c:ser>
        <c:ser>
          <c:idx val="2"/>
          <c:order val="2"/>
          <c:tx>
            <c:strRef>
              <c:f>Лист1!$D$1</c:f>
              <c:strCache>
                <c:ptCount val="1"/>
                <c:pt idx="0">
                  <c:v>2017 год</c:v>
                </c:pt>
              </c:strCache>
            </c:strRef>
          </c:tx>
          <c:spPr>
            <a:solidFill>
              <a:srgbClr val="FFFF0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Лист1!$D$2</c:f>
              <c:numCache>
                <c:formatCode>General</c:formatCode>
                <c:ptCount val="1"/>
                <c:pt idx="0">
                  <c:v>27.4</c:v>
                </c:pt>
              </c:numCache>
            </c:numRef>
          </c:val>
        </c:ser>
        <c:ser>
          <c:idx val="3"/>
          <c:order val="3"/>
          <c:tx>
            <c:strRef>
              <c:f>Лист1!$E$1</c:f>
              <c:strCache>
                <c:ptCount val="1"/>
                <c:pt idx="0">
                  <c:v>2018 год</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Лист1!$E$2</c:f>
              <c:numCache>
                <c:formatCode>General</c:formatCode>
                <c:ptCount val="1"/>
                <c:pt idx="0">
                  <c:v>28.6</c:v>
                </c:pt>
              </c:numCache>
            </c:numRef>
          </c:val>
        </c:ser>
        <c:ser>
          <c:idx val="4"/>
          <c:order val="4"/>
          <c:tx>
            <c:strRef>
              <c:f>Лист1!$F$1</c:f>
              <c:strCache>
                <c:ptCount val="1"/>
                <c:pt idx="0">
                  <c:v>2019 год</c:v>
                </c:pt>
              </c:strCache>
            </c:strRef>
          </c:tx>
          <c:spPr>
            <a:solidFill>
              <a:srgbClr val="F17763"/>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Лист1!$F$2</c:f>
              <c:numCache>
                <c:formatCode>General</c:formatCode>
                <c:ptCount val="1"/>
                <c:pt idx="0">
                  <c:v>30.6</c:v>
                </c:pt>
              </c:numCache>
            </c:numRef>
          </c:val>
        </c:ser>
        <c:ser>
          <c:idx val="5"/>
          <c:order val="5"/>
          <c:tx>
            <c:strRef>
              <c:f>Лист1!$G$1</c:f>
              <c:strCache>
                <c:ptCount val="1"/>
                <c:pt idx="0">
                  <c:v>2020 год</c:v>
                </c:pt>
              </c:strCache>
            </c:strRef>
          </c:tx>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Лист1!$G$2</c:f>
              <c:numCache>
                <c:formatCode>General</c:formatCode>
                <c:ptCount val="1"/>
                <c:pt idx="0">
                  <c:v>31.7</c:v>
                </c:pt>
              </c:numCache>
            </c:numRef>
          </c:val>
        </c:ser>
        <c:ser>
          <c:idx val="6"/>
          <c:order val="6"/>
          <c:tx>
            <c:strRef>
              <c:f>Лист1!$H$1</c:f>
              <c:strCache>
                <c:ptCount val="1"/>
                <c:pt idx="0">
                  <c:v>2021 год</c:v>
                </c:pt>
              </c:strCache>
            </c:strRef>
          </c:tx>
          <c:spPr>
            <a:solidFill>
              <a:srgbClr val="00B0F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Лист1!$H$2</c:f>
              <c:numCache>
                <c:formatCode>General</c:formatCode>
                <c:ptCount val="1"/>
                <c:pt idx="0">
                  <c:v>32.700000000000003</c:v>
                </c:pt>
              </c:numCache>
            </c:numRef>
          </c:val>
        </c:ser>
        <c:dLbls>
          <c:showLegendKey val="0"/>
          <c:showVal val="0"/>
          <c:showCatName val="0"/>
          <c:showSerName val="0"/>
          <c:showPercent val="0"/>
          <c:showBubbleSize val="0"/>
        </c:dLbls>
        <c:gapWidth val="150"/>
        <c:axId val="239560704"/>
        <c:axId val="145101312"/>
      </c:barChart>
      <c:catAx>
        <c:axId val="239560704"/>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145101312"/>
        <c:crosses val="autoZero"/>
        <c:auto val="1"/>
        <c:lblAlgn val="ctr"/>
        <c:lblOffset val="100"/>
        <c:noMultiLvlLbl val="0"/>
      </c:catAx>
      <c:valAx>
        <c:axId val="145101312"/>
        <c:scaling>
          <c:orientation val="minMax"/>
        </c:scaling>
        <c:delete val="1"/>
        <c:axPos val="b"/>
        <c:numFmt formatCode="General" sourceLinked="1"/>
        <c:majorTickMark val="out"/>
        <c:minorTickMark val="none"/>
        <c:tickLblPos val="nextTo"/>
        <c:crossAx val="239560704"/>
        <c:crosses val="autoZero"/>
        <c:crossBetween val="between"/>
      </c:valAx>
    </c:plotArea>
    <c:legend>
      <c:legendPos val="r"/>
      <c:layout>
        <c:manualLayout>
          <c:xMode val="edge"/>
          <c:yMode val="edge"/>
          <c:x val="0.84325411842790898"/>
          <c:y val="7.1603369207522589E-3"/>
          <c:w val="0.14288193888512069"/>
          <c:h val="0.894764027718428"/>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2019 год</c:v>
                </c:pt>
              </c:strCache>
            </c:strRef>
          </c:tx>
          <c:invertIfNegative val="0"/>
          <c:dLbls>
            <c:dLbl>
              <c:idx val="0"/>
              <c:layout>
                <c:manualLayout>
                  <c:x val="-9.4063622560456254E-3"/>
                  <c:y val="-1.8954714649457222E-2"/>
                </c:manualLayout>
              </c:layout>
              <c:showLegendKey val="0"/>
              <c:showVal val="1"/>
              <c:showCatName val="0"/>
              <c:showSerName val="0"/>
              <c:showPercent val="0"/>
              <c:showBubbleSize val="0"/>
            </c:dLbl>
            <c:dLbl>
              <c:idx val="1"/>
              <c:layout>
                <c:manualLayout>
                  <c:x val="-1.646113394807993E-2"/>
                  <c:y val="-1.895471464945719E-2"/>
                </c:manualLayout>
              </c:layout>
              <c:showLegendKey val="0"/>
              <c:showVal val="1"/>
              <c:showCatName val="0"/>
              <c:showSerName val="0"/>
              <c:showPercent val="0"/>
              <c:showBubbleSize val="0"/>
            </c:dLbl>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Подпрограмма 2 "Организация и обеспечение бюджетного процесса в городском округе "Вуктыл"</c:v>
                </c:pt>
                <c:pt idx="1">
                  <c:v>Подпрограмма 3 "Обеспечение реализации муниципальной программы"</c:v>
                </c:pt>
              </c:strCache>
            </c:strRef>
          </c:cat>
          <c:val>
            <c:numRef>
              <c:f>Лист1!$B$2:$B$3</c:f>
              <c:numCache>
                <c:formatCode>General</c:formatCode>
                <c:ptCount val="2"/>
                <c:pt idx="0">
                  <c:v>2939.4</c:v>
                </c:pt>
                <c:pt idx="1">
                  <c:v>9643.7000000000007</c:v>
                </c:pt>
              </c:numCache>
            </c:numRef>
          </c:val>
        </c:ser>
        <c:ser>
          <c:idx val="1"/>
          <c:order val="1"/>
          <c:tx>
            <c:strRef>
              <c:f>Лист1!$C$1</c:f>
              <c:strCache>
                <c:ptCount val="1"/>
                <c:pt idx="0">
                  <c:v>2020 год</c:v>
                </c:pt>
              </c:strCache>
            </c:strRef>
          </c:tx>
          <c:spPr>
            <a:solidFill>
              <a:srgbClr val="92D050"/>
            </a:solidFill>
          </c:spPr>
          <c:invertIfNegative val="0"/>
          <c:dLbls>
            <c:dLbl>
              <c:idx val="0"/>
              <c:layout>
                <c:manualLayout>
                  <c:x val="2.3515905640114063E-3"/>
                  <c:y val="-6.6341501273100123E-2"/>
                </c:manualLayout>
              </c:layout>
              <c:showLegendKey val="0"/>
              <c:showVal val="1"/>
              <c:showCatName val="0"/>
              <c:showSerName val="0"/>
              <c:showPercent val="0"/>
              <c:showBubbleSize val="0"/>
            </c:dLbl>
            <c:dLbl>
              <c:idx val="1"/>
              <c:layout>
                <c:manualLayout>
                  <c:x val="2.1164315076102655E-2"/>
                  <c:y val="-1.4216035987092883E-2"/>
                </c:manualLayout>
              </c:layout>
              <c:showLegendKey val="0"/>
              <c:showVal val="1"/>
              <c:showCatName val="0"/>
              <c:showSerName val="0"/>
              <c:showPercent val="0"/>
              <c:showBubbleSize val="0"/>
            </c:dLbl>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Подпрограмма 2 "Организация и обеспечение бюджетного процесса в городском округе "Вуктыл"</c:v>
                </c:pt>
                <c:pt idx="1">
                  <c:v>Подпрограмма 3 "Обеспечение реализации муниципальной программы"</c:v>
                </c:pt>
              </c:strCache>
            </c:strRef>
          </c:cat>
          <c:val>
            <c:numRef>
              <c:f>Лист1!$C$2:$C$3</c:f>
              <c:numCache>
                <c:formatCode>General</c:formatCode>
                <c:ptCount val="2"/>
                <c:pt idx="0">
                  <c:v>3450</c:v>
                </c:pt>
                <c:pt idx="1">
                  <c:v>7021.2</c:v>
                </c:pt>
              </c:numCache>
            </c:numRef>
          </c:val>
        </c:ser>
        <c:ser>
          <c:idx val="2"/>
          <c:order val="2"/>
          <c:tx>
            <c:strRef>
              <c:f>Лист1!$D$1</c:f>
              <c:strCache>
                <c:ptCount val="1"/>
                <c:pt idx="0">
                  <c:v>2021 год</c:v>
                </c:pt>
              </c:strCache>
            </c:strRef>
          </c:tx>
          <c:spPr>
            <a:solidFill>
              <a:srgbClr val="FF66FF"/>
            </a:solidFill>
          </c:spPr>
          <c:invertIfNegative val="0"/>
          <c:dLbls>
            <c:dLbl>
              <c:idx val="0"/>
              <c:layout>
                <c:manualLayout>
                  <c:x val="1.4109543384068437E-2"/>
                  <c:y val="-1.4216035987092928E-2"/>
                </c:manualLayout>
              </c:layout>
              <c:showLegendKey val="0"/>
              <c:showVal val="1"/>
              <c:showCatName val="0"/>
              <c:showSerName val="0"/>
              <c:showPercent val="0"/>
              <c:showBubbleSize val="0"/>
            </c:dLbl>
            <c:dLbl>
              <c:idx val="1"/>
              <c:layout>
                <c:manualLayout>
                  <c:x val="4.9383401844239443E-2"/>
                  <c:y val="-1.4216035987092883E-2"/>
                </c:manualLayout>
              </c:layout>
              <c:showLegendKey val="0"/>
              <c:showVal val="1"/>
              <c:showCatName val="0"/>
              <c:showSerName val="0"/>
              <c:showPercent val="0"/>
              <c:showBubbleSize val="0"/>
            </c:dLbl>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Подпрограмма 2 "Организация и обеспечение бюджетного процесса в городском округе "Вуктыл"</c:v>
                </c:pt>
                <c:pt idx="1">
                  <c:v>Подпрограмма 3 "Обеспечение реализации муниципальной программы"</c:v>
                </c:pt>
              </c:strCache>
            </c:strRef>
          </c:cat>
          <c:val>
            <c:numRef>
              <c:f>Лист1!$D$2:$D$3</c:f>
              <c:numCache>
                <c:formatCode>General</c:formatCode>
                <c:ptCount val="2"/>
                <c:pt idx="0">
                  <c:v>3450</c:v>
                </c:pt>
                <c:pt idx="1">
                  <c:v>7021.2</c:v>
                </c:pt>
              </c:numCache>
            </c:numRef>
          </c:val>
        </c:ser>
        <c:dLbls>
          <c:showLegendKey val="0"/>
          <c:showVal val="0"/>
          <c:showCatName val="0"/>
          <c:showSerName val="0"/>
          <c:showPercent val="0"/>
          <c:showBubbleSize val="0"/>
        </c:dLbls>
        <c:gapWidth val="150"/>
        <c:shape val="cylinder"/>
        <c:axId val="343713280"/>
        <c:axId val="342375168"/>
        <c:axId val="0"/>
      </c:bar3DChart>
      <c:catAx>
        <c:axId val="34371328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42375168"/>
        <c:crosses val="autoZero"/>
        <c:auto val="1"/>
        <c:lblAlgn val="ctr"/>
        <c:lblOffset val="100"/>
        <c:noMultiLvlLbl val="0"/>
      </c:catAx>
      <c:valAx>
        <c:axId val="342375168"/>
        <c:scaling>
          <c:orientation val="minMax"/>
        </c:scaling>
        <c:delete val="1"/>
        <c:axPos val="l"/>
        <c:numFmt formatCode="General" sourceLinked="1"/>
        <c:majorTickMark val="out"/>
        <c:minorTickMark val="none"/>
        <c:tickLblPos val="nextTo"/>
        <c:crossAx val="343713280"/>
        <c:crosses val="autoZero"/>
        <c:crossBetween val="between"/>
      </c:valAx>
    </c:plotArea>
    <c:legend>
      <c:legendPos val="r"/>
      <c:layout>
        <c:manualLayout>
          <c:xMode val="edge"/>
          <c:yMode val="edge"/>
          <c:x val="0.76893796427489791"/>
          <c:y val="0.16817458635439644"/>
          <c:w val="0.21946153623722164"/>
          <c:h val="0.7272509843019142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Лист1!$B$1</c:f>
              <c:strCache>
                <c:ptCount val="1"/>
                <c:pt idx="0">
                  <c:v>2019 год</c:v>
                </c:pt>
              </c:strCache>
            </c:strRef>
          </c:tx>
          <c:spPr>
            <a:solidFill>
              <a:srgbClr val="FF66FF"/>
            </a:solidFill>
          </c:spPr>
          <c:invertIfNegative val="0"/>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Реализация функций аппарата</c:v>
                </c:pt>
                <c:pt idx="1">
                  <c:v>Обслуживание мун.долга</c:v>
                </c:pt>
              </c:strCache>
            </c:strRef>
          </c:cat>
          <c:val>
            <c:numRef>
              <c:f>Лист1!$B$2:$B$3</c:f>
              <c:numCache>
                <c:formatCode>General</c:formatCode>
                <c:ptCount val="2"/>
                <c:pt idx="0">
                  <c:v>9643.7000000000007</c:v>
                </c:pt>
                <c:pt idx="1">
                  <c:v>2939.4</c:v>
                </c:pt>
              </c:numCache>
            </c:numRef>
          </c:val>
        </c:ser>
        <c:ser>
          <c:idx val="1"/>
          <c:order val="1"/>
          <c:tx>
            <c:strRef>
              <c:f>Лист1!$C$1</c:f>
              <c:strCache>
                <c:ptCount val="1"/>
                <c:pt idx="0">
                  <c:v>2020 год</c:v>
                </c:pt>
              </c:strCache>
            </c:strRef>
          </c:tx>
          <c:spPr>
            <a:solidFill>
              <a:srgbClr val="92D050"/>
            </a:solidFill>
          </c:spPr>
          <c:invertIfNegative val="0"/>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Реализация функций аппарата</c:v>
                </c:pt>
                <c:pt idx="1">
                  <c:v>Обслуживание мун.долга</c:v>
                </c:pt>
              </c:strCache>
            </c:strRef>
          </c:cat>
          <c:val>
            <c:numRef>
              <c:f>Лист1!$C$2:$C$3</c:f>
              <c:numCache>
                <c:formatCode>General</c:formatCode>
                <c:ptCount val="2"/>
                <c:pt idx="0">
                  <c:v>7021.2</c:v>
                </c:pt>
                <c:pt idx="1">
                  <c:v>3450</c:v>
                </c:pt>
              </c:numCache>
            </c:numRef>
          </c:val>
        </c:ser>
        <c:ser>
          <c:idx val="2"/>
          <c:order val="2"/>
          <c:tx>
            <c:strRef>
              <c:f>Лист1!$D$1</c:f>
              <c:strCache>
                <c:ptCount val="1"/>
                <c:pt idx="0">
                  <c:v>2021 год</c:v>
                </c:pt>
              </c:strCache>
            </c:strRef>
          </c:tx>
          <c:spPr>
            <a:solidFill>
              <a:schemeClr val="accent1"/>
            </a:solidFill>
          </c:spPr>
          <c:invertIfNegative val="0"/>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Реализация функций аппарата</c:v>
                </c:pt>
                <c:pt idx="1">
                  <c:v>Обслуживание мун.долга</c:v>
                </c:pt>
              </c:strCache>
            </c:strRef>
          </c:cat>
          <c:val>
            <c:numRef>
              <c:f>Лист1!$D$2:$D$3</c:f>
              <c:numCache>
                <c:formatCode>General</c:formatCode>
                <c:ptCount val="2"/>
                <c:pt idx="0">
                  <c:v>7021.2</c:v>
                </c:pt>
                <c:pt idx="1">
                  <c:v>3450</c:v>
                </c:pt>
              </c:numCache>
            </c:numRef>
          </c:val>
        </c:ser>
        <c:dLbls>
          <c:showLegendKey val="0"/>
          <c:showVal val="0"/>
          <c:showCatName val="0"/>
          <c:showSerName val="0"/>
          <c:showPercent val="0"/>
          <c:showBubbleSize val="0"/>
        </c:dLbls>
        <c:gapWidth val="150"/>
        <c:shape val="box"/>
        <c:axId val="343878144"/>
        <c:axId val="342401600"/>
        <c:axId val="0"/>
      </c:bar3DChart>
      <c:catAx>
        <c:axId val="343878144"/>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342401600"/>
        <c:crosses val="autoZero"/>
        <c:auto val="1"/>
        <c:lblAlgn val="ctr"/>
        <c:lblOffset val="100"/>
        <c:noMultiLvlLbl val="0"/>
      </c:catAx>
      <c:valAx>
        <c:axId val="342401600"/>
        <c:scaling>
          <c:orientation val="minMax"/>
        </c:scaling>
        <c:delete val="1"/>
        <c:axPos val="b"/>
        <c:numFmt formatCode="General" sourceLinked="1"/>
        <c:majorTickMark val="out"/>
        <c:minorTickMark val="none"/>
        <c:tickLblPos val="nextTo"/>
        <c:crossAx val="343878144"/>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1"/>
            <c:bubble3D val="0"/>
            <c:spPr>
              <a:solidFill>
                <a:srgbClr val="FF66FF"/>
              </a:solidFill>
            </c:spPr>
          </c:dPt>
          <c:dPt>
            <c:idx val="2"/>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1.5</c:v>
                </c:pt>
                <c:pt idx="1">
                  <c:v>2</c:v>
                </c:pt>
                <c:pt idx="2">
                  <c:v>2</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0"/>
      <c:perspective val="30"/>
    </c:view3D>
    <c:floor>
      <c:thickness val="0"/>
    </c:floor>
    <c:side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backWall>
    <c:plotArea>
      <c:layout/>
      <c:bar3DChart>
        <c:barDir val="col"/>
        <c:grouping val="standard"/>
        <c:varyColors val="0"/>
        <c:ser>
          <c:idx val="0"/>
          <c:order val="0"/>
          <c:tx>
            <c:strRef>
              <c:f>Лист1!$B$1</c:f>
              <c:strCache>
                <c:ptCount val="1"/>
                <c:pt idx="0">
                  <c:v>Благоустройство наиболее посещаемых муниципальных территорий</c:v>
                </c:pt>
              </c:strCache>
            </c:strRef>
          </c:tx>
          <c:invertIfNegative val="0"/>
          <c:dLbls>
            <c:numFmt formatCode="#,##0.0" sourceLinked="0"/>
            <c:txPr>
              <a:bodyPr/>
              <a:lstStyle/>
              <a:p>
                <a:pPr>
                  <a:defRPr sz="1200" b="1" i="0" baseline="0">
                    <a:solidFill>
                      <a:schemeClr val="tx1"/>
                    </a:solidFill>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5898.3</c:v>
                </c:pt>
                <c:pt idx="1">
                  <c:v>331.6</c:v>
                </c:pt>
                <c:pt idx="2">
                  <c:v>2383.6999999999998</c:v>
                </c:pt>
              </c:numCache>
            </c:numRef>
          </c:val>
        </c:ser>
        <c:ser>
          <c:idx val="1"/>
          <c:order val="1"/>
          <c:tx>
            <c:strRef>
              <c:f>Лист1!$C$1</c:f>
              <c:strCache>
                <c:ptCount val="1"/>
                <c:pt idx="0">
                  <c:v>Благоустройство дворовых территорий</c:v>
                </c:pt>
              </c:strCache>
            </c:strRef>
          </c:tx>
          <c:spPr>
            <a:solidFill>
              <a:srgbClr val="66FFFF"/>
            </a:solidFill>
          </c:spPr>
          <c:invertIfNegative val="0"/>
          <c:dLbls>
            <c:dLbl>
              <c:idx val="2"/>
              <c:layout>
                <c:manualLayout>
                  <c:x val="4.7651643484139396E-2"/>
                  <c:y val="1.4510106803526299E-2"/>
                </c:manualLayout>
              </c:layout>
              <c:showLegendKey val="0"/>
              <c:showVal val="1"/>
              <c:showCatName val="0"/>
              <c:showSerName val="0"/>
              <c:showPercent val="0"/>
              <c:showBubbleSize val="0"/>
            </c:dLbl>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Лист1!$C$2:$C$4</c:f>
              <c:numCache>
                <c:formatCode>General</c:formatCode>
                <c:ptCount val="3"/>
                <c:pt idx="0">
                  <c:v>0</c:v>
                </c:pt>
                <c:pt idx="1">
                  <c:v>663.1</c:v>
                </c:pt>
                <c:pt idx="2">
                  <c:v>938.1</c:v>
                </c:pt>
              </c:numCache>
            </c:numRef>
          </c:val>
        </c:ser>
        <c:dLbls>
          <c:showLegendKey val="0"/>
          <c:showVal val="0"/>
          <c:showCatName val="0"/>
          <c:showSerName val="0"/>
          <c:showPercent val="0"/>
          <c:showBubbleSize val="0"/>
        </c:dLbls>
        <c:gapWidth val="150"/>
        <c:shape val="box"/>
        <c:axId val="344653824"/>
        <c:axId val="347096192"/>
        <c:axId val="349988096"/>
      </c:bar3DChart>
      <c:catAx>
        <c:axId val="344653824"/>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47096192"/>
        <c:crosses val="autoZero"/>
        <c:auto val="1"/>
        <c:lblAlgn val="ctr"/>
        <c:lblOffset val="100"/>
        <c:noMultiLvlLbl val="0"/>
      </c:catAx>
      <c:valAx>
        <c:axId val="347096192"/>
        <c:scaling>
          <c:orientation val="minMax"/>
        </c:scaling>
        <c:delete val="1"/>
        <c:axPos val="l"/>
        <c:majorGridlines/>
        <c:numFmt formatCode="General" sourceLinked="1"/>
        <c:majorTickMark val="out"/>
        <c:minorTickMark val="none"/>
        <c:tickLblPos val="nextTo"/>
        <c:crossAx val="344653824"/>
        <c:crosses val="autoZero"/>
        <c:crossBetween val="between"/>
      </c:valAx>
      <c:serAx>
        <c:axId val="349988096"/>
        <c:scaling>
          <c:orientation val="minMax"/>
        </c:scaling>
        <c:delete val="1"/>
        <c:axPos val="b"/>
        <c:majorTickMark val="out"/>
        <c:minorTickMark val="none"/>
        <c:tickLblPos val="nextTo"/>
        <c:crossAx val="347096192"/>
        <c:crosses val="autoZero"/>
      </c:serAx>
    </c:plotArea>
    <c:legend>
      <c:legendPos val="r"/>
      <c:layout>
        <c:manualLayout>
          <c:xMode val="edge"/>
          <c:yMode val="edge"/>
          <c:x val="0"/>
          <c:y val="0.84562588831559371"/>
          <c:w val="0.85821050378603003"/>
          <c:h val="0.1306230314960630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0"/>
      <c:perspective val="30"/>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manualLayout>
          <c:layoutTarget val="inner"/>
          <c:xMode val="edge"/>
          <c:yMode val="edge"/>
          <c:x val="0.13918946850393699"/>
          <c:y val="4.7507874015748033E-2"/>
          <c:w val="0.83789386482939621"/>
          <c:h val="0.83404921259842524"/>
        </c:manualLayout>
      </c:layout>
      <c:bar3DChart>
        <c:barDir val="col"/>
        <c:grouping val="standar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F66CC"/>
              </a:solidFill>
            </c:spPr>
          </c:dPt>
          <c:dPt>
            <c:idx val="2"/>
            <c:invertIfNegative val="0"/>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0.7</c:v>
                </c:pt>
                <c:pt idx="1">
                  <c:v>0.2</c:v>
                </c:pt>
                <c:pt idx="2">
                  <c:v>0.6</c:v>
                </c:pt>
              </c:numCache>
            </c:numRef>
          </c:val>
        </c:ser>
        <c:dLbls>
          <c:showLegendKey val="0"/>
          <c:showVal val="0"/>
          <c:showCatName val="0"/>
          <c:showSerName val="0"/>
          <c:showPercent val="0"/>
          <c:showBubbleSize val="0"/>
        </c:dLbls>
        <c:gapWidth val="150"/>
        <c:shape val="cone"/>
        <c:axId val="345905664"/>
        <c:axId val="343994304"/>
        <c:axId val="33236224"/>
      </c:bar3DChart>
      <c:catAx>
        <c:axId val="34590566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343994304"/>
        <c:crosses val="autoZero"/>
        <c:auto val="1"/>
        <c:lblAlgn val="ctr"/>
        <c:lblOffset val="100"/>
        <c:noMultiLvlLbl val="0"/>
      </c:catAx>
      <c:valAx>
        <c:axId val="343994304"/>
        <c:scaling>
          <c:orientation val="minMax"/>
        </c:scaling>
        <c:delete val="1"/>
        <c:axPos val="l"/>
        <c:majorGridlines/>
        <c:numFmt formatCode="General" sourceLinked="1"/>
        <c:majorTickMark val="out"/>
        <c:minorTickMark val="none"/>
        <c:tickLblPos val="nextTo"/>
        <c:crossAx val="345905664"/>
        <c:crosses val="autoZero"/>
        <c:crossBetween val="between"/>
      </c:valAx>
      <c:serAx>
        <c:axId val="33236224"/>
        <c:scaling>
          <c:orientation val="minMax"/>
        </c:scaling>
        <c:delete val="1"/>
        <c:axPos val="b"/>
        <c:majorTickMark val="out"/>
        <c:minorTickMark val="none"/>
        <c:tickLblPos val="nextTo"/>
        <c:crossAx val="343994304"/>
        <c:crosses val="autoZero"/>
      </c:serAx>
    </c:plotArea>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roundedCorners val="0"/>
  <c:style val="2"/>
  <c:chart>
    <c:autoTitleDeleted val="1"/>
    <c:view3D>
      <c:rotX val="0"/>
      <c:rotY val="5"/>
      <c:rAngAx val="1"/>
    </c:view3D>
    <c:floor>
      <c:thickness val="0"/>
      <c:spPr>
        <a:solidFill>
          <a:srgbClr val="CCCCCC"/>
        </a:solidFill>
        <a:ln>
          <a:noFill/>
        </a:ln>
      </c:spPr>
    </c:floor>
    <c:sideWall>
      <c:thickness val="0"/>
    </c:sideWall>
    <c:backWall>
      <c:thickness val="0"/>
      <c:spPr>
        <a:ln>
          <a:solidFill>
            <a:srgbClr val="B3B3B3"/>
          </a:solidFill>
        </a:ln>
      </c:spPr>
    </c:backWall>
    <c:plotArea>
      <c:layout/>
      <c:bar3DChart>
        <c:barDir val="bar"/>
        <c:grouping val="clustered"/>
        <c:varyColors val="0"/>
        <c:ser>
          <c:idx val="0"/>
          <c:order val="0"/>
          <c:tx>
            <c:strRef>
              <c:f>label 0</c:f>
              <c:strCache>
                <c:ptCount val="1"/>
                <c:pt idx="0">
                  <c:v>от общей суммы доходов</c:v>
                </c:pt>
              </c:strCache>
            </c:strRef>
          </c:tx>
          <c:spPr>
            <a:solidFill>
              <a:srgbClr val="ADD58A"/>
            </a:solidFill>
            <a:ln>
              <a:noFill/>
            </a:ln>
          </c:spPr>
          <c:invertIfNegative val="0"/>
          <c:dLbls>
            <c:showLegendKey val="0"/>
            <c:showVal val="1"/>
            <c:showCatName val="0"/>
            <c:showSerName val="0"/>
            <c:showPercent val="0"/>
            <c:showBubbleSize val="1"/>
            <c:showLeaderLines val="0"/>
          </c:dLbls>
          <c:cat>
            <c:strRef>
              <c:f>categories</c:f>
              <c:strCache>
                <c:ptCount val="6"/>
                <c:pt idx="0">
                  <c:v>ГО "Сыктывкар"</c:v>
                </c:pt>
                <c:pt idx="1">
                  <c:v>ГО "Воркута"</c:v>
                </c:pt>
                <c:pt idx="2">
                  <c:v>ГО "Инта"</c:v>
                </c:pt>
                <c:pt idx="3">
                  <c:v>ГО "Ухта"</c:v>
                </c:pt>
                <c:pt idx="4">
                  <c:v>ГО "Усинск"</c:v>
                </c:pt>
                <c:pt idx="5">
                  <c:v>ГО "Вуктыл"</c:v>
                </c:pt>
              </c:strCache>
            </c:strRef>
          </c:cat>
          <c:val>
            <c:numRef>
              <c:f>0</c:f>
              <c:numCache>
                <c:formatCode>General</c:formatCode>
                <c:ptCount val="6"/>
                <c:pt idx="0">
                  <c:v>28.8</c:v>
                </c:pt>
                <c:pt idx="1">
                  <c:v>49.3</c:v>
                </c:pt>
                <c:pt idx="2">
                  <c:v>57.7</c:v>
                </c:pt>
                <c:pt idx="3">
                  <c:v>27.1</c:v>
                </c:pt>
                <c:pt idx="4">
                  <c:v>60.7</c:v>
                </c:pt>
                <c:pt idx="5">
                  <c:v>51.1</c:v>
                </c:pt>
              </c:numCache>
            </c:numRef>
          </c:val>
        </c:ser>
        <c:ser>
          <c:idx val="1"/>
          <c:order val="1"/>
          <c:tx>
            <c:strRef>
              <c:f>label 1</c:f>
              <c:strCache>
                <c:ptCount val="1"/>
                <c:pt idx="0">
                  <c:v>от общей суммы расходов</c:v>
                </c:pt>
              </c:strCache>
            </c:strRef>
          </c:tx>
          <c:spPr>
            <a:solidFill>
              <a:srgbClr val="F3715A"/>
            </a:solidFill>
            <a:ln>
              <a:noFill/>
            </a:ln>
          </c:spPr>
          <c:invertIfNegative val="0"/>
          <c:dLbls>
            <c:showLegendKey val="0"/>
            <c:showVal val="1"/>
            <c:showCatName val="0"/>
            <c:showSerName val="0"/>
            <c:showPercent val="0"/>
            <c:showBubbleSize val="1"/>
            <c:showLeaderLines val="0"/>
          </c:dLbls>
          <c:cat>
            <c:strRef>
              <c:f>categories</c:f>
              <c:strCache>
                <c:ptCount val="6"/>
                <c:pt idx="0">
                  <c:v>ГО "Сыктывкар"</c:v>
                </c:pt>
                <c:pt idx="1">
                  <c:v>ГО "Воркута"</c:v>
                </c:pt>
                <c:pt idx="2">
                  <c:v>ГО "Инта"</c:v>
                </c:pt>
                <c:pt idx="3">
                  <c:v>ГО "Ухта"</c:v>
                </c:pt>
                <c:pt idx="4">
                  <c:v>ГО "Усинск"</c:v>
                </c:pt>
                <c:pt idx="5">
                  <c:v>ГО "Вуктыл"</c:v>
                </c:pt>
              </c:strCache>
            </c:strRef>
          </c:cat>
          <c:val>
            <c:numRef>
              <c:f>1</c:f>
              <c:numCache>
                <c:formatCode>General</c:formatCode>
                <c:ptCount val="6"/>
                <c:pt idx="0">
                  <c:v>29.9</c:v>
                </c:pt>
                <c:pt idx="1">
                  <c:v>51.2</c:v>
                </c:pt>
                <c:pt idx="2">
                  <c:v>60.2</c:v>
                </c:pt>
                <c:pt idx="3">
                  <c:v>31.1</c:v>
                </c:pt>
                <c:pt idx="4">
                  <c:v>63.4</c:v>
                </c:pt>
                <c:pt idx="5">
                  <c:v>51.9</c:v>
                </c:pt>
              </c:numCache>
            </c:numRef>
          </c:val>
        </c:ser>
        <c:dLbls>
          <c:showLegendKey val="0"/>
          <c:showVal val="0"/>
          <c:showCatName val="0"/>
          <c:showSerName val="0"/>
          <c:showPercent val="0"/>
          <c:showBubbleSize val="0"/>
        </c:dLbls>
        <c:gapWidth val="100"/>
        <c:shape val="box"/>
        <c:axId val="100324864"/>
        <c:axId val="134146304"/>
        <c:axId val="0"/>
      </c:bar3DChart>
      <c:catAx>
        <c:axId val="100324864"/>
        <c:scaling>
          <c:orientation val="minMax"/>
        </c:scaling>
        <c:delete val="0"/>
        <c:axPos val="l"/>
        <c:numFmt formatCode="dd/mm/yyyy" sourceLinked="1"/>
        <c:majorTickMark val="out"/>
        <c:minorTickMark val="none"/>
        <c:tickLblPos val="nextTo"/>
        <c:spPr>
          <a:ln>
            <a:solidFill>
              <a:srgbClr val="B3B3B3"/>
            </a:solidFill>
          </a:ln>
        </c:spPr>
        <c:txPr>
          <a:bodyPr/>
          <a:lstStyle/>
          <a:p>
            <a:pPr>
              <a:defRPr sz="1100" b="1" strike="noStrike" spc="-1">
                <a:latin typeface="Times New Roman"/>
              </a:defRPr>
            </a:pPr>
            <a:endParaRPr lang="ru-RU"/>
          </a:p>
        </c:txPr>
        <c:crossAx val="134146304"/>
        <c:crosses val="autoZero"/>
        <c:auto val="1"/>
        <c:lblAlgn val="ctr"/>
        <c:lblOffset val="100"/>
        <c:noMultiLvlLbl val="1"/>
      </c:catAx>
      <c:valAx>
        <c:axId val="134146304"/>
        <c:scaling>
          <c:orientation val="minMax"/>
        </c:scaling>
        <c:delete val="1"/>
        <c:axPos val="b"/>
        <c:majorGridlines>
          <c:spPr>
            <a:ln>
              <a:solidFill>
                <a:srgbClr val="B3B3B3"/>
              </a:solidFill>
            </a:ln>
          </c:spPr>
        </c:majorGridlines>
        <c:numFmt formatCode="General" sourceLinked="1"/>
        <c:majorTickMark val="out"/>
        <c:minorTickMark val="none"/>
        <c:tickLblPos val="nextTo"/>
        <c:crossAx val="100324864"/>
        <c:crosses val="autoZero"/>
        <c:crossBetween val="between"/>
      </c:valAx>
      <c:spPr>
        <a:gradFill>
          <a:gsLst>
            <a:gs pos="0">
              <a:srgbClr val="E6FF00"/>
            </a:gs>
            <a:gs pos="100000">
              <a:srgbClr val="FF3333"/>
            </a:gs>
          </a:gsLst>
          <a:path path="circle"/>
        </a:gradFill>
        <a:ln>
          <a:solidFill>
            <a:srgbClr val="B3B3B3"/>
          </a:solidFill>
        </a:ln>
      </c:spPr>
    </c:plotArea>
    <c:legend>
      <c:legendPos val="r"/>
      <c:layout>
        <c:manualLayout>
          <c:xMode val="edge"/>
          <c:yMode val="edge"/>
          <c:x val="0.67597306618492403"/>
          <c:y val="0.79958740831295805"/>
        </c:manualLayout>
      </c:layout>
      <c:overlay val="1"/>
      <c:spPr>
        <a:noFill/>
        <a:ln>
          <a:noFill/>
        </a:ln>
      </c:spPr>
    </c:legend>
    <c:plotVisOnly val="1"/>
    <c:dispBlanksAs val="gap"/>
    <c:showDLblsOverMax val="1"/>
  </c:chart>
  <c:spPr>
    <a:noFill/>
    <a:ln>
      <a:noFill/>
    </a:ln>
  </c:spPr>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view3D>
      <c:rotX val="15"/>
      <c:rotY val="20"/>
      <c:rAngAx val="1"/>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17763"/>
              </a:solidFill>
            </c:spPr>
          </c:dPt>
          <c:dPt>
            <c:idx val="2"/>
            <c:invertIfNegative val="0"/>
            <c:bubble3D val="0"/>
            <c:spPr>
              <a:solidFill>
                <a:srgbClr val="0000FF"/>
              </a:solidFill>
            </c:spPr>
          </c:dPt>
          <c:dPt>
            <c:idx val="3"/>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2018 год</c:v>
                </c:pt>
                <c:pt idx="1">
                  <c:v>2019 год</c:v>
                </c:pt>
                <c:pt idx="2">
                  <c:v>2020 год</c:v>
                </c:pt>
                <c:pt idx="3">
                  <c:v>2021 год</c:v>
                </c:pt>
              </c:strCache>
            </c:strRef>
          </c:cat>
          <c:val>
            <c:numRef>
              <c:f>Лист1!$B$2:$B$5</c:f>
              <c:numCache>
                <c:formatCode>General</c:formatCode>
                <c:ptCount val="4"/>
                <c:pt idx="0">
                  <c:v>2.9</c:v>
                </c:pt>
                <c:pt idx="1">
                  <c:v>21.7</c:v>
                </c:pt>
                <c:pt idx="2">
                  <c:v>0.1</c:v>
                </c:pt>
                <c:pt idx="3">
                  <c:v>0</c:v>
                </c:pt>
              </c:numCache>
            </c:numRef>
          </c:val>
        </c:ser>
        <c:dLbls>
          <c:showLegendKey val="0"/>
          <c:showVal val="0"/>
          <c:showCatName val="0"/>
          <c:showSerName val="0"/>
          <c:showPercent val="0"/>
          <c:showBubbleSize val="0"/>
        </c:dLbls>
        <c:gapWidth val="150"/>
        <c:shape val="pyramid"/>
        <c:axId val="349651456"/>
        <c:axId val="343992000"/>
        <c:axId val="0"/>
      </c:bar3DChart>
      <c:catAx>
        <c:axId val="349651456"/>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43992000"/>
        <c:crosses val="autoZero"/>
        <c:auto val="1"/>
        <c:lblAlgn val="ctr"/>
        <c:lblOffset val="100"/>
        <c:noMultiLvlLbl val="0"/>
      </c:catAx>
      <c:valAx>
        <c:axId val="343992000"/>
        <c:scaling>
          <c:orientation val="minMax"/>
        </c:scaling>
        <c:delete val="1"/>
        <c:axPos val="l"/>
        <c:numFmt formatCode="General" sourceLinked="1"/>
        <c:majorTickMark val="out"/>
        <c:minorTickMark val="none"/>
        <c:tickLblPos val="nextTo"/>
        <c:crossAx val="349651456"/>
        <c:crosses val="autoZero"/>
        <c:crossBetween val="between"/>
      </c:valAx>
      <c:spPr>
        <a:pattFill prst="pct75">
          <a:fgClr>
            <a:srgbClr val="000000">
              <a:alpha val="0"/>
            </a:srgbClr>
          </a:fgClr>
          <a:bgClr>
            <a:srgbClr val="FFFFFF"/>
          </a:bgClr>
        </a:pattFill>
        <a:ln w="25400">
          <a:noFill/>
        </a:ln>
      </c:spPr>
    </c:plotArea>
    <c:plotVisOnly val="1"/>
    <c:dispBlanksAs val="gap"/>
    <c:showDLblsOverMax val="0"/>
  </c:chart>
  <c:spPr>
    <a:gradFill>
      <a:gsLst>
        <a:gs pos="0">
          <a:srgbClr val="FF3399"/>
        </a:gs>
        <a:gs pos="25000">
          <a:srgbClr val="FF6633"/>
        </a:gs>
        <a:gs pos="50000">
          <a:srgbClr val="FFFF00"/>
        </a:gs>
        <a:gs pos="75000">
          <a:srgbClr val="01A78F"/>
        </a:gs>
        <a:gs pos="100000">
          <a:srgbClr val="3366FF"/>
        </a:gs>
      </a:gsLst>
      <a:lin ang="5400000" scaled="0"/>
    </a:gradFill>
  </c:spPr>
  <c:txPr>
    <a:bodyPr/>
    <a:lstStyle/>
    <a:p>
      <a:pPr>
        <a:defRPr sz="1800"/>
      </a:pPr>
      <a:endParaRPr lang="ru-RU"/>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10"/>
      <c:depthPercent val="80"/>
      <c:rAngAx val="1"/>
    </c:view3D>
    <c:floor>
      <c:thickness val="0"/>
      <c:spPr>
        <a:noFill/>
        <a:ln w="25400">
          <a:noFill/>
        </a:ln>
      </c:spPr>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a:ln w="25400">
          <a:noFill/>
        </a:ln>
      </c:spPr>
    </c:backWall>
    <c:plotArea>
      <c:layout>
        <c:manualLayout>
          <c:layoutTarget val="inner"/>
          <c:xMode val="edge"/>
          <c:yMode val="edge"/>
          <c:x val="0.33917770337346037"/>
          <c:y val="1.9170575250092983E-2"/>
          <c:w val="0.64795029494930667"/>
          <c:h val="0.69391787978352393"/>
        </c:manualLayout>
      </c:layout>
      <c:bar3DChart>
        <c:barDir val="col"/>
        <c:grouping val="clustered"/>
        <c:varyColors val="0"/>
        <c:ser>
          <c:idx val="0"/>
          <c:order val="0"/>
          <c:tx>
            <c:strRef>
              <c:f>Лист1!$B$1</c:f>
              <c:strCache>
                <c:ptCount val="1"/>
                <c:pt idx="0">
                  <c:v>Контрольно-счетная палата ГО "Вуктыл"</c:v>
                </c:pt>
              </c:strCache>
            </c:strRef>
          </c:tx>
          <c:spPr>
            <a:solidFill>
              <a:srgbClr val="FF66CC"/>
            </a:solidFill>
          </c:spPr>
          <c:invertIfNegative val="0"/>
          <c:dLbls>
            <c:dLbl>
              <c:idx val="0"/>
              <c:layout>
                <c:manualLayout>
                  <c:x val="8.3333333333333332E-3"/>
                  <c:y val="-1.2301574553111403E-2"/>
                </c:manualLayout>
              </c:layout>
              <c:showLegendKey val="0"/>
              <c:showVal val="1"/>
              <c:showCatName val="0"/>
              <c:showSerName val="0"/>
              <c:showPercent val="0"/>
              <c:showBubbleSize val="0"/>
            </c:dLbl>
            <c:dLbl>
              <c:idx val="1"/>
              <c:layout>
                <c:manualLayout>
                  <c:x val="1.3888888888888889E-3"/>
                  <c:y val="3.9986651814025529E-3"/>
                </c:manualLayout>
              </c:layout>
              <c:showLegendKey val="0"/>
              <c:showVal val="1"/>
              <c:showCatName val="0"/>
              <c:showSerName val="0"/>
              <c:showPercent val="0"/>
              <c:showBubbleSize val="0"/>
            </c:dLbl>
            <c:dLbl>
              <c:idx val="2"/>
              <c:layout>
                <c:manualLayout>
                  <c:x val="-1.3888888888888889E-3"/>
                  <c:y val="5.0957378289211906E-5"/>
                </c:manualLayout>
              </c:layout>
              <c:showLegendKey val="0"/>
              <c:showVal val="1"/>
              <c:showCatName val="0"/>
              <c:showSerName val="0"/>
              <c:showPercent val="0"/>
              <c:showBubbleSize val="0"/>
            </c:dLbl>
            <c:dLbl>
              <c:idx val="3"/>
              <c:layout>
                <c:manualLayout>
                  <c:x val="-4.8611111111111112E-2"/>
                  <c:y val="-4.1006862890233956E-3"/>
                </c:manualLayout>
              </c:layout>
              <c:showLegendKey val="0"/>
              <c:showVal val="1"/>
              <c:showCatName val="0"/>
              <c:showSerName val="0"/>
              <c:showPercent val="0"/>
              <c:showBubbleSize val="0"/>
            </c:dLbl>
            <c:dLbl>
              <c:idx val="4"/>
              <c:layout>
                <c:manualLayout>
                  <c:x val="-2.361111111111111E-2"/>
                  <c:y val="4.1003634130508731E-3"/>
                </c:manualLayout>
              </c:layout>
              <c:showLegendKey val="0"/>
              <c:showVal val="1"/>
              <c:showCatName val="0"/>
              <c:showSerName val="0"/>
              <c:showPercent val="0"/>
              <c:showBubbleSize val="0"/>
            </c:dLbl>
            <c:dLbl>
              <c:idx val="5"/>
              <c:layout>
                <c:manualLayout>
                  <c:x val="-2.7777777777777779E-3"/>
                  <c:y val="4.1005248510371343E-3"/>
                </c:manualLayout>
              </c:layout>
              <c:showLegendKey val="0"/>
              <c:showVal val="1"/>
              <c:showCatName val="0"/>
              <c:showSerName val="0"/>
              <c:showPercent val="0"/>
              <c:showBubbleSize val="0"/>
            </c:dLbl>
            <c:dLbl>
              <c:idx val="6"/>
              <c:layout>
                <c:manualLayout>
                  <c:x val="-3.0555555555555454E-2"/>
                  <c:y val="-3.2804198808297054E-2"/>
                </c:manualLayout>
              </c:layout>
              <c:showLegendKey val="0"/>
              <c:showVal val="1"/>
              <c:showCatName val="0"/>
              <c:showSerName val="0"/>
              <c:showPercent val="0"/>
              <c:showBubbleSize val="0"/>
            </c:dLbl>
            <c:dLbl>
              <c:idx val="7"/>
              <c:layout>
                <c:manualLayout>
                  <c:x val="-6.8055555555555453E-2"/>
                  <c:y val="4.1003634130508731E-3"/>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Лист1!$B$2:$B$4</c:f>
              <c:numCache>
                <c:formatCode>General</c:formatCode>
                <c:ptCount val="3"/>
                <c:pt idx="0">
                  <c:v>0</c:v>
                </c:pt>
                <c:pt idx="1">
                  <c:v>2926.4</c:v>
                </c:pt>
                <c:pt idx="2" formatCode="#,##0.0">
                  <c:v>0</c:v>
                </c:pt>
              </c:numCache>
            </c:numRef>
          </c:val>
        </c:ser>
        <c:ser>
          <c:idx val="1"/>
          <c:order val="1"/>
          <c:tx>
            <c:strRef>
              <c:f>Лист1!$C$1</c:f>
              <c:strCache>
                <c:ptCount val="1"/>
                <c:pt idx="0">
                  <c:v>Совет ГО "Вуктыл"</c:v>
                </c:pt>
              </c:strCache>
            </c:strRef>
          </c:tx>
          <c:spPr>
            <a:solidFill>
              <a:srgbClr val="FFFF00"/>
            </a:solidFill>
          </c:spPr>
          <c:invertIfNegative val="0"/>
          <c:dLbls>
            <c:dLbl>
              <c:idx val="0"/>
              <c:layout>
                <c:manualLayout>
                  <c:x val="6.9444444444444441E-3"/>
                  <c:y val="-1.435183697862997E-2"/>
                </c:manualLayout>
              </c:layout>
              <c:showLegendKey val="0"/>
              <c:showVal val="1"/>
              <c:showCatName val="0"/>
              <c:showSerName val="0"/>
              <c:showPercent val="0"/>
              <c:showBubbleSize val="0"/>
            </c:dLbl>
            <c:dLbl>
              <c:idx val="1"/>
              <c:layout>
                <c:manualLayout>
                  <c:x val="1.1111111111111112E-2"/>
                  <c:y val="-4.1005248510371343E-3"/>
                </c:manualLayout>
              </c:layout>
              <c:showLegendKey val="0"/>
              <c:showVal val="1"/>
              <c:showCatName val="0"/>
              <c:showSerName val="0"/>
              <c:showPercent val="0"/>
              <c:showBubbleSize val="0"/>
            </c:dLbl>
            <c:dLbl>
              <c:idx val="2"/>
              <c:layout>
                <c:manualLayout>
                  <c:x val="5.5555555555555558E-3"/>
                  <c:y val="-1.1894411679695818E-2"/>
                </c:manualLayout>
              </c:layout>
              <c:showLegendKey val="0"/>
              <c:showVal val="1"/>
              <c:showCatName val="0"/>
              <c:showSerName val="0"/>
              <c:showPercent val="0"/>
              <c:showBubbleSize val="0"/>
            </c:dLbl>
            <c:dLbl>
              <c:idx val="3"/>
              <c:layout>
                <c:manualLayout>
                  <c:x val="-8.3333333333333332E-3"/>
                  <c:y val="-4.1005248510371343E-2"/>
                </c:manualLayout>
              </c:layout>
              <c:showLegendKey val="0"/>
              <c:showVal val="1"/>
              <c:showCatName val="0"/>
              <c:showSerName val="0"/>
              <c:showPercent val="0"/>
              <c:showBubbleSize val="0"/>
            </c:dLbl>
            <c:dLbl>
              <c:idx val="4"/>
              <c:layout>
                <c:manualLayout>
                  <c:x val="-1.5277777777777777E-2"/>
                  <c:y val="-3.2804198808297151E-2"/>
                </c:manualLayout>
              </c:layout>
              <c:showLegendKey val="0"/>
              <c:showVal val="1"/>
              <c:showCatName val="0"/>
              <c:showSerName val="0"/>
              <c:showPercent val="0"/>
              <c:showBubbleSize val="0"/>
            </c:dLbl>
            <c:dLbl>
              <c:idx val="5"/>
              <c:layout>
                <c:manualLayout>
                  <c:x val="1.3888888888888889E-3"/>
                  <c:y val="-1.8452361829667103E-2"/>
                </c:manualLayout>
              </c:layout>
              <c:showLegendKey val="0"/>
              <c:showVal val="1"/>
              <c:showCatName val="0"/>
              <c:showSerName val="0"/>
              <c:showPercent val="0"/>
              <c:showBubbleSize val="0"/>
            </c:dLbl>
            <c:dLbl>
              <c:idx val="6"/>
              <c:layout>
                <c:manualLayout>
                  <c:x val="-1.1111111111111112E-2"/>
                  <c:y val="-3.0753936382778506E-2"/>
                </c:manualLayout>
              </c:layout>
              <c:showLegendKey val="0"/>
              <c:showVal val="1"/>
              <c:showCatName val="0"/>
              <c:showSerName val="0"/>
              <c:showPercent val="0"/>
              <c:showBubbleSize val="0"/>
            </c:dLbl>
            <c:dLbl>
              <c:idx val="7"/>
              <c:layout>
                <c:manualLayout>
                  <c:x val="-1.388888888888899E-2"/>
                  <c:y val="-3.075393638277843E-2"/>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Лист1!$C$2:$C$4</c:f>
              <c:numCache>
                <c:formatCode>General</c:formatCode>
                <c:ptCount val="3"/>
                <c:pt idx="0">
                  <c:v>0</c:v>
                </c:pt>
                <c:pt idx="1">
                  <c:v>50</c:v>
                </c:pt>
                <c:pt idx="2" formatCode="#,##0.0">
                  <c:v>0</c:v>
                </c:pt>
              </c:numCache>
            </c:numRef>
          </c:val>
        </c:ser>
        <c:ser>
          <c:idx val="2"/>
          <c:order val="2"/>
          <c:tx>
            <c:strRef>
              <c:f>Лист1!$D$1</c:f>
              <c:strCache>
                <c:ptCount val="1"/>
                <c:pt idx="0">
                  <c:v>Администрация ГО "Вуктыл"</c:v>
                </c:pt>
              </c:strCache>
            </c:strRef>
          </c:tx>
          <c:spPr>
            <a:solidFill>
              <a:schemeClr val="tx2">
                <a:lumMod val="40000"/>
                <a:lumOff val="60000"/>
              </a:schemeClr>
            </a:solidFill>
          </c:spPr>
          <c:invertIfNegative val="0"/>
          <c:dLbls>
            <c:dLbl>
              <c:idx val="0"/>
              <c:layout>
                <c:manualLayout>
                  <c:x val="5.5555555555555558E-3"/>
                  <c:y val="-4.1006862890233956E-3"/>
                </c:manualLayout>
              </c:layout>
              <c:showLegendKey val="0"/>
              <c:showVal val="1"/>
              <c:showCatName val="0"/>
              <c:showSerName val="0"/>
              <c:showPercent val="0"/>
              <c:showBubbleSize val="0"/>
            </c:dLbl>
            <c:dLbl>
              <c:idx val="1"/>
              <c:layout>
                <c:manualLayout>
                  <c:x val="2.7109443036794152E-3"/>
                  <c:y val="0.31020194616057151"/>
                </c:manualLayout>
              </c:layout>
              <c:tx>
                <c:rich>
                  <a:bodyPr rot="-5400000" vert="horz"/>
                  <a:lstStyle/>
                  <a:p>
                    <a:pPr algn="ctr">
                      <a:defRPr sz="1400" b="1" i="0" u="none" strike="noStrike" baseline="0">
                        <a:solidFill>
                          <a:srgbClr val="000000"/>
                        </a:solidFill>
                        <a:latin typeface="Times New Roman" panose="02020603050405020304" pitchFamily="18" charset="0"/>
                        <a:ea typeface="Calibri"/>
                        <a:cs typeface="Times New Roman" panose="02020603050405020304" pitchFamily="18" charset="0"/>
                      </a:defRPr>
                    </a:pPr>
                    <a:r>
                      <a:rPr lang="ru-RU" sz="1400" dirty="0">
                        <a:latin typeface="Times New Roman" panose="02020603050405020304" pitchFamily="18" charset="0"/>
                        <a:cs typeface="Times New Roman" panose="02020603050405020304" pitchFamily="18" charset="0"/>
                      </a:rPr>
                      <a:t> 226 708,7</a:t>
                    </a:r>
                    <a:endParaRPr lang="ru-RU" dirty="0"/>
                  </a:p>
                </c:rich>
              </c:tx>
              <c:numFmt formatCode="#,##0.0" sourceLinked="0"/>
              <c:spPr>
                <a:scene3d>
                  <a:camera prst="orthographicFront"/>
                  <a:lightRig rig="threePt" dir="t"/>
                </a:scene3d>
                <a:sp3d>
                  <a:bevelT w="6350"/>
                </a:sp3d>
              </c:spPr>
              <c:showLegendKey val="0"/>
              <c:showVal val="0"/>
              <c:showCatName val="0"/>
              <c:showSerName val="0"/>
              <c:showPercent val="0"/>
              <c:showBubbleSize val="0"/>
            </c:dLbl>
            <c:numFmt formatCode="#,##0.0" sourceLinked="0"/>
            <c:spPr>
              <a:scene3d>
                <a:camera prst="orthographicFront"/>
                <a:lightRig rig="threePt" dir="t"/>
              </a:scene3d>
              <a:sp3d>
                <a:bevelT w="6350"/>
              </a:sp3d>
            </c:spPr>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Лист1!$D$2:$D$4</c:f>
              <c:numCache>
                <c:formatCode>General</c:formatCode>
                <c:ptCount val="3"/>
                <c:pt idx="0">
                  <c:v>160115.9</c:v>
                </c:pt>
                <c:pt idx="1">
                  <c:v>172017.1</c:v>
                </c:pt>
                <c:pt idx="2" formatCode="#,##0.0">
                  <c:v>9682.2999999999993</c:v>
                </c:pt>
              </c:numCache>
            </c:numRef>
          </c:val>
        </c:ser>
        <c:ser>
          <c:idx val="3"/>
          <c:order val="3"/>
          <c:tx>
            <c:strRef>
              <c:f>Лист1!$E$1</c:f>
              <c:strCache>
                <c:ptCount val="1"/>
                <c:pt idx="0">
                  <c:v>Управление образования АГО "Вуктыл"</c:v>
                </c:pt>
              </c:strCache>
            </c:strRef>
          </c:tx>
          <c:spPr>
            <a:solidFill>
              <a:srgbClr val="00FFFF"/>
            </a:solidFill>
          </c:spPr>
          <c:invertIfNegative val="0"/>
          <c:dLbls>
            <c:dLbl>
              <c:idx val="0"/>
              <c:layout>
                <c:manualLayout>
                  <c:x val="2.6774578810239724E-3"/>
                  <c:y val="0.3980424276529661"/>
                </c:manualLayout>
              </c:layout>
              <c:showLegendKey val="0"/>
              <c:showVal val="1"/>
              <c:showCatName val="0"/>
              <c:showSerName val="0"/>
              <c:showPercent val="0"/>
              <c:showBubbleSize val="0"/>
            </c:dLbl>
            <c:dLbl>
              <c:idx val="1"/>
              <c:layout>
                <c:manualLayout>
                  <c:x val="5.5555555555555558E-3"/>
                  <c:y val="9.2946304506054386E-2"/>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Лист1!$E$2:$E$4</c:f>
              <c:numCache>
                <c:formatCode>General</c:formatCode>
                <c:ptCount val="3"/>
                <c:pt idx="0">
                  <c:v>368398.8</c:v>
                </c:pt>
                <c:pt idx="1">
                  <c:v>100784.2</c:v>
                </c:pt>
                <c:pt idx="2">
                  <c:v>0</c:v>
                </c:pt>
              </c:numCache>
            </c:numRef>
          </c:val>
        </c:ser>
        <c:ser>
          <c:idx val="4"/>
          <c:order val="4"/>
          <c:tx>
            <c:strRef>
              <c:f>Лист1!$F$1</c:f>
              <c:strCache>
                <c:ptCount val="1"/>
                <c:pt idx="0">
                  <c:v>Финансовое управление АГО "Вуктыл"</c:v>
                </c:pt>
              </c:strCache>
            </c:strRef>
          </c:tx>
          <c:spPr>
            <a:solidFill>
              <a:srgbClr val="66FF66"/>
            </a:solidFill>
          </c:spPr>
          <c:invertIfNegative val="0"/>
          <c:dLbls>
            <c:dLbl>
              <c:idx val="0"/>
              <c:layout>
                <c:manualLayout>
                  <c:x val="1.5277777777777777E-2"/>
                  <c:y val="-1.2301574553111403E-2"/>
                </c:manualLayout>
              </c:layout>
              <c:showLegendKey val="0"/>
              <c:showVal val="1"/>
              <c:showCatName val="0"/>
              <c:showSerName val="0"/>
              <c:showPercent val="0"/>
              <c:showBubbleSize val="0"/>
            </c:dLbl>
            <c:dLbl>
              <c:idx val="1"/>
              <c:layout>
                <c:manualLayout>
                  <c:x val="4.1666666666667681E-3"/>
                  <c:y val="5.1862634817706607E-3"/>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Лист1!$F$2:$F$4</c:f>
              <c:numCache>
                <c:formatCode>General</c:formatCode>
                <c:ptCount val="3"/>
                <c:pt idx="0">
                  <c:v>887</c:v>
                </c:pt>
                <c:pt idx="1">
                  <c:v>11696.1</c:v>
                </c:pt>
                <c:pt idx="2">
                  <c:v>0</c:v>
                </c:pt>
              </c:numCache>
            </c:numRef>
          </c:val>
        </c:ser>
        <c:dLbls>
          <c:showLegendKey val="0"/>
          <c:showVal val="0"/>
          <c:showCatName val="0"/>
          <c:showSerName val="0"/>
          <c:showPercent val="0"/>
          <c:showBubbleSize val="0"/>
        </c:dLbls>
        <c:gapWidth val="34"/>
        <c:gapDepth val="160"/>
        <c:shape val="cylinder"/>
        <c:axId val="349877760"/>
        <c:axId val="354525184"/>
        <c:axId val="0"/>
      </c:bar3DChart>
      <c:catAx>
        <c:axId val="349877760"/>
        <c:scaling>
          <c:orientation val="minMax"/>
        </c:scaling>
        <c:delete val="1"/>
        <c:axPos val="b"/>
        <c:majorTickMark val="out"/>
        <c:minorTickMark val="none"/>
        <c:tickLblPos val="nextTo"/>
        <c:crossAx val="354525184"/>
        <c:crosses val="autoZero"/>
        <c:auto val="1"/>
        <c:lblAlgn val="ctr"/>
        <c:lblOffset val="100"/>
        <c:noMultiLvlLbl val="0"/>
      </c:catAx>
      <c:valAx>
        <c:axId val="354525184"/>
        <c:scaling>
          <c:orientation val="minMax"/>
        </c:scaling>
        <c:delete val="1"/>
        <c:axPos val="l"/>
        <c:numFmt formatCode="General" sourceLinked="1"/>
        <c:majorTickMark val="out"/>
        <c:minorTickMark val="none"/>
        <c:tickLblPos val="nextTo"/>
        <c:crossAx val="349877760"/>
        <c:crosses val="autoZero"/>
        <c:crossBetween val="between"/>
      </c:valAx>
      <c:spPr>
        <a:noFill/>
        <a:ln w="25406">
          <a:noFill/>
        </a:ln>
      </c:spPr>
    </c:plotArea>
    <c:legend>
      <c:legendPos val="r"/>
      <c:layout>
        <c:manualLayout>
          <c:xMode val="edge"/>
          <c:yMode val="edge"/>
          <c:x val="2.3043810544348117E-2"/>
          <c:y val="0.10553990377880719"/>
          <c:w val="0.32641108873207636"/>
          <c:h val="0.5587374349709936"/>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600"/>
      </a:pPr>
      <a:endParaRPr lang="ru-RU"/>
    </a:p>
  </c:txPr>
  <c:externalData r:id="rId1">
    <c:autoUpdate val="0"/>
  </c:externalData>
  <c:userShapes r:id="rId2"/>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backWall>
    <c:plotArea>
      <c:layout>
        <c:manualLayout>
          <c:layoutTarget val="inner"/>
          <c:xMode val="edge"/>
          <c:yMode val="edge"/>
          <c:x val="8.915409011373579E-2"/>
          <c:y val="5.7563400128537057E-2"/>
          <c:w val="0.92506048501088312"/>
          <c:h val="0.65324647439992611"/>
        </c:manualLayout>
      </c:layout>
      <c:bar3DChart>
        <c:barDir val="col"/>
        <c:grouping val="clustered"/>
        <c:varyColors val="0"/>
        <c:ser>
          <c:idx val="0"/>
          <c:order val="0"/>
          <c:tx>
            <c:strRef>
              <c:f>Лист1!$B$1</c:f>
              <c:strCache>
                <c:ptCount val="1"/>
                <c:pt idx="0">
                  <c:v>Столбец1</c:v>
                </c:pt>
              </c:strCache>
            </c:strRef>
          </c:tx>
          <c:spPr>
            <a:solidFill>
              <a:srgbClr val="00B0F0"/>
            </a:solidFill>
          </c:spPr>
          <c:invertIfNegative val="0"/>
          <c:dLbls>
            <c:dLbl>
              <c:idx val="0"/>
              <c:layout>
                <c:manualLayout>
                  <c:x val="-5.5555555555555558E-3"/>
                  <c:y val="0"/>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Лист1!$B$2:$B$6</c:f>
              <c:numCache>
                <c:formatCode>General</c:formatCode>
                <c:ptCount val="5"/>
                <c:pt idx="0" formatCode="#,##0.00">
                  <c:v>60.7</c:v>
                </c:pt>
              </c:numCache>
            </c:numRef>
          </c:val>
        </c:ser>
        <c:ser>
          <c:idx val="1"/>
          <c:order val="1"/>
          <c:tx>
            <c:strRef>
              <c:f>Лист1!$C$1</c:f>
              <c:strCache>
                <c:ptCount val="1"/>
                <c:pt idx="0">
                  <c:v>2017 год</c:v>
                </c:pt>
              </c:strCache>
            </c:strRef>
          </c:tx>
          <c:spPr>
            <a:solidFill>
              <a:srgbClr val="FFFF00"/>
            </a:solidFill>
          </c:spPr>
          <c:invertIfNegative val="0"/>
          <c:dLbls>
            <c:dLbl>
              <c:idx val="0"/>
              <c:layout>
                <c:manualLayout>
                  <c:x val="4.1666666666666666E-3"/>
                  <c:y val="7.8138294057341032E-2"/>
                </c:manualLayout>
              </c:layout>
              <c:showLegendKey val="0"/>
              <c:showVal val="1"/>
              <c:showCatName val="0"/>
              <c:showSerName val="0"/>
              <c:showPercent val="0"/>
              <c:showBubbleSize val="0"/>
            </c:dLbl>
            <c:dLbl>
              <c:idx val="1"/>
              <c:layout>
                <c:manualLayout>
                  <c:x val="5.5555555555555558E-3"/>
                  <c:y val="5.3580544496462421E-2"/>
                </c:manualLayout>
              </c:layout>
              <c:showLegendKey val="0"/>
              <c:showVal val="1"/>
              <c:showCatName val="0"/>
              <c:showSerName val="0"/>
              <c:showPercent val="0"/>
              <c:showBubbleSize val="0"/>
            </c:dLbl>
            <c:dLbl>
              <c:idx val="2"/>
              <c:layout>
                <c:manualLayout>
                  <c:x val="5.5555555555555558E-3"/>
                  <c:y val="6.9208203307930621E-2"/>
                </c:manualLayout>
              </c:layout>
              <c:showLegendKey val="0"/>
              <c:showVal val="1"/>
              <c:showCatName val="0"/>
              <c:showSerName val="0"/>
              <c:showPercent val="0"/>
              <c:showBubbleSize val="0"/>
            </c:dLbl>
            <c:dLbl>
              <c:idx val="3"/>
              <c:layout>
                <c:manualLayout>
                  <c:x val="6.9444444444444441E-3"/>
                  <c:y val="7.367324868263582E-2"/>
                </c:manualLayout>
              </c:layout>
              <c:showLegendKey val="0"/>
              <c:showVal val="1"/>
              <c:showCatName val="0"/>
              <c:showSerName val="0"/>
              <c:showPercent val="0"/>
              <c:showBubbleSize val="0"/>
            </c:dLbl>
            <c:dLbl>
              <c:idx val="4"/>
              <c:layout>
                <c:manualLayout>
                  <c:x val="8.3333324219890172E-3"/>
                  <c:y val="4.9515509433694059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Лист1!$C$2:$C$6</c:f>
              <c:numCache>
                <c:formatCode>#,##0.0</c:formatCode>
                <c:ptCount val="5"/>
                <c:pt idx="1">
                  <c:v>43.2</c:v>
                </c:pt>
                <c:pt idx="2">
                  <c:v>31.7</c:v>
                </c:pt>
                <c:pt idx="3">
                  <c:v>52</c:v>
                </c:pt>
                <c:pt idx="4">
                  <c:v>30.8</c:v>
                </c:pt>
              </c:numCache>
            </c:numRef>
          </c:val>
        </c:ser>
        <c:ser>
          <c:idx val="2"/>
          <c:order val="2"/>
          <c:tx>
            <c:strRef>
              <c:f>Лист1!$D$1</c:f>
              <c:strCache>
                <c:ptCount val="1"/>
                <c:pt idx="0">
                  <c:v>2018 год (факт)</c:v>
                </c:pt>
              </c:strCache>
            </c:strRef>
          </c:tx>
          <c:spPr>
            <a:solidFill>
              <a:srgbClr val="FF66CC"/>
            </a:solidFill>
          </c:spPr>
          <c:invertIfNegative val="0"/>
          <c:dLbls>
            <c:dLbl>
              <c:idx val="5"/>
              <c:layout>
                <c:manualLayout>
                  <c:x val="-1.3888887369980678E-3"/>
                  <c:y val="1.0495931958592143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Лист1!$D$2:$D$6</c:f>
              <c:numCache>
                <c:formatCode>#,##0.0</c:formatCode>
                <c:ptCount val="5"/>
                <c:pt idx="1">
                  <c:v>46.3</c:v>
                </c:pt>
                <c:pt idx="2">
                  <c:v>35.799999999999997</c:v>
                </c:pt>
                <c:pt idx="3">
                  <c:v>51.6</c:v>
                </c:pt>
                <c:pt idx="4">
                  <c:v>37.4</c:v>
                </c:pt>
              </c:numCache>
            </c:numRef>
          </c:val>
        </c:ser>
        <c:ser>
          <c:idx val="3"/>
          <c:order val="3"/>
          <c:tx>
            <c:strRef>
              <c:f>Лист1!$E$1</c:f>
              <c:strCache>
                <c:ptCount val="1"/>
                <c:pt idx="0">
                  <c:v>Целевой показатель на 2019 год (по состоянию на 01.10.2019 г.)</c:v>
                </c:pt>
              </c:strCache>
            </c:strRef>
          </c:tx>
          <c:spPr>
            <a:solidFill>
              <a:srgbClr val="00B050"/>
            </a:solidFill>
          </c:spPr>
          <c:invertIfNegative val="0"/>
          <c:dLbls>
            <c:dLbl>
              <c:idx val="1"/>
              <c:layout>
                <c:manualLayout>
                  <c:x val="1.3888887369981695E-2"/>
                  <c:y val="0"/>
                </c:manualLayout>
              </c:layout>
              <c:showLegendKey val="0"/>
              <c:showVal val="1"/>
              <c:showCatName val="0"/>
              <c:showSerName val="0"/>
              <c:showPercent val="0"/>
              <c:showBubbleSize val="0"/>
            </c:dLbl>
            <c:dLbl>
              <c:idx val="2"/>
              <c:layout>
                <c:manualLayout>
                  <c:x val="8.3333324219890172E-3"/>
                  <c:y val="3.8484639270334319E-17"/>
                </c:manualLayout>
              </c:layout>
              <c:showLegendKey val="0"/>
              <c:showVal val="1"/>
              <c:showCatName val="0"/>
              <c:showSerName val="0"/>
              <c:showPercent val="0"/>
              <c:showBubbleSize val="0"/>
            </c:dLbl>
            <c:dLbl>
              <c:idx val="3"/>
              <c:layout>
                <c:manualLayout>
                  <c:x val="9.7222211589871876E-3"/>
                  <c:y val="-2.0991863917184288E-3"/>
                </c:manualLayout>
              </c:layout>
              <c:showLegendKey val="0"/>
              <c:showVal val="1"/>
              <c:showCatName val="0"/>
              <c:showSerName val="0"/>
              <c:showPercent val="0"/>
              <c:showBubbleSize val="0"/>
            </c:dLbl>
            <c:dLbl>
              <c:idx val="4"/>
              <c:layout>
                <c:manualLayout>
                  <c:x val="9.7222211589871876E-3"/>
                  <c:y val="-6.2975591751552474E-3"/>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Лист1!$E$2:$E$6</c:f>
              <c:numCache>
                <c:formatCode>#,##0.0</c:formatCode>
                <c:ptCount val="5"/>
                <c:pt idx="1">
                  <c:v>49.1</c:v>
                </c:pt>
                <c:pt idx="2">
                  <c:v>39.1</c:v>
                </c:pt>
                <c:pt idx="3">
                  <c:v>53.5</c:v>
                </c:pt>
                <c:pt idx="4">
                  <c:v>39.1</c:v>
                </c:pt>
              </c:numCache>
            </c:numRef>
          </c:val>
        </c:ser>
        <c:dLbls>
          <c:showLegendKey val="0"/>
          <c:showVal val="0"/>
          <c:showCatName val="0"/>
          <c:showSerName val="0"/>
          <c:showPercent val="0"/>
          <c:showBubbleSize val="0"/>
        </c:dLbls>
        <c:gapWidth val="150"/>
        <c:shape val="cylinder"/>
        <c:axId val="350356480"/>
        <c:axId val="354527488"/>
        <c:axId val="0"/>
      </c:bar3DChart>
      <c:catAx>
        <c:axId val="350356480"/>
        <c:scaling>
          <c:orientation val="minMax"/>
        </c:scaling>
        <c:delete val="0"/>
        <c:axPos val="b"/>
        <c:numFmt formatCode="General" sourceLinked="1"/>
        <c:majorTickMark val="out"/>
        <c:minorTickMark val="none"/>
        <c:tickLblPos val="nextTo"/>
        <c:txPr>
          <a:bodyPr/>
          <a:lstStyle/>
          <a:p>
            <a:pPr>
              <a:defRPr sz="1200" b="1" baseline="0">
                <a:latin typeface="Times New Roman" panose="02020603050405020304" pitchFamily="18" charset="0"/>
              </a:defRPr>
            </a:pPr>
            <a:endParaRPr lang="ru-RU"/>
          </a:p>
        </c:txPr>
        <c:crossAx val="354527488"/>
        <c:crosses val="autoZero"/>
        <c:auto val="1"/>
        <c:lblAlgn val="ctr"/>
        <c:lblOffset val="100"/>
        <c:noMultiLvlLbl val="0"/>
      </c:catAx>
      <c:valAx>
        <c:axId val="354527488"/>
        <c:scaling>
          <c:orientation val="minMax"/>
        </c:scaling>
        <c:delete val="1"/>
        <c:axPos val="l"/>
        <c:numFmt formatCode="#,##0.00" sourceLinked="1"/>
        <c:majorTickMark val="out"/>
        <c:minorTickMark val="none"/>
        <c:tickLblPos val="nextTo"/>
        <c:crossAx val="350356480"/>
        <c:crosses val="autoZero"/>
        <c:crossBetween val="between"/>
      </c:valAx>
      <c:spPr>
        <a:noFill/>
        <a:ln w="25392">
          <a:noFill/>
        </a:ln>
      </c:spPr>
    </c:plotArea>
    <c:legend>
      <c:legendPos val="r"/>
      <c:legendEntry>
        <c:idx val="0"/>
        <c:delete val="1"/>
      </c:legendEntry>
      <c:layout>
        <c:manualLayout>
          <c:xMode val="edge"/>
          <c:yMode val="edge"/>
          <c:x val="0.1678304715845941"/>
          <c:y val="1.3218593237677649E-2"/>
          <c:w val="0.81133619736043328"/>
          <c:h val="0.11761394243237523"/>
        </c:manualLayout>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797"/>
      </a:pPr>
      <a:endParaRPr lang="ru-RU"/>
    </a:p>
  </c:txPr>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599"/>
            </a:pPr>
            <a:r>
              <a:rPr lang="ru-RU" sz="1600" dirty="0" smtClean="0">
                <a:latin typeface="Times New Roman" panose="02020603050405020304" pitchFamily="18" charset="0"/>
                <a:cs typeface="Times New Roman" panose="02020603050405020304" pitchFamily="18" charset="0"/>
              </a:rPr>
              <a:t>2019 </a:t>
            </a:r>
            <a:r>
              <a:rPr lang="ru-RU" sz="1600" dirty="0">
                <a:latin typeface="Times New Roman" panose="02020603050405020304" pitchFamily="18" charset="0"/>
                <a:cs typeface="Times New Roman" panose="02020603050405020304" pitchFamily="18" charset="0"/>
              </a:rPr>
              <a:t>год</a:t>
            </a:r>
          </a:p>
        </c:rich>
      </c:tx>
      <c:layout>
        <c:manualLayout>
          <c:xMode val="edge"/>
          <c:yMode val="edge"/>
          <c:x val="0.4222867031123872"/>
          <c:y val="6.4619626298329791E-2"/>
        </c:manualLayout>
      </c:layout>
      <c:overlay val="0"/>
    </c:title>
    <c:autoTitleDeleted val="0"/>
    <c:plotArea>
      <c:layout>
        <c:manualLayout>
          <c:layoutTarget val="inner"/>
          <c:xMode val="edge"/>
          <c:yMode val="edge"/>
          <c:x val="4.1332600866752119E-2"/>
          <c:y val="5.4188535102113987E-2"/>
          <c:w val="0.40516095953122139"/>
          <c:h val="0.57208585573038051"/>
        </c:manualLayout>
      </c:layout>
      <c:doughnutChart>
        <c:varyColors val="1"/>
        <c:ser>
          <c:idx val="0"/>
          <c:order val="0"/>
          <c:tx>
            <c:strRef>
              <c:f>Лист1!$B$1</c:f>
              <c:strCache>
                <c:ptCount val="1"/>
                <c:pt idx="0">
                  <c:v>2019 год</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4.131072453152658E-2"/>
                  <c:y val="-3.1540328474702485E-2"/>
                </c:manualLayout>
              </c:layout>
              <c:showLegendKey val="0"/>
              <c:showVal val="1"/>
              <c:showCatName val="0"/>
              <c:showSerName val="0"/>
              <c:showPercent val="0"/>
              <c:showBubbleSize val="0"/>
            </c:dLbl>
            <c:dLbl>
              <c:idx val="4"/>
              <c:layout>
                <c:manualLayout>
                  <c:x val="-3.782174204968565E-2"/>
                  <c:y val="-7.0155549733166012E-2"/>
                </c:manualLayout>
              </c:layout>
              <c:showLegendKey val="0"/>
              <c:showVal val="1"/>
              <c:showCatName val="0"/>
              <c:showSerName val="0"/>
              <c:showPercent val="0"/>
              <c:showBubbleSize val="0"/>
            </c:dLbl>
            <c:dLbl>
              <c:idx val="5"/>
              <c:layout>
                <c:manualLayout>
                  <c:x val="5.5928144101560617E-3"/>
                  <c:y val="-2.2979704599481735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96921.2</c:v>
                </c:pt>
                <c:pt idx="1">
                  <c:v>57752.1</c:v>
                </c:pt>
                <c:pt idx="2">
                  <c:v>27776.2</c:v>
                </c:pt>
                <c:pt idx="3">
                  <c:v>36860.699999999997</c:v>
                </c:pt>
              </c:numCache>
            </c:numRef>
          </c:val>
        </c:ser>
        <c:dLbls>
          <c:showLegendKey val="0"/>
          <c:showVal val="0"/>
          <c:showCatName val="0"/>
          <c:showSerName val="0"/>
          <c:showPercent val="0"/>
          <c:showBubbleSize val="0"/>
          <c:showLeaderLines val="0"/>
        </c:dLbls>
        <c:firstSliceAng val="0"/>
        <c:holeSize val="50"/>
      </c:doughnutChart>
      <c:spPr>
        <a:noFill/>
        <a:ln w="25396">
          <a:noFill/>
        </a:ln>
      </c:spPr>
    </c:plotArea>
    <c:legend>
      <c:legendPos val="r"/>
      <c:layout>
        <c:manualLayout>
          <c:xMode val="edge"/>
          <c:yMode val="edge"/>
          <c:x val="0.26518988993779091"/>
          <c:y val="0.63336504670422022"/>
          <c:w val="0.39520086232314877"/>
          <c:h val="0.23203349257927497"/>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794"/>
      </a:pPr>
      <a:endParaRPr lang="ru-RU"/>
    </a:p>
  </c:txPr>
  <c:externalData r:id="rId1">
    <c:autoUpdate val="0"/>
  </c:externalData>
  <c:userShapes r:id="rId2"/>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5384239760727583"/>
          <c:y val="5.9448598863024456E-2"/>
          <c:w val="0.47066338582677164"/>
          <c:h val="0.58434502428742985"/>
        </c:manualLayout>
      </c:layout>
      <c:doughnutChart>
        <c:varyColors val="1"/>
        <c:ser>
          <c:idx val="0"/>
          <c:order val="0"/>
          <c:tx>
            <c:strRef>
              <c:f>Лист1!$B$1</c:f>
              <c:strCache>
                <c:ptCount val="1"/>
                <c:pt idx="0">
                  <c:v>Столбец1</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0396558410248741E-2"/>
                  <c:y val="-1.7015756419221394E-2"/>
                </c:manualLayout>
              </c:layout>
              <c:showLegendKey val="0"/>
              <c:showVal val="1"/>
              <c:showCatName val="0"/>
              <c:showSerName val="0"/>
              <c:showPercent val="0"/>
              <c:showBubbleSize val="0"/>
            </c:dLbl>
            <c:dLbl>
              <c:idx val="4"/>
              <c:layout>
                <c:manualLayout>
                  <c:x val="3.2582882479413435E-3"/>
                  <c:y val="-6.9938307508316073E-3"/>
                </c:manualLayout>
              </c:layout>
              <c:showLegendKey val="0"/>
              <c:showVal val="1"/>
              <c:showCatName val="0"/>
              <c:showSerName val="0"/>
              <c:showPercent val="0"/>
              <c:showBubbleSize val="0"/>
            </c:dLbl>
            <c:dLbl>
              <c:idx val="5"/>
              <c:layout>
                <c:manualLayout>
                  <c:x val="1.4477944620896628E-4"/>
                  <c:y val="-1.0530039145977244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49116</c:v>
                </c:pt>
                <c:pt idx="1">
                  <c:v>39115</c:v>
                </c:pt>
                <c:pt idx="2">
                  <c:v>53548</c:v>
                </c:pt>
                <c:pt idx="3">
                  <c:v>39125</c:v>
                </c:pt>
              </c:numCache>
            </c:numRef>
          </c:val>
        </c:ser>
        <c:dLbls>
          <c:showLegendKey val="0"/>
          <c:showVal val="0"/>
          <c:showCatName val="0"/>
          <c:showSerName val="0"/>
          <c:showPercent val="0"/>
          <c:showBubbleSize val="0"/>
          <c:showLeaderLines val="0"/>
        </c:dLbls>
        <c:firstSliceAng val="0"/>
        <c:holeSize val="50"/>
      </c:doughnutChart>
      <c:spPr>
        <a:noFill/>
        <a:ln w="25398">
          <a:noFill/>
        </a:ln>
      </c:spPr>
    </c:plotArea>
    <c:plotVisOnly val="1"/>
    <c:dispBlanksAs val="gap"/>
    <c:showDLblsOverMax val="0"/>
  </c:chart>
  <c:txPr>
    <a:bodyPr/>
    <a:lstStyle/>
    <a:p>
      <a:pPr>
        <a:defRPr sz="1793"/>
      </a:pPr>
      <a:endParaRPr lang="ru-RU"/>
    </a:p>
  </c:txPr>
  <c:externalData r:id="rId1">
    <c:autoUpdate val="0"/>
  </c:externalData>
  <c:userShapes r:id="rId2"/>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backWall>
    <c:plotArea>
      <c:layout/>
      <c:bar3DChart>
        <c:barDir val="col"/>
        <c:grouping val="clustered"/>
        <c:varyColors val="0"/>
        <c:ser>
          <c:idx val="0"/>
          <c:order val="0"/>
          <c:tx>
            <c:strRef>
              <c:f>Лист1!$B$1</c:f>
              <c:strCache>
                <c:ptCount val="1"/>
                <c:pt idx="0">
                  <c:v>Педработники общего образования</c:v>
                </c:pt>
              </c:strCache>
            </c:strRef>
          </c:tx>
          <c:spPr>
            <a:solidFill>
              <a:srgbClr val="FFC000"/>
            </a:solidFill>
          </c:spPr>
          <c:invertIfNegative val="0"/>
          <c:dLbls>
            <c:dLbl>
              <c:idx val="0"/>
              <c:layout>
                <c:manualLayout>
                  <c:x val="1.5277777777777777E-2"/>
                  <c:y val="-1.7165824398009257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Лист1!$B$2</c:f>
              <c:numCache>
                <c:formatCode>#,##0.0</c:formatCode>
                <c:ptCount val="1"/>
                <c:pt idx="0">
                  <c:v>80.889621087314652</c:v>
                </c:pt>
              </c:numCache>
            </c:numRef>
          </c:val>
        </c:ser>
        <c:ser>
          <c:idx val="1"/>
          <c:order val="1"/>
          <c:tx>
            <c:strRef>
              <c:f>Лист1!$C$1</c:f>
              <c:strCache>
                <c:ptCount val="1"/>
                <c:pt idx="0">
                  <c:v>Педработники дошкольного образования</c:v>
                </c:pt>
              </c:strCache>
            </c:strRef>
          </c:tx>
          <c:spPr>
            <a:solidFill>
              <a:srgbClr val="92D050"/>
            </a:solidFill>
          </c:spPr>
          <c:invertIfNegative val="0"/>
          <c:dLbls>
            <c:dLbl>
              <c:idx val="0"/>
              <c:layout>
                <c:manualLayout>
                  <c:x val="1.2499890638670167E-2"/>
                  <c:y val="-3.0040192696516164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Лист1!$C$2</c:f>
              <c:numCache>
                <c:formatCode>#,##0.0</c:formatCode>
                <c:ptCount val="1"/>
                <c:pt idx="0">
                  <c:v>64.415156507413514</c:v>
                </c:pt>
              </c:numCache>
            </c:numRef>
          </c:val>
        </c:ser>
        <c:ser>
          <c:idx val="2"/>
          <c:order val="2"/>
          <c:tx>
            <c:strRef>
              <c:f>Лист1!$D$1</c:f>
              <c:strCache>
                <c:ptCount val="1"/>
                <c:pt idx="0">
                  <c:v>Педработники дополнительного образования</c:v>
                </c:pt>
              </c:strCache>
            </c:strRef>
          </c:tx>
          <c:spPr>
            <a:solidFill>
              <a:srgbClr val="FF66CC"/>
            </a:solidFill>
          </c:spPr>
          <c:invertIfNegative val="0"/>
          <c:dLbls>
            <c:dLbl>
              <c:idx val="0"/>
              <c:layout>
                <c:manualLayout>
                  <c:x val="1.6666666666666666E-2"/>
                  <c:y val="-1.7165824398009236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Лист1!$D$2</c:f>
              <c:numCache>
                <c:formatCode>#,##0.0</c:formatCode>
                <c:ptCount val="1"/>
                <c:pt idx="0">
                  <c:v>88.138385502471166</c:v>
                </c:pt>
              </c:numCache>
            </c:numRef>
          </c:val>
        </c:ser>
        <c:ser>
          <c:idx val="3"/>
          <c:order val="3"/>
          <c:tx>
            <c:strRef>
              <c:f>Лист1!$E$1</c:f>
              <c:strCache>
                <c:ptCount val="1"/>
                <c:pt idx="0">
                  <c:v>Педработники доп.образования (ДЮСШ)</c:v>
                </c:pt>
              </c:strCache>
            </c:strRef>
          </c:tx>
          <c:spPr>
            <a:solidFill>
              <a:schemeClr val="accent2">
                <a:lumMod val="75000"/>
              </a:schemeClr>
            </a:solidFill>
          </c:spPr>
          <c:invertIfNegative val="0"/>
          <c:dLbls>
            <c:dLbl>
              <c:idx val="0"/>
              <c:layout>
                <c:manualLayout>
                  <c:x val="2.0833333333333384E-2"/>
                  <c:y val="-1.716582439800921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Лист1!$E$2</c:f>
            </c:numRef>
          </c:val>
        </c:ser>
        <c:ser>
          <c:idx val="4"/>
          <c:order val="4"/>
          <c:tx>
            <c:strRef>
              <c:f>Лист1!$F$1</c:f>
              <c:strCache>
                <c:ptCount val="1"/>
                <c:pt idx="0">
                  <c:v>Педработники доп.образования (ЦВР)</c:v>
                </c:pt>
              </c:strCache>
            </c:strRef>
          </c:tx>
          <c:spPr>
            <a:solidFill>
              <a:schemeClr val="accent6">
                <a:lumMod val="75000"/>
              </a:schemeClr>
            </a:solidFill>
          </c:spPr>
          <c:invertIfNegative val="0"/>
          <c:dLbls>
            <c:dLbl>
              <c:idx val="0"/>
              <c:layout>
                <c:manualLayout>
                  <c:x val="1.8055555555555554E-2"/>
                  <c:y val="-2.360317750222724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Лист1!$F$2</c:f>
            </c:numRef>
          </c:val>
        </c:ser>
        <c:ser>
          <c:idx val="5"/>
          <c:order val="5"/>
          <c:tx>
            <c:strRef>
              <c:f>Лист1!$G$1</c:f>
              <c:strCache>
                <c:ptCount val="1"/>
                <c:pt idx="0">
                  <c:v>Работники культуры</c:v>
                </c:pt>
              </c:strCache>
            </c:strRef>
          </c:tx>
          <c:spPr>
            <a:solidFill>
              <a:srgbClr val="00B0F0"/>
            </a:solidFill>
          </c:spPr>
          <c:invertIfNegative val="0"/>
          <c:dLbls>
            <c:dLbl>
              <c:idx val="0"/>
              <c:layout>
                <c:manualLayout>
                  <c:x val="2.2222222222222223E-2"/>
                  <c:y val="-2.1457280497511548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Лист1!$G$2</c:f>
              <c:numCache>
                <c:formatCode>#,##0.0</c:formatCode>
                <c:ptCount val="1"/>
                <c:pt idx="0">
                  <c:v>64.415156507413514</c:v>
                </c:pt>
              </c:numCache>
            </c:numRef>
          </c:val>
        </c:ser>
        <c:dLbls>
          <c:showLegendKey val="0"/>
          <c:showVal val="0"/>
          <c:showCatName val="0"/>
          <c:showSerName val="0"/>
          <c:showPercent val="0"/>
          <c:showBubbleSize val="0"/>
        </c:dLbls>
        <c:gapWidth val="150"/>
        <c:shape val="pyramid"/>
        <c:axId val="351961600"/>
        <c:axId val="344580672"/>
        <c:axId val="0"/>
      </c:bar3DChart>
      <c:catAx>
        <c:axId val="351961600"/>
        <c:scaling>
          <c:orientation val="minMax"/>
        </c:scaling>
        <c:delete val="0"/>
        <c:axPos val="b"/>
        <c:numFmt formatCode="#,##0.00" sourceLinked="1"/>
        <c:majorTickMark val="out"/>
        <c:minorTickMark val="none"/>
        <c:tickLblPos val="nextTo"/>
        <c:txPr>
          <a:bodyPr/>
          <a:lstStyle/>
          <a:p>
            <a:pPr>
              <a:defRPr sz="1400" b="1" baseline="0">
                <a:latin typeface="Times New Roman" panose="02020603050405020304" pitchFamily="18" charset="0"/>
              </a:defRPr>
            </a:pPr>
            <a:endParaRPr lang="ru-RU"/>
          </a:p>
        </c:txPr>
        <c:crossAx val="344580672"/>
        <c:crosses val="autoZero"/>
        <c:auto val="1"/>
        <c:lblAlgn val="ctr"/>
        <c:lblOffset val="100"/>
        <c:noMultiLvlLbl val="0"/>
      </c:catAx>
      <c:valAx>
        <c:axId val="344580672"/>
        <c:scaling>
          <c:orientation val="minMax"/>
        </c:scaling>
        <c:delete val="1"/>
        <c:axPos val="l"/>
        <c:numFmt formatCode="#,##0.0" sourceLinked="1"/>
        <c:majorTickMark val="out"/>
        <c:minorTickMark val="none"/>
        <c:tickLblPos val="nextTo"/>
        <c:crossAx val="351961600"/>
        <c:crosses val="autoZero"/>
        <c:crossBetween val="between"/>
      </c:valAx>
      <c:spPr>
        <a:noFill/>
        <a:ln w="25409">
          <a:noFill/>
        </a:ln>
      </c:spPr>
    </c:plotArea>
    <c:legend>
      <c:legendPos val="r"/>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801"/>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7868484768957585"/>
          <c:y val="0"/>
          <c:w val="0.77823822353536276"/>
          <c:h val="0.53893206208232647"/>
        </c:manualLayout>
      </c:layout>
      <c:bar3DChart>
        <c:barDir val="col"/>
        <c:grouping val="clustered"/>
        <c:varyColors val="0"/>
        <c:ser>
          <c:idx val="0"/>
          <c:order val="0"/>
          <c:tx>
            <c:strRef>
              <c:f>Лист1!$B$1</c:f>
              <c:strCache>
                <c:ptCount val="1"/>
                <c:pt idx="0">
                  <c:v>доходы</c:v>
                </c:pt>
              </c:strCache>
            </c:strRef>
          </c:tx>
          <c:invertIfNegative val="0"/>
          <c:dLbls>
            <c:dLbl>
              <c:idx val="0"/>
              <c:layout>
                <c:manualLayout>
                  <c:x val="-3.1200995882060462E-3"/>
                  <c:y val="5.3398588931775947E-3"/>
                </c:manualLayout>
              </c:layout>
              <c:showLegendKey val="0"/>
              <c:showVal val="1"/>
              <c:showCatName val="0"/>
              <c:showSerName val="0"/>
              <c:showPercent val="0"/>
              <c:showBubbleSize val="0"/>
            </c:dLbl>
            <c:txPr>
              <a:bodyPr rot="-5400000" vert="horz"/>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Лист1!$B$2:$B$7</c:f>
              <c:numCache>
                <c:formatCode>#,##0.0</c:formatCode>
                <c:ptCount val="6"/>
                <c:pt idx="0">
                  <c:v>7502.2</c:v>
                </c:pt>
                <c:pt idx="1">
                  <c:v>3809</c:v>
                </c:pt>
                <c:pt idx="2">
                  <c:v>1622.5</c:v>
                </c:pt>
                <c:pt idx="3">
                  <c:v>3194</c:v>
                </c:pt>
                <c:pt idx="4">
                  <c:v>2678.1</c:v>
                </c:pt>
                <c:pt idx="5">
                  <c:v>603.5</c:v>
                </c:pt>
              </c:numCache>
            </c:numRef>
          </c:val>
        </c:ser>
        <c:ser>
          <c:idx val="1"/>
          <c:order val="1"/>
          <c:tx>
            <c:strRef>
              <c:f>Лист1!$C$1</c:f>
              <c:strCache>
                <c:ptCount val="1"/>
                <c:pt idx="0">
                  <c:v>расходы</c:v>
                </c:pt>
              </c:strCache>
            </c:strRef>
          </c:tx>
          <c:invertIfNegative val="0"/>
          <c:dLbls>
            <c:dLbl>
              <c:idx val="0"/>
              <c:layout>
                <c:manualLayout>
                  <c:x val="7.7700838340366552E-4"/>
                  <c:y val="5.3398588931775947E-3"/>
                </c:manualLayout>
              </c:layout>
              <c:showLegendKey val="0"/>
              <c:showVal val="1"/>
              <c:showCatName val="0"/>
              <c:showSerName val="0"/>
              <c:showPercent val="0"/>
              <c:showBubbleSize val="0"/>
            </c:dLbl>
            <c:txPr>
              <a:bodyPr rot="-5400000" vert="horz"/>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Лист1!$C$2:$C$7</c:f>
              <c:numCache>
                <c:formatCode>#,##0.0</c:formatCode>
                <c:ptCount val="6"/>
                <c:pt idx="0">
                  <c:v>7799.4</c:v>
                </c:pt>
                <c:pt idx="1">
                  <c:v>3960.7</c:v>
                </c:pt>
                <c:pt idx="2">
                  <c:v>1690.3</c:v>
                </c:pt>
                <c:pt idx="3">
                  <c:v>3662.9</c:v>
                </c:pt>
                <c:pt idx="4">
                  <c:v>2797.7</c:v>
                </c:pt>
                <c:pt idx="5">
                  <c:v>612</c:v>
                </c:pt>
              </c:numCache>
            </c:numRef>
          </c:val>
        </c:ser>
        <c:dLbls>
          <c:showLegendKey val="0"/>
          <c:showVal val="0"/>
          <c:showCatName val="0"/>
          <c:showSerName val="0"/>
          <c:showPercent val="0"/>
          <c:showBubbleSize val="0"/>
        </c:dLbls>
        <c:gapWidth val="150"/>
        <c:shape val="cylinder"/>
        <c:axId val="100325376"/>
        <c:axId val="92504064"/>
        <c:axId val="0"/>
      </c:bar3DChart>
      <c:catAx>
        <c:axId val="100325376"/>
        <c:scaling>
          <c:orientation val="minMax"/>
        </c:scaling>
        <c:delete val="0"/>
        <c:axPos val="b"/>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92504064"/>
        <c:crosses val="autoZero"/>
        <c:auto val="1"/>
        <c:lblAlgn val="ctr"/>
        <c:lblOffset val="100"/>
        <c:noMultiLvlLbl val="0"/>
      </c:catAx>
      <c:valAx>
        <c:axId val="92504064"/>
        <c:scaling>
          <c:orientation val="minMax"/>
        </c:scaling>
        <c:delete val="1"/>
        <c:axPos val="l"/>
        <c:numFmt formatCode="#,##0.0" sourceLinked="1"/>
        <c:majorTickMark val="out"/>
        <c:minorTickMark val="none"/>
        <c:tickLblPos val="nextTo"/>
        <c:crossAx val="100325376"/>
        <c:crosses val="autoZero"/>
        <c:crossBetween val="between"/>
      </c:valAx>
    </c:plotArea>
    <c:legend>
      <c:legendPos val="r"/>
      <c:layout>
        <c:manualLayout>
          <c:xMode val="edge"/>
          <c:yMode val="edge"/>
          <c:x val="1.4481289511501851E-2"/>
          <c:y val="0.23323229354869135"/>
          <c:w val="0.18053572371740118"/>
          <c:h val="0.18658736732314865"/>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sideWall>
    <c:back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backWall>
    <c:plotArea>
      <c:layout/>
      <c:bar3DChart>
        <c:barDir val="col"/>
        <c:grouping val="clustered"/>
        <c:varyColors val="0"/>
        <c:ser>
          <c:idx val="0"/>
          <c:order val="0"/>
          <c:tx>
            <c:strRef>
              <c:f>Лист1!$B$1</c:f>
              <c:strCache>
                <c:ptCount val="1"/>
                <c:pt idx="0">
                  <c:v>Установленно по БК РФ</c:v>
                </c:pt>
              </c:strCache>
            </c:strRef>
          </c:tx>
          <c:spPr>
            <a:solidFill>
              <a:srgbClr val="00B0F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2018 год</c:v>
                </c:pt>
                <c:pt idx="1">
                  <c:v>2019 год</c:v>
                </c:pt>
                <c:pt idx="2">
                  <c:v>2020 год</c:v>
                </c:pt>
                <c:pt idx="3">
                  <c:v>2021 год</c:v>
                </c:pt>
              </c:strCache>
            </c:strRef>
          </c:cat>
          <c:val>
            <c:numRef>
              <c:f>Лист1!$B$2:$B$5</c:f>
              <c:numCache>
                <c:formatCode>General</c:formatCode>
                <c:ptCount val="4"/>
                <c:pt idx="0">
                  <c:v>15</c:v>
                </c:pt>
                <c:pt idx="1">
                  <c:v>15</c:v>
                </c:pt>
                <c:pt idx="2">
                  <c:v>15</c:v>
                </c:pt>
                <c:pt idx="3">
                  <c:v>15</c:v>
                </c:pt>
              </c:numCache>
            </c:numRef>
          </c:val>
        </c:ser>
        <c:ser>
          <c:idx val="1"/>
          <c:order val="1"/>
          <c:tx>
            <c:strRef>
              <c:f>Лист1!$C$1</c:f>
              <c:strCache>
                <c:ptCount val="1"/>
                <c:pt idx="0">
                  <c:v>Закреплены законом РК(единый норматив)</c:v>
                </c:pt>
              </c:strCache>
            </c:strRef>
          </c:tx>
          <c:spPr>
            <a:solidFill>
              <a:srgbClr val="92D05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2018 год</c:v>
                </c:pt>
                <c:pt idx="1">
                  <c:v>2019 год</c:v>
                </c:pt>
                <c:pt idx="2">
                  <c:v>2020 год</c:v>
                </c:pt>
                <c:pt idx="3">
                  <c:v>2021 год</c:v>
                </c:pt>
              </c:strCache>
            </c:strRef>
          </c:cat>
          <c:val>
            <c:numRef>
              <c:f>Лист1!$C$2:$C$5</c:f>
              <c:numCache>
                <c:formatCode>General</c:formatCode>
                <c:ptCount val="4"/>
                <c:pt idx="0">
                  <c:v>5</c:v>
                </c:pt>
                <c:pt idx="1">
                  <c:v>5</c:v>
                </c:pt>
                <c:pt idx="2">
                  <c:v>5</c:v>
                </c:pt>
                <c:pt idx="3">
                  <c:v>5</c:v>
                </c:pt>
              </c:numCache>
            </c:numRef>
          </c:val>
        </c:ser>
        <c:ser>
          <c:idx val="2"/>
          <c:order val="2"/>
          <c:tx>
            <c:strRef>
              <c:f>Лист1!$D$1</c:f>
              <c:strCache>
                <c:ptCount val="1"/>
                <c:pt idx="0">
                  <c:v>Закреплены законом РК (дополнительный норматив)</c:v>
                </c:pt>
              </c:strCache>
            </c:strRef>
          </c:tx>
          <c:spPr>
            <a:solidFill>
              <a:srgbClr val="FF66CC"/>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2018 год</c:v>
                </c:pt>
                <c:pt idx="1">
                  <c:v>2019 год</c:v>
                </c:pt>
                <c:pt idx="2">
                  <c:v>2020 год</c:v>
                </c:pt>
                <c:pt idx="3">
                  <c:v>2021 год</c:v>
                </c:pt>
              </c:strCache>
            </c:strRef>
          </c:cat>
          <c:val>
            <c:numRef>
              <c:f>Лист1!$D$2:$D$5</c:f>
              <c:numCache>
                <c:formatCode>General</c:formatCode>
                <c:ptCount val="4"/>
                <c:pt idx="0">
                  <c:v>11.5</c:v>
                </c:pt>
                <c:pt idx="1">
                  <c:v>22.1</c:v>
                </c:pt>
                <c:pt idx="2">
                  <c:v>18.2</c:v>
                </c:pt>
                <c:pt idx="3">
                  <c:v>17.5</c:v>
                </c:pt>
              </c:numCache>
            </c:numRef>
          </c:val>
        </c:ser>
        <c:dLbls>
          <c:showLegendKey val="0"/>
          <c:showVal val="0"/>
          <c:showCatName val="0"/>
          <c:showSerName val="0"/>
          <c:showPercent val="0"/>
          <c:showBubbleSize val="0"/>
        </c:dLbls>
        <c:gapWidth val="150"/>
        <c:shape val="cylinder"/>
        <c:axId val="43379712"/>
        <c:axId val="92507520"/>
        <c:axId val="0"/>
      </c:bar3DChart>
      <c:catAx>
        <c:axId val="43379712"/>
        <c:scaling>
          <c:orientation val="minMax"/>
        </c:scaling>
        <c:delete val="0"/>
        <c:axPos val="b"/>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92507520"/>
        <c:crosses val="autoZero"/>
        <c:auto val="1"/>
        <c:lblAlgn val="ctr"/>
        <c:lblOffset val="100"/>
        <c:noMultiLvlLbl val="0"/>
      </c:catAx>
      <c:valAx>
        <c:axId val="92507520"/>
        <c:scaling>
          <c:orientation val="minMax"/>
        </c:scaling>
        <c:delete val="1"/>
        <c:axPos val="l"/>
        <c:numFmt formatCode="General" sourceLinked="1"/>
        <c:majorTickMark val="out"/>
        <c:minorTickMark val="none"/>
        <c:tickLblPos val="nextTo"/>
        <c:crossAx val="43379712"/>
        <c:crosses val="autoZero"/>
        <c:crossBetween val="between"/>
      </c:valAx>
    </c:plotArea>
    <c:legend>
      <c:legendPos val="r"/>
      <c:layout>
        <c:manualLayout>
          <c:xMode val="edge"/>
          <c:yMode val="edge"/>
          <c:x val="0.69795357645687728"/>
          <c:y val="0.34852731299212597"/>
          <c:w val="0.29342785557361206"/>
          <c:h val="0.30294537401574806"/>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i="1">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2019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manualLayout>
                  <c:x val="-9.6070344035847868E-2"/>
                  <c:y val="-5.4608046320827282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- 6,4%</c:v>
                </c:pt>
                <c:pt idx="1">
                  <c:v>Субсидии - 48,8%</c:v>
                </c:pt>
                <c:pt idx="2">
                  <c:v>Субвенции - 44,7%</c:v>
                </c:pt>
              </c:strCache>
            </c:strRef>
          </c:cat>
          <c:val>
            <c:numRef>
              <c:f>Лист1!$B$2:$B$4</c:f>
              <c:numCache>
                <c:formatCode>General</c:formatCode>
                <c:ptCount val="3"/>
                <c:pt idx="0">
                  <c:v>34106.5</c:v>
                </c:pt>
                <c:pt idx="1">
                  <c:v>258482.8</c:v>
                </c:pt>
                <c:pt idx="2">
                  <c:v>236812.5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1251152135359448"/>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i="1">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manualLayout>
                  <c:x val="-0.10124929534578463"/>
                  <c:y val="-5.087706178959063E-2"/>
                </c:manualLayout>
              </c:layout>
              <c:dLblPos val="bestFit"/>
              <c:showLegendKey val="0"/>
              <c:showVal val="1"/>
              <c:showCatName val="0"/>
              <c:showSerName val="0"/>
              <c:showPercent val="0"/>
              <c:showBubbleSize val="0"/>
            </c:dLbl>
            <c:dLbl>
              <c:idx val="1"/>
              <c:layout>
                <c:manualLayout>
                  <c:x val="0.10124903817271326"/>
                  <c:y val="3.391804119306042E-3"/>
                </c:manualLayout>
              </c:layout>
              <c:dLblPos val="bestFi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- 0,4%</c:v>
                </c:pt>
                <c:pt idx="1">
                  <c:v>Субсидии - 10,6%</c:v>
                </c:pt>
                <c:pt idx="2">
                  <c:v>Субвенции - 89,0%</c:v>
                </c:pt>
              </c:strCache>
            </c:strRef>
          </c:cat>
          <c:val>
            <c:numRef>
              <c:f>Лист1!$B$2:$B$4</c:f>
              <c:numCache>
                <c:formatCode>General</c:formatCode>
                <c:ptCount val="3"/>
                <c:pt idx="0">
                  <c:v>1092.2</c:v>
                </c:pt>
                <c:pt idx="1">
                  <c:v>27834.400000000001</c:v>
                </c:pt>
                <c:pt idx="2">
                  <c:v>233972.51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54163683459039513"/>
          <c:h val="0.25079854285958464"/>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i="1">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2021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manualLayout>
                  <c:x val="-0.12178945137783044"/>
                  <c:y val="-3.1847705324331253E-2"/>
                </c:manualLayout>
              </c:layout>
              <c:showLegendKey val="0"/>
              <c:showVal val="1"/>
              <c:showCatName val="0"/>
              <c:showSerName val="0"/>
              <c:showPercent val="0"/>
              <c:showBubbleSize val="0"/>
            </c:dLbl>
            <c:dLbl>
              <c:idx val="1"/>
              <c:layout>
                <c:manualLayout>
                  <c:x val="6.2665619457920374E-2"/>
                  <c:y val="-1.1496880608495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- 0,6%</c:v>
                </c:pt>
                <c:pt idx="1">
                  <c:v>Субсидии - 3,2%</c:v>
                </c:pt>
                <c:pt idx="2">
                  <c:v>Субвенции - 96,2%</c:v>
                </c:pt>
              </c:strCache>
            </c:strRef>
          </c:cat>
          <c:val>
            <c:numRef>
              <c:f>Лист1!$B$2:$B$4</c:f>
              <c:numCache>
                <c:formatCode>General</c:formatCode>
                <c:ptCount val="3"/>
                <c:pt idx="0">
                  <c:v>1407.2</c:v>
                </c:pt>
                <c:pt idx="1">
                  <c:v>7834.4</c:v>
                </c:pt>
                <c:pt idx="2">
                  <c:v>235724.21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54163683459039513"/>
          <c:h val="0.25079854285958464"/>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image" Target="../media/image13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image" Target="../media/image13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56DAB7-AD95-4A0E-88D7-59F70DAC2F7C}" type="doc">
      <dgm:prSet loTypeId="urn:microsoft.com/office/officeart/2005/8/layout/target3" loCatId="list" qsTypeId="urn:microsoft.com/office/officeart/2005/8/quickstyle/3d2" qsCatId="3D" csTypeId="urn:microsoft.com/office/officeart/2005/8/colors/accent1_2" csCatId="accent1" phldr="1"/>
      <dgm:spPr/>
      <dgm:t>
        <a:bodyPr/>
        <a:lstStyle/>
        <a:p>
          <a:endParaRPr lang="ru-RU"/>
        </a:p>
      </dgm:t>
    </dgm:pt>
    <dgm:pt modelId="{EF32B679-D3A1-4DB0-956F-981B85A23B36}">
      <dgm:prSet phldrT="[Текст]" custT="1"/>
      <dgm:spPr>
        <a:solidFill>
          <a:srgbClr val="92D050">
            <a:alpha val="90000"/>
          </a:srgbClr>
        </a:solidFill>
      </dgm:spPr>
      <dgm:t>
        <a:bodyPr/>
        <a:lstStyle/>
        <a:p>
          <a:r>
            <a:rPr lang="ru-RU" sz="1400" dirty="0" smtClean="0">
              <a:latin typeface="Times New Roman" panose="02020603050405020304" pitchFamily="18" charset="0"/>
              <a:cs typeface="Times New Roman" panose="02020603050405020304" pitchFamily="18" charset="0"/>
            </a:rPr>
            <a:t>Повышение уровня вовлеченности заинтересованных граждан, организаций в реализацию мероприятий по благоустройству территорий</a:t>
          </a:r>
          <a:endParaRPr lang="ru-RU" sz="1400" dirty="0">
            <a:latin typeface="Times New Roman" panose="02020603050405020304" pitchFamily="18" charset="0"/>
            <a:cs typeface="Times New Roman" panose="02020603050405020304" pitchFamily="18" charset="0"/>
          </a:endParaRPr>
        </a:p>
      </dgm:t>
    </dgm:pt>
    <dgm:pt modelId="{48189FE8-A5ED-43FE-AB0D-96D9F9F3FB0B}" type="parTrans" cxnId="{EA31FD4B-9430-4C70-9F29-8629CD1018DC}">
      <dgm:prSet/>
      <dgm:spPr/>
      <dgm:t>
        <a:bodyPr/>
        <a:lstStyle/>
        <a:p>
          <a:endParaRPr lang="ru-RU"/>
        </a:p>
      </dgm:t>
    </dgm:pt>
    <dgm:pt modelId="{94F4EE1F-59E8-462E-9FD2-1561182F8F4B}" type="sibTrans" cxnId="{EA31FD4B-9430-4C70-9F29-8629CD1018DC}">
      <dgm:prSet/>
      <dgm:spPr/>
      <dgm:t>
        <a:bodyPr/>
        <a:lstStyle/>
        <a:p>
          <a:endParaRPr lang="ru-RU"/>
        </a:p>
      </dgm:t>
    </dgm:pt>
    <dgm:pt modelId="{B5909F22-5A0A-4B62-8BFA-DDDBCFF2F213}">
      <dgm:prSet phldrT="[Текст]" custT="1"/>
      <dgm:spPr>
        <a:solidFill>
          <a:srgbClr val="FFC000">
            <a:alpha val="90000"/>
          </a:srgbClr>
        </a:solidFill>
      </dgm:spPr>
      <dgm:t>
        <a:bodyPr/>
        <a:lstStyle/>
        <a:p>
          <a:r>
            <a:rPr lang="ru-RU" sz="1400" dirty="0" smtClean="0">
              <a:latin typeface="Times New Roman" panose="02020603050405020304" pitchFamily="18" charset="0"/>
              <a:cs typeface="Times New Roman" panose="02020603050405020304" pitchFamily="18" charset="0"/>
            </a:rPr>
            <a:t>Повышение уровня благоустройства наиболее посещаемых муниципальных территорий</a:t>
          </a:r>
          <a:endParaRPr lang="ru-RU" sz="1400" dirty="0">
            <a:latin typeface="Times New Roman" panose="02020603050405020304" pitchFamily="18" charset="0"/>
            <a:cs typeface="Times New Roman" panose="02020603050405020304" pitchFamily="18" charset="0"/>
          </a:endParaRPr>
        </a:p>
      </dgm:t>
    </dgm:pt>
    <dgm:pt modelId="{DC46E246-82AA-4518-ABDE-52591124B991}" type="sibTrans" cxnId="{910A9A69-74E8-43D7-9F8F-5B68DD0B7A1B}">
      <dgm:prSet/>
      <dgm:spPr/>
      <dgm:t>
        <a:bodyPr/>
        <a:lstStyle/>
        <a:p>
          <a:endParaRPr lang="ru-RU"/>
        </a:p>
      </dgm:t>
    </dgm:pt>
    <dgm:pt modelId="{0DC436C9-3530-43F1-B73F-653C8CA1B00A}" type="parTrans" cxnId="{910A9A69-74E8-43D7-9F8F-5B68DD0B7A1B}">
      <dgm:prSet/>
      <dgm:spPr/>
      <dgm:t>
        <a:bodyPr/>
        <a:lstStyle/>
        <a:p>
          <a:endParaRPr lang="ru-RU"/>
        </a:p>
      </dgm:t>
    </dgm:pt>
    <dgm:pt modelId="{E1A2BF7E-BA19-4C81-A5B8-CAEBF27D57E8}">
      <dgm:prSet phldrT="[Текст]" custT="1"/>
      <dgm:spPr>
        <a:solidFill>
          <a:schemeClr val="accent2">
            <a:lumMod val="40000"/>
            <a:lumOff val="60000"/>
            <a:alpha val="90000"/>
          </a:schemeClr>
        </a:solidFill>
      </dgm:spPr>
      <dgm:t>
        <a:bodyPr/>
        <a:lstStyle/>
        <a:p>
          <a:r>
            <a:rPr lang="ru-RU" sz="1400" dirty="0" smtClean="0">
              <a:latin typeface="Times New Roman" panose="02020603050405020304" pitchFamily="18" charset="0"/>
              <a:cs typeface="Times New Roman" panose="02020603050405020304" pitchFamily="18" charset="0"/>
            </a:rPr>
            <a:t>Повышение уровня благоустройства дворовых территорий</a:t>
          </a:r>
          <a:endParaRPr lang="ru-RU" sz="1400" dirty="0">
            <a:latin typeface="Times New Roman" panose="02020603050405020304" pitchFamily="18" charset="0"/>
            <a:cs typeface="Times New Roman" panose="02020603050405020304" pitchFamily="18" charset="0"/>
          </a:endParaRPr>
        </a:p>
      </dgm:t>
    </dgm:pt>
    <dgm:pt modelId="{E4E38CD1-4074-4530-980A-297F24832FD5}" type="sibTrans" cxnId="{0B37C3D2-336D-41EC-8B33-F5EB913C25F3}">
      <dgm:prSet/>
      <dgm:spPr/>
      <dgm:t>
        <a:bodyPr/>
        <a:lstStyle/>
        <a:p>
          <a:endParaRPr lang="ru-RU"/>
        </a:p>
      </dgm:t>
    </dgm:pt>
    <dgm:pt modelId="{DDCE1237-EBE9-4194-9D4B-8EABE6CD84B4}" type="parTrans" cxnId="{0B37C3D2-336D-41EC-8B33-F5EB913C25F3}">
      <dgm:prSet/>
      <dgm:spPr/>
      <dgm:t>
        <a:bodyPr/>
        <a:lstStyle/>
        <a:p>
          <a:endParaRPr lang="ru-RU"/>
        </a:p>
      </dgm:t>
    </dgm:pt>
    <dgm:pt modelId="{0711C067-70BE-4DAB-9C08-B2E6B977157A}" type="pres">
      <dgm:prSet presAssocID="{5156DAB7-AD95-4A0E-88D7-59F70DAC2F7C}" presName="Name0" presStyleCnt="0">
        <dgm:presLayoutVars>
          <dgm:chMax val="7"/>
          <dgm:dir/>
          <dgm:animLvl val="lvl"/>
          <dgm:resizeHandles val="exact"/>
        </dgm:presLayoutVars>
      </dgm:prSet>
      <dgm:spPr/>
      <dgm:t>
        <a:bodyPr/>
        <a:lstStyle/>
        <a:p>
          <a:endParaRPr lang="ru-RU"/>
        </a:p>
      </dgm:t>
    </dgm:pt>
    <dgm:pt modelId="{DE4A8E02-B245-4353-81B4-F457D669A20B}" type="pres">
      <dgm:prSet presAssocID="{E1A2BF7E-BA19-4C81-A5B8-CAEBF27D57E8}" presName="circle1" presStyleLbl="node1" presStyleIdx="0" presStyleCnt="3" custScaleY="124198"/>
      <dgm:spPr>
        <a:solidFill>
          <a:schemeClr val="accent2">
            <a:lumMod val="40000"/>
            <a:lumOff val="60000"/>
          </a:schemeClr>
        </a:solidFill>
      </dgm:spPr>
    </dgm:pt>
    <dgm:pt modelId="{2C05A92C-2E5C-460E-A247-29B5072D84E5}" type="pres">
      <dgm:prSet presAssocID="{E1A2BF7E-BA19-4C81-A5B8-CAEBF27D57E8}" presName="space" presStyleCnt="0"/>
      <dgm:spPr/>
    </dgm:pt>
    <dgm:pt modelId="{B1F0121C-5F33-4055-A163-0FE276F2FB63}" type="pres">
      <dgm:prSet presAssocID="{E1A2BF7E-BA19-4C81-A5B8-CAEBF27D57E8}" presName="rect1" presStyleLbl="alignAcc1" presStyleIdx="0" presStyleCnt="3" custScaleY="124198"/>
      <dgm:spPr/>
      <dgm:t>
        <a:bodyPr/>
        <a:lstStyle/>
        <a:p>
          <a:endParaRPr lang="ru-RU"/>
        </a:p>
      </dgm:t>
    </dgm:pt>
    <dgm:pt modelId="{75C664E8-4973-44D4-B46E-9817E7D8FA3E}" type="pres">
      <dgm:prSet presAssocID="{B5909F22-5A0A-4B62-8BFA-DDDBCFF2F213}" presName="vertSpace2" presStyleLbl="node1" presStyleIdx="0" presStyleCnt="3"/>
      <dgm:spPr/>
    </dgm:pt>
    <dgm:pt modelId="{0BCDACD9-ECD8-4F07-B1D9-21F148F433B1}" type="pres">
      <dgm:prSet presAssocID="{B5909F22-5A0A-4B62-8BFA-DDDBCFF2F213}" presName="circle2" presStyleLbl="node1" presStyleIdx="1" presStyleCnt="3"/>
      <dgm:spPr>
        <a:solidFill>
          <a:srgbClr val="FFC000"/>
        </a:solidFill>
      </dgm:spPr>
    </dgm:pt>
    <dgm:pt modelId="{93A03212-DA54-46A9-B17D-A7288A017731}" type="pres">
      <dgm:prSet presAssocID="{B5909F22-5A0A-4B62-8BFA-DDDBCFF2F213}" presName="rect2" presStyleLbl="alignAcc1" presStyleIdx="1" presStyleCnt="3"/>
      <dgm:spPr/>
      <dgm:t>
        <a:bodyPr/>
        <a:lstStyle/>
        <a:p>
          <a:endParaRPr lang="ru-RU"/>
        </a:p>
      </dgm:t>
    </dgm:pt>
    <dgm:pt modelId="{0085E589-91DE-407C-B6A3-91DCE1EF4A93}" type="pres">
      <dgm:prSet presAssocID="{EF32B679-D3A1-4DB0-956F-981B85A23B36}" presName="vertSpace3" presStyleLbl="node1" presStyleIdx="1" presStyleCnt="3"/>
      <dgm:spPr/>
    </dgm:pt>
    <dgm:pt modelId="{E1E1607D-4CC7-45FF-BA40-4DA92B2D010B}" type="pres">
      <dgm:prSet presAssocID="{EF32B679-D3A1-4DB0-956F-981B85A23B36}" presName="circle3" presStyleLbl="node1" presStyleIdx="2" presStyleCnt="3"/>
      <dgm:spPr>
        <a:solidFill>
          <a:srgbClr val="92D050"/>
        </a:solidFill>
      </dgm:spPr>
    </dgm:pt>
    <dgm:pt modelId="{AFE93A01-F0B0-4B78-AB56-32D4FC27F7E3}" type="pres">
      <dgm:prSet presAssocID="{EF32B679-D3A1-4DB0-956F-981B85A23B36}" presName="rect3" presStyleLbl="alignAcc1" presStyleIdx="2" presStyleCnt="3"/>
      <dgm:spPr/>
      <dgm:t>
        <a:bodyPr/>
        <a:lstStyle/>
        <a:p>
          <a:endParaRPr lang="ru-RU"/>
        </a:p>
      </dgm:t>
    </dgm:pt>
    <dgm:pt modelId="{FE94032E-8E78-4C37-BF97-A1601C8CF8B0}" type="pres">
      <dgm:prSet presAssocID="{E1A2BF7E-BA19-4C81-A5B8-CAEBF27D57E8}" presName="rect1ParTxNoCh" presStyleLbl="alignAcc1" presStyleIdx="2" presStyleCnt="3">
        <dgm:presLayoutVars>
          <dgm:chMax val="1"/>
          <dgm:bulletEnabled val="1"/>
        </dgm:presLayoutVars>
      </dgm:prSet>
      <dgm:spPr/>
      <dgm:t>
        <a:bodyPr/>
        <a:lstStyle/>
        <a:p>
          <a:endParaRPr lang="ru-RU"/>
        </a:p>
      </dgm:t>
    </dgm:pt>
    <dgm:pt modelId="{5B55EB90-7BB3-41BD-A029-EB3BF8592506}" type="pres">
      <dgm:prSet presAssocID="{B5909F22-5A0A-4B62-8BFA-DDDBCFF2F213}" presName="rect2ParTxNoCh" presStyleLbl="alignAcc1" presStyleIdx="2" presStyleCnt="3">
        <dgm:presLayoutVars>
          <dgm:chMax val="1"/>
          <dgm:bulletEnabled val="1"/>
        </dgm:presLayoutVars>
      </dgm:prSet>
      <dgm:spPr/>
      <dgm:t>
        <a:bodyPr/>
        <a:lstStyle/>
        <a:p>
          <a:endParaRPr lang="ru-RU"/>
        </a:p>
      </dgm:t>
    </dgm:pt>
    <dgm:pt modelId="{B947BC65-E43C-49C6-A5B3-2210502C2D9F}" type="pres">
      <dgm:prSet presAssocID="{EF32B679-D3A1-4DB0-956F-981B85A23B36}" presName="rect3ParTxNoCh" presStyleLbl="alignAcc1" presStyleIdx="2" presStyleCnt="3">
        <dgm:presLayoutVars>
          <dgm:chMax val="1"/>
          <dgm:bulletEnabled val="1"/>
        </dgm:presLayoutVars>
      </dgm:prSet>
      <dgm:spPr/>
      <dgm:t>
        <a:bodyPr/>
        <a:lstStyle/>
        <a:p>
          <a:endParaRPr lang="ru-RU"/>
        </a:p>
      </dgm:t>
    </dgm:pt>
  </dgm:ptLst>
  <dgm:cxnLst>
    <dgm:cxn modelId="{EA31FD4B-9430-4C70-9F29-8629CD1018DC}" srcId="{5156DAB7-AD95-4A0E-88D7-59F70DAC2F7C}" destId="{EF32B679-D3A1-4DB0-956F-981B85A23B36}" srcOrd="2" destOrd="0" parTransId="{48189FE8-A5ED-43FE-AB0D-96D9F9F3FB0B}" sibTransId="{94F4EE1F-59E8-462E-9FD2-1561182F8F4B}"/>
    <dgm:cxn modelId="{9B7452AA-9488-4064-A0CD-7DC9BFD28E95}" type="presOf" srcId="{EF32B679-D3A1-4DB0-956F-981B85A23B36}" destId="{AFE93A01-F0B0-4B78-AB56-32D4FC27F7E3}" srcOrd="0" destOrd="0" presId="urn:microsoft.com/office/officeart/2005/8/layout/target3"/>
    <dgm:cxn modelId="{55E63734-A975-4B3F-94E5-229715EFCE5F}" type="presOf" srcId="{EF32B679-D3A1-4DB0-956F-981B85A23B36}" destId="{B947BC65-E43C-49C6-A5B3-2210502C2D9F}" srcOrd="1" destOrd="0" presId="urn:microsoft.com/office/officeart/2005/8/layout/target3"/>
    <dgm:cxn modelId="{910A9A69-74E8-43D7-9F8F-5B68DD0B7A1B}" srcId="{5156DAB7-AD95-4A0E-88D7-59F70DAC2F7C}" destId="{B5909F22-5A0A-4B62-8BFA-DDDBCFF2F213}" srcOrd="1" destOrd="0" parTransId="{0DC436C9-3530-43F1-B73F-653C8CA1B00A}" sibTransId="{DC46E246-82AA-4518-ABDE-52591124B991}"/>
    <dgm:cxn modelId="{97E293BD-57BA-4854-ABBD-9E96821B84E0}" type="presOf" srcId="{E1A2BF7E-BA19-4C81-A5B8-CAEBF27D57E8}" destId="{FE94032E-8E78-4C37-BF97-A1601C8CF8B0}" srcOrd="1" destOrd="0" presId="urn:microsoft.com/office/officeart/2005/8/layout/target3"/>
    <dgm:cxn modelId="{A1E1918E-73B8-4CFA-A196-44B513698FCE}" type="presOf" srcId="{B5909F22-5A0A-4B62-8BFA-DDDBCFF2F213}" destId="{93A03212-DA54-46A9-B17D-A7288A017731}" srcOrd="0" destOrd="0" presId="urn:microsoft.com/office/officeart/2005/8/layout/target3"/>
    <dgm:cxn modelId="{0EC55EE0-D4C3-434F-B7A5-89A697AC567F}" type="presOf" srcId="{B5909F22-5A0A-4B62-8BFA-DDDBCFF2F213}" destId="{5B55EB90-7BB3-41BD-A029-EB3BF8592506}" srcOrd="1" destOrd="0" presId="urn:microsoft.com/office/officeart/2005/8/layout/target3"/>
    <dgm:cxn modelId="{E40B5426-D40E-48FC-83ED-276CFB6F3735}" type="presOf" srcId="{E1A2BF7E-BA19-4C81-A5B8-CAEBF27D57E8}" destId="{B1F0121C-5F33-4055-A163-0FE276F2FB63}" srcOrd="0" destOrd="0" presId="urn:microsoft.com/office/officeart/2005/8/layout/target3"/>
    <dgm:cxn modelId="{0AC401C0-2C55-497F-BBB7-D457BE1B134F}" type="presOf" srcId="{5156DAB7-AD95-4A0E-88D7-59F70DAC2F7C}" destId="{0711C067-70BE-4DAB-9C08-B2E6B977157A}" srcOrd="0" destOrd="0" presId="urn:microsoft.com/office/officeart/2005/8/layout/target3"/>
    <dgm:cxn modelId="{0B37C3D2-336D-41EC-8B33-F5EB913C25F3}" srcId="{5156DAB7-AD95-4A0E-88D7-59F70DAC2F7C}" destId="{E1A2BF7E-BA19-4C81-A5B8-CAEBF27D57E8}" srcOrd="0" destOrd="0" parTransId="{DDCE1237-EBE9-4194-9D4B-8EABE6CD84B4}" sibTransId="{E4E38CD1-4074-4530-980A-297F24832FD5}"/>
    <dgm:cxn modelId="{1BED2306-7C60-4D75-9F8A-5A236B0192F2}" type="presParOf" srcId="{0711C067-70BE-4DAB-9C08-B2E6B977157A}" destId="{DE4A8E02-B245-4353-81B4-F457D669A20B}" srcOrd="0" destOrd="0" presId="urn:microsoft.com/office/officeart/2005/8/layout/target3"/>
    <dgm:cxn modelId="{D0BF868D-05B3-4086-A85E-514B4D756587}" type="presParOf" srcId="{0711C067-70BE-4DAB-9C08-B2E6B977157A}" destId="{2C05A92C-2E5C-460E-A247-29B5072D84E5}" srcOrd="1" destOrd="0" presId="urn:microsoft.com/office/officeart/2005/8/layout/target3"/>
    <dgm:cxn modelId="{7ED91B0F-89F4-4942-AFFC-98450C1292F9}" type="presParOf" srcId="{0711C067-70BE-4DAB-9C08-B2E6B977157A}" destId="{B1F0121C-5F33-4055-A163-0FE276F2FB63}" srcOrd="2" destOrd="0" presId="urn:microsoft.com/office/officeart/2005/8/layout/target3"/>
    <dgm:cxn modelId="{612E62F5-A360-43B8-8BC9-76E74CAD71F5}" type="presParOf" srcId="{0711C067-70BE-4DAB-9C08-B2E6B977157A}" destId="{75C664E8-4973-44D4-B46E-9817E7D8FA3E}" srcOrd="3" destOrd="0" presId="urn:microsoft.com/office/officeart/2005/8/layout/target3"/>
    <dgm:cxn modelId="{079A87A7-E598-40B0-A93D-B9E4CC16EE0A}" type="presParOf" srcId="{0711C067-70BE-4DAB-9C08-B2E6B977157A}" destId="{0BCDACD9-ECD8-4F07-B1D9-21F148F433B1}" srcOrd="4" destOrd="0" presId="urn:microsoft.com/office/officeart/2005/8/layout/target3"/>
    <dgm:cxn modelId="{EB70FA89-6041-4FB3-BB64-A4E8DDAB777D}" type="presParOf" srcId="{0711C067-70BE-4DAB-9C08-B2E6B977157A}" destId="{93A03212-DA54-46A9-B17D-A7288A017731}" srcOrd="5" destOrd="0" presId="urn:microsoft.com/office/officeart/2005/8/layout/target3"/>
    <dgm:cxn modelId="{AD64408D-4C25-48E7-B31B-81AAA5446D40}" type="presParOf" srcId="{0711C067-70BE-4DAB-9C08-B2E6B977157A}" destId="{0085E589-91DE-407C-B6A3-91DCE1EF4A93}" srcOrd="6" destOrd="0" presId="urn:microsoft.com/office/officeart/2005/8/layout/target3"/>
    <dgm:cxn modelId="{A7DCF588-CB02-404E-8A9C-7E24E0FA6132}" type="presParOf" srcId="{0711C067-70BE-4DAB-9C08-B2E6B977157A}" destId="{E1E1607D-4CC7-45FF-BA40-4DA92B2D010B}" srcOrd="7" destOrd="0" presId="urn:microsoft.com/office/officeart/2005/8/layout/target3"/>
    <dgm:cxn modelId="{3BC22221-C9EA-4E59-96F5-6CFCBA13F34B}" type="presParOf" srcId="{0711C067-70BE-4DAB-9C08-B2E6B977157A}" destId="{AFE93A01-F0B0-4B78-AB56-32D4FC27F7E3}" srcOrd="8" destOrd="0" presId="urn:microsoft.com/office/officeart/2005/8/layout/target3"/>
    <dgm:cxn modelId="{29559903-E365-440C-AEE7-66A6475AFEA6}" type="presParOf" srcId="{0711C067-70BE-4DAB-9C08-B2E6B977157A}" destId="{FE94032E-8E78-4C37-BF97-A1601C8CF8B0}" srcOrd="9" destOrd="0" presId="urn:microsoft.com/office/officeart/2005/8/layout/target3"/>
    <dgm:cxn modelId="{539A8311-1784-43D1-9C8D-EE7D7904CE96}" type="presParOf" srcId="{0711C067-70BE-4DAB-9C08-B2E6B977157A}" destId="{5B55EB90-7BB3-41BD-A029-EB3BF8592506}" srcOrd="10" destOrd="0" presId="urn:microsoft.com/office/officeart/2005/8/layout/target3"/>
    <dgm:cxn modelId="{AC53BB16-B503-40C6-A282-C6FA60C0B5C1}" type="presParOf" srcId="{0711C067-70BE-4DAB-9C08-B2E6B977157A}" destId="{B947BC65-E43C-49C6-A5B3-2210502C2D9F}" srcOrd="11" destOrd="0" presId="urn:microsoft.com/office/officeart/2005/8/layout/targe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1DE89C-3156-4172-B9FD-B7342D327962}" type="doc">
      <dgm:prSet loTypeId="urn:microsoft.com/office/officeart/2008/layout/PictureAccentList" loCatId="list" qsTypeId="urn:microsoft.com/office/officeart/2005/8/quickstyle/3d2" qsCatId="3D" csTypeId="urn:microsoft.com/office/officeart/2005/8/colors/colorful1" csCatId="colorful" phldr="1"/>
      <dgm:spPr/>
      <dgm:t>
        <a:bodyPr/>
        <a:lstStyle/>
        <a:p>
          <a:endParaRPr lang="ru-RU"/>
        </a:p>
      </dgm:t>
    </dgm:pt>
    <dgm:pt modelId="{69AE0431-08D6-4C52-8A8D-C4876400212E}">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В 2019 году расходы бюджета составляют</a:t>
          </a:r>
        </a:p>
        <a:p>
          <a:r>
            <a:rPr lang="ru-RU" sz="1200" b="1" dirty="0" smtClean="0">
              <a:solidFill>
                <a:schemeClr val="tx1"/>
              </a:solidFill>
              <a:latin typeface="Times New Roman" panose="02020603050405020304" pitchFamily="18" charset="0"/>
              <a:cs typeface="Times New Roman" panose="02020603050405020304" pitchFamily="18" charset="0"/>
            </a:rPr>
            <a:t> </a:t>
          </a:r>
          <a:r>
            <a:rPr lang="ru-RU" sz="1200" b="1" i="0" u="none" strike="noStrike" dirty="0" smtClean="0">
              <a:solidFill>
                <a:schemeClr val="tx1"/>
              </a:solidFill>
              <a:effectLst/>
              <a:latin typeface="Times New Roman"/>
            </a:rPr>
            <a:t>826 557,8</a:t>
          </a:r>
          <a:r>
            <a:rPr lang="ru-RU" sz="1200" b="1" dirty="0" smtClean="0">
              <a:solidFill>
                <a:schemeClr val="tx1"/>
              </a:solidFill>
              <a:latin typeface="Times New Roman" panose="02020603050405020304" pitchFamily="18" charset="0"/>
              <a:cs typeface="Times New Roman" panose="02020603050405020304" pitchFamily="18" charset="0"/>
            </a:rPr>
            <a:t>, </a:t>
          </a:r>
        </a:p>
        <a:p>
          <a:r>
            <a:rPr lang="ru-RU" sz="1200" b="1"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826432C2-5829-4827-B863-A6165DF39000}" type="parTrans" cxnId="{5F9064D0-E952-436C-8F96-60219841570C}">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5F7AFC3F-737D-4074-9949-845DB948D345}" type="sibTrans" cxnId="{5F9064D0-E952-436C-8F96-60219841570C}">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BBF527B5-3870-4B32-8C45-D5278FC20D82}">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целевых средств ФБ и РБ  </a:t>
          </a:r>
        </a:p>
        <a:p>
          <a:r>
            <a:rPr lang="ru-RU" sz="1200" b="1" dirty="0" smtClean="0">
              <a:solidFill>
                <a:schemeClr val="tx1"/>
              </a:solidFill>
              <a:latin typeface="Times New Roman" panose="02020603050405020304" pitchFamily="18" charset="0"/>
              <a:cs typeface="Times New Roman" panose="02020603050405020304" pitchFamily="18" charset="0"/>
            </a:rPr>
            <a:t>529401,7</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CD265FB4-1D5A-4637-8255-9FE84EED6F59}" type="parTrans" cxnId="{D732AE91-FCD9-4359-AF94-B8B488E18DDD}">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82706E96-7081-4823-8D7B-5F77642DC0F4}" type="sibTrans" cxnId="{D732AE91-FCD9-4359-AF94-B8B488E18DDD}">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BC3D6675-8D0C-40BE-8543-1A2CE7C869D1}">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собственных доходов, дотаций и источников финансирования бюджета 287 473,8</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55089F48-2B47-4032-AFEB-3B642320A2EA}" type="sibTrans" cxnId="{F221D998-2E2F-4C92-95B5-95ED2D898BAC}">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7F319FBE-BAFC-492A-8C19-6EB8DBFFC044}" type="parTrans" cxnId="{F221D998-2E2F-4C92-95B5-95ED2D898BAC}">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FAF20270-7F63-45EB-A9F1-AD724905F192}">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прочих безвозмездных поступлений</a:t>
          </a:r>
        </a:p>
        <a:p>
          <a:r>
            <a:rPr lang="ru-RU" sz="1200" b="1" dirty="0" smtClean="0">
              <a:solidFill>
                <a:schemeClr val="tx1"/>
              </a:solidFill>
              <a:latin typeface="Times New Roman" panose="02020603050405020304" pitchFamily="18" charset="0"/>
              <a:cs typeface="Times New Roman" panose="02020603050405020304" pitchFamily="18" charset="0"/>
            </a:rPr>
            <a:t> 9 682,3 </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9651F93D-E48F-4EB4-B4D5-ED7252924521}" type="parTrans" cxnId="{21C9FFDC-0F27-455A-AF81-401D52027EF2}">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71867C95-8460-4309-8EAB-477CCD16BBA3}" type="sibTrans" cxnId="{21C9FFDC-0F27-455A-AF81-401D52027EF2}">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59C902FE-C37A-4C37-9487-234E1AAC4840}" type="pres">
      <dgm:prSet presAssocID="{7D1DE89C-3156-4172-B9FD-B7342D327962}" presName="layout" presStyleCnt="0">
        <dgm:presLayoutVars>
          <dgm:chMax/>
          <dgm:chPref/>
          <dgm:dir/>
          <dgm:animOne val="branch"/>
          <dgm:animLvl val="lvl"/>
          <dgm:resizeHandles/>
        </dgm:presLayoutVars>
      </dgm:prSet>
      <dgm:spPr/>
      <dgm:t>
        <a:bodyPr/>
        <a:lstStyle/>
        <a:p>
          <a:endParaRPr lang="ru-RU"/>
        </a:p>
      </dgm:t>
    </dgm:pt>
    <dgm:pt modelId="{E95F5AE9-5B1B-44C2-B412-B65B49D0B615}" type="pres">
      <dgm:prSet presAssocID="{69AE0431-08D6-4C52-8A8D-C4876400212E}" presName="root" presStyleCnt="0">
        <dgm:presLayoutVars>
          <dgm:chMax/>
          <dgm:chPref val="4"/>
        </dgm:presLayoutVars>
      </dgm:prSet>
      <dgm:spPr/>
    </dgm:pt>
    <dgm:pt modelId="{ABA4EBB1-C9D8-46B4-B7A2-95617CB3AED7}" type="pres">
      <dgm:prSet presAssocID="{69AE0431-08D6-4C52-8A8D-C4876400212E}" presName="rootComposite" presStyleCnt="0">
        <dgm:presLayoutVars/>
      </dgm:prSet>
      <dgm:spPr/>
    </dgm:pt>
    <dgm:pt modelId="{E10633BA-22F9-4635-971F-99BB2B5FC670}" type="pres">
      <dgm:prSet presAssocID="{69AE0431-08D6-4C52-8A8D-C4876400212E}" presName="rootText" presStyleLbl="node0" presStyleIdx="0" presStyleCnt="1" custScaleY="124242">
        <dgm:presLayoutVars>
          <dgm:chMax/>
          <dgm:chPref val="4"/>
        </dgm:presLayoutVars>
      </dgm:prSet>
      <dgm:spPr/>
      <dgm:t>
        <a:bodyPr/>
        <a:lstStyle/>
        <a:p>
          <a:endParaRPr lang="ru-RU"/>
        </a:p>
      </dgm:t>
    </dgm:pt>
    <dgm:pt modelId="{DE1368DC-86C6-4931-BD00-7B7743D0DAA7}" type="pres">
      <dgm:prSet presAssocID="{69AE0431-08D6-4C52-8A8D-C4876400212E}" presName="childShape" presStyleCnt="0">
        <dgm:presLayoutVars>
          <dgm:chMax val="0"/>
          <dgm:chPref val="0"/>
        </dgm:presLayoutVars>
      </dgm:prSet>
      <dgm:spPr/>
    </dgm:pt>
    <dgm:pt modelId="{437EC753-3F4B-4F7A-9607-4837362A6337}" type="pres">
      <dgm:prSet presAssocID="{BC3D6675-8D0C-40BE-8543-1A2CE7C869D1}" presName="childComposite" presStyleCnt="0">
        <dgm:presLayoutVars>
          <dgm:chMax val="0"/>
          <dgm:chPref val="0"/>
        </dgm:presLayoutVars>
      </dgm:prSet>
      <dgm:spPr/>
    </dgm:pt>
    <dgm:pt modelId="{2213ACFC-3171-405C-984D-360F12B610AC}" type="pres">
      <dgm:prSet presAssocID="{BC3D6675-8D0C-40BE-8543-1A2CE7C869D1}" presName="Image"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t>
        <a:bodyPr/>
        <a:lstStyle/>
        <a:p>
          <a:endParaRPr lang="ru-RU"/>
        </a:p>
      </dgm:t>
    </dgm:pt>
    <dgm:pt modelId="{2739AB7C-5014-41A9-9736-484C7AACBCC1}" type="pres">
      <dgm:prSet presAssocID="{BC3D6675-8D0C-40BE-8543-1A2CE7C869D1}" presName="childText" presStyleLbl="lnNode1" presStyleIdx="0" presStyleCnt="3">
        <dgm:presLayoutVars>
          <dgm:chMax val="0"/>
          <dgm:chPref val="0"/>
          <dgm:bulletEnabled val="1"/>
        </dgm:presLayoutVars>
      </dgm:prSet>
      <dgm:spPr/>
      <dgm:t>
        <a:bodyPr/>
        <a:lstStyle/>
        <a:p>
          <a:endParaRPr lang="ru-RU"/>
        </a:p>
      </dgm:t>
    </dgm:pt>
    <dgm:pt modelId="{640C5580-1F2A-4AEB-9E6A-68095BB52228}" type="pres">
      <dgm:prSet presAssocID="{BBF527B5-3870-4B32-8C45-D5278FC20D82}" presName="childComposite" presStyleCnt="0">
        <dgm:presLayoutVars>
          <dgm:chMax val="0"/>
          <dgm:chPref val="0"/>
        </dgm:presLayoutVars>
      </dgm:prSet>
      <dgm:spPr/>
    </dgm:pt>
    <dgm:pt modelId="{8FB3835D-19CD-424D-839F-915464D315D5}" type="pres">
      <dgm:prSet presAssocID="{BBF527B5-3870-4B32-8C45-D5278FC20D82}" presName="Image"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dgm:spPr>
      <dgm:t>
        <a:bodyPr/>
        <a:lstStyle/>
        <a:p>
          <a:endParaRPr lang="ru-RU"/>
        </a:p>
      </dgm:t>
    </dgm:pt>
    <dgm:pt modelId="{E8DB1F7E-0878-4C73-A0C2-9CF4E7FA1B69}" type="pres">
      <dgm:prSet presAssocID="{BBF527B5-3870-4B32-8C45-D5278FC20D82}" presName="childText" presStyleLbl="lnNode1" presStyleIdx="1" presStyleCnt="3">
        <dgm:presLayoutVars>
          <dgm:chMax val="0"/>
          <dgm:chPref val="0"/>
          <dgm:bulletEnabled val="1"/>
        </dgm:presLayoutVars>
      </dgm:prSet>
      <dgm:spPr/>
      <dgm:t>
        <a:bodyPr/>
        <a:lstStyle/>
        <a:p>
          <a:endParaRPr lang="ru-RU"/>
        </a:p>
      </dgm:t>
    </dgm:pt>
    <dgm:pt modelId="{9888B24B-7E02-4BFB-A414-6D8500A891EC}" type="pres">
      <dgm:prSet presAssocID="{FAF20270-7F63-45EB-A9F1-AD724905F192}" presName="childComposite" presStyleCnt="0">
        <dgm:presLayoutVars>
          <dgm:chMax val="0"/>
          <dgm:chPref val="0"/>
        </dgm:presLayoutVars>
      </dgm:prSet>
      <dgm:spPr/>
    </dgm:pt>
    <dgm:pt modelId="{9EFB8E4D-DB48-44FF-9756-36735E40FEF5}" type="pres">
      <dgm:prSet presAssocID="{FAF20270-7F63-45EB-A9F1-AD724905F192}" presName="Image"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t>
        <a:bodyPr/>
        <a:lstStyle/>
        <a:p>
          <a:endParaRPr lang="ru-RU"/>
        </a:p>
      </dgm:t>
    </dgm:pt>
    <dgm:pt modelId="{1B3C5690-A6D5-47AB-8BDD-84FFA1F67342}" type="pres">
      <dgm:prSet presAssocID="{FAF20270-7F63-45EB-A9F1-AD724905F192}" presName="childText" presStyleLbl="lnNode1" presStyleIdx="2" presStyleCnt="3">
        <dgm:presLayoutVars>
          <dgm:chMax val="0"/>
          <dgm:chPref val="0"/>
          <dgm:bulletEnabled val="1"/>
        </dgm:presLayoutVars>
      </dgm:prSet>
      <dgm:spPr/>
      <dgm:t>
        <a:bodyPr/>
        <a:lstStyle/>
        <a:p>
          <a:endParaRPr lang="ru-RU"/>
        </a:p>
      </dgm:t>
    </dgm:pt>
  </dgm:ptLst>
  <dgm:cxnLst>
    <dgm:cxn modelId="{F17D20F5-C58C-40F8-A961-6F958581B135}" type="presOf" srcId="{FAF20270-7F63-45EB-A9F1-AD724905F192}" destId="{1B3C5690-A6D5-47AB-8BDD-84FFA1F67342}" srcOrd="0" destOrd="0" presId="urn:microsoft.com/office/officeart/2008/layout/PictureAccentList"/>
    <dgm:cxn modelId="{1B71FFEB-4AB2-40FF-8994-90E9B7CD5442}" type="presOf" srcId="{BC3D6675-8D0C-40BE-8543-1A2CE7C869D1}" destId="{2739AB7C-5014-41A9-9736-484C7AACBCC1}" srcOrd="0" destOrd="0" presId="urn:microsoft.com/office/officeart/2008/layout/PictureAccentList"/>
    <dgm:cxn modelId="{C2565B6D-6750-45F7-959F-32AC45C6D830}" type="presOf" srcId="{7D1DE89C-3156-4172-B9FD-B7342D327962}" destId="{59C902FE-C37A-4C37-9487-234E1AAC4840}" srcOrd="0" destOrd="0" presId="urn:microsoft.com/office/officeart/2008/layout/PictureAccentList"/>
    <dgm:cxn modelId="{F221D998-2E2F-4C92-95B5-95ED2D898BAC}" srcId="{69AE0431-08D6-4C52-8A8D-C4876400212E}" destId="{BC3D6675-8D0C-40BE-8543-1A2CE7C869D1}" srcOrd="0" destOrd="0" parTransId="{7F319FBE-BAFC-492A-8C19-6EB8DBFFC044}" sibTransId="{55089F48-2B47-4032-AFEB-3B642320A2EA}"/>
    <dgm:cxn modelId="{ACD1C9EF-E2E5-4654-9AB4-BA0EBF4EA3CA}" type="presOf" srcId="{BBF527B5-3870-4B32-8C45-D5278FC20D82}" destId="{E8DB1F7E-0878-4C73-A0C2-9CF4E7FA1B69}" srcOrd="0" destOrd="0" presId="urn:microsoft.com/office/officeart/2008/layout/PictureAccentList"/>
    <dgm:cxn modelId="{2303F4E7-A090-47A4-AE44-A01B37D9F9C2}" type="presOf" srcId="{69AE0431-08D6-4C52-8A8D-C4876400212E}" destId="{E10633BA-22F9-4635-971F-99BB2B5FC670}" srcOrd="0" destOrd="0" presId="urn:microsoft.com/office/officeart/2008/layout/PictureAccentList"/>
    <dgm:cxn modelId="{21C9FFDC-0F27-455A-AF81-401D52027EF2}" srcId="{69AE0431-08D6-4C52-8A8D-C4876400212E}" destId="{FAF20270-7F63-45EB-A9F1-AD724905F192}" srcOrd="2" destOrd="0" parTransId="{9651F93D-E48F-4EB4-B4D5-ED7252924521}" sibTransId="{71867C95-8460-4309-8EAB-477CCD16BBA3}"/>
    <dgm:cxn modelId="{5F9064D0-E952-436C-8F96-60219841570C}" srcId="{7D1DE89C-3156-4172-B9FD-B7342D327962}" destId="{69AE0431-08D6-4C52-8A8D-C4876400212E}" srcOrd="0" destOrd="0" parTransId="{826432C2-5829-4827-B863-A6165DF39000}" sibTransId="{5F7AFC3F-737D-4074-9949-845DB948D345}"/>
    <dgm:cxn modelId="{D732AE91-FCD9-4359-AF94-B8B488E18DDD}" srcId="{69AE0431-08D6-4C52-8A8D-C4876400212E}" destId="{BBF527B5-3870-4B32-8C45-D5278FC20D82}" srcOrd="1" destOrd="0" parTransId="{CD265FB4-1D5A-4637-8255-9FE84EED6F59}" sibTransId="{82706E96-7081-4823-8D7B-5F77642DC0F4}"/>
    <dgm:cxn modelId="{32DF0F8B-9D02-4CBE-8A82-D026AAE795BF}" type="presParOf" srcId="{59C902FE-C37A-4C37-9487-234E1AAC4840}" destId="{E95F5AE9-5B1B-44C2-B412-B65B49D0B615}" srcOrd="0" destOrd="0" presId="urn:microsoft.com/office/officeart/2008/layout/PictureAccentList"/>
    <dgm:cxn modelId="{CD825FD7-3518-4791-87D1-EE4FB58D07FD}" type="presParOf" srcId="{E95F5AE9-5B1B-44C2-B412-B65B49D0B615}" destId="{ABA4EBB1-C9D8-46B4-B7A2-95617CB3AED7}" srcOrd="0" destOrd="0" presId="urn:microsoft.com/office/officeart/2008/layout/PictureAccentList"/>
    <dgm:cxn modelId="{E50FC838-9983-4B75-8E94-9A64FF7539E5}" type="presParOf" srcId="{ABA4EBB1-C9D8-46B4-B7A2-95617CB3AED7}" destId="{E10633BA-22F9-4635-971F-99BB2B5FC670}" srcOrd="0" destOrd="0" presId="urn:microsoft.com/office/officeart/2008/layout/PictureAccentList"/>
    <dgm:cxn modelId="{AA28BCE2-6283-49DD-89A3-74C0248FA9BA}" type="presParOf" srcId="{E95F5AE9-5B1B-44C2-B412-B65B49D0B615}" destId="{DE1368DC-86C6-4931-BD00-7B7743D0DAA7}" srcOrd="1" destOrd="0" presId="urn:microsoft.com/office/officeart/2008/layout/PictureAccentList"/>
    <dgm:cxn modelId="{5CCD19C4-12CF-4C89-9776-9A909C3214C5}" type="presParOf" srcId="{DE1368DC-86C6-4931-BD00-7B7743D0DAA7}" destId="{437EC753-3F4B-4F7A-9607-4837362A6337}" srcOrd="0" destOrd="0" presId="urn:microsoft.com/office/officeart/2008/layout/PictureAccentList"/>
    <dgm:cxn modelId="{66DAFEC1-CEB0-4692-8E5B-396AE39E39CB}" type="presParOf" srcId="{437EC753-3F4B-4F7A-9607-4837362A6337}" destId="{2213ACFC-3171-405C-984D-360F12B610AC}" srcOrd="0" destOrd="0" presId="urn:microsoft.com/office/officeart/2008/layout/PictureAccentList"/>
    <dgm:cxn modelId="{DC6AD191-41D4-466D-A14D-CB397554FFCC}" type="presParOf" srcId="{437EC753-3F4B-4F7A-9607-4837362A6337}" destId="{2739AB7C-5014-41A9-9736-484C7AACBCC1}" srcOrd="1" destOrd="0" presId="urn:microsoft.com/office/officeart/2008/layout/PictureAccentList"/>
    <dgm:cxn modelId="{3ADDB045-C788-4CFC-A776-CDC38564E079}" type="presParOf" srcId="{DE1368DC-86C6-4931-BD00-7B7743D0DAA7}" destId="{640C5580-1F2A-4AEB-9E6A-68095BB52228}" srcOrd="1" destOrd="0" presId="urn:microsoft.com/office/officeart/2008/layout/PictureAccentList"/>
    <dgm:cxn modelId="{826C0A91-021A-4AE0-8C7D-D6828FAB4255}" type="presParOf" srcId="{640C5580-1F2A-4AEB-9E6A-68095BB52228}" destId="{8FB3835D-19CD-424D-839F-915464D315D5}" srcOrd="0" destOrd="0" presId="urn:microsoft.com/office/officeart/2008/layout/PictureAccentList"/>
    <dgm:cxn modelId="{35333135-5258-40E1-B346-83A6C105EFDC}" type="presParOf" srcId="{640C5580-1F2A-4AEB-9E6A-68095BB52228}" destId="{E8DB1F7E-0878-4C73-A0C2-9CF4E7FA1B69}" srcOrd="1" destOrd="0" presId="urn:microsoft.com/office/officeart/2008/layout/PictureAccentList"/>
    <dgm:cxn modelId="{0D3C5B21-B4A0-4EBD-ADB2-60566F059EDE}" type="presParOf" srcId="{DE1368DC-86C6-4931-BD00-7B7743D0DAA7}" destId="{9888B24B-7E02-4BFB-A414-6D8500A891EC}" srcOrd="2" destOrd="0" presId="urn:microsoft.com/office/officeart/2008/layout/PictureAccentList"/>
    <dgm:cxn modelId="{F50681E7-61C9-4F29-9C77-885E5820721F}" type="presParOf" srcId="{9888B24B-7E02-4BFB-A414-6D8500A891EC}" destId="{9EFB8E4D-DB48-44FF-9756-36735E40FEF5}" srcOrd="0" destOrd="0" presId="urn:microsoft.com/office/officeart/2008/layout/PictureAccentList"/>
    <dgm:cxn modelId="{995515E0-81A5-4C33-85CB-3604A42A8023}" type="presParOf" srcId="{9888B24B-7E02-4BFB-A414-6D8500A891EC}" destId="{1B3C5690-A6D5-47AB-8BDD-84FFA1F67342}"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82936E-E190-495E-8B0F-AC62C76DD34B}"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ru-RU"/>
        </a:p>
      </dgm:t>
    </dgm:pt>
    <dgm:pt modelId="{657B5AB4-3FE6-416E-8B09-CF0177589AC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11FBFA4-F556-422F-B67A-10FBECD1877C}" type="parTrans" cxnId="{5BD9E535-891D-4702-8A9B-50F34C4D6284}">
      <dgm:prSet/>
      <dgm:spPr/>
      <dgm:t>
        <a:bodyPr/>
        <a:lstStyle/>
        <a:p>
          <a:endParaRPr lang="ru-RU" b="1"/>
        </a:p>
      </dgm:t>
    </dgm:pt>
    <dgm:pt modelId="{FBDEB25B-E162-4DCE-ACCD-4E15BE693403}" type="sibTrans" cxnId="{5BD9E535-891D-4702-8A9B-50F34C4D6284}">
      <dgm:prSet/>
      <dgm:spPr/>
      <dgm:t>
        <a:bodyPr/>
        <a:lstStyle/>
        <a:p>
          <a:endParaRPr lang="ru-RU" b="1"/>
        </a:p>
      </dgm:t>
    </dgm:pt>
    <dgm:pt modelId="{1126498D-5CFB-43A4-9549-CF53664A7118}">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Провести анализ по увеличению базовой ставки арендной платы за сдаваемые в аренду нежилые помещения, находящиеся в муниципальной собственности ГО «Вуктыл»</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49C7B5BD-B87D-46DF-865F-ADD8DA759047}" type="parTrans" cxnId="{5C860A5A-BE87-4099-AD1C-B608F2005334}">
      <dgm:prSet/>
      <dgm:spPr/>
      <dgm:t>
        <a:bodyPr/>
        <a:lstStyle/>
        <a:p>
          <a:endParaRPr lang="ru-RU" b="1"/>
        </a:p>
      </dgm:t>
    </dgm:pt>
    <dgm:pt modelId="{37FB9563-B39F-4F2C-AF31-3CEBBC9D7789}" type="sibTrans" cxnId="{5C860A5A-BE87-4099-AD1C-B608F2005334}">
      <dgm:prSet/>
      <dgm:spPr/>
      <dgm:t>
        <a:bodyPr/>
        <a:lstStyle/>
        <a:p>
          <a:endParaRPr lang="ru-RU" b="1"/>
        </a:p>
      </dgm:t>
    </dgm:pt>
    <dgm:pt modelId="{17DF8F19-325E-4709-834F-AB4A15DBAF7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4B69FBEB-BFFB-4255-B216-A9A445043B4E}" type="parTrans" cxnId="{AFD14207-57B6-4056-A187-217B779980B6}">
      <dgm:prSet/>
      <dgm:spPr/>
      <dgm:t>
        <a:bodyPr/>
        <a:lstStyle/>
        <a:p>
          <a:endParaRPr lang="ru-RU" b="1"/>
        </a:p>
      </dgm:t>
    </dgm:pt>
    <dgm:pt modelId="{5041F220-2928-4115-BE27-4B4E774B5FF6}" type="sibTrans" cxnId="{AFD14207-57B6-4056-A187-217B779980B6}">
      <dgm:prSet/>
      <dgm:spPr/>
      <dgm:t>
        <a:bodyPr/>
        <a:lstStyle/>
        <a:p>
          <a:endParaRPr lang="ru-RU" b="1"/>
        </a:p>
      </dgm:t>
    </dgm:pt>
    <dgm:pt modelId="{6609409D-1FDC-4FE5-B889-00AC0E960599}">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BBFFB86-ACF6-4F43-A46B-40F4FEF0DF3A}" type="parTrans" cxnId="{E621BC75-D25A-45C0-8B49-01602AC269DD}">
      <dgm:prSet/>
      <dgm:spPr/>
      <dgm:t>
        <a:bodyPr/>
        <a:lstStyle/>
        <a:p>
          <a:endParaRPr lang="ru-RU" b="1"/>
        </a:p>
      </dgm:t>
    </dgm:pt>
    <dgm:pt modelId="{4CB33187-06B3-48DE-B703-827BB90C0ACF}" type="sibTrans" cxnId="{E621BC75-D25A-45C0-8B49-01602AC269DD}">
      <dgm:prSet/>
      <dgm:spPr/>
      <dgm:t>
        <a:bodyPr/>
        <a:lstStyle/>
        <a:p>
          <a:endParaRPr lang="ru-RU" b="1"/>
        </a:p>
      </dgm:t>
    </dgm:pt>
    <dgm:pt modelId="{1CFC452E-0CCF-45B5-B8B8-3B338C292882}">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dgm:t>
    </dgm:pt>
    <dgm:pt modelId="{96B89CE0-E690-4A1E-B31F-FF2E431CBCD9}" type="parTrans" cxnId="{F7640A5B-B657-4271-8D5B-D548D6037589}">
      <dgm:prSet/>
      <dgm:spPr/>
      <dgm:t>
        <a:bodyPr/>
        <a:lstStyle/>
        <a:p>
          <a:endParaRPr lang="ru-RU" b="1"/>
        </a:p>
      </dgm:t>
    </dgm:pt>
    <dgm:pt modelId="{554A89AF-F522-4E91-82E3-E62A9468BF35}" type="sibTrans" cxnId="{F7640A5B-B657-4271-8D5B-D548D6037589}">
      <dgm:prSet/>
      <dgm:spPr/>
      <dgm:t>
        <a:bodyPr/>
        <a:lstStyle/>
        <a:p>
          <a:endParaRPr lang="ru-RU" b="1"/>
        </a:p>
      </dgm:t>
    </dgm:pt>
    <dgm:pt modelId="{03B85D95-CE79-4C05-9C67-801DCBB912A6}" type="pres">
      <dgm:prSet presAssocID="{5282936E-E190-495E-8B0F-AC62C76DD34B}" presName="linear" presStyleCnt="0">
        <dgm:presLayoutVars>
          <dgm:animLvl val="lvl"/>
          <dgm:resizeHandles val="exact"/>
        </dgm:presLayoutVars>
      </dgm:prSet>
      <dgm:spPr/>
      <dgm:t>
        <a:bodyPr/>
        <a:lstStyle/>
        <a:p>
          <a:endParaRPr lang="ru-RU"/>
        </a:p>
      </dgm:t>
    </dgm:pt>
    <dgm:pt modelId="{92B00FAD-E277-4E0F-ACBE-F71D2D14CE63}" type="pres">
      <dgm:prSet presAssocID="{657B5AB4-3FE6-416E-8B09-CF0177589ACE}" presName="parentText" presStyleLbl="node1" presStyleIdx="0" presStyleCnt="5" custScaleY="54772">
        <dgm:presLayoutVars>
          <dgm:chMax val="0"/>
          <dgm:bulletEnabled val="1"/>
        </dgm:presLayoutVars>
      </dgm:prSet>
      <dgm:spPr/>
      <dgm:t>
        <a:bodyPr/>
        <a:lstStyle/>
        <a:p>
          <a:endParaRPr lang="ru-RU"/>
        </a:p>
      </dgm:t>
    </dgm:pt>
    <dgm:pt modelId="{4F826494-4556-489F-8D8D-04AC80EC6D6B}" type="pres">
      <dgm:prSet presAssocID="{FBDEB25B-E162-4DCE-ACCD-4E15BE693403}" presName="spacer" presStyleCnt="0"/>
      <dgm:spPr/>
    </dgm:pt>
    <dgm:pt modelId="{E9A3BEEA-79C3-48A5-AE4F-569B7319E4D6}" type="pres">
      <dgm:prSet presAssocID="{1126498D-5CFB-43A4-9549-CF53664A7118}" presName="parentText" presStyleLbl="node1" presStyleIdx="1" presStyleCnt="5" custScaleY="50001">
        <dgm:presLayoutVars>
          <dgm:chMax val="0"/>
          <dgm:bulletEnabled val="1"/>
        </dgm:presLayoutVars>
      </dgm:prSet>
      <dgm:spPr/>
      <dgm:t>
        <a:bodyPr/>
        <a:lstStyle/>
        <a:p>
          <a:endParaRPr lang="ru-RU"/>
        </a:p>
      </dgm:t>
    </dgm:pt>
    <dgm:pt modelId="{30D7DD56-A883-4F98-A3CB-EB88DAB5BBF4}" type="pres">
      <dgm:prSet presAssocID="{37FB9563-B39F-4F2C-AF31-3CEBBC9D7789}" presName="spacer" presStyleCnt="0"/>
      <dgm:spPr/>
    </dgm:pt>
    <dgm:pt modelId="{9485048A-68D8-4B33-A6EA-3B8B7C4BDD3C}" type="pres">
      <dgm:prSet presAssocID="{17DF8F19-325E-4709-834F-AB4A15DBAF7E}" presName="parentText" presStyleLbl="node1" presStyleIdx="2" presStyleCnt="5" custScaleY="73384">
        <dgm:presLayoutVars>
          <dgm:chMax val="0"/>
          <dgm:bulletEnabled val="1"/>
        </dgm:presLayoutVars>
      </dgm:prSet>
      <dgm:spPr/>
      <dgm:t>
        <a:bodyPr/>
        <a:lstStyle/>
        <a:p>
          <a:endParaRPr lang="ru-RU"/>
        </a:p>
      </dgm:t>
    </dgm:pt>
    <dgm:pt modelId="{CF2612A7-1E9C-4BAC-809D-04EFBC70AAD5}" type="pres">
      <dgm:prSet presAssocID="{5041F220-2928-4115-BE27-4B4E774B5FF6}" presName="spacer" presStyleCnt="0"/>
      <dgm:spPr/>
    </dgm:pt>
    <dgm:pt modelId="{7147E12C-7DD8-4A40-A420-C2813F8C7FE8}" type="pres">
      <dgm:prSet presAssocID="{6609409D-1FDC-4FE5-B889-00AC0E960599}" presName="parentText" presStyleLbl="node1" presStyleIdx="3" presStyleCnt="5" custScaleY="85624">
        <dgm:presLayoutVars>
          <dgm:chMax val="0"/>
          <dgm:bulletEnabled val="1"/>
        </dgm:presLayoutVars>
      </dgm:prSet>
      <dgm:spPr/>
      <dgm:t>
        <a:bodyPr/>
        <a:lstStyle/>
        <a:p>
          <a:endParaRPr lang="ru-RU"/>
        </a:p>
      </dgm:t>
    </dgm:pt>
    <dgm:pt modelId="{51020F05-8C04-496A-85A9-4B9F8A6FBB6C}" type="pres">
      <dgm:prSet presAssocID="{4CB33187-06B3-48DE-B703-827BB90C0ACF}" presName="spacer" presStyleCnt="0"/>
      <dgm:spPr/>
    </dgm:pt>
    <dgm:pt modelId="{B8AFE4B8-AFEB-4126-96A4-AB2F7AA01A16}" type="pres">
      <dgm:prSet presAssocID="{1CFC452E-0CCF-45B5-B8B8-3B338C292882}" presName="parentText" presStyleLbl="node1" presStyleIdx="4" presStyleCnt="5" custScaleY="52389">
        <dgm:presLayoutVars>
          <dgm:chMax val="0"/>
          <dgm:bulletEnabled val="1"/>
        </dgm:presLayoutVars>
      </dgm:prSet>
      <dgm:spPr/>
      <dgm:t>
        <a:bodyPr/>
        <a:lstStyle/>
        <a:p>
          <a:endParaRPr lang="ru-RU"/>
        </a:p>
      </dgm:t>
    </dgm:pt>
  </dgm:ptLst>
  <dgm:cxnLst>
    <dgm:cxn modelId="{F7640A5B-B657-4271-8D5B-D548D6037589}" srcId="{5282936E-E190-495E-8B0F-AC62C76DD34B}" destId="{1CFC452E-0CCF-45B5-B8B8-3B338C292882}" srcOrd="4" destOrd="0" parTransId="{96B89CE0-E690-4A1E-B31F-FF2E431CBCD9}" sibTransId="{554A89AF-F522-4E91-82E3-E62A9468BF35}"/>
    <dgm:cxn modelId="{BF7709D8-92D7-42AB-A2A7-F98639C25858}" type="presOf" srcId="{657B5AB4-3FE6-416E-8B09-CF0177589ACE}" destId="{92B00FAD-E277-4E0F-ACBE-F71D2D14CE63}" srcOrd="0" destOrd="0" presId="urn:microsoft.com/office/officeart/2005/8/layout/vList2"/>
    <dgm:cxn modelId="{E621BC75-D25A-45C0-8B49-01602AC269DD}" srcId="{5282936E-E190-495E-8B0F-AC62C76DD34B}" destId="{6609409D-1FDC-4FE5-B889-00AC0E960599}" srcOrd="3" destOrd="0" parTransId="{5BBFFB86-ACF6-4F43-A46B-40F4FEF0DF3A}" sibTransId="{4CB33187-06B3-48DE-B703-827BB90C0ACF}"/>
    <dgm:cxn modelId="{012D70F6-C72F-4872-9618-3C1C157E8F96}" type="presOf" srcId="{17DF8F19-325E-4709-834F-AB4A15DBAF7E}" destId="{9485048A-68D8-4B33-A6EA-3B8B7C4BDD3C}" srcOrd="0" destOrd="0" presId="urn:microsoft.com/office/officeart/2005/8/layout/vList2"/>
    <dgm:cxn modelId="{D9799FB4-1A0F-4143-AFDE-13C0F9BDE331}" type="presOf" srcId="{5282936E-E190-495E-8B0F-AC62C76DD34B}" destId="{03B85D95-CE79-4C05-9C67-801DCBB912A6}" srcOrd="0" destOrd="0" presId="urn:microsoft.com/office/officeart/2005/8/layout/vList2"/>
    <dgm:cxn modelId="{E4A9D690-EF33-4D04-8ECE-1459E8356990}" type="presOf" srcId="{1126498D-5CFB-43A4-9549-CF53664A7118}" destId="{E9A3BEEA-79C3-48A5-AE4F-569B7319E4D6}" srcOrd="0" destOrd="0" presId="urn:microsoft.com/office/officeart/2005/8/layout/vList2"/>
    <dgm:cxn modelId="{5BD9E535-891D-4702-8A9B-50F34C4D6284}" srcId="{5282936E-E190-495E-8B0F-AC62C76DD34B}" destId="{657B5AB4-3FE6-416E-8B09-CF0177589ACE}" srcOrd="0" destOrd="0" parTransId="{511FBFA4-F556-422F-B67A-10FBECD1877C}" sibTransId="{FBDEB25B-E162-4DCE-ACCD-4E15BE693403}"/>
    <dgm:cxn modelId="{BBE167C3-F9F2-4220-BAB2-CD5A12EFEA97}" type="presOf" srcId="{6609409D-1FDC-4FE5-B889-00AC0E960599}" destId="{7147E12C-7DD8-4A40-A420-C2813F8C7FE8}" srcOrd="0" destOrd="0" presId="urn:microsoft.com/office/officeart/2005/8/layout/vList2"/>
    <dgm:cxn modelId="{9E94943E-73C1-4A7B-96F2-2BA3D9F59F82}" type="presOf" srcId="{1CFC452E-0CCF-45B5-B8B8-3B338C292882}" destId="{B8AFE4B8-AFEB-4126-96A4-AB2F7AA01A16}" srcOrd="0" destOrd="0" presId="urn:microsoft.com/office/officeart/2005/8/layout/vList2"/>
    <dgm:cxn modelId="{5C860A5A-BE87-4099-AD1C-B608F2005334}" srcId="{5282936E-E190-495E-8B0F-AC62C76DD34B}" destId="{1126498D-5CFB-43A4-9549-CF53664A7118}" srcOrd="1" destOrd="0" parTransId="{49C7B5BD-B87D-46DF-865F-ADD8DA759047}" sibTransId="{37FB9563-B39F-4F2C-AF31-3CEBBC9D7789}"/>
    <dgm:cxn modelId="{AFD14207-57B6-4056-A187-217B779980B6}" srcId="{5282936E-E190-495E-8B0F-AC62C76DD34B}" destId="{17DF8F19-325E-4709-834F-AB4A15DBAF7E}" srcOrd="2" destOrd="0" parTransId="{4B69FBEB-BFFB-4255-B216-A9A445043B4E}" sibTransId="{5041F220-2928-4115-BE27-4B4E774B5FF6}"/>
    <dgm:cxn modelId="{38C999A0-FE40-466F-931E-547BC1B695CB}" type="presParOf" srcId="{03B85D95-CE79-4C05-9C67-801DCBB912A6}" destId="{92B00FAD-E277-4E0F-ACBE-F71D2D14CE63}" srcOrd="0" destOrd="0" presId="urn:microsoft.com/office/officeart/2005/8/layout/vList2"/>
    <dgm:cxn modelId="{EDA91872-1CCC-494A-9B7D-AE2543FDD1BD}" type="presParOf" srcId="{03B85D95-CE79-4C05-9C67-801DCBB912A6}" destId="{4F826494-4556-489F-8D8D-04AC80EC6D6B}" srcOrd="1" destOrd="0" presId="urn:microsoft.com/office/officeart/2005/8/layout/vList2"/>
    <dgm:cxn modelId="{9D993CFA-31BA-4B7D-99A3-7362C2E46B19}" type="presParOf" srcId="{03B85D95-CE79-4C05-9C67-801DCBB912A6}" destId="{E9A3BEEA-79C3-48A5-AE4F-569B7319E4D6}" srcOrd="2" destOrd="0" presId="urn:microsoft.com/office/officeart/2005/8/layout/vList2"/>
    <dgm:cxn modelId="{947227CD-DEA8-4F1B-A14A-6FA305FC6015}" type="presParOf" srcId="{03B85D95-CE79-4C05-9C67-801DCBB912A6}" destId="{30D7DD56-A883-4F98-A3CB-EB88DAB5BBF4}" srcOrd="3" destOrd="0" presId="urn:microsoft.com/office/officeart/2005/8/layout/vList2"/>
    <dgm:cxn modelId="{AD4CEECC-5B51-4EE1-80EB-85E6A493E03E}" type="presParOf" srcId="{03B85D95-CE79-4C05-9C67-801DCBB912A6}" destId="{9485048A-68D8-4B33-A6EA-3B8B7C4BDD3C}" srcOrd="4" destOrd="0" presId="urn:microsoft.com/office/officeart/2005/8/layout/vList2"/>
    <dgm:cxn modelId="{CC850AF2-17B9-4F9A-8FEF-45523BAF1653}" type="presParOf" srcId="{03B85D95-CE79-4C05-9C67-801DCBB912A6}" destId="{CF2612A7-1E9C-4BAC-809D-04EFBC70AAD5}" srcOrd="5" destOrd="0" presId="urn:microsoft.com/office/officeart/2005/8/layout/vList2"/>
    <dgm:cxn modelId="{BBD160A5-5AC3-42B5-8E91-2E210F4F2E7C}" type="presParOf" srcId="{03B85D95-CE79-4C05-9C67-801DCBB912A6}" destId="{7147E12C-7DD8-4A40-A420-C2813F8C7FE8}" srcOrd="6" destOrd="0" presId="urn:microsoft.com/office/officeart/2005/8/layout/vList2"/>
    <dgm:cxn modelId="{19B9FE29-F25B-4A57-88FC-3E0A80F883CA}" type="presParOf" srcId="{03B85D95-CE79-4C05-9C67-801DCBB912A6}" destId="{51020F05-8C04-496A-85A9-4B9F8A6FBB6C}" srcOrd="7" destOrd="0" presId="urn:microsoft.com/office/officeart/2005/8/layout/vList2"/>
    <dgm:cxn modelId="{B0FCBF13-82D4-48FC-A0E7-2C3DD053E300}" type="presParOf" srcId="{03B85D95-CE79-4C05-9C67-801DCBB912A6}" destId="{B8AFE4B8-AFEB-4126-96A4-AB2F7AA01A1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3ED8DC-E53E-48A9-8E8A-7EDB25AF3B97}" type="doc">
      <dgm:prSet loTypeId="urn:microsoft.com/office/officeart/2005/8/layout/target3" loCatId="list" qsTypeId="urn:microsoft.com/office/officeart/2005/8/quickstyle/simple5" qsCatId="simple" csTypeId="urn:microsoft.com/office/officeart/2005/8/colors/accent1_2" csCatId="accent1" phldr="1"/>
      <dgm:spPr/>
      <dgm:t>
        <a:bodyPr/>
        <a:lstStyle/>
        <a:p>
          <a:endParaRPr lang="ru-RU"/>
        </a:p>
      </dgm:t>
    </dgm:pt>
    <dgm:pt modelId="{83CD059B-6D0C-48C5-A9EE-1080E3C9AE59}">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2 439,4 </a:t>
          </a:r>
          <a:r>
            <a:rPr lang="ru-RU" sz="1200" dirty="0" err="1" smtClean="0">
              <a:latin typeface="Times New Roman" panose="02020603050405020304" pitchFamily="18" charset="0"/>
              <a:cs typeface="Times New Roman" panose="02020603050405020304" pitchFamily="18" charset="0"/>
            </a:rPr>
            <a:t>тыс.руб</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dgm:t>
    </dgm:pt>
    <dgm:pt modelId="{3F172E14-74A2-41A0-BD9B-00186F16415B}" type="parTrans" cxnId="{2BED765F-2CC5-41DB-81E4-44B2AD1467D4}">
      <dgm:prSet/>
      <dgm:spPr/>
      <dgm:t>
        <a:bodyPr/>
        <a:lstStyle/>
        <a:p>
          <a:endParaRPr lang="ru-RU"/>
        </a:p>
      </dgm:t>
    </dgm:pt>
    <dgm:pt modelId="{B5BD4C43-C2E3-4BEA-AEAF-5AF72A68E373}" type="sibTrans" cxnId="{2BED765F-2CC5-41DB-81E4-44B2AD1467D4}">
      <dgm:prSet/>
      <dgm:spPr/>
      <dgm:t>
        <a:bodyPr/>
        <a:lstStyle/>
        <a:p>
          <a:endParaRPr lang="ru-RU"/>
        </a:p>
      </dgm:t>
    </dgm:pt>
    <dgm:pt modelId="{6690FC56-A2CF-4CC4-A075-C0AAB21DA92B}">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Не запланированы средства на оплату кредиторской задолженности прошлых лет</a:t>
          </a:r>
          <a:endParaRPr lang="ru-RU" sz="1200" dirty="0">
            <a:latin typeface="Times New Roman" panose="02020603050405020304" pitchFamily="18" charset="0"/>
            <a:cs typeface="Times New Roman" panose="02020603050405020304" pitchFamily="18" charset="0"/>
          </a:endParaRPr>
        </a:p>
      </dgm:t>
    </dgm:pt>
    <dgm:pt modelId="{ED81B883-39F6-4BB7-B55E-8013335EF671}" type="parTrans" cxnId="{587DB1B6-594E-4D01-AFCA-0F7F07305C23}">
      <dgm:prSet/>
      <dgm:spPr/>
      <dgm:t>
        <a:bodyPr/>
        <a:lstStyle/>
        <a:p>
          <a:endParaRPr lang="ru-RU"/>
        </a:p>
      </dgm:t>
    </dgm:pt>
    <dgm:pt modelId="{E324D6BB-C664-42E7-8622-B27B5AD68650}" type="sibTrans" cxnId="{587DB1B6-594E-4D01-AFCA-0F7F07305C23}">
      <dgm:prSet/>
      <dgm:spPr/>
      <dgm:t>
        <a:bodyPr/>
        <a:lstStyle/>
        <a:p>
          <a:endParaRPr lang="ru-RU"/>
        </a:p>
      </dgm:t>
    </dgm:pt>
    <dgm:pt modelId="{768E0FD5-DC35-4AF9-96A2-4698C57DA73E}">
      <dgm:prSet phldrT="[Текст]" custT="1"/>
      <dgm:spPr>
        <a:solidFill>
          <a:schemeClr val="accent1">
            <a:lumMod val="60000"/>
            <a:lumOff val="40000"/>
          </a:schemeClr>
        </a:solidFill>
      </dgm:spPr>
      <dgm:t>
        <a:bodyPr/>
        <a:lstStyle/>
        <a:p>
          <a:r>
            <a:rPr lang="ru-RU" sz="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dirty="0">
            <a:latin typeface="Times New Roman" panose="02020603050405020304" pitchFamily="18" charset="0"/>
            <a:cs typeface="Times New Roman" panose="02020603050405020304" pitchFamily="18" charset="0"/>
          </a:endParaRPr>
        </a:p>
      </dgm:t>
    </dgm:pt>
    <dgm:pt modelId="{22FD0CEF-3851-4D90-95EA-199CB5E6AAC5}" type="parTrans" cxnId="{65B0ECDC-7851-4EF2-8803-08DEF93AF907}">
      <dgm:prSet/>
      <dgm:spPr/>
      <dgm:t>
        <a:bodyPr/>
        <a:lstStyle/>
        <a:p>
          <a:endParaRPr lang="ru-RU"/>
        </a:p>
      </dgm:t>
    </dgm:pt>
    <dgm:pt modelId="{C5BC86F2-FB42-456E-9C1B-AD9D0AA20CA3}" type="sibTrans" cxnId="{65B0ECDC-7851-4EF2-8803-08DEF93AF907}">
      <dgm:prSet/>
      <dgm:spPr/>
      <dgm:t>
        <a:bodyPr/>
        <a:lstStyle/>
        <a:p>
          <a:endParaRPr lang="ru-RU"/>
        </a:p>
      </dgm:t>
    </dgm:pt>
    <dgm:pt modelId="{844517A1-0D42-4B53-AA3C-C5CCE35C7C50}" type="pres">
      <dgm:prSet presAssocID="{443ED8DC-E53E-48A9-8E8A-7EDB25AF3B97}" presName="Name0" presStyleCnt="0">
        <dgm:presLayoutVars>
          <dgm:chMax val="7"/>
          <dgm:dir/>
          <dgm:animLvl val="lvl"/>
          <dgm:resizeHandles val="exact"/>
        </dgm:presLayoutVars>
      </dgm:prSet>
      <dgm:spPr/>
      <dgm:t>
        <a:bodyPr/>
        <a:lstStyle/>
        <a:p>
          <a:endParaRPr lang="ru-RU"/>
        </a:p>
      </dgm:t>
    </dgm:pt>
    <dgm:pt modelId="{8ADE26ED-BA7B-48D0-8D26-86E7579D0F4D}" type="pres">
      <dgm:prSet presAssocID="{83CD059B-6D0C-48C5-A9EE-1080E3C9AE59}" presName="circle1" presStyleLbl="node1" presStyleIdx="0" presStyleCnt="3"/>
      <dgm:spPr/>
    </dgm:pt>
    <dgm:pt modelId="{77AE94A3-F213-486B-A199-EE31253A8D88}" type="pres">
      <dgm:prSet presAssocID="{83CD059B-6D0C-48C5-A9EE-1080E3C9AE59}" presName="space" presStyleCnt="0"/>
      <dgm:spPr/>
    </dgm:pt>
    <dgm:pt modelId="{CDCD3017-82C6-4EBC-83F7-01DD748E0F5C}" type="pres">
      <dgm:prSet presAssocID="{83CD059B-6D0C-48C5-A9EE-1080E3C9AE59}" presName="rect1" presStyleLbl="alignAcc1" presStyleIdx="0" presStyleCnt="3" custScaleY="100000"/>
      <dgm:spPr/>
      <dgm:t>
        <a:bodyPr/>
        <a:lstStyle/>
        <a:p>
          <a:endParaRPr lang="ru-RU"/>
        </a:p>
      </dgm:t>
    </dgm:pt>
    <dgm:pt modelId="{F2DD2CDD-3FC5-4F4E-A638-02ECAC39DB63}" type="pres">
      <dgm:prSet presAssocID="{6690FC56-A2CF-4CC4-A075-C0AAB21DA92B}" presName="vertSpace2" presStyleLbl="node1" presStyleIdx="0" presStyleCnt="3"/>
      <dgm:spPr/>
    </dgm:pt>
    <dgm:pt modelId="{92974A9C-898D-41A3-B56F-1B8C7D02D7E1}" type="pres">
      <dgm:prSet presAssocID="{6690FC56-A2CF-4CC4-A075-C0AAB21DA92B}" presName="circle2" presStyleLbl="node1" presStyleIdx="1" presStyleCnt="3"/>
      <dgm:spPr/>
    </dgm:pt>
    <dgm:pt modelId="{B537BE43-81A5-40CF-96F0-9D99056E7D7B}" type="pres">
      <dgm:prSet presAssocID="{6690FC56-A2CF-4CC4-A075-C0AAB21DA92B}" presName="rect2" presStyleLbl="alignAcc1" presStyleIdx="1" presStyleCnt="3"/>
      <dgm:spPr/>
      <dgm:t>
        <a:bodyPr/>
        <a:lstStyle/>
        <a:p>
          <a:endParaRPr lang="ru-RU"/>
        </a:p>
      </dgm:t>
    </dgm:pt>
    <dgm:pt modelId="{2C8DF693-51E5-4D72-A80A-D7DFBE39E811}" type="pres">
      <dgm:prSet presAssocID="{768E0FD5-DC35-4AF9-96A2-4698C57DA73E}" presName="vertSpace3" presStyleLbl="node1" presStyleIdx="1" presStyleCnt="3"/>
      <dgm:spPr/>
    </dgm:pt>
    <dgm:pt modelId="{4289CE30-8DF9-47BA-B4FA-C28A5F98F6DB}" type="pres">
      <dgm:prSet presAssocID="{768E0FD5-DC35-4AF9-96A2-4698C57DA73E}" presName="circle3" presStyleLbl="node1" presStyleIdx="2" presStyleCnt="3"/>
      <dgm:spPr/>
    </dgm:pt>
    <dgm:pt modelId="{739BED2F-83ED-4CA3-B3BF-07E1BC5F93D8}" type="pres">
      <dgm:prSet presAssocID="{768E0FD5-DC35-4AF9-96A2-4698C57DA73E}" presName="rect3" presStyleLbl="alignAcc1" presStyleIdx="2" presStyleCnt="3"/>
      <dgm:spPr/>
      <dgm:t>
        <a:bodyPr/>
        <a:lstStyle/>
        <a:p>
          <a:endParaRPr lang="ru-RU"/>
        </a:p>
      </dgm:t>
    </dgm:pt>
    <dgm:pt modelId="{CB81EF43-DD11-43E7-ABC8-4C7938777645}" type="pres">
      <dgm:prSet presAssocID="{83CD059B-6D0C-48C5-A9EE-1080E3C9AE59}" presName="rect1ParTxNoCh" presStyleLbl="alignAcc1" presStyleIdx="2" presStyleCnt="3">
        <dgm:presLayoutVars>
          <dgm:chMax val="1"/>
          <dgm:bulletEnabled val="1"/>
        </dgm:presLayoutVars>
      </dgm:prSet>
      <dgm:spPr/>
      <dgm:t>
        <a:bodyPr/>
        <a:lstStyle/>
        <a:p>
          <a:endParaRPr lang="ru-RU"/>
        </a:p>
      </dgm:t>
    </dgm:pt>
    <dgm:pt modelId="{9B364976-4B05-4CDA-8A25-2EDFBDA4DC43}" type="pres">
      <dgm:prSet presAssocID="{6690FC56-A2CF-4CC4-A075-C0AAB21DA92B}" presName="rect2ParTxNoCh" presStyleLbl="alignAcc1" presStyleIdx="2" presStyleCnt="3">
        <dgm:presLayoutVars>
          <dgm:chMax val="1"/>
          <dgm:bulletEnabled val="1"/>
        </dgm:presLayoutVars>
      </dgm:prSet>
      <dgm:spPr/>
      <dgm:t>
        <a:bodyPr/>
        <a:lstStyle/>
        <a:p>
          <a:endParaRPr lang="ru-RU"/>
        </a:p>
      </dgm:t>
    </dgm:pt>
    <dgm:pt modelId="{F1F2676C-74F5-4BAF-8B4B-DA0992B104BE}" type="pres">
      <dgm:prSet presAssocID="{768E0FD5-DC35-4AF9-96A2-4698C57DA73E}" presName="rect3ParTxNoCh" presStyleLbl="alignAcc1" presStyleIdx="2" presStyleCnt="3">
        <dgm:presLayoutVars>
          <dgm:chMax val="1"/>
          <dgm:bulletEnabled val="1"/>
        </dgm:presLayoutVars>
      </dgm:prSet>
      <dgm:spPr/>
      <dgm:t>
        <a:bodyPr/>
        <a:lstStyle/>
        <a:p>
          <a:endParaRPr lang="ru-RU"/>
        </a:p>
      </dgm:t>
    </dgm:pt>
  </dgm:ptLst>
  <dgm:cxnLst>
    <dgm:cxn modelId="{587DB1B6-594E-4D01-AFCA-0F7F07305C23}" srcId="{443ED8DC-E53E-48A9-8E8A-7EDB25AF3B97}" destId="{6690FC56-A2CF-4CC4-A075-C0AAB21DA92B}" srcOrd="1" destOrd="0" parTransId="{ED81B883-39F6-4BB7-B55E-8013335EF671}" sibTransId="{E324D6BB-C664-42E7-8622-B27B5AD68650}"/>
    <dgm:cxn modelId="{0D1C8CFE-79E5-4479-BB57-ECD84B914940}" type="presOf" srcId="{83CD059B-6D0C-48C5-A9EE-1080E3C9AE59}" destId="{CDCD3017-82C6-4EBC-83F7-01DD748E0F5C}" srcOrd="0" destOrd="0" presId="urn:microsoft.com/office/officeart/2005/8/layout/target3"/>
    <dgm:cxn modelId="{C48FD36F-269D-453B-AE39-6656E87F1D57}" type="presOf" srcId="{83CD059B-6D0C-48C5-A9EE-1080E3C9AE59}" destId="{CB81EF43-DD11-43E7-ABC8-4C7938777645}" srcOrd="1" destOrd="0" presId="urn:microsoft.com/office/officeart/2005/8/layout/target3"/>
    <dgm:cxn modelId="{0E6950DF-7336-4271-8057-63368D445FA8}" type="presOf" srcId="{6690FC56-A2CF-4CC4-A075-C0AAB21DA92B}" destId="{9B364976-4B05-4CDA-8A25-2EDFBDA4DC43}" srcOrd="1" destOrd="0" presId="urn:microsoft.com/office/officeart/2005/8/layout/target3"/>
    <dgm:cxn modelId="{65B0ECDC-7851-4EF2-8803-08DEF93AF907}" srcId="{443ED8DC-E53E-48A9-8E8A-7EDB25AF3B97}" destId="{768E0FD5-DC35-4AF9-96A2-4698C57DA73E}" srcOrd="2" destOrd="0" parTransId="{22FD0CEF-3851-4D90-95EA-199CB5E6AAC5}" sibTransId="{C5BC86F2-FB42-456E-9C1B-AD9D0AA20CA3}"/>
    <dgm:cxn modelId="{B77EF86F-92B5-4141-8FE9-475EC7F84A87}" type="presOf" srcId="{6690FC56-A2CF-4CC4-A075-C0AAB21DA92B}" destId="{B537BE43-81A5-40CF-96F0-9D99056E7D7B}" srcOrd="0" destOrd="0" presId="urn:microsoft.com/office/officeart/2005/8/layout/target3"/>
    <dgm:cxn modelId="{2BED765F-2CC5-41DB-81E4-44B2AD1467D4}" srcId="{443ED8DC-E53E-48A9-8E8A-7EDB25AF3B97}" destId="{83CD059B-6D0C-48C5-A9EE-1080E3C9AE59}" srcOrd="0" destOrd="0" parTransId="{3F172E14-74A2-41A0-BD9B-00186F16415B}" sibTransId="{B5BD4C43-C2E3-4BEA-AEAF-5AF72A68E373}"/>
    <dgm:cxn modelId="{71C31D2E-6FC3-473B-B3E0-4B30FA72DDBF}" type="presOf" srcId="{768E0FD5-DC35-4AF9-96A2-4698C57DA73E}" destId="{739BED2F-83ED-4CA3-B3BF-07E1BC5F93D8}" srcOrd="0" destOrd="0" presId="urn:microsoft.com/office/officeart/2005/8/layout/target3"/>
    <dgm:cxn modelId="{3C228E18-16F5-4809-9E57-83E128C55562}" type="presOf" srcId="{443ED8DC-E53E-48A9-8E8A-7EDB25AF3B97}" destId="{844517A1-0D42-4B53-AA3C-C5CCE35C7C50}" srcOrd="0" destOrd="0" presId="urn:microsoft.com/office/officeart/2005/8/layout/target3"/>
    <dgm:cxn modelId="{E95E7730-0921-4683-86FF-2B14708B354E}" type="presOf" srcId="{768E0FD5-DC35-4AF9-96A2-4698C57DA73E}" destId="{F1F2676C-74F5-4BAF-8B4B-DA0992B104BE}" srcOrd="1" destOrd="0" presId="urn:microsoft.com/office/officeart/2005/8/layout/target3"/>
    <dgm:cxn modelId="{F31013AB-247C-4DB3-B825-C92102FEC2BC}" type="presParOf" srcId="{844517A1-0D42-4B53-AA3C-C5CCE35C7C50}" destId="{8ADE26ED-BA7B-48D0-8D26-86E7579D0F4D}" srcOrd="0" destOrd="0" presId="urn:microsoft.com/office/officeart/2005/8/layout/target3"/>
    <dgm:cxn modelId="{B3EEC4EB-4114-4DD9-8C4E-0EF142994477}" type="presParOf" srcId="{844517A1-0D42-4B53-AA3C-C5CCE35C7C50}" destId="{77AE94A3-F213-486B-A199-EE31253A8D88}" srcOrd="1" destOrd="0" presId="urn:microsoft.com/office/officeart/2005/8/layout/target3"/>
    <dgm:cxn modelId="{0FF18547-1FF9-43F1-A080-890F3249F33B}" type="presParOf" srcId="{844517A1-0D42-4B53-AA3C-C5CCE35C7C50}" destId="{CDCD3017-82C6-4EBC-83F7-01DD748E0F5C}" srcOrd="2" destOrd="0" presId="urn:microsoft.com/office/officeart/2005/8/layout/target3"/>
    <dgm:cxn modelId="{B22718D6-B4F8-4DC3-85EB-831B4BF6915E}" type="presParOf" srcId="{844517A1-0D42-4B53-AA3C-C5CCE35C7C50}" destId="{F2DD2CDD-3FC5-4F4E-A638-02ECAC39DB63}" srcOrd="3" destOrd="0" presId="urn:microsoft.com/office/officeart/2005/8/layout/target3"/>
    <dgm:cxn modelId="{E6402A58-78AE-4C77-9FC3-15AC7A9894A4}" type="presParOf" srcId="{844517A1-0D42-4B53-AA3C-C5CCE35C7C50}" destId="{92974A9C-898D-41A3-B56F-1B8C7D02D7E1}" srcOrd="4" destOrd="0" presId="urn:microsoft.com/office/officeart/2005/8/layout/target3"/>
    <dgm:cxn modelId="{C647AC70-5746-4C24-BBFF-EA8C88493B69}" type="presParOf" srcId="{844517A1-0D42-4B53-AA3C-C5CCE35C7C50}" destId="{B537BE43-81A5-40CF-96F0-9D99056E7D7B}" srcOrd="5" destOrd="0" presId="urn:microsoft.com/office/officeart/2005/8/layout/target3"/>
    <dgm:cxn modelId="{70BD393E-5FFD-41AB-82FD-7E40C036982D}" type="presParOf" srcId="{844517A1-0D42-4B53-AA3C-C5CCE35C7C50}" destId="{2C8DF693-51E5-4D72-A80A-D7DFBE39E811}" srcOrd="6" destOrd="0" presId="urn:microsoft.com/office/officeart/2005/8/layout/target3"/>
    <dgm:cxn modelId="{0A14D6D9-ABF1-44EC-8697-B47E4A0610FE}" type="presParOf" srcId="{844517A1-0D42-4B53-AA3C-C5CCE35C7C50}" destId="{4289CE30-8DF9-47BA-B4FA-C28A5F98F6DB}" srcOrd="7" destOrd="0" presId="urn:microsoft.com/office/officeart/2005/8/layout/target3"/>
    <dgm:cxn modelId="{4410B6CD-65AD-4E1A-A71D-CF49E1D26556}" type="presParOf" srcId="{844517A1-0D42-4B53-AA3C-C5CCE35C7C50}" destId="{739BED2F-83ED-4CA3-B3BF-07E1BC5F93D8}" srcOrd="8" destOrd="0" presId="urn:microsoft.com/office/officeart/2005/8/layout/target3"/>
    <dgm:cxn modelId="{8B136120-2307-43D1-87C1-0AFD7F8C846F}" type="presParOf" srcId="{844517A1-0D42-4B53-AA3C-C5CCE35C7C50}" destId="{CB81EF43-DD11-43E7-ABC8-4C7938777645}" srcOrd="9" destOrd="0" presId="urn:microsoft.com/office/officeart/2005/8/layout/target3"/>
    <dgm:cxn modelId="{A660A11D-DA40-4039-B0EF-8886D8FE315E}" type="presParOf" srcId="{844517A1-0D42-4B53-AA3C-C5CCE35C7C50}" destId="{9B364976-4B05-4CDA-8A25-2EDFBDA4DC43}" srcOrd="10" destOrd="0" presId="urn:microsoft.com/office/officeart/2005/8/layout/target3"/>
    <dgm:cxn modelId="{61BFBE49-751B-4CED-A302-6707C3204821}" type="presParOf" srcId="{844517A1-0D42-4B53-AA3C-C5CCE35C7C50}" destId="{F1F2676C-74F5-4BAF-8B4B-DA0992B104BE}" srcOrd="11" destOrd="0" presId="urn:microsoft.com/office/officeart/2005/8/layout/targe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2474F0-E8D4-4E4C-80A0-CE4399C598A1}" type="doc">
      <dgm:prSet loTypeId="urn:microsoft.com/office/officeart/2005/8/layout/pyramid2" loCatId="list" qsTypeId="urn:microsoft.com/office/officeart/2005/8/quickstyle/3d3" qsCatId="3D" csTypeId="urn:microsoft.com/office/officeart/2005/8/colors/accent1_2" csCatId="accent1" phldr="1"/>
      <dgm:spPr/>
    </dgm:pt>
    <dgm:pt modelId="{60C026A2-6069-476D-A147-1A6E692C0B86}">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dirty="0">
            <a:latin typeface="Times New Roman" panose="02020603050405020304" pitchFamily="18" charset="0"/>
            <a:cs typeface="Times New Roman" panose="02020603050405020304" pitchFamily="18" charset="0"/>
          </a:endParaRPr>
        </a:p>
      </dgm:t>
    </dgm:pt>
    <dgm:pt modelId="{742D4D2A-FEAC-4584-B7C6-FE5B04B5E48A}" type="parTrans" cxnId="{385B9123-8396-404D-9662-3B1DC607BC3A}">
      <dgm:prSet/>
      <dgm:spPr/>
      <dgm:t>
        <a:bodyPr/>
        <a:lstStyle/>
        <a:p>
          <a:endParaRPr lang="ru-RU"/>
        </a:p>
      </dgm:t>
    </dgm:pt>
    <dgm:pt modelId="{645820A3-7CA7-48F4-80AC-BC70B730725C}" type="sibTrans" cxnId="{385B9123-8396-404D-9662-3B1DC607BC3A}">
      <dgm:prSet/>
      <dgm:spPr/>
      <dgm:t>
        <a:bodyPr/>
        <a:lstStyle/>
        <a:p>
          <a:endParaRPr lang="ru-RU"/>
        </a:p>
      </dgm:t>
    </dgm:pt>
    <dgm:pt modelId="{56C2373B-ED37-49C4-970F-69B5DE530AA5}">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dirty="0">
            <a:latin typeface="Times New Roman" panose="02020603050405020304" pitchFamily="18" charset="0"/>
            <a:cs typeface="Times New Roman" panose="02020603050405020304" pitchFamily="18" charset="0"/>
          </a:endParaRPr>
        </a:p>
      </dgm:t>
    </dgm:pt>
    <dgm:pt modelId="{1F3FD4B4-1E8E-412B-9011-A907BFCE4297}" type="parTrans" cxnId="{F0908114-EEF5-432F-B87D-82109786CF4F}">
      <dgm:prSet/>
      <dgm:spPr/>
      <dgm:t>
        <a:bodyPr/>
        <a:lstStyle/>
        <a:p>
          <a:endParaRPr lang="ru-RU"/>
        </a:p>
      </dgm:t>
    </dgm:pt>
    <dgm:pt modelId="{2BEC24A3-0245-42A4-A72B-074AE132358B}" type="sibTrans" cxnId="{F0908114-EEF5-432F-B87D-82109786CF4F}">
      <dgm:prSet/>
      <dgm:spPr/>
      <dgm:t>
        <a:bodyPr/>
        <a:lstStyle/>
        <a:p>
          <a:endParaRPr lang="ru-RU"/>
        </a:p>
      </dgm:t>
    </dgm:pt>
    <dgm:pt modelId="{68F7573A-5B85-4B88-BEFC-BA83E92AE43F}">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a:t>
          </a:r>
          <a:r>
            <a:rPr lang="ru-RU" sz="1200" dirty="0" err="1" smtClean="0">
              <a:latin typeface="Times New Roman" panose="02020603050405020304" pitchFamily="18" charset="0"/>
              <a:cs typeface="Times New Roman" panose="02020603050405020304" pitchFamily="18" charset="0"/>
            </a:rPr>
            <a:t>ощего</a:t>
          </a:r>
          <a:r>
            <a:rPr lang="ru-RU" sz="1200" dirty="0" smtClean="0">
              <a:latin typeface="Times New Roman" panose="02020603050405020304" pitchFamily="18" charset="0"/>
              <a:cs typeface="Times New Roman" panose="02020603050405020304" pitchFamily="18" charset="0"/>
            </a:rPr>
            <a:t> числа, с целью снижения расходов на командировочные расходы</a:t>
          </a:r>
          <a:endParaRPr lang="ru-RU" sz="1200" dirty="0">
            <a:latin typeface="Times New Roman" panose="02020603050405020304" pitchFamily="18" charset="0"/>
            <a:cs typeface="Times New Roman" panose="02020603050405020304" pitchFamily="18" charset="0"/>
          </a:endParaRPr>
        </a:p>
      </dgm:t>
    </dgm:pt>
    <dgm:pt modelId="{CD03767C-936B-4224-B5DC-2AA5E500B10E}" type="parTrans" cxnId="{4E621BFC-E194-45EF-BA95-D5CD8851DA2C}">
      <dgm:prSet/>
      <dgm:spPr/>
      <dgm:t>
        <a:bodyPr/>
        <a:lstStyle/>
        <a:p>
          <a:endParaRPr lang="ru-RU"/>
        </a:p>
      </dgm:t>
    </dgm:pt>
    <dgm:pt modelId="{9B929F24-FB3B-43B7-9E1F-57B859863452}" type="sibTrans" cxnId="{4E621BFC-E194-45EF-BA95-D5CD8851DA2C}">
      <dgm:prSet/>
      <dgm:spPr/>
      <dgm:t>
        <a:bodyPr/>
        <a:lstStyle/>
        <a:p>
          <a:endParaRPr lang="ru-RU"/>
        </a:p>
      </dgm:t>
    </dgm:pt>
    <dgm:pt modelId="{AE110949-2148-4D86-B9FF-27ECAEEF0228}">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dirty="0">
            <a:latin typeface="Times New Roman" panose="02020603050405020304" pitchFamily="18" charset="0"/>
            <a:cs typeface="Times New Roman" panose="02020603050405020304" pitchFamily="18" charset="0"/>
          </a:endParaRPr>
        </a:p>
      </dgm:t>
    </dgm:pt>
    <dgm:pt modelId="{6B8BACA7-C420-4990-8E7A-A943F92AC3FA}" type="parTrans" cxnId="{37D29B79-A54F-47A2-916E-195137D45AE7}">
      <dgm:prSet/>
      <dgm:spPr/>
      <dgm:t>
        <a:bodyPr/>
        <a:lstStyle/>
        <a:p>
          <a:endParaRPr lang="ru-RU"/>
        </a:p>
      </dgm:t>
    </dgm:pt>
    <dgm:pt modelId="{C6E00912-5518-493A-B4A2-2248B7CAB7B6}" type="sibTrans" cxnId="{37D29B79-A54F-47A2-916E-195137D45AE7}">
      <dgm:prSet/>
      <dgm:spPr/>
      <dgm:t>
        <a:bodyPr/>
        <a:lstStyle/>
        <a:p>
          <a:endParaRPr lang="ru-RU"/>
        </a:p>
      </dgm:t>
    </dgm:pt>
    <dgm:pt modelId="{EB72AB2E-7619-4065-9CAE-73AA2CFC39B5}" type="pres">
      <dgm:prSet presAssocID="{C72474F0-E8D4-4E4C-80A0-CE4399C598A1}" presName="compositeShape" presStyleCnt="0">
        <dgm:presLayoutVars>
          <dgm:dir/>
          <dgm:resizeHandles/>
        </dgm:presLayoutVars>
      </dgm:prSet>
      <dgm:spPr/>
    </dgm:pt>
    <dgm:pt modelId="{C37D5961-2C9E-479D-9940-FC55F60A5C9B}" type="pres">
      <dgm:prSet presAssocID="{C72474F0-E8D4-4E4C-80A0-CE4399C598A1}" presName="pyramid" presStyleLbl="node1" presStyleIdx="0" presStyleCnt="1" custScaleX="71408" custScaleY="92748" custLinFactNeighborX="-8036" custLinFactNeighborY="-5744"/>
      <dgm:spPr/>
    </dgm:pt>
    <dgm:pt modelId="{FB80F003-8228-4508-89A0-887FC83948BD}" type="pres">
      <dgm:prSet presAssocID="{C72474F0-E8D4-4E4C-80A0-CE4399C598A1}" presName="theList" presStyleCnt="0"/>
      <dgm:spPr/>
    </dgm:pt>
    <dgm:pt modelId="{D880BD71-9DE6-4974-804F-6483C7A5CFF3}" type="pres">
      <dgm:prSet presAssocID="{60C026A2-6069-476D-A147-1A6E692C0B86}" presName="aNode" presStyleLbl="fgAcc1" presStyleIdx="0" presStyleCnt="4" custScaleX="206677" custLinFactNeighborX="18627" custLinFactNeighborY="-69254">
        <dgm:presLayoutVars>
          <dgm:bulletEnabled val="1"/>
        </dgm:presLayoutVars>
      </dgm:prSet>
      <dgm:spPr/>
      <dgm:t>
        <a:bodyPr/>
        <a:lstStyle/>
        <a:p>
          <a:endParaRPr lang="ru-RU"/>
        </a:p>
      </dgm:t>
    </dgm:pt>
    <dgm:pt modelId="{911D6640-667F-48BB-B7E3-75B7485F9AA4}" type="pres">
      <dgm:prSet presAssocID="{60C026A2-6069-476D-A147-1A6E692C0B86}" presName="aSpace" presStyleCnt="0"/>
      <dgm:spPr/>
    </dgm:pt>
    <dgm:pt modelId="{36C49FFD-B549-4EFA-B47F-1D7048C27C9F}" type="pres">
      <dgm:prSet presAssocID="{AE110949-2148-4D86-B9FF-27ECAEEF0228}" presName="aNode" presStyleLbl="fgAcc1" presStyleIdx="1" presStyleCnt="4" custScaleX="213237" custLinFactNeighborX="18649" custLinFactNeighborY="-16017">
        <dgm:presLayoutVars>
          <dgm:bulletEnabled val="1"/>
        </dgm:presLayoutVars>
      </dgm:prSet>
      <dgm:spPr/>
      <dgm:t>
        <a:bodyPr/>
        <a:lstStyle/>
        <a:p>
          <a:endParaRPr lang="ru-RU"/>
        </a:p>
      </dgm:t>
    </dgm:pt>
    <dgm:pt modelId="{1E2093E8-0384-459F-BF43-87B7CD29E652}" type="pres">
      <dgm:prSet presAssocID="{AE110949-2148-4D86-B9FF-27ECAEEF0228}" presName="aSpace" presStyleCnt="0"/>
      <dgm:spPr/>
    </dgm:pt>
    <dgm:pt modelId="{E436DB04-3BAF-42A7-9310-53A9469CB369}" type="pres">
      <dgm:prSet presAssocID="{56C2373B-ED37-49C4-970F-69B5DE530AA5}" presName="aNode" presStyleLbl="fgAcc1" presStyleIdx="2" presStyleCnt="4" custScaleX="213931" custLinFactNeighborX="18996" custLinFactNeighborY="37220">
        <dgm:presLayoutVars>
          <dgm:bulletEnabled val="1"/>
        </dgm:presLayoutVars>
      </dgm:prSet>
      <dgm:spPr/>
      <dgm:t>
        <a:bodyPr/>
        <a:lstStyle/>
        <a:p>
          <a:endParaRPr lang="ru-RU"/>
        </a:p>
      </dgm:t>
    </dgm:pt>
    <dgm:pt modelId="{972C3C17-B3D4-4120-8CBE-309E1D3C5E1C}" type="pres">
      <dgm:prSet presAssocID="{56C2373B-ED37-49C4-970F-69B5DE530AA5}" presName="aSpace" presStyleCnt="0"/>
      <dgm:spPr/>
    </dgm:pt>
    <dgm:pt modelId="{A46F0C21-C6D3-4ED3-B78E-CB27E06B2B58}" type="pres">
      <dgm:prSet presAssocID="{68F7573A-5B85-4B88-BEFC-BA83E92AE43F}" presName="aNode" presStyleLbl="fgAcc1" presStyleIdx="3" presStyleCnt="4" custScaleX="213341" custLinFactNeighborX="18701" custLinFactNeighborY="90457">
        <dgm:presLayoutVars>
          <dgm:bulletEnabled val="1"/>
        </dgm:presLayoutVars>
      </dgm:prSet>
      <dgm:spPr/>
      <dgm:t>
        <a:bodyPr/>
        <a:lstStyle/>
        <a:p>
          <a:endParaRPr lang="ru-RU"/>
        </a:p>
      </dgm:t>
    </dgm:pt>
    <dgm:pt modelId="{736C412D-8272-4840-8CEA-8370BAA416AE}" type="pres">
      <dgm:prSet presAssocID="{68F7573A-5B85-4B88-BEFC-BA83E92AE43F}" presName="aSpace" presStyleCnt="0"/>
      <dgm:spPr/>
    </dgm:pt>
  </dgm:ptLst>
  <dgm:cxnLst>
    <dgm:cxn modelId="{F0908114-EEF5-432F-B87D-82109786CF4F}" srcId="{C72474F0-E8D4-4E4C-80A0-CE4399C598A1}" destId="{56C2373B-ED37-49C4-970F-69B5DE530AA5}" srcOrd="2" destOrd="0" parTransId="{1F3FD4B4-1E8E-412B-9011-A907BFCE4297}" sibTransId="{2BEC24A3-0245-42A4-A72B-074AE132358B}"/>
    <dgm:cxn modelId="{1AF15783-B69D-4233-A8B6-9E833BB4AEA1}" type="presOf" srcId="{68F7573A-5B85-4B88-BEFC-BA83E92AE43F}" destId="{A46F0C21-C6D3-4ED3-B78E-CB27E06B2B58}" srcOrd="0" destOrd="0" presId="urn:microsoft.com/office/officeart/2005/8/layout/pyramid2"/>
    <dgm:cxn modelId="{385B9123-8396-404D-9662-3B1DC607BC3A}" srcId="{C72474F0-E8D4-4E4C-80A0-CE4399C598A1}" destId="{60C026A2-6069-476D-A147-1A6E692C0B86}" srcOrd="0" destOrd="0" parTransId="{742D4D2A-FEAC-4584-B7C6-FE5B04B5E48A}" sibTransId="{645820A3-7CA7-48F4-80AC-BC70B730725C}"/>
    <dgm:cxn modelId="{4E621BFC-E194-45EF-BA95-D5CD8851DA2C}" srcId="{C72474F0-E8D4-4E4C-80A0-CE4399C598A1}" destId="{68F7573A-5B85-4B88-BEFC-BA83E92AE43F}" srcOrd="3" destOrd="0" parTransId="{CD03767C-936B-4224-B5DC-2AA5E500B10E}" sibTransId="{9B929F24-FB3B-43B7-9E1F-57B859863452}"/>
    <dgm:cxn modelId="{3F89CF48-A704-496E-9B6C-BCE1E80677CB}" type="presOf" srcId="{C72474F0-E8D4-4E4C-80A0-CE4399C598A1}" destId="{EB72AB2E-7619-4065-9CAE-73AA2CFC39B5}" srcOrd="0" destOrd="0" presId="urn:microsoft.com/office/officeart/2005/8/layout/pyramid2"/>
    <dgm:cxn modelId="{9ACB6CFF-F8BF-4FB0-808B-EDE879FAB0F3}" type="presOf" srcId="{AE110949-2148-4D86-B9FF-27ECAEEF0228}" destId="{36C49FFD-B549-4EFA-B47F-1D7048C27C9F}" srcOrd="0" destOrd="0" presId="urn:microsoft.com/office/officeart/2005/8/layout/pyramid2"/>
    <dgm:cxn modelId="{37D29B79-A54F-47A2-916E-195137D45AE7}" srcId="{C72474F0-E8D4-4E4C-80A0-CE4399C598A1}" destId="{AE110949-2148-4D86-B9FF-27ECAEEF0228}" srcOrd="1" destOrd="0" parTransId="{6B8BACA7-C420-4990-8E7A-A943F92AC3FA}" sibTransId="{C6E00912-5518-493A-B4A2-2248B7CAB7B6}"/>
    <dgm:cxn modelId="{A3224EBF-8B49-49E2-AF70-D7B421F4AD65}" type="presOf" srcId="{60C026A2-6069-476D-A147-1A6E692C0B86}" destId="{D880BD71-9DE6-4974-804F-6483C7A5CFF3}" srcOrd="0" destOrd="0" presId="urn:microsoft.com/office/officeart/2005/8/layout/pyramid2"/>
    <dgm:cxn modelId="{C2D56A52-663F-4A45-921F-F4195AF03912}" type="presOf" srcId="{56C2373B-ED37-49C4-970F-69B5DE530AA5}" destId="{E436DB04-3BAF-42A7-9310-53A9469CB369}" srcOrd="0" destOrd="0" presId="urn:microsoft.com/office/officeart/2005/8/layout/pyramid2"/>
    <dgm:cxn modelId="{1022042E-1705-4E5F-A987-70A963292E10}" type="presParOf" srcId="{EB72AB2E-7619-4065-9CAE-73AA2CFC39B5}" destId="{C37D5961-2C9E-479D-9940-FC55F60A5C9B}" srcOrd="0" destOrd="0" presId="urn:microsoft.com/office/officeart/2005/8/layout/pyramid2"/>
    <dgm:cxn modelId="{411C067B-2579-4C43-AC12-72CD54DE9C06}" type="presParOf" srcId="{EB72AB2E-7619-4065-9CAE-73AA2CFC39B5}" destId="{FB80F003-8228-4508-89A0-887FC83948BD}" srcOrd="1" destOrd="0" presId="urn:microsoft.com/office/officeart/2005/8/layout/pyramid2"/>
    <dgm:cxn modelId="{EDDBE194-7478-4E81-82BB-71434746654E}" type="presParOf" srcId="{FB80F003-8228-4508-89A0-887FC83948BD}" destId="{D880BD71-9DE6-4974-804F-6483C7A5CFF3}" srcOrd="0" destOrd="0" presId="urn:microsoft.com/office/officeart/2005/8/layout/pyramid2"/>
    <dgm:cxn modelId="{99843B98-3C61-4FD4-90CA-9AC7CA895609}" type="presParOf" srcId="{FB80F003-8228-4508-89A0-887FC83948BD}" destId="{911D6640-667F-48BB-B7E3-75B7485F9AA4}" srcOrd="1" destOrd="0" presId="urn:microsoft.com/office/officeart/2005/8/layout/pyramid2"/>
    <dgm:cxn modelId="{241B4821-D50F-4E7B-96B0-99F3E9DCCCBC}" type="presParOf" srcId="{FB80F003-8228-4508-89A0-887FC83948BD}" destId="{36C49FFD-B549-4EFA-B47F-1D7048C27C9F}" srcOrd="2" destOrd="0" presId="urn:microsoft.com/office/officeart/2005/8/layout/pyramid2"/>
    <dgm:cxn modelId="{23CD6493-6794-4679-9895-B030B31ADB15}" type="presParOf" srcId="{FB80F003-8228-4508-89A0-887FC83948BD}" destId="{1E2093E8-0384-459F-BF43-87B7CD29E652}" srcOrd="3" destOrd="0" presId="urn:microsoft.com/office/officeart/2005/8/layout/pyramid2"/>
    <dgm:cxn modelId="{D414E06C-FBE8-460C-8D93-E027B88809D8}" type="presParOf" srcId="{FB80F003-8228-4508-89A0-887FC83948BD}" destId="{E436DB04-3BAF-42A7-9310-53A9469CB369}" srcOrd="4" destOrd="0" presId="urn:microsoft.com/office/officeart/2005/8/layout/pyramid2"/>
    <dgm:cxn modelId="{DDA914E3-7642-4DC6-B1FA-CC8B539789A8}" type="presParOf" srcId="{FB80F003-8228-4508-89A0-887FC83948BD}" destId="{972C3C17-B3D4-4120-8CBE-309E1D3C5E1C}" srcOrd="5" destOrd="0" presId="urn:microsoft.com/office/officeart/2005/8/layout/pyramid2"/>
    <dgm:cxn modelId="{70A2F1C1-7959-4DE4-BACA-FE90B5CD412D}" type="presParOf" srcId="{FB80F003-8228-4508-89A0-887FC83948BD}" destId="{A46F0C21-C6D3-4ED3-B78E-CB27E06B2B58}" srcOrd="6" destOrd="0" presId="urn:microsoft.com/office/officeart/2005/8/layout/pyramid2"/>
    <dgm:cxn modelId="{648A5900-DD4B-40AB-BFE4-6B1C706FA2FE}" type="presParOf" srcId="{FB80F003-8228-4508-89A0-887FC83948BD}" destId="{736C412D-8272-4840-8CEA-8370BAA416AE}" srcOrd="7"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4A8E02-B245-4353-81B4-F457D669A20B}">
      <dsp:nvSpPr>
        <dsp:cNvPr id="0" name=""/>
        <dsp:cNvSpPr/>
      </dsp:nvSpPr>
      <dsp:spPr>
        <a:xfrm>
          <a:off x="0" y="476170"/>
          <a:ext cx="2934072" cy="3644058"/>
        </a:xfrm>
        <a:prstGeom prst="pie">
          <a:avLst>
            <a:gd name="adj1" fmla="val 5400000"/>
            <a:gd name="adj2" fmla="val 16200000"/>
          </a:avLst>
        </a:prstGeom>
        <a:solidFill>
          <a:schemeClr val="accent2">
            <a:lumMod val="40000"/>
            <a:lumOff val="60000"/>
          </a:schemeClr>
        </a:soli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1F0121C-5F33-4055-A163-0FE276F2FB63}">
      <dsp:nvSpPr>
        <dsp:cNvPr id="0" name=""/>
        <dsp:cNvSpPr/>
      </dsp:nvSpPr>
      <dsp:spPr>
        <a:xfrm>
          <a:off x="1467036" y="476170"/>
          <a:ext cx="3423084" cy="3644058"/>
        </a:xfrm>
        <a:prstGeom prst="rect">
          <a:avLst/>
        </a:prstGeom>
        <a:solidFill>
          <a:schemeClr val="accent2">
            <a:lumMod val="40000"/>
            <a:lumOff val="6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Times New Roman" panose="02020603050405020304" pitchFamily="18" charset="0"/>
              <a:cs typeface="Times New Roman" panose="02020603050405020304" pitchFamily="18" charset="0"/>
            </a:rPr>
            <a:t>Повышение уровня благоустройства дворовых территорий</a:t>
          </a:r>
          <a:endParaRPr lang="ru-RU" sz="1400" kern="1200" dirty="0">
            <a:latin typeface="Times New Roman" panose="02020603050405020304" pitchFamily="18" charset="0"/>
            <a:cs typeface="Times New Roman" panose="02020603050405020304" pitchFamily="18" charset="0"/>
          </a:endParaRPr>
        </a:p>
      </dsp:txBody>
      <dsp:txXfrm>
        <a:off x="1467036" y="476170"/>
        <a:ext cx="3423084" cy="1093219"/>
      </dsp:txXfrm>
    </dsp:sp>
    <dsp:sp modelId="{0BCDACD9-ECD8-4F07-B1D9-21F148F433B1}">
      <dsp:nvSpPr>
        <dsp:cNvPr id="0" name=""/>
        <dsp:cNvSpPr/>
      </dsp:nvSpPr>
      <dsp:spPr>
        <a:xfrm>
          <a:off x="513463" y="1711387"/>
          <a:ext cx="1907144" cy="1907144"/>
        </a:xfrm>
        <a:prstGeom prst="pie">
          <a:avLst>
            <a:gd name="adj1" fmla="val 5400000"/>
            <a:gd name="adj2" fmla="val 16200000"/>
          </a:avLst>
        </a:prstGeom>
        <a:solidFill>
          <a:srgbClr val="FFC000"/>
        </a:soli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3A03212-DA54-46A9-B17D-A7288A017731}">
      <dsp:nvSpPr>
        <dsp:cNvPr id="0" name=""/>
        <dsp:cNvSpPr/>
      </dsp:nvSpPr>
      <dsp:spPr>
        <a:xfrm>
          <a:off x="1467036" y="1711387"/>
          <a:ext cx="3423084" cy="1907144"/>
        </a:xfrm>
        <a:prstGeom prst="rect">
          <a:avLst/>
        </a:prstGeom>
        <a:solidFill>
          <a:srgbClr val="FFC000">
            <a:alpha val="90000"/>
          </a:srgb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Times New Roman" panose="02020603050405020304" pitchFamily="18" charset="0"/>
              <a:cs typeface="Times New Roman" panose="02020603050405020304" pitchFamily="18" charset="0"/>
            </a:rPr>
            <a:t>Повышение уровня благоустройства наиболее посещаемых муниципальных территорий</a:t>
          </a:r>
          <a:endParaRPr lang="ru-RU" sz="1400" kern="1200" dirty="0">
            <a:latin typeface="Times New Roman" panose="02020603050405020304" pitchFamily="18" charset="0"/>
            <a:cs typeface="Times New Roman" panose="02020603050405020304" pitchFamily="18" charset="0"/>
          </a:endParaRPr>
        </a:p>
      </dsp:txBody>
      <dsp:txXfrm>
        <a:off x="1467036" y="1711387"/>
        <a:ext cx="3423084" cy="880220"/>
      </dsp:txXfrm>
    </dsp:sp>
    <dsp:sp modelId="{E1E1607D-4CC7-45FF-BA40-4DA92B2D010B}">
      <dsp:nvSpPr>
        <dsp:cNvPr id="0" name=""/>
        <dsp:cNvSpPr/>
      </dsp:nvSpPr>
      <dsp:spPr>
        <a:xfrm>
          <a:off x="1026925" y="2591608"/>
          <a:ext cx="880220" cy="880220"/>
        </a:xfrm>
        <a:prstGeom prst="pie">
          <a:avLst>
            <a:gd name="adj1" fmla="val 5400000"/>
            <a:gd name="adj2" fmla="val 16200000"/>
          </a:avLst>
        </a:prstGeom>
        <a:solidFill>
          <a:srgbClr val="92D050"/>
        </a:soli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FE93A01-F0B0-4B78-AB56-32D4FC27F7E3}">
      <dsp:nvSpPr>
        <dsp:cNvPr id="0" name=""/>
        <dsp:cNvSpPr/>
      </dsp:nvSpPr>
      <dsp:spPr>
        <a:xfrm>
          <a:off x="1467036" y="2591608"/>
          <a:ext cx="3423084" cy="880220"/>
        </a:xfrm>
        <a:prstGeom prst="rect">
          <a:avLst/>
        </a:prstGeom>
        <a:solidFill>
          <a:srgbClr val="92D050">
            <a:alpha val="90000"/>
          </a:srgb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Times New Roman" panose="02020603050405020304" pitchFamily="18" charset="0"/>
              <a:cs typeface="Times New Roman" panose="02020603050405020304" pitchFamily="18" charset="0"/>
            </a:rPr>
            <a:t>Повышение уровня вовлеченности заинтересованных граждан, организаций в реализацию мероприятий по благоустройству территорий</a:t>
          </a:r>
          <a:endParaRPr lang="ru-RU" sz="1400" kern="1200" dirty="0">
            <a:latin typeface="Times New Roman" panose="02020603050405020304" pitchFamily="18" charset="0"/>
            <a:cs typeface="Times New Roman" panose="02020603050405020304" pitchFamily="18" charset="0"/>
          </a:endParaRPr>
        </a:p>
      </dsp:txBody>
      <dsp:txXfrm>
        <a:off x="1467036" y="2591608"/>
        <a:ext cx="3423084" cy="8802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633BA-22F9-4635-971F-99BB2B5FC670}">
      <dsp:nvSpPr>
        <dsp:cNvPr id="0" name=""/>
        <dsp:cNvSpPr/>
      </dsp:nvSpPr>
      <dsp:spPr>
        <a:xfrm>
          <a:off x="297736" y="779"/>
          <a:ext cx="3580991" cy="709554"/>
        </a:xfrm>
        <a:prstGeom prst="roundRect">
          <a:avLst>
            <a:gd name="adj" fmla="val 1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В 2019 году расходы бюджета составляют</a:t>
          </a: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 </a:t>
          </a:r>
          <a:r>
            <a:rPr lang="ru-RU" sz="1200" b="1" i="0" u="none" strike="noStrike" kern="1200" dirty="0" smtClean="0">
              <a:solidFill>
                <a:schemeClr val="tx1"/>
              </a:solidFill>
              <a:effectLst/>
              <a:latin typeface="Times New Roman"/>
            </a:rPr>
            <a:t>826 557,8</a:t>
          </a:r>
          <a:r>
            <a:rPr lang="ru-RU" sz="1200" b="1" kern="1200" dirty="0" smtClean="0">
              <a:solidFill>
                <a:schemeClr val="tx1"/>
              </a:solidFill>
              <a:latin typeface="Times New Roman" panose="02020603050405020304" pitchFamily="18" charset="0"/>
              <a:cs typeface="Times New Roman" panose="02020603050405020304" pitchFamily="18" charset="0"/>
            </a:rPr>
            <a:t>, </a:t>
          </a: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318518" y="21561"/>
        <a:ext cx="3539427" cy="667990"/>
      </dsp:txXfrm>
    </dsp:sp>
    <dsp:sp modelId="{2213ACFC-3171-405C-984D-360F12B610AC}">
      <dsp:nvSpPr>
        <dsp:cNvPr id="0" name=""/>
        <dsp:cNvSpPr/>
      </dsp:nvSpPr>
      <dsp:spPr>
        <a:xfrm>
          <a:off x="297736" y="813132"/>
          <a:ext cx="571106" cy="571106"/>
        </a:xfrm>
        <a:prstGeom prst="roundRect">
          <a:avLst>
            <a:gd name="adj" fmla="val 166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739AB7C-5014-41A9-9736-484C7AACBCC1}">
      <dsp:nvSpPr>
        <dsp:cNvPr id="0" name=""/>
        <dsp:cNvSpPr/>
      </dsp:nvSpPr>
      <dsp:spPr>
        <a:xfrm>
          <a:off x="903109" y="813132"/>
          <a:ext cx="2975618" cy="571106"/>
        </a:xfrm>
        <a:prstGeom prst="roundRect">
          <a:avLst>
            <a:gd name="adj" fmla="val 16670"/>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w="100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собственных доходов, дотаций и источников финансирования бюджета 287 473,8</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930993" y="841016"/>
        <a:ext cx="2919850" cy="515338"/>
      </dsp:txXfrm>
    </dsp:sp>
    <dsp:sp modelId="{8FB3835D-19CD-424D-839F-915464D315D5}">
      <dsp:nvSpPr>
        <dsp:cNvPr id="0" name=""/>
        <dsp:cNvSpPr/>
      </dsp:nvSpPr>
      <dsp:spPr>
        <a:xfrm>
          <a:off x="297736" y="1452771"/>
          <a:ext cx="571106" cy="571106"/>
        </a:xfrm>
        <a:prstGeom prst="roundRect">
          <a:avLst>
            <a:gd name="adj" fmla="val 166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8DB1F7E-0878-4C73-A0C2-9CF4E7FA1B69}">
      <dsp:nvSpPr>
        <dsp:cNvPr id="0" name=""/>
        <dsp:cNvSpPr/>
      </dsp:nvSpPr>
      <dsp:spPr>
        <a:xfrm>
          <a:off x="903109" y="1452771"/>
          <a:ext cx="2975618" cy="571106"/>
        </a:xfrm>
        <a:prstGeom prst="roundRect">
          <a:avLst>
            <a:gd name="adj" fmla="val 16670"/>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w="100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целевых средств ФБ и РБ  </a:t>
          </a: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529401,7</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930993" y="1480655"/>
        <a:ext cx="2919850" cy="515338"/>
      </dsp:txXfrm>
    </dsp:sp>
    <dsp:sp modelId="{9EFB8E4D-DB48-44FF-9756-36735E40FEF5}">
      <dsp:nvSpPr>
        <dsp:cNvPr id="0" name=""/>
        <dsp:cNvSpPr/>
      </dsp:nvSpPr>
      <dsp:spPr>
        <a:xfrm>
          <a:off x="297736" y="2092410"/>
          <a:ext cx="571106" cy="571106"/>
        </a:xfrm>
        <a:prstGeom prst="roundRect">
          <a:avLst>
            <a:gd name="adj" fmla="val 166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B3C5690-A6D5-47AB-8BDD-84FFA1F67342}">
      <dsp:nvSpPr>
        <dsp:cNvPr id="0" name=""/>
        <dsp:cNvSpPr/>
      </dsp:nvSpPr>
      <dsp:spPr>
        <a:xfrm>
          <a:off x="903109" y="2092410"/>
          <a:ext cx="2975618" cy="571106"/>
        </a:xfrm>
        <a:prstGeom prst="roundRect">
          <a:avLst>
            <a:gd name="adj" fmla="val 16670"/>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w="100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прочих безвозмездных поступлений</a:t>
          </a: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 9 682,3 </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930993" y="2120294"/>
        <a:ext cx="2919850" cy="5153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00FAD-E277-4E0F-ACBE-F71D2D14CE63}">
      <dsp:nvSpPr>
        <dsp:cNvPr id="0" name=""/>
        <dsp:cNvSpPr/>
      </dsp:nvSpPr>
      <dsp:spPr>
        <a:xfrm>
          <a:off x="0" y="52102"/>
          <a:ext cx="3397168" cy="84077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41043" y="93145"/>
        <a:ext cx="3315082" cy="758686"/>
      </dsp:txXfrm>
    </dsp:sp>
    <dsp:sp modelId="{E9A3BEEA-79C3-48A5-AE4F-569B7319E4D6}">
      <dsp:nvSpPr>
        <dsp:cNvPr id="0" name=""/>
        <dsp:cNvSpPr/>
      </dsp:nvSpPr>
      <dsp:spPr>
        <a:xfrm>
          <a:off x="0" y="1077194"/>
          <a:ext cx="3397168" cy="767535"/>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Провести анализ по увеличению базовой ставки арендной платы за сдаваемые в аренду нежилые помещения, находящиеся в муниципальной собственности ГО «Вуктыл»</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37468" y="1114662"/>
        <a:ext cx="3322232" cy="692599"/>
      </dsp:txXfrm>
    </dsp:sp>
    <dsp:sp modelId="{9485048A-68D8-4B33-A6EA-3B8B7C4BDD3C}">
      <dsp:nvSpPr>
        <dsp:cNvPr id="0" name=""/>
        <dsp:cNvSpPr/>
      </dsp:nvSpPr>
      <dsp:spPr>
        <a:xfrm>
          <a:off x="0" y="2029049"/>
          <a:ext cx="3397168" cy="1126473"/>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54990" y="2084039"/>
        <a:ext cx="3287188" cy="1016493"/>
      </dsp:txXfrm>
    </dsp:sp>
    <dsp:sp modelId="{7147E12C-7DD8-4A40-A420-C2813F8C7FE8}">
      <dsp:nvSpPr>
        <dsp:cNvPr id="0" name=""/>
        <dsp:cNvSpPr/>
      </dsp:nvSpPr>
      <dsp:spPr>
        <a:xfrm>
          <a:off x="0" y="3339843"/>
          <a:ext cx="3397168" cy="131436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64162" y="3404005"/>
        <a:ext cx="3268844" cy="1186038"/>
      </dsp:txXfrm>
    </dsp:sp>
    <dsp:sp modelId="{B8AFE4B8-AFEB-4126-96A4-AB2F7AA01A16}">
      <dsp:nvSpPr>
        <dsp:cNvPr id="0" name=""/>
        <dsp:cNvSpPr/>
      </dsp:nvSpPr>
      <dsp:spPr>
        <a:xfrm>
          <a:off x="0" y="4838525"/>
          <a:ext cx="3397168" cy="80419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kern="1200" dirty="0" smtClean="0">
              <a:latin typeface="Times New Roman" panose="02020603050405020304" pitchFamily="18" charset="0"/>
              <a:cs typeface="Times New Roman" panose="02020603050405020304" pitchFamily="18" charset="0"/>
            </a:rPr>
            <a:t>.</a:t>
          </a:r>
          <a:endParaRPr lang="ru-RU" sz="1200" b="0" kern="1200" dirty="0">
            <a:latin typeface="Times New Roman" panose="02020603050405020304" pitchFamily="18" charset="0"/>
            <a:cs typeface="Times New Roman" panose="02020603050405020304" pitchFamily="18" charset="0"/>
          </a:endParaRPr>
        </a:p>
      </dsp:txBody>
      <dsp:txXfrm>
        <a:off x="39257" y="4877782"/>
        <a:ext cx="3318654" cy="7256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E26ED-BA7B-48D0-8D26-86E7579D0F4D}">
      <dsp:nvSpPr>
        <dsp:cNvPr id="0" name=""/>
        <dsp:cNvSpPr/>
      </dsp:nvSpPr>
      <dsp:spPr>
        <a:xfrm>
          <a:off x="0" y="0"/>
          <a:ext cx="2512292" cy="2512292"/>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CDCD3017-82C6-4EBC-83F7-01DD748E0F5C}">
      <dsp:nvSpPr>
        <dsp:cNvPr id="0" name=""/>
        <dsp:cNvSpPr/>
      </dsp:nvSpPr>
      <dsp:spPr>
        <a:xfrm>
          <a:off x="1256146" y="0"/>
          <a:ext cx="3417862" cy="2512292"/>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2 439,4 </a:t>
          </a:r>
          <a:r>
            <a:rPr lang="ru-RU" sz="1200" kern="1200" dirty="0" err="1" smtClean="0">
              <a:latin typeface="Times New Roman" panose="02020603050405020304" pitchFamily="18" charset="0"/>
              <a:cs typeface="Times New Roman" panose="02020603050405020304" pitchFamily="18" charset="0"/>
            </a:rPr>
            <a:t>тыс.руб</a:t>
          </a:r>
          <a:r>
            <a:rPr lang="ru-RU" sz="1200" kern="1200" dirty="0" smtClean="0">
              <a:latin typeface="Times New Roman" panose="02020603050405020304" pitchFamily="18" charset="0"/>
              <a:cs typeface="Times New Roman" panose="02020603050405020304" pitchFamily="18" charset="0"/>
            </a:rPr>
            <a:t>.</a:t>
          </a:r>
          <a:endParaRPr lang="ru-RU" sz="1200" kern="1200" dirty="0">
            <a:latin typeface="Times New Roman" panose="02020603050405020304" pitchFamily="18" charset="0"/>
            <a:cs typeface="Times New Roman" panose="02020603050405020304" pitchFamily="18" charset="0"/>
          </a:endParaRPr>
        </a:p>
      </dsp:txBody>
      <dsp:txXfrm>
        <a:off x="1256146" y="0"/>
        <a:ext cx="3417862" cy="753689"/>
      </dsp:txXfrm>
    </dsp:sp>
    <dsp:sp modelId="{92974A9C-898D-41A3-B56F-1B8C7D02D7E1}">
      <dsp:nvSpPr>
        <dsp:cNvPr id="0" name=""/>
        <dsp:cNvSpPr/>
      </dsp:nvSpPr>
      <dsp:spPr>
        <a:xfrm>
          <a:off x="439651" y="753689"/>
          <a:ext cx="1632988" cy="1632988"/>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B537BE43-81A5-40CF-96F0-9D99056E7D7B}">
      <dsp:nvSpPr>
        <dsp:cNvPr id="0" name=""/>
        <dsp:cNvSpPr/>
      </dsp:nvSpPr>
      <dsp:spPr>
        <a:xfrm>
          <a:off x="1256146" y="753689"/>
          <a:ext cx="3417862" cy="1632988"/>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Не запланированы средства на оплату кредиторской задолженности прошлых лет</a:t>
          </a:r>
          <a:endParaRPr lang="ru-RU" sz="1200" kern="1200" dirty="0">
            <a:latin typeface="Times New Roman" panose="02020603050405020304" pitchFamily="18" charset="0"/>
            <a:cs typeface="Times New Roman" panose="02020603050405020304" pitchFamily="18" charset="0"/>
          </a:endParaRPr>
        </a:p>
      </dsp:txBody>
      <dsp:txXfrm>
        <a:off x="1256146" y="753689"/>
        <a:ext cx="3417862" cy="753686"/>
      </dsp:txXfrm>
    </dsp:sp>
    <dsp:sp modelId="{4289CE30-8DF9-47BA-B4FA-C28A5F98F6DB}">
      <dsp:nvSpPr>
        <dsp:cNvPr id="0" name=""/>
        <dsp:cNvSpPr/>
      </dsp:nvSpPr>
      <dsp:spPr>
        <a:xfrm>
          <a:off x="879302" y="1507375"/>
          <a:ext cx="753686" cy="753686"/>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739BED2F-83ED-4CA3-B3BF-07E1BC5F93D8}">
      <dsp:nvSpPr>
        <dsp:cNvPr id="0" name=""/>
        <dsp:cNvSpPr/>
      </dsp:nvSpPr>
      <dsp:spPr>
        <a:xfrm>
          <a:off x="1256146" y="1507375"/>
          <a:ext cx="3417862" cy="753686"/>
        </a:xfrm>
        <a:prstGeom prst="rect">
          <a:avLst/>
        </a:prstGeom>
        <a:solidFill>
          <a:schemeClr val="accent1">
            <a:lumMod val="60000"/>
            <a:lumOff val="4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kern="1200" dirty="0">
            <a:latin typeface="Times New Roman" panose="02020603050405020304" pitchFamily="18" charset="0"/>
            <a:cs typeface="Times New Roman" panose="02020603050405020304" pitchFamily="18" charset="0"/>
          </a:endParaRPr>
        </a:p>
      </dsp:txBody>
      <dsp:txXfrm>
        <a:off x="1256146" y="1507375"/>
        <a:ext cx="3417862" cy="7536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D5961-2C9E-479D-9940-FC55F60A5C9B}">
      <dsp:nvSpPr>
        <dsp:cNvPr id="0" name=""/>
        <dsp:cNvSpPr/>
      </dsp:nvSpPr>
      <dsp:spPr>
        <a:xfrm>
          <a:off x="900112" y="0"/>
          <a:ext cx="2427980" cy="3153572"/>
        </a:xfrm>
        <a:prstGeom prst="triangle">
          <a:avLst/>
        </a:prstGeom>
        <a:solidFill>
          <a:schemeClr val="accent1">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880BD71-9DE6-4974-804F-6483C7A5CFF3}">
      <dsp:nvSpPr>
        <dsp:cNvPr id="0" name=""/>
        <dsp:cNvSpPr/>
      </dsp:nvSpPr>
      <dsp:spPr>
        <a:xfrm>
          <a:off x="1620180" y="288032"/>
          <a:ext cx="4567765" cy="604323"/>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kern="1200" dirty="0">
            <a:latin typeface="Times New Roman" panose="02020603050405020304" pitchFamily="18" charset="0"/>
            <a:cs typeface="Times New Roman" panose="02020603050405020304" pitchFamily="18" charset="0"/>
          </a:endParaRPr>
        </a:p>
      </dsp:txBody>
      <dsp:txXfrm>
        <a:off x="1649681" y="317533"/>
        <a:ext cx="4508763" cy="545321"/>
      </dsp:txXfrm>
    </dsp:sp>
    <dsp:sp modelId="{36C49FFD-B549-4EFA-B47F-1D7048C27C9F}">
      <dsp:nvSpPr>
        <dsp:cNvPr id="0" name=""/>
        <dsp:cNvSpPr/>
      </dsp:nvSpPr>
      <dsp:spPr>
        <a:xfrm>
          <a:off x="1548175" y="1008112"/>
          <a:ext cx="4712748" cy="604323"/>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kern="1200" dirty="0">
            <a:latin typeface="Times New Roman" panose="02020603050405020304" pitchFamily="18" charset="0"/>
            <a:cs typeface="Times New Roman" panose="02020603050405020304" pitchFamily="18" charset="0"/>
          </a:endParaRPr>
        </a:p>
      </dsp:txBody>
      <dsp:txXfrm>
        <a:off x="1577676" y="1037613"/>
        <a:ext cx="4653746" cy="545321"/>
      </dsp:txXfrm>
    </dsp:sp>
    <dsp:sp modelId="{E436DB04-3BAF-42A7-9310-53A9469CB369}">
      <dsp:nvSpPr>
        <dsp:cNvPr id="0" name=""/>
        <dsp:cNvSpPr/>
      </dsp:nvSpPr>
      <dsp:spPr>
        <a:xfrm>
          <a:off x="1548175" y="1728192"/>
          <a:ext cx="4728086" cy="604323"/>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kern="1200" dirty="0">
            <a:latin typeface="Times New Roman" panose="02020603050405020304" pitchFamily="18" charset="0"/>
            <a:cs typeface="Times New Roman" panose="02020603050405020304" pitchFamily="18" charset="0"/>
          </a:endParaRPr>
        </a:p>
      </dsp:txBody>
      <dsp:txXfrm>
        <a:off x="1577676" y="1757693"/>
        <a:ext cx="4669084" cy="545321"/>
      </dsp:txXfrm>
    </dsp:sp>
    <dsp:sp modelId="{A46F0C21-C6D3-4ED3-B78E-CB27E06B2B58}">
      <dsp:nvSpPr>
        <dsp:cNvPr id="0" name=""/>
        <dsp:cNvSpPr/>
      </dsp:nvSpPr>
      <dsp:spPr>
        <a:xfrm>
          <a:off x="1548175" y="2448272"/>
          <a:ext cx="4715046" cy="604323"/>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a:t>
          </a:r>
          <a:r>
            <a:rPr lang="ru-RU" sz="1200" kern="1200" dirty="0" err="1" smtClean="0">
              <a:latin typeface="Times New Roman" panose="02020603050405020304" pitchFamily="18" charset="0"/>
              <a:cs typeface="Times New Roman" panose="02020603050405020304" pitchFamily="18" charset="0"/>
            </a:rPr>
            <a:t>ощего</a:t>
          </a:r>
          <a:r>
            <a:rPr lang="ru-RU" sz="1200" kern="1200" dirty="0" smtClean="0">
              <a:latin typeface="Times New Roman" panose="02020603050405020304" pitchFamily="18" charset="0"/>
              <a:cs typeface="Times New Roman" panose="02020603050405020304" pitchFamily="18" charset="0"/>
            </a:rPr>
            <a:t> числа, с целью снижения расходов на командировочные расходы</a:t>
          </a:r>
          <a:endParaRPr lang="ru-RU" sz="1200" kern="1200" dirty="0">
            <a:latin typeface="Times New Roman" panose="02020603050405020304" pitchFamily="18" charset="0"/>
            <a:cs typeface="Times New Roman" panose="02020603050405020304" pitchFamily="18" charset="0"/>
          </a:endParaRPr>
        </a:p>
      </dsp:txBody>
      <dsp:txXfrm>
        <a:off x="1577676" y="2477773"/>
        <a:ext cx="4656044" cy="545321"/>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0.37903</cdr:x>
      <cdr:y>0.70392</cdr:y>
    </cdr:from>
    <cdr:to>
      <cdr:x>0.55712</cdr:x>
      <cdr:y>0.8688</cdr:y>
    </cdr:to>
    <cdr:sp macro="" textlink="">
      <cdr:nvSpPr>
        <cdr:cNvPr id="2" name="TextBox 1"/>
        <cdr:cNvSpPr txBox="1"/>
      </cdr:nvSpPr>
      <cdr:spPr>
        <a:xfrm xmlns:a="http://schemas.openxmlformats.org/drawingml/2006/main">
          <a:off x="3384376" y="2331640"/>
          <a:ext cx="1590151" cy="54613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Целевые средства из </a:t>
          </a:r>
        </a:p>
        <a:p xmlns:a="http://schemas.openxmlformats.org/drawingml/2006/main">
          <a:r>
            <a:rPr lang="ru-RU" sz="1200" b="1" dirty="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       ФБ РФ и РБ РК</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0.59677</cdr:x>
      <cdr:y>0.70392</cdr:y>
    </cdr:from>
    <cdr:to>
      <cdr:x>0.74905</cdr:x>
      <cdr:y>0.77232</cdr:y>
    </cdr:to>
    <cdr:sp macro="" textlink="">
      <cdr:nvSpPr>
        <cdr:cNvPr id="3" name="TextBox 1"/>
        <cdr:cNvSpPr txBox="1"/>
      </cdr:nvSpPr>
      <cdr:spPr>
        <a:xfrm xmlns:a="http://schemas.openxmlformats.org/drawingml/2006/main">
          <a:off x="5328592" y="2331640"/>
          <a:ext cx="1359686" cy="22657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Собственные</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0.75806</cdr:x>
      <cdr:y>0.69565</cdr:y>
    </cdr:from>
    <cdr:to>
      <cdr:x>0.93159</cdr:x>
      <cdr:y>0.83879</cdr:y>
    </cdr:to>
    <cdr:sp macro="" textlink="">
      <cdr:nvSpPr>
        <cdr:cNvPr id="4" name="TextBox 1"/>
        <cdr:cNvSpPr txBox="1"/>
      </cdr:nvSpPr>
      <cdr:spPr>
        <a:xfrm xmlns:a="http://schemas.openxmlformats.org/drawingml/2006/main">
          <a:off x="6768752" y="2304256"/>
          <a:ext cx="1549391" cy="47413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Прочие безвозмездные </a:t>
          </a:r>
        </a:p>
        <a:p xmlns:a="http://schemas.openxmlformats.org/drawingml/2006/main">
          <a:pPr algn="ctr"/>
          <a:r>
            <a:rPr lang="ru-RU" sz="1200" b="1" dirty="0" smtClean="0">
              <a:latin typeface="Times New Roman" panose="02020603050405020304" pitchFamily="18" charset="0"/>
              <a:cs typeface="Times New Roman" panose="02020603050405020304" pitchFamily="18" charset="0"/>
            </a:rPr>
            <a:t>поступления</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0.70429</cdr:x>
      <cdr:y>0.00894</cdr:y>
    </cdr:from>
    <cdr:to>
      <cdr:x>0.80429</cdr:x>
      <cdr:y>0.16968</cdr:y>
    </cdr:to>
    <cdr:sp macro="" textlink="">
      <cdr:nvSpPr>
        <cdr:cNvPr id="2" name="TextBox 1"/>
        <cdr:cNvSpPr txBox="1"/>
      </cdr:nvSpPr>
      <cdr:spPr>
        <a:xfrm xmlns:a="http://schemas.openxmlformats.org/drawingml/2006/main">
          <a:off x="6440033" y="5085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3.xml><?xml version="1.0" encoding="utf-8"?>
<c:userShapes xmlns:c="http://schemas.openxmlformats.org/drawingml/2006/chart">
  <cdr:relSizeAnchor xmlns:cdr="http://schemas.openxmlformats.org/drawingml/2006/chartDrawing">
    <cdr:from>
      <cdr:x>0.88695</cdr:x>
      <cdr:y>0.06451</cdr:y>
    </cdr:from>
    <cdr:to>
      <cdr:x>0.96857</cdr:x>
      <cdr:y>0.10033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0.17475</cdr:x>
      <cdr:y>0.24324</cdr:y>
    </cdr:from>
    <cdr:to>
      <cdr:x>0.31351</cdr:x>
      <cdr:y>0.64774</cdr:y>
    </cdr:to>
    <cdr:sp macro="" textlink="">
      <cdr:nvSpPr>
        <cdr:cNvPr id="3" name="TextBox 2"/>
        <cdr:cNvSpPr txBox="1"/>
      </cdr:nvSpPr>
      <cdr:spPr>
        <a:xfrm xmlns:a="http://schemas.openxmlformats.org/drawingml/2006/main">
          <a:off x="1656184" y="1702288"/>
          <a:ext cx="1689599" cy="29441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На реализацию майских </a:t>
          </a:r>
        </a:p>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2019 году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необходимо </a:t>
          </a:r>
          <a:r>
            <a:rPr lang="ru-RU" sz="1200" b="1" dirty="0" smtClean="0">
              <a:solidFill>
                <a:srgbClr val="FF0000"/>
              </a:solidFill>
              <a:latin typeface="Times New Roman" panose="02020603050405020304" pitchFamily="18" charset="0"/>
              <a:cs typeface="Times New Roman" panose="02020603050405020304" pitchFamily="18" charset="0"/>
            </a:rPr>
            <a:t>218 479,3 </a:t>
          </a:r>
          <a:r>
            <a:rPr lang="ru-RU" sz="1200" b="1" dirty="0" smtClean="0">
              <a:solidFill>
                <a:schemeClr val="tx1"/>
              </a:solidFill>
              <a:latin typeface="Times New Roman" panose="02020603050405020304" pitchFamily="18" charset="0"/>
              <a:cs typeface="Times New Roman" panose="02020603050405020304" pitchFamily="18" charset="0"/>
            </a:rPr>
            <a:t>тыс. руб.,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из  них  за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счет  средств  МБ  72 243,2 </a:t>
          </a:r>
          <a:r>
            <a:rPr lang="ru-RU" sz="1200" b="1" dirty="0" err="1" smtClean="0">
              <a:solidFill>
                <a:schemeClr val="tx1"/>
              </a:solidFill>
              <a:latin typeface="Times New Roman" panose="02020603050405020304" pitchFamily="18" charset="0"/>
              <a:cs typeface="Times New Roman" panose="02020603050405020304" pitchFamily="18" charset="0"/>
            </a:rPr>
            <a:t>т.р</a:t>
          </a:r>
          <a:r>
            <a:rPr lang="ru-RU" sz="1200" b="1" dirty="0" smtClean="0">
              <a:solidFill>
                <a:schemeClr val="tx1"/>
              </a:solidFill>
              <a:latin typeface="Times New Roman" panose="02020603050405020304" pitchFamily="18" charset="0"/>
              <a:cs typeface="Times New Roman" panose="02020603050405020304" pitchFamily="18" charset="0"/>
            </a:rPr>
            <a:t>.,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за счет средств РБ – 146 236,1 </a:t>
          </a:r>
          <a:r>
            <a:rPr lang="ru-RU" sz="1200" b="1" dirty="0" err="1" smtClean="0">
              <a:solidFill>
                <a:schemeClr val="bg1">
                  <a:lumMod val="10000"/>
                </a:schemeClr>
              </a:solidFill>
              <a:latin typeface="Times New Roman" panose="02020603050405020304" pitchFamily="18" charset="0"/>
              <a:cs typeface="Times New Roman" panose="02020603050405020304" pitchFamily="18" charset="0"/>
            </a:rPr>
            <a:t>т.р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 </a:t>
          </a:r>
          <a:endParaRPr lang="ru-RU" sz="1200" b="1" dirty="0">
            <a:solidFill>
              <a:schemeClr val="bg1">
                <a:lumMod val="10000"/>
              </a:schemeClr>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0.04678</cdr:x>
      <cdr:y>0.06028</cdr:y>
    </cdr:from>
    <cdr:to>
      <cdr:x>0.10884</cdr:x>
      <cdr:y>0.09891</cdr:y>
    </cdr:to>
    <cdr:sp macro="" textlink="">
      <cdr:nvSpPr>
        <cdr:cNvPr id="4" name="TextBox 3"/>
        <cdr:cNvSpPr txBox="1"/>
      </cdr:nvSpPr>
      <cdr:spPr>
        <a:xfrm xmlns:a="http://schemas.openxmlformats.org/drawingml/2006/main">
          <a:off x="488464" y="449352"/>
          <a:ext cx="648072"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err="1" smtClean="0"/>
            <a:t>тыс.руб</a:t>
          </a:r>
          <a:r>
            <a:rPr lang="ru-RU" sz="1100" b="1" dirty="0" smtClean="0"/>
            <a:t>.</a:t>
          </a:r>
          <a:endParaRPr lang="ru-RU" sz="11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0.8827</cdr:x>
      <cdr:y>0.05151</cdr:y>
    </cdr:from>
    <cdr:to>
      <cdr:x>0.96832</cdr:x>
      <cdr:y>0.08783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0.32796</cdr:x>
      <cdr:y>0.2252</cdr:y>
    </cdr:from>
    <cdr:to>
      <cdr:x>0.46497</cdr:x>
      <cdr:y>0.61845</cdr:y>
    </cdr:to>
    <cdr:sp macro="" textlink="">
      <cdr:nvSpPr>
        <cdr:cNvPr id="3" name="TextBox 2"/>
        <cdr:cNvSpPr txBox="1"/>
      </cdr:nvSpPr>
      <cdr:spPr>
        <a:xfrm xmlns:a="http://schemas.openxmlformats.org/drawingml/2006/main">
          <a:off x="3240360" y="1625440"/>
          <a:ext cx="1664001" cy="287104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Целевые показатели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з</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аработной платы</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у</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становленные для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о</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тдельных категорий</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аботников</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бюджетной сферы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н</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 реализацию майских </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2019 году </a:t>
          </a:r>
        </a:p>
        <a:p xmlns:a="http://schemas.openxmlformats.org/drawingml/2006/main">
          <a:pPr algn="ctr">
            <a:lnSpc>
              <a:spcPts val="1300"/>
            </a:lnSpc>
          </a:pPr>
          <a:r>
            <a:rPr lang="ru-RU" sz="1200" b="1" dirty="0" smtClean="0">
              <a:solidFill>
                <a:schemeClr val="bg1">
                  <a:lumMod val="10000"/>
                </a:schemeClr>
              </a:solidFill>
            </a:rPr>
            <a:t> </a:t>
          </a:r>
          <a:endParaRPr lang="ru-RU" sz="1200" b="1" dirty="0">
            <a:solidFill>
              <a:schemeClr val="bg1">
                <a:lumMod val="10000"/>
              </a:schemeClr>
            </a:solidFill>
          </a:endParaRPr>
        </a:p>
      </cdr:txBody>
    </cdr:sp>
  </cdr:relSizeAnchor>
  <cdr:relSizeAnchor xmlns:cdr="http://schemas.openxmlformats.org/drawingml/2006/chartDrawing">
    <cdr:from>
      <cdr:x>0.56062</cdr:x>
      <cdr:y>0.08695</cdr:y>
    </cdr:from>
    <cdr:to>
      <cdr:x>0.59302</cdr:x>
      <cdr:y>0.1256</cdr:y>
    </cdr:to>
    <cdr:sp macro="" textlink="">
      <cdr:nvSpPr>
        <cdr:cNvPr id="4" name="TextBox 3"/>
        <cdr:cNvSpPr txBox="1"/>
      </cdr:nvSpPr>
      <cdr:spPr>
        <a:xfrm xmlns:a="http://schemas.openxmlformats.org/drawingml/2006/main">
          <a:off x="5854352" y="648072"/>
          <a:ext cx="338336"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руб.</a:t>
          </a:r>
          <a:endParaRPr lang="ru-RU" sz="11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p:cNvSpPr>
          <p:nvPr>
            <p:ph type="body"/>
          </p:nvPr>
        </p:nvSpPr>
        <p:spPr>
          <a:xfrm>
            <a:off x="756177" y="5078520"/>
            <a:ext cx="6049052" cy="4811040"/>
          </a:xfrm>
          <a:prstGeom prst="rect">
            <a:avLst/>
          </a:prstGeom>
        </p:spPr>
        <p:txBody>
          <a:bodyPr lIns="0" tIns="0" rIns="0" bIns="0"/>
          <a:lstStyle/>
          <a:p>
            <a:r>
              <a:rPr lang="ru-RU" sz="2000" b="0" strike="noStrike" spc="-1">
                <a:latin typeface="Arial"/>
              </a:rPr>
              <a:t>Для правки формата примечаний щёлкните мышью</a:t>
            </a:r>
          </a:p>
        </p:txBody>
      </p:sp>
      <p:sp>
        <p:nvSpPr>
          <p:cNvPr id="83" name="PlaceHolder 2"/>
          <p:cNvSpPr>
            <a:spLocks noGrp="1"/>
          </p:cNvSpPr>
          <p:nvPr>
            <p:ph type="hdr"/>
          </p:nvPr>
        </p:nvSpPr>
        <p:spPr>
          <a:xfrm>
            <a:off x="0" y="0"/>
            <a:ext cx="3281446" cy="534240"/>
          </a:xfrm>
          <a:prstGeom prst="rect">
            <a:avLst/>
          </a:prstGeom>
        </p:spPr>
        <p:txBody>
          <a:bodyPr lIns="0" tIns="0" rIns="0" bIns="0"/>
          <a:lstStyle/>
          <a:p>
            <a:r>
              <a:rPr lang="ru-RU" sz="1400" b="0" strike="noStrike" spc="-1">
                <a:latin typeface="Times New Roman"/>
              </a:rPr>
              <a:t>&lt;верхний колонтитул&gt;</a:t>
            </a:r>
          </a:p>
        </p:txBody>
      </p:sp>
      <p:sp>
        <p:nvSpPr>
          <p:cNvPr id="84" name="PlaceHolder 3"/>
          <p:cNvSpPr>
            <a:spLocks noGrp="1"/>
          </p:cNvSpPr>
          <p:nvPr>
            <p:ph type="dt"/>
          </p:nvPr>
        </p:nvSpPr>
        <p:spPr>
          <a:xfrm>
            <a:off x="4279959" y="0"/>
            <a:ext cx="3281446" cy="534240"/>
          </a:xfrm>
          <a:prstGeom prst="rect">
            <a:avLst/>
          </a:prstGeom>
        </p:spPr>
        <p:txBody>
          <a:bodyPr lIns="0" tIns="0" rIns="0" bIns="0"/>
          <a:lstStyle/>
          <a:p>
            <a:pPr algn="r"/>
            <a:r>
              <a:rPr lang="ru-RU" sz="1400" b="0" strike="noStrike" spc="-1">
                <a:latin typeface="Times New Roman"/>
              </a:rPr>
              <a:t>&lt;дата/время&gt;</a:t>
            </a:r>
          </a:p>
        </p:txBody>
      </p:sp>
      <p:sp>
        <p:nvSpPr>
          <p:cNvPr id="85" name="PlaceHolder 4"/>
          <p:cNvSpPr>
            <a:spLocks noGrp="1"/>
          </p:cNvSpPr>
          <p:nvPr>
            <p:ph type="ftr"/>
          </p:nvPr>
        </p:nvSpPr>
        <p:spPr>
          <a:xfrm>
            <a:off x="0" y="10157400"/>
            <a:ext cx="3281446" cy="534240"/>
          </a:xfrm>
          <a:prstGeom prst="rect">
            <a:avLst/>
          </a:prstGeom>
        </p:spPr>
        <p:txBody>
          <a:bodyPr lIns="0" tIns="0" rIns="0" bIns="0" anchor="b"/>
          <a:lstStyle/>
          <a:p>
            <a:r>
              <a:rPr lang="ru-RU" sz="1400" b="0" strike="noStrike" spc="-1">
                <a:latin typeface="Times New Roman"/>
              </a:rPr>
              <a:t>&lt;нижний колонтитул&gt;</a:t>
            </a:r>
          </a:p>
        </p:txBody>
      </p:sp>
      <p:sp>
        <p:nvSpPr>
          <p:cNvPr id="86" name="PlaceHolder 5"/>
          <p:cNvSpPr>
            <a:spLocks noGrp="1"/>
          </p:cNvSpPr>
          <p:nvPr>
            <p:ph type="sldNum"/>
          </p:nvPr>
        </p:nvSpPr>
        <p:spPr>
          <a:xfrm>
            <a:off x="4279959" y="10157400"/>
            <a:ext cx="3281446" cy="534240"/>
          </a:xfrm>
          <a:prstGeom prst="rect">
            <a:avLst/>
          </a:prstGeom>
        </p:spPr>
        <p:txBody>
          <a:bodyPr lIns="0" tIns="0" rIns="0" bIns="0" anchor="b"/>
          <a:lstStyle/>
          <a:p>
            <a:pPr algn="r"/>
            <a:fld id="{F0093B78-27C9-4C5E-8006-BE1E272733A3}" type="slidenum">
              <a:rPr lang="ru-RU" sz="1400" b="0" strike="noStrike" spc="-1">
                <a:latin typeface="Times New Roman"/>
              </a:rPr>
              <a:t>‹#›</a:t>
            </a:fld>
            <a:endParaRPr lang="ru-RU" sz="1400" b="0" strike="noStrike" spc="-1">
              <a:latin typeface="Times New Roman"/>
            </a:endParaRPr>
          </a:p>
        </p:txBody>
      </p:sp>
    </p:spTree>
    <p:extLst>
      <p:ext uri="{BB962C8B-B14F-4D97-AF65-F5344CB8AC3E}">
        <p14:creationId xmlns:p14="http://schemas.microsoft.com/office/powerpoint/2010/main" val="950448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A1550CE-D0CC-4EF8-90BC-BCC330985FC6}" type="slidenum">
              <a:rPr lang="ru-RU" sz="1200" b="0" strike="noStrike" spc="-1">
                <a:solidFill>
                  <a:srgbClr val="000000"/>
                </a:solidFill>
                <a:latin typeface="Franklin Gothic Book"/>
                <a:ea typeface="Microsoft YaHei"/>
              </a:rPr>
              <a:t>1</a:t>
            </a:fld>
            <a:endParaRPr lang="ru-RU" sz="1200" b="0" strike="noStrike" spc="-1">
              <a:latin typeface="Times New Roman"/>
            </a:endParaRPr>
          </a:p>
        </p:txBody>
      </p:sp>
      <p:sp>
        <p:nvSpPr>
          <p:cNvPr id="711"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6439A-E98A-4F47-A0E4-50F79420D0F8}" type="slidenum">
              <a:rPr lang="ru-RU" sz="1200" b="0" strike="noStrike" spc="-1">
                <a:solidFill>
                  <a:srgbClr val="000000"/>
                </a:solidFill>
                <a:latin typeface="Franklin Gothic Book"/>
                <a:ea typeface="Microsoft YaHei"/>
              </a:rPr>
              <a:t>10</a:t>
            </a:fld>
            <a:endParaRPr lang="ru-RU" sz="1200" b="0" strike="noStrike" spc="-1">
              <a:latin typeface="Times New Roman"/>
            </a:endParaRPr>
          </a:p>
        </p:txBody>
      </p:sp>
      <p:sp>
        <p:nvSpPr>
          <p:cNvPr id="7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4C3E68A-DEEA-4A3F-BCE3-0E05CCD834CA}" type="slidenum">
              <a:rPr lang="ru-RU" sz="1200" b="0" strike="noStrike" spc="-1">
                <a:solidFill>
                  <a:srgbClr val="000000"/>
                </a:solidFill>
                <a:latin typeface="Franklin Gothic Book"/>
                <a:ea typeface="Microsoft YaHei"/>
              </a:rPr>
              <a:t>11</a:t>
            </a:fld>
            <a:endParaRPr lang="ru-RU" sz="1200" b="0" strike="noStrike" spc="-1">
              <a:latin typeface="Times New Roman"/>
            </a:endParaRPr>
          </a:p>
        </p:txBody>
      </p:sp>
      <p:sp>
        <p:nvSpPr>
          <p:cNvPr id="7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6E71D6F-07DC-4CB2-BFF2-9D91A3A9E7DC}" type="slidenum">
              <a:rPr lang="ru-RU" sz="1200" b="0" strike="noStrike" spc="-1">
                <a:solidFill>
                  <a:srgbClr val="000000"/>
                </a:solidFill>
                <a:latin typeface="Franklin Gothic Book"/>
                <a:ea typeface="Microsoft YaHei"/>
              </a:rPr>
              <a:t>12</a:t>
            </a:fld>
            <a:endParaRPr lang="ru-RU" sz="1200" b="0" strike="noStrike" spc="-1">
              <a:latin typeface="Times New Roman"/>
            </a:endParaRPr>
          </a:p>
        </p:txBody>
      </p:sp>
      <p:sp>
        <p:nvSpPr>
          <p:cNvPr id="7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5501C20-9CAA-4E39-80AB-4698DC35B996}" type="slidenum">
              <a:rPr lang="ru-RU" sz="1200" b="0" strike="noStrike" spc="-1">
                <a:solidFill>
                  <a:srgbClr val="000000"/>
                </a:solidFill>
                <a:latin typeface="Franklin Gothic Book"/>
                <a:ea typeface="Microsoft YaHei"/>
              </a:rPr>
              <a:t>13</a:t>
            </a:fld>
            <a:endParaRPr lang="ru-RU" sz="1200" b="0" strike="noStrike" spc="-1">
              <a:latin typeface="Times New Roman"/>
            </a:endParaRPr>
          </a:p>
        </p:txBody>
      </p:sp>
      <p:sp>
        <p:nvSpPr>
          <p:cNvPr id="7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51D1BFF-64C7-4ECF-AFB3-962E608787BA}" type="slidenum">
              <a:rPr lang="ru-RU" sz="1200" b="0" strike="noStrike" spc="-1">
                <a:solidFill>
                  <a:srgbClr val="000000"/>
                </a:solidFill>
                <a:latin typeface="Franklin Gothic Book"/>
                <a:ea typeface="Microsoft YaHei"/>
              </a:rPr>
              <a:t>14</a:t>
            </a:fld>
            <a:endParaRPr lang="ru-RU" sz="1200" b="0" strike="noStrike" spc="-1">
              <a:latin typeface="Times New Roman"/>
            </a:endParaRPr>
          </a:p>
        </p:txBody>
      </p:sp>
      <p:sp>
        <p:nvSpPr>
          <p:cNvPr id="7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FFD1D92-052C-4156-924B-6DC2A6DCACD5}" type="slidenum">
              <a:rPr lang="ru-RU" sz="1200" b="0" strike="noStrike" spc="-1">
                <a:solidFill>
                  <a:srgbClr val="000000"/>
                </a:solidFill>
                <a:latin typeface="Franklin Gothic Book"/>
                <a:ea typeface="Microsoft YaHei"/>
              </a:rPr>
              <a:t>15</a:t>
            </a:fld>
            <a:endParaRPr lang="ru-RU" sz="1200" b="0" strike="noStrike" spc="-1">
              <a:latin typeface="Times New Roman"/>
            </a:endParaRPr>
          </a:p>
        </p:txBody>
      </p:sp>
      <p:sp>
        <p:nvSpPr>
          <p:cNvPr id="7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159E889-F110-4AEF-BC08-E0417F0B0CBF}" type="slidenum">
              <a:rPr lang="ru-RU" sz="1200" b="0" strike="noStrike" spc="-1">
                <a:solidFill>
                  <a:srgbClr val="000000"/>
                </a:solidFill>
                <a:latin typeface="Franklin Gothic Book"/>
                <a:ea typeface="Microsoft YaHei"/>
              </a:rPr>
              <a:t>16</a:t>
            </a:fld>
            <a:endParaRPr lang="ru-RU" sz="1200" b="0" strike="noStrike" spc="-1">
              <a:latin typeface="Times New Roman"/>
            </a:endParaRPr>
          </a:p>
        </p:txBody>
      </p:sp>
      <p:sp>
        <p:nvSpPr>
          <p:cNvPr id="7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A84C0CB-A246-4061-98EB-4DA20EC75283}" type="slidenum">
              <a:rPr lang="ru-RU" sz="1200" b="0" strike="noStrike" spc="-1">
                <a:solidFill>
                  <a:srgbClr val="000000"/>
                </a:solidFill>
                <a:latin typeface="Franklin Gothic Book"/>
                <a:ea typeface="Microsoft YaHei"/>
              </a:rPr>
              <a:t>17</a:t>
            </a:fld>
            <a:endParaRPr lang="ru-RU" sz="1200" b="0" strike="noStrike" spc="-1">
              <a:latin typeface="Times New Roman"/>
            </a:endParaRPr>
          </a:p>
        </p:txBody>
      </p:sp>
      <p:sp>
        <p:nvSpPr>
          <p:cNvPr id="7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126B164-F3A8-4759-B612-1386A9B1D7F6}" type="slidenum">
              <a:rPr lang="ru-RU" sz="1200" b="0" strike="noStrike" spc="-1">
                <a:solidFill>
                  <a:srgbClr val="000000"/>
                </a:solidFill>
                <a:latin typeface="Franklin Gothic Book"/>
                <a:ea typeface="Microsoft YaHei"/>
              </a:rPr>
              <a:t>18</a:t>
            </a:fld>
            <a:endParaRPr lang="ru-RU" sz="1200" b="0" strike="noStrike" spc="-1">
              <a:latin typeface="Times New Roman"/>
            </a:endParaRPr>
          </a:p>
        </p:txBody>
      </p:sp>
      <p:sp>
        <p:nvSpPr>
          <p:cNvPr id="7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5486B88-4454-444B-8695-8C0A627EB110}" type="slidenum">
              <a:rPr lang="ru-RU" sz="1200" b="0" strike="noStrike" spc="-1">
                <a:solidFill>
                  <a:srgbClr val="000000"/>
                </a:solidFill>
                <a:latin typeface="Franklin Gothic Book"/>
                <a:ea typeface="Microsoft YaHei"/>
              </a:rPr>
              <a:t>19</a:t>
            </a:fld>
            <a:endParaRPr lang="ru-RU" sz="1200" b="0" strike="noStrike" spc="-1">
              <a:latin typeface="Times New Roman"/>
            </a:endParaRPr>
          </a:p>
        </p:txBody>
      </p:sp>
      <p:sp>
        <p:nvSpPr>
          <p:cNvPr id="7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4091163-6496-4126-91A0-2B40FEFA96AC}" type="slidenum">
              <a:rPr lang="ru-RU" sz="1200" b="0" strike="noStrike" spc="-1">
                <a:solidFill>
                  <a:srgbClr val="000000"/>
                </a:solidFill>
                <a:latin typeface="Franklin Gothic Book"/>
                <a:ea typeface="Microsoft YaHei"/>
              </a:rPr>
              <a:t>2</a:t>
            </a:fld>
            <a:endParaRPr lang="ru-RU" sz="1200" b="0" strike="noStrike" spc="-1">
              <a:latin typeface="Times New Roman"/>
            </a:endParaRPr>
          </a:p>
        </p:txBody>
      </p:sp>
      <p:sp>
        <p:nvSpPr>
          <p:cNvPr id="713"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
        <p:nvSpPr>
          <p:cNvPr id="714" name="CustomShape 3"/>
          <p:cNvSpPr/>
          <p:nvPr/>
        </p:nvSpPr>
        <p:spPr>
          <a:xfrm>
            <a:off x="3850739" y="9379080"/>
            <a:ext cx="2946568" cy="493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4D082BDF-4D98-4D17-9BBB-AC3758CD2C59}" type="slidenum">
              <a:rPr lang="ru-RU" sz="1200" b="0" strike="noStrike" spc="-1">
                <a:solidFill>
                  <a:srgbClr val="000000"/>
                </a:solidFill>
                <a:latin typeface="Franklin Gothic Book"/>
                <a:ea typeface="Microsoft YaHei"/>
              </a:rPr>
              <a:t>2</a:t>
            </a:fld>
            <a:endParaRPr lang="ru-RU"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D7A4A5-34D3-4523-95DC-B2A5497716DE}" type="slidenum">
              <a:rPr lang="ru-RU" sz="1200" b="0" strike="noStrike" spc="-1">
                <a:solidFill>
                  <a:srgbClr val="000000"/>
                </a:solidFill>
                <a:latin typeface="Franklin Gothic Book"/>
                <a:ea typeface="Microsoft YaHei"/>
              </a:rPr>
              <a:t>20</a:t>
            </a:fld>
            <a:endParaRPr lang="ru-RU" sz="1200" b="0" strike="noStrike" spc="-1">
              <a:latin typeface="Times New Roman"/>
            </a:endParaRPr>
          </a:p>
        </p:txBody>
      </p:sp>
      <p:sp>
        <p:nvSpPr>
          <p:cNvPr id="7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556611-C00B-45E9-A96E-E7F7808DB7BF}" type="slidenum">
              <a:rPr lang="ru-RU" sz="1200" b="0" strike="noStrike" spc="-1">
                <a:solidFill>
                  <a:srgbClr val="000000"/>
                </a:solidFill>
                <a:latin typeface="Franklin Gothic Book"/>
                <a:ea typeface="Microsoft YaHei"/>
              </a:rPr>
              <a:t>21</a:t>
            </a:fld>
            <a:endParaRPr lang="ru-RU" sz="1200" b="0" strike="noStrike" spc="-1">
              <a:latin typeface="Times New Roman"/>
            </a:endParaRPr>
          </a:p>
        </p:txBody>
      </p:sp>
      <p:sp>
        <p:nvSpPr>
          <p:cNvPr id="7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22</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9E40F33-032D-4AB9-9366-DFEDF66DD90B}" type="slidenum">
              <a:rPr lang="ru-RU" sz="1200" b="0" strike="noStrike" spc="-1">
                <a:solidFill>
                  <a:srgbClr val="000000"/>
                </a:solidFill>
                <a:latin typeface="Franklin Gothic Book"/>
                <a:ea typeface="Microsoft YaHei"/>
              </a:rPr>
              <a:t>23</a:t>
            </a:fld>
            <a:endParaRPr lang="ru-RU" sz="1200" b="0" strike="noStrike" spc="-1">
              <a:latin typeface="Times New Roman"/>
            </a:endParaRPr>
          </a:p>
        </p:txBody>
      </p:sp>
      <p:sp>
        <p:nvSpPr>
          <p:cNvPr id="7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5E1C958-5448-4672-A48B-493763225626}" type="slidenum">
              <a:rPr lang="ru-RU" sz="1200" b="0" strike="noStrike" spc="-1">
                <a:solidFill>
                  <a:srgbClr val="000000"/>
                </a:solidFill>
                <a:latin typeface="Franklin Gothic Book"/>
                <a:ea typeface="Microsoft YaHei"/>
              </a:rPr>
              <a:t>24</a:t>
            </a:fld>
            <a:endParaRPr lang="ru-RU" sz="1200" b="0" strike="noStrike" spc="-1">
              <a:latin typeface="Times New Roman"/>
            </a:endParaRPr>
          </a:p>
        </p:txBody>
      </p:sp>
      <p:sp>
        <p:nvSpPr>
          <p:cNvPr id="7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35FD83-8C52-4F89-B25C-910BAA003400}" type="slidenum">
              <a:rPr lang="ru-RU" sz="1200" b="0" strike="noStrike" spc="-1">
                <a:solidFill>
                  <a:srgbClr val="000000"/>
                </a:solidFill>
                <a:latin typeface="Franklin Gothic Book"/>
                <a:ea typeface="Microsoft YaHei"/>
              </a:rPr>
              <a:t>25</a:t>
            </a:fld>
            <a:endParaRPr lang="ru-RU" sz="1200" b="0" strike="noStrike" spc="-1">
              <a:latin typeface="Times New Roman"/>
            </a:endParaRPr>
          </a:p>
        </p:txBody>
      </p:sp>
      <p:sp>
        <p:nvSpPr>
          <p:cNvPr id="7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8F42BED-189A-4ECC-B3D5-E9A18A057606}" type="slidenum">
              <a:rPr lang="ru-RU" sz="1200" b="0" strike="noStrike" spc="-1">
                <a:solidFill>
                  <a:srgbClr val="000000"/>
                </a:solidFill>
                <a:latin typeface="Franklin Gothic Book"/>
                <a:ea typeface="Microsoft YaHei"/>
              </a:rPr>
              <a:t>26</a:t>
            </a:fld>
            <a:endParaRPr lang="ru-RU" sz="1200" b="0" strike="noStrike" spc="-1">
              <a:latin typeface="Times New Roman"/>
            </a:endParaRPr>
          </a:p>
        </p:txBody>
      </p:sp>
      <p:sp>
        <p:nvSpPr>
          <p:cNvPr id="7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27</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F35BD-1428-424D-A238-54EB7B6DF1FB}" type="slidenum">
              <a:rPr lang="ru-RU" sz="1200" b="0" strike="noStrike" spc="-1">
                <a:solidFill>
                  <a:srgbClr val="000000"/>
                </a:solidFill>
                <a:latin typeface="Franklin Gothic Book"/>
                <a:ea typeface="Microsoft YaHei"/>
              </a:rPr>
              <a:t>28</a:t>
            </a:fld>
            <a:endParaRPr lang="ru-RU" sz="1200" b="0" strike="noStrike" spc="-1">
              <a:latin typeface="Times New Roman"/>
            </a:endParaRPr>
          </a:p>
        </p:txBody>
      </p:sp>
      <p:sp>
        <p:nvSpPr>
          <p:cNvPr id="7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5A9797B-90B5-4C8D-B377-00C45EA219E0}" type="slidenum">
              <a:rPr lang="ru-RU" sz="1200" b="0" strike="noStrike" spc="-1">
                <a:solidFill>
                  <a:srgbClr val="000000"/>
                </a:solidFill>
                <a:latin typeface="Franklin Gothic Book"/>
                <a:ea typeface="Microsoft YaHei"/>
              </a:rPr>
              <a:t>29</a:t>
            </a:fld>
            <a:endParaRPr lang="ru-RU" sz="1200" b="0" strike="noStrike" spc="-1">
              <a:latin typeface="Times New Roman"/>
            </a:endParaRPr>
          </a:p>
        </p:txBody>
      </p:sp>
      <p:sp>
        <p:nvSpPr>
          <p:cNvPr id="7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34B8638-36A9-4D31-9322-5D710F855585}" type="slidenum">
              <a:rPr lang="ru-RU" sz="1200" b="0" strike="noStrike" spc="-1">
                <a:solidFill>
                  <a:srgbClr val="000000"/>
                </a:solidFill>
                <a:latin typeface="Franklin Gothic Book"/>
                <a:ea typeface="Microsoft YaHei"/>
              </a:rPr>
              <a:t>3</a:t>
            </a:fld>
            <a:endParaRPr lang="ru-RU" sz="1200" b="0" strike="noStrike" spc="-1">
              <a:latin typeface="Times New Roman"/>
            </a:endParaRPr>
          </a:p>
        </p:txBody>
      </p:sp>
      <p:sp>
        <p:nvSpPr>
          <p:cNvPr id="7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F5ACCA-8B90-4F15-B3D8-FBB64DB69992}" type="slidenum">
              <a:rPr lang="ru-RU" sz="1200" b="0" strike="noStrike" spc="-1">
                <a:solidFill>
                  <a:srgbClr val="000000"/>
                </a:solidFill>
                <a:latin typeface="Franklin Gothic Book"/>
                <a:ea typeface="Microsoft YaHei"/>
              </a:rPr>
              <a:t>30</a:t>
            </a:fld>
            <a:endParaRPr lang="ru-RU" sz="1200" b="0" strike="noStrike" spc="-1">
              <a:latin typeface="Times New Roman"/>
            </a:endParaRPr>
          </a:p>
        </p:txBody>
      </p:sp>
      <p:sp>
        <p:nvSpPr>
          <p:cNvPr id="7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31</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32</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EDF1798-BDF6-4442-9DE8-A5BE76CC33EB}" type="slidenum">
              <a:rPr lang="ru-RU" sz="1200" b="0" strike="noStrike" spc="-1">
                <a:solidFill>
                  <a:srgbClr val="000000"/>
                </a:solidFill>
                <a:latin typeface="Franklin Gothic Book"/>
                <a:ea typeface="Microsoft YaHei"/>
              </a:rPr>
              <a:t>33</a:t>
            </a:fld>
            <a:endParaRPr lang="ru-RU" sz="1200" b="0" strike="noStrike" spc="-1">
              <a:latin typeface="Times New Roman"/>
            </a:endParaRPr>
          </a:p>
        </p:txBody>
      </p:sp>
      <p:sp>
        <p:nvSpPr>
          <p:cNvPr id="78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D818528-B573-4409-A30C-16F10709341F}" type="slidenum">
              <a:rPr lang="ru-RU" sz="1200" b="0" strike="noStrike" spc="-1">
                <a:solidFill>
                  <a:srgbClr val="000000"/>
                </a:solidFill>
                <a:latin typeface="Franklin Gothic Book"/>
                <a:ea typeface="Microsoft YaHei"/>
              </a:rPr>
              <a:t>34</a:t>
            </a:fld>
            <a:endParaRPr lang="ru-RU" sz="1200" b="0" strike="noStrike" spc="-1">
              <a:latin typeface="Times New Roman"/>
            </a:endParaRPr>
          </a:p>
        </p:txBody>
      </p:sp>
      <p:sp>
        <p:nvSpPr>
          <p:cNvPr id="78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7684AF7-7FC5-4598-9870-6E49235EB1B4}" type="slidenum">
              <a:rPr lang="ru-RU" sz="1200" b="0" strike="noStrike" spc="-1">
                <a:solidFill>
                  <a:srgbClr val="000000"/>
                </a:solidFill>
                <a:latin typeface="Franklin Gothic Book"/>
                <a:ea typeface="Microsoft YaHei"/>
              </a:rPr>
              <a:t>35</a:t>
            </a:fld>
            <a:endParaRPr lang="ru-RU" sz="1200" b="0" strike="noStrike" spc="-1">
              <a:latin typeface="Times New Roman"/>
            </a:endParaRPr>
          </a:p>
        </p:txBody>
      </p:sp>
      <p:sp>
        <p:nvSpPr>
          <p:cNvPr id="78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336E44D-7228-41FC-954E-5A50A5F71E33}" type="slidenum">
              <a:rPr lang="ru-RU" sz="1200" b="0" strike="noStrike" spc="-1">
                <a:solidFill>
                  <a:srgbClr val="000000"/>
                </a:solidFill>
                <a:latin typeface="Franklin Gothic Book"/>
                <a:ea typeface="Microsoft YaHei"/>
              </a:rPr>
              <a:t>36</a:t>
            </a:fld>
            <a:endParaRPr lang="ru-RU" sz="1200" b="0" strike="noStrike" spc="-1">
              <a:latin typeface="Times New Roman"/>
            </a:endParaRPr>
          </a:p>
        </p:txBody>
      </p:sp>
      <p:sp>
        <p:nvSpPr>
          <p:cNvPr id="79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37</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38</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728D3AC-EFE6-4D8B-B00F-7B3526DBBA33}" type="slidenum">
              <a:rPr lang="ru-RU" sz="1200" b="0" strike="noStrike" spc="-1">
                <a:solidFill>
                  <a:srgbClr val="000000"/>
                </a:solidFill>
                <a:latin typeface="Franklin Gothic Book"/>
                <a:ea typeface="Microsoft YaHei"/>
              </a:rPr>
              <a:t>39</a:t>
            </a:fld>
            <a:endParaRPr lang="ru-RU" sz="1200" b="0" strike="noStrike" spc="-1">
              <a:latin typeface="Times New Roman"/>
            </a:endParaRPr>
          </a:p>
        </p:txBody>
      </p:sp>
      <p:sp>
        <p:nvSpPr>
          <p:cNvPr id="7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4</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B33DC2-4E5C-4282-87F7-6B187D9BB88A}" type="slidenum">
              <a:rPr lang="ru-RU" sz="1200" b="0" strike="noStrike" spc="-1">
                <a:solidFill>
                  <a:srgbClr val="000000"/>
                </a:solidFill>
                <a:latin typeface="Franklin Gothic Book"/>
                <a:ea typeface="Microsoft YaHei"/>
              </a:rPr>
              <a:t>40</a:t>
            </a:fld>
            <a:endParaRPr lang="ru-RU" sz="1200" b="0" strike="noStrike" spc="-1">
              <a:latin typeface="Times New Roman"/>
            </a:endParaRPr>
          </a:p>
        </p:txBody>
      </p:sp>
      <p:sp>
        <p:nvSpPr>
          <p:cNvPr id="79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1B6D67-5509-4FD3-A34A-0B9A6EF1E14A}" type="slidenum">
              <a:rPr lang="ru-RU" sz="1200" b="0" strike="noStrike" spc="-1">
                <a:solidFill>
                  <a:srgbClr val="000000"/>
                </a:solidFill>
                <a:latin typeface="Franklin Gothic Book"/>
                <a:ea typeface="Microsoft YaHei"/>
              </a:rPr>
              <a:t>42</a:t>
            </a:fld>
            <a:endParaRPr lang="ru-RU" sz="1200" b="0" strike="noStrike" spc="-1">
              <a:latin typeface="Times New Roman"/>
            </a:endParaRPr>
          </a:p>
        </p:txBody>
      </p:sp>
      <p:sp>
        <p:nvSpPr>
          <p:cNvPr id="79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9858B8F-4069-406A-A1C6-0282E03D8ED6}" type="slidenum">
              <a:rPr lang="ru-RU" sz="1200" b="0" strike="noStrike" spc="-1">
                <a:solidFill>
                  <a:srgbClr val="000000"/>
                </a:solidFill>
                <a:latin typeface="Franklin Gothic Book"/>
                <a:ea typeface="Microsoft YaHei"/>
              </a:rPr>
              <a:t>43</a:t>
            </a:fld>
            <a:endParaRPr lang="ru-RU" sz="1200" b="0" strike="noStrike" spc="-1">
              <a:latin typeface="Times New Roman"/>
            </a:endParaRPr>
          </a:p>
        </p:txBody>
      </p:sp>
      <p:sp>
        <p:nvSpPr>
          <p:cNvPr id="80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8B0FE87-715B-47A3-957F-68DCEFD1E0D1}" type="slidenum">
              <a:rPr lang="ru-RU" sz="1200" b="0" strike="noStrike" spc="-1">
                <a:solidFill>
                  <a:srgbClr val="000000"/>
                </a:solidFill>
                <a:latin typeface="Franklin Gothic Book"/>
                <a:ea typeface="Microsoft YaHei"/>
              </a:rPr>
              <a:t>44</a:t>
            </a:fld>
            <a:endParaRPr lang="ru-RU" sz="1200" b="0" strike="noStrike" spc="-1">
              <a:latin typeface="Times New Roman"/>
            </a:endParaRPr>
          </a:p>
        </p:txBody>
      </p:sp>
      <p:sp>
        <p:nvSpPr>
          <p:cNvPr id="80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45</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46</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70FAF31-15F8-47F0-A03B-A054FCF8ED74}" type="slidenum">
              <a:rPr lang="ru-RU" sz="1200" b="0" strike="noStrike" spc="-1">
                <a:solidFill>
                  <a:srgbClr val="000000"/>
                </a:solidFill>
                <a:latin typeface="Franklin Gothic Book"/>
                <a:ea typeface="Microsoft YaHei"/>
              </a:rPr>
              <a:t>47</a:t>
            </a:fld>
            <a:endParaRPr lang="ru-RU" sz="1200" b="0" strike="noStrike" spc="-1">
              <a:latin typeface="Times New Roman"/>
            </a:endParaRPr>
          </a:p>
        </p:txBody>
      </p:sp>
      <p:sp>
        <p:nvSpPr>
          <p:cNvPr id="81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394BC6-491F-4CF4-BBD7-2595274FE5B6}" type="slidenum">
              <a:rPr lang="ru-RU" sz="1200" b="0" strike="noStrike" spc="-1">
                <a:solidFill>
                  <a:srgbClr val="000000"/>
                </a:solidFill>
                <a:latin typeface="Franklin Gothic Book"/>
                <a:ea typeface="Microsoft YaHei"/>
              </a:rPr>
              <a:t>48</a:t>
            </a:fld>
            <a:endParaRPr lang="ru-RU" sz="1200" b="0" strike="noStrike" spc="-1">
              <a:latin typeface="Times New Roman"/>
            </a:endParaRPr>
          </a:p>
        </p:txBody>
      </p:sp>
      <p:sp>
        <p:nvSpPr>
          <p:cNvPr id="81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00C5C8C-DECB-4BE1-868E-5FC33DA68C32}" type="slidenum">
              <a:rPr lang="ru-RU" sz="1200" b="0" strike="noStrike" spc="-1">
                <a:solidFill>
                  <a:srgbClr val="000000"/>
                </a:solidFill>
                <a:latin typeface="Franklin Gothic Book"/>
                <a:ea typeface="Microsoft YaHei"/>
              </a:rPr>
              <a:t>49</a:t>
            </a:fld>
            <a:endParaRPr lang="ru-RU" sz="1200" b="0" strike="noStrike" spc="-1">
              <a:latin typeface="Times New Roman"/>
            </a:endParaRPr>
          </a:p>
        </p:txBody>
      </p:sp>
      <p:sp>
        <p:nvSpPr>
          <p:cNvPr id="81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50</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075BA6E-C9DD-4758-8778-391C48FC085E}" type="slidenum">
              <a:rPr lang="ru-RU" sz="1200" b="0" strike="noStrike" spc="-1">
                <a:solidFill>
                  <a:srgbClr val="000000"/>
                </a:solidFill>
                <a:latin typeface="Franklin Gothic Book"/>
                <a:ea typeface="Microsoft YaHei"/>
              </a:rPr>
              <a:t>5</a:t>
            </a:fld>
            <a:endParaRPr lang="ru-RU" sz="1200" b="0" strike="noStrike" spc="-1">
              <a:latin typeface="Times New Roman"/>
            </a:endParaRPr>
          </a:p>
        </p:txBody>
      </p:sp>
      <p:sp>
        <p:nvSpPr>
          <p:cNvPr id="7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51</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1FE6ADA-5D5F-4A64-8131-362C79593EB1}" type="slidenum">
              <a:rPr lang="ru-RU" sz="1200" b="0" strike="noStrike" spc="-1">
                <a:solidFill>
                  <a:srgbClr val="000000"/>
                </a:solidFill>
                <a:latin typeface="Franklin Gothic Book"/>
                <a:ea typeface="Microsoft YaHei"/>
              </a:rPr>
              <a:t>52</a:t>
            </a:fld>
            <a:endParaRPr lang="ru-RU" sz="1200" b="0" strike="noStrike" spc="-1">
              <a:latin typeface="Times New Roman"/>
            </a:endParaRPr>
          </a:p>
        </p:txBody>
      </p:sp>
      <p:sp>
        <p:nvSpPr>
          <p:cNvPr id="8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9ECDD7C-C705-4573-8720-051FD2B938A3}" type="slidenum">
              <a:rPr lang="ru-RU" sz="1200" b="0" strike="noStrike" spc="-1">
                <a:solidFill>
                  <a:srgbClr val="000000"/>
                </a:solidFill>
                <a:latin typeface="Franklin Gothic Book"/>
                <a:ea typeface="Microsoft YaHei"/>
              </a:rPr>
              <a:t>53</a:t>
            </a:fld>
            <a:endParaRPr lang="ru-RU" sz="1200" b="0" strike="noStrike" spc="-1">
              <a:latin typeface="Times New Roman"/>
            </a:endParaRPr>
          </a:p>
        </p:txBody>
      </p:sp>
      <p:sp>
        <p:nvSpPr>
          <p:cNvPr id="8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897AF7F-BF59-4327-AC11-56BC7A9B6CD0}" type="slidenum">
              <a:rPr lang="ru-RU" sz="1200" b="0" strike="noStrike" spc="-1">
                <a:solidFill>
                  <a:srgbClr val="000000"/>
                </a:solidFill>
                <a:latin typeface="Franklin Gothic Book"/>
                <a:ea typeface="Microsoft YaHei"/>
              </a:rPr>
              <a:t>54</a:t>
            </a:fld>
            <a:endParaRPr lang="ru-RU" sz="1200" b="0" strike="noStrike" spc="-1">
              <a:latin typeface="Times New Roman"/>
            </a:endParaRPr>
          </a:p>
        </p:txBody>
      </p:sp>
      <p:sp>
        <p:nvSpPr>
          <p:cNvPr id="8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61BADDE-23FB-4758-A205-6974AC2BC4A7}" type="slidenum">
              <a:rPr lang="ru-RU" sz="1200" b="0" strike="noStrike" spc="-1">
                <a:solidFill>
                  <a:srgbClr val="000000"/>
                </a:solidFill>
                <a:latin typeface="Franklin Gothic Book"/>
                <a:ea typeface="Microsoft YaHei"/>
              </a:rPr>
              <a:t>55</a:t>
            </a:fld>
            <a:endParaRPr lang="ru-RU" sz="1200" b="0" strike="noStrike" spc="-1">
              <a:latin typeface="Times New Roman"/>
            </a:endParaRPr>
          </a:p>
        </p:txBody>
      </p:sp>
      <p:sp>
        <p:nvSpPr>
          <p:cNvPr id="8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480861F-FF2D-4FDC-8A72-1A0F1B83E4F4}" type="slidenum">
              <a:rPr lang="ru-RU" sz="1200" b="0" strike="noStrike" spc="-1">
                <a:solidFill>
                  <a:srgbClr val="000000"/>
                </a:solidFill>
                <a:latin typeface="Franklin Gothic Book"/>
                <a:ea typeface="Microsoft YaHei"/>
              </a:rPr>
              <a:t>56</a:t>
            </a:fld>
            <a:endParaRPr lang="ru-RU" sz="1200" b="0" strike="noStrike" spc="-1">
              <a:latin typeface="Times New Roman"/>
            </a:endParaRPr>
          </a:p>
        </p:txBody>
      </p:sp>
      <p:sp>
        <p:nvSpPr>
          <p:cNvPr id="8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C84C301-DDC0-4228-8183-9BCE2A7A1B04}" type="slidenum">
              <a:rPr lang="ru-RU" sz="1200" b="0" strike="noStrike" spc="-1">
                <a:solidFill>
                  <a:srgbClr val="000000"/>
                </a:solidFill>
                <a:latin typeface="Franklin Gothic Book"/>
                <a:ea typeface="Microsoft YaHei"/>
              </a:rPr>
              <a:t>57</a:t>
            </a:fld>
            <a:endParaRPr lang="ru-RU" sz="1200" b="0" strike="noStrike" spc="-1">
              <a:latin typeface="Times New Roman"/>
            </a:endParaRPr>
          </a:p>
        </p:txBody>
      </p:sp>
      <p:sp>
        <p:nvSpPr>
          <p:cNvPr id="8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58</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59</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B2D96B-3DC9-4372-93C9-CF52E672A54F}" type="slidenum">
              <a:rPr lang="ru-RU" sz="1200" b="0" strike="noStrike" spc="-1">
                <a:solidFill>
                  <a:srgbClr val="000000"/>
                </a:solidFill>
                <a:latin typeface="Franklin Gothic Book"/>
                <a:ea typeface="Microsoft YaHei"/>
              </a:rPr>
              <a:t>60</a:t>
            </a:fld>
            <a:endParaRPr lang="ru-RU" sz="1200" b="0" strike="noStrike" spc="-1">
              <a:latin typeface="Times New Roman"/>
            </a:endParaRPr>
          </a:p>
        </p:txBody>
      </p:sp>
      <p:sp>
        <p:nvSpPr>
          <p:cNvPr id="8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E0DF163-8FED-4CD0-ACC1-8B0569B44D6A}" type="slidenum">
              <a:rPr lang="ru-RU" sz="1200" b="0" strike="noStrike" spc="-1">
                <a:solidFill>
                  <a:srgbClr val="000000"/>
                </a:solidFill>
                <a:latin typeface="Franklin Gothic Book"/>
                <a:ea typeface="Microsoft YaHei"/>
              </a:rPr>
              <a:t>6</a:t>
            </a:fld>
            <a:endParaRPr lang="ru-RU" sz="1200" b="0" strike="noStrike" spc="-1">
              <a:latin typeface="Times New Roman"/>
            </a:endParaRPr>
          </a:p>
        </p:txBody>
      </p:sp>
      <p:sp>
        <p:nvSpPr>
          <p:cNvPr id="7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A0F3863-2846-4E45-8BDA-2750EA64D065}" type="slidenum">
              <a:rPr lang="ru-RU" sz="1200" b="0" strike="noStrike" spc="-1">
                <a:solidFill>
                  <a:srgbClr val="000000"/>
                </a:solidFill>
                <a:latin typeface="Franklin Gothic Book"/>
                <a:ea typeface="Microsoft YaHei"/>
              </a:rPr>
              <a:t>61</a:t>
            </a:fld>
            <a:endParaRPr lang="ru-RU" sz="1200" b="0" strike="noStrike" spc="-1">
              <a:latin typeface="Times New Roman"/>
            </a:endParaRPr>
          </a:p>
        </p:txBody>
      </p:sp>
      <p:sp>
        <p:nvSpPr>
          <p:cNvPr id="8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5A93D2A-C2D8-41BF-9B17-B38184426AF8}" type="slidenum">
              <a:rPr lang="ru-RU" sz="1200" b="0" strike="noStrike" spc="-1">
                <a:solidFill>
                  <a:srgbClr val="000000"/>
                </a:solidFill>
                <a:latin typeface="Franklin Gothic Book"/>
                <a:ea typeface="Microsoft YaHei"/>
              </a:rPr>
              <a:t>62</a:t>
            </a:fld>
            <a:endParaRPr lang="ru-RU" sz="1200" b="0" strike="noStrike" spc="-1">
              <a:latin typeface="Times New Roman"/>
            </a:endParaRPr>
          </a:p>
        </p:txBody>
      </p:sp>
      <p:sp>
        <p:nvSpPr>
          <p:cNvPr id="8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63</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64</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EA07F9F-3620-4D97-9FEC-0610EC785DFE}" type="slidenum">
              <a:rPr lang="ru-RU" sz="1200" b="0" strike="noStrike" spc="-1">
                <a:solidFill>
                  <a:srgbClr val="000000"/>
                </a:solidFill>
                <a:latin typeface="Franklin Gothic Book"/>
                <a:ea typeface="Microsoft YaHei"/>
              </a:rPr>
              <a:t>65</a:t>
            </a:fld>
            <a:endParaRPr lang="ru-RU" sz="1200" b="0" strike="noStrike" spc="-1">
              <a:latin typeface="Times New Roman"/>
            </a:endParaRPr>
          </a:p>
        </p:txBody>
      </p:sp>
      <p:sp>
        <p:nvSpPr>
          <p:cNvPr id="8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3906BA8-2DDB-4785-8507-76E86687FBF0}" type="slidenum">
              <a:rPr lang="ru-RU" sz="1200" b="0" strike="noStrike" spc="-1">
                <a:solidFill>
                  <a:srgbClr val="000000"/>
                </a:solidFill>
                <a:latin typeface="Franklin Gothic Book"/>
                <a:ea typeface="Microsoft YaHei"/>
              </a:rPr>
              <a:t>66</a:t>
            </a:fld>
            <a:endParaRPr lang="ru-RU" sz="1200" b="0" strike="noStrike" spc="-1">
              <a:latin typeface="Times New Roman"/>
            </a:endParaRPr>
          </a:p>
        </p:txBody>
      </p:sp>
      <p:sp>
        <p:nvSpPr>
          <p:cNvPr id="8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12BC5F-DC10-4B43-AEF9-D609B5296637}" type="slidenum">
              <a:rPr lang="ru-RU" sz="1200" b="0" strike="noStrike" spc="-1">
                <a:solidFill>
                  <a:srgbClr val="000000"/>
                </a:solidFill>
                <a:latin typeface="Franklin Gothic Book"/>
                <a:ea typeface="Microsoft YaHei"/>
              </a:rPr>
              <a:t>67</a:t>
            </a:fld>
            <a:endParaRPr lang="ru-RU" sz="1200" b="0" strike="noStrike" spc="-1">
              <a:latin typeface="Times New Roman"/>
            </a:endParaRPr>
          </a:p>
        </p:txBody>
      </p:sp>
      <p:sp>
        <p:nvSpPr>
          <p:cNvPr id="84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A7CCBC-9480-476B-9122-BF055CF61F57}" type="slidenum">
              <a:rPr lang="ru-RU" sz="1200" b="0" strike="noStrike" spc="-1">
                <a:solidFill>
                  <a:srgbClr val="000000"/>
                </a:solidFill>
                <a:latin typeface="Franklin Gothic Book"/>
                <a:ea typeface="Microsoft YaHei"/>
              </a:rPr>
              <a:t>68</a:t>
            </a:fld>
            <a:endParaRPr lang="ru-RU" sz="1200" b="0" strike="noStrike" spc="-1">
              <a:latin typeface="Times New Roman"/>
            </a:endParaRPr>
          </a:p>
        </p:txBody>
      </p:sp>
      <p:sp>
        <p:nvSpPr>
          <p:cNvPr id="8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488B629-FBB5-4ABE-981D-1050706E4278}" type="slidenum">
              <a:rPr lang="ru-RU" sz="1200" b="0" strike="noStrike" spc="-1">
                <a:solidFill>
                  <a:srgbClr val="000000"/>
                </a:solidFill>
                <a:latin typeface="Franklin Gothic Book"/>
                <a:ea typeface="Microsoft YaHei"/>
              </a:rPr>
              <a:t>69</a:t>
            </a:fld>
            <a:endParaRPr lang="ru-RU" sz="1200" b="0" strike="noStrike" spc="-1">
              <a:latin typeface="Times New Roman"/>
            </a:endParaRPr>
          </a:p>
        </p:txBody>
      </p:sp>
      <p:sp>
        <p:nvSpPr>
          <p:cNvPr id="8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9BEE84B-A36C-4C0E-A05A-16A89581FCFD}" type="slidenum">
              <a:rPr lang="ru-RU" sz="1200" b="0" strike="noStrike" spc="-1">
                <a:solidFill>
                  <a:srgbClr val="000000"/>
                </a:solidFill>
                <a:latin typeface="Franklin Gothic Book"/>
                <a:ea typeface="Microsoft YaHei"/>
              </a:rPr>
              <a:t>70</a:t>
            </a:fld>
            <a:endParaRPr lang="ru-RU" sz="1200" b="0" strike="noStrike" spc="-1">
              <a:latin typeface="Times New Roman"/>
            </a:endParaRPr>
          </a:p>
        </p:txBody>
      </p:sp>
      <p:sp>
        <p:nvSpPr>
          <p:cNvPr id="8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7</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71</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1956A62-63D8-47B5-B3A3-B0E4E302F04E}" type="slidenum">
              <a:rPr lang="ru-RU" sz="1200" b="0" strike="noStrike" spc="-1">
                <a:solidFill>
                  <a:srgbClr val="000000"/>
                </a:solidFill>
                <a:latin typeface="Franklin Gothic Book"/>
                <a:ea typeface="Microsoft YaHei"/>
              </a:rPr>
              <a:t>72</a:t>
            </a:fld>
            <a:endParaRPr lang="ru-RU" sz="1200" b="0" strike="noStrike" spc="-1">
              <a:latin typeface="Times New Roman"/>
            </a:endParaRPr>
          </a:p>
        </p:txBody>
      </p:sp>
      <p:sp>
        <p:nvSpPr>
          <p:cNvPr id="8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10CACE0-CF4B-4811-950A-8E8D4E9A455E}" type="slidenum">
              <a:rPr lang="ru-RU" sz="1200" b="0" strike="noStrike" spc="-1">
                <a:solidFill>
                  <a:srgbClr val="000000"/>
                </a:solidFill>
                <a:latin typeface="Franklin Gothic Book"/>
                <a:ea typeface="Microsoft YaHei"/>
              </a:rPr>
              <a:t>73</a:t>
            </a:fld>
            <a:endParaRPr lang="ru-RU" sz="1200" b="0" strike="noStrike" spc="-1">
              <a:latin typeface="Times New Roman"/>
            </a:endParaRPr>
          </a:p>
        </p:txBody>
      </p:sp>
      <p:sp>
        <p:nvSpPr>
          <p:cNvPr id="8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7B72492-365E-4D2C-AF52-2CA28B98302F}" type="slidenum">
              <a:rPr lang="ru-RU" sz="1200" b="0" strike="noStrike" spc="-1">
                <a:solidFill>
                  <a:srgbClr val="000000"/>
                </a:solidFill>
                <a:latin typeface="Franklin Gothic Book"/>
                <a:ea typeface="Microsoft YaHei"/>
              </a:rPr>
              <a:t>74</a:t>
            </a:fld>
            <a:endParaRPr lang="ru-RU" sz="1200" b="0" strike="noStrike" spc="-1">
              <a:latin typeface="Times New Roman"/>
            </a:endParaRPr>
          </a:p>
        </p:txBody>
      </p:sp>
      <p:sp>
        <p:nvSpPr>
          <p:cNvPr id="8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72A22F2-8271-4C50-85FC-20AE3867A00D}" type="slidenum">
              <a:rPr lang="ru-RU" sz="1200" b="0" strike="noStrike" spc="-1">
                <a:solidFill>
                  <a:srgbClr val="000000"/>
                </a:solidFill>
                <a:latin typeface="Franklin Gothic Book"/>
                <a:ea typeface="Microsoft YaHei"/>
              </a:rPr>
              <a:t>75</a:t>
            </a:fld>
            <a:endParaRPr lang="ru-RU" sz="1200" b="0" strike="noStrike" spc="-1">
              <a:latin typeface="Times New Roman"/>
            </a:endParaRPr>
          </a:p>
        </p:txBody>
      </p:sp>
      <p:sp>
        <p:nvSpPr>
          <p:cNvPr id="8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F0C0743-BE26-46DC-9EB5-776609EF2E0B}" type="slidenum">
              <a:rPr lang="ru-RU" sz="1200" b="0" strike="noStrike" spc="-1">
                <a:solidFill>
                  <a:srgbClr val="000000"/>
                </a:solidFill>
                <a:latin typeface="Franklin Gothic Book"/>
                <a:ea typeface="Microsoft YaHei"/>
              </a:rPr>
              <a:t>76</a:t>
            </a:fld>
            <a:endParaRPr lang="ru-RU" sz="1200" b="0" strike="noStrike" spc="-1">
              <a:latin typeface="Times New Roman"/>
            </a:endParaRPr>
          </a:p>
        </p:txBody>
      </p:sp>
      <p:sp>
        <p:nvSpPr>
          <p:cNvPr id="8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E0E0EAC-A6EF-4006-B7F9-83407D74C1F5}" type="slidenum">
              <a:rPr lang="ru-RU" sz="1200" b="0" strike="noStrike" spc="-1">
                <a:solidFill>
                  <a:srgbClr val="000000"/>
                </a:solidFill>
                <a:latin typeface="Franklin Gothic Book"/>
                <a:ea typeface="Microsoft YaHei"/>
              </a:rPr>
              <a:t>77</a:t>
            </a:fld>
            <a:endParaRPr lang="ru-RU" sz="1200" b="0" strike="noStrike" spc="-1">
              <a:latin typeface="Times New Roman"/>
            </a:endParaRPr>
          </a:p>
        </p:txBody>
      </p:sp>
      <p:sp>
        <p:nvSpPr>
          <p:cNvPr id="8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3928AC4-E9AF-4A0B-A6C6-1740C75E0C8B}" type="slidenum">
              <a:rPr lang="ru-RU" sz="1200" b="0" strike="noStrike" spc="-1">
                <a:solidFill>
                  <a:srgbClr val="000000"/>
                </a:solidFill>
                <a:latin typeface="Franklin Gothic Book"/>
                <a:ea typeface="Microsoft YaHei"/>
              </a:rPr>
              <a:t>78</a:t>
            </a:fld>
            <a:endParaRPr lang="ru-RU" sz="1200" b="0" strike="noStrike" spc="-1">
              <a:latin typeface="Times New Roman"/>
            </a:endParaRPr>
          </a:p>
        </p:txBody>
      </p:sp>
      <p:sp>
        <p:nvSpPr>
          <p:cNvPr id="8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5F45E1-9E84-410E-8DF4-CA63CC7500B4}" type="slidenum">
              <a:rPr lang="ru-RU" sz="1200" b="0" strike="noStrike" spc="-1">
                <a:solidFill>
                  <a:srgbClr val="000000"/>
                </a:solidFill>
                <a:latin typeface="Franklin Gothic Book"/>
                <a:ea typeface="Microsoft YaHei"/>
              </a:rPr>
              <a:t>79</a:t>
            </a:fld>
            <a:endParaRPr lang="ru-RU" sz="1200" b="0" strike="noStrike" spc="-1">
              <a:latin typeface="Times New Roman"/>
            </a:endParaRPr>
          </a:p>
        </p:txBody>
      </p:sp>
      <p:sp>
        <p:nvSpPr>
          <p:cNvPr id="8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CAD7FEE-72A3-4287-BF72-32A7BCBABA03}" type="slidenum">
              <a:rPr lang="ru-RU" sz="1200" b="0" strike="noStrike" spc="-1">
                <a:solidFill>
                  <a:srgbClr val="000000"/>
                </a:solidFill>
                <a:latin typeface="Franklin Gothic Book"/>
                <a:ea typeface="Microsoft YaHei"/>
              </a:rPr>
              <a:t>80</a:t>
            </a:fld>
            <a:endParaRPr lang="ru-RU" sz="1200" b="0" strike="noStrike" spc="-1">
              <a:latin typeface="Times New Roman"/>
            </a:endParaRPr>
          </a:p>
        </p:txBody>
      </p:sp>
      <p:sp>
        <p:nvSpPr>
          <p:cNvPr id="8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34F99E1-630A-4D36-A337-730C57014AE3}" type="slidenum">
              <a:rPr lang="ru-RU" sz="1200" b="0" strike="noStrike" spc="-1">
                <a:solidFill>
                  <a:srgbClr val="000000"/>
                </a:solidFill>
                <a:latin typeface="Franklin Gothic Book"/>
                <a:ea typeface="Microsoft YaHei"/>
              </a:rPr>
              <a:t>8</a:t>
            </a:fld>
            <a:endParaRPr lang="ru-RU" sz="1200" b="0" strike="noStrike" spc="-1">
              <a:latin typeface="Times New Roman"/>
            </a:endParaRPr>
          </a:p>
        </p:txBody>
      </p:sp>
      <p:sp>
        <p:nvSpPr>
          <p:cNvPr id="7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CAD7FEE-72A3-4287-BF72-32A7BCBABA03}" type="slidenum">
              <a:rPr lang="ru-RU" sz="1200" b="0" strike="noStrike" spc="-1">
                <a:solidFill>
                  <a:srgbClr val="000000"/>
                </a:solidFill>
                <a:latin typeface="Franklin Gothic Book"/>
                <a:ea typeface="Microsoft YaHei"/>
              </a:rPr>
              <a:t>81</a:t>
            </a:fld>
            <a:endParaRPr lang="ru-RU" sz="1200" b="0" strike="noStrike" spc="-1">
              <a:latin typeface="Times New Roman"/>
            </a:endParaRPr>
          </a:p>
        </p:txBody>
      </p:sp>
      <p:sp>
        <p:nvSpPr>
          <p:cNvPr id="8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CAD7FEE-72A3-4287-BF72-32A7BCBABA03}" type="slidenum">
              <a:rPr lang="ru-RU" sz="1200" b="0" strike="noStrike" spc="-1">
                <a:solidFill>
                  <a:srgbClr val="000000"/>
                </a:solidFill>
                <a:latin typeface="Franklin Gothic Book"/>
                <a:ea typeface="Microsoft YaHei"/>
              </a:rPr>
              <a:t>82</a:t>
            </a:fld>
            <a:endParaRPr lang="ru-RU" sz="1200" b="0" strike="noStrike" spc="-1">
              <a:latin typeface="Times New Roman"/>
            </a:endParaRPr>
          </a:p>
        </p:txBody>
      </p:sp>
      <p:sp>
        <p:nvSpPr>
          <p:cNvPr id="8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CAD7FEE-72A3-4287-BF72-32A7BCBABA03}" type="slidenum">
              <a:rPr lang="ru-RU" sz="1200" b="0" strike="noStrike" spc="-1">
                <a:solidFill>
                  <a:srgbClr val="000000"/>
                </a:solidFill>
                <a:latin typeface="Franklin Gothic Book"/>
                <a:ea typeface="Microsoft YaHei"/>
              </a:rPr>
              <a:t>83</a:t>
            </a:fld>
            <a:endParaRPr lang="ru-RU" sz="1200" b="0" strike="noStrike" spc="-1">
              <a:latin typeface="Times New Roman"/>
            </a:endParaRPr>
          </a:p>
        </p:txBody>
      </p:sp>
      <p:sp>
        <p:nvSpPr>
          <p:cNvPr id="8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861005-39F2-468C-8315-B6E41716E266}" type="slidenum">
              <a:rPr lang="ru-RU" sz="1200" b="0" strike="noStrike" spc="-1">
                <a:solidFill>
                  <a:srgbClr val="000000"/>
                </a:solidFill>
                <a:latin typeface="Franklin Gothic Book"/>
                <a:ea typeface="Microsoft YaHei"/>
              </a:rPr>
              <a:t>89</a:t>
            </a:fld>
            <a:endParaRPr lang="ru-RU" sz="1200" b="0" strike="noStrike" spc="-1">
              <a:latin typeface="Times New Roman"/>
            </a:endParaRPr>
          </a:p>
        </p:txBody>
      </p:sp>
      <p:sp>
        <p:nvSpPr>
          <p:cNvPr id="8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E41C104-B131-4890-8911-9EECC288561C}" type="slidenum">
              <a:rPr lang="ru-RU" sz="1200" b="0" strike="noStrike" spc="-1">
                <a:solidFill>
                  <a:srgbClr val="000000"/>
                </a:solidFill>
                <a:latin typeface="Franklin Gothic Book"/>
                <a:ea typeface="Microsoft YaHei"/>
              </a:rPr>
              <a:t>9</a:t>
            </a:fld>
            <a:endParaRPr lang="ru-RU" sz="1200" b="0" strike="noStrike" spc="-1">
              <a:latin typeface="Times New Roman"/>
            </a:endParaRPr>
          </a:p>
        </p:txBody>
      </p:sp>
      <p:sp>
        <p:nvSpPr>
          <p:cNvPr id="7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 name="Нижний колонтитул 1"/>
          <p:cNvSpPr>
            <a:spLocks noGrp="1"/>
          </p:cNvSpPr>
          <p:nvPr>
            <p:ph type="ftr" sz="quarter" idx="11"/>
          </p:nvPr>
        </p:nvSpPr>
        <p:spPr/>
        <p:txBody>
          <a:bodyPr/>
          <a:lstStyle/>
          <a:p>
            <a:endParaRPr lang="en-US"/>
          </a:p>
        </p:txBody>
      </p:sp>
      <p:sp>
        <p:nvSpPr>
          <p:cNvPr id="15" name="Номер слайда 14"/>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800" b="0" strike="noStrike" spc="-1">
              <a:solidFill>
                <a:srgbClr val="FFFFFF"/>
              </a:solidFill>
              <a:latin typeface="Arial"/>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en-US"/>
          </a:p>
        </p:txBody>
      </p:sp>
      <p:sp>
        <p:nvSpPr>
          <p:cNvPr id="16" name="Номер слайда 15"/>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1" name="Нижний колонтитул 10"/>
          <p:cNvSpPr>
            <a:spLocks noGrp="1"/>
          </p:cNvSpPr>
          <p:nvPr>
            <p:ph type="ftr" sz="quarter" idx="11"/>
          </p:nvPr>
        </p:nvSpPr>
        <p:spPr/>
        <p:txBody>
          <a:bodyPr/>
          <a:lstStyle/>
          <a:p>
            <a:endParaRPr lang="en-US"/>
          </a:p>
        </p:txBody>
      </p:sp>
      <p:sp>
        <p:nvSpPr>
          <p:cNvPr id="16" name="Номер слайда 1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0" name="Нижний колонтитул 9"/>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a:xfrm>
            <a:off x="8229600" y="6477000"/>
            <a:ext cx="762000"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1" name="Нижний колонтитул 20"/>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4" name="Нижний колонтитул 23"/>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9" name="Нижний колонтитул 28"/>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lgn="r" eaLnBrk="1" latinLnBrk="0" hangingPunct="1"/>
            <a:endParaRPr kumimoji="0" lang="en-US" dirty="0">
              <a:solidFill>
                <a:schemeClr val="accent1">
                  <a:shade val="75000"/>
                </a:schemeClr>
              </a:solidFill>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lgn="r">
              <a:lnSpc>
                <a:spcPct val="100000"/>
              </a:lnSpc>
            </a:pPr>
            <a:fld id="{BD409DB3-82D8-49B6-AE81-08946F3BCD7F}"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74.jpe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chart" Target="../charts/chart5.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chart" Target="../charts/chart6.xml"/><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chart" Target="../charts/chart14.xml"/><Relationship Id="rId4" Type="http://schemas.openxmlformats.org/officeDocument/2006/relationships/chart" Target="../charts/char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chart" Target="../charts/chart16.xml"/><Relationship Id="rId4" Type="http://schemas.openxmlformats.org/officeDocument/2006/relationships/chart" Target="../charts/char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122.png"/><Relationship Id="rId4" Type="http://schemas.openxmlformats.org/officeDocument/2006/relationships/image" Target="../media/image121.png"/></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chart" Target="../charts/chart17.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chart" Target="../charts/chart19.xml"/><Relationship Id="rId4" Type="http://schemas.openxmlformats.org/officeDocument/2006/relationships/chart" Target="../charts/chart18.xml"/></Relationships>
</file>

<file path=ppt/slides/_rels/slide3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png"/><Relationship Id="rId9" Type="http://schemas.openxmlformats.org/officeDocument/2006/relationships/image" Target="../media/image74.jpeg"/></Relationships>
</file>

<file path=ppt/slides/_rels/slide4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chart" Target="../charts/chart23.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chart" Target="../charts/chart24.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chart" Target="../charts/chart25.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132.png"/><Relationship Id="rId4" Type="http://schemas.openxmlformats.org/officeDocument/2006/relationships/image" Target="../media/image131.png"/></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chart" Target="../charts/chart28.xml"/><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chart" Target="../charts/chart33.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chart" Target="../charts/chart34.xml"/></Relationships>
</file>

<file path=ppt/slides/_rels/slide68.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chart" Target="../charts/chart37.xml"/><Relationship Id="rId4" Type="http://schemas.openxmlformats.org/officeDocument/2006/relationships/chart" Target="../charts/chart36.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4.png"/><Relationship Id="rId7" Type="http://schemas.openxmlformats.org/officeDocument/2006/relationships/diagramQuickStyle" Target="../diagrams/quickStyle1.xml"/><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chart" Target="../charts/chart38.xml"/><Relationship Id="rId4" Type="http://schemas.openxmlformats.org/officeDocument/2006/relationships/image" Target="../media/image74.jpeg"/><Relationship Id="rId9" Type="http://schemas.microsoft.com/office/2007/relationships/diagramDrawing" Target="../diagrams/drawing1.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chart" Target="../charts/chart39.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chart" Target="../charts/chart40.xml"/></Relationships>
</file>

<file path=ppt/slides/_rels/slide7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chart" Target="../charts/chart41.xml"/><Relationship Id="rId7" Type="http://schemas.openxmlformats.org/officeDocument/2006/relationships/diagramColors" Target="../diagrams/colors2.xml"/><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74.jpeg"/></Relationships>
</file>

<file path=ppt/slides/_rels/slide75.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76.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chart" Target="../charts/chart44.xml"/></Relationships>
</file>

<file path=ppt/slides/_rels/slide77.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78.xml.rels><?xml version="1.0" encoding="UTF-8" standalone="yes"?>
<Relationships xmlns="http://schemas.openxmlformats.org/package/2006/relationships"><Relationship Id="rId8" Type="http://schemas.openxmlformats.org/officeDocument/2006/relationships/image" Target="../media/image74.jpeg"/><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notesSlide" Target="../notesSlides/notesSlide77.xml"/><Relationship Id="rId16" Type="http://schemas.openxmlformats.org/officeDocument/2006/relationships/diagramQuickStyle" Target="../diagrams/quickStyle5.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QuickStyle" Target="../diagrams/quickStyle4.xml"/><Relationship Id="rId5" Type="http://schemas.openxmlformats.org/officeDocument/2006/relationships/diagramQuickStyle" Target="../diagrams/quickStyle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Layout" Target="../diagrams/layout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7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140.png"/><Relationship Id="rId4" Type="http://schemas.openxmlformats.org/officeDocument/2006/relationships/image" Target="../media/image139.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png"/></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144.jpe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144.jpe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9.jpeg"/><Relationship Id="rId4" Type="http://schemas.openxmlformats.org/officeDocument/2006/relationships/image" Target="../media/image148.jpeg"/></Relationships>
</file>

<file path=ppt/slides/_rels/slide8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51.jpeg"/><Relationship Id="rId4" Type="http://schemas.openxmlformats.org/officeDocument/2006/relationships/image" Target="../media/image150.png"/></Relationships>
</file>

<file path=ppt/slides/_rels/slide8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153.jpeg"/><Relationship Id="rId4" Type="http://schemas.openxmlformats.org/officeDocument/2006/relationships/image" Target="../media/image152.jpeg"/></Relationships>
</file>

<file path=ppt/slides/_rels/slide86.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44.jpeg"/><Relationship Id="rId7" Type="http://schemas.openxmlformats.org/officeDocument/2006/relationships/image" Target="../media/image157.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87.xml.rels><?xml version="1.0" encoding="UTF-8" standalone="yes"?>
<Relationships xmlns="http://schemas.openxmlformats.org/package/2006/relationships"><Relationship Id="rId3" Type="http://schemas.openxmlformats.org/officeDocument/2006/relationships/image" Target="../media/image144.jpeg"/><Relationship Id="rId7" Type="http://schemas.openxmlformats.org/officeDocument/2006/relationships/image" Target="../media/image162.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8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8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67.jpe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1"/>
          <p:cNvPicPr/>
          <p:nvPr/>
        </p:nvPicPr>
        <p:blipFill>
          <a:blip r:embed="rId3"/>
          <a:stretch/>
        </p:blipFill>
        <p:spPr>
          <a:xfrm>
            <a:off x="360" y="2060848"/>
            <a:ext cx="9143640" cy="4779744"/>
          </a:xfrm>
          <a:prstGeom prst="rect">
            <a:avLst/>
          </a:prstGeom>
          <a:ln>
            <a:noFill/>
          </a:ln>
        </p:spPr>
      </p:pic>
      <p:sp>
        <p:nvSpPr>
          <p:cNvPr id="88" name="CustomShape 1"/>
          <p:cNvSpPr/>
          <p:nvPr/>
        </p:nvSpPr>
        <p:spPr>
          <a:xfrm>
            <a:off x="108000" y="189000"/>
            <a:ext cx="8927640" cy="57570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solidFill>
                  <a:srgbClr val="0000FF"/>
                </a:solidFill>
                <a:latin typeface="Times New Roman" panose="02020603050405020304" pitchFamily="18" charset="0"/>
                <a:cs typeface="Times New Roman" panose="02020603050405020304" pitchFamily="18" charset="0"/>
              </a:rPr>
              <a:t>БЮДЖЕТ </a:t>
            </a:r>
            <a:r>
              <a:rPr lang="ru-RU" sz="2800" b="1" dirty="0">
                <a:solidFill>
                  <a:srgbClr val="0000FF"/>
                </a:solidFill>
                <a:latin typeface="Times New Roman" panose="02020603050405020304" pitchFamily="18" charset="0"/>
                <a:cs typeface="Times New Roman" panose="02020603050405020304" pitchFamily="18" charset="0"/>
              </a:rPr>
              <a:t>ДЛЯ ГРАЖДАН</a:t>
            </a:r>
            <a:endParaRPr lang="ru-RU" sz="2800" dirty="0">
              <a:solidFill>
                <a:prstClr val="black"/>
              </a:solidFill>
              <a:latin typeface="Times New Roman" panose="02020603050405020304" pitchFamily="18" charset="0"/>
              <a:cs typeface="Times New Roman" panose="02020603050405020304" pitchFamily="18" charset="0"/>
            </a:endParaRPr>
          </a:p>
          <a:p>
            <a:pPr algn="ctr"/>
            <a:endParaRPr lang="ru-RU" sz="1200" b="1" dirty="0" smtClean="0">
              <a:solidFill>
                <a:srgbClr val="0000FF"/>
              </a:solidFill>
              <a:latin typeface="Times New Roman" panose="02020603050405020304" pitchFamily="18" charset="0"/>
              <a:cs typeface="Times New Roman" panose="02020603050405020304" pitchFamily="18" charset="0"/>
            </a:endParaRPr>
          </a:p>
          <a:p>
            <a:pPr algn="ctr"/>
            <a:r>
              <a:rPr lang="ru-RU" sz="1250" b="1" dirty="0" smtClean="0">
                <a:solidFill>
                  <a:srgbClr val="0000FF"/>
                </a:solidFill>
                <a:latin typeface="Times New Roman" panose="02020603050405020304" pitchFamily="18" charset="0"/>
                <a:cs typeface="Times New Roman" panose="02020603050405020304" pitchFamily="18" charset="0"/>
              </a:rPr>
              <a:t>с </a:t>
            </a:r>
            <a:r>
              <a:rPr lang="ru-RU" sz="1250" b="1" dirty="0">
                <a:solidFill>
                  <a:srgbClr val="0000FF"/>
                </a:solidFill>
                <a:latin typeface="Times New Roman" panose="02020603050405020304" pitchFamily="18" charset="0"/>
                <a:cs typeface="Times New Roman" panose="02020603050405020304" pitchFamily="18" charset="0"/>
              </a:rPr>
              <a:t>учетом внесенных изменений и дополнений в бюджет МО ГО «Вуктыл» </a:t>
            </a:r>
            <a:endParaRPr lang="ru-RU" sz="1250" dirty="0">
              <a:solidFill>
                <a:srgbClr val="0000FF"/>
              </a:solidFill>
              <a:latin typeface="Times New Roman" panose="02020603050405020304" pitchFamily="18" charset="0"/>
              <a:cs typeface="Times New Roman" panose="02020603050405020304" pitchFamily="18" charset="0"/>
            </a:endParaRPr>
          </a:p>
          <a:p>
            <a:pPr algn="ctr"/>
            <a:r>
              <a:rPr lang="ru-RU" sz="1250" b="1" dirty="0">
                <a:solidFill>
                  <a:srgbClr val="0000FF"/>
                </a:solidFill>
                <a:latin typeface="Times New Roman" panose="02020603050405020304" pitchFamily="18" charset="0"/>
                <a:cs typeface="Times New Roman" panose="02020603050405020304" pitchFamily="18" charset="0"/>
              </a:rPr>
              <a:t>на </a:t>
            </a:r>
            <a:r>
              <a:rPr lang="ru-RU" sz="1250" b="1" dirty="0" smtClean="0">
                <a:solidFill>
                  <a:srgbClr val="0000FF"/>
                </a:solidFill>
                <a:latin typeface="Times New Roman" panose="02020603050405020304" pitchFamily="18" charset="0"/>
                <a:cs typeface="Times New Roman" panose="02020603050405020304" pitchFamily="18" charset="0"/>
              </a:rPr>
              <a:t>2019 </a:t>
            </a:r>
            <a:r>
              <a:rPr lang="ru-RU" sz="1250" b="1" dirty="0">
                <a:solidFill>
                  <a:srgbClr val="0000FF"/>
                </a:solidFill>
                <a:latin typeface="Times New Roman" panose="02020603050405020304" pitchFamily="18" charset="0"/>
                <a:cs typeface="Times New Roman" panose="02020603050405020304" pitchFamily="18" charset="0"/>
              </a:rPr>
              <a:t>год и плановый период </a:t>
            </a:r>
            <a:r>
              <a:rPr lang="ru-RU" sz="1250" b="1" dirty="0" smtClean="0">
                <a:solidFill>
                  <a:srgbClr val="0000FF"/>
                </a:solidFill>
                <a:latin typeface="Times New Roman" panose="02020603050405020304" pitchFamily="18" charset="0"/>
                <a:cs typeface="Times New Roman" panose="02020603050405020304" pitchFamily="18" charset="0"/>
              </a:rPr>
              <a:t>2020 </a:t>
            </a:r>
            <a:r>
              <a:rPr lang="ru-RU" sz="1250" b="1" dirty="0">
                <a:solidFill>
                  <a:srgbClr val="0000FF"/>
                </a:solidFill>
                <a:latin typeface="Times New Roman" panose="02020603050405020304" pitchFamily="18" charset="0"/>
                <a:cs typeface="Times New Roman" panose="02020603050405020304" pitchFamily="18" charset="0"/>
              </a:rPr>
              <a:t>и </a:t>
            </a:r>
            <a:r>
              <a:rPr lang="ru-RU" sz="1250" b="1" dirty="0" smtClean="0">
                <a:solidFill>
                  <a:srgbClr val="0000FF"/>
                </a:solidFill>
                <a:latin typeface="Times New Roman" panose="02020603050405020304" pitchFamily="18" charset="0"/>
                <a:cs typeface="Times New Roman" panose="02020603050405020304" pitchFamily="18" charset="0"/>
              </a:rPr>
              <a:t>2021 </a:t>
            </a:r>
            <a:r>
              <a:rPr lang="ru-RU" sz="1250" b="1" dirty="0">
                <a:solidFill>
                  <a:srgbClr val="0000FF"/>
                </a:solidFill>
                <a:latin typeface="Times New Roman" panose="02020603050405020304" pitchFamily="18" charset="0"/>
                <a:cs typeface="Times New Roman" panose="02020603050405020304" pitchFamily="18" charset="0"/>
              </a:rPr>
              <a:t>годов</a:t>
            </a:r>
            <a:endParaRPr lang="ru-RU" sz="1250" dirty="0">
              <a:solidFill>
                <a:srgbClr val="0000FF"/>
              </a:solidFill>
              <a:latin typeface="Times New Roman" panose="02020603050405020304" pitchFamily="18" charset="0"/>
              <a:cs typeface="Times New Roman" panose="02020603050405020304" pitchFamily="18" charset="0"/>
            </a:endParaRPr>
          </a:p>
          <a:p>
            <a:pPr algn="ctr"/>
            <a:r>
              <a:rPr lang="ru-RU" sz="1250" b="1" i="1" dirty="0">
                <a:solidFill>
                  <a:srgbClr val="0000FF"/>
                </a:solidFill>
                <a:latin typeface="Times New Roman" panose="02020603050405020304" pitchFamily="18" charset="0"/>
                <a:cs typeface="Times New Roman" panose="02020603050405020304" pitchFamily="18" charset="0"/>
              </a:rPr>
              <a:t>(в редакции </a:t>
            </a:r>
            <a:r>
              <a:rPr lang="ru-RU" sz="1250" b="1" i="1" dirty="0" smtClean="0">
                <a:solidFill>
                  <a:srgbClr val="0000FF"/>
                </a:solidFill>
                <a:latin typeface="Times New Roman" panose="02020603050405020304" pitchFamily="18" charset="0"/>
                <a:cs typeface="Times New Roman" panose="02020603050405020304" pitchFamily="18" charset="0"/>
              </a:rPr>
              <a:t>решений  </a:t>
            </a:r>
            <a:r>
              <a:rPr lang="ru-RU" sz="1250" b="1" i="1" dirty="0">
                <a:solidFill>
                  <a:srgbClr val="0000FF"/>
                </a:solidFill>
                <a:latin typeface="Times New Roman" panose="02020603050405020304" pitchFamily="18" charset="0"/>
                <a:cs typeface="Times New Roman" panose="02020603050405020304" pitchFamily="18" charset="0"/>
              </a:rPr>
              <a:t>Совета городского округа «Вуктыл</a:t>
            </a:r>
            <a:r>
              <a:rPr lang="ru-RU" sz="1250" b="1" i="1" dirty="0" smtClean="0">
                <a:solidFill>
                  <a:srgbClr val="0000FF"/>
                </a:solidFill>
                <a:latin typeface="Times New Roman" panose="02020603050405020304" pitchFamily="18" charset="0"/>
                <a:cs typeface="Times New Roman" panose="02020603050405020304" pitchFamily="18" charset="0"/>
              </a:rPr>
              <a:t>»:  </a:t>
            </a:r>
            <a:r>
              <a:rPr lang="ru-RU" sz="1250" b="1" i="1" dirty="0">
                <a:solidFill>
                  <a:srgbClr val="0000FF"/>
                </a:solidFill>
                <a:latin typeface="Times New Roman" panose="02020603050405020304" pitchFamily="18" charset="0"/>
                <a:cs typeface="Times New Roman" panose="02020603050405020304" pitchFamily="18" charset="0"/>
              </a:rPr>
              <a:t>от </a:t>
            </a:r>
            <a:r>
              <a:rPr lang="ru-RU" sz="1250" b="1" i="1" dirty="0" smtClean="0">
                <a:solidFill>
                  <a:srgbClr val="0000FF"/>
                </a:solidFill>
                <a:latin typeface="Times New Roman" panose="02020603050405020304" pitchFamily="18" charset="0"/>
                <a:cs typeface="Times New Roman" panose="02020603050405020304" pitchFamily="18" charset="0"/>
              </a:rPr>
              <a:t>27.03.2019 ;  </a:t>
            </a:r>
            <a:r>
              <a:rPr lang="ru-RU" sz="1250" b="1" i="1" dirty="0">
                <a:solidFill>
                  <a:srgbClr val="0000FF"/>
                </a:solidFill>
                <a:latin typeface="Times New Roman" panose="02020603050405020304" pitchFamily="18" charset="0"/>
                <a:cs typeface="Times New Roman" panose="02020603050405020304" pitchFamily="18" charset="0"/>
              </a:rPr>
              <a:t>№ </a:t>
            </a:r>
            <a:r>
              <a:rPr lang="ru-RU" sz="1250" b="1" i="1" dirty="0" smtClean="0">
                <a:solidFill>
                  <a:srgbClr val="0000FF"/>
                </a:solidFill>
                <a:latin typeface="Times New Roman" panose="02020603050405020304" pitchFamily="18" charset="0"/>
                <a:cs typeface="Times New Roman" panose="02020603050405020304" pitchFamily="18" charset="0"/>
              </a:rPr>
              <a:t>390; от 20 июня 2019 № 406;  от 29 октября 2019  № 419, от 19 декабря 2019 № 434  «</a:t>
            </a:r>
            <a:r>
              <a:rPr lang="ru-RU" sz="1250" b="1" i="1" dirty="0">
                <a:solidFill>
                  <a:srgbClr val="0000FF"/>
                </a:solidFill>
                <a:latin typeface="Times New Roman" panose="02020603050405020304" pitchFamily="18" charset="0"/>
                <a:cs typeface="Times New Roman" panose="02020603050405020304" pitchFamily="18" charset="0"/>
              </a:rPr>
              <a:t>О внесении изменений в решение Совета городского округа «Вуктыл» от </a:t>
            </a:r>
            <a:r>
              <a:rPr lang="ru-RU" sz="1250" b="1" i="1" dirty="0" smtClean="0">
                <a:solidFill>
                  <a:srgbClr val="0000FF"/>
                </a:solidFill>
                <a:latin typeface="Times New Roman" panose="02020603050405020304" pitchFamily="18" charset="0"/>
                <a:cs typeface="Times New Roman" panose="02020603050405020304" pitchFamily="18" charset="0"/>
              </a:rPr>
              <a:t>13 </a:t>
            </a:r>
            <a:r>
              <a:rPr lang="ru-RU" sz="1250" b="1" i="1" dirty="0">
                <a:solidFill>
                  <a:srgbClr val="0000FF"/>
                </a:solidFill>
                <a:latin typeface="Times New Roman" panose="02020603050405020304" pitchFamily="18" charset="0"/>
                <a:cs typeface="Times New Roman" panose="02020603050405020304" pitchFamily="18" charset="0"/>
              </a:rPr>
              <a:t>декабря </a:t>
            </a:r>
            <a:r>
              <a:rPr lang="ru-RU" sz="1250" b="1" i="1" dirty="0" smtClean="0">
                <a:solidFill>
                  <a:srgbClr val="0000FF"/>
                </a:solidFill>
                <a:latin typeface="Times New Roman" panose="02020603050405020304" pitchFamily="18" charset="0"/>
                <a:cs typeface="Times New Roman" panose="02020603050405020304" pitchFamily="18" charset="0"/>
              </a:rPr>
              <a:t>2018 </a:t>
            </a:r>
            <a:r>
              <a:rPr lang="ru-RU" sz="1250" b="1" i="1" dirty="0">
                <a:solidFill>
                  <a:srgbClr val="0000FF"/>
                </a:solidFill>
                <a:latin typeface="Times New Roman" panose="02020603050405020304" pitchFamily="18" charset="0"/>
                <a:cs typeface="Times New Roman" panose="02020603050405020304" pitchFamily="18" charset="0"/>
              </a:rPr>
              <a:t>года </a:t>
            </a:r>
            <a:r>
              <a:rPr lang="ru-RU" sz="1250" b="1" i="1" dirty="0" smtClean="0">
                <a:solidFill>
                  <a:srgbClr val="0000FF"/>
                </a:solidFill>
                <a:latin typeface="Times New Roman" panose="02020603050405020304" pitchFamily="18" charset="0"/>
                <a:cs typeface="Times New Roman" panose="02020603050405020304" pitchFamily="18" charset="0"/>
              </a:rPr>
              <a:t>№ 355 «</a:t>
            </a:r>
            <a:r>
              <a:rPr lang="ru-RU" sz="1250" b="1" i="1" dirty="0">
                <a:solidFill>
                  <a:srgbClr val="0000FF"/>
                </a:solidFill>
                <a:latin typeface="Times New Roman" panose="02020603050405020304" pitchFamily="18" charset="0"/>
                <a:cs typeface="Times New Roman" panose="02020603050405020304" pitchFamily="18" charset="0"/>
              </a:rPr>
              <a:t>О бюджете муниципального образования городского округа «Вуктыл» </a:t>
            </a:r>
            <a:endParaRPr lang="ru-RU" sz="1250" b="1" i="1" dirty="0" smtClean="0">
              <a:solidFill>
                <a:srgbClr val="0000FF"/>
              </a:solidFill>
              <a:latin typeface="Times New Roman" panose="02020603050405020304" pitchFamily="18" charset="0"/>
              <a:cs typeface="Times New Roman" panose="02020603050405020304" pitchFamily="18" charset="0"/>
            </a:endParaRPr>
          </a:p>
          <a:p>
            <a:pPr algn="ctr"/>
            <a:r>
              <a:rPr lang="ru-RU" sz="1250" b="1" i="1" dirty="0" smtClean="0">
                <a:solidFill>
                  <a:srgbClr val="0000FF"/>
                </a:solidFill>
                <a:latin typeface="Times New Roman" panose="02020603050405020304" pitchFamily="18" charset="0"/>
                <a:cs typeface="Times New Roman" panose="02020603050405020304" pitchFamily="18" charset="0"/>
              </a:rPr>
              <a:t>на 2019 </a:t>
            </a:r>
            <a:r>
              <a:rPr lang="ru-RU" sz="1250" b="1" i="1" dirty="0">
                <a:solidFill>
                  <a:srgbClr val="0000FF"/>
                </a:solidFill>
                <a:latin typeface="Times New Roman" panose="02020603050405020304" pitchFamily="18" charset="0"/>
                <a:cs typeface="Times New Roman" panose="02020603050405020304" pitchFamily="18" charset="0"/>
              </a:rPr>
              <a:t>год и плановый период </a:t>
            </a:r>
            <a:r>
              <a:rPr lang="ru-RU" sz="1250" b="1" i="1" dirty="0" smtClean="0">
                <a:solidFill>
                  <a:srgbClr val="0000FF"/>
                </a:solidFill>
                <a:latin typeface="Times New Roman" panose="02020603050405020304" pitchFamily="18" charset="0"/>
                <a:cs typeface="Times New Roman" panose="02020603050405020304" pitchFamily="18" charset="0"/>
              </a:rPr>
              <a:t>2020 </a:t>
            </a:r>
            <a:r>
              <a:rPr lang="ru-RU" sz="1250" b="1" i="1" dirty="0">
                <a:solidFill>
                  <a:srgbClr val="0000FF"/>
                </a:solidFill>
                <a:latin typeface="Times New Roman" panose="02020603050405020304" pitchFamily="18" charset="0"/>
                <a:cs typeface="Times New Roman" panose="02020603050405020304" pitchFamily="18" charset="0"/>
              </a:rPr>
              <a:t>и </a:t>
            </a:r>
            <a:r>
              <a:rPr lang="ru-RU" sz="1250" b="1" i="1" dirty="0" smtClean="0">
                <a:solidFill>
                  <a:srgbClr val="0000FF"/>
                </a:solidFill>
                <a:latin typeface="Times New Roman" panose="02020603050405020304" pitchFamily="18" charset="0"/>
                <a:cs typeface="Times New Roman" panose="02020603050405020304" pitchFamily="18" charset="0"/>
              </a:rPr>
              <a:t>2021 </a:t>
            </a:r>
            <a:r>
              <a:rPr lang="ru-RU" sz="1250" b="1" i="1" dirty="0">
                <a:solidFill>
                  <a:srgbClr val="0000FF"/>
                </a:solidFill>
                <a:latin typeface="Times New Roman" panose="02020603050405020304" pitchFamily="18" charset="0"/>
                <a:cs typeface="Times New Roman" panose="02020603050405020304" pitchFamily="18" charset="0"/>
              </a:rPr>
              <a:t>годов»)</a:t>
            </a:r>
            <a:endParaRPr lang="ru-RU" sz="1250" dirty="0">
              <a:solidFill>
                <a:srgbClr val="0000FF"/>
              </a:solidFill>
              <a:latin typeface="Times New Roman" panose="02020603050405020304" pitchFamily="18" charset="0"/>
              <a:cs typeface="Times New Roman" panose="02020603050405020304" pitchFamily="18" charset="0"/>
            </a:endParaRPr>
          </a:p>
          <a:p>
            <a:pPr algn="ctr">
              <a:lnSpc>
                <a:spcPct val="100000"/>
              </a:lnSpc>
            </a:pPr>
            <a:endParaRPr lang="ru-RU" sz="1600" b="1" strike="noStrik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endParaRPr>
          </a:p>
          <a:p>
            <a:pPr algn="ctr">
              <a:lnSpc>
                <a:spcPct val="100000"/>
              </a:lnSpc>
            </a:pPr>
            <a:endParaRPr lang="ru-RU" sz="1600" b="1" strike="noStrik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1"/>
          <p:cNvPicPr/>
          <p:nvPr/>
        </p:nvPicPr>
        <p:blipFill>
          <a:blip r:embed="rId3"/>
          <a:stretch/>
        </p:blipFill>
        <p:spPr>
          <a:xfrm>
            <a:off x="0" y="-30240"/>
            <a:ext cx="9143640" cy="725040"/>
          </a:xfrm>
          <a:prstGeom prst="rect">
            <a:avLst/>
          </a:prstGeom>
          <a:ln>
            <a:noFill/>
          </a:ln>
        </p:spPr>
      </p:pic>
      <p:sp>
        <p:nvSpPr>
          <p:cNvPr id="209" name="CustomShape 1"/>
          <p:cNvSpPr/>
          <p:nvPr/>
        </p:nvSpPr>
        <p:spPr>
          <a:xfrm>
            <a:off x="324000" y="981000"/>
            <a:ext cx="835164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Бюджетная классификация Российской Федерации</a:t>
            </a:r>
            <a:r>
              <a:rPr lang="ru-RU" sz="1800" b="0" strike="noStrike" spc="-1">
                <a:solidFill>
                  <a:srgbClr val="000000"/>
                </a:solidFill>
                <a:latin typeface="Tahoma"/>
                <a:ea typeface="Microsoft YaHei"/>
              </a:rPr>
              <a:t> – группировка доходов, расходов и источников финансирования дефицитов бюджетов бюджетной системы Российской Федерации, используемая для составления и исполнения бюджетов, составления бюджетной отчетности, обеспечивающей сопоставимость показателей бюджетов бюджетной системы Российской Федерации (статья 18 Бюджетного кодекса РФ). </a:t>
            </a:r>
            <a:endParaRPr lang="ru-RU" sz="1800" b="0" strike="noStrike" spc="-1">
              <a:latin typeface="Arial"/>
            </a:endParaRPr>
          </a:p>
        </p:txBody>
      </p:sp>
      <p:sp>
        <p:nvSpPr>
          <p:cNvPr id="210" name="CustomShape 2"/>
          <p:cNvSpPr/>
          <p:nvPr/>
        </p:nvSpPr>
        <p:spPr>
          <a:xfrm>
            <a:off x="450720" y="3573360"/>
            <a:ext cx="835308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Состав бюджетной классификации</a:t>
            </a:r>
            <a:endParaRPr lang="ru-RU" sz="1800" b="0" strike="noStrike" spc="-1">
              <a:latin typeface="Arial"/>
            </a:endParaRPr>
          </a:p>
          <a:p>
            <a:pPr algn="just">
              <a:lnSpc>
                <a:spcPct val="100000"/>
              </a:lnSpc>
            </a:pPr>
            <a:r>
              <a:rPr lang="ru-RU" sz="1800" b="1" strike="noStrike" spc="-1">
                <a:solidFill>
                  <a:srgbClr val="000000"/>
                </a:solidFill>
                <a:latin typeface="Tahoma"/>
                <a:ea typeface="Microsoft YaHei"/>
              </a:rPr>
              <a:t>(статья 19 Бюджетного кодекса РФ):</a:t>
            </a:r>
            <a:endParaRPr lang="ru-RU" sz="1800" b="0" strike="noStrike" spc="-1">
              <a:latin typeface="Arial"/>
            </a:endParaRPr>
          </a:p>
          <a:p>
            <a:pPr algn="just">
              <a:lnSpc>
                <a:spcPct val="100000"/>
              </a:lnSpc>
            </a:pP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доходов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1" i="1" strike="noStrike" spc="-1">
                <a:solidFill>
                  <a:srgbClr val="000000"/>
                </a:solidFill>
                <a:latin typeface="Tahoma"/>
                <a:ea typeface="Microsoft YaHei"/>
              </a:rPr>
              <a:t>Классификация расходов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источников финансирования дефицитов бюджетов.</a:t>
            </a:r>
            <a:endParaRPr lang="ru-RU" sz="1800" b="0" strike="noStrike" spc="-1">
              <a:latin typeface="Arial"/>
            </a:endParaRPr>
          </a:p>
        </p:txBody>
      </p:sp>
      <p:pic>
        <p:nvPicPr>
          <p:cNvPr id="211" name="Picture 5"/>
          <p:cNvPicPr/>
          <p:nvPr/>
        </p:nvPicPr>
        <p:blipFill>
          <a:blip r:embed="rId4"/>
          <a:stretch/>
        </p:blipFill>
        <p:spPr>
          <a:xfrm>
            <a:off x="5394240" y="3200400"/>
            <a:ext cx="3389040" cy="1639440"/>
          </a:xfrm>
          <a:prstGeom prst="rect">
            <a:avLst/>
          </a:prstGeom>
          <a:ln>
            <a:noFill/>
          </a:ln>
        </p:spPr>
      </p:pic>
      <p:sp>
        <p:nvSpPr>
          <p:cNvPr id="212" name="CustomShape 3"/>
          <p:cNvSpPr/>
          <p:nvPr/>
        </p:nvSpPr>
        <p:spPr>
          <a:xfrm>
            <a:off x="5753160" y="3282840"/>
            <a:ext cx="2943000" cy="1288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0" strike="noStrike" spc="-1">
                <a:solidFill>
                  <a:srgbClr val="000000"/>
                </a:solidFill>
                <a:latin typeface="Calibri"/>
                <a:ea typeface="Microsoft YaHei"/>
              </a:rPr>
              <a:t>Классификация расходов бюджетов – основа для построения ведомственной структуры расходов соответствующего бюджета</a:t>
            </a: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1"/>
          <p:cNvPicPr/>
          <p:nvPr/>
        </p:nvPicPr>
        <p:blipFill>
          <a:blip r:embed="rId3"/>
          <a:stretch/>
        </p:blipFill>
        <p:spPr>
          <a:xfrm>
            <a:off x="0" y="-30240"/>
            <a:ext cx="9143640" cy="725040"/>
          </a:xfrm>
          <a:prstGeom prst="rect">
            <a:avLst/>
          </a:prstGeom>
          <a:ln>
            <a:noFill/>
          </a:ln>
        </p:spPr>
      </p:pic>
      <p:graphicFrame>
        <p:nvGraphicFramePr>
          <p:cNvPr id="214" name="Table 1"/>
          <p:cNvGraphicFramePr/>
          <p:nvPr/>
        </p:nvGraphicFramePr>
        <p:xfrm>
          <a:off x="384120" y="3133800"/>
          <a:ext cx="8065800" cy="2459160"/>
        </p:xfrm>
        <a:graphic>
          <a:graphicData uri="http://schemas.openxmlformats.org/drawingml/2006/table">
            <a:tbl>
              <a:tblPr/>
              <a:tblGrid>
                <a:gridCol w="403200"/>
                <a:gridCol w="403200"/>
                <a:gridCol w="403200"/>
                <a:gridCol w="403200"/>
                <a:gridCol w="403200"/>
                <a:gridCol w="403200"/>
                <a:gridCol w="403200"/>
                <a:gridCol w="403200"/>
                <a:gridCol w="403200"/>
                <a:gridCol w="404640"/>
                <a:gridCol w="403200"/>
                <a:gridCol w="403200"/>
                <a:gridCol w="403200"/>
                <a:gridCol w="403200"/>
                <a:gridCol w="403200"/>
                <a:gridCol w="403200"/>
                <a:gridCol w="403200"/>
                <a:gridCol w="403200"/>
                <a:gridCol w="403200"/>
                <a:gridCol w="403560"/>
              </a:tblGrid>
              <a:tr h="612720">
                <a:tc>
                  <a:txBody>
                    <a:bodyPr/>
                    <a:lstStyle/>
                    <a:p>
                      <a:pPr algn="ctr">
                        <a:lnSpc>
                          <a:spcPct val="54000"/>
                        </a:lnSpc>
                      </a:pPr>
                      <a:r>
                        <a:rPr lang="ru-RU" sz="1200" b="1" strike="noStrike" spc="-1">
                          <a:solidFill>
                            <a:srgbClr val="000000"/>
                          </a:solidFill>
                          <a:latin typeface="Times New Roman"/>
                          <a:ea typeface="Microsoft YaHei"/>
                        </a:rPr>
                        <a:t>1</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11</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20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r>
              <a:tr h="1846440">
                <a:tc gridSpan="3">
                  <a:txBody>
                    <a:bodyPr/>
                    <a:lstStyle/>
                    <a:p>
                      <a:pPr>
                        <a:lnSpc>
                          <a:spcPct val="54000"/>
                        </a:lnSpc>
                      </a:pPr>
                      <a:r>
                        <a:rPr lang="ru-RU" sz="800" b="0" strike="noStrike" spc="-1">
                          <a:solidFill>
                            <a:srgbClr val="000000"/>
                          </a:solidFill>
                          <a:latin typeface="Times New Roman"/>
                          <a:ea typeface="Microsoft YaHei"/>
                        </a:rPr>
                        <a:t>Уникальный код для каждого ГРБС</a:t>
                      </a:r>
                      <a:endParaRPr lang="ru-RU" sz="800" b="0" strike="noStrike" spc="-1">
                        <a:latin typeface="Arial"/>
                      </a:endParaRPr>
                    </a:p>
                    <a:p>
                      <a:pPr>
                        <a:lnSpc>
                          <a:spcPct val="54000"/>
                        </a:lnSpc>
                      </a:pPr>
                      <a:endParaRPr lang="ru-RU" sz="800" b="0" strike="noStrike" spc="-1">
                        <a:latin typeface="Arial"/>
                      </a:endParaRPr>
                    </a:p>
                    <a:p>
                      <a:pP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975</a:t>
                      </a: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Управление образования администрации городского округа «Вуктыл»</a:t>
                      </a:r>
                      <a:endParaRPr lang="ru-RU" sz="800" b="0" strike="noStrike" spc="-1">
                        <a:latin typeface="Arial"/>
                      </a:endParaRPr>
                    </a:p>
                    <a:p>
                      <a:pPr algn="ctr">
                        <a:lnSpc>
                          <a:spcPct val="54000"/>
                        </a:lnSpc>
                      </a:pPr>
                      <a:endParaRPr lang="ru-RU" sz="8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nSpc>
                          <a:spcPct val="54000"/>
                        </a:lnSpc>
                      </a:pPr>
                      <a:r>
                        <a:rPr lang="ru-RU" sz="800" b="0" strike="noStrike" spc="-1">
                          <a:solidFill>
                            <a:srgbClr val="000000"/>
                          </a:solidFill>
                          <a:latin typeface="Times New Roman"/>
                          <a:ea typeface="Microsoft YaHei"/>
                        </a:rPr>
                        <a:t>Разделы определяют отраслевые направления расходов </a:t>
                      </a:r>
                      <a:endParaRPr lang="ru-RU" sz="800" b="0" strike="noStrike" spc="-1">
                        <a:latin typeface="Arial"/>
                      </a:endParaRPr>
                    </a:p>
                    <a:p>
                      <a:pPr algn="ct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07 «Образование»</a:t>
                      </a:r>
                      <a:endParaRPr lang="ru-RU" sz="800" b="0" strike="noStrike" spc="-1">
                        <a:latin typeface="Arial"/>
                      </a:endParaRPr>
                    </a:p>
                  </a:txBody>
                  <a:tcPr marL="36000" marR="36000">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nSpc>
                          <a:spcPct val="54000"/>
                        </a:lnSpc>
                      </a:pPr>
                      <a:r>
                        <a:rPr lang="ru-RU" sz="800" b="0" strike="noStrike" spc="-1">
                          <a:solidFill>
                            <a:srgbClr val="000000"/>
                          </a:solidFill>
                          <a:latin typeface="Times New Roman"/>
                          <a:ea typeface="Microsoft YaHei"/>
                        </a:rPr>
                        <a:t>Подразделы детализируют направления в разделах </a:t>
                      </a:r>
                      <a:endParaRPr lang="ru-RU" sz="800" b="0" strike="noStrike" spc="-1">
                        <a:latin typeface="Arial"/>
                      </a:endParaRPr>
                    </a:p>
                    <a:p>
                      <a:pP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01</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«Дошкольное образование»</a:t>
                      </a:r>
                      <a:endParaRPr lang="ru-RU" sz="800" b="0" strike="noStrike" spc="-1">
                        <a:latin typeface="Arial"/>
                      </a:endParaRPr>
                    </a:p>
                  </a:txBody>
                  <a:tcPr marL="36000" marR="36000">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10">
                  <a:txBody>
                    <a:bodyPr/>
                    <a:lstStyle/>
                    <a:p>
                      <a:pPr>
                        <a:lnSpc>
                          <a:spcPct val="54000"/>
                        </a:lnSpc>
                      </a:pPr>
                      <a:r>
                        <a:rPr lang="ru-RU" sz="800" b="0" strike="noStrike" spc="-1">
                          <a:solidFill>
                            <a:srgbClr val="000000"/>
                          </a:solidFill>
                          <a:latin typeface="Times New Roman"/>
                          <a:ea typeface="Microsoft YaHei"/>
                        </a:rPr>
                        <a:t>Целевые статьи обеспечивают увязку бюджетных ассигнований к целевым назначениям, в том числе к конкретным программам, направлениям деятельности субъектов бюджетного планирования</a:t>
                      </a:r>
                      <a:endParaRPr lang="ru-RU" sz="800" b="0" strike="noStrike" spc="-1">
                        <a:latin typeface="Arial"/>
                      </a:endParaRPr>
                    </a:p>
                    <a:p>
                      <a:pPr>
                        <a:lnSpc>
                          <a:spcPct val="54000"/>
                        </a:lnSpc>
                      </a:pPr>
                      <a:endParaRPr lang="ru-RU" sz="800" b="0" strike="noStrike" spc="-1">
                        <a:latin typeface="Arial"/>
                      </a:endParaRPr>
                    </a:p>
                    <a:p>
                      <a:pPr>
                        <a:lnSpc>
                          <a:spcPct val="54000"/>
                        </a:lnSpc>
                      </a:pPr>
                      <a:endParaRPr lang="ru-RU" sz="800" b="0" strike="noStrike" spc="-1">
                        <a:latin typeface="Arial"/>
                      </a:endParaRPr>
                    </a:p>
                    <a:p>
                      <a:pPr>
                        <a:lnSpc>
                          <a:spcPct val="54000"/>
                        </a:lnSpc>
                      </a:pPr>
                      <a:endParaRPr lang="ru-RU" sz="800" b="0" strike="noStrike" spc="-1">
                        <a:latin typeface="Arial"/>
                      </a:endParaRPr>
                    </a:p>
                    <a:p>
                      <a:pPr>
                        <a:lnSpc>
                          <a:spcPct val="54000"/>
                        </a:lnSpc>
                      </a:pP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01.1.11.73010 </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01 –  МП ГО "Вуктыл" "Развитие образования"</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1 –  Подпрограмма 1 «Развитие системы дошкольного, общего, дополнительного образования»</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11 - Оказание муниципальных услуг (выполнение работ) дошкольными, образовательными учреждениями, МБОУДО "ЦВР" г. Вуктыл</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73010 - Оказание муниципальных услуг (выполнение работ) дошкольными, образовательными учреждениями, МБОУДО "ЦВР" г. Вуктыл</a:t>
                      </a:r>
                      <a:endParaRPr lang="ru-RU" sz="800" b="0" strike="noStrike" spc="-1">
                        <a:latin typeface="Arial"/>
                      </a:endParaRPr>
                    </a:p>
                    <a:p>
                      <a:pPr>
                        <a:lnSpc>
                          <a:spcPct val="54000"/>
                        </a:lnSpc>
                      </a:pPr>
                      <a:endParaRPr lang="ru-RU" sz="8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3">
                  <a:txBody>
                    <a:bodyPr/>
                    <a:lstStyle/>
                    <a:p>
                      <a:pPr>
                        <a:lnSpc>
                          <a:spcPct val="54000"/>
                        </a:lnSpc>
                      </a:pPr>
                      <a:r>
                        <a:rPr lang="ru-RU" sz="800" b="0" strike="noStrike" spc="-1">
                          <a:solidFill>
                            <a:srgbClr val="000000"/>
                          </a:solidFill>
                          <a:latin typeface="Times New Roman"/>
                          <a:ea typeface="Microsoft YaHei"/>
                        </a:rPr>
                        <a:t>Виды расходов указывают вид бюджетных ассигнований (выплаты персоналу, закупки, инвестиции, субсидии ...)</a:t>
                      </a: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611 </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Субсидии бюджетным учреждениям на финансовое обеспечение муниципального задания</a:t>
                      </a:r>
                      <a:endParaRPr lang="ru-RU" sz="8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215" name="CustomShape 2"/>
          <p:cNvSpPr/>
          <p:nvPr/>
        </p:nvSpPr>
        <p:spPr>
          <a:xfrm>
            <a:off x="347760" y="5589720"/>
            <a:ext cx="8578440" cy="1159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00" b="0" strike="noStrike" spc="-1">
                <a:solidFill>
                  <a:srgbClr val="000000"/>
                </a:solidFill>
                <a:latin typeface="Times New Roman"/>
                <a:ea typeface="Microsoft YaHei"/>
              </a:rPr>
              <a:t>Буквы «R», «L» и «S» означают расходы, направляемые на софинансирование уровня расходных обязательств:</a:t>
            </a:r>
            <a:endParaRPr lang="ru-RU" sz="1000" b="0" strike="noStrike" spc="-1">
              <a:latin typeface="Arial"/>
            </a:endParaRPr>
          </a:p>
          <a:p>
            <a:pPr algn="just">
              <a:lnSpc>
                <a:spcPct val="100000"/>
              </a:lnSpc>
            </a:pPr>
            <a:r>
              <a:rPr lang="ru-RU" sz="1000" b="1" strike="noStrike" spc="-1">
                <a:solidFill>
                  <a:srgbClr val="000000"/>
                </a:solidFill>
                <a:latin typeface="Times New Roman"/>
                <a:ea typeface="Microsoft YaHei"/>
              </a:rPr>
              <a:t>«R»</a:t>
            </a:r>
            <a:r>
              <a:rPr lang="ru-RU" sz="1000" b="0" strike="noStrike" spc="-1">
                <a:solidFill>
                  <a:srgbClr val="000000"/>
                </a:solidFill>
                <a:latin typeface="Times New Roman"/>
                <a:ea typeface="Microsoft YaHei"/>
              </a:rPr>
              <a:t> - для отражения расходов на предоставление межбюджетных трансфертов местным бюджетам, в целях софинансирования которых бюджетам субъектов Российской Федерации предоставляются из федерального бюджета субсидии;</a:t>
            </a:r>
            <a:endParaRPr lang="ru-RU" sz="1000" b="0" strike="noStrike" spc="-1">
              <a:latin typeface="Arial"/>
            </a:endParaRPr>
          </a:p>
          <a:p>
            <a:pPr algn="just">
              <a:lnSpc>
                <a:spcPct val="100000"/>
              </a:lnSpc>
            </a:pPr>
            <a:r>
              <a:rPr lang="ru-RU" sz="1000" b="1" strike="noStrike" spc="-1">
                <a:solidFill>
                  <a:srgbClr val="000000"/>
                </a:solidFill>
                <a:latin typeface="Times New Roman"/>
                <a:ea typeface="Microsoft YaHei"/>
              </a:rPr>
              <a:t>«L»</a:t>
            </a:r>
            <a:r>
              <a:rPr lang="ru-RU" sz="1000" b="0" strike="noStrike" spc="-1">
                <a:solidFill>
                  <a:srgbClr val="000000"/>
                </a:solidFill>
                <a:latin typeface="Times New Roman"/>
                <a:ea typeface="Microsoft YaHei"/>
              </a:rPr>
              <a:t> - для отражения расходов местных бюджетов, в целях софинансирования которых из бюджетов бюджетной системы Российской Федерации предоставляются за счет субсидий из федерального бюджета межбюджетные трансферты;</a:t>
            </a:r>
            <a:endParaRPr lang="ru-RU" sz="1000" b="0" strike="noStrike" spc="-1">
              <a:latin typeface="Arial"/>
            </a:endParaRPr>
          </a:p>
          <a:p>
            <a:pPr algn="just">
              <a:lnSpc>
                <a:spcPct val="100000"/>
              </a:lnSpc>
            </a:pPr>
            <a:r>
              <a:rPr lang="ru-RU" sz="1000" b="1" strike="noStrike" spc="-1">
                <a:solidFill>
                  <a:srgbClr val="000000"/>
                </a:solidFill>
                <a:latin typeface="Times New Roman"/>
                <a:ea typeface="Microsoft YaHei"/>
              </a:rPr>
              <a:t>«S»</a:t>
            </a:r>
            <a:r>
              <a:rPr lang="ru-RU" sz="1000" b="0" strike="noStrike" spc="-1">
                <a:solidFill>
                  <a:srgbClr val="000000"/>
                </a:solidFill>
                <a:latin typeface="Times New Roman"/>
                <a:ea typeface="Microsoft YaHei"/>
              </a:rPr>
              <a:t> - для отражения расходов местных бюджетов, в целях софинансирования которых из бюджетов Российской Федерации предоставляются местным бюджетам субсидии.</a:t>
            </a:r>
            <a:endParaRPr lang="ru-RU" sz="1000" b="0" strike="noStrike" spc="-1">
              <a:latin typeface="Arial"/>
            </a:endParaRPr>
          </a:p>
        </p:txBody>
      </p:sp>
      <p:sp>
        <p:nvSpPr>
          <p:cNvPr id="216" name="Line 3"/>
          <p:cNvSpPr/>
          <p:nvPr/>
        </p:nvSpPr>
        <p:spPr>
          <a:xfrm>
            <a:off x="384120" y="1436400"/>
            <a:ext cx="11523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7" name="Line 4"/>
          <p:cNvSpPr/>
          <p:nvPr/>
        </p:nvSpPr>
        <p:spPr>
          <a:xfrm flipV="1">
            <a:off x="38412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8" name="Line 5"/>
          <p:cNvSpPr/>
          <p:nvPr/>
        </p:nvSpPr>
        <p:spPr>
          <a:xfrm>
            <a:off x="153648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9" name="CustomShape 6"/>
          <p:cNvSpPr/>
          <p:nvPr/>
        </p:nvSpPr>
        <p:spPr>
          <a:xfrm>
            <a:off x="38412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0" name="CustomShape 7"/>
          <p:cNvSpPr/>
          <p:nvPr/>
        </p:nvSpPr>
        <p:spPr>
          <a:xfrm>
            <a:off x="779400" y="172548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1" name="CustomShape 8"/>
          <p:cNvSpPr/>
          <p:nvPr/>
        </p:nvSpPr>
        <p:spPr>
          <a:xfrm>
            <a:off x="117648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2" name="CustomShape 9"/>
          <p:cNvSpPr/>
          <p:nvPr/>
        </p:nvSpPr>
        <p:spPr>
          <a:xfrm>
            <a:off x="244440" y="917640"/>
            <a:ext cx="1433160" cy="504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Главный </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распорядитель</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 бюджетных средств</a:t>
            </a:r>
            <a:endParaRPr lang="ru-RU" sz="900" b="0" strike="noStrike" spc="-1">
              <a:latin typeface="Arial"/>
            </a:endParaRPr>
          </a:p>
        </p:txBody>
      </p:sp>
      <p:sp>
        <p:nvSpPr>
          <p:cNvPr id="223" name="Line 10"/>
          <p:cNvSpPr/>
          <p:nvPr/>
        </p:nvSpPr>
        <p:spPr>
          <a:xfrm flipV="1">
            <a:off x="159840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4" name="Line 11"/>
          <p:cNvSpPr/>
          <p:nvPr/>
        </p:nvSpPr>
        <p:spPr>
          <a:xfrm>
            <a:off x="159840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5" name="Line 12"/>
          <p:cNvSpPr/>
          <p:nvPr/>
        </p:nvSpPr>
        <p:spPr>
          <a:xfrm>
            <a:off x="237456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6" name="CustomShape 13"/>
          <p:cNvSpPr/>
          <p:nvPr/>
        </p:nvSpPr>
        <p:spPr>
          <a:xfrm>
            <a:off x="1609560" y="1722600"/>
            <a:ext cx="360000" cy="6472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5B3D7"/>
                </a:solidFill>
                <a:latin typeface="Calibri"/>
                <a:ea typeface="Microsoft YaHei"/>
              </a:rPr>
              <a:t>Х</a:t>
            </a:r>
            <a:endParaRPr lang="ru-RU" sz="3200" b="0" strike="noStrike" spc="-1">
              <a:latin typeface="Arial"/>
            </a:endParaRPr>
          </a:p>
        </p:txBody>
      </p:sp>
      <p:sp>
        <p:nvSpPr>
          <p:cNvPr id="227" name="CustomShape 14"/>
          <p:cNvSpPr/>
          <p:nvPr/>
        </p:nvSpPr>
        <p:spPr>
          <a:xfrm>
            <a:off x="2006640" y="1722600"/>
            <a:ext cx="360000" cy="6490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5B3D7"/>
                </a:solidFill>
                <a:latin typeface="Calibri"/>
                <a:ea typeface="Microsoft YaHei"/>
              </a:rPr>
              <a:t>Х</a:t>
            </a:r>
            <a:endParaRPr lang="ru-RU" sz="3200" b="0" strike="noStrike" spc="-1">
              <a:latin typeface="Arial"/>
            </a:endParaRPr>
          </a:p>
        </p:txBody>
      </p:sp>
      <p:sp>
        <p:nvSpPr>
          <p:cNvPr id="228" name="CustomShape 15"/>
          <p:cNvSpPr/>
          <p:nvPr/>
        </p:nvSpPr>
        <p:spPr>
          <a:xfrm>
            <a:off x="1670040" y="1204920"/>
            <a:ext cx="6012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Раздел</a:t>
            </a:r>
            <a:endParaRPr lang="ru-RU" sz="900" b="0" strike="noStrike" spc="-1">
              <a:latin typeface="Arial"/>
            </a:endParaRPr>
          </a:p>
        </p:txBody>
      </p:sp>
      <p:sp>
        <p:nvSpPr>
          <p:cNvPr id="229" name="Line 16"/>
          <p:cNvSpPr/>
          <p:nvPr/>
        </p:nvSpPr>
        <p:spPr>
          <a:xfrm flipV="1">
            <a:off x="243504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0" name="Line 17"/>
          <p:cNvSpPr/>
          <p:nvPr/>
        </p:nvSpPr>
        <p:spPr>
          <a:xfrm>
            <a:off x="243504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1" name="Line 18"/>
          <p:cNvSpPr/>
          <p:nvPr/>
        </p:nvSpPr>
        <p:spPr>
          <a:xfrm>
            <a:off x="32112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2" name="CustomShape 19"/>
          <p:cNvSpPr/>
          <p:nvPr/>
        </p:nvSpPr>
        <p:spPr>
          <a:xfrm>
            <a:off x="24336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3" name="CustomShape 20"/>
          <p:cNvSpPr/>
          <p:nvPr/>
        </p:nvSpPr>
        <p:spPr>
          <a:xfrm>
            <a:off x="28242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4" name="Line 21"/>
          <p:cNvSpPr/>
          <p:nvPr/>
        </p:nvSpPr>
        <p:spPr>
          <a:xfrm flipV="1">
            <a:off x="325728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5" name="Line 22"/>
          <p:cNvSpPr/>
          <p:nvPr/>
        </p:nvSpPr>
        <p:spPr>
          <a:xfrm>
            <a:off x="3257280" y="1436400"/>
            <a:ext cx="39211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6" name="Line 23"/>
          <p:cNvSpPr/>
          <p:nvPr/>
        </p:nvSpPr>
        <p:spPr>
          <a:xfrm>
            <a:off x="71784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7" name="CustomShape 24"/>
          <p:cNvSpPr/>
          <p:nvPr/>
        </p:nvSpPr>
        <p:spPr>
          <a:xfrm>
            <a:off x="324468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8" name="CustomShape 25"/>
          <p:cNvSpPr/>
          <p:nvPr/>
        </p:nvSpPr>
        <p:spPr>
          <a:xfrm>
            <a:off x="362736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9" name="CustomShape 26"/>
          <p:cNvSpPr/>
          <p:nvPr/>
        </p:nvSpPr>
        <p:spPr>
          <a:xfrm>
            <a:off x="4049640" y="1716120"/>
            <a:ext cx="360000" cy="647280"/>
          </a:xfrm>
          <a:prstGeom prst="roundRect">
            <a:avLst>
              <a:gd name="adj" fmla="val 16667"/>
            </a:avLst>
          </a:prstGeom>
          <a:gradFill>
            <a:gsLst>
              <a:gs pos="0">
                <a:srgbClr val="C94844"/>
              </a:gs>
              <a:gs pos="100000">
                <a:srgbClr val="742624"/>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B9B8"/>
                </a:solidFill>
                <a:latin typeface="Calibri"/>
                <a:ea typeface="Microsoft YaHei"/>
              </a:rPr>
              <a:t>Х</a:t>
            </a:r>
            <a:endParaRPr lang="ru-RU" sz="3200" b="0" strike="noStrike" spc="-1">
              <a:latin typeface="Arial"/>
            </a:endParaRPr>
          </a:p>
        </p:txBody>
      </p:sp>
      <p:sp>
        <p:nvSpPr>
          <p:cNvPr id="240" name="CustomShape 27"/>
          <p:cNvSpPr/>
          <p:nvPr/>
        </p:nvSpPr>
        <p:spPr>
          <a:xfrm>
            <a:off x="4440240" y="171612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1" name="CustomShape 28"/>
          <p:cNvSpPr/>
          <p:nvPr/>
        </p:nvSpPr>
        <p:spPr>
          <a:xfrm>
            <a:off x="4830840" y="171756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2" name="CustomShape 29"/>
          <p:cNvSpPr/>
          <p:nvPr/>
        </p:nvSpPr>
        <p:spPr>
          <a:xfrm>
            <a:off x="5254560" y="171756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3" name="CustomShape 30"/>
          <p:cNvSpPr/>
          <p:nvPr/>
        </p:nvSpPr>
        <p:spPr>
          <a:xfrm>
            <a:off x="564660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4" name="CustomShape 31"/>
          <p:cNvSpPr/>
          <p:nvPr/>
        </p:nvSpPr>
        <p:spPr>
          <a:xfrm>
            <a:off x="604044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5" name="CustomShape 32"/>
          <p:cNvSpPr/>
          <p:nvPr/>
        </p:nvSpPr>
        <p:spPr>
          <a:xfrm>
            <a:off x="6434280" y="1716120"/>
            <a:ext cx="35856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6" name="CustomShape 33"/>
          <p:cNvSpPr/>
          <p:nvPr/>
        </p:nvSpPr>
        <p:spPr>
          <a:xfrm>
            <a:off x="682632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7" name="CustomShape 34"/>
          <p:cNvSpPr/>
          <p:nvPr/>
        </p:nvSpPr>
        <p:spPr>
          <a:xfrm>
            <a:off x="4589640" y="1204920"/>
            <a:ext cx="110772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Целевая статья</a:t>
            </a:r>
            <a:endParaRPr lang="ru-RU" sz="900" b="0" strike="noStrike" spc="-1">
              <a:latin typeface="Arial"/>
            </a:endParaRPr>
          </a:p>
        </p:txBody>
      </p:sp>
      <p:sp>
        <p:nvSpPr>
          <p:cNvPr id="248" name="Line 35"/>
          <p:cNvSpPr/>
          <p:nvPr/>
        </p:nvSpPr>
        <p:spPr>
          <a:xfrm flipV="1">
            <a:off x="3236760" y="2352600"/>
            <a:ext cx="144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49" name="Line 36"/>
          <p:cNvSpPr/>
          <p:nvPr/>
        </p:nvSpPr>
        <p:spPr>
          <a:xfrm>
            <a:off x="4001760" y="2346120"/>
            <a:ext cx="180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0" name="CustomShape 37"/>
          <p:cNvSpPr/>
          <p:nvPr/>
        </p:nvSpPr>
        <p:spPr>
          <a:xfrm>
            <a:off x="3075120" y="2424240"/>
            <a:ext cx="1168200" cy="215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1" name="CustomShape 38"/>
          <p:cNvSpPr/>
          <p:nvPr/>
        </p:nvSpPr>
        <p:spPr>
          <a:xfrm>
            <a:off x="3714840" y="2428920"/>
            <a:ext cx="1007640" cy="336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Под-</a:t>
            </a:r>
            <a:endParaRPr lang="ru-RU" sz="800" b="0" strike="noStrike" spc="-1">
              <a:latin typeface="Arial"/>
            </a:endParaRPr>
          </a:p>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2" name="Line 39"/>
          <p:cNvSpPr/>
          <p:nvPr/>
        </p:nvSpPr>
        <p:spPr>
          <a:xfrm flipV="1">
            <a:off x="4025880" y="233352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3" name="Line 40"/>
          <p:cNvSpPr/>
          <p:nvPr/>
        </p:nvSpPr>
        <p:spPr>
          <a:xfrm flipV="1">
            <a:off x="4431960" y="2341440"/>
            <a:ext cx="180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4" name="Line 41"/>
          <p:cNvSpPr/>
          <p:nvPr/>
        </p:nvSpPr>
        <p:spPr>
          <a:xfrm flipV="1">
            <a:off x="5187600" y="2349360"/>
            <a:ext cx="1800" cy="150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5" name="Line 42"/>
          <p:cNvSpPr/>
          <p:nvPr/>
        </p:nvSpPr>
        <p:spPr>
          <a:xfrm flipV="1">
            <a:off x="4468680" y="236196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6" name="Line 43"/>
          <p:cNvSpPr/>
          <p:nvPr/>
        </p:nvSpPr>
        <p:spPr>
          <a:xfrm>
            <a:off x="4431960" y="2487600"/>
            <a:ext cx="75564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7" name="Line 44"/>
          <p:cNvSpPr/>
          <p:nvPr/>
        </p:nvSpPr>
        <p:spPr>
          <a:xfrm>
            <a:off x="4025880" y="2479320"/>
            <a:ext cx="3855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8" name="Line 45"/>
          <p:cNvSpPr/>
          <p:nvPr/>
        </p:nvSpPr>
        <p:spPr>
          <a:xfrm flipV="1">
            <a:off x="3257280" y="2463480"/>
            <a:ext cx="730440" cy="28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9" name="CustomShape 46"/>
          <p:cNvSpPr/>
          <p:nvPr/>
        </p:nvSpPr>
        <p:spPr>
          <a:xfrm>
            <a:off x="4356000" y="2432160"/>
            <a:ext cx="1033200" cy="701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Основное                                                                                    мероприятие</a:t>
            </a:r>
            <a:endParaRPr lang="ru-RU" sz="800" b="0" strike="noStrike" spc="-1">
              <a:latin typeface="Arial"/>
            </a:endParaRPr>
          </a:p>
        </p:txBody>
      </p:sp>
      <p:sp>
        <p:nvSpPr>
          <p:cNvPr id="260" name="Line 47"/>
          <p:cNvSpPr/>
          <p:nvPr/>
        </p:nvSpPr>
        <p:spPr>
          <a:xfrm>
            <a:off x="5238720" y="2787480"/>
            <a:ext cx="193500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1" name="Line 48"/>
          <p:cNvSpPr/>
          <p:nvPr/>
        </p:nvSpPr>
        <p:spPr>
          <a:xfrm>
            <a:off x="7178400" y="244620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2" name="Line 49"/>
          <p:cNvSpPr/>
          <p:nvPr/>
        </p:nvSpPr>
        <p:spPr>
          <a:xfrm>
            <a:off x="5254560" y="2446200"/>
            <a:ext cx="144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3" name="CustomShape 50"/>
          <p:cNvSpPr/>
          <p:nvPr/>
        </p:nvSpPr>
        <p:spPr>
          <a:xfrm>
            <a:off x="5581800" y="2803680"/>
            <a:ext cx="12600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Направление расходов</a:t>
            </a:r>
            <a:endParaRPr lang="ru-RU" sz="800" b="0" strike="noStrike" spc="-1">
              <a:latin typeface="Arial"/>
            </a:endParaRPr>
          </a:p>
        </p:txBody>
      </p:sp>
      <p:sp>
        <p:nvSpPr>
          <p:cNvPr id="264" name="CustomShape 51"/>
          <p:cNvSpPr/>
          <p:nvPr/>
        </p:nvSpPr>
        <p:spPr>
          <a:xfrm>
            <a:off x="3138480" y="2732040"/>
            <a:ext cx="2115720" cy="367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Программное</a:t>
            </a:r>
            <a:r>
              <a:rPr lang="ru-RU" sz="900" b="0" strike="noStrike" spc="-1">
                <a:solidFill>
                  <a:srgbClr val="000000"/>
                </a:solidFill>
                <a:latin typeface="Tahoma"/>
                <a:ea typeface="Microsoft YaHei"/>
              </a:rPr>
              <a:t> (непрограммное)</a:t>
            </a:r>
            <a:endParaRPr lang="ru-RU" sz="900" b="0" strike="noStrike" spc="-1">
              <a:latin typeface="Arial"/>
            </a:endParaRPr>
          </a:p>
          <a:p>
            <a:pPr algn="ctr">
              <a:lnSpc>
                <a:spcPct val="100000"/>
              </a:lnSpc>
            </a:pPr>
            <a:r>
              <a:rPr lang="ru-RU" sz="900" b="0" strike="noStrike" spc="-1">
                <a:solidFill>
                  <a:srgbClr val="000000"/>
                </a:solidFill>
                <a:latin typeface="Tahoma"/>
                <a:ea typeface="Microsoft YaHei"/>
              </a:rPr>
              <a:t> направление</a:t>
            </a:r>
            <a:endParaRPr lang="ru-RU" sz="900" b="0" strike="noStrike" spc="-1">
              <a:latin typeface="Arial"/>
            </a:endParaRPr>
          </a:p>
        </p:txBody>
      </p:sp>
      <p:sp>
        <p:nvSpPr>
          <p:cNvPr id="265" name="Line 52"/>
          <p:cNvSpPr/>
          <p:nvPr/>
        </p:nvSpPr>
        <p:spPr>
          <a:xfrm flipV="1">
            <a:off x="724356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6" name="Line 53"/>
          <p:cNvSpPr/>
          <p:nvPr/>
        </p:nvSpPr>
        <p:spPr>
          <a:xfrm>
            <a:off x="7243560" y="1436400"/>
            <a:ext cx="11527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7" name="Line 54"/>
          <p:cNvSpPr/>
          <p:nvPr/>
        </p:nvSpPr>
        <p:spPr>
          <a:xfrm>
            <a:off x="8396280" y="1436400"/>
            <a:ext cx="144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8" name="CustomShape 55"/>
          <p:cNvSpPr/>
          <p:nvPr/>
        </p:nvSpPr>
        <p:spPr>
          <a:xfrm>
            <a:off x="7300800" y="1204920"/>
            <a:ext cx="99504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Вид расходов</a:t>
            </a:r>
            <a:endParaRPr lang="ru-RU" sz="900" b="0" strike="noStrike" spc="-1">
              <a:latin typeface="Arial"/>
            </a:endParaRPr>
          </a:p>
        </p:txBody>
      </p:sp>
      <p:sp>
        <p:nvSpPr>
          <p:cNvPr id="269" name="CustomShape 56"/>
          <p:cNvSpPr/>
          <p:nvPr/>
        </p:nvSpPr>
        <p:spPr>
          <a:xfrm>
            <a:off x="7242120" y="1712880"/>
            <a:ext cx="360000" cy="647280"/>
          </a:xfrm>
          <a:prstGeom prst="roundRect">
            <a:avLst>
              <a:gd name="adj" fmla="val 16667"/>
            </a:avLst>
          </a:prstGeom>
          <a:gradFill>
            <a:gsLst>
              <a:gs pos="0">
                <a:srgbClr val="B39FCA"/>
              </a:gs>
              <a:gs pos="100000">
                <a:srgbClr val="675B75"/>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0" name="CustomShape 57"/>
          <p:cNvSpPr/>
          <p:nvPr/>
        </p:nvSpPr>
        <p:spPr>
          <a:xfrm>
            <a:off x="7656480" y="1712880"/>
            <a:ext cx="360000" cy="647280"/>
          </a:xfrm>
          <a:prstGeom prst="roundRect">
            <a:avLst>
              <a:gd name="adj" fmla="val 16667"/>
            </a:avLst>
          </a:prstGeom>
          <a:gradFill>
            <a:gsLst>
              <a:gs pos="0">
                <a:srgbClr val="9595D0"/>
              </a:gs>
              <a:gs pos="100000">
                <a:srgbClr val="55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1" name="CustomShape 58"/>
          <p:cNvSpPr/>
          <p:nvPr/>
        </p:nvSpPr>
        <p:spPr>
          <a:xfrm>
            <a:off x="8072280" y="1716120"/>
            <a:ext cx="360000" cy="647280"/>
          </a:xfrm>
          <a:prstGeom prst="roundRect">
            <a:avLst>
              <a:gd name="adj" fmla="val 16667"/>
            </a:avLst>
          </a:prstGeom>
          <a:gradFill>
            <a:gsLst>
              <a:gs pos="0">
                <a:srgbClr val="C8C8FF"/>
              </a:gs>
              <a:gs pos="100000">
                <a:srgbClr val="74749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E0EC"/>
                </a:solidFill>
                <a:latin typeface="Calibri"/>
                <a:ea typeface="Microsoft YaHei"/>
              </a:rPr>
              <a:t>Х</a:t>
            </a:r>
            <a:endParaRPr lang="ru-RU" sz="3200" b="0" strike="noStrike" spc="-1">
              <a:latin typeface="Arial"/>
            </a:endParaRPr>
          </a:p>
        </p:txBody>
      </p:sp>
      <p:sp>
        <p:nvSpPr>
          <p:cNvPr id="272" name="Line 59"/>
          <p:cNvSpPr/>
          <p:nvPr/>
        </p:nvSpPr>
        <p:spPr>
          <a:xfrm flipV="1">
            <a:off x="724356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3" name="Line 60"/>
          <p:cNvSpPr/>
          <p:nvPr/>
        </p:nvSpPr>
        <p:spPr>
          <a:xfrm>
            <a:off x="724212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4" name="Line 61"/>
          <p:cNvSpPr/>
          <p:nvPr/>
        </p:nvSpPr>
        <p:spPr>
          <a:xfrm>
            <a:off x="76244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5" name="Line 62"/>
          <p:cNvSpPr/>
          <p:nvPr/>
        </p:nvSpPr>
        <p:spPr>
          <a:xfrm flipV="1">
            <a:off x="765324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6" name="Line 63"/>
          <p:cNvSpPr/>
          <p:nvPr/>
        </p:nvSpPr>
        <p:spPr>
          <a:xfrm>
            <a:off x="765144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7" name="Line 64"/>
          <p:cNvSpPr/>
          <p:nvPr/>
        </p:nvSpPr>
        <p:spPr>
          <a:xfrm>
            <a:off x="803412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8" name="Line 65"/>
          <p:cNvSpPr/>
          <p:nvPr/>
        </p:nvSpPr>
        <p:spPr>
          <a:xfrm flipV="1">
            <a:off x="8064360" y="2428560"/>
            <a:ext cx="1440" cy="37152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9" name="Line 66"/>
          <p:cNvSpPr/>
          <p:nvPr/>
        </p:nvSpPr>
        <p:spPr>
          <a:xfrm>
            <a:off x="806256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0" name="Line 67"/>
          <p:cNvSpPr/>
          <p:nvPr/>
        </p:nvSpPr>
        <p:spPr>
          <a:xfrm>
            <a:off x="84452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1" name="CustomShape 68"/>
          <p:cNvSpPr/>
          <p:nvPr/>
        </p:nvSpPr>
        <p:spPr>
          <a:xfrm>
            <a:off x="7172280" y="2808360"/>
            <a:ext cx="5076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2" name="CustomShape 69"/>
          <p:cNvSpPr/>
          <p:nvPr/>
        </p:nvSpPr>
        <p:spPr>
          <a:xfrm>
            <a:off x="7605720" y="2782800"/>
            <a:ext cx="49968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0" strike="noStrike" spc="-1">
                <a:solidFill>
                  <a:srgbClr val="000000"/>
                </a:solidFill>
                <a:latin typeface="Tahoma"/>
                <a:ea typeface="Microsoft YaHei"/>
              </a:rPr>
              <a:t>Под-</a:t>
            </a:r>
            <a:endParaRPr lang="ru-RU" sz="900" b="0" strike="noStrike" spc="-1">
              <a:latin typeface="Arial"/>
            </a:endParaRPr>
          </a:p>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3" name="CustomShape 70"/>
          <p:cNvSpPr/>
          <p:nvPr/>
        </p:nvSpPr>
        <p:spPr>
          <a:xfrm>
            <a:off x="8064360" y="2793960"/>
            <a:ext cx="42984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Эле-</a:t>
            </a:r>
            <a:endParaRPr lang="ru-RU" sz="800" b="0" strike="noStrike" spc="-1">
              <a:latin typeface="Arial"/>
            </a:endParaRPr>
          </a:p>
          <a:p>
            <a:pPr algn="ctr">
              <a:lnSpc>
                <a:spcPct val="100000"/>
              </a:lnSpc>
            </a:pPr>
            <a:r>
              <a:rPr lang="ru-RU" sz="900" b="0" strike="noStrike" spc="-1">
                <a:solidFill>
                  <a:srgbClr val="000000"/>
                </a:solidFill>
                <a:latin typeface="Tahoma"/>
                <a:ea typeface="Microsoft YaHei"/>
              </a:rPr>
              <a:t>мент</a:t>
            </a:r>
            <a:endParaRPr lang="ru-RU" sz="900" b="0" strike="noStrike" spc="-1">
              <a:latin typeface="Arial"/>
            </a:endParaRPr>
          </a:p>
        </p:txBody>
      </p:sp>
      <p:sp>
        <p:nvSpPr>
          <p:cNvPr id="284" name="CustomShape 71"/>
          <p:cNvSpPr/>
          <p:nvPr/>
        </p:nvSpPr>
        <p:spPr>
          <a:xfrm>
            <a:off x="2365200" y="1177920"/>
            <a:ext cx="8298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Подраздел</a:t>
            </a:r>
            <a:endParaRPr lang="ru-RU" sz="900" b="0" strike="noStrike" spc="-1">
              <a:latin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1"/>
          <p:cNvPicPr/>
          <p:nvPr/>
        </p:nvPicPr>
        <p:blipFill>
          <a:blip r:embed="rId3"/>
          <a:stretch/>
        </p:blipFill>
        <p:spPr>
          <a:xfrm>
            <a:off x="0" y="-30240"/>
            <a:ext cx="9143640" cy="725040"/>
          </a:xfrm>
          <a:prstGeom prst="rect">
            <a:avLst/>
          </a:prstGeom>
          <a:ln>
            <a:noFill/>
          </a:ln>
        </p:spPr>
      </p:pic>
      <p:pic>
        <p:nvPicPr>
          <p:cNvPr id="286" name="Picture 2"/>
          <p:cNvPicPr/>
          <p:nvPr/>
        </p:nvPicPr>
        <p:blipFill>
          <a:blip r:embed="rId4"/>
          <a:stretch/>
        </p:blipFill>
        <p:spPr>
          <a:xfrm>
            <a:off x="360360" y="693720"/>
            <a:ext cx="8521200" cy="2927160"/>
          </a:xfrm>
          <a:prstGeom prst="rect">
            <a:avLst/>
          </a:prstGeom>
          <a:ln>
            <a:noFill/>
          </a:ln>
        </p:spPr>
      </p:pic>
      <p:pic>
        <p:nvPicPr>
          <p:cNvPr id="287" name="Picture 3"/>
          <p:cNvPicPr/>
          <p:nvPr/>
        </p:nvPicPr>
        <p:blipFill>
          <a:blip r:embed="rId5"/>
          <a:stretch/>
        </p:blipFill>
        <p:spPr>
          <a:xfrm>
            <a:off x="79200" y="3621240"/>
            <a:ext cx="4827240" cy="5930640"/>
          </a:xfrm>
          <a:prstGeom prst="rect">
            <a:avLst/>
          </a:prstGeom>
          <a:ln>
            <a:noFill/>
          </a:ln>
        </p:spPr>
      </p:pic>
      <p:sp>
        <p:nvSpPr>
          <p:cNvPr id="288" name="CustomShape 1"/>
          <p:cNvSpPr/>
          <p:nvPr/>
        </p:nvSpPr>
        <p:spPr>
          <a:xfrm>
            <a:off x="260280" y="3838680"/>
            <a:ext cx="4463640" cy="2533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000" b="1" i="1" strike="noStrike" spc="-1">
                <a:solidFill>
                  <a:srgbClr val="000000"/>
                </a:solidFill>
                <a:latin typeface="Calibri"/>
                <a:ea typeface="Microsoft YaHei"/>
              </a:rPr>
              <a:t>Долговая нагрузка бюджета городского округа</a:t>
            </a:r>
            <a:endParaRPr lang="ru-RU" sz="2000" b="0" strike="noStrike" spc="-1">
              <a:latin typeface="Arial"/>
            </a:endParaRPr>
          </a:p>
          <a:p>
            <a:pPr algn="just">
              <a:lnSpc>
                <a:spcPct val="100000"/>
              </a:lnSpc>
            </a:pPr>
            <a:r>
              <a:rPr lang="ru-RU" sz="2000" b="0" strike="noStrike" spc="-1">
                <a:solidFill>
                  <a:srgbClr val="000000"/>
                </a:solidFill>
                <a:latin typeface="Calibri"/>
                <a:ea typeface="Microsoft YaHei"/>
              </a:rPr>
              <a:t>(отношение объема муниципального долга к доходам бюджета городского округа без учета безвозмездных перечислений и дополнительных нормативов от налога на доходы физических лиц).</a:t>
            </a:r>
            <a:endParaRPr lang="ru-RU" sz="20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2922358751"/>
              </p:ext>
            </p:extLst>
          </p:nvPr>
        </p:nvGraphicFramePr>
        <p:xfrm>
          <a:off x="5076056" y="3621240"/>
          <a:ext cx="3888432" cy="2965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icture 1"/>
          <p:cNvPicPr/>
          <p:nvPr/>
        </p:nvPicPr>
        <p:blipFill>
          <a:blip r:embed="rId3"/>
          <a:stretch/>
        </p:blipFill>
        <p:spPr>
          <a:xfrm>
            <a:off x="476100" y="639720"/>
            <a:ext cx="8191080" cy="6144840"/>
          </a:xfrm>
          <a:prstGeom prst="rect">
            <a:avLst/>
          </a:prstGeom>
          <a:ln>
            <a:noFill/>
          </a:ln>
        </p:spPr>
      </p:pic>
      <p:pic>
        <p:nvPicPr>
          <p:cNvPr id="291" name="Picture 2"/>
          <p:cNvPicPr/>
          <p:nvPr/>
        </p:nvPicPr>
        <p:blipFill>
          <a:blip r:embed="rId4"/>
          <a:stretch/>
        </p:blipFill>
        <p:spPr>
          <a:xfrm>
            <a:off x="2182680" y="274680"/>
            <a:ext cx="4204800" cy="2809440"/>
          </a:xfrm>
          <a:prstGeom prst="rect">
            <a:avLst/>
          </a:prstGeom>
          <a:ln>
            <a:noFill/>
          </a:ln>
        </p:spPr>
      </p:pic>
      <p:pic>
        <p:nvPicPr>
          <p:cNvPr id="292" name="Picture 3"/>
          <p:cNvPicPr/>
          <p:nvPr/>
        </p:nvPicPr>
        <p:blipFill>
          <a:blip r:embed="rId5"/>
          <a:stretch/>
        </p:blipFill>
        <p:spPr>
          <a:xfrm>
            <a:off x="49320" y="811080"/>
            <a:ext cx="2869920" cy="791640"/>
          </a:xfrm>
          <a:prstGeom prst="rect">
            <a:avLst/>
          </a:prstGeom>
          <a:ln>
            <a:noFill/>
          </a:ln>
        </p:spPr>
      </p:pic>
      <p:pic>
        <p:nvPicPr>
          <p:cNvPr id="293" name="Picture 4"/>
          <p:cNvPicPr/>
          <p:nvPr/>
        </p:nvPicPr>
        <p:blipFill>
          <a:blip r:embed="rId6"/>
          <a:stretch/>
        </p:blipFill>
        <p:spPr>
          <a:xfrm>
            <a:off x="0" y="-30240"/>
            <a:ext cx="9143640" cy="725040"/>
          </a:xfrm>
          <a:prstGeom prst="rect">
            <a:avLst/>
          </a:prstGeom>
          <a:ln>
            <a:noFill/>
          </a:ln>
        </p:spPr>
      </p:pic>
      <p:pic>
        <p:nvPicPr>
          <p:cNvPr id="294" name="Picture 5"/>
          <p:cNvPicPr/>
          <p:nvPr/>
        </p:nvPicPr>
        <p:blipFill>
          <a:blip r:embed="rId7"/>
          <a:stretch/>
        </p:blipFill>
        <p:spPr>
          <a:xfrm>
            <a:off x="6315120" y="871560"/>
            <a:ext cx="2804760" cy="755280"/>
          </a:xfrm>
          <a:prstGeom prst="rect">
            <a:avLst/>
          </a:prstGeom>
          <a:ln>
            <a:noFill/>
          </a:ln>
        </p:spPr>
      </p:pic>
      <p:pic>
        <p:nvPicPr>
          <p:cNvPr id="295" name="Picture 7"/>
          <p:cNvPicPr/>
          <p:nvPr/>
        </p:nvPicPr>
        <p:blipFill>
          <a:blip r:embed="rId8"/>
          <a:stretch/>
        </p:blipFill>
        <p:spPr>
          <a:xfrm>
            <a:off x="6480" y="1596960"/>
            <a:ext cx="2796840" cy="2028600"/>
          </a:xfrm>
          <a:prstGeom prst="rect">
            <a:avLst/>
          </a:prstGeom>
          <a:ln>
            <a:noFill/>
          </a:ln>
        </p:spPr>
      </p:pic>
      <p:sp>
        <p:nvSpPr>
          <p:cNvPr id="296" name="CustomShape 1"/>
          <p:cNvSpPr/>
          <p:nvPr/>
        </p:nvSpPr>
        <p:spPr>
          <a:xfrm>
            <a:off x="158760" y="1722600"/>
            <a:ext cx="2493720" cy="172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300" b="1" strike="noStrike" spc="-1">
                <a:solidFill>
                  <a:srgbClr val="000066"/>
                </a:solidFill>
                <a:latin typeface="Calibri"/>
                <a:ea typeface="Microsoft YaHei"/>
              </a:rPr>
              <a:t>Ставка налога – </a:t>
            </a:r>
            <a:r>
              <a:rPr lang="ru-RU" sz="1300" b="1" strike="noStrike" spc="-1">
                <a:solidFill>
                  <a:srgbClr val="C00000"/>
                </a:solidFill>
                <a:latin typeface="Calibri"/>
                <a:ea typeface="Microsoft YaHei"/>
              </a:rPr>
              <a:t>13%</a:t>
            </a:r>
            <a:r>
              <a:rPr lang="ru-RU" sz="1300" b="1" strike="noStrike" spc="-1">
                <a:solidFill>
                  <a:srgbClr val="17375E"/>
                </a:solidFill>
                <a:latin typeface="Calibri"/>
                <a:ea typeface="Microsoft YaHei"/>
              </a:rPr>
              <a:t>.</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В отдельный случаях: </a:t>
            </a:r>
            <a:r>
              <a:rPr lang="ru-RU" sz="1300" b="1" strike="noStrike" spc="-1">
                <a:solidFill>
                  <a:srgbClr val="C00000"/>
                </a:solidFill>
                <a:latin typeface="Calibri"/>
                <a:ea typeface="Microsoft YaHei"/>
              </a:rPr>
              <a:t>9%,30%,35% </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(ст. 224 Налогового кодекса РФ)</a:t>
            </a:r>
            <a:endParaRPr lang="ru-RU" sz="1300" b="0" strike="noStrike" spc="-1">
              <a:latin typeface="Arial"/>
            </a:endParaRPr>
          </a:p>
          <a:p>
            <a:pPr algn="ctr">
              <a:lnSpc>
                <a:spcPct val="100000"/>
              </a:lnSpc>
            </a:pP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Налог поступает в бюджет ГО «Вуктыл» в размере 42,1% (2019г.), 38,2% (2020г.), 37,5% (2021г.)</a:t>
            </a:r>
            <a:endParaRPr lang="ru-RU" sz="1300" b="0" strike="noStrike" spc="-1">
              <a:latin typeface="Arial"/>
            </a:endParaRPr>
          </a:p>
        </p:txBody>
      </p:sp>
      <p:pic>
        <p:nvPicPr>
          <p:cNvPr id="297" name="Picture 10"/>
          <p:cNvPicPr/>
          <p:nvPr/>
        </p:nvPicPr>
        <p:blipFill>
          <a:blip r:embed="rId9"/>
          <a:stretch/>
        </p:blipFill>
        <p:spPr>
          <a:xfrm>
            <a:off x="6192720" y="1652760"/>
            <a:ext cx="2993760" cy="1657080"/>
          </a:xfrm>
          <a:prstGeom prst="rect">
            <a:avLst/>
          </a:prstGeom>
          <a:ln>
            <a:noFill/>
          </a:ln>
        </p:spPr>
      </p:pic>
      <p:sp>
        <p:nvSpPr>
          <p:cNvPr id="298" name="CustomShape 2"/>
          <p:cNvSpPr/>
          <p:nvPr/>
        </p:nvSpPr>
        <p:spPr>
          <a:xfrm>
            <a:off x="6324480" y="1755720"/>
            <a:ext cx="2730240" cy="1396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17375E"/>
                </a:solidFill>
                <a:latin typeface="Calibri"/>
                <a:ea typeface="Microsoft YaHei"/>
              </a:rPr>
              <a:t> </a:t>
            </a:r>
            <a:endParaRPr lang="ru-RU" sz="1600" b="0" strike="noStrike" spc="-1">
              <a:latin typeface="Arial"/>
            </a:endParaRPr>
          </a:p>
          <a:p>
            <a:pPr algn="ctr">
              <a:lnSpc>
                <a:spcPct val="100000"/>
              </a:lnSpc>
            </a:pPr>
            <a:r>
              <a:rPr lang="ru-RU" sz="1300" b="1" strike="noStrike" spc="-1">
                <a:solidFill>
                  <a:srgbClr val="000066"/>
                </a:solidFill>
                <a:latin typeface="Calibri"/>
                <a:ea typeface="Microsoft YaHei"/>
              </a:rPr>
              <a:t>Исчисляется исходя из кадастровой стоимости объектов налогообложения </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по ставкам </a:t>
            </a:r>
            <a:r>
              <a:rPr lang="ru-RU" sz="1300" b="1" strike="noStrike" spc="-1">
                <a:solidFill>
                  <a:srgbClr val="C00000"/>
                </a:solidFill>
                <a:latin typeface="Calibri"/>
                <a:ea typeface="Microsoft YaHei"/>
              </a:rPr>
              <a:t>от 0,1 до 2%</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Налог поступает в  местный бюджет в объеме 100%</a:t>
            </a:r>
            <a:endParaRPr lang="ru-RU" sz="1300" b="0" strike="noStrike" spc="-1">
              <a:latin typeface="Arial"/>
            </a:endParaRPr>
          </a:p>
          <a:p>
            <a:pPr algn="ctr">
              <a:lnSpc>
                <a:spcPct val="100000"/>
              </a:lnSpc>
            </a:pPr>
            <a:endParaRPr lang="ru-RU" sz="1300" b="0" strike="noStrike" spc="-1">
              <a:latin typeface="Arial"/>
            </a:endParaRPr>
          </a:p>
          <a:p>
            <a:pPr algn="ctr">
              <a:lnSpc>
                <a:spcPct val="100000"/>
              </a:lnSpc>
            </a:pPr>
            <a:endParaRPr lang="ru-RU" sz="1300" b="0" strike="noStrike" spc="-1">
              <a:latin typeface="Arial"/>
            </a:endParaRPr>
          </a:p>
        </p:txBody>
      </p:sp>
      <p:pic>
        <p:nvPicPr>
          <p:cNvPr id="299" name="Picture 12"/>
          <p:cNvPicPr/>
          <p:nvPr/>
        </p:nvPicPr>
        <p:blipFill>
          <a:blip r:embed="rId10"/>
          <a:stretch/>
        </p:blipFill>
        <p:spPr>
          <a:xfrm>
            <a:off x="165240" y="3584520"/>
            <a:ext cx="2468160" cy="536040"/>
          </a:xfrm>
          <a:prstGeom prst="rect">
            <a:avLst/>
          </a:prstGeom>
          <a:ln>
            <a:noFill/>
          </a:ln>
        </p:spPr>
      </p:pic>
      <p:pic>
        <p:nvPicPr>
          <p:cNvPr id="300" name="Picture 13"/>
          <p:cNvPicPr/>
          <p:nvPr/>
        </p:nvPicPr>
        <p:blipFill>
          <a:blip r:embed="rId11"/>
          <a:stretch/>
        </p:blipFill>
        <p:spPr>
          <a:xfrm>
            <a:off x="6340320" y="3352680"/>
            <a:ext cx="2754000" cy="682200"/>
          </a:xfrm>
          <a:prstGeom prst="rect">
            <a:avLst/>
          </a:prstGeom>
          <a:ln>
            <a:noFill/>
          </a:ln>
        </p:spPr>
      </p:pic>
      <p:pic>
        <p:nvPicPr>
          <p:cNvPr id="301" name="Picture 14"/>
          <p:cNvPicPr/>
          <p:nvPr/>
        </p:nvPicPr>
        <p:blipFill>
          <a:blip r:embed="rId12"/>
          <a:stretch/>
        </p:blipFill>
        <p:spPr>
          <a:xfrm>
            <a:off x="2603520" y="2023920"/>
            <a:ext cx="3741480" cy="2425320"/>
          </a:xfrm>
          <a:prstGeom prst="rect">
            <a:avLst/>
          </a:prstGeom>
          <a:ln>
            <a:noFill/>
          </a:ln>
        </p:spPr>
      </p:pic>
      <p:pic>
        <p:nvPicPr>
          <p:cNvPr id="302" name="Picture 16"/>
          <p:cNvPicPr/>
          <p:nvPr/>
        </p:nvPicPr>
        <p:blipFill>
          <a:blip r:embed="rId13"/>
          <a:stretch/>
        </p:blipFill>
        <p:spPr>
          <a:xfrm>
            <a:off x="-55440" y="4065480"/>
            <a:ext cx="4096800" cy="2749320"/>
          </a:xfrm>
          <a:prstGeom prst="rect">
            <a:avLst/>
          </a:prstGeom>
          <a:ln>
            <a:noFill/>
          </a:ln>
        </p:spPr>
      </p:pic>
      <p:sp>
        <p:nvSpPr>
          <p:cNvPr id="303" name="CustomShape 3"/>
          <p:cNvSpPr/>
          <p:nvPr/>
        </p:nvSpPr>
        <p:spPr>
          <a:xfrm>
            <a:off x="1303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Налоговая база определяется в отношении каждого земельного участка как его кадастровая стоимость.</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Ставки налога  </a:t>
            </a:r>
            <a:r>
              <a:rPr lang="ru-RU" sz="1300" b="1" strike="noStrike" spc="-1" dirty="0">
                <a:solidFill>
                  <a:srgbClr val="C00000"/>
                </a:solidFill>
                <a:latin typeface="Calibri"/>
                <a:ea typeface="Microsoft YaHei"/>
              </a:rPr>
              <a:t>от 0,3% до 1,5% </a:t>
            </a:r>
            <a:r>
              <a:rPr lang="ru-RU" sz="1300" b="1" strike="noStrike" spc="-1" dirty="0">
                <a:solidFill>
                  <a:srgbClr val="000066"/>
                </a:solidFill>
                <a:latin typeface="Calibri"/>
                <a:ea typeface="Microsoft YaHei"/>
              </a:rPr>
              <a:t>устанавливаются нормативными правовыми актами представительных органов муниципальных образований в зависимости от вида разрешенного использования земельного участка.</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местный бюджет</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 в объеме </a:t>
            </a:r>
            <a:r>
              <a:rPr lang="ru-RU" sz="1300" b="1" strike="noStrike" spc="-1" dirty="0">
                <a:solidFill>
                  <a:srgbClr val="C00000"/>
                </a:solidFill>
                <a:latin typeface="Calibri"/>
                <a:ea typeface="Microsoft YaHei"/>
              </a:rPr>
              <a:t>100%</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p:txBody>
      </p:sp>
      <p:pic>
        <p:nvPicPr>
          <p:cNvPr id="304" name="Picture 19"/>
          <p:cNvPicPr/>
          <p:nvPr/>
        </p:nvPicPr>
        <p:blipFill>
          <a:blip r:embed="rId14"/>
          <a:stretch/>
        </p:blipFill>
        <p:spPr>
          <a:xfrm>
            <a:off x="5029200" y="4065480"/>
            <a:ext cx="4095360" cy="2749320"/>
          </a:xfrm>
          <a:prstGeom prst="rect">
            <a:avLst/>
          </a:prstGeom>
          <a:ln>
            <a:noFill/>
          </a:ln>
        </p:spPr>
      </p:pic>
      <p:sp>
        <p:nvSpPr>
          <p:cNvPr id="305" name="CustomShape 4"/>
          <p:cNvSpPr/>
          <p:nvPr/>
        </p:nvSpPr>
        <p:spPr>
          <a:xfrm>
            <a:off x="52135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306" name="CustomShape 5"/>
          <p:cNvSpPr/>
          <p:nvPr/>
        </p:nvSpPr>
        <p:spPr>
          <a:xfrm>
            <a:off x="5127480" y="4257720"/>
            <a:ext cx="4016160" cy="249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300" b="1" strike="noStrike" spc="-1">
                <a:solidFill>
                  <a:srgbClr val="000066"/>
                </a:solidFill>
                <a:latin typeface="Calibri"/>
                <a:ea typeface="Microsoft YaHei"/>
              </a:rPr>
              <a:t>       Налоговая база определяется в отношении транспортных средств, имеющих двигатели, как мощность двигателя транспортного средства. </a:t>
            </a:r>
            <a:endParaRPr lang="ru-RU" sz="1300" b="0" strike="noStrike" spc="-1">
              <a:latin typeface="Arial"/>
            </a:endParaRPr>
          </a:p>
          <a:p>
            <a:pPr algn="just">
              <a:lnSpc>
                <a:spcPct val="100000"/>
              </a:lnSpc>
            </a:pPr>
            <a:r>
              <a:rPr lang="ru-RU" sz="1300" b="1" strike="noStrike" spc="-1">
                <a:solidFill>
                  <a:srgbClr val="000066"/>
                </a:solidFill>
                <a:latin typeface="Calibri"/>
                <a:ea typeface="Microsoft YaHei"/>
              </a:rPr>
              <a:t>     Ставки налога устанавливаются законом Республики Коми «О транспортном налоге» в зависимости от мощности двигателя, тяги реактивного двигателя или валовой вместимости транспортного средства. </a:t>
            </a:r>
            <a:endParaRPr lang="ru-RU" sz="1300" b="0" strike="noStrike" spc="-1">
              <a:latin typeface="Arial"/>
            </a:endParaRPr>
          </a:p>
          <a:p>
            <a:pPr>
              <a:lnSpc>
                <a:spcPct val="100000"/>
              </a:lnSpc>
            </a:pPr>
            <a:r>
              <a:rPr lang="ru-RU" sz="1300" b="1" strike="noStrike" spc="-1">
                <a:solidFill>
                  <a:srgbClr val="000066"/>
                </a:solidFill>
                <a:latin typeface="Calibri"/>
                <a:ea typeface="Microsoft YaHei"/>
              </a:rPr>
              <a:t>       Налог поступает в республиканский бюджет Республики Коми в объеме </a:t>
            </a:r>
            <a:r>
              <a:rPr lang="ru-RU" sz="1300" b="1" strike="noStrike" spc="-1">
                <a:solidFill>
                  <a:srgbClr val="C00000"/>
                </a:solidFill>
                <a:latin typeface="Calibri"/>
                <a:ea typeface="Microsoft YaHei"/>
              </a:rPr>
              <a:t>100%</a:t>
            </a:r>
            <a:endParaRPr lang="ru-RU" sz="1300" b="0" strike="noStrike" spc="-1">
              <a:latin typeface="Arial"/>
            </a:endParaRPr>
          </a:p>
          <a:p>
            <a:pPr>
              <a:lnSpc>
                <a:spcPct val="100000"/>
              </a:lnSpc>
            </a:pPr>
            <a:endParaRPr lang="ru-RU" sz="1300" b="0" strike="noStrike" spc="-1">
              <a:latin typeface="Arial"/>
            </a:endParaRPr>
          </a:p>
          <a:p>
            <a:pPr>
              <a:lnSpc>
                <a:spcPct val="100000"/>
              </a:lnSpc>
            </a:pPr>
            <a:endParaRPr lang="ru-RU" sz="1300" b="0" strike="noStrike" spc="-1">
              <a:latin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icture 1"/>
          <p:cNvPicPr/>
          <p:nvPr/>
        </p:nvPicPr>
        <p:blipFill>
          <a:blip r:embed="rId3"/>
          <a:stretch/>
        </p:blipFill>
        <p:spPr>
          <a:xfrm>
            <a:off x="360000" y="864000"/>
            <a:ext cx="8424000" cy="5616000"/>
          </a:xfrm>
          <a:prstGeom prst="rect">
            <a:avLst/>
          </a:prstGeom>
          <a:ln>
            <a:noFill/>
          </a:ln>
        </p:spPr>
      </p:pic>
      <p:sp>
        <p:nvSpPr>
          <p:cNvPr id="7" name="Заголовок 1"/>
          <p:cNvSpPr txBox="1">
            <a:spLocks/>
          </p:cNvSpPr>
          <p:nvPr/>
        </p:nvSpPr>
        <p:spPr>
          <a:xfrm>
            <a:off x="0" y="0"/>
            <a:ext cx="9144000" cy="72764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ru-RU" altLang="ru-RU" sz="2000" b="1" dirty="0">
                <a:ln w="10541" cmpd="sng">
                  <a:solidFill>
                    <a:srgbClr val="7D7D7D">
                      <a:tint val="100000"/>
                      <a:shade val="100000"/>
                      <a:satMod val="110000"/>
                    </a:srgbClr>
                  </a:solidFill>
                  <a:prstDash val="solid"/>
                </a:ln>
                <a:solidFill>
                  <a:srgbClr val="0000FF"/>
                </a:solidFill>
                <a:latin typeface="Times New Roman" panose="02020603050405020304" pitchFamily="18" charset="0"/>
                <a:cs typeface="Times New Roman" panose="02020603050405020304" pitchFamily="18" charset="0"/>
              </a:rPr>
              <a:t>Основные налогоплательщики</a:t>
            </a:r>
          </a:p>
        </p:txBody>
      </p:sp>
      <p:graphicFrame>
        <p:nvGraphicFramePr>
          <p:cNvPr id="4" name="Объект 2"/>
          <p:cNvGraphicFramePr>
            <a:graphicFrameLocks/>
          </p:cNvGraphicFramePr>
          <p:nvPr>
            <p:extLst>
              <p:ext uri="{D42A27DB-BD31-4B8C-83A1-F6EECF244321}">
                <p14:modId xmlns:p14="http://schemas.microsoft.com/office/powerpoint/2010/main" val="1268381905"/>
              </p:ext>
            </p:extLst>
          </p:nvPr>
        </p:nvGraphicFramePr>
        <p:xfrm>
          <a:off x="179388" y="1579563"/>
          <a:ext cx="8856662" cy="511175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5860800" y="1291320"/>
            <a:ext cx="29952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000000"/>
                </a:solidFill>
                <a:latin typeface="Times New Roman"/>
                <a:ea typeface="Microsoft YaHei"/>
              </a:rPr>
              <a:t>Бюджетная обеспеченность </a:t>
            </a:r>
            <a:endParaRPr lang="ru-RU" sz="1600" b="0" strike="noStrike" spc="-1">
              <a:latin typeface="Arial"/>
            </a:endParaRPr>
          </a:p>
          <a:p>
            <a:pPr algn="ctr">
              <a:lnSpc>
                <a:spcPct val="100000"/>
              </a:lnSpc>
            </a:pPr>
            <a:r>
              <a:rPr lang="ru-RU" sz="1600" b="1" strike="noStrike" spc="-1">
                <a:solidFill>
                  <a:srgbClr val="000000"/>
                </a:solidFill>
                <a:latin typeface="Times New Roman"/>
                <a:ea typeface="Microsoft YaHei"/>
              </a:rPr>
              <a:t>на 1 жителя, тыс.руб.</a:t>
            </a:r>
            <a:endParaRPr lang="ru-RU" sz="1600" b="0" strike="noStrike" spc="-1">
              <a:latin typeface="Arial"/>
            </a:endParaRPr>
          </a:p>
        </p:txBody>
      </p:sp>
      <p:sp>
        <p:nvSpPr>
          <p:cNvPr id="311" name="CustomShape 2"/>
          <p:cNvSpPr/>
          <p:nvPr/>
        </p:nvSpPr>
        <p:spPr>
          <a:xfrm>
            <a:off x="432000" y="3960000"/>
            <a:ext cx="3240000" cy="459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a:solidFill>
                  <a:srgbClr val="000000"/>
                </a:solidFill>
                <a:latin typeface="Arial"/>
                <a:ea typeface="Microsoft YaHei"/>
              </a:rPr>
              <a:t>Численность населения  </a:t>
            </a:r>
            <a:endParaRPr lang="ru-RU" sz="1200" b="0" strike="noStrike" spc="-1">
              <a:latin typeface="Arial"/>
            </a:endParaRPr>
          </a:p>
          <a:p>
            <a:pPr algn="ctr">
              <a:lnSpc>
                <a:spcPct val="100000"/>
              </a:lnSpc>
            </a:pPr>
            <a:r>
              <a:rPr lang="ru-RU" sz="1200" b="1" strike="noStrike" spc="-1">
                <a:solidFill>
                  <a:srgbClr val="000000"/>
                </a:solidFill>
                <a:latin typeface="Arial"/>
                <a:ea typeface="Microsoft YaHei"/>
              </a:rPr>
              <a:t>на 01.01.2018 года, тыс.чел</a:t>
            </a:r>
            <a:endParaRPr lang="ru-RU" sz="1200" b="0" strike="noStrike" spc="-1">
              <a:latin typeface="Arial"/>
            </a:endParaRPr>
          </a:p>
        </p:txBody>
      </p:sp>
      <p:graphicFrame>
        <p:nvGraphicFramePr>
          <p:cNvPr id="313" name="Диаграмма 312"/>
          <p:cNvGraphicFramePr/>
          <p:nvPr/>
        </p:nvGraphicFramePr>
        <p:xfrm>
          <a:off x="102240" y="4320000"/>
          <a:ext cx="4475520" cy="2417040"/>
        </p:xfrm>
        <a:graphic>
          <a:graphicData uri="http://schemas.openxmlformats.org/drawingml/2006/chart">
            <c:chart xmlns:c="http://schemas.openxmlformats.org/drawingml/2006/chart" xmlns:r="http://schemas.openxmlformats.org/officeDocument/2006/relationships" r:id="rId3"/>
          </a:graphicData>
        </a:graphic>
      </p:graphicFrame>
      <p:sp>
        <p:nvSpPr>
          <p:cNvPr id="314" name="CustomShape 3"/>
          <p:cNvSpPr/>
          <p:nvPr/>
        </p:nvSpPr>
        <p:spPr>
          <a:xfrm>
            <a:off x="576000" y="1022760"/>
            <a:ext cx="36720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Доходы, расходы бюджета городских округов на 01.01.2018г. </a:t>
            </a:r>
            <a:r>
              <a:rPr lang="ru-RU" sz="1600" b="1" strike="noStrike" spc="-1" dirty="0" err="1">
                <a:solidFill>
                  <a:srgbClr val="000000"/>
                </a:solidFill>
                <a:latin typeface="Times New Roman"/>
                <a:ea typeface="Microsoft YaHei"/>
              </a:rPr>
              <a:t>млн.руб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graphicFrame>
        <p:nvGraphicFramePr>
          <p:cNvPr id="315" name="Диаграмма 314"/>
          <p:cNvGraphicFramePr/>
          <p:nvPr/>
        </p:nvGraphicFramePr>
        <p:xfrm>
          <a:off x="4472280" y="2088000"/>
          <a:ext cx="4383720" cy="4711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Диаграмма 1"/>
          <p:cNvGraphicFramePr/>
          <p:nvPr>
            <p:extLst>
              <p:ext uri="{D42A27DB-BD31-4B8C-83A1-F6EECF244321}">
                <p14:modId xmlns:p14="http://schemas.microsoft.com/office/powerpoint/2010/main" val="3975032529"/>
              </p:ext>
            </p:extLst>
          </p:nvPr>
        </p:nvGraphicFramePr>
        <p:xfrm>
          <a:off x="107504" y="1581660"/>
          <a:ext cx="4392488" cy="2607840"/>
        </p:xfrm>
        <a:graphic>
          <a:graphicData uri="http://schemas.openxmlformats.org/drawingml/2006/chart">
            <c:chart xmlns:c="http://schemas.openxmlformats.org/drawingml/2006/chart" xmlns:r="http://schemas.openxmlformats.org/officeDocument/2006/relationships" r:id="rId5"/>
          </a:graphicData>
        </a:graphic>
      </p:graphicFrame>
      <p:sp>
        <p:nvSpPr>
          <p:cNvPr id="10" name="Заголовок 1"/>
          <p:cNvSpPr txBox="1">
            <a:spLocks/>
          </p:cNvSpPr>
          <p:nvPr/>
        </p:nvSpPr>
        <p:spPr>
          <a:xfrm>
            <a:off x="0" y="0"/>
            <a:ext cx="9144000" cy="1022760"/>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Сравнение параметров бюджета МОГО «Вуктыл» с другими </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муниципальными образованиями Республики Коми </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на 01 октября 2018 года</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192240" y="2741760"/>
            <a:ext cx="2808000" cy="3600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pic>
        <p:nvPicPr>
          <p:cNvPr id="318" name="Picture 2"/>
          <p:cNvPicPr/>
          <p:nvPr/>
        </p:nvPicPr>
        <p:blipFill>
          <a:blip r:embed="rId3"/>
          <a:stretch/>
        </p:blipFill>
        <p:spPr>
          <a:xfrm>
            <a:off x="0" y="-30240"/>
            <a:ext cx="9143640" cy="725040"/>
          </a:xfrm>
          <a:prstGeom prst="rect">
            <a:avLst/>
          </a:prstGeom>
          <a:ln>
            <a:noFill/>
          </a:ln>
        </p:spPr>
      </p:pic>
      <p:sp>
        <p:nvSpPr>
          <p:cNvPr id="319" name="CustomShape 2"/>
          <p:cNvSpPr/>
          <p:nvPr/>
        </p:nvSpPr>
        <p:spPr>
          <a:xfrm>
            <a:off x="169920" y="836640"/>
            <a:ext cx="8784720" cy="1150560"/>
          </a:xfrm>
          <a:prstGeom prst="rect">
            <a:avLst/>
          </a:prstGeom>
          <a:blipFill>
            <a:blip r:embed="rId4"/>
            <a:stretch>
              <a:fillRect/>
            </a:stretch>
          </a:blipFill>
          <a:ln>
            <a:noFill/>
          </a:ln>
        </p:spPr>
        <p:style>
          <a:lnRef idx="0">
            <a:scrgbClr r="0" g="0" b="0"/>
          </a:lnRef>
          <a:fillRef idx="0">
            <a:scrgbClr r="0" g="0" b="0"/>
          </a:fillRef>
          <a:effectRef idx="0">
            <a:scrgbClr r="0" g="0" b="0"/>
          </a:effectRef>
          <a:fontRef idx="minor"/>
        </p:style>
      </p:sp>
      <p:sp>
        <p:nvSpPr>
          <p:cNvPr id="320" name="CustomShape 3"/>
          <p:cNvSpPr/>
          <p:nvPr/>
        </p:nvSpPr>
        <p:spPr>
          <a:xfrm>
            <a:off x="318960" y="762120"/>
            <a:ext cx="8604000" cy="12060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just">
              <a:lnSpc>
                <a:spcPct val="102000"/>
              </a:lnSpc>
            </a:pPr>
            <a:r>
              <a:rPr lang="ru-RU" sz="2400" b="1" strike="noStrike" spc="-1">
                <a:solidFill>
                  <a:srgbClr val="0000FF"/>
                </a:solidFill>
                <a:latin typeface="Calibri"/>
                <a:ea typeface="Microsoft YaHei"/>
              </a:rPr>
              <a:t>Налог </a:t>
            </a:r>
            <a:r>
              <a:rPr lang="ru-RU" sz="2800" b="1" strike="noStrike" spc="-1">
                <a:solidFill>
                  <a:srgbClr val="000000"/>
                </a:solidFill>
                <a:latin typeface="Calibri"/>
                <a:ea typeface="Microsoft YaHei"/>
              </a:rPr>
              <a:t>– </a:t>
            </a:r>
            <a:r>
              <a:rPr lang="ru-RU" sz="1600" b="1" strike="noStrike" spc="-1">
                <a:solidFill>
                  <a:srgbClr val="000000"/>
                </a:solidFill>
                <a:latin typeface="Calibri"/>
                <a:ea typeface="Microsoft YaHei"/>
              </a:rPr>
              <a:t>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600" b="0" strike="noStrike" spc="-1">
              <a:latin typeface="Arial"/>
            </a:endParaRPr>
          </a:p>
          <a:p>
            <a:pPr marL="12600">
              <a:lnSpc>
                <a:spcPts val="763"/>
              </a:lnSpc>
              <a:spcBef>
                <a:spcPts val="14"/>
              </a:spcBef>
            </a:pPr>
            <a:endParaRPr lang="ru-RU" sz="1600" b="0" strike="noStrike" spc="-1">
              <a:latin typeface="Arial"/>
            </a:endParaRPr>
          </a:p>
        </p:txBody>
      </p:sp>
      <p:sp>
        <p:nvSpPr>
          <p:cNvPr id="321" name="CustomShape 4"/>
          <p:cNvSpPr/>
          <p:nvPr/>
        </p:nvSpPr>
        <p:spPr>
          <a:xfrm>
            <a:off x="3159000" y="2021040"/>
            <a:ext cx="2808000" cy="3600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sp>
        <p:nvSpPr>
          <p:cNvPr id="322" name="CustomShape 5"/>
          <p:cNvSpPr/>
          <p:nvPr/>
        </p:nvSpPr>
        <p:spPr>
          <a:xfrm>
            <a:off x="3773160" y="2021040"/>
            <a:ext cx="1634040" cy="3366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marL="12600" algn="ctr">
              <a:lnSpc>
                <a:spcPct val="100000"/>
              </a:lnSpc>
            </a:pPr>
            <a:r>
              <a:rPr lang="ru-RU" sz="1600" b="1" strike="noStrike" spc="-1">
                <a:solidFill>
                  <a:srgbClr val="0000FF"/>
                </a:solidFill>
                <a:latin typeface="Calibri"/>
                <a:ea typeface="Microsoft YaHei"/>
              </a:rPr>
              <a:t>ВИДЫ НАЛОГОВ</a:t>
            </a:r>
            <a:endParaRPr lang="ru-RU" sz="1600" b="0" strike="noStrike" spc="-1">
              <a:latin typeface="Arial"/>
            </a:endParaRPr>
          </a:p>
        </p:txBody>
      </p:sp>
      <p:sp>
        <p:nvSpPr>
          <p:cNvPr id="323" name="CustomShape 6"/>
          <p:cNvSpPr/>
          <p:nvPr/>
        </p:nvSpPr>
        <p:spPr>
          <a:xfrm rot="960000">
            <a:off x="6006960" y="2336760"/>
            <a:ext cx="1441080" cy="232920"/>
          </a:xfrm>
          <a:custGeom>
            <a:avLst/>
            <a:gdLst/>
            <a:ahLst/>
            <a:cxnLst/>
            <a:rect l="l" t="t" r="r" b="b"/>
            <a:pathLst>
              <a:path w="1442084" h="232765">
                <a:moveTo>
                  <a:pt x="1334705" y="171389"/>
                </a:moveTo>
                <a:lnTo>
                  <a:pt x="1269162" y="202650"/>
                </a:lnTo>
                <a:lnTo>
                  <a:pt x="1266105" y="213125"/>
                </a:lnTo>
                <a:lnTo>
                  <a:pt x="1269822" y="226772"/>
                </a:lnTo>
                <a:lnTo>
                  <a:pt x="1280015" y="232765"/>
                </a:lnTo>
                <a:lnTo>
                  <a:pt x="1292097" y="231520"/>
                </a:lnTo>
                <a:lnTo>
                  <a:pt x="1408754" y="178180"/>
                </a:lnTo>
                <a:lnTo>
                  <a:pt x="1402588" y="178180"/>
                </a:lnTo>
                <a:lnTo>
                  <a:pt x="1334705" y="171389"/>
                </a:lnTo>
                <a:close/>
                <a:moveTo>
                  <a:pt x="1367387" y="155800"/>
                </a:moveTo>
                <a:lnTo>
                  <a:pt x="1334705" y="171389"/>
                </a:lnTo>
                <a:lnTo>
                  <a:pt x="1402588" y="178180"/>
                </a:lnTo>
                <a:lnTo>
                  <a:pt x="1402944" y="174625"/>
                </a:lnTo>
                <a:lnTo>
                  <a:pt x="1393316" y="174625"/>
                </a:lnTo>
                <a:lnTo>
                  <a:pt x="1367387" y="155800"/>
                </a:lnTo>
                <a:close/>
                <a:moveTo>
                  <a:pt x="1300156" y="62784"/>
                </a:moveTo>
                <a:lnTo>
                  <a:pt x="1289445" y="65260"/>
                </a:lnTo>
                <a:lnTo>
                  <a:pt x="1279344" y="75431"/>
                </a:lnTo>
                <a:lnTo>
                  <a:pt x="1279248" y="87145"/>
                </a:lnTo>
                <a:lnTo>
                  <a:pt x="1286256" y="96900"/>
                </a:lnTo>
                <a:lnTo>
                  <a:pt x="1336250" y="133195"/>
                </a:lnTo>
                <a:lnTo>
                  <a:pt x="1406397" y="140207"/>
                </a:lnTo>
                <a:lnTo>
                  <a:pt x="1402588" y="178180"/>
                </a:lnTo>
                <a:lnTo>
                  <a:pt x="1408754" y="178180"/>
                </a:lnTo>
                <a:lnTo>
                  <a:pt x="1442085" y="162940"/>
                </a:lnTo>
                <a:lnTo>
                  <a:pt x="1308608" y="66039"/>
                </a:lnTo>
                <a:lnTo>
                  <a:pt x="1300156" y="62784"/>
                </a:lnTo>
                <a:close/>
                <a:moveTo>
                  <a:pt x="1396618" y="141858"/>
                </a:moveTo>
                <a:lnTo>
                  <a:pt x="1367387" y="155800"/>
                </a:lnTo>
                <a:lnTo>
                  <a:pt x="1393316" y="174625"/>
                </a:lnTo>
                <a:lnTo>
                  <a:pt x="1396618" y="141858"/>
                </a:lnTo>
                <a:close/>
                <a:moveTo>
                  <a:pt x="1406232" y="141858"/>
                </a:moveTo>
                <a:lnTo>
                  <a:pt x="1396618" y="141858"/>
                </a:lnTo>
                <a:lnTo>
                  <a:pt x="1393316" y="174625"/>
                </a:lnTo>
                <a:lnTo>
                  <a:pt x="1402944" y="174625"/>
                </a:lnTo>
                <a:lnTo>
                  <a:pt x="1406232" y="141858"/>
                </a:lnTo>
                <a:close/>
                <a:moveTo>
                  <a:pt x="3810" y="0"/>
                </a:moveTo>
                <a:lnTo>
                  <a:pt x="0" y="37845"/>
                </a:lnTo>
                <a:lnTo>
                  <a:pt x="1334705" y="171389"/>
                </a:lnTo>
                <a:lnTo>
                  <a:pt x="1367387" y="155800"/>
                </a:lnTo>
                <a:lnTo>
                  <a:pt x="1336250" y="133195"/>
                </a:lnTo>
                <a:lnTo>
                  <a:pt x="3810" y="0"/>
                </a:lnTo>
                <a:close/>
                <a:moveTo>
                  <a:pt x="1336250" y="133195"/>
                </a:moveTo>
                <a:lnTo>
                  <a:pt x="1367387" y="155800"/>
                </a:lnTo>
                <a:lnTo>
                  <a:pt x="1396618" y="141858"/>
                </a:lnTo>
                <a:lnTo>
                  <a:pt x="1406232" y="141858"/>
                </a:lnTo>
                <a:lnTo>
                  <a:pt x="1406397" y="140207"/>
                </a:lnTo>
                <a:lnTo>
                  <a:pt x="1336250" y="133195"/>
                </a:lnTo>
                <a:close/>
              </a:path>
            </a:pathLst>
          </a:custGeom>
          <a:solidFill>
            <a:srgbClr val="C0504D"/>
          </a:solidFill>
          <a:ln>
            <a:noFill/>
          </a:ln>
        </p:spPr>
        <p:style>
          <a:lnRef idx="0">
            <a:scrgbClr r="0" g="0" b="0"/>
          </a:lnRef>
          <a:fillRef idx="0">
            <a:scrgbClr r="0" g="0" b="0"/>
          </a:fillRef>
          <a:effectRef idx="0">
            <a:scrgbClr r="0" g="0" b="0"/>
          </a:effectRef>
          <a:fontRef idx="minor"/>
        </p:style>
      </p:sp>
      <p:sp>
        <p:nvSpPr>
          <p:cNvPr id="324" name="CustomShape 7"/>
          <p:cNvSpPr/>
          <p:nvPr/>
        </p:nvSpPr>
        <p:spPr>
          <a:xfrm>
            <a:off x="4419720" y="2449440"/>
            <a:ext cx="232920" cy="210600"/>
          </a:xfrm>
          <a:prstGeom prst="rect">
            <a:avLst/>
          </a:prstGeom>
          <a:blipFill>
            <a:blip r:embed="rId5"/>
            <a:stretch>
              <a:fillRect/>
            </a:stretch>
          </a:blipFill>
          <a:ln>
            <a:noFill/>
          </a:ln>
        </p:spPr>
        <p:style>
          <a:lnRef idx="0">
            <a:scrgbClr r="0" g="0" b="0"/>
          </a:lnRef>
          <a:fillRef idx="0">
            <a:scrgbClr r="0" g="0" b="0"/>
          </a:fillRef>
          <a:effectRef idx="0">
            <a:scrgbClr r="0" g="0" b="0"/>
          </a:effectRef>
          <a:fontRef idx="minor"/>
        </p:style>
      </p:sp>
      <p:sp>
        <p:nvSpPr>
          <p:cNvPr id="325" name="CustomShape 8"/>
          <p:cNvSpPr/>
          <p:nvPr/>
        </p:nvSpPr>
        <p:spPr>
          <a:xfrm>
            <a:off x="318960" y="2763777"/>
            <a:ext cx="7867440" cy="3297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600" b="1" strike="noStrike" spc="-1" dirty="0" smtClean="0">
                <a:solidFill>
                  <a:srgbClr val="0000FF"/>
                </a:solidFill>
                <a:latin typeface="Calibri"/>
                <a:ea typeface="Microsoft YaHei"/>
              </a:rPr>
              <a:t>ФЕДЕРАЛЬНЫЕ                                                                                            </a:t>
            </a:r>
            <a:r>
              <a:rPr lang="ru-RU" sz="2000" b="1" strike="noStrike" spc="-1" dirty="0">
                <a:solidFill>
                  <a:srgbClr val="0000FF"/>
                </a:solidFill>
                <a:latin typeface="Calibri"/>
                <a:ea typeface="Microsoft YaHei"/>
              </a:rPr>
              <a:t>	</a:t>
            </a:r>
            <a:r>
              <a:rPr lang="ru-RU" sz="1600" b="1" strike="noStrike" spc="-1" dirty="0">
                <a:solidFill>
                  <a:srgbClr val="0000FF"/>
                </a:solidFill>
                <a:latin typeface="Calibri"/>
                <a:ea typeface="Microsoft YaHei"/>
              </a:rPr>
              <a:t>МЕСТНЫЕ</a:t>
            </a:r>
            <a:endParaRPr lang="ru-RU" sz="1600" b="0" strike="noStrike" spc="-1" dirty="0">
              <a:latin typeface="Arial"/>
            </a:endParaRPr>
          </a:p>
        </p:txBody>
      </p:sp>
      <p:sp>
        <p:nvSpPr>
          <p:cNvPr id="326" name="CustomShape 9"/>
          <p:cNvSpPr/>
          <p:nvPr/>
        </p:nvSpPr>
        <p:spPr>
          <a:xfrm>
            <a:off x="3520440" y="2711920"/>
            <a:ext cx="2031480" cy="3297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600" b="1" strike="noStrike" spc="-1" dirty="0">
                <a:solidFill>
                  <a:srgbClr val="0000FF"/>
                </a:solidFill>
                <a:latin typeface="Calibri"/>
                <a:ea typeface="Microsoft YaHei"/>
              </a:rPr>
              <a:t>РЕГИОНАЛЬНЫЕ</a:t>
            </a:r>
            <a:endParaRPr lang="ru-RU" sz="1600" b="0" strike="noStrike" spc="-1" dirty="0">
              <a:latin typeface="Arial"/>
            </a:endParaRPr>
          </a:p>
        </p:txBody>
      </p:sp>
      <p:sp>
        <p:nvSpPr>
          <p:cNvPr id="327" name="CustomShape 10"/>
          <p:cNvSpPr/>
          <p:nvPr/>
        </p:nvSpPr>
        <p:spPr>
          <a:xfrm>
            <a:off x="3099600" y="2631520"/>
            <a:ext cx="2808000" cy="50448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sp>
        <p:nvSpPr>
          <p:cNvPr id="328" name="CustomShape 11"/>
          <p:cNvSpPr/>
          <p:nvPr/>
        </p:nvSpPr>
        <p:spPr>
          <a:xfrm>
            <a:off x="6040440" y="2720880"/>
            <a:ext cx="2808000" cy="3600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sp>
        <p:nvSpPr>
          <p:cNvPr id="329" name="CustomShape 12"/>
          <p:cNvSpPr/>
          <p:nvPr/>
        </p:nvSpPr>
        <p:spPr>
          <a:xfrm>
            <a:off x="439560" y="3216240"/>
            <a:ext cx="8229240" cy="4662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sp>
        <p:nvSpPr>
          <p:cNvPr id="330" name="CustomShape 13"/>
          <p:cNvSpPr/>
          <p:nvPr/>
        </p:nvSpPr>
        <p:spPr>
          <a:xfrm>
            <a:off x="1766880" y="3284640"/>
            <a:ext cx="7614720" cy="3297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1600" b="1" strike="noStrike" spc="-1">
                <a:solidFill>
                  <a:srgbClr val="FF0000"/>
                </a:solidFill>
                <a:latin typeface="Calibri"/>
                <a:ea typeface="Microsoft YaHei"/>
              </a:rPr>
              <a:t>УСТАНОВЛЕНЫ НАЛОГОВЫМ КОДЕКСОМ РОССИЙСКОЙ ФЕДЕРАЦИИ</a:t>
            </a:r>
            <a:endParaRPr lang="ru-RU" sz="1600" b="0" strike="noStrike" spc="-1">
              <a:latin typeface="Arial"/>
            </a:endParaRPr>
          </a:p>
        </p:txBody>
      </p:sp>
      <p:sp>
        <p:nvSpPr>
          <p:cNvPr id="331" name="CustomShape 14"/>
          <p:cNvSpPr/>
          <p:nvPr/>
        </p:nvSpPr>
        <p:spPr>
          <a:xfrm>
            <a:off x="1131840" y="3625920"/>
            <a:ext cx="232920" cy="210600"/>
          </a:xfrm>
          <a:prstGeom prst="rect">
            <a:avLst/>
          </a:prstGeom>
          <a:blipFill>
            <a:blip r:embed="rId5"/>
            <a:stretch>
              <a:fillRect/>
            </a:stretch>
          </a:blipFill>
          <a:ln>
            <a:noFill/>
          </a:ln>
        </p:spPr>
        <p:style>
          <a:lnRef idx="0">
            <a:scrgbClr r="0" g="0" b="0"/>
          </a:lnRef>
          <a:fillRef idx="0">
            <a:scrgbClr r="0" g="0" b="0"/>
          </a:fillRef>
          <a:effectRef idx="0">
            <a:scrgbClr r="0" g="0" b="0"/>
          </a:effectRef>
          <a:fontRef idx="minor"/>
        </p:style>
      </p:sp>
      <p:sp>
        <p:nvSpPr>
          <p:cNvPr id="332" name="CustomShape 15"/>
          <p:cNvSpPr/>
          <p:nvPr/>
        </p:nvSpPr>
        <p:spPr>
          <a:xfrm>
            <a:off x="7812000" y="3639960"/>
            <a:ext cx="232920" cy="210600"/>
          </a:xfrm>
          <a:prstGeom prst="rect">
            <a:avLst/>
          </a:prstGeom>
          <a:blipFill>
            <a:blip r:embed="rId5"/>
            <a:stretch>
              <a:fillRect/>
            </a:stretch>
          </a:blipFill>
          <a:ln>
            <a:noFill/>
          </a:ln>
        </p:spPr>
        <p:style>
          <a:lnRef idx="0">
            <a:scrgbClr r="0" g="0" b="0"/>
          </a:lnRef>
          <a:fillRef idx="0">
            <a:scrgbClr r="0" g="0" b="0"/>
          </a:fillRef>
          <a:effectRef idx="0">
            <a:scrgbClr r="0" g="0" b="0"/>
          </a:effectRef>
          <a:fontRef idx="minor"/>
        </p:style>
      </p:sp>
      <p:sp>
        <p:nvSpPr>
          <p:cNvPr id="333" name="CustomShape 16"/>
          <p:cNvSpPr/>
          <p:nvPr/>
        </p:nvSpPr>
        <p:spPr>
          <a:xfrm>
            <a:off x="4503600" y="3706920"/>
            <a:ext cx="232920" cy="144000"/>
          </a:xfrm>
          <a:prstGeom prst="rect">
            <a:avLst/>
          </a:prstGeom>
          <a:blipFill>
            <a:blip r:embed="rId6"/>
            <a:stretch>
              <a:fillRect/>
            </a:stretch>
          </a:blipFill>
          <a:ln>
            <a:noFill/>
          </a:ln>
        </p:spPr>
        <p:style>
          <a:lnRef idx="0">
            <a:scrgbClr r="0" g="0" b="0"/>
          </a:lnRef>
          <a:fillRef idx="0">
            <a:scrgbClr r="0" g="0" b="0"/>
          </a:fillRef>
          <a:effectRef idx="0">
            <a:scrgbClr r="0" g="0" b="0"/>
          </a:effectRef>
          <a:fontRef idx="minor"/>
        </p:style>
      </p:sp>
      <p:sp>
        <p:nvSpPr>
          <p:cNvPr id="334" name="CustomShape 17"/>
          <p:cNvSpPr/>
          <p:nvPr/>
        </p:nvSpPr>
        <p:spPr>
          <a:xfrm>
            <a:off x="146160" y="3825720"/>
            <a:ext cx="2437920" cy="2949120"/>
          </a:xfrm>
          <a:prstGeom prst="rect">
            <a:avLst/>
          </a:prstGeom>
          <a:blipFill>
            <a:blip r:embed="rId7"/>
            <a:stretch>
              <a:fillRect/>
            </a:stretch>
          </a:blipFill>
          <a:ln>
            <a:noFill/>
          </a:ln>
        </p:spPr>
        <p:style>
          <a:lnRef idx="0">
            <a:scrgbClr r="0" g="0" b="0"/>
          </a:lnRef>
          <a:fillRef idx="0">
            <a:scrgbClr r="0" g="0" b="0"/>
          </a:fillRef>
          <a:effectRef idx="0">
            <a:scrgbClr r="0" g="0" b="0"/>
          </a:effectRef>
          <a:fontRef idx="minor"/>
        </p:style>
      </p:sp>
      <p:sp>
        <p:nvSpPr>
          <p:cNvPr id="335" name="CustomShape 18"/>
          <p:cNvSpPr/>
          <p:nvPr/>
        </p:nvSpPr>
        <p:spPr>
          <a:xfrm rot="20400000">
            <a:off x="1755720" y="2330280"/>
            <a:ext cx="1369800" cy="231480"/>
          </a:xfrm>
          <a:custGeom>
            <a:avLst/>
            <a:gdLst/>
            <a:ahLst/>
            <a:cxnLst/>
            <a:rect l="l" t="t" r="r" b="b"/>
            <a:pathLst>
              <a:path w="1370202" h="231955">
                <a:moveTo>
                  <a:pt x="141518" y="62056"/>
                </a:moveTo>
                <a:lnTo>
                  <a:pt x="132969" y="65404"/>
                </a:lnTo>
                <a:lnTo>
                  <a:pt x="0" y="162940"/>
                </a:lnTo>
                <a:lnTo>
                  <a:pt x="150368" y="230758"/>
                </a:lnTo>
                <a:lnTo>
                  <a:pt x="162414" y="231955"/>
                </a:lnTo>
                <a:lnTo>
                  <a:pt x="172542" y="225876"/>
                </a:lnTo>
                <a:lnTo>
                  <a:pt x="176235" y="212252"/>
                </a:lnTo>
                <a:lnTo>
                  <a:pt x="173152" y="201785"/>
                </a:lnTo>
                <a:lnTo>
                  <a:pt x="122480" y="177926"/>
                </a:lnTo>
                <a:lnTo>
                  <a:pt x="39496" y="177926"/>
                </a:lnTo>
                <a:lnTo>
                  <a:pt x="35559" y="140080"/>
                </a:lnTo>
                <a:lnTo>
                  <a:pt x="105579" y="132709"/>
                </a:lnTo>
                <a:lnTo>
                  <a:pt x="155448" y="96138"/>
                </a:lnTo>
                <a:lnTo>
                  <a:pt x="162426" y="86400"/>
                </a:lnTo>
                <a:lnTo>
                  <a:pt x="162334" y="74683"/>
                </a:lnTo>
                <a:lnTo>
                  <a:pt x="152208" y="64535"/>
                </a:lnTo>
                <a:lnTo>
                  <a:pt x="141518" y="62056"/>
                </a:lnTo>
                <a:close/>
                <a:moveTo>
                  <a:pt x="105579" y="132709"/>
                </a:moveTo>
                <a:lnTo>
                  <a:pt x="35559" y="140080"/>
                </a:lnTo>
                <a:lnTo>
                  <a:pt x="39496" y="177926"/>
                </a:lnTo>
                <a:lnTo>
                  <a:pt x="73277" y="174370"/>
                </a:lnTo>
                <a:lnTo>
                  <a:pt x="48768" y="174370"/>
                </a:lnTo>
                <a:lnTo>
                  <a:pt x="45338" y="141604"/>
                </a:lnTo>
                <a:lnTo>
                  <a:pt x="93448" y="141604"/>
                </a:lnTo>
                <a:lnTo>
                  <a:pt x="105579" y="132709"/>
                </a:lnTo>
                <a:close/>
                <a:moveTo>
                  <a:pt x="107317" y="170787"/>
                </a:moveTo>
                <a:lnTo>
                  <a:pt x="39496" y="177926"/>
                </a:lnTo>
                <a:lnTo>
                  <a:pt x="122480" y="177926"/>
                </a:lnTo>
                <a:lnTo>
                  <a:pt x="107317" y="170787"/>
                </a:lnTo>
                <a:close/>
                <a:moveTo>
                  <a:pt x="45338" y="141604"/>
                </a:moveTo>
                <a:lnTo>
                  <a:pt x="48768" y="174370"/>
                </a:lnTo>
                <a:lnTo>
                  <a:pt x="74637" y="155400"/>
                </a:lnTo>
                <a:lnTo>
                  <a:pt x="45338" y="141604"/>
                </a:lnTo>
                <a:close/>
                <a:moveTo>
                  <a:pt x="74637" y="155400"/>
                </a:moveTo>
                <a:lnTo>
                  <a:pt x="48768" y="174370"/>
                </a:lnTo>
                <a:lnTo>
                  <a:pt x="73277" y="174370"/>
                </a:lnTo>
                <a:lnTo>
                  <a:pt x="107317" y="170787"/>
                </a:lnTo>
                <a:lnTo>
                  <a:pt x="74637" y="155400"/>
                </a:lnTo>
                <a:close/>
                <a:moveTo>
                  <a:pt x="1366139" y="0"/>
                </a:moveTo>
                <a:lnTo>
                  <a:pt x="105579" y="132709"/>
                </a:lnTo>
                <a:lnTo>
                  <a:pt x="74637" y="155400"/>
                </a:lnTo>
                <a:lnTo>
                  <a:pt x="107317" y="170787"/>
                </a:lnTo>
                <a:lnTo>
                  <a:pt x="1370202" y="37845"/>
                </a:lnTo>
                <a:lnTo>
                  <a:pt x="1366139" y="0"/>
                </a:lnTo>
                <a:close/>
                <a:moveTo>
                  <a:pt x="93448" y="141604"/>
                </a:moveTo>
                <a:lnTo>
                  <a:pt x="45338" y="141604"/>
                </a:lnTo>
                <a:lnTo>
                  <a:pt x="74637" y="155400"/>
                </a:lnTo>
                <a:lnTo>
                  <a:pt x="93448" y="141604"/>
                </a:lnTo>
                <a:close/>
              </a:path>
            </a:pathLst>
          </a:custGeom>
          <a:solidFill>
            <a:srgbClr val="C0504D"/>
          </a:solidFill>
          <a:ln>
            <a:noFill/>
          </a:ln>
        </p:spPr>
        <p:style>
          <a:lnRef idx="0">
            <a:scrgbClr r="0" g="0" b="0"/>
          </a:lnRef>
          <a:fillRef idx="0">
            <a:scrgbClr r="0" g="0" b="0"/>
          </a:fillRef>
          <a:effectRef idx="0">
            <a:scrgbClr r="0" g="0" b="0"/>
          </a:effectRef>
          <a:fontRef idx="minor"/>
        </p:style>
      </p:sp>
      <p:sp>
        <p:nvSpPr>
          <p:cNvPr id="336" name="CustomShape 19"/>
          <p:cNvSpPr/>
          <p:nvPr/>
        </p:nvSpPr>
        <p:spPr>
          <a:xfrm>
            <a:off x="289080" y="3963960"/>
            <a:ext cx="2152440" cy="23983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600" b="1" strike="noStrike" spc="-1">
                <a:solidFill>
                  <a:srgbClr val="000000"/>
                </a:solidFill>
                <a:latin typeface="Calibri"/>
                <a:ea typeface="Microsoft YaHei"/>
              </a:rPr>
              <a:t>и обязательны к уплате на всей территории Российской Федерации, </a:t>
            </a:r>
            <a:r>
              <a:rPr lang="ru-RU" sz="1600" b="1" strike="noStrike" spc="-1">
                <a:solidFill>
                  <a:srgbClr val="0000FF"/>
                </a:solidFill>
                <a:latin typeface="Calibri"/>
                <a:ea typeface="Microsoft YaHei"/>
              </a:rPr>
              <a:t>например:</a:t>
            </a:r>
            <a:endParaRPr lang="ru-RU" sz="1600" b="0" strike="noStrike" spc="-1">
              <a:latin typeface="Arial"/>
            </a:endParaRPr>
          </a:p>
          <a:p>
            <a:pPr marL="12600" indent="-216000" algn="just">
              <a:lnSpc>
                <a:spcPct val="100000"/>
              </a:lnSpc>
              <a:buClr>
                <a:srgbClr val="000000"/>
              </a:buClr>
              <a:buFont typeface="Wingdings" charset="2"/>
              <a:buChar char=""/>
            </a:pPr>
            <a:r>
              <a:rPr lang="ru-RU" sz="1600" b="1" strike="noStrike" spc="-1">
                <a:solidFill>
                  <a:srgbClr val="000000"/>
                </a:solidFill>
                <a:latin typeface="Calibri"/>
                <a:ea typeface="Microsoft YaHei"/>
              </a:rPr>
              <a:t>Налог на прибыль</a:t>
            </a:r>
            <a:endParaRPr lang="ru-RU" sz="1600" b="0" strike="noStrike" spc="-1">
              <a:latin typeface="Arial"/>
            </a:endParaRPr>
          </a:p>
          <a:p>
            <a:pPr marL="12600" algn="just">
              <a:lnSpc>
                <a:spcPct val="100000"/>
              </a:lnSpc>
            </a:pPr>
            <a:r>
              <a:rPr lang="ru-RU" sz="1600" b="1" strike="noStrike" spc="-1">
                <a:solidFill>
                  <a:srgbClr val="000000"/>
                </a:solidFill>
                <a:latin typeface="Calibri"/>
                <a:ea typeface="Microsoft YaHei"/>
              </a:rPr>
              <a:t>организаций;</a:t>
            </a:r>
            <a:endParaRPr lang="ru-RU" sz="1600" b="0" strike="noStrike" spc="-1">
              <a:latin typeface="Arial"/>
            </a:endParaRPr>
          </a:p>
          <a:p>
            <a:pPr marL="12600" indent="-216000" algn="just">
              <a:lnSpc>
                <a:spcPct val="100000"/>
              </a:lnSpc>
              <a:buClr>
                <a:srgbClr val="000000"/>
              </a:buClr>
              <a:buFont typeface="Wingdings" charset="2"/>
              <a:buChar char=""/>
            </a:pPr>
            <a:r>
              <a:rPr lang="ru-RU" sz="1600" b="1" strike="noStrike" spc="-1">
                <a:solidFill>
                  <a:srgbClr val="000000"/>
                </a:solidFill>
                <a:latin typeface="Calibri"/>
                <a:ea typeface="Microsoft YaHei"/>
              </a:rPr>
              <a:t>Налог на доходы физических лиц;</a:t>
            </a:r>
            <a:endParaRPr lang="ru-RU" sz="1600" b="0" strike="noStrike" spc="-1">
              <a:latin typeface="Arial"/>
            </a:endParaRPr>
          </a:p>
          <a:p>
            <a:pPr marL="12600" indent="-216000" algn="just">
              <a:lnSpc>
                <a:spcPct val="100000"/>
              </a:lnSpc>
              <a:buClr>
                <a:srgbClr val="000000"/>
              </a:buClr>
              <a:buFont typeface="Wingdings" charset="2"/>
              <a:buChar char=""/>
            </a:pPr>
            <a:r>
              <a:rPr lang="ru-RU" sz="1600" b="1" strike="noStrike" spc="-1">
                <a:solidFill>
                  <a:srgbClr val="000000"/>
                </a:solidFill>
                <a:latin typeface="Calibri"/>
                <a:ea typeface="Microsoft YaHei"/>
              </a:rPr>
              <a:t>Акцизы.</a:t>
            </a:r>
            <a:endParaRPr lang="ru-RU" sz="1600" b="0" strike="noStrike" spc="-1">
              <a:latin typeface="Arial"/>
            </a:endParaRPr>
          </a:p>
        </p:txBody>
      </p:sp>
      <p:sp>
        <p:nvSpPr>
          <p:cNvPr id="337" name="CustomShape 20"/>
          <p:cNvSpPr/>
          <p:nvPr/>
        </p:nvSpPr>
        <p:spPr>
          <a:xfrm>
            <a:off x="3370320" y="3840120"/>
            <a:ext cx="2439720" cy="2949120"/>
          </a:xfrm>
          <a:prstGeom prst="rect">
            <a:avLst/>
          </a:prstGeom>
          <a:blipFill>
            <a:blip r:embed="rId7"/>
            <a:stretch>
              <a:fillRect/>
            </a:stretch>
          </a:blipFill>
          <a:ln>
            <a:noFill/>
          </a:ln>
        </p:spPr>
        <p:style>
          <a:lnRef idx="0">
            <a:scrgbClr r="0" g="0" b="0"/>
          </a:lnRef>
          <a:fillRef idx="0">
            <a:scrgbClr r="0" g="0" b="0"/>
          </a:fillRef>
          <a:effectRef idx="0">
            <a:scrgbClr r="0" g="0" b="0"/>
          </a:effectRef>
          <a:fontRef idx="minor"/>
        </p:style>
      </p:sp>
      <p:sp>
        <p:nvSpPr>
          <p:cNvPr id="338" name="CustomShape 21"/>
          <p:cNvSpPr/>
          <p:nvPr/>
        </p:nvSpPr>
        <p:spPr>
          <a:xfrm>
            <a:off x="6497640" y="3836880"/>
            <a:ext cx="2439720" cy="2947680"/>
          </a:xfrm>
          <a:prstGeom prst="rect">
            <a:avLst/>
          </a:prstGeom>
          <a:blipFill>
            <a:blip r:embed="rId7"/>
            <a:stretch>
              <a:fillRect/>
            </a:stretch>
          </a:blipFill>
          <a:ln>
            <a:noFill/>
          </a:ln>
        </p:spPr>
        <p:style>
          <a:lnRef idx="0">
            <a:scrgbClr r="0" g="0" b="0"/>
          </a:lnRef>
          <a:fillRef idx="0">
            <a:scrgbClr r="0" g="0" b="0"/>
          </a:fillRef>
          <a:effectRef idx="0">
            <a:scrgbClr r="0" g="0" b="0"/>
          </a:effectRef>
          <a:fontRef idx="minor"/>
        </p:style>
      </p:sp>
      <p:sp>
        <p:nvSpPr>
          <p:cNvPr id="339" name="CustomShape 22"/>
          <p:cNvSpPr/>
          <p:nvPr/>
        </p:nvSpPr>
        <p:spPr>
          <a:xfrm>
            <a:off x="3392640" y="3994200"/>
            <a:ext cx="2417400" cy="23364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600" b="1" strike="noStrike" spc="-1">
                <a:solidFill>
                  <a:srgbClr val="000000"/>
                </a:solidFill>
                <a:latin typeface="Calibri"/>
                <a:ea typeface="Microsoft YaHei"/>
              </a:rPr>
              <a:t>и законами субъектов Российской Федерации и обязательны к уплате на соответствующих территориях субъектов РФ, </a:t>
            </a:r>
            <a:r>
              <a:rPr lang="ru-RU" sz="1600" b="1" strike="noStrike" spc="-1">
                <a:solidFill>
                  <a:srgbClr val="0000FF"/>
                </a:solidFill>
                <a:latin typeface="Calibri"/>
                <a:ea typeface="Microsoft YaHei"/>
              </a:rPr>
              <a:t>например:</a:t>
            </a:r>
            <a:endParaRPr lang="ru-RU" sz="1600" b="0" strike="noStrike" spc="-1">
              <a:latin typeface="Arial"/>
            </a:endParaRPr>
          </a:p>
          <a:p>
            <a:pPr marL="12600" indent="-216000">
              <a:lnSpc>
                <a:spcPct val="100000"/>
              </a:lnSpc>
              <a:buClr>
                <a:srgbClr val="000000"/>
              </a:buClr>
              <a:buFont typeface="Wingdings" charset="2"/>
              <a:buChar char=""/>
            </a:pPr>
            <a:r>
              <a:rPr lang="ru-RU" sz="1600" b="1" strike="noStrike" spc="-1">
                <a:solidFill>
                  <a:srgbClr val="000000"/>
                </a:solidFill>
                <a:latin typeface="Calibri"/>
                <a:ea typeface="Microsoft YaHei"/>
              </a:rPr>
              <a:t>Налог на имущество организаций;</a:t>
            </a:r>
            <a:endParaRPr lang="ru-RU" sz="1600" b="0" strike="noStrike" spc="-1">
              <a:latin typeface="Arial"/>
            </a:endParaRPr>
          </a:p>
          <a:p>
            <a:pPr marL="12600" indent="-216000">
              <a:lnSpc>
                <a:spcPct val="100000"/>
              </a:lnSpc>
              <a:buClr>
                <a:srgbClr val="000000"/>
              </a:buClr>
              <a:buFont typeface="Wingdings" charset="2"/>
              <a:buChar char=""/>
            </a:pPr>
            <a:r>
              <a:rPr lang="ru-RU" sz="1600" b="1" strike="noStrike" spc="-1">
                <a:solidFill>
                  <a:srgbClr val="000000"/>
                </a:solidFill>
                <a:latin typeface="Calibri"/>
                <a:ea typeface="Microsoft YaHei"/>
              </a:rPr>
              <a:t>Транспортный налог.</a:t>
            </a:r>
            <a:endParaRPr lang="ru-RU" sz="1600" b="0" strike="noStrike" spc="-1">
              <a:latin typeface="Arial"/>
            </a:endParaRPr>
          </a:p>
        </p:txBody>
      </p:sp>
      <p:sp>
        <p:nvSpPr>
          <p:cNvPr id="340" name="CustomShape 23"/>
          <p:cNvSpPr/>
          <p:nvPr/>
        </p:nvSpPr>
        <p:spPr>
          <a:xfrm>
            <a:off x="6635880" y="3851280"/>
            <a:ext cx="2246040" cy="30222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500" b="1" strike="noStrike" spc="-1">
                <a:solidFill>
                  <a:srgbClr val="000000"/>
                </a:solidFill>
                <a:latin typeface="Calibri"/>
                <a:ea typeface="Microsoft YaHei"/>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 </a:t>
            </a:r>
            <a:endParaRPr lang="ru-RU" sz="1500" b="0" strike="noStrike" spc="-1">
              <a:latin typeface="Arial"/>
            </a:endParaRPr>
          </a:p>
          <a:p>
            <a:pPr marL="12600" algn="ctr">
              <a:lnSpc>
                <a:spcPct val="100000"/>
              </a:lnSpc>
            </a:pPr>
            <a:r>
              <a:rPr lang="ru-RU" sz="1500" b="1" strike="noStrike" spc="-1">
                <a:solidFill>
                  <a:srgbClr val="0000FF"/>
                </a:solidFill>
                <a:latin typeface="Calibri"/>
                <a:ea typeface="Microsoft YaHei"/>
              </a:rPr>
              <a:t>например:</a:t>
            </a:r>
            <a:endParaRPr lang="ru-RU" sz="1500" b="0" strike="noStrike" spc="-1">
              <a:latin typeface="Arial"/>
            </a:endParaRPr>
          </a:p>
          <a:p>
            <a:pPr marL="12600" indent="-216000">
              <a:lnSpc>
                <a:spcPct val="100000"/>
              </a:lnSpc>
              <a:buClr>
                <a:srgbClr val="000000"/>
              </a:buClr>
              <a:buFont typeface="Wingdings" charset="2"/>
              <a:buChar char=""/>
            </a:pPr>
            <a:r>
              <a:rPr lang="ru-RU" sz="1500" b="1" strike="noStrike" spc="-1">
                <a:solidFill>
                  <a:srgbClr val="000000"/>
                </a:solidFill>
                <a:latin typeface="Calibri"/>
                <a:ea typeface="Microsoft YaHei"/>
              </a:rPr>
              <a:t>Земельный налог;</a:t>
            </a:r>
            <a:endParaRPr lang="ru-RU" sz="1500" b="0" strike="noStrike" spc="-1">
              <a:latin typeface="Arial"/>
            </a:endParaRPr>
          </a:p>
          <a:p>
            <a:pPr marL="12600" indent="-216000">
              <a:lnSpc>
                <a:spcPct val="100000"/>
              </a:lnSpc>
              <a:buClr>
                <a:srgbClr val="000000"/>
              </a:buClr>
              <a:buFont typeface="Wingdings" charset="2"/>
              <a:buChar char=""/>
            </a:pPr>
            <a:r>
              <a:rPr lang="ru-RU" sz="1500" b="1" strike="noStrike" spc="-1">
                <a:solidFill>
                  <a:srgbClr val="000000"/>
                </a:solidFill>
                <a:latin typeface="Calibri"/>
                <a:ea typeface="Microsoft YaHei"/>
              </a:rPr>
              <a:t>Налог на имущество физических лиц.</a:t>
            </a:r>
            <a:endParaRPr lang="ru-RU" sz="1500" b="0" strike="noStrike" spc="-1">
              <a:latin typeface="A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1" name="Table 1"/>
          <p:cNvGraphicFramePr/>
          <p:nvPr>
            <p:extLst>
              <p:ext uri="{D42A27DB-BD31-4B8C-83A1-F6EECF244321}">
                <p14:modId xmlns:p14="http://schemas.microsoft.com/office/powerpoint/2010/main" val="2237354836"/>
              </p:ext>
            </p:extLst>
          </p:nvPr>
        </p:nvGraphicFramePr>
        <p:xfrm>
          <a:off x="41760" y="1097683"/>
          <a:ext cx="9003240" cy="5650450"/>
        </p:xfrm>
        <a:graphic>
          <a:graphicData uri="http://schemas.openxmlformats.org/drawingml/2006/table">
            <a:tbl>
              <a:tblPr>
                <a:tableStyleId>{284E427A-3D55-4303-BF80-6455036E1DE7}</a:tableStyleId>
              </a:tblPr>
              <a:tblGrid>
                <a:gridCol w="3107520"/>
                <a:gridCol w="2939040"/>
                <a:gridCol w="912960"/>
                <a:gridCol w="1048680"/>
                <a:gridCol w="995040"/>
              </a:tblGrid>
              <a:tr h="623126">
                <a:tc rowSpan="2">
                  <a:txBody>
                    <a:bodyPr/>
                    <a:lstStyle/>
                    <a:p>
                      <a:pPr algn="ctr">
                        <a:lnSpc>
                          <a:spcPct val="8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r>
                        <a:rPr lang="ru-RU" sz="1200" strike="noStrike" spc="-1" dirty="0">
                          <a:latin typeface="Times New Roman" panose="02020603050405020304" pitchFamily="18" charset="0"/>
                          <a:cs typeface="Times New Roman" panose="02020603050405020304" pitchFamily="18" charset="0"/>
                        </a:rPr>
                        <a:t>Наименование</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rowSpan="2">
                  <a:txBody>
                    <a:bodyPr/>
                    <a:lstStyle/>
                    <a:p>
                      <a:pPr algn="ctr">
                        <a:lnSpc>
                          <a:spcPct val="8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r>
                        <a:rPr lang="ru-RU" sz="1200" strike="noStrike" spc="-1" dirty="0">
                          <a:latin typeface="Times New Roman" panose="02020603050405020304" pitchFamily="18" charset="0"/>
                          <a:cs typeface="Times New Roman" panose="02020603050405020304" pitchFamily="18" charset="0"/>
                        </a:rPr>
                        <a:t>Нормативный </a:t>
                      </a:r>
                    </a:p>
                    <a:p>
                      <a:pPr algn="ctr">
                        <a:lnSpc>
                          <a:spcPct val="80000"/>
                        </a:lnSpc>
                      </a:pPr>
                      <a:r>
                        <a:rPr lang="ru-RU" sz="1200" strike="noStrike" spc="-1" dirty="0">
                          <a:latin typeface="Times New Roman" panose="02020603050405020304" pitchFamily="18" charset="0"/>
                          <a:cs typeface="Times New Roman" panose="02020603050405020304" pitchFamily="18" charset="0"/>
                        </a:rPr>
                        <a:t>акт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gridSpan="3">
                  <a:txBody>
                    <a:bodyPr/>
                    <a:lstStyle/>
                    <a:p>
                      <a:pPr algn="ctr">
                        <a:lnSpc>
                          <a:spcPct val="8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r>
                        <a:rPr lang="ru-RU" sz="1200" strike="noStrike" spc="-1" dirty="0">
                          <a:latin typeface="Times New Roman" panose="02020603050405020304" pitchFamily="18" charset="0"/>
                          <a:cs typeface="Times New Roman" panose="02020603050405020304" pitchFamily="18" charset="0"/>
                        </a:rPr>
                        <a:t>Процент зачисления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7964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79646"/>
                    </a:solidFill>
                  </a:tcPr>
                </a:tc>
              </a:tr>
              <a:tr h="558329">
                <a:tc v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CDDCF"/>
                    </a:solidFill>
                  </a:tcPr>
                </a:tc>
                <a:tc vMerge="1">
                  <a:txBody>
                    <a:bodyPr/>
                    <a:lstStyle/>
                    <a:p>
                      <a:endParaRPr lang="ru-RU"/>
                    </a:p>
                  </a:txBody>
                  <a:tcPr marL="90000" marR="90000">
                    <a:lnR w="720">
                      <a:solidFill>
                        <a:srgbClr val="FFFFFF"/>
                      </a:solidFill>
                    </a:lnR>
                    <a:lnT w="720">
                      <a:solidFill>
                        <a:srgbClr val="FFFFFF"/>
                      </a:solidFill>
                    </a:lnT>
                    <a:lnB w="720">
                      <a:solidFill>
                        <a:srgbClr val="FFFFFF"/>
                      </a:solidFill>
                    </a:lnB>
                    <a:solidFill>
                      <a:srgbClr val="FCDDCF"/>
                    </a:solidFill>
                  </a:tcPr>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2019 год</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2020 год</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2021 год</a:t>
                      </a:r>
                      <a:endParaRPr lang="ru-RU" sz="1200" b="0" strike="noStrike" spc="-1">
                        <a:latin typeface="Times New Roman" panose="02020603050405020304" pitchFamily="18" charset="0"/>
                        <a:cs typeface="Times New Roman" panose="02020603050405020304" pitchFamily="18" charset="0"/>
                      </a:endParaRPr>
                    </a:p>
                  </a:txBody>
                  <a:tcPr marL="90000" marR="90000"/>
                </a:tc>
              </a:tr>
              <a:tr h="874928">
                <a:tc>
                  <a:txBody>
                    <a:bodyPr/>
                    <a:lstStyle/>
                    <a:p>
                      <a:pPr>
                        <a:lnSpc>
                          <a:spcPct val="80000"/>
                        </a:lnSpc>
                      </a:pPr>
                      <a:endParaRPr lang="ru-RU" sz="1200" strike="noStrike" spc="-1">
                        <a:latin typeface="Times New Roman" panose="02020603050405020304" pitchFamily="18" charset="0"/>
                        <a:cs typeface="Times New Roman" panose="02020603050405020304" pitchFamily="18" charset="0"/>
                      </a:endParaRPr>
                    </a:p>
                    <a:p>
                      <a:pPr>
                        <a:lnSpc>
                          <a:spcPct val="80000"/>
                        </a:lnSpc>
                      </a:pPr>
                      <a:r>
                        <a:rPr lang="ru-RU" sz="1200" strike="noStrike" spc="-1">
                          <a:latin typeface="Times New Roman" panose="02020603050405020304" pitchFamily="18" charset="0"/>
                          <a:cs typeface="Times New Roman" panose="02020603050405020304" pitchFamily="18" charset="0"/>
                        </a:rPr>
                        <a:t>Налог на доходы физических лиц</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marL="158760" indent="-158400">
                        <a:lnSpc>
                          <a:spcPct val="80000"/>
                        </a:lnSpc>
                        <a:buClr>
                          <a:srgbClr val="000000"/>
                        </a:buClr>
                        <a:buFont typeface="Arial"/>
                        <a:buChar char="•"/>
                      </a:pPr>
                      <a:r>
                        <a:rPr lang="ru-RU" sz="1200" strike="noStrike" spc="-1" dirty="0">
                          <a:latin typeface="Times New Roman" panose="02020603050405020304" pitchFamily="18" charset="0"/>
                          <a:cs typeface="Times New Roman" panose="02020603050405020304" pitchFamily="18" charset="0"/>
                        </a:rPr>
                        <a:t>ч.2 ст.61.2 БК РФ</a:t>
                      </a:r>
                    </a:p>
                    <a:p>
                      <a:pPr marL="158760" indent="-158400">
                        <a:lnSpc>
                          <a:spcPct val="80000"/>
                        </a:lnSpc>
                        <a:buClr>
                          <a:srgbClr val="000000"/>
                        </a:buClr>
                        <a:buFont typeface="Arial"/>
                        <a:buChar char="•"/>
                      </a:pPr>
                      <a:r>
                        <a:rPr lang="ru-RU" sz="1200" strike="noStrike" spc="-1" dirty="0">
                          <a:latin typeface="Times New Roman" panose="02020603050405020304" pitchFamily="18" charset="0"/>
                          <a:cs typeface="Times New Roman" panose="02020603050405020304" pitchFamily="18" charset="0"/>
                        </a:rPr>
                        <a:t>п. 1 ч.1 ст.11 Закона РК 88-РЗ</a:t>
                      </a:r>
                    </a:p>
                    <a:p>
                      <a:pPr marL="158760" indent="-158400">
                        <a:lnSpc>
                          <a:spcPct val="80000"/>
                        </a:lnSpc>
                        <a:buClr>
                          <a:srgbClr val="000000"/>
                        </a:buClr>
                        <a:buFont typeface="Arial"/>
                        <a:buChar char="•"/>
                      </a:pPr>
                      <a:r>
                        <a:rPr lang="ru-RU" sz="1200" strike="noStrike" spc="-1" dirty="0">
                          <a:latin typeface="Times New Roman" panose="02020603050405020304" pitchFamily="18" charset="0"/>
                          <a:cs typeface="Times New Roman" panose="02020603050405020304" pitchFamily="18" charset="0"/>
                        </a:rPr>
                        <a:t>Прил.11, 12 к проекту Закона РК  «О республиканском бюджете Республики Коми на 2018-2020 годы»</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15,0%</a:t>
                      </a:r>
                    </a:p>
                    <a:p>
                      <a:pPr algn="ctr">
                        <a:lnSpc>
                          <a:spcPct val="80000"/>
                        </a:lnSpc>
                      </a:pPr>
                      <a:r>
                        <a:rPr lang="ru-RU" sz="1200" strike="noStrike" spc="-1" dirty="0">
                          <a:latin typeface="Times New Roman" panose="02020603050405020304" pitchFamily="18" charset="0"/>
                          <a:cs typeface="Times New Roman" panose="02020603050405020304" pitchFamily="18" charset="0"/>
                        </a:rPr>
                        <a:t>5,0%</a:t>
                      </a:r>
                    </a:p>
                    <a:p>
                      <a:pPr algn="ctr">
                        <a:lnSpc>
                          <a:spcPct val="80000"/>
                        </a:lnSpc>
                      </a:pPr>
                      <a:r>
                        <a:rPr lang="ru-RU" sz="1200" u="sng" strike="noStrike" spc="-1" dirty="0">
                          <a:uFillTx/>
                          <a:latin typeface="Times New Roman" panose="02020603050405020304" pitchFamily="18" charset="0"/>
                          <a:cs typeface="Times New Roman" panose="02020603050405020304" pitchFamily="18" charset="0"/>
                        </a:rPr>
                        <a:t>22,1%</a:t>
                      </a: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r>
                        <a:rPr lang="ru-RU" sz="1200" strike="noStrike" spc="-1" dirty="0">
                          <a:latin typeface="Times New Roman" panose="02020603050405020304" pitchFamily="18" charset="0"/>
                          <a:cs typeface="Times New Roman" panose="02020603050405020304" pitchFamily="18" charset="0"/>
                        </a:rPr>
                        <a:t>42,1%</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15,0%</a:t>
                      </a:r>
                    </a:p>
                    <a:p>
                      <a:pPr algn="ctr">
                        <a:lnSpc>
                          <a:spcPct val="80000"/>
                        </a:lnSpc>
                      </a:pPr>
                      <a:r>
                        <a:rPr lang="ru-RU" sz="1200" strike="noStrike" spc="-1">
                          <a:latin typeface="Times New Roman" panose="02020603050405020304" pitchFamily="18" charset="0"/>
                          <a:cs typeface="Times New Roman" panose="02020603050405020304" pitchFamily="18" charset="0"/>
                        </a:rPr>
                        <a:t>5,0%</a:t>
                      </a:r>
                    </a:p>
                    <a:p>
                      <a:pPr algn="ctr">
                        <a:lnSpc>
                          <a:spcPct val="80000"/>
                        </a:lnSpc>
                      </a:pPr>
                      <a:r>
                        <a:rPr lang="ru-RU" sz="1200" u="sng" strike="noStrike" spc="-1">
                          <a:uFillTx/>
                          <a:latin typeface="Times New Roman" panose="02020603050405020304" pitchFamily="18" charset="0"/>
                          <a:cs typeface="Times New Roman" panose="02020603050405020304" pitchFamily="18" charset="0"/>
                        </a:rPr>
                        <a:t>18,2%</a:t>
                      </a:r>
                      <a:endParaRPr lang="ru-RU" sz="1200" strike="noStrike" spc="-1">
                        <a:latin typeface="Times New Roman" panose="02020603050405020304" pitchFamily="18" charset="0"/>
                        <a:cs typeface="Times New Roman" panose="02020603050405020304" pitchFamily="18" charset="0"/>
                      </a:endParaRPr>
                    </a:p>
                    <a:p>
                      <a:pPr algn="ctr">
                        <a:lnSpc>
                          <a:spcPct val="80000"/>
                        </a:lnSpc>
                      </a:pPr>
                      <a:r>
                        <a:rPr lang="ru-RU" sz="1200" strike="noStrike" spc="-1">
                          <a:latin typeface="Times New Roman" panose="02020603050405020304" pitchFamily="18" charset="0"/>
                          <a:cs typeface="Times New Roman" panose="02020603050405020304" pitchFamily="18" charset="0"/>
                        </a:rPr>
                        <a:t>38,2%</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15,0%</a:t>
                      </a:r>
                    </a:p>
                    <a:p>
                      <a:pPr algn="ctr">
                        <a:lnSpc>
                          <a:spcPct val="80000"/>
                        </a:lnSpc>
                      </a:pPr>
                      <a:r>
                        <a:rPr lang="ru-RU" sz="1200" strike="noStrike" spc="-1">
                          <a:latin typeface="Times New Roman" panose="02020603050405020304" pitchFamily="18" charset="0"/>
                          <a:cs typeface="Times New Roman" panose="02020603050405020304" pitchFamily="18" charset="0"/>
                        </a:rPr>
                        <a:t>5,0%</a:t>
                      </a:r>
                    </a:p>
                    <a:p>
                      <a:pPr algn="ctr">
                        <a:lnSpc>
                          <a:spcPct val="80000"/>
                        </a:lnSpc>
                      </a:pPr>
                      <a:r>
                        <a:rPr lang="ru-RU" sz="1200" u="sng" strike="noStrike" spc="-1">
                          <a:uFillTx/>
                          <a:latin typeface="Times New Roman" panose="02020603050405020304" pitchFamily="18" charset="0"/>
                          <a:cs typeface="Times New Roman" panose="02020603050405020304" pitchFamily="18" charset="0"/>
                        </a:rPr>
                        <a:t>17,5%</a:t>
                      </a:r>
                      <a:endParaRPr lang="ru-RU" sz="1200" strike="noStrike" spc="-1">
                        <a:latin typeface="Times New Roman" panose="02020603050405020304" pitchFamily="18" charset="0"/>
                        <a:cs typeface="Times New Roman" panose="02020603050405020304" pitchFamily="18" charset="0"/>
                      </a:endParaRPr>
                    </a:p>
                    <a:p>
                      <a:pPr algn="ctr">
                        <a:lnSpc>
                          <a:spcPct val="80000"/>
                        </a:lnSpc>
                      </a:pPr>
                      <a:r>
                        <a:rPr lang="ru-RU" sz="1200" strike="noStrike" spc="-1">
                          <a:latin typeface="Times New Roman" panose="02020603050405020304" pitchFamily="18" charset="0"/>
                          <a:cs typeface="Times New Roman" panose="02020603050405020304" pitchFamily="18" charset="0"/>
                        </a:rPr>
                        <a:t>37,5%</a:t>
                      </a:r>
                      <a:endParaRPr lang="ru-RU" sz="1200" b="0" strike="noStrike" spc="-1">
                        <a:latin typeface="Times New Roman" panose="02020603050405020304" pitchFamily="18" charset="0"/>
                        <a:cs typeface="Times New Roman" panose="02020603050405020304" pitchFamily="18" charset="0"/>
                      </a:endParaRPr>
                    </a:p>
                  </a:txBody>
                  <a:tcPr marL="90000" marR="90000"/>
                </a:tc>
              </a:tr>
              <a:tr h="244080">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Земельный налог</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ч.1 ст.61.2 БК РФ</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270604">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Налог на имущество физических лиц</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ч.1 ст.61.2 БК РФ</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401204">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Единый налог на вмененный доход для отдельных видов деятельности</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ч.2 ст.61.2 БК РФ</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264896">
                <a:tc>
                  <a:txBody>
                    <a:bodyPr/>
                    <a:lstStyle/>
                    <a:p>
                      <a:pPr>
                        <a:lnSpc>
                          <a:spcPct val="80000"/>
                        </a:lnSpc>
                      </a:pPr>
                      <a:r>
                        <a:rPr lang="ru-RU" sz="1200" strike="noStrike" spc="-1" dirty="0">
                          <a:latin typeface="Times New Roman" panose="02020603050405020304" pitchFamily="18" charset="0"/>
                          <a:cs typeface="Times New Roman" panose="02020603050405020304" pitchFamily="18" charset="0"/>
                        </a:rPr>
                        <a:t>Единый сельскохозяйственный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ч.2 ст.61.2 БК РФ</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406577">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Налог, взимаемый в связи с упрощенной системой налогообложения</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п.2 ч.1 ст.11 Закона РК 88-РЗ</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401204">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Плата за негативное воздействие на окружающую среду</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ст.62 БК РФ</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55,0%</a:t>
                      </a:r>
                      <a:endParaRPr lang="ru-RU" sz="1200" b="0" strike="noStrike" spc="-1">
                        <a:latin typeface="Times New Roman" panose="02020603050405020304" pitchFamily="18" charset="0"/>
                        <a:cs typeface="Times New Roman" panose="02020603050405020304" pitchFamily="18" charset="0"/>
                      </a:endParaRPr>
                    </a:p>
                  </a:txBody>
                  <a:tcPr marL="90000" marR="90000"/>
                </a:tc>
              </a:tr>
              <a:tr h="558329">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Доходы от использования имущества, находящегося в муниципальной собственности</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ст.62 БК РФ</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516821">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ст.62 БК РФ</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516821">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Доходы от платных услуг, оказываемых муниципальными казенными учреждениями</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ст.62 БК РФ</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
        <p:nvSpPr>
          <p:cNvPr id="4" name="Заголовок 1"/>
          <p:cNvSpPr txBox="1">
            <a:spLocks/>
          </p:cNvSpPr>
          <p:nvPr/>
        </p:nvSpPr>
        <p:spPr>
          <a:xfrm>
            <a:off x="0" y="0"/>
            <a:ext cx="9144000" cy="10227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dirty="0">
                <a:ln w="10541" cmpd="sng">
                  <a:solidFill>
                    <a:srgbClr val="7D7D7D">
                      <a:tint val="100000"/>
                      <a:shade val="100000"/>
                      <a:satMod val="110000"/>
                    </a:srgbClr>
                  </a:solidFill>
                  <a:prstDash val="solid"/>
                </a:ln>
                <a:solidFill>
                  <a:srgbClr val="0000FF"/>
                </a:solidFill>
                <a:latin typeface="Times New Roman"/>
              </a:rPr>
              <a:t>Норматив зачислений основных налоговых и неналоговых доходов в бюджет</a:t>
            </a:r>
            <a:endParaRPr lang="ru-RU" sz="2000" b="1" dirty="0">
              <a:ln w="10541" cmpd="sng">
                <a:solidFill>
                  <a:srgbClr val="7D7D7D">
                    <a:tint val="100000"/>
                    <a:shade val="100000"/>
                    <a:satMod val="110000"/>
                  </a:srgbClr>
                </a:solidFill>
                <a:prstDash val="solid"/>
              </a:ln>
              <a:solidFill>
                <a:srgbClr val="0000FF"/>
              </a:solidFill>
              <a:latin typeface="Arial"/>
            </a:endParaRPr>
          </a:p>
          <a:p>
            <a:r>
              <a:rPr lang="ru-RU" sz="2000" b="1" dirty="0">
                <a:ln w="10541" cmpd="sng">
                  <a:solidFill>
                    <a:srgbClr val="7D7D7D">
                      <a:tint val="100000"/>
                      <a:shade val="100000"/>
                      <a:satMod val="110000"/>
                    </a:srgbClr>
                  </a:solidFill>
                  <a:prstDash val="solid"/>
                </a:ln>
                <a:solidFill>
                  <a:srgbClr val="0000FF"/>
                </a:solidFill>
                <a:latin typeface="Times New Roman"/>
              </a:rPr>
              <a:t>МО ГО «Вуктыл» на 2019-2021 годы</a:t>
            </a:r>
            <a:endParaRPr lang="ru-RU" sz="2000" b="1" dirty="0">
              <a:ln w="10541" cmpd="sng">
                <a:solidFill>
                  <a:srgbClr val="7D7D7D">
                    <a:tint val="100000"/>
                    <a:shade val="100000"/>
                    <a:satMod val="110000"/>
                  </a:srgbClr>
                </a:solidFill>
                <a:prstDash val="solid"/>
              </a:ln>
              <a:solidFill>
                <a:srgbClr val="0000FF"/>
              </a:solidFill>
              <a:latin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icture 1"/>
          <p:cNvPicPr/>
          <p:nvPr/>
        </p:nvPicPr>
        <p:blipFill>
          <a:blip r:embed="rId3"/>
          <a:stretch/>
        </p:blipFill>
        <p:spPr>
          <a:xfrm>
            <a:off x="0" y="-30240"/>
            <a:ext cx="9156240" cy="840960"/>
          </a:xfrm>
          <a:prstGeom prst="rect">
            <a:avLst/>
          </a:prstGeom>
          <a:ln>
            <a:noFill/>
          </a:ln>
        </p:spPr>
      </p:pic>
      <p:pic>
        <p:nvPicPr>
          <p:cNvPr id="349" name="Picture 4"/>
          <p:cNvPicPr/>
          <p:nvPr/>
        </p:nvPicPr>
        <p:blipFill>
          <a:blip r:embed="rId4"/>
          <a:stretch/>
        </p:blipFill>
        <p:spPr>
          <a:xfrm>
            <a:off x="195120" y="5126040"/>
            <a:ext cx="8740440" cy="1328400"/>
          </a:xfrm>
          <a:prstGeom prst="rect">
            <a:avLst/>
          </a:prstGeom>
          <a:ln>
            <a:noFill/>
          </a:ln>
        </p:spPr>
      </p:pic>
      <p:sp>
        <p:nvSpPr>
          <p:cNvPr id="350" name="CustomShape 1"/>
          <p:cNvSpPr/>
          <p:nvPr/>
        </p:nvSpPr>
        <p:spPr>
          <a:xfrm>
            <a:off x="255600" y="5157720"/>
            <a:ext cx="8619840" cy="1211040"/>
          </a:xfrm>
          <a:prstGeom prst="rect">
            <a:avLst/>
          </a:prstGeom>
          <a:noFill/>
          <a:ln>
            <a:noFill/>
          </a:ln>
        </p:spPr>
        <p:style>
          <a:lnRef idx="0">
            <a:scrgbClr r="0" g="0" b="0"/>
          </a:lnRef>
          <a:fillRef idx="0">
            <a:scrgbClr r="0" g="0" b="0"/>
          </a:fillRef>
          <a:effectRef idx="0">
            <a:scrgbClr r="0" g="0" b="0"/>
          </a:effectRef>
          <a:fontRef idx="minor"/>
        </p:style>
      </p:sp>
      <p:sp>
        <p:nvSpPr>
          <p:cNvPr id="351" name="CustomShape 2"/>
          <p:cNvSpPr/>
          <p:nvPr/>
        </p:nvSpPr>
        <p:spPr>
          <a:xfrm>
            <a:off x="318960" y="4925880"/>
            <a:ext cx="8569080" cy="1464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800" b="0" strike="noStrike" spc="-1">
              <a:latin typeface="Arial"/>
            </a:endParaRPr>
          </a:p>
          <a:p>
            <a:pPr algn="ctr">
              <a:lnSpc>
                <a:spcPct val="100000"/>
              </a:lnSpc>
            </a:pPr>
            <a:r>
              <a:rPr lang="ru-RU" sz="1800" b="1" strike="noStrike" spc="-1">
                <a:solidFill>
                  <a:srgbClr val="000000"/>
                </a:solidFill>
                <a:latin typeface="Calibri"/>
                <a:ea typeface="Microsoft YaHei"/>
              </a:rPr>
              <a:t>В соответствии с Бюджетным кодексом Российской Федерации и законом Республики Коми  устанавливается единый и дополнительный нормативы отчислений от налога на доходы физических лиц, при этом дополнительный норматив устанавливается ежегодно.</a:t>
            </a:r>
            <a:endParaRPr lang="ru-RU" sz="18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3869053545"/>
              </p:ext>
            </p:extLst>
          </p:nvPr>
        </p:nvGraphicFramePr>
        <p:xfrm>
          <a:off x="195120" y="841736"/>
          <a:ext cx="8841376" cy="40640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1"/>
          <p:cNvPicPr/>
          <p:nvPr/>
        </p:nvPicPr>
        <p:blipFill>
          <a:blip r:embed="rId3"/>
          <a:stretch/>
        </p:blipFill>
        <p:spPr>
          <a:xfrm>
            <a:off x="0" y="0"/>
            <a:ext cx="9143640" cy="907560"/>
          </a:xfrm>
          <a:prstGeom prst="rect">
            <a:avLst/>
          </a:prstGeom>
          <a:ln>
            <a:noFill/>
          </a:ln>
        </p:spPr>
      </p:pic>
      <p:sp>
        <p:nvSpPr>
          <p:cNvPr id="354" name="CustomShape 1"/>
          <p:cNvSpPr/>
          <p:nvPr/>
        </p:nvSpPr>
        <p:spPr>
          <a:xfrm>
            <a:off x="4680" y="2205000"/>
            <a:ext cx="4500360" cy="614160"/>
          </a:xfrm>
          <a:prstGeom prst="downArrow">
            <a:avLst>
              <a:gd name="adj1" fmla="val 71815"/>
              <a:gd name="adj2" fmla="val 62796"/>
            </a:avLst>
          </a:prstGeom>
          <a:solidFill>
            <a:srgbClr val="FCD5B5"/>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03152"/>
                </a:solidFill>
                <a:latin typeface="Times New Roman"/>
                <a:ea typeface="Microsoft YaHei"/>
              </a:rPr>
              <a:t>КАК НАЛОГОПЛАТЕЛЬЩИК</a:t>
            </a:r>
            <a:endParaRPr lang="ru-RU" sz="1600" b="0" strike="noStrike" spc="-1">
              <a:latin typeface="Arial"/>
            </a:endParaRPr>
          </a:p>
        </p:txBody>
      </p:sp>
      <p:pic>
        <p:nvPicPr>
          <p:cNvPr id="355" name="Picture 4"/>
          <p:cNvPicPr/>
          <p:nvPr/>
        </p:nvPicPr>
        <p:blipFill>
          <a:blip r:embed="rId4"/>
          <a:stretch/>
        </p:blipFill>
        <p:spPr>
          <a:xfrm>
            <a:off x="907920" y="2908440"/>
            <a:ext cx="2785680" cy="882360"/>
          </a:xfrm>
          <a:prstGeom prst="rect">
            <a:avLst/>
          </a:prstGeom>
          <a:ln>
            <a:noFill/>
          </a:ln>
        </p:spPr>
      </p:pic>
      <p:sp>
        <p:nvSpPr>
          <p:cNvPr id="356" name="CustomShape 2"/>
          <p:cNvSpPr/>
          <p:nvPr/>
        </p:nvSpPr>
        <p:spPr>
          <a:xfrm>
            <a:off x="1332000" y="3051000"/>
            <a:ext cx="19429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2800" b="1" strike="noStrike" spc="-1">
                <a:solidFill>
                  <a:srgbClr val="632523"/>
                </a:solidFill>
                <a:latin typeface="Times New Roman"/>
                <a:ea typeface="Microsoft YaHei"/>
              </a:rPr>
              <a:t>БЮДЖЕТ</a:t>
            </a:r>
            <a:endParaRPr lang="ru-RU" sz="2800" b="0" strike="noStrike" spc="-1">
              <a:latin typeface="Arial"/>
            </a:endParaRPr>
          </a:p>
        </p:txBody>
      </p:sp>
      <p:pic>
        <p:nvPicPr>
          <p:cNvPr id="357" name="Picture 7"/>
          <p:cNvPicPr/>
          <p:nvPr/>
        </p:nvPicPr>
        <p:blipFill>
          <a:blip r:embed="rId5"/>
          <a:stretch/>
        </p:blipFill>
        <p:spPr>
          <a:xfrm>
            <a:off x="609480" y="1017720"/>
            <a:ext cx="3131640" cy="1115640"/>
          </a:xfrm>
          <a:prstGeom prst="rect">
            <a:avLst/>
          </a:prstGeom>
          <a:ln>
            <a:noFill/>
          </a:ln>
        </p:spPr>
      </p:pic>
      <p:sp>
        <p:nvSpPr>
          <p:cNvPr id="358" name="CustomShape 3"/>
          <p:cNvSpPr/>
          <p:nvPr/>
        </p:nvSpPr>
        <p:spPr>
          <a:xfrm>
            <a:off x="668160" y="1052640"/>
            <a:ext cx="301104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Помогает формировать доходную часть бюджета (налог на доходы физических лиц)</a:t>
            </a:r>
            <a:endParaRPr lang="ru-RU" sz="1400" b="0" strike="noStrike" spc="-1">
              <a:latin typeface="Arial"/>
            </a:endParaRPr>
          </a:p>
        </p:txBody>
      </p:sp>
      <p:sp>
        <p:nvSpPr>
          <p:cNvPr id="359" name="CustomShape 4"/>
          <p:cNvSpPr/>
          <p:nvPr/>
        </p:nvSpPr>
        <p:spPr>
          <a:xfrm>
            <a:off x="95400" y="3924360"/>
            <a:ext cx="4427280" cy="867960"/>
          </a:xfrm>
          <a:prstGeom prst="downArrow">
            <a:avLst>
              <a:gd name="adj1" fmla="val 66222"/>
              <a:gd name="adj2" fmla="val 50000"/>
            </a:avLst>
          </a:prstGeom>
          <a:gradFill>
            <a:gsLst>
              <a:gs pos="0">
                <a:srgbClr val="ECF3DC"/>
              </a:gs>
              <a:gs pos="100000">
                <a:srgbClr val="898E80"/>
              </a:gs>
            </a:gsLst>
            <a:lin ang="5400000"/>
          </a:gra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F6228"/>
                </a:solidFill>
                <a:latin typeface="Times New Roman"/>
                <a:ea typeface="Microsoft YaHei"/>
              </a:rPr>
              <a:t>КАК ПОЛУЧАТЕЛЬ СОЦИАЛЬНЫХ ГАРАНТИЙ</a:t>
            </a:r>
            <a:endParaRPr lang="ru-RU" sz="1600" b="0" strike="noStrike" spc="-1">
              <a:latin typeface="Arial"/>
            </a:endParaRPr>
          </a:p>
        </p:txBody>
      </p:sp>
      <p:pic>
        <p:nvPicPr>
          <p:cNvPr id="360" name="Picture 11"/>
          <p:cNvPicPr/>
          <p:nvPr/>
        </p:nvPicPr>
        <p:blipFill>
          <a:blip r:embed="rId6"/>
          <a:stretch/>
        </p:blipFill>
        <p:spPr>
          <a:xfrm>
            <a:off x="268200" y="4791240"/>
            <a:ext cx="4125600" cy="1976760"/>
          </a:xfrm>
          <a:prstGeom prst="rect">
            <a:avLst/>
          </a:prstGeom>
          <a:ln>
            <a:noFill/>
          </a:ln>
        </p:spPr>
      </p:pic>
      <p:sp>
        <p:nvSpPr>
          <p:cNvPr id="361" name="CustomShape 5"/>
          <p:cNvSpPr/>
          <p:nvPr/>
        </p:nvSpPr>
        <p:spPr>
          <a:xfrm>
            <a:off x="328680" y="4823640"/>
            <a:ext cx="3947760" cy="2011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0" strike="noStrike" spc="-1">
                <a:solidFill>
                  <a:srgbClr val="000000"/>
                </a:solidFill>
                <a:latin typeface="Times New Roman"/>
                <a:ea typeface="Microsoft YaHei"/>
              </a:rPr>
              <a:t>Получает социальные гарантии - расходная часть бюджета (образование, культура, социальные льготы и другие направления социальных гарантий населению)</a:t>
            </a: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p:txBody>
      </p:sp>
      <p:pic>
        <p:nvPicPr>
          <p:cNvPr id="362" name="Picture 13"/>
          <p:cNvPicPr/>
          <p:nvPr/>
        </p:nvPicPr>
        <p:blipFill>
          <a:blip r:embed="rId7"/>
          <a:stretch/>
        </p:blipFill>
        <p:spPr>
          <a:xfrm>
            <a:off x="201600" y="5472000"/>
            <a:ext cx="1364760" cy="1444320"/>
          </a:xfrm>
          <a:prstGeom prst="rect">
            <a:avLst/>
          </a:prstGeom>
          <a:ln>
            <a:noFill/>
          </a:ln>
        </p:spPr>
      </p:pic>
      <p:pic>
        <p:nvPicPr>
          <p:cNvPr id="363" name="Picture 14"/>
          <p:cNvPicPr/>
          <p:nvPr/>
        </p:nvPicPr>
        <p:blipFill>
          <a:blip r:embed="rId8"/>
          <a:stretch/>
        </p:blipFill>
        <p:spPr>
          <a:xfrm>
            <a:off x="1648440" y="5486760"/>
            <a:ext cx="1231560" cy="1425240"/>
          </a:xfrm>
          <a:prstGeom prst="rect">
            <a:avLst/>
          </a:prstGeom>
          <a:ln>
            <a:noFill/>
          </a:ln>
        </p:spPr>
      </p:pic>
      <p:pic>
        <p:nvPicPr>
          <p:cNvPr id="364" name="Picture 15"/>
          <p:cNvPicPr/>
          <p:nvPr/>
        </p:nvPicPr>
        <p:blipFill>
          <a:blip r:embed="rId9"/>
          <a:stretch/>
        </p:blipFill>
        <p:spPr>
          <a:xfrm>
            <a:off x="3024000" y="5486760"/>
            <a:ext cx="1109160" cy="1371240"/>
          </a:xfrm>
          <a:prstGeom prst="rect">
            <a:avLst/>
          </a:prstGeom>
          <a:ln>
            <a:noFill/>
          </a:ln>
        </p:spPr>
      </p:pic>
      <p:sp>
        <p:nvSpPr>
          <p:cNvPr id="365" name="Line 6"/>
          <p:cNvSpPr/>
          <p:nvPr/>
        </p:nvSpPr>
        <p:spPr>
          <a:xfrm>
            <a:off x="4643280" y="1052280"/>
            <a:ext cx="1440" cy="5400720"/>
          </a:xfrm>
          <a:prstGeom prst="line">
            <a:avLst/>
          </a:prstGeom>
          <a:ln w="9360">
            <a:solidFill>
              <a:srgbClr val="4A7EBB"/>
            </a:solidFill>
            <a:miter/>
          </a:ln>
        </p:spPr>
        <p:style>
          <a:lnRef idx="0">
            <a:scrgbClr r="0" g="0" b="0"/>
          </a:lnRef>
          <a:fillRef idx="0">
            <a:scrgbClr r="0" g="0" b="0"/>
          </a:fillRef>
          <a:effectRef idx="0">
            <a:scrgbClr r="0" g="0" b="0"/>
          </a:effectRef>
          <a:fontRef idx="minor"/>
        </p:style>
      </p:sp>
      <p:pic>
        <p:nvPicPr>
          <p:cNvPr id="366" name="Picture 18"/>
          <p:cNvPicPr/>
          <p:nvPr/>
        </p:nvPicPr>
        <p:blipFill>
          <a:blip r:embed="rId10"/>
          <a:stretch/>
        </p:blipFill>
        <p:spPr>
          <a:xfrm>
            <a:off x="4863960" y="1023840"/>
            <a:ext cx="3852360" cy="993240"/>
          </a:xfrm>
          <a:prstGeom prst="rect">
            <a:avLst/>
          </a:prstGeom>
          <a:ln>
            <a:noFill/>
          </a:ln>
        </p:spPr>
      </p:pic>
      <p:sp>
        <p:nvSpPr>
          <p:cNvPr id="367" name="CustomShape 7"/>
          <p:cNvSpPr/>
          <p:nvPr/>
        </p:nvSpPr>
        <p:spPr>
          <a:xfrm>
            <a:off x="4954680" y="1081080"/>
            <a:ext cx="367488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Возможности влияния гражданина на состав бюджета</a:t>
            </a:r>
            <a:endParaRPr lang="ru-RU" sz="1400" b="0" strike="noStrike" spc="-1">
              <a:latin typeface="Arial"/>
            </a:endParaRPr>
          </a:p>
        </p:txBody>
      </p:sp>
      <p:pic>
        <p:nvPicPr>
          <p:cNvPr id="368" name="Picture 20"/>
          <p:cNvPicPr/>
          <p:nvPr/>
        </p:nvPicPr>
        <p:blipFill>
          <a:blip r:embed="rId11"/>
          <a:stretch/>
        </p:blipFill>
        <p:spPr>
          <a:xfrm>
            <a:off x="4724280" y="1852560"/>
            <a:ext cx="4187520" cy="3749400"/>
          </a:xfrm>
          <a:prstGeom prst="rect">
            <a:avLst/>
          </a:prstGeom>
          <a:ln>
            <a:noFill/>
          </a:ln>
        </p:spPr>
      </p:pic>
      <p:pic>
        <p:nvPicPr>
          <p:cNvPr id="369" name="Picture 21"/>
          <p:cNvPicPr/>
          <p:nvPr/>
        </p:nvPicPr>
        <p:blipFill>
          <a:blip r:embed="rId12"/>
          <a:stretch/>
        </p:blipFill>
        <p:spPr>
          <a:xfrm>
            <a:off x="5864400" y="5108400"/>
            <a:ext cx="2798280" cy="3333240"/>
          </a:xfrm>
          <a:prstGeom prst="rect">
            <a:avLst/>
          </a:prstGeom>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1"/>
          <p:cNvPicPr/>
          <p:nvPr/>
        </p:nvPicPr>
        <p:blipFill>
          <a:blip r:embed="rId3"/>
          <a:stretch/>
        </p:blipFill>
        <p:spPr>
          <a:xfrm>
            <a:off x="0" y="0"/>
            <a:ext cx="9143640" cy="6857640"/>
          </a:xfrm>
          <a:prstGeom prst="rect">
            <a:avLst/>
          </a:prstGeom>
          <a:ln>
            <a:noFill/>
          </a:ln>
        </p:spPr>
      </p:pic>
      <p:pic>
        <p:nvPicPr>
          <p:cNvPr id="90" name="Picture 2"/>
          <p:cNvPicPr/>
          <p:nvPr/>
        </p:nvPicPr>
        <p:blipFill>
          <a:blip r:embed="rId4"/>
          <a:stretch/>
        </p:blipFill>
        <p:spPr>
          <a:xfrm>
            <a:off x="2462040" y="4237200"/>
            <a:ext cx="1901520" cy="3163680"/>
          </a:xfrm>
          <a:prstGeom prst="rect">
            <a:avLst/>
          </a:prstGeom>
          <a:ln>
            <a:noFill/>
          </a:ln>
        </p:spPr>
      </p:pic>
      <p:pic>
        <p:nvPicPr>
          <p:cNvPr id="91" name="Picture 3"/>
          <p:cNvPicPr/>
          <p:nvPr/>
        </p:nvPicPr>
        <p:blipFill>
          <a:blip r:embed="rId5"/>
          <a:stretch/>
        </p:blipFill>
        <p:spPr>
          <a:xfrm>
            <a:off x="378000" y="1420920"/>
            <a:ext cx="2053800" cy="3236400"/>
          </a:xfrm>
          <a:prstGeom prst="rect">
            <a:avLst/>
          </a:prstGeom>
          <a:ln>
            <a:noFill/>
          </a:ln>
        </p:spPr>
      </p:pic>
      <p:pic>
        <p:nvPicPr>
          <p:cNvPr id="92" name="Picture 4"/>
          <p:cNvPicPr/>
          <p:nvPr/>
        </p:nvPicPr>
        <p:blipFill>
          <a:blip r:embed="rId6"/>
          <a:stretch/>
        </p:blipFill>
        <p:spPr>
          <a:xfrm>
            <a:off x="4797360" y="738360"/>
            <a:ext cx="1888920" cy="2747520"/>
          </a:xfrm>
          <a:prstGeom prst="rect">
            <a:avLst/>
          </a:prstGeom>
          <a:ln>
            <a:noFill/>
          </a:ln>
        </p:spPr>
      </p:pic>
      <p:sp>
        <p:nvSpPr>
          <p:cNvPr id="93" name="CustomShape 1"/>
          <p:cNvSpPr/>
          <p:nvPr/>
        </p:nvSpPr>
        <p:spPr>
          <a:xfrm>
            <a:off x="395280" y="404640"/>
            <a:ext cx="40478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Бюджет играет центральную роль в экономике округа и решении различных проблем в его развитии. Внимательное изучение бюджета дает представление о намерениях власти, ее политике, распределении ею финансовых ресурсов.</a:t>
            </a:r>
            <a:endParaRPr lang="ru-RU" sz="1200" b="0" strike="noStrike" spc="-1">
              <a:latin typeface="Arial"/>
            </a:endParaRPr>
          </a:p>
        </p:txBody>
      </p:sp>
      <p:sp>
        <p:nvSpPr>
          <p:cNvPr id="94" name="CustomShape 2"/>
          <p:cNvSpPr/>
          <p:nvPr/>
        </p:nvSpPr>
        <p:spPr>
          <a:xfrm>
            <a:off x="2263680" y="1208160"/>
            <a:ext cx="254916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Благодаря анализу бюджета можно установить, как распределяются денежные средства, расходуются ли они </a:t>
            </a:r>
            <a:endParaRPr lang="ru-RU" sz="1200" b="0" strike="noStrike" spc="-1">
              <a:latin typeface="Arial"/>
            </a:endParaRPr>
          </a:p>
          <a:p>
            <a:pPr>
              <a:lnSpc>
                <a:spcPct val="100000"/>
              </a:lnSpc>
            </a:pPr>
            <a:r>
              <a:rPr lang="ru-RU" sz="1200" b="1" strike="noStrike" spc="-1">
                <a:solidFill>
                  <a:srgbClr val="1F497D"/>
                </a:solidFill>
                <a:latin typeface="Times New Roman"/>
                <a:ea typeface="Microsoft YaHei"/>
              </a:rPr>
              <a:t>по назначению.</a:t>
            </a:r>
            <a:endParaRPr lang="ru-RU" sz="1200" b="0" strike="noStrike" spc="-1">
              <a:latin typeface="Arial"/>
            </a:endParaRPr>
          </a:p>
        </p:txBody>
      </p:sp>
      <p:sp>
        <p:nvSpPr>
          <p:cNvPr id="95" name="CustomShape 3"/>
          <p:cNvSpPr/>
          <p:nvPr/>
        </p:nvSpPr>
        <p:spPr>
          <a:xfrm>
            <a:off x="2282760" y="2090880"/>
            <a:ext cx="22856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Контроль за местным бюджетом особенно уместен, если иметь в виду, что он формируется за счет граждан и организаций. </a:t>
            </a:r>
            <a:endParaRPr lang="ru-RU" sz="1200" b="0" strike="noStrike" spc="-1">
              <a:latin typeface="Arial"/>
            </a:endParaRPr>
          </a:p>
        </p:txBody>
      </p:sp>
      <p:sp>
        <p:nvSpPr>
          <p:cNvPr id="96" name="CustomShape 4"/>
          <p:cNvSpPr/>
          <p:nvPr/>
        </p:nvSpPr>
        <p:spPr>
          <a:xfrm>
            <a:off x="182520" y="3027240"/>
            <a:ext cx="4571640" cy="596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100" b="1" strike="noStrike" spc="-1">
                <a:solidFill>
                  <a:srgbClr val="1F497D"/>
                </a:solidFill>
                <a:latin typeface="Times New Roman"/>
                <a:ea typeface="Microsoft YaHei"/>
              </a:rPr>
              <a:t>Эти средства изымаются в виде налогов, различных сборов и пошлин у физических и юридических лиц для проведения </a:t>
            </a:r>
            <a:endParaRPr lang="ru-RU" sz="1100" b="0" strike="noStrike" spc="-1">
              <a:latin typeface="Arial"/>
            </a:endParaRPr>
          </a:p>
          <a:p>
            <a:pPr>
              <a:lnSpc>
                <a:spcPct val="100000"/>
              </a:lnSpc>
            </a:pPr>
            <a:r>
              <a:rPr lang="ru-RU" sz="1100" b="1" strike="noStrike" spc="-1">
                <a:solidFill>
                  <a:srgbClr val="1F497D"/>
                </a:solidFill>
                <a:latin typeface="Times New Roman"/>
                <a:ea typeface="Microsoft YaHei"/>
              </a:rPr>
              <a:t>значимой для общества деятельности. </a:t>
            </a:r>
            <a:endParaRPr lang="ru-RU" sz="1100" b="0" strike="noStrike" spc="-1">
              <a:latin typeface="Arial"/>
            </a:endParaRPr>
          </a:p>
        </p:txBody>
      </p:sp>
      <p:sp>
        <p:nvSpPr>
          <p:cNvPr id="97" name="CustomShape 5"/>
          <p:cNvSpPr/>
          <p:nvPr/>
        </p:nvSpPr>
        <p:spPr>
          <a:xfrm>
            <a:off x="168120" y="3621240"/>
            <a:ext cx="4571640" cy="641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Проверка фактического использования бюджетных средств - закономерный и обязательный процесс, особенно в условиях недостатка имеющихся резервов.</a:t>
            </a:r>
            <a:endParaRPr lang="ru-RU" sz="1200" b="0" strike="noStrike" spc="-1">
              <a:latin typeface="Arial"/>
            </a:endParaRPr>
          </a:p>
        </p:txBody>
      </p:sp>
      <p:sp>
        <p:nvSpPr>
          <p:cNvPr id="98" name="CustomShape 6"/>
          <p:cNvSpPr/>
          <p:nvPr/>
        </p:nvSpPr>
        <p:spPr>
          <a:xfrm>
            <a:off x="392040" y="4267080"/>
            <a:ext cx="1972800" cy="1188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a:solidFill>
                  <a:srgbClr val="1F497D"/>
                </a:solidFill>
                <a:latin typeface="Times New Roman"/>
                <a:ea typeface="Microsoft YaHei"/>
              </a:rPr>
              <a:t>И мы надеемся, что данная презентация послужит обеспечению роста интереса граждан к вопросам использования бюджета. </a:t>
            </a:r>
            <a:endParaRPr lang="ru-RU" sz="1200" b="0" strike="noStrike" spc="-1">
              <a:latin typeface="Arial"/>
            </a:endParaRPr>
          </a:p>
        </p:txBody>
      </p:sp>
      <p:sp>
        <p:nvSpPr>
          <p:cNvPr id="99" name="CustomShape 7"/>
          <p:cNvSpPr/>
          <p:nvPr/>
        </p:nvSpPr>
        <p:spPr>
          <a:xfrm>
            <a:off x="6659640" y="533520"/>
            <a:ext cx="2180880" cy="1554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Ведь только при наличии у граждан чувства собственной причастности к бюджетному процессу и возможности высказать свое мнение можно рассчитывать на то, что население будет добросовестно участвовать</a:t>
            </a:r>
            <a:endParaRPr lang="ru-RU" sz="1200" b="0" strike="noStrike" spc="-1">
              <a:latin typeface="Arial"/>
            </a:endParaRPr>
          </a:p>
        </p:txBody>
      </p:sp>
      <p:sp>
        <p:nvSpPr>
          <p:cNvPr id="100" name="CustomShape 8"/>
          <p:cNvSpPr/>
          <p:nvPr/>
        </p:nvSpPr>
        <p:spPr>
          <a:xfrm>
            <a:off x="4740120" y="2104920"/>
            <a:ext cx="4571640" cy="275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как в формировании бюджета, так и его исполнении.</a:t>
            </a:r>
            <a:endParaRPr lang="ru-RU" sz="1200" b="0" strike="noStrike" spc="-1">
              <a:latin typeface="Arial"/>
            </a:endParaRPr>
          </a:p>
        </p:txBody>
      </p:sp>
      <p:sp>
        <p:nvSpPr>
          <p:cNvPr id="101" name="CustomShape 9"/>
          <p:cNvSpPr/>
          <p:nvPr/>
        </p:nvSpPr>
        <p:spPr>
          <a:xfrm>
            <a:off x="4524480" y="2381400"/>
            <a:ext cx="4239720" cy="2649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1F497D"/>
                </a:solidFill>
                <a:latin typeface="Times New Roman"/>
                <a:ea typeface="Microsoft YaHei"/>
              </a:rPr>
              <a:t>«Бюджет для граждан» познакомит Вас с основными положениями бюджета муниципального образования городского округа «Вуктыл» на </a:t>
            </a:r>
            <a:r>
              <a:rPr lang="ru-RU" sz="1200" b="1" strike="noStrike" spc="-1" dirty="0" smtClean="0">
                <a:solidFill>
                  <a:srgbClr val="1F497D"/>
                </a:solidFill>
                <a:latin typeface="Times New Roman"/>
                <a:ea typeface="Microsoft YaHei"/>
              </a:rPr>
              <a:t>2019 </a:t>
            </a:r>
            <a:r>
              <a:rPr lang="ru-RU" sz="1200" b="1" strike="noStrike" spc="-1" dirty="0">
                <a:solidFill>
                  <a:srgbClr val="1F497D"/>
                </a:solidFill>
                <a:latin typeface="Times New Roman"/>
                <a:ea typeface="Microsoft YaHei"/>
              </a:rPr>
              <a:t>год и плановый период </a:t>
            </a:r>
            <a:r>
              <a:rPr lang="ru-RU" sz="1200" b="1" strike="noStrike" spc="-1" dirty="0" smtClean="0">
                <a:solidFill>
                  <a:srgbClr val="1F497D"/>
                </a:solidFill>
                <a:latin typeface="Times New Roman"/>
                <a:ea typeface="Microsoft YaHei"/>
              </a:rPr>
              <a:t>2020 </a:t>
            </a:r>
            <a:r>
              <a:rPr lang="ru-RU" sz="1200" b="1" strike="noStrike" spc="-1" dirty="0">
                <a:solidFill>
                  <a:srgbClr val="1F497D"/>
                </a:solidFill>
                <a:latin typeface="Times New Roman"/>
                <a:ea typeface="Microsoft YaHei"/>
              </a:rPr>
              <a:t>и </a:t>
            </a:r>
            <a:r>
              <a:rPr lang="ru-RU" sz="1200" b="1" strike="noStrike" spc="-1" dirty="0" smtClean="0">
                <a:solidFill>
                  <a:srgbClr val="1F497D"/>
                </a:solidFill>
                <a:latin typeface="Times New Roman"/>
                <a:ea typeface="Microsoft YaHei"/>
              </a:rPr>
              <a:t>2021 </a:t>
            </a:r>
            <a:r>
              <a:rPr lang="ru-RU" sz="1200" b="1" strike="noStrike" spc="-1" dirty="0">
                <a:solidFill>
                  <a:srgbClr val="1F497D"/>
                </a:solidFill>
                <a:latin typeface="Times New Roman"/>
                <a:ea typeface="Microsoft YaHei"/>
              </a:rPr>
              <a:t>годов.</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Представленная информация предназначена для широкого круга пользователей, так как бюджет затрагивает интересы каждого жителя муниципального округа.</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Граждане – и как налогоплательщики, и как потребители общественных благ –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200" b="0" strike="noStrike" spc="-1" dirty="0">
              <a:latin typeface="Arial"/>
            </a:endParaRPr>
          </a:p>
        </p:txBody>
      </p:sp>
      <p:pic>
        <p:nvPicPr>
          <p:cNvPr id="102" name="Picture 14"/>
          <p:cNvPicPr/>
          <p:nvPr/>
        </p:nvPicPr>
        <p:blipFill>
          <a:blip r:embed="rId7"/>
          <a:stretch/>
        </p:blipFill>
        <p:spPr>
          <a:xfrm>
            <a:off x="6424560" y="6066000"/>
            <a:ext cx="2339640" cy="485280"/>
          </a:xfrm>
          <a:prstGeom prst="rect">
            <a:avLst/>
          </a:prstGeom>
          <a:ln>
            <a:noFill/>
          </a:ln>
        </p:spPr>
      </p:pic>
      <p:pic>
        <p:nvPicPr>
          <p:cNvPr id="103" name="Picture 15"/>
          <p:cNvPicPr/>
          <p:nvPr/>
        </p:nvPicPr>
        <p:blipFill>
          <a:blip r:embed="rId8"/>
          <a:stretch/>
        </p:blipFill>
        <p:spPr>
          <a:xfrm>
            <a:off x="4346640" y="4998960"/>
            <a:ext cx="4571640" cy="894960"/>
          </a:xfrm>
          <a:prstGeom prst="rect">
            <a:avLst/>
          </a:prstGeom>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icture 1"/>
          <p:cNvPicPr/>
          <p:nvPr/>
        </p:nvPicPr>
        <p:blipFill>
          <a:blip r:embed="rId3"/>
          <a:stretch/>
        </p:blipFill>
        <p:spPr>
          <a:xfrm>
            <a:off x="0" y="-30240"/>
            <a:ext cx="9143640" cy="725040"/>
          </a:xfrm>
          <a:prstGeom prst="rect">
            <a:avLst/>
          </a:prstGeom>
          <a:ln>
            <a:noFill/>
          </a:ln>
        </p:spPr>
      </p:pic>
      <p:pic>
        <p:nvPicPr>
          <p:cNvPr id="371" name="Picture 2"/>
          <p:cNvPicPr/>
          <p:nvPr/>
        </p:nvPicPr>
        <p:blipFill>
          <a:blip r:embed="rId4"/>
          <a:stretch/>
        </p:blipFill>
        <p:spPr>
          <a:xfrm>
            <a:off x="438120" y="2262240"/>
            <a:ext cx="3322440" cy="3906360"/>
          </a:xfrm>
          <a:prstGeom prst="rect">
            <a:avLst/>
          </a:prstGeom>
          <a:ln>
            <a:noFill/>
          </a:ln>
        </p:spPr>
      </p:pic>
      <p:pic>
        <p:nvPicPr>
          <p:cNvPr id="372" name="Picture 3"/>
          <p:cNvPicPr/>
          <p:nvPr/>
        </p:nvPicPr>
        <p:blipFill>
          <a:blip r:embed="rId5"/>
          <a:stretch/>
        </p:blipFill>
        <p:spPr>
          <a:xfrm>
            <a:off x="4224240" y="2346480"/>
            <a:ext cx="4328640" cy="4140000"/>
          </a:xfrm>
          <a:prstGeom prst="rect">
            <a:avLst/>
          </a:prstGeom>
          <a:ln>
            <a:noFill/>
          </a:ln>
        </p:spPr>
      </p:pic>
      <p:pic>
        <p:nvPicPr>
          <p:cNvPr id="373" name="Picture 4"/>
          <p:cNvPicPr/>
          <p:nvPr/>
        </p:nvPicPr>
        <p:blipFill>
          <a:blip r:embed="rId6"/>
          <a:stretch/>
        </p:blipFill>
        <p:spPr>
          <a:xfrm>
            <a:off x="579600" y="950760"/>
            <a:ext cx="7967160" cy="1066320"/>
          </a:xfrm>
          <a:prstGeom prst="rect">
            <a:avLst/>
          </a:prstGeom>
          <a:ln>
            <a:noFill/>
          </a:ln>
        </p:spPr>
      </p:pic>
      <p:pic>
        <p:nvPicPr>
          <p:cNvPr id="374" name="Picture 5"/>
          <p:cNvPicPr/>
          <p:nvPr/>
        </p:nvPicPr>
        <p:blipFill>
          <a:blip r:embed="rId7"/>
          <a:stretch/>
        </p:blipFill>
        <p:spPr>
          <a:xfrm>
            <a:off x="438120" y="4363920"/>
            <a:ext cx="3255480" cy="4309560"/>
          </a:xfrm>
          <a:prstGeom prst="rect">
            <a:avLst/>
          </a:prstGeom>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Picture 1"/>
          <p:cNvPicPr/>
          <p:nvPr/>
        </p:nvPicPr>
        <p:blipFill>
          <a:blip r:embed="rId3"/>
          <a:stretch/>
        </p:blipFill>
        <p:spPr>
          <a:xfrm>
            <a:off x="0" y="0"/>
            <a:ext cx="9143640" cy="1195200"/>
          </a:xfrm>
          <a:prstGeom prst="rect">
            <a:avLst/>
          </a:prstGeom>
          <a:ln>
            <a:noFill/>
          </a:ln>
        </p:spPr>
      </p:pic>
      <p:graphicFrame>
        <p:nvGraphicFramePr>
          <p:cNvPr id="376" name="Table 1"/>
          <p:cNvGraphicFramePr/>
          <p:nvPr/>
        </p:nvGraphicFramePr>
        <p:xfrm>
          <a:off x="792000" y="1340640"/>
          <a:ext cx="7847640" cy="5403240"/>
        </p:xfrm>
        <a:graphic>
          <a:graphicData uri="http://schemas.openxmlformats.org/drawingml/2006/table">
            <a:tbl>
              <a:tblPr/>
              <a:tblGrid>
                <a:gridCol w="7847640"/>
              </a:tblGrid>
              <a:tr h="719640">
                <a:tc>
                  <a:txBody>
                    <a:bodyPr/>
                    <a:lstStyle/>
                    <a:p>
                      <a:pPr algn="ctr"/>
                      <a:r>
                        <a:rPr lang="ru-RU" sz="1800" b="1" i="1" strike="noStrike" spc="-1">
                          <a:latin typeface="Lucida Calligraphy"/>
                        </a:rPr>
                        <a:t>Бюджетный кодекс РФ</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r>
              <a:tr h="719640">
                <a:tc>
                  <a:txBody>
                    <a:bodyPr/>
                    <a:lstStyle/>
                    <a:p>
                      <a:pPr algn="ctr"/>
                      <a:r>
                        <a:rPr lang="ru-RU" sz="1800" b="1" i="1" strike="noStrike" spc="-1">
                          <a:latin typeface="Lucida Calligraphy"/>
                        </a:rPr>
                        <a:t>Налоговый кодекс РФ</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719640">
                <a:tc>
                  <a:txBody>
                    <a:bodyPr/>
                    <a:lstStyle/>
                    <a:p>
                      <a:pPr algn="ctr"/>
                      <a:r>
                        <a:rPr lang="ru-RU" sz="1800" b="1" i="1" strike="noStrike" spc="-1">
                          <a:latin typeface="Lucida Calligraphy"/>
                        </a:rPr>
                        <a:t>Порядок составления проекта бюджетв МО ГО «Вуктыл» на очередной финансовый год и плановый период</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719640">
                <a:tc>
                  <a:txBody>
                    <a:bodyPr/>
                    <a:lstStyle/>
                    <a:p>
                      <a:pPr algn="ctr"/>
                      <a:r>
                        <a:rPr lang="ru-RU" sz="1800" b="1" i="1" strike="noStrike" spc="-1">
                          <a:latin typeface="Lucida Calligraphy"/>
                        </a:rPr>
                        <a:t>Проект закона Республики Коми «О республиканском бюджете на 2019 год и плановый период 2020 и 2021 годов»</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719640">
                <a:tc>
                  <a:txBody>
                    <a:bodyPr/>
                    <a:lstStyle/>
                    <a:p>
                      <a:pPr algn="ctr"/>
                      <a:r>
                        <a:rPr lang="ru-RU" sz="1800" b="1" i="1" strike="noStrike" spc="-1">
                          <a:latin typeface="Lucida Calligraphy"/>
                        </a:rPr>
                        <a:t>Стратегия социально-экономического развития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719640">
                <a:tc>
                  <a:txBody>
                    <a:bodyPr/>
                    <a:lstStyle/>
                    <a:p>
                      <a:pPr algn="ctr"/>
                      <a:r>
                        <a:rPr lang="ru-RU" sz="1800" b="1" i="1" strike="noStrike" spc="-1">
                          <a:latin typeface="Lucida Calligraphy"/>
                        </a:rPr>
                        <a:t>Основные направления бюджетной и налоговой политики МО ГО «Вуктыл» на 2019 год и плановый период 2020 и 2021 годов</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719640">
                <a:tc>
                  <a:txBody>
                    <a:bodyPr/>
                    <a:lstStyle/>
                    <a:p>
                      <a:pPr algn="ctr"/>
                      <a:r>
                        <a:rPr lang="ru-RU" sz="1800" b="1" i="1" strike="noStrike" spc="-1">
                          <a:latin typeface="Lucida Calligraphy"/>
                        </a:rPr>
                        <a:t>Прогноз социально-экономического развития МО ГО «Вуктыл» на 2019 год и плановый период 2020 и 2021 годов</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216000">
                <a:tc>
                  <a:txBody>
                    <a:bodyPr/>
                    <a:lstStyle/>
                    <a:p>
                      <a:pPr algn="ctr"/>
                      <a:r>
                        <a:rPr lang="ru-RU" sz="1800" b="1" i="1" strike="noStrike" spc="-1">
                          <a:latin typeface="Lucida Calligraphy"/>
                        </a:rPr>
                        <a:t>Муниципальные программы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CustomShape 1"/>
          <p:cNvSpPr/>
          <p:nvPr/>
        </p:nvSpPr>
        <p:spPr>
          <a:xfrm>
            <a:off x="360" y="793080"/>
            <a:ext cx="9143640" cy="5617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100" b="0" strike="noStrike" spc="-1" dirty="0">
                <a:solidFill>
                  <a:srgbClr val="000000"/>
                </a:solidFill>
                <a:latin typeface="Times New Roman"/>
                <a:ea typeface="Microsoft YaHei"/>
              </a:rPr>
              <a:t>	</a:t>
            </a: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В отчетном периоде на территории муниципального образования городского округа «Вуктыл» (далее – МО ГО «Вуктыл») была обеспечена относительная экономическая и социальная стабильность.</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В 2017 году объем налоговых доходов, поступивших в бюджет МО ГО «Вуктыл», составил 171 407,7 тыс. рублей, что на 42 841,6 тыс. рублей или на 20,0 %  меньше уровня 2016 года. За первое полугодие 2018 года в бюджет МО ГО «Вуктыл» поступило аналогичных доходов в размере 83 880,3 тыс. рублей.</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Удельный вес налоговых поступлений в общем объеме налоговых и неналоговых доходов бюджета составляет 77,9 %.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Традиционно основным источником формирования налоговых доходов в отчетном периоде является налог на доходы физических лиц (87,2 %).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Поступление налоговых доходов уменьшилось по сравнению с аналогичным периодом прошлого года. </a:t>
            </a:r>
            <a:endParaRPr lang="ru-RU" sz="1200" b="0" strike="noStrike" spc="-1" dirty="0">
              <a:latin typeface="Times New Roman" panose="02020603050405020304" pitchFamily="18" charset="0"/>
              <a:cs typeface="Times New Roman" panose="02020603050405020304" pitchFamily="18" charset="0"/>
            </a:endParaRPr>
          </a:p>
          <a:p>
            <a:pPr algn="just"/>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По результатам проведенных мероприятий по сплошной инвентаризации неучтенных объектов по состоянию на 1 января 2018 года выявлено 1345 неучтенных объектов недвижимого имущества, из которых в течение 2017 года оформлена государственная регистрация прав на 498 объектов, что составляет 37 % от общего количества выявленных неучтенных объектов недвижимости.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Осуществлялись оптимизационные мероприятия в муниципальных учреждениях ГО «Вуктыл» в 2017 году и прошедшем периоде 2018 года: </a:t>
            </a:r>
            <a:endParaRPr lang="ru-RU" sz="1200" b="0" strike="noStrike" spc="-1" dirty="0">
              <a:latin typeface="Times New Roman" panose="02020603050405020304" pitchFamily="18" charset="0"/>
              <a:cs typeface="Times New Roman" panose="02020603050405020304" pitchFamily="18" charset="0"/>
            </a:endParaRPr>
          </a:p>
          <a:p>
            <a:pPr algn="just"/>
            <a:r>
              <a:rPr lang="ru-RU" sz="1200" b="0"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За первое полугодие 2018 года на развитие экономики и социальной сферы на территории ГО «Вуктыл» организациями всех форм собственности были направлены инвестиции в объеме 97 440 тыс. рублей, что больше показателя за первое полугодие 2017 года на 54,9 %. </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Инвестиции в 1 полугодии 2018 года по источникам финансирования имели следующий вид:</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собственные средства – 84 240 тыс. рублей  (86,45% в общем объеме инвестиций);</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привлеченные средства – 13 200 тыс. рублей (13,55% в общем объеме инвестиций).</a:t>
            </a:r>
            <a:endParaRPr lang="ru-RU" sz="1200" b="0" strike="noStrike" spc="-1" dirty="0">
              <a:latin typeface="Times New Roman" panose="02020603050405020304" pitchFamily="18" charset="0"/>
              <a:cs typeface="Times New Roman" panose="02020603050405020304" pitchFamily="18" charset="0"/>
            </a:endParaRPr>
          </a:p>
          <a:p>
            <a:pPr algn="just"/>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          Инвестиции в основной капитал организаций за счет бюджетных средств в 1 </a:t>
            </a:r>
            <a:r>
              <a:rPr lang="ru-RU" sz="12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полугодии </a:t>
            </a: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2018 года (без субъектов малого предпринимательства и объема инвестиций, не наблюдаемых прямыми статистическими методами) составили 1 328 тыс. рублей, в том числе за счет средств:</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федерального бюджета – 771,0 тыс. рублей;</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республиканского бюджета – 0,0 тыс. рублей;</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местного бюджета – 557,0 тыс. рублей.</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В целях повышения результативности и эффективности использования средств бюджета МОГО «Вуктыл» в 2017 году и первом полугодии 2018 года продолжена работа по следующим направлениям:</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бюджет МО ГО «Вуктыл» разрабатывается и утверждается по программно-целевому принципу;</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ежегодно проводится оценка эффективности муниципальных программ ГО «Вуктыл», предусматривающая комплексный подход к оценке программ с учетом качества их формирования и эффективности реализации;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годовые отчеты о ходе реализации и оценке эффективности муниципальных программ ГО «Вуктыл» рассматриваются на общественных советах при администрации ГО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endParaRPr lang="ru-RU" sz="1100" b="0" strike="noStrike" spc="-1" dirty="0">
              <a:latin typeface="Arial"/>
            </a:endParaRPr>
          </a:p>
        </p:txBody>
      </p:sp>
      <p:sp>
        <p:nvSpPr>
          <p:cNvPr id="378" name="TextShape 2"/>
          <p:cNvSpPr txBox="1"/>
          <p:nvPr/>
        </p:nvSpPr>
        <p:spPr>
          <a:xfrm>
            <a:off x="1114200" y="72000"/>
            <a:ext cx="7500600" cy="602280"/>
          </a:xfrm>
          <a:prstGeom prst="rect">
            <a:avLst/>
          </a:prstGeom>
          <a:noFill/>
          <a:ln>
            <a:noFill/>
          </a:ln>
        </p:spPr>
        <p:txBody>
          <a:bodyPr lIns="90000" tIns="45000" rIns="90000" bIns="45000"/>
          <a:lstStyle/>
          <a:p>
            <a:pPr algn="ctr"/>
            <a:r>
              <a:rPr lang="ru-RU" sz="1800" b="1" strike="noStrike" spc="-1">
                <a:latin typeface="Arial"/>
              </a:rPr>
              <a:t>Основные итоги бюджетной и налоговой политики </a:t>
            </a:r>
            <a:endParaRPr lang="ru-RU" sz="1800" b="0" strike="noStrike" spc="-1">
              <a:latin typeface="Arial"/>
            </a:endParaRPr>
          </a:p>
          <a:p>
            <a:pPr algn="ctr"/>
            <a:r>
              <a:rPr lang="ru-RU" sz="1800" b="1" strike="noStrike" spc="-1">
                <a:latin typeface="Arial"/>
              </a:rPr>
              <a:t>городского округа «Вуктыл» за 2017 год и 1 полугодие 2018 года</a:t>
            </a:r>
            <a:endParaRPr lang="ru-RU" sz="1800" b="0" strike="noStrike" spc="-1">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 name="Table 1"/>
          <p:cNvGraphicFramePr/>
          <p:nvPr/>
        </p:nvGraphicFramePr>
        <p:xfrm>
          <a:off x="361800" y="144000"/>
          <a:ext cx="8640000" cy="6624000"/>
        </p:xfrm>
        <a:graphic>
          <a:graphicData uri="http://schemas.openxmlformats.org/drawingml/2006/table">
            <a:tbl>
              <a:tblPr/>
              <a:tblGrid>
                <a:gridCol w="8640000"/>
              </a:tblGrid>
              <a:tr h="945360">
                <a:tc>
                  <a:txBody>
                    <a:bodyPr/>
                    <a:lstStyle/>
                    <a:p>
                      <a:pPr algn="ctr"/>
                      <a:r>
                        <a:rPr lang="ru-RU" sz="2000" b="1" strike="noStrike" spc="-1" dirty="0">
                          <a:latin typeface="Times New Roman"/>
                        </a:rPr>
                        <a:t>Основные направления бюджетной и налоговой политики МО ГО «Вуктыл» на 2019 год и плановый период 2020 и 2021 годов</a:t>
                      </a:r>
                      <a:endParaRPr lang="ru-RU" sz="2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r>
              <a:tr h="945360">
                <a:tc>
                  <a:txBody>
                    <a:bodyPr/>
                    <a:lstStyle/>
                    <a:p>
                      <a:pPr algn="ctr"/>
                      <a:r>
                        <a:rPr lang="ru-RU" sz="2000" b="0" i="1" strike="noStrike" spc="-1">
                          <a:latin typeface="Times New Roman"/>
                        </a:rPr>
                        <a:t>Сохранение, укрепление устойчивости и сбалансированности бюджетной системы МО ГО «Вуктыл»</a:t>
                      </a:r>
                      <a:endParaRPr lang="ru-RU"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945360">
                <a:tc>
                  <a:txBody>
                    <a:bodyPr/>
                    <a:lstStyle/>
                    <a:p>
                      <a:pPr algn="ctr"/>
                      <a:r>
                        <a:rPr lang="ru-RU" sz="2000" b="0" i="1" strike="noStrike" spc="-1">
                          <a:latin typeface="Times New Roman"/>
                        </a:rPr>
                        <a:t>Оптимизация налогообложения на территории МО ГО «Вуктыл»</a:t>
                      </a:r>
                      <a:endParaRPr lang="ru-RU"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945360">
                <a:tc>
                  <a:txBody>
                    <a:bodyPr/>
                    <a:lstStyle/>
                    <a:p>
                      <a:pPr algn="ctr"/>
                      <a:r>
                        <a:rPr lang="ru-RU" sz="2000" b="0" i="1" strike="noStrike" spc="-1">
                          <a:latin typeface="Times New Roman"/>
                        </a:rPr>
                        <a:t>Увеличение поступления доходов бюджета МО ГО «Вуктыл» </a:t>
                      </a:r>
                      <a:endParaRPr lang="ru-RU"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945360">
                <a:tc>
                  <a:txBody>
                    <a:bodyPr/>
                    <a:lstStyle/>
                    <a:p>
                      <a:pPr algn="ctr"/>
                      <a:r>
                        <a:rPr lang="ru-RU" sz="2000" b="0" i="1" strike="noStrike" spc="-1">
                          <a:latin typeface="Times New Roman"/>
                        </a:rPr>
                        <a:t>Повышение эффективности бюджетных расходов</a:t>
                      </a:r>
                      <a:endParaRPr lang="ru-RU"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947880">
                <a:tc>
                  <a:txBody>
                    <a:bodyPr/>
                    <a:lstStyle/>
                    <a:p>
                      <a:pPr algn="ctr"/>
                      <a:r>
                        <a:rPr lang="ru-RU" sz="2000" b="0" i="1" strike="noStrike" spc="-1">
                          <a:latin typeface="Times New Roman"/>
                        </a:rPr>
                        <a:t>Повышение открытости и прозрачности бюджетного процесса </a:t>
                      </a:r>
                      <a:endParaRPr lang="ru-RU" sz="2000" b="0" strike="noStrike" spc="-1">
                        <a:latin typeface="Arial"/>
                      </a:endParaRPr>
                    </a:p>
                    <a:p>
                      <a:pPr algn="ctr"/>
                      <a:r>
                        <a:rPr lang="ru-RU" sz="2000" b="0" i="1" strike="noStrike" spc="-1">
                          <a:latin typeface="Times New Roman"/>
                        </a:rPr>
                        <a:t>в МО ГО «Вуктыл»</a:t>
                      </a:r>
                      <a:endParaRPr lang="ru-RU"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949320">
                <a:tc>
                  <a:txBody>
                    <a:bodyPr/>
                    <a:lstStyle/>
                    <a:p>
                      <a:pPr algn="ctr"/>
                      <a:r>
                        <a:rPr lang="ru-RU" sz="2000" b="0" i="1" strike="noStrike" spc="-1" dirty="0">
                          <a:latin typeface="Times New Roman"/>
                        </a:rPr>
                        <a:t>Повышение ликвидности бюджета МО ГО «Вуктыл»</a:t>
                      </a:r>
                      <a:endParaRPr lang="ru-RU" sz="2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Picture 1"/>
          <p:cNvPicPr/>
          <p:nvPr/>
        </p:nvPicPr>
        <p:blipFill>
          <a:blip r:embed="rId3"/>
          <a:stretch/>
        </p:blipFill>
        <p:spPr>
          <a:xfrm>
            <a:off x="0" y="0"/>
            <a:ext cx="9143640" cy="664920"/>
          </a:xfrm>
          <a:prstGeom prst="rect">
            <a:avLst/>
          </a:prstGeom>
          <a:ln>
            <a:noFill/>
          </a:ln>
        </p:spPr>
      </p:pic>
      <p:pic>
        <p:nvPicPr>
          <p:cNvPr id="381" name="Picture 2"/>
          <p:cNvPicPr/>
          <p:nvPr/>
        </p:nvPicPr>
        <p:blipFill>
          <a:blip r:embed="rId4"/>
          <a:stretch/>
        </p:blipFill>
        <p:spPr>
          <a:xfrm>
            <a:off x="536400" y="871560"/>
            <a:ext cx="8064000" cy="1469520"/>
          </a:xfrm>
          <a:prstGeom prst="rect">
            <a:avLst/>
          </a:prstGeom>
          <a:ln>
            <a:noFill/>
          </a:ln>
        </p:spPr>
      </p:pic>
      <p:pic>
        <p:nvPicPr>
          <p:cNvPr id="382" name="Picture 4"/>
          <p:cNvPicPr/>
          <p:nvPr/>
        </p:nvPicPr>
        <p:blipFill>
          <a:blip r:embed="rId5"/>
          <a:stretch/>
        </p:blipFill>
        <p:spPr>
          <a:xfrm>
            <a:off x="179280" y="2513160"/>
            <a:ext cx="2795400" cy="3311280"/>
          </a:xfrm>
          <a:prstGeom prst="rect">
            <a:avLst/>
          </a:prstGeom>
          <a:ln>
            <a:noFill/>
          </a:ln>
        </p:spPr>
      </p:pic>
      <p:pic>
        <p:nvPicPr>
          <p:cNvPr id="383" name="Picture 5"/>
          <p:cNvPicPr/>
          <p:nvPr/>
        </p:nvPicPr>
        <p:blipFill>
          <a:blip r:embed="rId6"/>
          <a:stretch/>
        </p:blipFill>
        <p:spPr>
          <a:xfrm>
            <a:off x="6084720" y="2590920"/>
            <a:ext cx="2795400" cy="3233520"/>
          </a:xfrm>
          <a:prstGeom prst="rect">
            <a:avLst/>
          </a:prstGeom>
          <a:ln>
            <a:noFill/>
          </a:ln>
        </p:spPr>
      </p:pic>
      <p:pic>
        <p:nvPicPr>
          <p:cNvPr id="384" name="Picture 6"/>
          <p:cNvPicPr/>
          <p:nvPr/>
        </p:nvPicPr>
        <p:blipFill>
          <a:blip r:embed="rId7"/>
          <a:stretch/>
        </p:blipFill>
        <p:spPr>
          <a:xfrm>
            <a:off x="2830680" y="2570040"/>
            <a:ext cx="3404880" cy="2930040"/>
          </a:xfrm>
          <a:prstGeom prst="rect">
            <a:avLst/>
          </a:prstGeom>
          <a:ln>
            <a:noFill/>
          </a:ln>
        </p:spPr>
      </p:pic>
      <p:pic>
        <p:nvPicPr>
          <p:cNvPr id="385" name="Picture 7"/>
          <p:cNvPicPr/>
          <p:nvPr/>
        </p:nvPicPr>
        <p:blipFill>
          <a:blip r:embed="rId8"/>
          <a:stretch/>
        </p:blipFill>
        <p:spPr>
          <a:xfrm>
            <a:off x="3414600" y="4203720"/>
            <a:ext cx="2296800" cy="2641320"/>
          </a:xfrm>
          <a:prstGeom prst="rect">
            <a:avLst/>
          </a:prstGeom>
          <a:ln>
            <a:noFill/>
          </a:ln>
        </p:spPr>
      </p:pic>
      <p:pic>
        <p:nvPicPr>
          <p:cNvPr id="386" name="Picture 8"/>
          <p:cNvPicPr/>
          <p:nvPr/>
        </p:nvPicPr>
        <p:blipFill>
          <a:blip r:embed="rId9"/>
          <a:stretch/>
        </p:blipFill>
        <p:spPr>
          <a:xfrm>
            <a:off x="1488960" y="2782800"/>
            <a:ext cx="6082920" cy="3252600"/>
          </a:xfrm>
          <a:prstGeom prst="rect">
            <a:avLst/>
          </a:prstGeom>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1"/>
          <p:cNvPicPr/>
          <p:nvPr/>
        </p:nvPicPr>
        <p:blipFill>
          <a:blip r:embed="rId3"/>
          <a:stretch/>
        </p:blipFill>
        <p:spPr>
          <a:xfrm>
            <a:off x="0" y="0"/>
            <a:ext cx="9143640" cy="907560"/>
          </a:xfrm>
          <a:prstGeom prst="rect">
            <a:avLst/>
          </a:prstGeom>
          <a:ln>
            <a:noFill/>
          </a:ln>
        </p:spPr>
      </p:pic>
      <p:graphicFrame>
        <p:nvGraphicFramePr>
          <p:cNvPr id="388" name="Table 1"/>
          <p:cNvGraphicFramePr/>
          <p:nvPr/>
        </p:nvGraphicFramePr>
        <p:xfrm>
          <a:off x="465840" y="1036440"/>
          <a:ext cx="8135640" cy="5680080"/>
        </p:xfrm>
        <a:graphic>
          <a:graphicData uri="http://schemas.openxmlformats.org/drawingml/2006/table">
            <a:tbl>
              <a:tblPr/>
              <a:tblGrid>
                <a:gridCol w="8135640"/>
              </a:tblGrid>
              <a:tr h="185040">
                <a:tc>
                  <a:txBody>
                    <a:bodyPr/>
                    <a:lstStyle/>
                    <a:p>
                      <a:pPr algn="ctr"/>
                      <a:r>
                        <a:rPr lang="ru-RU" sz="1800" b="1" i="1" strike="noStrike" spc="-1">
                          <a:latin typeface="Arial"/>
                          <a:ea typeface="Microsoft YaHei"/>
                        </a:rPr>
                        <a:t>Глава муниципального образования городского округа «Вуктыл» - руководитель администрации городского округа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r>
              <a:tr h="719640">
                <a:tc>
                  <a:txBody>
                    <a:bodyPr/>
                    <a:lstStyle/>
                    <a:p>
                      <a:pPr algn="ctr"/>
                      <a:r>
                        <a:rPr lang="ru-RU" sz="1800" b="1" i="1" strike="noStrike" spc="-1">
                          <a:latin typeface="Times New Roman"/>
                          <a:ea typeface="Times New Roman"/>
                        </a:rPr>
                        <a:t>Совет городского округа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19640">
                <a:tc>
                  <a:txBody>
                    <a:bodyPr/>
                    <a:lstStyle/>
                    <a:p>
                      <a:pPr algn="ctr"/>
                      <a:r>
                        <a:rPr lang="ru-RU" sz="1800" b="1" i="1" strike="noStrike" spc="-1">
                          <a:latin typeface="Times New Roman"/>
                          <a:ea typeface="Times New Roman"/>
                        </a:rPr>
                        <a:t>администрация городского округа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719640">
                <a:tc>
                  <a:txBody>
                    <a:bodyPr/>
                    <a:lstStyle/>
                    <a:p>
                      <a:pPr algn="ctr"/>
                      <a:r>
                        <a:rPr lang="ru-RU" sz="1800" b="1" i="1" strike="noStrike" spc="-1">
                          <a:latin typeface="Times New Roman"/>
                          <a:ea typeface="Times New Roman"/>
                        </a:rPr>
                        <a:t>Контрольно-счетная палата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19640">
                <a:tc>
                  <a:txBody>
                    <a:bodyPr/>
                    <a:lstStyle/>
                    <a:p>
                      <a:pPr algn="ctr"/>
                      <a:r>
                        <a:rPr lang="ru-RU" sz="1800" b="1" i="1" strike="noStrike" spc="-1">
                          <a:latin typeface="Times New Roman"/>
                          <a:ea typeface="Times New Roman"/>
                        </a:rPr>
                        <a:t>главные распорядители (распорядители) бюджетных средств </a:t>
                      </a:r>
                      <a:endParaRPr lang="ru-RU" sz="1800" b="0" strike="noStrike" spc="-1">
                        <a:latin typeface="Arial"/>
                      </a:endParaRPr>
                    </a:p>
                    <a:p>
                      <a:pPr algn="ctr"/>
                      <a:r>
                        <a:rPr lang="ru-RU" sz="1800" b="1" i="1" strike="noStrike" spc="-1">
                          <a:latin typeface="Times New Roman"/>
                          <a:ea typeface="Times New Roman"/>
                        </a:rPr>
                        <a:t>бюджета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719640">
                <a:tc>
                  <a:txBody>
                    <a:bodyPr/>
                    <a:lstStyle/>
                    <a:p>
                      <a:pPr algn="ctr"/>
                      <a:r>
                        <a:rPr lang="ru-RU" sz="1800" b="1" i="1" strike="noStrike" spc="-1">
                          <a:latin typeface="Arial"/>
                          <a:ea typeface="Microsoft YaHei"/>
                        </a:rPr>
                        <a:t>главные администраторы (администраторы) доходов </a:t>
                      </a:r>
                      <a:endParaRPr lang="ru-RU" sz="1800" b="0" strike="noStrike" spc="-1">
                        <a:latin typeface="Arial"/>
                      </a:endParaRPr>
                    </a:p>
                    <a:p>
                      <a:pPr algn="ctr"/>
                      <a:r>
                        <a:rPr lang="ru-RU" sz="1800" b="1" i="1" strike="noStrike" spc="-1">
                          <a:latin typeface="Arial"/>
                          <a:ea typeface="Microsoft YaHei"/>
                        </a:rPr>
                        <a:t>бюджета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19640">
                <a:tc>
                  <a:txBody>
                    <a:bodyPr/>
                    <a:lstStyle/>
                    <a:p>
                      <a:pPr algn="ctr"/>
                      <a:r>
                        <a:rPr lang="ru-RU" sz="1800" b="1" i="1" strike="noStrike" spc="-1">
                          <a:latin typeface="Arial"/>
                          <a:ea typeface="Microsoft YaHei"/>
                        </a:rPr>
                        <a:t>главные администраторы (администраторы) источников финансирования дефицита бюджета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722160">
                <a:tc>
                  <a:txBody>
                    <a:bodyPr/>
                    <a:lstStyle/>
                    <a:p>
                      <a:pPr algn="ctr"/>
                      <a:r>
                        <a:rPr lang="ru-RU" sz="1800" b="1" i="1" strike="noStrike" spc="-1">
                          <a:latin typeface="Arial"/>
                          <a:ea typeface="Microsoft YaHei"/>
                        </a:rPr>
                        <a:t>получатели бюджетных средств бюджета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icture 1"/>
          <p:cNvPicPr/>
          <p:nvPr/>
        </p:nvPicPr>
        <p:blipFill>
          <a:blip r:embed="rId3"/>
          <a:stretch/>
        </p:blipFill>
        <p:spPr>
          <a:xfrm>
            <a:off x="0" y="0"/>
            <a:ext cx="9143640" cy="1053720"/>
          </a:xfrm>
          <a:prstGeom prst="rect">
            <a:avLst/>
          </a:prstGeom>
          <a:ln>
            <a:noFill/>
          </a:ln>
        </p:spPr>
      </p:pic>
      <p:pic>
        <p:nvPicPr>
          <p:cNvPr id="390" name="Picture 2"/>
          <p:cNvPicPr/>
          <p:nvPr/>
        </p:nvPicPr>
        <p:blipFill>
          <a:blip r:embed="rId4"/>
          <a:stretch/>
        </p:blipFill>
        <p:spPr>
          <a:xfrm>
            <a:off x="7931160" y="1957320"/>
            <a:ext cx="1231560" cy="1931760"/>
          </a:xfrm>
          <a:prstGeom prst="rect">
            <a:avLst/>
          </a:prstGeom>
          <a:ln>
            <a:noFill/>
          </a:ln>
        </p:spPr>
      </p:pic>
      <p:pic>
        <p:nvPicPr>
          <p:cNvPr id="391" name="Picture 3"/>
          <p:cNvPicPr/>
          <p:nvPr/>
        </p:nvPicPr>
        <p:blipFill>
          <a:blip r:embed="rId5"/>
          <a:stretch/>
        </p:blipFill>
        <p:spPr>
          <a:xfrm>
            <a:off x="7937640" y="3181320"/>
            <a:ext cx="1225080" cy="2457000"/>
          </a:xfrm>
          <a:prstGeom prst="rect">
            <a:avLst/>
          </a:prstGeom>
          <a:ln>
            <a:noFill/>
          </a:ln>
        </p:spPr>
      </p:pic>
      <p:pic>
        <p:nvPicPr>
          <p:cNvPr id="392" name="Picture 4"/>
          <p:cNvPicPr/>
          <p:nvPr/>
        </p:nvPicPr>
        <p:blipFill>
          <a:blip r:embed="rId6"/>
          <a:stretch/>
        </p:blipFill>
        <p:spPr>
          <a:xfrm>
            <a:off x="7912080" y="4780080"/>
            <a:ext cx="1250640" cy="2418840"/>
          </a:xfrm>
          <a:prstGeom prst="rect">
            <a:avLst/>
          </a:prstGeom>
          <a:ln>
            <a:noFill/>
          </a:ln>
        </p:spPr>
      </p:pic>
      <p:sp>
        <p:nvSpPr>
          <p:cNvPr id="393" name="CustomShape 1"/>
          <p:cNvSpPr/>
          <p:nvPr/>
        </p:nvSpPr>
        <p:spPr>
          <a:xfrm>
            <a:off x="111240" y="1096920"/>
            <a:ext cx="8787960" cy="69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2200" b="1" strike="noStrike" spc="-1">
                <a:solidFill>
                  <a:srgbClr val="0000FF"/>
                </a:solidFill>
                <a:latin typeface="Calibri"/>
                <a:ea typeface="Microsoft YaHei"/>
              </a:rPr>
              <a:t>Межбюджетные трансферты </a:t>
            </a:r>
            <a:r>
              <a:rPr lang="ru-RU" sz="2200" b="0" strike="noStrike" spc="-1">
                <a:solidFill>
                  <a:srgbClr val="000000"/>
                </a:solidFill>
                <a:latin typeface="Calibri"/>
                <a:ea typeface="Microsoft YaHei"/>
              </a:rPr>
              <a:t>– это денежные средства, перечисляемые из одного бюджета бюджетной системы Российской Федерации другому.</a:t>
            </a:r>
            <a:endParaRPr lang="ru-RU" sz="2200" b="0" strike="noStrike" spc="-1">
              <a:latin typeface="Arial"/>
            </a:endParaRPr>
          </a:p>
        </p:txBody>
      </p:sp>
      <p:sp>
        <p:nvSpPr>
          <p:cNvPr id="394" name="CustomShape 2"/>
          <p:cNvSpPr/>
          <p:nvPr/>
        </p:nvSpPr>
        <p:spPr>
          <a:xfrm>
            <a:off x="2627280" y="1800360"/>
            <a:ext cx="3401640" cy="1122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0000"/>
                </a:solidFill>
                <a:latin typeface="Calibri"/>
                <a:ea typeface="Microsoft YaHei"/>
              </a:rPr>
              <a:t>Дотации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предоставляются без определения конкретной цели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отец дает своему ребенку деньги на личные расходы)</a:t>
            </a:r>
            <a:endParaRPr lang="ru-RU" sz="1400" b="0" strike="noStrike" spc="-1">
              <a:latin typeface="Arial"/>
            </a:endParaRPr>
          </a:p>
        </p:txBody>
      </p:sp>
      <p:sp>
        <p:nvSpPr>
          <p:cNvPr id="395" name="CustomShape 3"/>
          <p:cNvSpPr/>
          <p:nvPr/>
        </p:nvSpPr>
        <p:spPr>
          <a:xfrm>
            <a:off x="2627280" y="3005280"/>
            <a:ext cx="3401640" cy="10713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Субсидии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условиях частичного софинансирования расходов (пример, отец добавляет денег ребенку для покупки игрушки)</a:t>
            </a:r>
            <a:endParaRPr lang="ru-RU" sz="1400" b="0" strike="noStrike" spc="-1">
              <a:latin typeface="Arial"/>
            </a:endParaRPr>
          </a:p>
        </p:txBody>
      </p:sp>
      <p:sp>
        <p:nvSpPr>
          <p:cNvPr id="396" name="CustomShape 4"/>
          <p:cNvSpPr/>
          <p:nvPr/>
        </p:nvSpPr>
        <p:spPr>
          <a:xfrm>
            <a:off x="2627280" y="4124160"/>
            <a:ext cx="3401640" cy="13107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Субвенции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финансирование «переданных» полномочий субъекта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ребенку дали деньги и поручили купить продукты)</a:t>
            </a:r>
            <a:endParaRPr lang="ru-RU" sz="1400" b="0" strike="noStrike" spc="-1">
              <a:latin typeface="Arial"/>
            </a:endParaRPr>
          </a:p>
        </p:txBody>
      </p:sp>
      <p:sp>
        <p:nvSpPr>
          <p:cNvPr id="397" name="CustomShape 5"/>
          <p:cNvSpPr/>
          <p:nvPr/>
        </p:nvSpPr>
        <p:spPr>
          <a:xfrm rot="16200000">
            <a:off x="5267520" y="4094280"/>
            <a:ext cx="4238280" cy="5173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Республики Коми</a:t>
            </a:r>
            <a:endParaRPr lang="ru-RU" sz="1600" b="0" strike="noStrike" spc="-1">
              <a:latin typeface="Arial"/>
            </a:endParaRPr>
          </a:p>
        </p:txBody>
      </p:sp>
      <p:sp>
        <p:nvSpPr>
          <p:cNvPr id="398" name="CustomShape 6"/>
          <p:cNvSpPr/>
          <p:nvPr/>
        </p:nvSpPr>
        <p:spPr>
          <a:xfrm>
            <a:off x="111240" y="3933720"/>
            <a:ext cx="1723680" cy="100764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МО ГО «Вуктыл»</a:t>
            </a:r>
            <a:endParaRPr lang="ru-RU" sz="1600" b="0" strike="noStrike" spc="-1">
              <a:latin typeface="Arial"/>
            </a:endParaRPr>
          </a:p>
        </p:txBody>
      </p:sp>
      <p:sp>
        <p:nvSpPr>
          <p:cNvPr id="399" name="CustomShape 7"/>
          <p:cNvSpPr/>
          <p:nvPr/>
        </p:nvSpPr>
        <p:spPr>
          <a:xfrm>
            <a:off x="2657520" y="5516640"/>
            <a:ext cx="3311280" cy="1203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Иные межбюджетные трансферты</a:t>
            </a:r>
            <a:r>
              <a:rPr lang="ru-RU" sz="1400" b="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–предоставляются в соответствии с принятыми нормативно-правовыми актами субъекта</a:t>
            </a:r>
            <a:endParaRPr lang="ru-RU" sz="1400" b="0" strike="noStrike" spc="-1">
              <a:latin typeface="Arial"/>
            </a:endParaRPr>
          </a:p>
        </p:txBody>
      </p:sp>
      <p:pic>
        <p:nvPicPr>
          <p:cNvPr id="400" name="Picture 12"/>
          <p:cNvPicPr/>
          <p:nvPr/>
        </p:nvPicPr>
        <p:blipFill>
          <a:blip r:embed="rId7"/>
          <a:stretch/>
        </p:blipFill>
        <p:spPr>
          <a:xfrm>
            <a:off x="122400" y="1841400"/>
            <a:ext cx="1834920" cy="2700000"/>
          </a:xfrm>
          <a:prstGeom prst="rect">
            <a:avLst/>
          </a:prstGeom>
          <a:ln>
            <a:noFill/>
          </a:ln>
        </p:spPr>
      </p:pic>
      <p:sp>
        <p:nvSpPr>
          <p:cNvPr id="401" name="CustomShape 8"/>
          <p:cNvSpPr/>
          <p:nvPr/>
        </p:nvSpPr>
        <p:spPr>
          <a:xfrm flipH="1" flipV="1">
            <a:off x="6156360" y="2468520"/>
            <a:ext cx="872640" cy="1655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2" name="CustomShape 9"/>
          <p:cNvSpPr/>
          <p:nvPr/>
        </p:nvSpPr>
        <p:spPr>
          <a:xfrm flipH="1" flipV="1">
            <a:off x="6156360" y="3610080"/>
            <a:ext cx="872640" cy="52524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3" name="CustomShape 10"/>
          <p:cNvSpPr/>
          <p:nvPr/>
        </p:nvSpPr>
        <p:spPr>
          <a:xfrm flipH="1">
            <a:off x="6156360" y="4173480"/>
            <a:ext cx="872640" cy="515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4" name="CustomShape 11"/>
          <p:cNvSpPr/>
          <p:nvPr/>
        </p:nvSpPr>
        <p:spPr>
          <a:xfrm flipH="1">
            <a:off x="6081840" y="4221000"/>
            <a:ext cx="947520" cy="175860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5" name="CustomShape 12"/>
          <p:cNvSpPr/>
          <p:nvPr/>
        </p:nvSpPr>
        <p:spPr>
          <a:xfrm flipH="1">
            <a:off x="1844640" y="3648240"/>
            <a:ext cx="711000" cy="728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6" name="CustomShape 13"/>
          <p:cNvSpPr/>
          <p:nvPr/>
        </p:nvSpPr>
        <p:spPr>
          <a:xfrm flipH="1">
            <a:off x="1866960" y="2803680"/>
            <a:ext cx="711000" cy="13204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7" name="CustomShape 14"/>
          <p:cNvSpPr/>
          <p:nvPr/>
        </p:nvSpPr>
        <p:spPr>
          <a:xfrm flipH="1" flipV="1">
            <a:off x="1843200" y="4479840"/>
            <a:ext cx="712440" cy="299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8" name="CustomShape 15"/>
          <p:cNvSpPr/>
          <p:nvPr/>
        </p:nvSpPr>
        <p:spPr>
          <a:xfrm flipH="1" flipV="1">
            <a:off x="1893960" y="4654440"/>
            <a:ext cx="699840" cy="10393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icture 1"/>
          <p:cNvPicPr/>
          <p:nvPr/>
        </p:nvPicPr>
        <p:blipFill>
          <a:blip r:embed="rId3"/>
          <a:stretch/>
        </p:blipFill>
        <p:spPr>
          <a:xfrm>
            <a:off x="0" y="0"/>
            <a:ext cx="9143640" cy="834840"/>
          </a:xfrm>
          <a:prstGeom prst="rect">
            <a:avLst/>
          </a:prstGeom>
          <a:ln>
            <a:noFill/>
          </a:ln>
        </p:spPr>
      </p:pic>
      <p:pic>
        <p:nvPicPr>
          <p:cNvPr id="410" name="Picture 2"/>
          <p:cNvPicPr/>
          <p:nvPr/>
        </p:nvPicPr>
        <p:blipFill>
          <a:blip r:embed="rId4"/>
          <a:stretch/>
        </p:blipFill>
        <p:spPr>
          <a:xfrm>
            <a:off x="2481120" y="835200"/>
            <a:ext cx="6497280" cy="5760720"/>
          </a:xfrm>
          <a:prstGeom prst="rect">
            <a:avLst/>
          </a:prstGeom>
          <a:ln>
            <a:noFill/>
          </a:ln>
        </p:spPr>
      </p:pic>
      <p:sp>
        <p:nvSpPr>
          <p:cNvPr id="411" name="CustomShape 1"/>
          <p:cNvSpPr/>
          <p:nvPr/>
        </p:nvSpPr>
        <p:spPr>
          <a:xfrm>
            <a:off x="2846520" y="129528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1</a:t>
            </a:r>
            <a:endParaRPr lang="ru-RU" sz="2400" b="0" strike="noStrike" spc="-1">
              <a:latin typeface="Arial"/>
            </a:endParaRPr>
          </a:p>
        </p:txBody>
      </p:sp>
      <p:sp>
        <p:nvSpPr>
          <p:cNvPr id="412" name="CustomShape 2"/>
          <p:cNvSpPr/>
          <p:nvPr/>
        </p:nvSpPr>
        <p:spPr>
          <a:xfrm>
            <a:off x="3351240" y="234936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2</a:t>
            </a:r>
            <a:endParaRPr lang="ru-RU" sz="2400" b="0" strike="noStrike" spc="-1">
              <a:latin typeface="Arial"/>
            </a:endParaRPr>
          </a:p>
        </p:txBody>
      </p:sp>
      <p:sp>
        <p:nvSpPr>
          <p:cNvPr id="413" name="CustomShape 3"/>
          <p:cNvSpPr/>
          <p:nvPr/>
        </p:nvSpPr>
        <p:spPr>
          <a:xfrm>
            <a:off x="3541680" y="34560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3</a:t>
            </a:r>
            <a:endParaRPr lang="ru-RU" sz="2400" b="0" strike="noStrike" spc="-1">
              <a:latin typeface="Arial"/>
            </a:endParaRPr>
          </a:p>
        </p:txBody>
      </p:sp>
      <p:sp>
        <p:nvSpPr>
          <p:cNvPr id="414" name="CustomShape 4"/>
          <p:cNvSpPr/>
          <p:nvPr/>
        </p:nvSpPr>
        <p:spPr>
          <a:xfrm>
            <a:off x="3286080" y="45306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4</a:t>
            </a:r>
            <a:endParaRPr lang="ru-RU" sz="2400" b="0" strike="noStrike" spc="-1">
              <a:latin typeface="Arial"/>
            </a:endParaRPr>
          </a:p>
        </p:txBody>
      </p:sp>
      <p:sp>
        <p:nvSpPr>
          <p:cNvPr id="415" name="CustomShape 5"/>
          <p:cNvSpPr/>
          <p:nvPr/>
        </p:nvSpPr>
        <p:spPr>
          <a:xfrm>
            <a:off x="2819520" y="561492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5</a:t>
            </a:r>
            <a:endParaRPr lang="ru-RU" sz="2400" b="0" strike="noStrike" spc="-1">
              <a:latin typeface="Arial"/>
            </a:endParaRPr>
          </a:p>
        </p:txBody>
      </p:sp>
      <p:pic>
        <p:nvPicPr>
          <p:cNvPr id="416" name="Picture 8"/>
          <p:cNvPicPr/>
          <p:nvPr/>
        </p:nvPicPr>
        <p:blipFill>
          <a:blip r:embed="rId5"/>
          <a:stretch/>
        </p:blipFill>
        <p:spPr>
          <a:xfrm>
            <a:off x="96840" y="981000"/>
            <a:ext cx="2457000" cy="3285720"/>
          </a:xfrm>
          <a:prstGeom prst="rect">
            <a:avLst/>
          </a:prstGeom>
          <a:ln>
            <a:noFill/>
          </a:ln>
        </p:spPr>
      </p:pic>
      <p:pic>
        <p:nvPicPr>
          <p:cNvPr id="417" name="Picture 9"/>
          <p:cNvPicPr/>
          <p:nvPr/>
        </p:nvPicPr>
        <p:blipFill>
          <a:blip r:embed="rId6"/>
          <a:stretch/>
        </p:blipFill>
        <p:spPr>
          <a:xfrm>
            <a:off x="444600" y="2914560"/>
            <a:ext cx="2584080" cy="3625560"/>
          </a:xfrm>
          <a:prstGeom prst="rect">
            <a:avLst/>
          </a:prstGeom>
          <a:ln>
            <a:noFill/>
          </a:ln>
        </p:spPr>
      </p:pic>
      <p:pic>
        <p:nvPicPr>
          <p:cNvPr id="418" name="Picture 10"/>
          <p:cNvPicPr/>
          <p:nvPr/>
        </p:nvPicPr>
        <p:blipFill>
          <a:blip r:embed="rId7"/>
          <a:stretch/>
        </p:blipFill>
        <p:spPr>
          <a:xfrm>
            <a:off x="122400" y="5065560"/>
            <a:ext cx="2163240" cy="3200040"/>
          </a:xfrm>
          <a:prstGeom prst="rect">
            <a:avLst/>
          </a:prstGeom>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Picture 1"/>
          <p:cNvPicPr/>
          <p:nvPr/>
        </p:nvPicPr>
        <p:blipFill>
          <a:blip r:embed="rId3"/>
          <a:stretch/>
        </p:blipFill>
        <p:spPr>
          <a:xfrm>
            <a:off x="0" y="0"/>
            <a:ext cx="9143640" cy="864000"/>
          </a:xfrm>
          <a:prstGeom prst="rect">
            <a:avLst/>
          </a:prstGeom>
          <a:ln>
            <a:noFill/>
          </a:ln>
        </p:spPr>
      </p:pic>
      <p:graphicFrame>
        <p:nvGraphicFramePr>
          <p:cNvPr id="420" name="Table 1"/>
          <p:cNvGraphicFramePr/>
          <p:nvPr>
            <p:extLst>
              <p:ext uri="{D42A27DB-BD31-4B8C-83A1-F6EECF244321}">
                <p14:modId xmlns:p14="http://schemas.microsoft.com/office/powerpoint/2010/main" val="2645269976"/>
              </p:ext>
            </p:extLst>
          </p:nvPr>
        </p:nvGraphicFramePr>
        <p:xfrm>
          <a:off x="65681" y="978242"/>
          <a:ext cx="8970814" cy="5661062"/>
        </p:xfrm>
        <a:graphic>
          <a:graphicData uri="http://schemas.openxmlformats.org/drawingml/2006/table">
            <a:tbl>
              <a:tblPr>
                <a:tableStyleId>{284E427A-3D55-4303-BF80-6455036E1DE7}</a:tableStyleId>
              </a:tblPr>
              <a:tblGrid>
                <a:gridCol w="4498370"/>
                <a:gridCol w="887389"/>
                <a:gridCol w="851097"/>
                <a:gridCol w="995472"/>
                <a:gridCol w="887389"/>
                <a:gridCol w="851097"/>
              </a:tblGrid>
              <a:tr h="802089">
                <a:tc>
                  <a:txBody>
                    <a:bodyPr/>
                    <a:lstStyle/>
                    <a:p>
                      <a:pPr algn="ctr">
                        <a:lnSpc>
                          <a:spcPct val="10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strike="noStrike" spc="-1" dirty="0">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2017 год (факт)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2018 год </a:t>
                      </a:r>
                      <a:r>
                        <a:rPr lang="ru-RU" sz="1200" strike="noStrike" spc="-1" dirty="0" smtClean="0">
                          <a:latin typeface="Times New Roman" panose="02020603050405020304" pitchFamily="18" charset="0"/>
                          <a:cs typeface="Times New Roman" panose="02020603050405020304" pitchFamily="18" charset="0"/>
                        </a:rPr>
                        <a:t>(факт)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2019</a:t>
                      </a:r>
                    </a:p>
                    <a:p>
                      <a:pPr algn="ctr">
                        <a:lnSpc>
                          <a:spcPct val="100000"/>
                        </a:lnSpc>
                      </a:pPr>
                      <a:r>
                        <a:rPr lang="ru-RU" sz="1200" strike="noStrike" spc="-1" dirty="0">
                          <a:latin typeface="Times New Roman" panose="02020603050405020304" pitchFamily="18" charset="0"/>
                          <a:cs typeface="Times New Roman" panose="02020603050405020304" pitchFamily="18" charset="0"/>
                        </a:rPr>
                        <a:t>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2020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2021 год</a:t>
                      </a:r>
                      <a:endParaRPr lang="ru-RU" sz="1200" b="0" strike="noStrike" spc="-1">
                        <a:latin typeface="Times New Roman" panose="02020603050405020304" pitchFamily="18" charset="0"/>
                        <a:cs typeface="Times New Roman" panose="02020603050405020304" pitchFamily="18" charset="0"/>
                      </a:endParaRPr>
                    </a:p>
                  </a:txBody>
                  <a:tcPr marL="90000" marR="90000"/>
                </a:tc>
              </a:tr>
              <a:tr h="445605">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Безвозмездные поступления от других бюджетов бюджетной системы Российской Федерации</a:t>
                      </a:r>
                      <a:endParaRPr lang="ru-RU" sz="12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335 643,56</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388 722,60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529 401,75</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262 899,11</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244 965,81</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267363">
                <a:tc>
                  <a:txBody>
                    <a:bodyPr/>
                    <a:lstStyle/>
                    <a:p>
                      <a:pPr algn="just">
                        <a:lnSpc>
                          <a:spcPct val="100000"/>
                        </a:lnSpc>
                      </a:pPr>
                      <a:r>
                        <a:rPr lang="ru-RU" sz="1100" strike="noStrike" spc="-1">
                          <a:latin typeface="Times New Roman" panose="02020603050405020304" pitchFamily="18" charset="0"/>
                          <a:cs typeface="Times New Roman" panose="02020603050405020304" pitchFamily="18" charset="0"/>
                        </a:rPr>
                        <a:t>  Дотации на выравнивание бюджетной обеспеченности</a:t>
                      </a:r>
                      <a:endParaRPr lang="ru-RU" sz="11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5 720,00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13 047,30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1 099,80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1 092,20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1 407,20</a:t>
                      </a:r>
                      <a:endParaRPr lang="ru-RU" sz="1200" b="0" strike="noStrike" spc="-1">
                        <a:latin typeface="Times New Roman" panose="02020603050405020304" pitchFamily="18" charset="0"/>
                        <a:cs typeface="Times New Roman" panose="02020603050405020304" pitchFamily="18" charset="0"/>
                      </a:endParaRPr>
                    </a:p>
                  </a:txBody>
                  <a:tcPr marL="10800" marR="10800"/>
                </a:tc>
              </a:tr>
              <a:tr h="415898">
                <a:tc>
                  <a:txBody>
                    <a:bodyPr/>
                    <a:lstStyle/>
                    <a:p>
                      <a:pPr algn="just">
                        <a:lnSpc>
                          <a:spcPct val="100000"/>
                        </a:lnSpc>
                      </a:pPr>
                      <a:r>
                        <a:rPr lang="ru-RU" sz="1100" strike="noStrike" spc="-1">
                          <a:latin typeface="Times New Roman" panose="02020603050405020304" pitchFamily="18" charset="0"/>
                          <a:cs typeface="Times New Roman" panose="02020603050405020304" pitchFamily="18" charset="0"/>
                        </a:rPr>
                        <a:t>  Дотации бюджетам на поддержку мер по обеспечению сбалансированности бюджетов</a:t>
                      </a:r>
                      <a:endParaRPr lang="ru-RU" sz="11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78 791,84</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99 343,40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33 006,70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0,00 </a:t>
                      </a:r>
                      <a:endParaRPr lang="ru-RU" sz="1200" b="0" strike="noStrike" spc="-1">
                        <a:latin typeface="Times New Roman" panose="02020603050405020304" pitchFamily="18" charset="0"/>
                        <a:cs typeface="Times New Roman" panose="02020603050405020304" pitchFamily="18" charset="0"/>
                      </a:endParaRPr>
                    </a:p>
                  </a:txBody>
                  <a:tcPr marL="10800" marR="10800"/>
                </a:tc>
              </a:tr>
              <a:tr h="267363">
                <a:tc>
                  <a:txBody>
                    <a:bodyPr/>
                    <a:lstStyle/>
                    <a:p>
                      <a:pPr algn="just">
                        <a:lnSpc>
                          <a:spcPct val="100000"/>
                        </a:lnSpc>
                        <a:spcBef>
                          <a:spcPts val="567"/>
                        </a:spcBef>
                        <a:spcAft>
                          <a:spcPts val="567"/>
                        </a:spcAft>
                      </a:pPr>
                      <a:r>
                        <a:rPr lang="ru-RU" sz="1100" strike="noStrike" spc="-1">
                          <a:latin typeface="Times New Roman" panose="02020603050405020304" pitchFamily="18" charset="0"/>
                          <a:cs typeface="Times New Roman" panose="02020603050405020304" pitchFamily="18" charset="0"/>
                        </a:rPr>
                        <a:t>  Субсидии бюджетам на обеспечение жильем молодых семей</a:t>
                      </a:r>
                      <a:endParaRPr lang="ru-RU" sz="11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spcBef>
                          <a:spcPts val="567"/>
                        </a:spcBef>
                        <a:spcAft>
                          <a:spcPts val="567"/>
                        </a:spcAft>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spcBef>
                          <a:spcPts val="567"/>
                        </a:spcBef>
                        <a:spcAft>
                          <a:spcPts val="567"/>
                        </a:spcAft>
                      </a:pPr>
                      <a:r>
                        <a:rPr lang="ru-RU" sz="1200" strike="noStrike" spc="-1" dirty="0">
                          <a:solidFill>
                            <a:schemeClr val="tx1"/>
                          </a:solidFill>
                          <a:latin typeface="Times New Roman" panose="02020603050405020304" pitchFamily="18" charset="0"/>
                          <a:cs typeface="Times New Roman" panose="02020603050405020304" pitchFamily="18" charset="0"/>
                        </a:rPr>
                        <a:t> 457,19</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spcBef>
                          <a:spcPts val="567"/>
                        </a:spcBef>
                        <a:spcAft>
                          <a:spcPts val="567"/>
                        </a:spcAft>
                      </a:pPr>
                      <a:r>
                        <a:rPr lang="ru-RU" sz="1200" strike="noStrike" spc="-1" dirty="0" smtClean="0">
                          <a:latin typeface="Times New Roman" panose="02020603050405020304" pitchFamily="18" charset="0"/>
                          <a:cs typeface="Times New Roman" panose="02020603050405020304" pitchFamily="18" charset="0"/>
                        </a:rPr>
                        <a:t>394,23</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spcBef>
                          <a:spcPts val="567"/>
                        </a:spcBef>
                        <a:spcAft>
                          <a:spcPts val="567"/>
                        </a:spcAft>
                      </a:pPr>
                      <a:r>
                        <a:rPr lang="ru-RU" sz="1200" strike="noStrike" spc="-1" dirty="0">
                          <a:latin typeface="Times New Roman" panose="02020603050405020304" pitchFamily="18" charset="0"/>
                          <a:cs typeface="Times New Roman" panose="02020603050405020304" pitchFamily="18" charset="0"/>
                        </a:rPr>
                        <a:t> 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spcBef>
                          <a:spcPts val="567"/>
                        </a:spcBef>
                        <a:spcAft>
                          <a:spcPts val="567"/>
                        </a:spcAft>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415898">
                <a:tc>
                  <a:txBody>
                    <a:bodyPr/>
                    <a:lstStyle/>
                    <a:p>
                      <a:pPr algn="just">
                        <a:lnSpc>
                          <a:spcPct val="100000"/>
                        </a:lnSpc>
                      </a:pPr>
                      <a:r>
                        <a:rPr lang="ru-RU" sz="1100" strike="noStrike" spc="-1">
                          <a:latin typeface="Times New Roman" panose="02020603050405020304" pitchFamily="18" charset="0"/>
                          <a:cs typeface="Times New Roman" panose="02020603050405020304" pitchFamily="18" charset="0"/>
                        </a:rPr>
                        <a:t>  Субсидии бюджетам на реализацию федеральных целевых программ</a:t>
                      </a:r>
                      <a:endParaRPr lang="ru-RU" sz="11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210,49</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0,00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 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 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579287">
                <a:tc>
                  <a:txBody>
                    <a:bodyPr/>
                    <a:lstStyle/>
                    <a:p>
                      <a:pPr algn="just">
                        <a:lnSpc>
                          <a:spcPct val="100000"/>
                        </a:lnSpc>
                      </a:pPr>
                      <a:r>
                        <a:rPr lang="ru-RU" sz="1100" strike="noStrike" spc="-1" dirty="0">
                          <a:latin typeface="Times New Roman" panose="02020603050405020304" pitchFamily="18" charset="0"/>
                          <a:cs typeface="Times New Roman" panose="02020603050405020304" pitchFamily="18" charset="0"/>
                        </a:rPr>
                        <a:t>  Субсидии бюджетам на софинансирование капитальных вложений в </a:t>
                      </a:r>
                      <a:r>
                        <a:rPr lang="ru-RU" sz="1100" strike="noStrike" spc="-1" dirty="0" smtClean="0">
                          <a:latin typeface="Times New Roman" panose="02020603050405020304" pitchFamily="18" charset="0"/>
                          <a:cs typeface="Times New Roman" panose="02020603050405020304" pitchFamily="18" charset="0"/>
                        </a:rPr>
                        <a:t>объекты государственной (</a:t>
                      </a:r>
                      <a:r>
                        <a:rPr lang="ru-RU" sz="1100" strike="noStrike" spc="-1" dirty="0">
                          <a:latin typeface="Times New Roman" panose="02020603050405020304" pitchFamily="18" charset="0"/>
                          <a:cs typeface="Times New Roman" panose="02020603050405020304" pitchFamily="18" charset="0"/>
                        </a:rPr>
                        <a:t>муниципальной) собственности</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28 000,00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 14 000,00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140 </a:t>
                      </a:r>
                      <a:r>
                        <a:rPr lang="ru-RU" sz="1200" strike="noStrike" spc="-1" dirty="0">
                          <a:latin typeface="Times New Roman" panose="02020603050405020304" pitchFamily="18" charset="0"/>
                          <a:cs typeface="Times New Roman" panose="02020603050405020304" pitchFamily="18" charset="0"/>
                        </a:rPr>
                        <a:t>000,00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20 000,00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579287">
                <a:tc>
                  <a:txBody>
                    <a:bodyPr/>
                    <a:lstStyle/>
                    <a:p>
                      <a:pPr algn="just">
                        <a:lnSpc>
                          <a:spcPct val="100000"/>
                        </a:lnSpc>
                      </a:pPr>
                      <a:r>
                        <a:rPr lang="ru-RU" sz="1100" strike="noStrike" spc="-1" dirty="0">
                          <a:latin typeface="Times New Roman" panose="02020603050405020304" pitchFamily="18" charset="0"/>
                          <a:cs typeface="Times New Roman" panose="02020603050405020304" pitchFamily="18" charset="0"/>
                        </a:rPr>
                        <a:t>  Субсидии бюджетам на реализацию мероприятий государственной программы Российской Федерации "Доступная среда" на 2011 - 2020 годы</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2 359,40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solidFill>
                            <a:schemeClr val="tx1"/>
                          </a:solidFill>
                          <a:latin typeface="Times New Roman" panose="02020603050405020304" pitchFamily="18" charset="0"/>
                          <a:cs typeface="Times New Roman" panose="02020603050405020304" pitchFamily="18" charset="0"/>
                        </a:rPr>
                        <a:t>0,00</a:t>
                      </a:r>
                      <a:endParaRPr lang="ru-RU" sz="1200" b="0" strike="noStrike" spc="-1">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 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 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267363">
                <a:tc>
                  <a:txBody>
                    <a:bodyPr/>
                    <a:lstStyle/>
                    <a:p>
                      <a:pPr algn="just">
                        <a:lnSpc>
                          <a:spcPct val="100000"/>
                        </a:lnSpc>
                      </a:pPr>
                      <a:r>
                        <a:rPr lang="ru-RU" sz="1100" strike="noStrike" spc="-1" dirty="0">
                          <a:latin typeface="Times New Roman" panose="02020603050405020304" pitchFamily="18" charset="0"/>
                          <a:cs typeface="Times New Roman" panose="02020603050405020304" pitchFamily="18" charset="0"/>
                        </a:rPr>
                        <a:t> Субсидия бюджетам на поддержку отрасли культуры</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29,71</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26,70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35 964,43</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579287">
                <a:tc>
                  <a:txBody>
                    <a:bodyPr/>
                    <a:lstStyle/>
                    <a:p>
                      <a:pPr algn="just">
                        <a:lnSpc>
                          <a:spcPct val="100000"/>
                        </a:lnSpc>
                      </a:pPr>
                      <a:r>
                        <a:rPr lang="ru-RU" sz="1100" strike="noStrike" spc="-1" dirty="0">
                          <a:latin typeface="Times New Roman" panose="02020603050405020304" pitchFamily="18" charset="0"/>
                          <a:cs typeface="Times New Roman" panose="02020603050405020304" pitchFamily="18" charset="0"/>
                        </a:rPr>
                        <a:t>  Субсидии бюджетам на обеспечение развития и укрепления материально-технической базы муниципальных домов культуры</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758,27</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920,02</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766,89</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 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447422">
                <a:tc>
                  <a:txBody>
                    <a:bodyPr/>
                    <a:lstStyle/>
                    <a:p>
                      <a:pPr algn="just">
                        <a:lnSpc>
                          <a:spcPct val="100000"/>
                        </a:lnSpc>
                      </a:pPr>
                      <a:r>
                        <a:rPr lang="ru-RU" sz="1100" strike="noStrike" spc="-1" dirty="0">
                          <a:latin typeface="Times New Roman" panose="02020603050405020304" pitchFamily="18" charset="0"/>
                          <a:cs typeface="Times New Roman" panose="02020603050405020304" pitchFamily="18" charset="0"/>
                        </a:rPr>
                        <a:t>Субсидии бюджетам на </a:t>
                      </a:r>
                      <a:r>
                        <a:rPr lang="ru-RU" sz="1100" strike="noStrike" spc="-1" dirty="0" smtClean="0">
                          <a:latin typeface="Times New Roman" panose="02020603050405020304" pitchFamily="18" charset="0"/>
                          <a:cs typeface="Times New Roman" panose="02020603050405020304" pitchFamily="18" charset="0"/>
                        </a:rPr>
                        <a:t>реализацию программ </a:t>
                      </a:r>
                      <a:r>
                        <a:rPr lang="ru-RU" sz="1100" strike="noStrike" spc="-1" dirty="0">
                          <a:latin typeface="Times New Roman" panose="02020603050405020304" pitchFamily="18" charset="0"/>
                          <a:cs typeface="Times New Roman" panose="02020603050405020304" pitchFamily="18" charset="0"/>
                        </a:rPr>
                        <a:t>формирования современной городской среды</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3 337,89</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5 308,47</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535839">
                <a:tc>
                  <a:txBody>
                    <a:bodyPr/>
                    <a:lstStyle/>
                    <a:p>
                      <a:pPr algn="just">
                        <a:lnSpc>
                          <a:spcPct val="100000"/>
                        </a:lnSpc>
                      </a:pPr>
                      <a:r>
                        <a:rPr lang="ru-RU" sz="1100" strike="noStrike" spc="-1" dirty="0">
                          <a:latin typeface="Times New Roman" panose="02020603050405020304" pitchFamily="18" charset="0"/>
                          <a:cs typeface="Times New Roman" panose="02020603050405020304" pitchFamily="18" charset="0"/>
                        </a:rPr>
                        <a:t>  Прочие субсидии</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27 057,53</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29 759,38</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76 048,76</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7 834,40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7 834,40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 name="Picture 1"/>
          <p:cNvPicPr/>
          <p:nvPr/>
        </p:nvPicPr>
        <p:blipFill>
          <a:blip r:embed="rId3"/>
          <a:stretch/>
        </p:blipFill>
        <p:spPr>
          <a:xfrm>
            <a:off x="0" y="0"/>
            <a:ext cx="9143640" cy="834840"/>
          </a:xfrm>
          <a:prstGeom prst="rect">
            <a:avLst/>
          </a:prstGeom>
          <a:ln>
            <a:noFill/>
          </a:ln>
        </p:spPr>
      </p:pic>
      <p:graphicFrame>
        <p:nvGraphicFramePr>
          <p:cNvPr id="4" name="Table 1"/>
          <p:cNvGraphicFramePr/>
          <p:nvPr>
            <p:extLst>
              <p:ext uri="{D42A27DB-BD31-4B8C-83A1-F6EECF244321}">
                <p14:modId xmlns:p14="http://schemas.microsoft.com/office/powerpoint/2010/main" val="1528612210"/>
              </p:ext>
            </p:extLst>
          </p:nvPr>
        </p:nvGraphicFramePr>
        <p:xfrm>
          <a:off x="89311" y="980728"/>
          <a:ext cx="8965018" cy="5724871"/>
        </p:xfrm>
        <a:graphic>
          <a:graphicData uri="http://schemas.openxmlformats.org/drawingml/2006/table">
            <a:tbl>
              <a:tblPr>
                <a:tableStyleId>{284E427A-3D55-4303-BF80-6455036E1DE7}</a:tableStyleId>
              </a:tblPr>
              <a:tblGrid>
                <a:gridCol w="4644537"/>
                <a:gridCol w="936104"/>
                <a:gridCol w="864096"/>
                <a:gridCol w="864096"/>
                <a:gridCol w="864096"/>
                <a:gridCol w="792089"/>
              </a:tblGrid>
              <a:tr h="863843">
                <a:tc>
                  <a:txBody>
                    <a:bodyPr/>
                    <a:lstStyle/>
                    <a:p>
                      <a:pPr algn="ctr">
                        <a:lnSpc>
                          <a:spcPct val="10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strike="noStrike" spc="-1" dirty="0">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2017 год (факт)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2018 год </a:t>
                      </a:r>
                      <a:r>
                        <a:rPr lang="ru-RU" sz="1200" strike="noStrike" spc="-1" dirty="0" smtClean="0">
                          <a:latin typeface="Times New Roman" panose="02020603050405020304" pitchFamily="18" charset="0"/>
                          <a:cs typeface="Times New Roman" panose="02020603050405020304" pitchFamily="18" charset="0"/>
                        </a:rPr>
                        <a:t>(факт)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2019  </a:t>
                      </a:r>
                      <a:r>
                        <a:rPr lang="ru-RU" sz="1200" strike="noStrike" spc="-1" dirty="0">
                          <a:latin typeface="Times New Roman" panose="02020603050405020304" pitchFamily="18" charset="0"/>
                          <a:cs typeface="Times New Roman" panose="02020603050405020304" pitchFamily="18" charset="0"/>
                        </a:rPr>
                        <a:t>год</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2020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2021 год</a:t>
                      </a:r>
                      <a:endParaRPr lang="ru-RU" sz="1200" b="0" strike="noStrike" spc="-1">
                        <a:latin typeface="Times New Roman" panose="02020603050405020304" pitchFamily="18" charset="0"/>
                        <a:cs typeface="Times New Roman" panose="02020603050405020304" pitchFamily="18" charset="0"/>
                      </a:endParaRPr>
                    </a:p>
                  </a:txBody>
                  <a:tcPr marL="90000" marR="90000"/>
                </a:tc>
              </a:tr>
              <a:tr h="863843">
                <a:tc>
                  <a:txBody>
                    <a:bodyPr/>
                    <a:lstStyle/>
                    <a:p>
                      <a:pPr algn="just" rtl="0"/>
                      <a:r>
                        <a:rPr lang="ru-RU" sz="1200" strike="noStrike" spc="-1" dirty="0">
                          <a:latin typeface="Times New Roman" panose="02020603050405020304" pitchFamily="18" charset="0"/>
                          <a:cs typeface="Times New Roman" panose="02020603050405020304" pitchFamily="18" charset="0"/>
                        </a:rPr>
                        <a:t> </a:t>
                      </a: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7,1</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89,00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7,20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7,90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604690">
                <a:tc>
                  <a:txBody>
                    <a:bodyPr/>
                    <a:lstStyle/>
                    <a:p>
                      <a:pPr algn="l"/>
                      <a:r>
                        <a:rPr lang="ru-RU" sz="1200" b="0" dirty="0">
                          <a:effectLst/>
                          <a:latin typeface="Times New Roman" panose="02020603050405020304" pitchFamily="18" charset="0"/>
                          <a:cs typeface="Times New Roman" panose="02020603050405020304" pitchFamily="18" charset="0"/>
                        </a:rPr>
                        <a:t>Субвенции местным бюджетам на выполнение передаваемых полномочий субъектов Российской Федерации</a:t>
                      </a:r>
                    </a:p>
                  </a:txBody>
                  <a:tcPr anchor="ct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2 041,22</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solidFill>
                            <a:schemeClr val="tx1"/>
                          </a:solidFill>
                          <a:latin typeface="Times New Roman" panose="02020603050405020304" pitchFamily="18" charset="0"/>
                          <a:cs typeface="Times New Roman" panose="02020603050405020304" pitchFamily="18" charset="0"/>
                        </a:rPr>
                        <a:t>3 003,82</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4 207,87</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4 588,61</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4 588,61</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1036612">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p>
                  </a:txBody>
                  <a:tcPr anchor="ct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2 647,00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solidFill>
                            <a:schemeClr val="tx1"/>
                          </a:solidFill>
                          <a:latin typeface="Times New Roman" panose="02020603050405020304" pitchFamily="18" charset="0"/>
                          <a:cs typeface="Times New Roman" panose="02020603050405020304" pitchFamily="18" charset="0"/>
                        </a:rPr>
                        <a:t>1 727,20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r>
                        <a:rPr lang="ru-RU" sz="1200" dirty="0" smtClean="0">
                          <a:latin typeface="Times New Roman" panose="02020603050405020304" pitchFamily="18" charset="0"/>
                          <a:cs typeface="Times New Roman" panose="02020603050405020304" pitchFamily="18" charset="0"/>
                        </a:rPr>
                        <a:t>2 493,20</a:t>
                      </a:r>
                      <a:endParaRPr lang="ru-RU" sz="1200" dirty="0">
                        <a:latin typeface="Times New Roman" panose="02020603050405020304" pitchFamily="18" charset="0"/>
                        <a:cs typeface="Times New Roman" panose="02020603050405020304" pitchFamily="18" charset="0"/>
                      </a:endParaRPr>
                    </a:p>
                  </a:txBody>
                  <a:tcPr marL="10800" marR="10800"/>
                </a:tc>
                <a:tc>
                  <a:txBody>
                    <a:bodyPr/>
                    <a:lstStyle/>
                    <a:p>
                      <a:pPr algn="ctr"/>
                      <a:r>
                        <a:rPr lang="ru-RU" sz="1200" dirty="0" smtClean="0">
                          <a:latin typeface="Times New Roman" panose="02020603050405020304" pitchFamily="18" charset="0"/>
                          <a:cs typeface="Times New Roman" panose="02020603050405020304" pitchFamily="18" charset="0"/>
                        </a:rPr>
                        <a:t>1 740,90</a:t>
                      </a:r>
                      <a:endParaRPr lang="ru-RU" sz="1200" dirty="0">
                        <a:latin typeface="Times New Roman" panose="02020603050405020304" pitchFamily="18" charset="0"/>
                        <a:cs typeface="Times New Roman" panose="02020603050405020304" pitchFamily="18" charset="0"/>
                      </a:endParaRPr>
                    </a:p>
                  </a:txBody>
                  <a:tcPr marL="10800" marR="10800"/>
                </a:tc>
                <a:tc>
                  <a:txBody>
                    <a:bodyPr/>
                    <a:lstStyle/>
                    <a:p>
                      <a:pPr algn="ctr"/>
                      <a:r>
                        <a:rPr lang="ru-RU" sz="1200" dirty="0" smtClean="0">
                          <a:latin typeface="Times New Roman" panose="02020603050405020304" pitchFamily="18" charset="0"/>
                          <a:cs typeface="Times New Roman" panose="02020603050405020304" pitchFamily="18" charset="0"/>
                        </a:rPr>
                        <a:t>1 740,90</a:t>
                      </a:r>
                      <a:endParaRPr lang="ru-RU" sz="1200" dirty="0">
                        <a:latin typeface="Times New Roman" panose="02020603050405020304" pitchFamily="18" charset="0"/>
                        <a:cs typeface="Times New Roman" panose="02020603050405020304" pitchFamily="18" charset="0"/>
                      </a:endParaRPr>
                    </a:p>
                  </a:txBody>
                  <a:tcPr marL="10800" marR="10800"/>
                </a:tc>
              </a:tr>
              <a:tr h="987263">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осуществление полномочий по обеспечению жильем отдельных категорий граждан, установленных Федеральным законом от 24 ноября 1995 года № 181-ФЗ "О социальной защите инвалидов в Российской Федерации"</a:t>
                      </a:r>
                    </a:p>
                  </a:txBody>
                  <a:tcPr anchor="ct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744,80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6843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осуществление первичного воинского учета на территориях, где отсутствуют военные комиссариаты</a:t>
                      </a:r>
                    </a:p>
                    <a:p>
                      <a:pPr algn="l"/>
                      <a:endParaRPr lang="ru-RU" sz="1200" b="0" dirty="0">
                        <a:effectLst/>
                        <a:latin typeface="Times New Roman" panose="02020603050405020304" pitchFamily="18" charset="0"/>
                        <a:cs typeface="Times New Roman" panose="02020603050405020304" pitchFamily="18" charset="0"/>
                      </a:endParaRPr>
                    </a:p>
                  </a:txBody>
                  <a:tcPr anchor="ct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636,50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684310">
                <a:tc>
                  <a:txBody>
                    <a:bodyPr/>
                    <a:lstStyle/>
                    <a:p>
                      <a:pPr algn="l"/>
                      <a:r>
                        <a:rPr lang="ru-RU" sz="1200" b="0" dirty="0">
                          <a:effectLst/>
                          <a:latin typeface="Times New Roman" panose="02020603050405020304" pitchFamily="18" charset="0"/>
                          <a:cs typeface="Times New Roman" panose="02020603050405020304" pitchFamily="18" charset="0"/>
                        </a:rPr>
                        <a:t>Прочие субвенции</a:t>
                      </a:r>
                    </a:p>
                  </a:txBody>
                  <a:tcPr anchor="ct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187 025,70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222 176,20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228 633,20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226 801,00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228 552,30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
          <p:cNvPicPr/>
          <p:nvPr/>
        </p:nvPicPr>
        <p:blipFill>
          <a:blip r:embed="rId3"/>
          <a:stretch/>
        </p:blipFill>
        <p:spPr>
          <a:xfrm>
            <a:off x="12600" y="-30240"/>
            <a:ext cx="9131040" cy="1010880"/>
          </a:xfrm>
          <a:prstGeom prst="rect">
            <a:avLst/>
          </a:prstGeom>
          <a:ln>
            <a:noFill/>
          </a:ln>
        </p:spPr>
      </p:pic>
      <p:pic>
        <p:nvPicPr>
          <p:cNvPr id="105" name="Picture 2"/>
          <p:cNvPicPr/>
          <p:nvPr/>
        </p:nvPicPr>
        <p:blipFill>
          <a:blip r:embed="rId4"/>
          <a:stretch/>
        </p:blipFill>
        <p:spPr>
          <a:xfrm>
            <a:off x="182520" y="5353200"/>
            <a:ext cx="1698120" cy="1136160"/>
          </a:xfrm>
          <a:prstGeom prst="rect">
            <a:avLst/>
          </a:prstGeom>
          <a:ln>
            <a:noFill/>
          </a:ln>
        </p:spPr>
      </p:pic>
      <p:pic>
        <p:nvPicPr>
          <p:cNvPr id="106" name="Picture 3"/>
          <p:cNvPicPr/>
          <p:nvPr/>
        </p:nvPicPr>
        <p:blipFill>
          <a:blip r:embed="rId5"/>
          <a:stretch/>
        </p:blipFill>
        <p:spPr>
          <a:xfrm>
            <a:off x="2120760" y="1238400"/>
            <a:ext cx="3657240" cy="8259480"/>
          </a:xfrm>
          <a:prstGeom prst="rect">
            <a:avLst/>
          </a:prstGeom>
          <a:ln>
            <a:noFill/>
          </a:ln>
        </p:spPr>
      </p:pic>
      <p:pic>
        <p:nvPicPr>
          <p:cNvPr id="107" name="Picture 4"/>
          <p:cNvPicPr/>
          <p:nvPr/>
        </p:nvPicPr>
        <p:blipFill>
          <a:blip r:embed="rId6"/>
          <a:stretch/>
        </p:blipFill>
        <p:spPr>
          <a:xfrm>
            <a:off x="2341440" y="1689120"/>
            <a:ext cx="3052440" cy="3406320"/>
          </a:xfrm>
          <a:prstGeom prst="rect">
            <a:avLst/>
          </a:prstGeom>
          <a:ln>
            <a:noFill/>
          </a:ln>
        </p:spPr>
      </p:pic>
      <p:sp>
        <p:nvSpPr>
          <p:cNvPr id="108" name="CustomShape 1"/>
          <p:cNvSpPr/>
          <p:nvPr/>
        </p:nvSpPr>
        <p:spPr>
          <a:xfrm>
            <a:off x="4211640" y="339876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09" name="CustomShape 2"/>
          <p:cNvSpPr/>
          <p:nvPr/>
        </p:nvSpPr>
        <p:spPr>
          <a:xfrm>
            <a:off x="3132000" y="407664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10" name="CustomShape 3"/>
          <p:cNvSpPr/>
          <p:nvPr/>
        </p:nvSpPr>
        <p:spPr>
          <a:xfrm>
            <a:off x="2795760" y="4184640"/>
            <a:ext cx="1318680" cy="245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000" b="1" i="1" strike="noStrike" spc="-1">
                <a:solidFill>
                  <a:srgbClr val="C00000"/>
                </a:solidFill>
                <a:latin typeface="BatangChe"/>
                <a:ea typeface="BatangChe"/>
              </a:rPr>
              <a:t>Сыктывкар</a:t>
            </a:r>
            <a:endParaRPr lang="ru-RU" sz="1000" b="0" strike="noStrike" spc="-1">
              <a:latin typeface="Arial"/>
            </a:endParaRPr>
          </a:p>
        </p:txBody>
      </p:sp>
      <p:sp>
        <p:nvSpPr>
          <p:cNvPr id="111" name="CustomShape 4"/>
          <p:cNvSpPr/>
          <p:nvPr/>
        </p:nvSpPr>
        <p:spPr>
          <a:xfrm>
            <a:off x="3394080" y="3147840"/>
            <a:ext cx="125064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BatangChe"/>
                <a:ea typeface="BatangChe"/>
              </a:rPr>
              <a:t>Вуктыл</a:t>
            </a:r>
            <a:endParaRPr lang="ru-RU" sz="1400" b="0" strike="noStrike" spc="-1">
              <a:latin typeface="Arial"/>
            </a:endParaRPr>
          </a:p>
        </p:txBody>
      </p:sp>
      <p:sp>
        <p:nvSpPr>
          <p:cNvPr id="112" name="CustomShape 5"/>
          <p:cNvSpPr/>
          <p:nvPr/>
        </p:nvSpPr>
        <p:spPr>
          <a:xfrm>
            <a:off x="2448000" y="1373040"/>
            <a:ext cx="2222280" cy="3679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Georgia"/>
                <a:ea typeface="Microsoft YaHei"/>
              </a:rPr>
              <a:t>Площадь</a:t>
            </a:r>
            <a:r>
              <a:rPr lang="ru-RU" sz="1200" b="1" i="1" strike="noStrike" spc="-1">
                <a:solidFill>
                  <a:srgbClr val="C00000"/>
                </a:solidFill>
                <a:latin typeface="Georgia"/>
                <a:ea typeface="Microsoft YaHei"/>
              </a:rPr>
              <a:t> </a:t>
            </a:r>
            <a:r>
              <a:rPr lang="ru-RU" sz="1800" b="1" i="1" strike="noStrike" spc="-1">
                <a:solidFill>
                  <a:srgbClr val="C00000"/>
                </a:solidFill>
                <a:latin typeface="Georgia"/>
                <a:ea typeface="Microsoft YaHei"/>
              </a:rPr>
              <a:t>22 453 </a:t>
            </a:r>
            <a:r>
              <a:rPr lang="ru-RU" sz="1400" b="1" i="1" strike="noStrike" spc="-1">
                <a:solidFill>
                  <a:srgbClr val="C00000"/>
                </a:solidFill>
                <a:latin typeface="Georgia"/>
                <a:ea typeface="Microsoft YaHei"/>
              </a:rPr>
              <a:t>км</a:t>
            </a:r>
            <a:endParaRPr lang="ru-RU" sz="1400" b="0" strike="noStrike" spc="-1">
              <a:latin typeface="Arial"/>
            </a:endParaRPr>
          </a:p>
        </p:txBody>
      </p:sp>
      <p:sp>
        <p:nvSpPr>
          <p:cNvPr id="113" name="CustomShape 6"/>
          <p:cNvSpPr/>
          <p:nvPr/>
        </p:nvSpPr>
        <p:spPr>
          <a:xfrm>
            <a:off x="4516560" y="1413000"/>
            <a:ext cx="2440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1" i="1" strike="noStrike" spc="-1">
                <a:solidFill>
                  <a:srgbClr val="C00000"/>
                </a:solidFill>
                <a:latin typeface="Arial"/>
                <a:ea typeface="Microsoft YaHei"/>
              </a:rPr>
              <a:t>2</a:t>
            </a:r>
            <a:endParaRPr lang="ru-RU" sz="900" b="0" strike="noStrike" spc="-1">
              <a:latin typeface="Arial"/>
            </a:endParaRPr>
          </a:p>
        </p:txBody>
      </p:sp>
      <p:sp>
        <p:nvSpPr>
          <p:cNvPr id="114" name="CustomShape 7"/>
          <p:cNvSpPr/>
          <p:nvPr/>
        </p:nvSpPr>
        <p:spPr>
          <a:xfrm>
            <a:off x="236520" y="3981600"/>
            <a:ext cx="1902960" cy="1098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i="1" strike="noStrike" spc="-1">
                <a:solidFill>
                  <a:srgbClr val="008000"/>
                </a:solidFill>
                <a:latin typeface="Georgia"/>
                <a:ea typeface="Microsoft YaHei"/>
              </a:rPr>
              <a:t>Протяженность</a:t>
            </a:r>
            <a:endParaRPr lang="ru-RU" sz="1400" b="0" strike="noStrike" spc="-1">
              <a:latin typeface="Arial"/>
            </a:endParaRPr>
          </a:p>
          <a:p>
            <a:pPr algn="ctr">
              <a:lnSpc>
                <a:spcPct val="100000"/>
              </a:lnSpc>
            </a:pPr>
            <a:r>
              <a:rPr lang="ru-RU" sz="1400" b="1" i="1" strike="noStrike" spc="-1">
                <a:solidFill>
                  <a:srgbClr val="008000"/>
                </a:solidFill>
                <a:latin typeface="Georgia"/>
                <a:ea typeface="Microsoft YaHei"/>
              </a:rPr>
              <a:t>автомобильных </a:t>
            </a:r>
            <a:endParaRPr lang="ru-RU" sz="1400" b="0" strike="noStrike" spc="-1">
              <a:latin typeface="Arial"/>
            </a:endParaRPr>
          </a:p>
          <a:p>
            <a:pPr algn="ctr">
              <a:lnSpc>
                <a:spcPct val="100000"/>
              </a:lnSpc>
            </a:pPr>
            <a:r>
              <a:rPr lang="ru-RU" sz="1400" b="1" i="1" strike="noStrike" spc="-1">
                <a:solidFill>
                  <a:srgbClr val="008000"/>
                </a:solidFill>
                <a:latin typeface="Georgia"/>
                <a:ea typeface="Microsoft YaHei"/>
              </a:rPr>
              <a:t>дорог</a:t>
            </a:r>
            <a:endParaRPr lang="ru-RU" sz="1400" b="0" strike="noStrike" spc="-1">
              <a:latin typeface="Arial"/>
            </a:endParaRPr>
          </a:p>
          <a:p>
            <a:pPr algn="ctr">
              <a:lnSpc>
                <a:spcPct val="100000"/>
              </a:lnSpc>
            </a:pPr>
            <a:r>
              <a:rPr lang="ru-RU" sz="2400" b="1" i="1" strike="noStrike" spc="-1">
                <a:solidFill>
                  <a:srgbClr val="C00000"/>
                </a:solidFill>
                <a:latin typeface="Georgia"/>
                <a:ea typeface="Microsoft YaHei"/>
              </a:rPr>
              <a:t>59,8</a:t>
            </a:r>
            <a:r>
              <a:rPr lang="ru-RU" sz="1400" b="1" i="1" strike="noStrike" spc="-1">
                <a:solidFill>
                  <a:srgbClr val="C00000"/>
                </a:solidFill>
                <a:latin typeface="Georgia"/>
                <a:ea typeface="Microsoft YaHei"/>
              </a:rPr>
              <a:t> км</a:t>
            </a:r>
            <a:endParaRPr lang="ru-RU" sz="1400" b="0" strike="noStrike" spc="-1">
              <a:latin typeface="Arial"/>
            </a:endParaRPr>
          </a:p>
        </p:txBody>
      </p:sp>
      <p:sp>
        <p:nvSpPr>
          <p:cNvPr id="115" name="CustomShape 8"/>
          <p:cNvSpPr/>
          <p:nvPr/>
        </p:nvSpPr>
        <p:spPr>
          <a:xfrm>
            <a:off x="11160" y="1239840"/>
            <a:ext cx="1944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400" b="1" i="1" strike="noStrike" spc="-1">
                <a:solidFill>
                  <a:srgbClr val="C00000"/>
                </a:solidFill>
                <a:latin typeface="Georgia"/>
                <a:ea typeface="Microsoft YaHei"/>
              </a:rPr>
              <a:t>11</a:t>
            </a:r>
            <a:endParaRPr lang="ru-RU" sz="2400" b="0" strike="noStrike" spc="-1">
              <a:latin typeface="Arial"/>
            </a:endParaRPr>
          </a:p>
          <a:p>
            <a:pPr algn="ctr">
              <a:lnSpc>
                <a:spcPct val="100000"/>
              </a:lnSpc>
            </a:pPr>
            <a:r>
              <a:rPr lang="ru-RU" sz="1400" b="1" i="1" strike="noStrike" spc="-1">
                <a:solidFill>
                  <a:srgbClr val="008000"/>
                </a:solidFill>
                <a:latin typeface="Georgia"/>
                <a:ea typeface="Microsoft YaHei"/>
              </a:rPr>
              <a:t>населенных пунктов</a:t>
            </a:r>
            <a:endParaRPr lang="ru-RU" sz="1400" b="0" strike="noStrike" spc="-1">
              <a:latin typeface="Arial"/>
            </a:endParaRPr>
          </a:p>
        </p:txBody>
      </p:sp>
      <p:pic>
        <p:nvPicPr>
          <p:cNvPr id="116" name="Picture 13"/>
          <p:cNvPicPr/>
          <p:nvPr/>
        </p:nvPicPr>
        <p:blipFill>
          <a:blip r:embed="rId7"/>
          <a:stretch/>
        </p:blipFill>
        <p:spPr>
          <a:xfrm>
            <a:off x="152280" y="2276640"/>
            <a:ext cx="1991880" cy="1425240"/>
          </a:xfrm>
          <a:prstGeom prst="rect">
            <a:avLst/>
          </a:prstGeom>
          <a:ln>
            <a:noFill/>
          </a:ln>
        </p:spPr>
      </p:pic>
      <p:pic>
        <p:nvPicPr>
          <p:cNvPr id="117" name="Picture 14"/>
          <p:cNvPicPr/>
          <p:nvPr/>
        </p:nvPicPr>
        <p:blipFill>
          <a:blip r:embed="rId8"/>
          <a:stretch/>
        </p:blipFill>
        <p:spPr>
          <a:xfrm>
            <a:off x="7448400" y="1011240"/>
            <a:ext cx="1523520" cy="1469520"/>
          </a:xfrm>
          <a:prstGeom prst="rect">
            <a:avLst/>
          </a:prstGeom>
          <a:ln>
            <a:noFill/>
          </a:ln>
        </p:spPr>
      </p:pic>
      <p:sp>
        <p:nvSpPr>
          <p:cNvPr id="118" name="CustomShape 9"/>
          <p:cNvSpPr/>
          <p:nvPr/>
        </p:nvSpPr>
        <p:spPr>
          <a:xfrm>
            <a:off x="5494320" y="1081080"/>
            <a:ext cx="1944360" cy="1312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a:solidFill>
                  <a:srgbClr val="000066"/>
                </a:solidFill>
                <a:latin typeface="Georgia"/>
                <a:ea typeface="Microsoft YaHei"/>
              </a:rPr>
              <a:t>Численность населения на 01.01.2018 года</a:t>
            </a:r>
            <a:endParaRPr lang="ru-RU" sz="1400" b="0" strike="noStrike" spc="-1">
              <a:latin typeface="Arial"/>
            </a:endParaRPr>
          </a:p>
          <a:p>
            <a:pPr algn="ctr">
              <a:lnSpc>
                <a:spcPct val="100000"/>
              </a:lnSpc>
            </a:pPr>
            <a:r>
              <a:rPr lang="ru-RU" sz="2400" b="1" i="1" strike="noStrike" spc="-1">
                <a:solidFill>
                  <a:srgbClr val="C00000"/>
                </a:solidFill>
                <a:latin typeface="Georgia"/>
                <a:ea typeface="Microsoft YaHei"/>
              </a:rPr>
              <a:t>11,8 </a:t>
            </a:r>
            <a:r>
              <a:rPr lang="ru-RU" sz="1400" b="1" i="1" strike="noStrike" spc="-1">
                <a:solidFill>
                  <a:srgbClr val="C00000"/>
                </a:solidFill>
                <a:latin typeface="Georgia"/>
                <a:ea typeface="Microsoft YaHei"/>
              </a:rPr>
              <a:t>тыс. человек</a:t>
            </a:r>
            <a:endParaRPr lang="ru-RU" sz="1400" b="0" strike="noStrike" spc="-1">
              <a:latin typeface="Arial"/>
            </a:endParaRPr>
          </a:p>
        </p:txBody>
      </p:sp>
      <p:sp>
        <p:nvSpPr>
          <p:cNvPr id="119" name="CustomShape 10"/>
          <p:cNvSpPr/>
          <p:nvPr/>
        </p:nvSpPr>
        <p:spPr>
          <a:xfrm>
            <a:off x="1933560" y="5722920"/>
            <a:ext cx="5589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a:solidFill>
                  <a:srgbClr val="E46C0A"/>
                </a:solidFill>
                <a:latin typeface="Georgia"/>
                <a:ea typeface="Microsoft YaHei"/>
              </a:rPr>
              <a:t>Доля населения МО ГО «Вуктыл» </a:t>
            </a:r>
            <a:endParaRPr lang="ru-RU" sz="1400" b="0" strike="noStrike" spc="-1">
              <a:latin typeface="Arial"/>
            </a:endParaRPr>
          </a:p>
          <a:p>
            <a:pPr algn="ctr">
              <a:lnSpc>
                <a:spcPct val="100000"/>
              </a:lnSpc>
            </a:pPr>
            <a:r>
              <a:rPr lang="ru-RU" sz="1400" b="1" i="1" strike="noStrike" spc="-1">
                <a:solidFill>
                  <a:srgbClr val="E46C0A"/>
                </a:solidFill>
                <a:latin typeface="Georgia"/>
                <a:ea typeface="Microsoft YaHei"/>
              </a:rPr>
              <a:t>в общей численности по РК</a:t>
            </a:r>
            <a:endParaRPr lang="ru-RU" sz="1400" b="0" strike="noStrike" spc="-1">
              <a:latin typeface="Arial"/>
            </a:endParaRPr>
          </a:p>
          <a:p>
            <a:pPr algn="ctr">
              <a:lnSpc>
                <a:spcPct val="100000"/>
              </a:lnSpc>
            </a:pPr>
            <a:r>
              <a:rPr lang="ru-RU" sz="2400" b="1" i="1" strike="noStrike" spc="-1">
                <a:solidFill>
                  <a:srgbClr val="C00000"/>
                </a:solidFill>
                <a:latin typeface="Georgia"/>
                <a:ea typeface="Microsoft YaHei"/>
              </a:rPr>
              <a:t>1,4</a:t>
            </a:r>
            <a:r>
              <a:rPr lang="ru-RU" sz="2000" b="1" i="1" strike="noStrike" spc="-1">
                <a:solidFill>
                  <a:srgbClr val="C00000"/>
                </a:solidFill>
                <a:latin typeface="Georgia"/>
                <a:ea typeface="Microsoft YaHei"/>
              </a:rPr>
              <a:t>%</a:t>
            </a:r>
            <a:endParaRPr lang="ru-RU" sz="2000" b="0" strike="noStrike" spc="-1">
              <a:latin typeface="Arial"/>
            </a:endParaRPr>
          </a:p>
        </p:txBody>
      </p:sp>
      <p:sp>
        <p:nvSpPr>
          <p:cNvPr id="120" name="CustomShape 11"/>
          <p:cNvSpPr/>
          <p:nvPr/>
        </p:nvSpPr>
        <p:spPr>
          <a:xfrm>
            <a:off x="5506920" y="2381400"/>
            <a:ext cx="20156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a:solidFill>
                  <a:srgbClr val="000066"/>
                </a:solidFill>
                <a:latin typeface="Georgia"/>
                <a:ea typeface="Microsoft YaHei"/>
              </a:rPr>
              <a:t>в том числе:</a:t>
            </a:r>
            <a:endParaRPr lang="ru-RU" sz="1400" b="0" strike="noStrike" spc="-1">
              <a:latin typeface="Arial"/>
            </a:endParaRPr>
          </a:p>
        </p:txBody>
      </p:sp>
      <p:sp>
        <p:nvSpPr>
          <p:cNvPr id="121" name="CustomShape 12"/>
          <p:cNvSpPr/>
          <p:nvPr/>
        </p:nvSpPr>
        <p:spPr>
          <a:xfrm>
            <a:off x="5573880" y="2593800"/>
            <a:ext cx="3644640" cy="1130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a:solidFill>
                  <a:srgbClr val="000066"/>
                </a:solidFill>
                <a:latin typeface="Georgia"/>
                <a:ea typeface="Microsoft YaHei"/>
              </a:rPr>
              <a:t>Городское  </a:t>
            </a:r>
            <a:endParaRPr lang="ru-RU" sz="1400" b="0" strike="noStrike" spc="-1">
              <a:latin typeface="Arial"/>
            </a:endParaRPr>
          </a:p>
          <a:p>
            <a:pPr>
              <a:lnSpc>
                <a:spcPct val="100000"/>
              </a:lnSpc>
            </a:pPr>
            <a:r>
              <a:rPr lang="ru-RU" sz="1400" b="1" i="1" strike="noStrike" spc="-1">
                <a:solidFill>
                  <a:srgbClr val="000066"/>
                </a:solidFill>
                <a:latin typeface="Georgia"/>
                <a:ea typeface="Microsoft YaHei"/>
              </a:rPr>
              <a:t>           население      </a:t>
            </a:r>
            <a:r>
              <a:rPr lang="ru-RU" sz="2000" b="1" i="1" strike="noStrike" spc="-1">
                <a:solidFill>
                  <a:srgbClr val="C00000"/>
                </a:solidFill>
                <a:latin typeface="Georgia"/>
                <a:ea typeface="Microsoft YaHei"/>
              </a:rPr>
              <a:t>10,0 </a:t>
            </a:r>
            <a:r>
              <a:rPr lang="ru-RU" sz="1400" b="1" i="1" strike="noStrike" spc="-1">
                <a:solidFill>
                  <a:srgbClr val="000066"/>
                </a:solidFill>
                <a:latin typeface="Georgia"/>
                <a:ea typeface="Microsoft YaHei"/>
              </a:rPr>
              <a:t>тыс.чел.</a:t>
            </a:r>
            <a:endParaRPr lang="ru-RU" sz="1400" b="0" strike="noStrike" spc="-1">
              <a:latin typeface="Arial"/>
            </a:endParaRPr>
          </a:p>
          <a:p>
            <a:pPr>
              <a:lnSpc>
                <a:spcPct val="100000"/>
              </a:lnSpc>
            </a:pPr>
            <a:r>
              <a:rPr lang="ru-RU" sz="1400" b="1" i="1" strike="noStrike" spc="-1">
                <a:solidFill>
                  <a:srgbClr val="000066"/>
                </a:solidFill>
                <a:latin typeface="Georgia"/>
                <a:ea typeface="Microsoft YaHei"/>
              </a:rPr>
              <a:t>Сельское </a:t>
            </a:r>
            <a:endParaRPr lang="ru-RU" sz="1400" b="0" strike="noStrike" spc="-1">
              <a:latin typeface="Arial"/>
            </a:endParaRPr>
          </a:p>
          <a:p>
            <a:pPr>
              <a:lnSpc>
                <a:spcPct val="100000"/>
              </a:lnSpc>
            </a:pPr>
            <a:r>
              <a:rPr lang="ru-RU" sz="1400" b="1" i="1" strike="noStrike" spc="-1">
                <a:solidFill>
                  <a:srgbClr val="000066"/>
                </a:solidFill>
                <a:latin typeface="Georgia"/>
                <a:ea typeface="Microsoft YaHei"/>
              </a:rPr>
              <a:t>             население    </a:t>
            </a:r>
            <a:r>
              <a:rPr lang="ru-RU" sz="2000" b="1" i="1" strike="noStrike" spc="-1">
                <a:solidFill>
                  <a:srgbClr val="C00000"/>
                </a:solidFill>
                <a:latin typeface="Georgia"/>
                <a:ea typeface="Microsoft YaHei"/>
              </a:rPr>
              <a:t>1,8 </a:t>
            </a:r>
            <a:r>
              <a:rPr lang="ru-RU" sz="1400" b="1" i="1" strike="noStrike" spc="-1">
                <a:solidFill>
                  <a:srgbClr val="000066"/>
                </a:solidFill>
                <a:latin typeface="Georgia"/>
                <a:ea typeface="Microsoft YaHei"/>
              </a:rPr>
              <a:t>тыс.</a:t>
            </a:r>
            <a:r>
              <a:rPr lang="ru-RU" sz="2000" b="1" i="1" strike="noStrike" spc="-1">
                <a:solidFill>
                  <a:srgbClr val="C00000"/>
                </a:solidFill>
                <a:latin typeface="Georgia"/>
                <a:ea typeface="Microsoft YaHei"/>
              </a:rPr>
              <a:t> </a:t>
            </a:r>
            <a:r>
              <a:rPr lang="ru-RU" sz="1400" b="1" i="1" strike="noStrike" spc="-1">
                <a:solidFill>
                  <a:srgbClr val="000066"/>
                </a:solidFill>
                <a:latin typeface="Georgia"/>
                <a:ea typeface="Microsoft YaHei"/>
              </a:rPr>
              <a:t>чел.</a:t>
            </a:r>
            <a:endParaRPr lang="ru-RU" sz="1400" b="0" strike="noStrike" spc="-1">
              <a:latin typeface="Arial"/>
            </a:endParaRPr>
          </a:p>
        </p:txBody>
      </p:sp>
      <p:sp>
        <p:nvSpPr>
          <p:cNvPr id="122" name="CustomShape 13"/>
          <p:cNvSpPr/>
          <p:nvPr/>
        </p:nvSpPr>
        <p:spPr>
          <a:xfrm>
            <a:off x="5573880" y="3876840"/>
            <a:ext cx="230328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a:solidFill>
                  <a:srgbClr val="000066"/>
                </a:solidFill>
                <a:latin typeface="Georgia"/>
                <a:ea typeface="Microsoft YaHei"/>
              </a:rPr>
              <a:t>Доля городского</a:t>
            </a:r>
            <a:endParaRPr lang="ru-RU" sz="1400" b="0" strike="noStrike" spc="-1">
              <a:latin typeface="Arial"/>
            </a:endParaRPr>
          </a:p>
          <a:p>
            <a:pPr algn="ctr">
              <a:lnSpc>
                <a:spcPct val="100000"/>
              </a:lnSpc>
            </a:pPr>
            <a:r>
              <a:rPr lang="ru-RU" sz="1400" b="1" i="1" strike="noStrike" spc="-1">
                <a:solidFill>
                  <a:srgbClr val="000066"/>
                </a:solidFill>
                <a:latin typeface="Georgia"/>
                <a:ea typeface="Microsoft YaHei"/>
              </a:rPr>
              <a:t> населения в общей </a:t>
            </a:r>
            <a:endParaRPr lang="ru-RU" sz="1400" b="0" strike="noStrike" spc="-1">
              <a:latin typeface="Arial"/>
            </a:endParaRPr>
          </a:p>
          <a:p>
            <a:pPr algn="ctr">
              <a:lnSpc>
                <a:spcPct val="100000"/>
              </a:lnSpc>
            </a:pPr>
            <a:r>
              <a:rPr lang="ru-RU" sz="1400" b="1" i="1" strike="noStrike" spc="-1">
                <a:solidFill>
                  <a:srgbClr val="000066"/>
                </a:solidFill>
                <a:latin typeface="Georgia"/>
                <a:ea typeface="Microsoft YaHei"/>
              </a:rPr>
              <a:t>численности округа  </a:t>
            </a:r>
            <a:r>
              <a:rPr lang="ru-RU" sz="2400" b="1" i="1" strike="noStrike" spc="-1">
                <a:solidFill>
                  <a:srgbClr val="C00000"/>
                </a:solidFill>
                <a:latin typeface="Georgia"/>
                <a:ea typeface="Microsoft YaHei"/>
              </a:rPr>
              <a:t>84,7%</a:t>
            </a:r>
            <a:endParaRPr lang="ru-RU" sz="2400" b="0" strike="noStrike" spc="-1">
              <a:latin typeface="Arial"/>
            </a:endParaRPr>
          </a:p>
        </p:txBody>
      </p:sp>
      <p:sp>
        <p:nvSpPr>
          <p:cNvPr id="123" name="CustomShape 14"/>
          <p:cNvSpPr/>
          <p:nvPr/>
        </p:nvSpPr>
        <p:spPr>
          <a:xfrm>
            <a:off x="6827760" y="4869000"/>
            <a:ext cx="230472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a:solidFill>
                  <a:srgbClr val="000066"/>
                </a:solidFill>
                <a:latin typeface="Georgia"/>
                <a:ea typeface="Microsoft YaHei"/>
              </a:rPr>
              <a:t>Доля сельского</a:t>
            </a:r>
            <a:endParaRPr lang="ru-RU" sz="1400" b="0" strike="noStrike" spc="-1">
              <a:latin typeface="Arial"/>
            </a:endParaRPr>
          </a:p>
          <a:p>
            <a:pPr algn="ctr">
              <a:lnSpc>
                <a:spcPct val="100000"/>
              </a:lnSpc>
            </a:pPr>
            <a:r>
              <a:rPr lang="ru-RU" sz="1400" b="1" i="1" strike="noStrike" spc="-1">
                <a:solidFill>
                  <a:srgbClr val="000066"/>
                </a:solidFill>
                <a:latin typeface="Georgia"/>
                <a:ea typeface="Microsoft YaHei"/>
              </a:rPr>
              <a:t> населения в общей </a:t>
            </a:r>
            <a:endParaRPr lang="ru-RU" sz="1400" b="0" strike="noStrike" spc="-1">
              <a:latin typeface="Arial"/>
            </a:endParaRPr>
          </a:p>
          <a:p>
            <a:pPr algn="ctr">
              <a:lnSpc>
                <a:spcPct val="100000"/>
              </a:lnSpc>
            </a:pPr>
            <a:r>
              <a:rPr lang="ru-RU" sz="1400" b="1" i="1" strike="noStrike" spc="-1">
                <a:solidFill>
                  <a:srgbClr val="000066"/>
                </a:solidFill>
                <a:latin typeface="Georgia"/>
                <a:ea typeface="Microsoft YaHei"/>
              </a:rPr>
              <a:t>численности округа  </a:t>
            </a:r>
            <a:r>
              <a:rPr lang="ru-RU" sz="2400" b="1" i="1" strike="noStrike" spc="-1">
                <a:solidFill>
                  <a:srgbClr val="C00000"/>
                </a:solidFill>
                <a:latin typeface="Georgia"/>
                <a:ea typeface="Microsoft YaHei"/>
              </a:rPr>
              <a:t>15,3%</a:t>
            </a:r>
            <a:endParaRPr lang="ru-RU" sz="2400" b="0" strike="noStrike" spc="-1">
              <a:latin typeface="Arial"/>
            </a:endParaRPr>
          </a:p>
        </p:txBody>
      </p:sp>
      <p:sp>
        <p:nvSpPr>
          <p:cNvPr id="124" name="CustomShape 15"/>
          <p:cNvSpPr/>
          <p:nvPr/>
        </p:nvSpPr>
        <p:spPr>
          <a:xfrm>
            <a:off x="2144880" y="1838160"/>
            <a:ext cx="334116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FFFF00"/>
                </a:solidFill>
                <a:latin typeface="Arial"/>
                <a:ea typeface="Microsoft YaHei"/>
              </a:rPr>
              <a:t>Численность населения в Республики Коми </a:t>
            </a:r>
            <a:endParaRPr lang="ru-RU" sz="1400" b="0" strike="noStrike" spc="-1">
              <a:latin typeface="Arial"/>
            </a:endParaRPr>
          </a:p>
          <a:p>
            <a:pPr algn="ctr">
              <a:lnSpc>
                <a:spcPct val="100000"/>
              </a:lnSpc>
            </a:pPr>
            <a:r>
              <a:rPr lang="ru-RU" sz="1400" b="1" strike="noStrike" spc="-1">
                <a:solidFill>
                  <a:srgbClr val="FFFF00"/>
                </a:solidFill>
                <a:latin typeface="Arial"/>
                <a:ea typeface="Microsoft YaHei"/>
              </a:rPr>
              <a:t>на 01.01.2017 год – 850,6 тыс.чел.</a:t>
            </a:r>
            <a:endParaRPr lang="ru-RU" sz="1400" b="0" strike="noStrike" spc="-1">
              <a:latin typeface="Arial"/>
            </a:endParaRPr>
          </a:p>
          <a:p>
            <a:pPr algn="ctr">
              <a:lnSpc>
                <a:spcPct val="100000"/>
              </a:lnSpc>
            </a:pPr>
            <a:r>
              <a:rPr lang="ru-RU" sz="1400" b="1" strike="noStrike" spc="-1">
                <a:solidFill>
                  <a:srgbClr val="FFFF00"/>
                </a:solidFill>
                <a:latin typeface="Arial"/>
                <a:ea typeface="Microsoft YaHei"/>
              </a:rPr>
              <a:t>на 01.01.2018 год — 840,9 тыс.чел.</a:t>
            </a:r>
            <a:endParaRPr lang="ru-RU" sz="1400" b="0" strike="noStrike" spc="-1">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Picture 1"/>
          <p:cNvPicPr/>
          <p:nvPr/>
        </p:nvPicPr>
        <p:blipFill>
          <a:blip r:embed="rId3"/>
          <a:stretch/>
        </p:blipFill>
        <p:spPr>
          <a:xfrm>
            <a:off x="0" y="-12600"/>
            <a:ext cx="9144000" cy="1238040"/>
          </a:xfrm>
          <a:prstGeom prst="rect">
            <a:avLst/>
          </a:prstGeom>
          <a:ln>
            <a:noFill/>
          </a:ln>
        </p:spPr>
      </p:pic>
      <p:sp>
        <p:nvSpPr>
          <p:cNvPr id="425" name="CustomShape 2"/>
          <p:cNvSpPr/>
          <p:nvPr/>
        </p:nvSpPr>
        <p:spPr>
          <a:xfrm>
            <a:off x="19368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529 401,8</a:t>
            </a:r>
            <a:endParaRPr lang="ru-RU" sz="1800" b="0" strike="noStrike" spc="-1" dirty="0">
              <a:latin typeface="Arial"/>
            </a:endParaRPr>
          </a:p>
        </p:txBody>
      </p:sp>
      <p:sp>
        <p:nvSpPr>
          <p:cNvPr id="427" name="CustomShape 4"/>
          <p:cNvSpPr/>
          <p:nvPr/>
        </p:nvSpPr>
        <p:spPr>
          <a:xfrm>
            <a:off x="3311640" y="568332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262 899,1</a:t>
            </a:r>
            <a:endParaRPr lang="ru-RU" sz="1800" b="0" strike="noStrike" spc="-1" dirty="0">
              <a:latin typeface="Arial"/>
            </a:endParaRPr>
          </a:p>
        </p:txBody>
      </p:sp>
      <p:sp>
        <p:nvSpPr>
          <p:cNvPr id="429" name="CustomShape 6"/>
          <p:cNvSpPr/>
          <p:nvPr/>
        </p:nvSpPr>
        <p:spPr>
          <a:xfrm>
            <a:off x="631332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244 965,8</a:t>
            </a:r>
            <a:endParaRPr lang="ru-RU" sz="18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1800810708"/>
              </p:ext>
            </p:extLst>
          </p:nvPr>
        </p:nvGraphicFramePr>
        <p:xfrm>
          <a:off x="9168" y="1287200"/>
          <a:ext cx="3888432" cy="3744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Диаграмма 13"/>
          <p:cNvGraphicFramePr/>
          <p:nvPr>
            <p:extLst>
              <p:ext uri="{D42A27DB-BD31-4B8C-83A1-F6EECF244321}">
                <p14:modId xmlns:p14="http://schemas.microsoft.com/office/powerpoint/2010/main" val="3466566126"/>
              </p:ext>
            </p:extLst>
          </p:nvPr>
        </p:nvGraphicFramePr>
        <p:xfrm>
          <a:off x="2987824" y="1340768"/>
          <a:ext cx="3888432" cy="37443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Диаграмма 15"/>
          <p:cNvGraphicFramePr/>
          <p:nvPr>
            <p:extLst>
              <p:ext uri="{D42A27DB-BD31-4B8C-83A1-F6EECF244321}">
                <p14:modId xmlns:p14="http://schemas.microsoft.com/office/powerpoint/2010/main" val="1867630947"/>
              </p:ext>
            </p:extLst>
          </p:nvPr>
        </p:nvGraphicFramePr>
        <p:xfrm>
          <a:off x="6012160" y="1340768"/>
          <a:ext cx="3888432" cy="3744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CustomShape 1"/>
          <p:cNvSpPr/>
          <p:nvPr/>
        </p:nvSpPr>
        <p:spPr>
          <a:xfrm>
            <a:off x="1963064" y="704672"/>
            <a:ext cx="3384360" cy="3441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strike="noStrike" spc="-1" dirty="0">
                <a:solidFill>
                  <a:srgbClr val="000000"/>
                </a:solidFill>
                <a:latin typeface="Calibri"/>
                <a:ea typeface="Microsoft YaHei"/>
              </a:rPr>
              <a:t>Динамика доходов и расходов бюджета</a:t>
            </a:r>
            <a:endParaRPr lang="ru-RU" sz="14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29003025"/>
              </p:ext>
            </p:extLst>
          </p:nvPr>
        </p:nvGraphicFramePr>
        <p:xfrm>
          <a:off x="0" y="1010072"/>
          <a:ext cx="8928992" cy="3659992"/>
        </p:xfrm>
        <a:graphic>
          <a:graphicData uri="http://schemas.openxmlformats.org/drawingml/2006/chart">
            <c:chart xmlns:c="http://schemas.openxmlformats.org/drawingml/2006/chart" xmlns:r="http://schemas.openxmlformats.org/officeDocument/2006/relationships" r:id="rId3"/>
          </a:graphicData>
        </a:graphic>
      </p:graphicFrame>
      <p:sp>
        <p:nvSpPr>
          <p:cNvPr id="8" name="Заголовок 1"/>
          <p:cNvSpPr txBox="1">
            <a:spLocks/>
          </p:cNvSpPr>
          <p:nvPr/>
        </p:nvSpPr>
        <p:spPr>
          <a:xfrm>
            <a:off x="0" y="3852"/>
            <a:ext cx="9144000" cy="616836"/>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характеристики бюджета МО ГО «Вуктыл», руб.</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1478419800"/>
              </p:ext>
            </p:extLst>
          </p:nvPr>
        </p:nvGraphicFramePr>
        <p:xfrm>
          <a:off x="107504" y="4843448"/>
          <a:ext cx="8928992" cy="1897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Диаграмма 11"/>
          <p:cNvGraphicFramePr/>
          <p:nvPr>
            <p:extLst>
              <p:ext uri="{D42A27DB-BD31-4B8C-83A1-F6EECF244321}">
                <p14:modId xmlns:p14="http://schemas.microsoft.com/office/powerpoint/2010/main" val="1945449999"/>
              </p:ext>
            </p:extLst>
          </p:nvPr>
        </p:nvGraphicFramePr>
        <p:xfrm>
          <a:off x="-180528" y="836712"/>
          <a:ext cx="3528392" cy="56886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Диаграмма 12"/>
          <p:cNvGraphicFramePr/>
          <p:nvPr>
            <p:extLst>
              <p:ext uri="{D42A27DB-BD31-4B8C-83A1-F6EECF244321}">
                <p14:modId xmlns:p14="http://schemas.microsoft.com/office/powerpoint/2010/main" val="3679549290"/>
              </p:ext>
            </p:extLst>
          </p:nvPr>
        </p:nvGraphicFramePr>
        <p:xfrm>
          <a:off x="2915816" y="836712"/>
          <a:ext cx="3528392" cy="56886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Диаграмма 13"/>
          <p:cNvGraphicFramePr/>
          <p:nvPr>
            <p:extLst>
              <p:ext uri="{D42A27DB-BD31-4B8C-83A1-F6EECF244321}">
                <p14:modId xmlns:p14="http://schemas.microsoft.com/office/powerpoint/2010/main" val="1674387213"/>
              </p:ext>
            </p:extLst>
          </p:nvPr>
        </p:nvGraphicFramePr>
        <p:xfrm>
          <a:off x="5940152" y="836712"/>
          <a:ext cx="3528392" cy="5688632"/>
        </p:xfrm>
        <a:graphic>
          <a:graphicData uri="http://schemas.openxmlformats.org/drawingml/2006/chart">
            <c:chart xmlns:c="http://schemas.openxmlformats.org/drawingml/2006/chart" xmlns:r="http://schemas.openxmlformats.org/officeDocument/2006/relationships" r:id="rId5"/>
          </a:graphicData>
        </a:graphic>
      </p:graphicFrame>
      <p:sp>
        <p:nvSpPr>
          <p:cNvPr id="15" name="Заголовок 1"/>
          <p:cNvSpPr txBox="1">
            <a:spLocks/>
          </p:cNvSpPr>
          <p:nvPr/>
        </p:nvSpPr>
        <p:spPr>
          <a:xfrm>
            <a:off x="0" y="3852"/>
            <a:ext cx="9144000" cy="1022760"/>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Структура доходной части бюджета МО ГО «Вуктыл»,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7" name="Table 1"/>
          <p:cNvGraphicFramePr/>
          <p:nvPr>
            <p:extLst>
              <p:ext uri="{D42A27DB-BD31-4B8C-83A1-F6EECF244321}">
                <p14:modId xmlns:p14="http://schemas.microsoft.com/office/powerpoint/2010/main" val="166351847"/>
              </p:ext>
            </p:extLst>
          </p:nvPr>
        </p:nvGraphicFramePr>
        <p:xfrm>
          <a:off x="-8640" y="720001"/>
          <a:ext cx="9148320" cy="6075825"/>
        </p:xfrm>
        <a:graphic>
          <a:graphicData uri="http://schemas.openxmlformats.org/drawingml/2006/table">
            <a:tbl>
              <a:tblPr/>
              <a:tblGrid>
                <a:gridCol w="1522080"/>
                <a:gridCol w="1522080"/>
                <a:gridCol w="1522080"/>
                <a:gridCol w="1523880"/>
                <a:gridCol w="1522080"/>
                <a:gridCol w="1536120"/>
              </a:tblGrid>
              <a:tr h="332735">
                <a:tc gridSpan="3">
                  <a:txBody>
                    <a:bodyPr/>
                    <a:lstStyle/>
                    <a:p>
                      <a:pPr algn="ctr">
                        <a:lnSpc>
                          <a:spcPct val="100000"/>
                        </a:lnSpc>
                      </a:pPr>
                      <a:r>
                        <a:rPr lang="ru-RU" sz="1400" b="1" strike="noStrike" spc="-1" dirty="0">
                          <a:solidFill>
                            <a:srgbClr val="0000FF"/>
                          </a:solidFill>
                          <a:latin typeface="Times New Roman"/>
                          <a:ea typeface="Microsoft YaHei"/>
                        </a:rPr>
                        <a:t>Налоговые доходы</a:t>
                      </a:r>
                      <a:endParaRPr lang="ru-RU" sz="1400" b="1" strike="noStrike" spc="-1" dirty="0">
                        <a:latin typeface="Times New Roman"/>
                      </a:endParaRPr>
                    </a:p>
                  </a:txBody>
                  <a:tcPr>
                    <a:lnL w="720">
                      <a:solidFill>
                        <a:srgbClr val="000000"/>
                      </a:solidFill>
                    </a:lnL>
                    <a:lnR w="720">
                      <a:solidFill>
                        <a:srgbClr val="000000"/>
                      </a:solidFill>
                    </a:lnR>
                    <a:lnT w="720">
                      <a:solidFill>
                        <a:srgbClr val="000000"/>
                      </a:solidFill>
                    </a:lnT>
                    <a:solidFill>
                      <a:srgbClr val="FFFF99"/>
                    </a:solidFill>
                  </a:tcPr>
                </a:tc>
                <a:tc hMerge="1">
                  <a:txBody>
                    <a:bodyPr/>
                    <a:lstStyle/>
                    <a:p>
                      <a:endParaRPr lang="ru-RU"/>
                    </a:p>
                  </a:txBody>
                  <a:tcPr>
                    <a:solidFill>
                      <a:srgbClr val="729FCF"/>
                    </a:solidFill>
                  </a:tcPr>
                </a:tc>
                <a:tc hMerge="1">
                  <a:txBody>
                    <a:bodyPr/>
                    <a:lstStyle/>
                    <a:p>
                      <a:endParaRPr lang="ru-RU"/>
                    </a:p>
                  </a:txBody>
                  <a:tcPr>
                    <a:solidFill>
                      <a:srgbClr val="729FCF"/>
                    </a:solidFill>
                  </a:tcPr>
                </a:tc>
                <a:tc gridSpan="3">
                  <a:txBody>
                    <a:bodyPr/>
                    <a:lstStyle/>
                    <a:p>
                      <a:pPr algn="ctr">
                        <a:lnSpc>
                          <a:spcPct val="100000"/>
                        </a:lnSpc>
                      </a:pPr>
                      <a:r>
                        <a:rPr lang="ru-RU" sz="1400" b="1" strike="noStrike" spc="-1">
                          <a:solidFill>
                            <a:srgbClr val="FF0000"/>
                          </a:solidFill>
                          <a:latin typeface="Times New Roman"/>
                          <a:ea typeface="Microsoft YaHei"/>
                        </a:rPr>
                        <a:t>Неналоговые доходы</a:t>
                      </a:r>
                      <a:endParaRPr lang="ru-RU" sz="1400" b="0" strike="noStrike" spc="-1">
                        <a:latin typeface="Arial"/>
                      </a:endParaRPr>
                    </a:p>
                  </a:txBody>
                  <a:tcPr>
                    <a:lnL w="720">
                      <a:solidFill>
                        <a:srgbClr val="000000"/>
                      </a:solidFill>
                    </a:lnL>
                    <a:lnR w="720">
                      <a:solidFill>
                        <a:srgbClr val="000000"/>
                      </a:solidFill>
                    </a:lnR>
                    <a:lnT w="720">
                      <a:solidFill>
                        <a:srgbClr val="000000"/>
                      </a:solidFill>
                    </a:lnT>
                    <a:solidFill>
                      <a:srgbClr val="B4E5AD"/>
                    </a:solidFill>
                  </a:tcPr>
                </a:tc>
                <a:tc hMerge="1">
                  <a:txBody>
                    <a:bodyPr/>
                    <a:lstStyle/>
                    <a:p>
                      <a:endParaRPr lang="ru-RU"/>
                    </a:p>
                  </a:txBody>
                  <a:tcPr>
                    <a:solidFill>
                      <a:srgbClr val="729FCF"/>
                    </a:solidFill>
                  </a:tcPr>
                </a:tc>
                <a:tc hMerge="1">
                  <a:txBody>
                    <a:bodyPr/>
                    <a:lstStyle/>
                    <a:p>
                      <a:endParaRPr lang="ru-RU"/>
                    </a:p>
                  </a:txBody>
                  <a:tcPr>
                    <a:solidFill>
                      <a:srgbClr val="729FCF"/>
                    </a:solidFill>
                  </a:tcPr>
                </a:tc>
              </a:tr>
              <a:tr h="277410">
                <a:tc rowSpan="3">
                  <a:txBody>
                    <a:bodyPr/>
                    <a:lstStyle/>
                    <a:p>
                      <a:pPr algn="ctr">
                        <a:lnSpc>
                          <a:spcPct val="100000"/>
                        </a:lnSpc>
                      </a:pPr>
                      <a:endParaRPr lang="ru-RU" sz="1800" b="0" strike="noStrike" spc="-1" dirty="0">
                        <a:latin typeface="Arial"/>
                      </a:endParaRPr>
                    </a:p>
                    <a:p>
                      <a:pPr algn="ctr">
                        <a:lnSpc>
                          <a:spcPct val="100000"/>
                        </a:lnSpc>
                      </a:pPr>
                      <a:r>
                        <a:rPr lang="ru-RU" sz="1300" b="0" strike="noStrike" spc="-1" dirty="0">
                          <a:solidFill>
                            <a:srgbClr val="0000FF"/>
                          </a:solidFill>
                          <a:latin typeface="Times New Roman"/>
                          <a:ea typeface="Microsoft YaHei"/>
                        </a:rPr>
                        <a:t>НДФЛ</a:t>
                      </a:r>
                      <a:endParaRPr lang="ru-RU" sz="1300" b="0" strike="noStrike" spc="-1" dirty="0">
                        <a:latin typeface="Arial"/>
                      </a:endParaRPr>
                    </a:p>
                  </a:txBody>
                  <a:tcPr>
                    <a:lnL w="720">
                      <a:solidFill>
                        <a:srgbClr val="000000"/>
                      </a:solidFill>
                    </a:lnL>
                    <a:lnR w="720">
                      <a:solidFill>
                        <a:srgbClr val="000000"/>
                      </a:solidFill>
                    </a:lnR>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smtClean="0">
                          <a:solidFill>
                            <a:srgbClr val="0000FF"/>
                          </a:solidFill>
                          <a:latin typeface="Times New Roman"/>
                          <a:ea typeface="Microsoft YaHei"/>
                        </a:rPr>
                        <a:t>209 732,36</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T w="720">
                      <a:solidFill>
                        <a:srgbClr val="000000"/>
                      </a:solidFill>
                    </a:lnT>
                    <a:lnB w="720">
                      <a:solidFill>
                        <a:srgbClr val="000000"/>
                      </a:solidFill>
                    </a:lnB>
                    <a:solidFill>
                      <a:srgbClr val="FFFF99"/>
                    </a:solidFill>
                  </a:tcPr>
                </a:tc>
                <a:tc rowSpan="3">
                  <a:txBody>
                    <a:bodyPr/>
                    <a:lstStyle/>
                    <a:p>
                      <a:pPr algn="ctr">
                        <a:lnSpc>
                          <a:spcPct val="100000"/>
                        </a:lnSpc>
                      </a:pPr>
                      <a:r>
                        <a:rPr lang="ru-RU" sz="1300" b="0" strike="noStrike" spc="-1">
                          <a:solidFill>
                            <a:srgbClr val="FF0000"/>
                          </a:solidFill>
                          <a:latin typeface="Times New Roman"/>
                          <a:ea typeface="Microsoft YaHei"/>
                        </a:rPr>
                        <a:t>Доходы от использования имущества</a:t>
                      </a:r>
                      <a:endParaRPr lang="ru-RU" sz="1300" b="0" strike="noStrike" spc="-1">
                        <a:latin typeface="Arial"/>
                      </a:endParaRPr>
                    </a:p>
                    <a:p>
                      <a:pPr algn="ctr">
                        <a:lnSpc>
                          <a:spcPct val="100000"/>
                        </a:lnSpc>
                      </a:pPr>
                      <a:endParaRPr lang="ru-RU" sz="1300" b="0" strike="noStrike" spc="-1">
                        <a:latin typeface="Arial"/>
                      </a:endParaRPr>
                    </a:p>
                  </a:txBody>
                  <a:tcPr marL="90000" marR="90000">
                    <a:lnR w="720">
                      <a:solidFill>
                        <a:srgbClr val="000000"/>
                      </a:solidFill>
                    </a:lnR>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32 </a:t>
                      </a:r>
                      <a:r>
                        <a:rPr lang="ru-RU" sz="1300" b="0" strike="noStrike" spc="-1" dirty="0" smtClean="0">
                          <a:solidFill>
                            <a:srgbClr val="FF0000"/>
                          </a:solidFill>
                          <a:latin typeface="Times New Roman"/>
                          <a:ea typeface="Microsoft YaHei"/>
                        </a:rPr>
                        <a:t>931,60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201 </a:t>
                      </a:r>
                      <a:r>
                        <a:rPr lang="ru-RU" sz="1300" b="0" strike="noStrike" spc="-1" dirty="0" smtClean="0">
                          <a:solidFill>
                            <a:srgbClr val="0000FF"/>
                          </a:solidFill>
                          <a:latin typeface="Times New Roman"/>
                          <a:ea typeface="Microsoft YaHei"/>
                        </a:rPr>
                        <a:t>795,54</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T w="720" cap="flat" cmpd="sng" algn="ctr">
                      <a:solidFill>
                        <a:srgbClr val="000000"/>
                      </a:solidFill>
                      <a:prstDash val="solid"/>
                      <a:round/>
                      <a:headEnd type="none" w="med" len="med"/>
                      <a:tailEnd type="none" w="med" len="med"/>
                    </a:lnT>
                    <a:lnB w="720">
                      <a:solidFill>
                        <a:srgbClr val="000000"/>
                      </a:solidFill>
                    </a:lnB>
                    <a:solidFill>
                      <a:srgbClr val="FFFF99"/>
                    </a:solidFill>
                  </a:tcPr>
                </a:tc>
                <a:tc vMerge="1">
                  <a:txBody>
                    <a:bodyPr/>
                    <a:lstStyle/>
                    <a:p>
                      <a:endParaRPr lang="ru-RU"/>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34 </a:t>
                      </a:r>
                      <a:r>
                        <a:rPr lang="ru-RU" sz="1300" b="0" strike="noStrike" spc="-1" dirty="0" smtClean="0">
                          <a:solidFill>
                            <a:srgbClr val="FF0000"/>
                          </a:solidFill>
                          <a:latin typeface="Times New Roman"/>
                          <a:ea typeface="Microsoft YaHei"/>
                        </a:rPr>
                        <a:t>046,70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331405">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204 </a:t>
                      </a:r>
                      <a:r>
                        <a:rPr lang="ru-RU" sz="1300" b="0" strike="noStrike" spc="-1" dirty="0" smtClean="0">
                          <a:solidFill>
                            <a:srgbClr val="0000FF"/>
                          </a:solidFill>
                          <a:latin typeface="Times New Roman"/>
                          <a:ea typeface="Microsoft YaHei"/>
                        </a:rPr>
                        <a:t>912,28</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T w="720" cap="flat" cmpd="sng" algn="ctr">
                      <a:solidFill>
                        <a:srgbClr val="000000"/>
                      </a:solidFill>
                      <a:prstDash val="solid"/>
                      <a:round/>
                      <a:headEnd type="none" w="med" len="med"/>
                      <a:tailEnd type="none" w="med" len="med"/>
                    </a:lnT>
                    <a:lnB w="720">
                      <a:solidFill>
                        <a:srgbClr val="000000"/>
                      </a:solidFill>
                    </a:lnB>
                    <a:solidFill>
                      <a:srgbClr val="FFFF99"/>
                    </a:solidFill>
                  </a:tcPr>
                </a:tc>
                <a:tc vMerge="1">
                  <a:txBody>
                    <a:bodyPr/>
                    <a:lstStyle/>
                    <a:p>
                      <a:endParaRPr lang="ru-RU"/>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35 </a:t>
                      </a:r>
                      <a:r>
                        <a:rPr lang="ru-RU" sz="1300" b="0" strike="noStrike" spc="-1" dirty="0" smtClean="0">
                          <a:solidFill>
                            <a:srgbClr val="FF0000"/>
                          </a:solidFill>
                          <a:latin typeface="Times New Roman"/>
                          <a:ea typeface="Microsoft YaHei"/>
                        </a:rPr>
                        <a:t>055,60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rowSpan="3">
                  <a:txBody>
                    <a:bodyPr/>
                    <a:lstStyle/>
                    <a:p>
                      <a:pPr algn="ctr">
                        <a:lnSpc>
                          <a:spcPct val="100000"/>
                        </a:lnSpc>
                      </a:pPr>
                      <a:endParaRPr lang="ru-RU" sz="1800" b="0" strike="noStrike" spc="-1">
                        <a:latin typeface="Arial"/>
                      </a:endParaRPr>
                    </a:p>
                    <a:p>
                      <a:pPr algn="ctr">
                        <a:lnSpc>
                          <a:spcPct val="100000"/>
                        </a:lnSpc>
                      </a:pPr>
                      <a:r>
                        <a:rPr lang="ru-RU" sz="1300" b="0" strike="noStrike" spc="-1">
                          <a:solidFill>
                            <a:srgbClr val="0000FF"/>
                          </a:solidFill>
                          <a:latin typeface="Times New Roman"/>
                          <a:ea typeface="Microsoft YaHei"/>
                        </a:rPr>
                        <a:t>Акцизы</a:t>
                      </a:r>
                      <a:endParaRPr lang="ru-RU" sz="1300" b="0" strike="noStrike" spc="-1">
                        <a:latin typeface="Arial"/>
                      </a:endParaRPr>
                    </a:p>
                  </a:txBody>
                  <a:tcPr>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smtClean="0">
                          <a:solidFill>
                            <a:srgbClr val="0000FF"/>
                          </a:solidFill>
                          <a:latin typeface="Times New Roman"/>
                          <a:ea typeface="Microsoft YaHei"/>
                        </a:rPr>
                        <a:t>6 563,51</a:t>
                      </a:r>
                      <a:endParaRPr lang="ru-RU" sz="1300" b="0" strike="noStrike" spc="-1" dirty="0">
                        <a:latin typeface="Arial"/>
                      </a:endParaRPr>
                    </a:p>
                  </a:txBody>
                  <a:tcPr marL="90000" marR="900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rowSpan="3">
                  <a:txBody>
                    <a:bodyPr/>
                    <a:lstStyle/>
                    <a:p>
                      <a:pPr algn="ctr">
                        <a:lnSpc>
                          <a:spcPct val="100000"/>
                        </a:lnSpc>
                      </a:pPr>
                      <a:r>
                        <a:rPr lang="ru-RU" sz="1300" b="0" strike="noStrike" spc="-1">
                          <a:solidFill>
                            <a:srgbClr val="FF0000"/>
                          </a:solidFill>
                          <a:latin typeface="Times New Roman"/>
                          <a:ea typeface="Microsoft YaHei"/>
                        </a:rPr>
                        <a:t>Платежи при пользовании природными ресурсами</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1 </a:t>
                      </a:r>
                      <a:r>
                        <a:rPr lang="ru-RU" sz="1300" b="0" strike="noStrike" spc="-1" dirty="0" smtClean="0">
                          <a:solidFill>
                            <a:srgbClr val="FF0000"/>
                          </a:solidFill>
                          <a:latin typeface="Times New Roman"/>
                          <a:ea typeface="Microsoft YaHei"/>
                        </a:rPr>
                        <a:t>000,00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5 </a:t>
                      </a:r>
                      <a:r>
                        <a:rPr lang="ru-RU" sz="1300" b="0" strike="noStrike" spc="-1" dirty="0" smtClean="0">
                          <a:solidFill>
                            <a:srgbClr val="0000FF"/>
                          </a:solidFill>
                          <a:latin typeface="Times New Roman"/>
                          <a:ea typeface="Microsoft YaHei"/>
                        </a:rPr>
                        <a:t>849,56</a:t>
                      </a:r>
                      <a:endParaRPr lang="ru-RU" sz="1300" b="0" strike="noStrike" spc="-1" dirty="0">
                        <a:latin typeface="Arial"/>
                      </a:endParaRPr>
                    </a:p>
                  </a:txBody>
                  <a:tcPr marL="90000" marR="900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1 </a:t>
                      </a:r>
                      <a:r>
                        <a:rPr lang="ru-RU" sz="1300" b="0" strike="noStrike" spc="-1" dirty="0" smtClean="0">
                          <a:solidFill>
                            <a:srgbClr val="FF0000"/>
                          </a:solidFill>
                          <a:latin typeface="Times New Roman"/>
                          <a:ea typeface="Microsoft YaHei"/>
                        </a:rPr>
                        <a:t>500,00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333384">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5 </a:t>
                      </a:r>
                      <a:r>
                        <a:rPr lang="ru-RU" sz="1300" b="0" strike="noStrike" spc="-1" dirty="0" smtClean="0">
                          <a:solidFill>
                            <a:srgbClr val="0000FF"/>
                          </a:solidFill>
                          <a:latin typeface="Times New Roman"/>
                          <a:ea typeface="Microsoft YaHei"/>
                        </a:rPr>
                        <a:t>849,56</a:t>
                      </a:r>
                      <a:endParaRPr lang="ru-RU" sz="1300" b="0" strike="noStrike" spc="-1" dirty="0">
                        <a:latin typeface="Arial"/>
                      </a:endParaRPr>
                    </a:p>
                  </a:txBody>
                  <a:tcPr marL="90000" marR="900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1 </a:t>
                      </a:r>
                      <a:r>
                        <a:rPr lang="ru-RU" sz="1300" b="0" strike="noStrike" spc="-1" dirty="0" smtClean="0">
                          <a:solidFill>
                            <a:srgbClr val="FF0000"/>
                          </a:solidFill>
                          <a:latin typeface="Times New Roman"/>
                          <a:ea typeface="Microsoft YaHei"/>
                        </a:rPr>
                        <a:t>500,00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rowSpan="3">
                  <a:txBody>
                    <a:bodyPr/>
                    <a:lstStyle/>
                    <a:p>
                      <a:pPr algn="ctr">
                        <a:lnSpc>
                          <a:spcPct val="100000"/>
                        </a:lnSpc>
                      </a:pPr>
                      <a:r>
                        <a:rPr lang="ru-RU" sz="1300" b="0" strike="noStrike" spc="-1">
                          <a:solidFill>
                            <a:srgbClr val="0000FF"/>
                          </a:solidFill>
                          <a:latin typeface="Times New Roman"/>
                          <a:ea typeface="Microsoft YaHei"/>
                        </a:rPr>
                        <a:t>Налоги на совокупный доход</a:t>
                      </a:r>
                      <a:endParaRPr lang="ru-RU" sz="1300" b="0" strike="noStrike" spc="-1">
                        <a:latin typeface="Arial"/>
                      </a:endParaRPr>
                    </a:p>
                  </a:txBody>
                  <a:tcPr>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smtClean="0">
                          <a:solidFill>
                            <a:srgbClr val="0000FF"/>
                          </a:solidFill>
                          <a:latin typeface="Times New Roman"/>
                          <a:ea typeface="Microsoft YaHei"/>
                        </a:rPr>
                        <a:t>11 980,00</a:t>
                      </a:r>
                      <a:endParaRPr lang="ru-RU" sz="1300" b="0" strike="noStrike" spc="-1" dirty="0">
                        <a:latin typeface="Arial"/>
                      </a:endParaRPr>
                    </a:p>
                  </a:txBody>
                  <a:tcPr marL="90000" marR="900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rowSpan="3">
                  <a:txBody>
                    <a:bodyPr/>
                    <a:lstStyle/>
                    <a:p>
                      <a:pPr algn="ctr">
                        <a:lnSpc>
                          <a:spcPct val="100000"/>
                        </a:lnSpc>
                      </a:pPr>
                      <a:endParaRPr lang="ru-RU" sz="1800" b="0" strike="noStrike" spc="-1">
                        <a:latin typeface="Arial"/>
                      </a:endParaRPr>
                    </a:p>
                    <a:p>
                      <a:pPr algn="ctr">
                        <a:lnSpc>
                          <a:spcPct val="100000"/>
                        </a:lnSpc>
                      </a:pPr>
                      <a:r>
                        <a:rPr lang="ru-RU" sz="1300" b="0" strike="noStrike" spc="-1">
                          <a:solidFill>
                            <a:srgbClr val="FF0000"/>
                          </a:solidFill>
                          <a:latin typeface="Times New Roman"/>
                          <a:ea typeface="Microsoft YaHei"/>
                        </a:rPr>
                        <a:t>Доходы от оказания платных услуг</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dirty="0" smtClean="0">
                          <a:solidFill>
                            <a:srgbClr val="FF0000"/>
                          </a:solidFill>
                          <a:latin typeface="Times New Roman"/>
                          <a:ea typeface="Microsoft YaHei"/>
                        </a:rPr>
                        <a:t>5 100,00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10 </a:t>
                      </a:r>
                      <a:r>
                        <a:rPr lang="ru-RU" sz="1300" b="0" strike="noStrike" spc="-1" dirty="0" smtClean="0">
                          <a:solidFill>
                            <a:srgbClr val="0000FF"/>
                          </a:solidFill>
                          <a:latin typeface="Times New Roman"/>
                          <a:ea typeface="Microsoft YaHei"/>
                        </a:rPr>
                        <a:t>980,00</a:t>
                      </a:r>
                      <a:endParaRPr lang="ru-RU" sz="1300" b="0" strike="noStrike" spc="-1" dirty="0">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4 </a:t>
                      </a:r>
                      <a:r>
                        <a:rPr lang="ru-RU" sz="1300" b="0" strike="noStrike" spc="-1" dirty="0" smtClean="0">
                          <a:solidFill>
                            <a:srgbClr val="FF0000"/>
                          </a:solidFill>
                          <a:latin typeface="Times New Roman"/>
                          <a:ea typeface="Microsoft YaHei"/>
                        </a:rPr>
                        <a:t>400,00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365014">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10 </a:t>
                      </a:r>
                      <a:r>
                        <a:rPr lang="ru-RU" sz="1300" b="0" strike="noStrike" spc="-1" dirty="0" smtClean="0">
                          <a:solidFill>
                            <a:srgbClr val="0000FF"/>
                          </a:solidFill>
                          <a:latin typeface="Times New Roman"/>
                          <a:ea typeface="Microsoft YaHei"/>
                        </a:rPr>
                        <a:t>980,00</a:t>
                      </a:r>
                      <a:endParaRPr lang="ru-RU" sz="1300" b="0" strike="noStrike" spc="-1" dirty="0">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4 </a:t>
                      </a:r>
                      <a:r>
                        <a:rPr lang="ru-RU" sz="1300" b="0" strike="noStrike" spc="-1" dirty="0" smtClean="0">
                          <a:solidFill>
                            <a:srgbClr val="FF0000"/>
                          </a:solidFill>
                          <a:latin typeface="Times New Roman"/>
                          <a:ea typeface="Microsoft YaHei"/>
                        </a:rPr>
                        <a:t>400,00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277410">
                <a:tc rowSpan="3">
                  <a:txBody>
                    <a:bodyPr/>
                    <a:lstStyle/>
                    <a:p>
                      <a:pPr algn="ctr">
                        <a:lnSpc>
                          <a:spcPct val="100000"/>
                        </a:lnSpc>
                      </a:pPr>
                      <a:r>
                        <a:rPr lang="ru-RU" sz="1300" b="0" strike="noStrike" spc="-1">
                          <a:solidFill>
                            <a:srgbClr val="0000FF"/>
                          </a:solidFill>
                          <a:latin typeface="Times New Roman"/>
                          <a:ea typeface="Microsoft YaHei"/>
                        </a:rPr>
                        <a:t>Налог на имущество физических лиц</a:t>
                      </a:r>
                      <a:endParaRPr lang="ru-RU" sz="1300" b="0" strike="noStrike" spc="-1">
                        <a:latin typeface="Arial"/>
                      </a:endParaRPr>
                    </a:p>
                  </a:txBody>
                  <a:tcPr>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smtClean="0">
                          <a:solidFill>
                            <a:srgbClr val="0000FF"/>
                          </a:solidFill>
                          <a:latin typeface="Times New Roman"/>
                          <a:ea typeface="Microsoft YaHei"/>
                        </a:rPr>
                        <a:t>1 500,00</a:t>
                      </a:r>
                      <a:endParaRPr lang="ru-RU" sz="1300" b="0" strike="noStrike" spc="-1" dirty="0">
                        <a:latin typeface="Arial"/>
                      </a:endParaRPr>
                    </a:p>
                  </a:txBody>
                  <a:tcPr marL="90000" marR="900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rowSpan="3">
                  <a:txBody>
                    <a:bodyPr/>
                    <a:lstStyle/>
                    <a:p>
                      <a:pPr algn="ctr">
                        <a:lnSpc>
                          <a:spcPct val="100000"/>
                        </a:lnSpc>
                      </a:pPr>
                      <a:r>
                        <a:rPr lang="ru-RU" sz="1300" b="0" strike="noStrike" spc="-1">
                          <a:solidFill>
                            <a:srgbClr val="FF0000"/>
                          </a:solidFill>
                          <a:latin typeface="Times New Roman"/>
                          <a:ea typeface="Microsoft YaHei"/>
                        </a:rPr>
                        <a:t>Доходы от продажи материальных и нематериальных активов</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dirty="0" smtClean="0">
                          <a:solidFill>
                            <a:srgbClr val="FF0000"/>
                          </a:solidFill>
                          <a:latin typeface="Times New Roman"/>
                          <a:ea typeface="Microsoft YaHei"/>
                        </a:rPr>
                        <a:t>3 400,00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dirty="0" smtClean="0">
                          <a:solidFill>
                            <a:srgbClr val="0000FF"/>
                          </a:solidFill>
                          <a:latin typeface="Times New Roman"/>
                          <a:ea typeface="Microsoft YaHei"/>
                        </a:rPr>
                        <a:t>1 500,00</a:t>
                      </a:r>
                      <a:endParaRPr lang="ru-RU" sz="1300" b="0" strike="noStrike" spc="-1" dirty="0">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smtClean="0">
                          <a:solidFill>
                            <a:srgbClr val="FF0000"/>
                          </a:solidFill>
                          <a:latin typeface="Times New Roman"/>
                          <a:ea typeface="Microsoft YaHei"/>
                        </a:rPr>
                        <a:t>985,80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502219">
                <a:tc vMerge="1">
                  <a:txBody>
                    <a:bodyPr/>
                    <a:lstStyle/>
                    <a:p>
                      <a:endParaRPr lang="ru-RU"/>
                    </a:p>
                  </a:txBody>
                  <a:tcPr>
                    <a:lnL w="720">
                      <a:solidFill>
                        <a:srgbClr val="000000"/>
                      </a:solidFill>
                    </a:lnL>
                    <a:lnR w="720">
                      <a:solidFill>
                        <a:srgbClr val="000000"/>
                      </a:solidFill>
                    </a:lnR>
                    <a:lnT w="720">
                      <a:solidFill>
                        <a:srgbClr val="000000"/>
                      </a:solidFill>
                    </a:lnT>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solidFill>
                      <a:srgbClr val="FFFF99"/>
                    </a:solidFill>
                  </a:tcPr>
                </a:tc>
                <a:tc>
                  <a:txBody>
                    <a:bodyPr/>
                    <a:lstStyle/>
                    <a:p>
                      <a:pPr algn="ctr">
                        <a:lnSpc>
                          <a:spcPct val="100000"/>
                        </a:lnSpc>
                      </a:pPr>
                      <a:r>
                        <a:rPr lang="ru-RU" sz="1300" b="0" strike="noStrike" spc="-1" dirty="0" smtClean="0">
                          <a:solidFill>
                            <a:srgbClr val="0000FF"/>
                          </a:solidFill>
                          <a:latin typeface="Times New Roman"/>
                          <a:ea typeface="Microsoft YaHei"/>
                        </a:rPr>
                        <a:t>1 500,00</a:t>
                      </a:r>
                      <a:endParaRPr lang="ru-RU" sz="1300" b="0" strike="noStrike" spc="-1" dirty="0">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1 </a:t>
                      </a:r>
                      <a:r>
                        <a:rPr lang="ru-RU" sz="1300" b="0" strike="noStrike" spc="-1" dirty="0" smtClean="0">
                          <a:solidFill>
                            <a:srgbClr val="FF0000"/>
                          </a:solidFill>
                          <a:latin typeface="Times New Roman"/>
                          <a:ea typeface="Microsoft YaHei"/>
                        </a:rPr>
                        <a:t>036,40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277410">
                <a:tc rowSpan="3">
                  <a:txBody>
                    <a:bodyPr/>
                    <a:lstStyle/>
                    <a:p>
                      <a:pPr algn="ctr">
                        <a:lnSpc>
                          <a:spcPct val="100000"/>
                        </a:lnSpc>
                      </a:pPr>
                      <a:r>
                        <a:rPr lang="ru-RU" sz="1300" b="0" strike="noStrike" spc="-1">
                          <a:solidFill>
                            <a:srgbClr val="0000FF"/>
                          </a:solidFill>
                          <a:latin typeface="Times New Roman"/>
                          <a:ea typeface="Microsoft YaHei"/>
                        </a:rPr>
                        <a:t>Земельный налог</a:t>
                      </a:r>
                      <a:endParaRPr lang="ru-RU" sz="13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a:solidFill>
                        <a:srgbClr val="000000"/>
                      </a:solidFill>
                    </a:lnL>
                    <a:lnR w="720">
                      <a:solidFill>
                        <a:srgbClr val="000000"/>
                      </a:solidFill>
                    </a:lnR>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1 </a:t>
                      </a:r>
                      <a:r>
                        <a:rPr lang="ru-RU" sz="1300" b="0" strike="noStrike" spc="-1" dirty="0" smtClean="0">
                          <a:solidFill>
                            <a:srgbClr val="0000FF"/>
                          </a:solidFill>
                          <a:latin typeface="Times New Roman"/>
                          <a:ea typeface="Microsoft YaHei"/>
                        </a:rPr>
                        <a:t>290,00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rowSpan="3">
                  <a:txBody>
                    <a:bodyPr/>
                    <a:lstStyle/>
                    <a:p>
                      <a:pPr algn="ctr">
                        <a:lnSpc>
                          <a:spcPct val="100000"/>
                        </a:lnSpc>
                      </a:pPr>
                      <a:endParaRPr lang="ru-RU" sz="1800" b="0" strike="noStrike" spc="-1">
                        <a:latin typeface="Arial"/>
                      </a:endParaRPr>
                    </a:p>
                    <a:p>
                      <a:pPr algn="ctr">
                        <a:lnSpc>
                          <a:spcPct val="100000"/>
                        </a:lnSpc>
                      </a:pPr>
                      <a:r>
                        <a:rPr lang="ru-RU" sz="1300" b="0" strike="noStrike" spc="-1">
                          <a:solidFill>
                            <a:srgbClr val="FF0000"/>
                          </a:solidFill>
                          <a:latin typeface="Times New Roman"/>
                          <a:ea typeface="Microsoft YaHei"/>
                        </a:rPr>
                        <a:t>Штрафы, санкции, возмещение ущерба</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3 </a:t>
                      </a:r>
                      <a:r>
                        <a:rPr lang="ru-RU" sz="1300" b="0" strike="noStrike" spc="-1" dirty="0" smtClean="0">
                          <a:solidFill>
                            <a:srgbClr val="FF0000"/>
                          </a:solidFill>
                          <a:latin typeface="Times New Roman"/>
                          <a:ea typeface="Microsoft YaHei"/>
                        </a:rPr>
                        <a:t>011,70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1 </a:t>
                      </a:r>
                      <a:r>
                        <a:rPr lang="ru-RU" sz="1300" b="0" strike="noStrike" spc="-1" dirty="0" smtClean="0">
                          <a:solidFill>
                            <a:srgbClr val="0000FF"/>
                          </a:solidFill>
                          <a:latin typeface="Times New Roman"/>
                          <a:ea typeface="Microsoft YaHei"/>
                        </a:rPr>
                        <a:t>290,00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3 </a:t>
                      </a:r>
                      <a:r>
                        <a:rPr lang="ru-RU" sz="1300" b="0" strike="noStrike" spc="-1" dirty="0" smtClean="0">
                          <a:solidFill>
                            <a:srgbClr val="FF0000"/>
                          </a:solidFill>
                          <a:latin typeface="Times New Roman"/>
                          <a:ea typeface="Microsoft YaHei"/>
                        </a:rPr>
                        <a:t>011,70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365014">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1 </a:t>
                      </a:r>
                      <a:r>
                        <a:rPr lang="ru-RU" sz="1300" b="0" strike="noStrike" spc="-1" dirty="0" smtClean="0">
                          <a:solidFill>
                            <a:srgbClr val="0000FF"/>
                          </a:solidFill>
                          <a:latin typeface="Times New Roman"/>
                          <a:ea typeface="Microsoft YaHei"/>
                        </a:rPr>
                        <a:t>290,00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3 </a:t>
                      </a:r>
                      <a:r>
                        <a:rPr lang="ru-RU" sz="1300" b="0" strike="noStrike" spc="-1" dirty="0" smtClean="0">
                          <a:solidFill>
                            <a:srgbClr val="FF0000"/>
                          </a:solidFill>
                          <a:latin typeface="Times New Roman"/>
                          <a:ea typeface="Microsoft YaHei"/>
                        </a:rPr>
                        <a:t>011,70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277410">
                <a:tc rowSpan="3">
                  <a:txBody>
                    <a:bodyPr/>
                    <a:lstStyle/>
                    <a:p>
                      <a:pPr algn="ctr">
                        <a:lnSpc>
                          <a:spcPct val="100000"/>
                        </a:lnSpc>
                      </a:pPr>
                      <a:r>
                        <a:rPr lang="ru-RU" sz="1300" b="0" strike="noStrike" spc="-1">
                          <a:solidFill>
                            <a:srgbClr val="0000FF"/>
                          </a:solidFill>
                          <a:latin typeface="Times New Roman"/>
                          <a:ea typeface="Microsoft YaHei"/>
                        </a:rPr>
                        <a:t>Государственная пошлина</a:t>
                      </a:r>
                      <a:endParaRPr lang="ru-RU" sz="13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2 </a:t>
                      </a:r>
                      <a:r>
                        <a:rPr lang="ru-RU" sz="1300" b="0" strike="noStrike" spc="-1" dirty="0" smtClean="0">
                          <a:solidFill>
                            <a:srgbClr val="0000FF"/>
                          </a:solidFill>
                          <a:latin typeface="Times New Roman"/>
                          <a:ea typeface="Microsoft YaHei"/>
                        </a:rPr>
                        <a:t>730,00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rowSpan="3">
                  <a:txBody>
                    <a:bodyPr/>
                    <a:lstStyle/>
                    <a:p>
                      <a:pPr algn="ctr">
                        <a:lnSpc>
                          <a:spcPct val="100000"/>
                        </a:lnSpc>
                      </a:pPr>
                      <a:endParaRPr lang="ru-RU" sz="1800" b="0" strike="noStrike" spc="-1">
                        <a:latin typeface="Arial"/>
                      </a:endParaRPr>
                    </a:p>
                    <a:p>
                      <a:pPr algn="ctr">
                        <a:lnSpc>
                          <a:spcPct val="100000"/>
                        </a:lnSpc>
                      </a:pPr>
                      <a:r>
                        <a:rPr lang="ru-RU" sz="1300" b="0" strike="noStrike" spc="-1">
                          <a:solidFill>
                            <a:srgbClr val="FF0000"/>
                          </a:solidFill>
                          <a:latin typeface="Times New Roman"/>
                          <a:ea typeface="Microsoft YaHei"/>
                        </a:rPr>
                        <a:t>Административные платежи и сборы</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dirty="0" smtClean="0">
                          <a:solidFill>
                            <a:srgbClr val="FF0000"/>
                          </a:solidFill>
                          <a:latin typeface="Times New Roman"/>
                          <a:ea typeface="Microsoft YaHei"/>
                        </a:rPr>
                        <a:t>11,10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2 </a:t>
                      </a:r>
                      <a:r>
                        <a:rPr lang="ru-RU" sz="1300" b="0" strike="noStrike" spc="-1" dirty="0" smtClean="0">
                          <a:solidFill>
                            <a:srgbClr val="0000FF"/>
                          </a:solidFill>
                          <a:latin typeface="Times New Roman"/>
                          <a:ea typeface="Microsoft YaHei"/>
                        </a:rPr>
                        <a:t>230,00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smtClean="0">
                          <a:solidFill>
                            <a:srgbClr val="FF0000"/>
                          </a:solidFill>
                          <a:latin typeface="Times New Roman"/>
                          <a:ea typeface="Microsoft YaHei"/>
                        </a:rPr>
                        <a:t>5,00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338661">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2 </a:t>
                      </a:r>
                      <a:r>
                        <a:rPr lang="ru-RU" sz="1300" b="0" strike="noStrike" spc="-1" dirty="0" smtClean="0">
                          <a:solidFill>
                            <a:srgbClr val="0000FF"/>
                          </a:solidFill>
                          <a:latin typeface="Times New Roman"/>
                          <a:ea typeface="Microsoft YaHei"/>
                        </a:rPr>
                        <a:t>230,00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smtClean="0">
                          <a:solidFill>
                            <a:srgbClr val="FF0000"/>
                          </a:solidFill>
                          <a:latin typeface="Times New Roman"/>
                          <a:ea typeface="Microsoft YaHei"/>
                        </a:rPr>
                        <a:t>5,00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bl>
          </a:graphicData>
        </a:graphic>
      </p:graphicFrame>
      <p:sp>
        <p:nvSpPr>
          <p:cNvPr id="4"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Налоговые и неналоговые доходы бюджета МО ГО «Вуктыл»,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5327640" y="6037200"/>
            <a:ext cx="323964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452" name="TextShape 2"/>
          <p:cNvSpPr txBox="1"/>
          <p:nvPr/>
        </p:nvSpPr>
        <p:spPr>
          <a:xfrm>
            <a:off x="288000" y="3490200"/>
            <a:ext cx="4392000" cy="504000"/>
          </a:xfrm>
          <a:prstGeom prst="rect">
            <a:avLst/>
          </a:prstGeom>
          <a:noFill/>
          <a:ln>
            <a:noFill/>
          </a:ln>
        </p:spPr>
        <p:txBody>
          <a:bodyPr lIns="90000" tIns="45000" rIns="90000" bIns="45000"/>
          <a:lstStyle/>
          <a:p>
            <a:pPr algn="ctr"/>
            <a:r>
              <a:rPr lang="ru-RU" sz="1400" b="1" i="1" strike="noStrike" spc="-1">
                <a:latin typeface="Times New Roman"/>
              </a:rPr>
              <a:t>Безвозмездные поступления от других бюджетов</a:t>
            </a:r>
            <a:endParaRPr lang="ru-RU" sz="1400" b="0" strike="noStrike" spc="-1">
              <a:latin typeface="Arial"/>
            </a:endParaRPr>
          </a:p>
          <a:p>
            <a:pPr algn="ctr"/>
            <a:r>
              <a:rPr lang="ru-RU" sz="1400" b="1" i="1" strike="noStrike" spc="-1">
                <a:latin typeface="Times New Roman"/>
              </a:rPr>
              <a:t> бюджетной системы РФ</a:t>
            </a:r>
            <a:endParaRPr lang="ru-RU" sz="1400" b="0" strike="noStrike" spc="-1">
              <a:latin typeface="Arial"/>
            </a:endParaRPr>
          </a:p>
        </p:txBody>
      </p:sp>
      <p:sp>
        <p:nvSpPr>
          <p:cNvPr id="453" name="TextShape 3"/>
          <p:cNvSpPr txBox="1"/>
          <p:nvPr/>
        </p:nvSpPr>
        <p:spPr>
          <a:xfrm>
            <a:off x="5976000" y="3567960"/>
            <a:ext cx="2232000" cy="680040"/>
          </a:xfrm>
          <a:prstGeom prst="rect">
            <a:avLst/>
          </a:prstGeom>
          <a:noFill/>
          <a:ln>
            <a:noFill/>
          </a:ln>
        </p:spPr>
        <p:txBody>
          <a:bodyPr lIns="90000" tIns="45000" rIns="90000" bIns="45000"/>
          <a:lstStyle/>
          <a:p>
            <a:pPr algn="ctr"/>
            <a:r>
              <a:rPr lang="ru-RU" sz="1400" b="1" i="1" strike="noStrike" spc="-1">
                <a:latin typeface="Times New Roman"/>
              </a:rPr>
              <a:t>Прочие безвозмездные поступления </a:t>
            </a:r>
            <a:endParaRPr lang="ru-RU" sz="1400" b="0" strike="noStrike" spc="-1">
              <a:latin typeface="Arial"/>
            </a:endParaRPr>
          </a:p>
        </p:txBody>
      </p:sp>
      <p:sp>
        <p:nvSpPr>
          <p:cNvPr id="454" name="TextShape 4"/>
          <p:cNvSpPr txBox="1"/>
          <p:nvPr/>
        </p:nvSpPr>
        <p:spPr>
          <a:xfrm>
            <a:off x="179512" y="1596252"/>
            <a:ext cx="3528000" cy="839176"/>
          </a:xfrm>
          <a:prstGeom prst="rect">
            <a:avLst/>
          </a:prstGeom>
          <a:noFill/>
          <a:ln>
            <a:noFill/>
          </a:ln>
        </p:spPr>
        <p:txBody>
          <a:bodyPr lIns="90000" tIns="45000" rIns="90000" bIns="45000"/>
          <a:lstStyle/>
          <a:p>
            <a:pPr algn="ctr"/>
            <a:r>
              <a:rPr lang="ru-RU" sz="1400" b="1" i="1" strike="noStrike" spc="-1" dirty="0">
                <a:latin typeface="Times New Roman"/>
              </a:rPr>
              <a:t>Безвозмездные </a:t>
            </a:r>
            <a:r>
              <a:rPr lang="ru-RU" sz="1400" b="1" i="1" strike="noStrike" spc="-1" dirty="0" smtClean="0">
                <a:latin typeface="Times New Roman"/>
              </a:rPr>
              <a:t>поступления</a:t>
            </a:r>
          </a:p>
          <a:p>
            <a:pPr algn="ctr"/>
            <a:r>
              <a:rPr lang="ru-RU" sz="1400" b="1" i="1" strike="noStrike" spc="-1" dirty="0" smtClean="0">
                <a:latin typeface="Times New Roman"/>
              </a:rPr>
              <a:t> бюджета</a:t>
            </a:r>
          </a:p>
          <a:p>
            <a:pPr algn="ctr"/>
            <a:r>
              <a:rPr lang="ru-RU" sz="1400" b="1" i="1" strike="noStrike" spc="-1" dirty="0" smtClean="0">
                <a:latin typeface="Times New Roman"/>
              </a:rPr>
              <a:t> </a:t>
            </a:r>
            <a:r>
              <a:rPr lang="ru-RU" sz="1400" b="1" i="1" strike="noStrike" spc="-1" dirty="0">
                <a:latin typeface="Times New Roman"/>
              </a:rPr>
              <a:t>МО ГО «Вуктыл»</a:t>
            </a:r>
            <a:endParaRPr lang="ru-RU" sz="1400" b="0" strike="noStrike" spc="-1" dirty="0">
              <a:latin typeface="Arial"/>
            </a:endParaRPr>
          </a:p>
        </p:txBody>
      </p:sp>
      <p:sp>
        <p:nvSpPr>
          <p:cNvPr id="456" name="TextShape 6"/>
          <p:cNvSpPr txBox="1"/>
          <p:nvPr/>
        </p:nvSpPr>
        <p:spPr>
          <a:xfrm>
            <a:off x="5400000" y="4441680"/>
            <a:ext cx="2975760" cy="1595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В </a:t>
            </a:r>
            <a:r>
              <a:rPr lang="ru-RU" sz="1400" b="1" strike="noStrike" spc="-1" dirty="0" smtClean="0">
                <a:solidFill>
                  <a:srgbClr val="000000"/>
                </a:solidFill>
                <a:latin typeface="Times New Roman"/>
                <a:ea typeface="Microsoft YaHei"/>
              </a:rPr>
              <a:t> бюджете </a:t>
            </a:r>
            <a:r>
              <a:rPr lang="ru-RU" sz="1400" b="1" strike="noStrike" spc="-1" dirty="0">
                <a:solidFill>
                  <a:srgbClr val="000000"/>
                </a:solidFill>
                <a:latin typeface="Times New Roman"/>
                <a:ea typeface="Microsoft YaHei"/>
              </a:rPr>
              <a:t>МО ГО «Вуктыл» на 2019 год </a:t>
            </a:r>
            <a:r>
              <a:rPr lang="ru-RU" sz="1400" b="1" strike="noStrike" spc="-1" dirty="0" smtClean="0">
                <a:solidFill>
                  <a:srgbClr val="000000"/>
                </a:solidFill>
                <a:latin typeface="Times New Roman"/>
                <a:ea typeface="Microsoft YaHei"/>
              </a:rPr>
              <a:t> предусмотрено </a:t>
            </a:r>
            <a:r>
              <a:rPr lang="ru-RU" sz="1400" b="1" strike="noStrike" spc="-1" dirty="0" smtClean="0">
                <a:solidFill>
                  <a:srgbClr val="FF0000"/>
                </a:solidFill>
                <a:latin typeface="Times New Roman"/>
                <a:ea typeface="Microsoft YaHei"/>
              </a:rPr>
              <a:t>9 682,28 </a:t>
            </a:r>
            <a:r>
              <a:rPr lang="ru-RU" sz="1400" b="1" strike="noStrike" spc="-1" dirty="0" err="1" smtClean="0">
                <a:solidFill>
                  <a:srgbClr val="000000"/>
                </a:solidFill>
                <a:latin typeface="Times New Roman"/>
                <a:ea typeface="Microsoft YaHei"/>
              </a:rPr>
              <a:t>тыс.руб</a:t>
            </a:r>
            <a:r>
              <a:rPr lang="ru-RU" sz="1400" b="1" strike="noStrike" spc="-1" dirty="0" smtClean="0">
                <a:solidFill>
                  <a:srgbClr val="000000"/>
                </a:solidFill>
                <a:latin typeface="Times New Roman"/>
                <a:ea typeface="Microsoft YaHei"/>
              </a:rPr>
              <a:t>.,  на </a:t>
            </a:r>
            <a:r>
              <a:rPr lang="ru-RU" sz="1400" b="1" strike="noStrike" spc="-1" dirty="0">
                <a:solidFill>
                  <a:srgbClr val="000000"/>
                </a:solidFill>
                <a:latin typeface="Times New Roman"/>
                <a:ea typeface="Microsoft YaHei"/>
              </a:rPr>
              <a:t>плановый период  2020 и 2021 годах поступление прочих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безвозмездных поступлений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не запланировано</a:t>
            </a:r>
            <a:endParaRPr lang="ru-RU" sz="1400" b="0" strike="noStrike" spc="-1" dirty="0">
              <a:latin typeface="Arial"/>
            </a:endParaRPr>
          </a:p>
        </p:txBody>
      </p:sp>
      <p:sp>
        <p:nvSpPr>
          <p:cNvPr id="10"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504000" y="263232"/>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a:solidFill>
                  <a:srgbClr val="21409A"/>
                </a:solidFill>
                <a:latin typeface="Times New Roman"/>
              </a:rPr>
              <a:t>Безвозмездные поступления бюджета МО ГО «Вуктыл»,</a:t>
            </a:r>
            <a:r>
              <a:rPr lang="ru-RU" sz="2000" b="1" strike="noStrike" spc="-1" dirty="0" err="1">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54236344"/>
              </p:ext>
            </p:extLst>
          </p:nvPr>
        </p:nvGraphicFramePr>
        <p:xfrm>
          <a:off x="107504" y="767232"/>
          <a:ext cx="8856984" cy="30218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Диаграмма 2"/>
          <p:cNvGraphicFramePr/>
          <p:nvPr>
            <p:extLst>
              <p:ext uri="{D42A27DB-BD31-4B8C-83A1-F6EECF244321}">
                <p14:modId xmlns:p14="http://schemas.microsoft.com/office/powerpoint/2010/main" val="3447046712"/>
              </p:ext>
            </p:extLst>
          </p:nvPr>
        </p:nvGraphicFramePr>
        <p:xfrm>
          <a:off x="147256" y="4149080"/>
          <a:ext cx="6096000" cy="2708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Picture 2"/>
          <p:cNvPicPr/>
          <p:nvPr/>
        </p:nvPicPr>
        <p:blipFill>
          <a:blip r:embed="rId3"/>
          <a:stretch/>
        </p:blipFill>
        <p:spPr>
          <a:xfrm>
            <a:off x="55440" y="512640"/>
            <a:ext cx="9032400" cy="6411600"/>
          </a:xfrm>
          <a:prstGeom prst="rect">
            <a:avLst/>
          </a:prstGeom>
          <a:ln>
            <a:noFill/>
          </a:ln>
        </p:spPr>
      </p:pic>
      <p:sp>
        <p:nvSpPr>
          <p:cNvPr id="5" name="Заголовок 1"/>
          <p:cNvSpPr txBox="1">
            <a:spLocks/>
          </p:cNvSpPr>
          <p:nvPr/>
        </p:nvSpPr>
        <p:spPr>
          <a:xfrm>
            <a:off x="0" y="3852"/>
            <a:ext cx="9144000" cy="50878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396000" y="96274"/>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Программный бюджет МО ГО «Вуктыл»</a:t>
            </a:r>
            <a:endParaRPr lang="ru-RU" sz="2000" b="0" strike="noStrike" spc="-1" dirty="0">
              <a:latin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 name="Picture 2"/>
          <p:cNvPicPr/>
          <p:nvPr/>
        </p:nvPicPr>
        <p:blipFill>
          <a:blip r:embed="rId3"/>
          <a:stretch/>
        </p:blipFill>
        <p:spPr>
          <a:xfrm>
            <a:off x="214200" y="503280"/>
            <a:ext cx="4358880" cy="6189480"/>
          </a:xfrm>
          <a:prstGeom prst="rect">
            <a:avLst/>
          </a:prstGeom>
          <a:ln>
            <a:noFill/>
          </a:ln>
        </p:spPr>
      </p:pic>
      <p:pic>
        <p:nvPicPr>
          <p:cNvPr id="465" name="Picture 4"/>
          <p:cNvPicPr/>
          <p:nvPr/>
        </p:nvPicPr>
        <p:blipFill>
          <a:blip r:embed="rId4"/>
          <a:stretch/>
        </p:blipFill>
        <p:spPr>
          <a:xfrm>
            <a:off x="4390920" y="503280"/>
            <a:ext cx="4358880" cy="6189480"/>
          </a:xfrm>
          <a:prstGeom prst="rect">
            <a:avLst/>
          </a:prstGeom>
          <a:ln>
            <a:noFill/>
          </a:ln>
        </p:spPr>
      </p:pic>
      <p:pic>
        <p:nvPicPr>
          <p:cNvPr id="466" name="Picture 5"/>
          <p:cNvPicPr/>
          <p:nvPr/>
        </p:nvPicPr>
        <p:blipFill>
          <a:blip r:embed="rId5"/>
          <a:stretch/>
        </p:blipFill>
        <p:spPr>
          <a:xfrm>
            <a:off x="792000" y="1889280"/>
            <a:ext cx="2963520" cy="4735080"/>
          </a:xfrm>
          <a:prstGeom prst="rect">
            <a:avLst/>
          </a:prstGeom>
          <a:ln>
            <a:noFill/>
          </a:ln>
        </p:spPr>
      </p:pic>
      <p:pic>
        <p:nvPicPr>
          <p:cNvPr id="467" name="Picture 6"/>
          <p:cNvPicPr/>
          <p:nvPr/>
        </p:nvPicPr>
        <p:blipFill>
          <a:blip r:embed="rId5"/>
          <a:stretch/>
        </p:blipFill>
        <p:spPr>
          <a:xfrm>
            <a:off x="4967280" y="1871640"/>
            <a:ext cx="2963520" cy="4735080"/>
          </a:xfrm>
          <a:prstGeom prst="rect">
            <a:avLst/>
          </a:prstGeom>
          <a:ln>
            <a:noFill/>
          </a:ln>
        </p:spPr>
      </p:pic>
      <p:sp>
        <p:nvSpPr>
          <p:cNvPr id="468" name="CustomShape 1"/>
          <p:cNvSpPr/>
          <p:nvPr/>
        </p:nvSpPr>
        <p:spPr>
          <a:xfrm rot="300000">
            <a:off x="1174680" y="923760"/>
            <a:ext cx="3239640" cy="167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800" b="1" strike="noStrike" spc="-1">
                <a:solidFill>
                  <a:srgbClr val="000000"/>
                </a:solidFill>
                <a:latin typeface="Times New Roman"/>
                <a:ea typeface="Microsoft YaHei"/>
              </a:rPr>
              <a:t>Общий объем </a:t>
            </a:r>
            <a:endParaRPr lang="ru-RU" sz="1800" b="0" strike="noStrike" spc="-1">
              <a:latin typeface="Arial"/>
            </a:endParaRPr>
          </a:p>
          <a:p>
            <a:pPr algn="ctr">
              <a:lnSpc>
                <a:spcPct val="100000"/>
              </a:lnSpc>
            </a:pPr>
            <a:r>
              <a:rPr lang="ru-RU" sz="1800" b="1" strike="noStrike" spc="-1">
                <a:solidFill>
                  <a:srgbClr val="000000"/>
                </a:solidFill>
                <a:latin typeface="Times New Roman"/>
                <a:ea typeface="Microsoft YaHei"/>
              </a:rPr>
              <a:t>программных расходов (тыс.руб.)</a:t>
            </a:r>
            <a:endParaRPr lang="ru-RU" sz="1800" b="0" strike="noStrike" spc="-1">
              <a:latin typeface="Arial"/>
            </a:endParaRPr>
          </a:p>
          <a:p>
            <a:pPr>
              <a:lnSpc>
                <a:spcPct val="100000"/>
              </a:lnSpc>
            </a:pPr>
            <a:endParaRPr lang="ru-RU" sz="1800" b="0" strike="noStrike" spc="-1">
              <a:latin typeface="Arial"/>
            </a:endParaRPr>
          </a:p>
          <a:p>
            <a:pPr>
              <a:lnSpc>
                <a:spcPct val="100000"/>
              </a:lnSpc>
            </a:pPr>
            <a:endParaRPr lang="ru-RU" sz="1800" b="0" strike="noStrike" spc="-1">
              <a:latin typeface="Arial"/>
            </a:endParaRPr>
          </a:p>
          <a:p>
            <a:pPr algn="ctr">
              <a:lnSpc>
                <a:spcPct val="100000"/>
              </a:lnSpc>
            </a:pPr>
            <a:endParaRPr lang="ru-RU" sz="1800" b="0" strike="noStrike" spc="-1">
              <a:latin typeface="Arial"/>
            </a:endParaRPr>
          </a:p>
          <a:p>
            <a:pPr>
              <a:lnSpc>
                <a:spcPct val="100000"/>
              </a:lnSpc>
            </a:pPr>
            <a:endParaRPr lang="ru-RU" sz="1800" b="0" strike="noStrike" spc="-1">
              <a:latin typeface="Arial"/>
            </a:endParaRPr>
          </a:p>
        </p:txBody>
      </p:sp>
      <p:sp>
        <p:nvSpPr>
          <p:cNvPr id="469" name="CustomShape 2"/>
          <p:cNvSpPr/>
          <p:nvPr/>
        </p:nvSpPr>
        <p:spPr>
          <a:xfrm rot="300000">
            <a:off x="5324400" y="922320"/>
            <a:ext cx="3239640" cy="167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800" b="1" strike="noStrike" spc="-1">
                <a:solidFill>
                  <a:srgbClr val="000000"/>
                </a:solidFill>
                <a:latin typeface="Times New Roman"/>
                <a:ea typeface="Microsoft YaHei"/>
              </a:rPr>
              <a:t>В процентах к общему объему расходов </a:t>
            </a:r>
            <a:endParaRPr lang="ru-RU" sz="1800" b="0" strike="noStrike" spc="-1">
              <a:latin typeface="Arial"/>
            </a:endParaRPr>
          </a:p>
          <a:p>
            <a:pPr algn="ctr">
              <a:lnSpc>
                <a:spcPct val="100000"/>
              </a:lnSpc>
            </a:pPr>
            <a:r>
              <a:rPr lang="ru-RU" sz="1800" b="1" strike="noStrike" spc="-1">
                <a:solidFill>
                  <a:srgbClr val="000000"/>
                </a:solidFill>
                <a:latin typeface="Times New Roman"/>
                <a:ea typeface="Microsoft YaHei"/>
              </a:rPr>
              <a:t>(%)</a:t>
            </a:r>
            <a:endParaRPr lang="ru-RU" sz="1800" b="0" strike="noStrike" spc="-1">
              <a:latin typeface="Arial"/>
            </a:endParaRPr>
          </a:p>
          <a:p>
            <a:pPr>
              <a:lnSpc>
                <a:spcPct val="100000"/>
              </a:lnSpc>
            </a:pPr>
            <a:endParaRPr lang="ru-RU" sz="1800" b="0" strike="noStrike" spc="-1">
              <a:latin typeface="Arial"/>
            </a:endParaRPr>
          </a:p>
          <a:p>
            <a:pPr>
              <a:lnSpc>
                <a:spcPct val="100000"/>
              </a:lnSpc>
            </a:pPr>
            <a:endParaRPr lang="ru-RU" sz="1800" b="0" strike="noStrike" spc="-1">
              <a:latin typeface="Arial"/>
            </a:endParaRPr>
          </a:p>
          <a:p>
            <a:pPr algn="ctr">
              <a:lnSpc>
                <a:spcPct val="100000"/>
              </a:lnSpc>
            </a:pPr>
            <a:endParaRPr lang="ru-RU" sz="1800" b="0" strike="noStrike" spc="-1">
              <a:latin typeface="Arial"/>
            </a:endParaRPr>
          </a:p>
          <a:p>
            <a:pPr>
              <a:lnSpc>
                <a:spcPct val="100000"/>
              </a:lnSpc>
            </a:pPr>
            <a:endParaRPr lang="ru-RU" sz="1800" b="0" strike="noStrike" spc="-1">
              <a:latin typeface="Arial"/>
            </a:endParaRPr>
          </a:p>
        </p:txBody>
      </p:sp>
      <p:sp>
        <p:nvSpPr>
          <p:cNvPr id="470" name="CustomShape 3"/>
          <p:cNvSpPr/>
          <p:nvPr/>
        </p:nvSpPr>
        <p:spPr>
          <a:xfrm>
            <a:off x="71280" y="936720"/>
            <a:ext cx="1079280" cy="517320"/>
          </a:xfrm>
          <a:prstGeom prst="rect">
            <a:avLst/>
          </a:prstGeom>
          <a:noFill/>
          <a:ln>
            <a:noFill/>
          </a:ln>
        </p:spPr>
        <p:style>
          <a:lnRef idx="0">
            <a:scrgbClr r="0" g="0" b="0"/>
          </a:lnRef>
          <a:fillRef idx="0">
            <a:scrgbClr r="0" g="0" b="0"/>
          </a:fillRef>
          <a:effectRef idx="0">
            <a:scrgbClr r="0" g="0" b="0"/>
          </a:effectRef>
          <a:fontRef idx="minor"/>
        </p:style>
      </p:sp>
      <p:sp>
        <p:nvSpPr>
          <p:cNvPr id="471" name="CustomShape 4"/>
          <p:cNvSpPr/>
          <p:nvPr/>
        </p:nvSpPr>
        <p:spPr>
          <a:xfrm>
            <a:off x="792000" y="2952720"/>
            <a:ext cx="2603160" cy="171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u-RU" sz="2000" b="1" strike="noStrike" spc="-1" dirty="0">
                <a:solidFill>
                  <a:srgbClr val="000000"/>
                </a:solidFill>
                <a:latin typeface="Times New Roman"/>
                <a:ea typeface="Microsoft YaHei"/>
              </a:rPr>
              <a:t>2019 год — </a:t>
            </a:r>
            <a:r>
              <a:rPr lang="ru-RU" sz="2000" b="1" strike="noStrike" spc="-1" dirty="0" smtClean="0">
                <a:solidFill>
                  <a:srgbClr val="000000"/>
                </a:solidFill>
                <a:latin typeface="Times New Roman"/>
                <a:ea typeface="Microsoft YaHei"/>
              </a:rPr>
              <a:t>822 149,7</a:t>
            </a:r>
            <a:endParaRPr lang="ru-RU" sz="2000" b="0" strike="noStrike" spc="-1" dirty="0">
              <a:latin typeface="Arial"/>
            </a:endParaRPr>
          </a:p>
          <a:p>
            <a:pPr>
              <a:lnSpc>
                <a:spcPct val="100000"/>
              </a:lnSpc>
            </a:pPr>
            <a:endParaRPr lang="ru-RU" sz="2000" b="0" strike="noStrike" spc="-1" dirty="0">
              <a:latin typeface="Arial"/>
            </a:endParaRPr>
          </a:p>
          <a:p>
            <a:pPr>
              <a:lnSpc>
                <a:spcPct val="100000"/>
              </a:lnSpc>
            </a:pPr>
            <a:r>
              <a:rPr lang="ru-RU" sz="2000" b="1" strike="noStrike" spc="-1" dirty="0">
                <a:solidFill>
                  <a:srgbClr val="000000"/>
                </a:solidFill>
                <a:latin typeface="Times New Roman"/>
                <a:ea typeface="Microsoft YaHei"/>
              </a:rPr>
              <a:t>2020 год — </a:t>
            </a:r>
            <a:r>
              <a:rPr lang="ru-RU" sz="2000" b="1" strike="noStrike" spc="-1" dirty="0" smtClean="0">
                <a:solidFill>
                  <a:srgbClr val="000000"/>
                </a:solidFill>
                <a:latin typeface="Times New Roman"/>
                <a:ea typeface="Microsoft YaHei"/>
              </a:rPr>
              <a:t>522 472,7</a:t>
            </a:r>
            <a:endParaRPr lang="ru-RU" sz="2000" b="0" strike="noStrike" spc="-1" dirty="0">
              <a:latin typeface="Arial"/>
            </a:endParaRPr>
          </a:p>
          <a:p>
            <a:pPr>
              <a:lnSpc>
                <a:spcPct val="100000"/>
              </a:lnSpc>
            </a:pPr>
            <a:endParaRPr lang="ru-RU" sz="2000" b="0" strike="noStrike" spc="-1" dirty="0">
              <a:latin typeface="Arial"/>
            </a:endParaRPr>
          </a:p>
          <a:p>
            <a:pPr>
              <a:lnSpc>
                <a:spcPct val="100000"/>
              </a:lnSpc>
            </a:pPr>
            <a:r>
              <a:rPr lang="ru-RU" sz="2000" b="1" strike="noStrike" spc="-1" dirty="0">
                <a:solidFill>
                  <a:srgbClr val="000000"/>
                </a:solidFill>
                <a:latin typeface="Times New Roman"/>
                <a:ea typeface="Microsoft YaHei"/>
              </a:rPr>
              <a:t>2021 год — </a:t>
            </a:r>
            <a:r>
              <a:rPr lang="ru-RU" sz="2000" b="1" strike="noStrike" spc="-1" dirty="0" smtClean="0">
                <a:solidFill>
                  <a:srgbClr val="000000"/>
                </a:solidFill>
                <a:latin typeface="Times New Roman"/>
                <a:ea typeface="Microsoft YaHei"/>
              </a:rPr>
              <a:t>500639,1</a:t>
            </a:r>
            <a:endParaRPr lang="ru-RU" sz="2000" b="0" strike="noStrike" spc="-1" dirty="0">
              <a:latin typeface="Arial"/>
            </a:endParaRPr>
          </a:p>
        </p:txBody>
      </p:sp>
      <p:sp>
        <p:nvSpPr>
          <p:cNvPr id="472" name="CustomShape 5"/>
          <p:cNvSpPr/>
          <p:nvPr/>
        </p:nvSpPr>
        <p:spPr>
          <a:xfrm>
            <a:off x="792000" y="2952720"/>
            <a:ext cx="2603160" cy="1719000"/>
          </a:xfrm>
          <a:prstGeom prst="rect">
            <a:avLst/>
          </a:prstGeom>
          <a:noFill/>
          <a:ln>
            <a:noFill/>
          </a:ln>
        </p:spPr>
        <p:style>
          <a:lnRef idx="0">
            <a:scrgbClr r="0" g="0" b="0"/>
          </a:lnRef>
          <a:fillRef idx="0">
            <a:scrgbClr r="0" g="0" b="0"/>
          </a:fillRef>
          <a:effectRef idx="0">
            <a:scrgbClr r="0" g="0" b="0"/>
          </a:effectRef>
          <a:fontRef idx="minor"/>
        </p:style>
      </p:sp>
      <p:sp>
        <p:nvSpPr>
          <p:cNvPr id="473" name="CustomShape 6"/>
          <p:cNvSpPr/>
          <p:nvPr/>
        </p:nvSpPr>
        <p:spPr>
          <a:xfrm>
            <a:off x="4935600" y="2909880"/>
            <a:ext cx="2603160" cy="171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00"/>
                </a:solidFill>
                <a:latin typeface="Times New Roman"/>
                <a:ea typeface="Microsoft YaHei"/>
              </a:rPr>
              <a:t>2019 год — </a:t>
            </a:r>
            <a:r>
              <a:rPr lang="ru-RU" sz="2000" b="1" strike="noStrike" spc="-1" dirty="0" smtClean="0">
                <a:solidFill>
                  <a:srgbClr val="000000"/>
                </a:solidFill>
                <a:latin typeface="Times New Roman"/>
                <a:ea typeface="Microsoft YaHei"/>
              </a:rPr>
              <a:t>99,5</a:t>
            </a:r>
            <a:endParaRPr lang="ru-RU" sz="2000" b="0" strike="noStrike" spc="-1" dirty="0">
              <a:latin typeface="Arial"/>
            </a:endParaRPr>
          </a:p>
          <a:p>
            <a:pPr algn="ctr">
              <a:lnSpc>
                <a:spcPct val="100000"/>
              </a:lnSpc>
            </a:pPr>
            <a:endParaRPr lang="ru-RU" sz="2000" b="0" strike="noStrike" spc="-1" dirty="0">
              <a:latin typeface="Arial"/>
            </a:endParaRPr>
          </a:p>
          <a:p>
            <a:pPr algn="ctr">
              <a:lnSpc>
                <a:spcPct val="100000"/>
              </a:lnSpc>
            </a:pPr>
            <a:r>
              <a:rPr lang="ru-RU" sz="2000" b="1" strike="noStrike" spc="-1" dirty="0">
                <a:solidFill>
                  <a:srgbClr val="000000"/>
                </a:solidFill>
                <a:latin typeface="Times New Roman"/>
                <a:ea typeface="Microsoft YaHei"/>
              </a:rPr>
              <a:t>2020 год — </a:t>
            </a:r>
            <a:r>
              <a:rPr lang="ru-RU" sz="2000" b="1" strike="noStrike" spc="-1" dirty="0" smtClean="0">
                <a:solidFill>
                  <a:srgbClr val="000000"/>
                </a:solidFill>
                <a:latin typeface="Times New Roman"/>
                <a:ea typeface="Microsoft YaHei"/>
              </a:rPr>
              <a:t>97,9</a:t>
            </a:r>
            <a:endParaRPr lang="ru-RU" sz="2000" b="0" strike="noStrike" spc="-1" dirty="0">
              <a:latin typeface="Arial"/>
            </a:endParaRPr>
          </a:p>
          <a:p>
            <a:pPr algn="ctr">
              <a:lnSpc>
                <a:spcPct val="100000"/>
              </a:lnSpc>
            </a:pPr>
            <a:endParaRPr lang="ru-RU" sz="2000" b="0" strike="noStrike" spc="-1" dirty="0">
              <a:latin typeface="Arial"/>
            </a:endParaRPr>
          </a:p>
          <a:p>
            <a:pPr algn="ctr">
              <a:lnSpc>
                <a:spcPct val="100000"/>
              </a:lnSpc>
            </a:pPr>
            <a:r>
              <a:rPr lang="ru-RU" sz="2000" b="1" strike="noStrike" spc="-1" dirty="0">
                <a:solidFill>
                  <a:srgbClr val="000000"/>
                </a:solidFill>
                <a:latin typeface="Times New Roman"/>
                <a:ea typeface="Microsoft YaHei"/>
              </a:rPr>
              <a:t>2021 год — 96,8</a:t>
            </a:r>
            <a:endParaRPr lang="ru-RU" sz="2000" b="0" strike="noStrike" spc="-1" dirty="0">
              <a:latin typeface="Arial"/>
            </a:endParaRPr>
          </a:p>
        </p:txBody>
      </p:sp>
      <p:sp>
        <p:nvSpPr>
          <p:cNvPr id="13" name="Заголовок 1"/>
          <p:cNvSpPr txBox="1">
            <a:spLocks/>
          </p:cNvSpPr>
          <p:nvPr/>
        </p:nvSpPr>
        <p:spPr>
          <a:xfrm>
            <a:off x="0" y="3852"/>
            <a:ext cx="9144000" cy="508788"/>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96274"/>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Программный бюджет МО ГО «Вуктыл»</a:t>
            </a:r>
            <a:endParaRPr lang="ru-RU" sz="2000" b="0" strike="noStrike" spc="-1" dirty="0">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4162397076"/>
              </p:ext>
            </p:extLst>
          </p:nvPr>
        </p:nvGraphicFramePr>
        <p:xfrm>
          <a:off x="143508" y="1052736"/>
          <a:ext cx="8856984" cy="554461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939175252"/>
              </p:ext>
            </p:extLst>
          </p:nvPr>
        </p:nvGraphicFramePr>
        <p:xfrm>
          <a:off x="143508" y="1052736"/>
          <a:ext cx="8856984" cy="55446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Диаграмма 4"/>
          <p:cNvGraphicFramePr/>
          <p:nvPr>
            <p:extLst>
              <p:ext uri="{D42A27DB-BD31-4B8C-83A1-F6EECF244321}">
                <p14:modId xmlns:p14="http://schemas.microsoft.com/office/powerpoint/2010/main" val="3356727818"/>
              </p:ext>
            </p:extLst>
          </p:nvPr>
        </p:nvGraphicFramePr>
        <p:xfrm>
          <a:off x="4572000" y="908720"/>
          <a:ext cx="4464496" cy="39604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76835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Picture 2"/>
          <p:cNvPicPr/>
          <p:nvPr/>
        </p:nvPicPr>
        <p:blipFill>
          <a:blip r:embed="rId3"/>
          <a:stretch/>
        </p:blipFill>
        <p:spPr>
          <a:xfrm>
            <a:off x="6804248" y="4293096"/>
            <a:ext cx="2201400" cy="2199960"/>
          </a:xfrm>
          <a:prstGeom prst="rect">
            <a:avLst/>
          </a:prstGeom>
          <a:ln>
            <a:noFill/>
          </a:ln>
        </p:spPr>
      </p:pic>
      <p:sp>
        <p:nvSpPr>
          <p:cNvPr id="9" name="Заголовок 1"/>
          <p:cNvSpPr txBox="1">
            <a:spLocks/>
          </p:cNvSpPr>
          <p:nvPr/>
        </p:nvSpPr>
        <p:spPr>
          <a:xfrm>
            <a:off x="0" y="3852"/>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a:solidFill>
                  <a:srgbClr val="21409A"/>
                </a:solidFill>
                <a:latin typeface="Times New Roman"/>
              </a:rPr>
              <a:t>Расходы бюджета МО ГО «Вуктыл» в расчете на 1 жителя </a:t>
            </a:r>
            <a:endParaRPr lang="ru-RU" sz="2000" spc="-1" dirty="0">
              <a:latin typeface="Arial"/>
            </a:endParaRPr>
          </a:p>
          <a:p>
            <a:r>
              <a:rPr lang="ru-RU" sz="2000" b="1" spc="-1" dirty="0">
                <a:solidFill>
                  <a:srgbClr val="21409A"/>
                </a:solidFill>
                <a:latin typeface="Times New Roman"/>
              </a:rPr>
              <a:t>                   по основным сферам деятельности на 2019 год,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180511075"/>
              </p:ext>
            </p:extLst>
          </p:nvPr>
        </p:nvGraphicFramePr>
        <p:xfrm>
          <a:off x="176364" y="1057544"/>
          <a:ext cx="8791272" cy="547260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
          <p:cNvPicPr/>
          <p:nvPr/>
        </p:nvPicPr>
        <p:blipFill>
          <a:blip r:embed="rId3"/>
          <a:stretch/>
        </p:blipFill>
        <p:spPr>
          <a:xfrm>
            <a:off x="12600" y="-30240"/>
            <a:ext cx="9131040" cy="889560"/>
          </a:xfrm>
          <a:prstGeom prst="rect">
            <a:avLst/>
          </a:prstGeom>
          <a:ln>
            <a:noFill/>
          </a:ln>
        </p:spPr>
      </p:pic>
      <p:graphicFrame>
        <p:nvGraphicFramePr>
          <p:cNvPr id="126" name="Table 1"/>
          <p:cNvGraphicFramePr/>
          <p:nvPr>
            <p:extLst>
              <p:ext uri="{D42A27DB-BD31-4B8C-83A1-F6EECF244321}">
                <p14:modId xmlns:p14="http://schemas.microsoft.com/office/powerpoint/2010/main" val="2803240215"/>
              </p:ext>
            </p:extLst>
          </p:nvPr>
        </p:nvGraphicFramePr>
        <p:xfrm>
          <a:off x="57060" y="980727"/>
          <a:ext cx="9042120" cy="5850401"/>
        </p:xfrm>
        <a:graphic>
          <a:graphicData uri="http://schemas.openxmlformats.org/drawingml/2006/table">
            <a:tbl>
              <a:tblPr>
                <a:tableStyleId>{3C2FFA5D-87B4-456A-9821-1D502468CF0F}</a:tableStyleId>
              </a:tblPr>
              <a:tblGrid>
                <a:gridCol w="4032720"/>
                <a:gridCol w="796712"/>
                <a:gridCol w="913648"/>
                <a:gridCol w="957240"/>
                <a:gridCol w="768240"/>
                <a:gridCol w="757080"/>
                <a:gridCol w="816480"/>
              </a:tblGrid>
              <a:tr h="1021987">
                <a:tc>
                  <a:txBody>
                    <a:bodyPr/>
                    <a:lstStyle/>
                    <a:p>
                      <a:pPr algn="ctr">
                        <a:lnSpc>
                          <a:spcPct val="80000"/>
                        </a:lnSpc>
                      </a:pPr>
                      <a:endParaRPr lang="ru-RU" sz="15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a:latin typeface="Times New Roman" panose="02020603050405020304" pitchFamily="18" charset="0"/>
                          <a:cs typeface="Times New Roman" panose="02020603050405020304" pitchFamily="18" charset="0"/>
                        </a:rPr>
                        <a:t>Показатели</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a:latin typeface="Times New Roman" panose="02020603050405020304" pitchFamily="18" charset="0"/>
                          <a:cs typeface="Times New Roman" panose="02020603050405020304" pitchFamily="18" charset="0"/>
                        </a:rPr>
                        <a:t>2017 год</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a:latin typeface="Times New Roman" panose="02020603050405020304" pitchFamily="18" charset="0"/>
                          <a:cs typeface="Times New Roman" panose="02020603050405020304" pitchFamily="18" charset="0"/>
                        </a:rPr>
                        <a:t>За 8 месяцев 2018 года</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a:latin typeface="Times New Roman" panose="02020603050405020304" pitchFamily="18" charset="0"/>
                          <a:cs typeface="Times New Roman" panose="02020603050405020304" pitchFamily="18" charset="0"/>
                        </a:rPr>
                        <a:t>2018 год (оценка)</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a:latin typeface="Times New Roman" panose="02020603050405020304" pitchFamily="18" charset="0"/>
                          <a:cs typeface="Times New Roman" panose="02020603050405020304" pitchFamily="18" charset="0"/>
                        </a:rPr>
                        <a:t>2019 год</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a:latin typeface="Times New Roman" panose="02020603050405020304" pitchFamily="18" charset="0"/>
                        <a:cs typeface="Times New Roman" panose="02020603050405020304" pitchFamily="18" charset="0"/>
                      </a:endParaRPr>
                    </a:p>
                    <a:p>
                      <a:pPr algn="ctr">
                        <a:lnSpc>
                          <a:spcPct val="80000"/>
                        </a:lnSpc>
                      </a:pPr>
                      <a:r>
                        <a:rPr lang="ru-RU" sz="1500" strike="noStrike" spc="-1">
                          <a:latin typeface="Times New Roman" panose="02020603050405020304" pitchFamily="18" charset="0"/>
                          <a:cs typeface="Times New Roman" panose="02020603050405020304" pitchFamily="18" charset="0"/>
                        </a:rPr>
                        <a:t>2020 год</a:t>
                      </a:r>
                      <a:endParaRPr lang="ru-RU" sz="15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a:latin typeface="Times New Roman" panose="02020603050405020304" pitchFamily="18" charset="0"/>
                        <a:cs typeface="Times New Roman" panose="02020603050405020304" pitchFamily="18" charset="0"/>
                      </a:endParaRPr>
                    </a:p>
                    <a:p>
                      <a:pPr algn="ctr">
                        <a:lnSpc>
                          <a:spcPct val="80000"/>
                        </a:lnSpc>
                      </a:pPr>
                      <a:r>
                        <a:rPr lang="ru-RU" sz="1500" strike="noStrike" spc="-1">
                          <a:latin typeface="Times New Roman" panose="02020603050405020304" pitchFamily="18" charset="0"/>
                          <a:cs typeface="Times New Roman" panose="02020603050405020304" pitchFamily="18" charset="0"/>
                        </a:rPr>
                        <a:t>2021 год</a:t>
                      </a:r>
                      <a:endParaRPr lang="ru-RU" sz="1500" b="0" strike="noStrike" spc="-1">
                        <a:latin typeface="Times New Roman" panose="02020603050405020304" pitchFamily="18" charset="0"/>
                        <a:cs typeface="Times New Roman" panose="02020603050405020304" pitchFamily="18" charset="0"/>
                      </a:endParaRPr>
                    </a:p>
                  </a:txBody>
                  <a:tcPr marL="90000" marR="90000"/>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Численность постоянного населения на конец года, тыс. чел.</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11,8</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11,45</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11,07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10,69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10,31</a:t>
                      </a:r>
                      <a:endParaRPr lang="ru-RU" sz="1200" b="0" strike="noStrike" spc="-1">
                        <a:latin typeface="Times New Roman" panose="02020603050405020304" pitchFamily="18" charset="0"/>
                        <a:cs typeface="Times New Roman" panose="02020603050405020304" pitchFamily="18" charset="0"/>
                      </a:endParaRPr>
                    </a:p>
                  </a:txBody>
                  <a:tcPr marL="90000" marR="90000"/>
                </a:tc>
              </a:tr>
              <a:tr h="454903">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Продукция в крестьянских (фермерских) хозяйствах и у индивидуальных предпринимателей,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2,87</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4,37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4,67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4,77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4,87</a:t>
                      </a:r>
                      <a:endParaRPr lang="ru-RU" sz="1200" b="0" strike="noStrike" spc="-1">
                        <a:latin typeface="Times New Roman" panose="02020603050405020304" pitchFamily="18" charset="0"/>
                        <a:cs typeface="Times New Roman" panose="02020603050405020304" pitchFamily="18" charset="0"/>
                      </a:endParaRPr>
                    </a:p>
                  </a:txBody>
                  <a:tcPr marL="90000" marR="90000"/>
                </a:tc>
              </a:tr>
              <a:tr h="681849">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Объем отгруженных товаров собственного производства (обеспечение </a:t>
                      </a:r>
                      <a:r>
                        <a:rPr lang="ru-RU" sz="1200" strike="noStrike" spc="-1" dirty="0" err="1">
                          <a:latin typeface="Times New Roman" panose="02020603050405020304" pitchFamily="18" charset="0"/>
                          <a:cs typeface="Times New Roman" panose="02020603050405020304" pitchFamily="18" charset="0"/>
                        </a:rPr>
                        <a:t>эл.энергией</a:t>
                      </a:r>
                      <a:r>
                        <a:rPr lang="ru-RU" sz="1200" strike="noStrike" spc="-1" dirty="0">
                          <a:latin typeface="Times New Roman" panose="02020603050405020304" pitchFamily="18" charset="0"/>
                          <a:cs typeface="Times New Roman" panose="02020603050405020304" pitchFamily="18" charset="0"/>
                        </a:rPr>
                        <a:t>, газом и </a:t>
                      </a:r>
                      <a:r>
                        <a:rPr lang="ru-RU" sz="1200" strike="noStrike" spc="-1" dirty="0" err="1">
                          <a:latin typeface="Times New Roman" panose="02020603050405020304" pitchFamily="18" charset="0"/>
                          <a:cs typeface="Times New Roman" panose="02020603050405020304" pitchFamily="18" charset="0"/>
                        </a:rPr>
                        <a:t>паром;кондиционирование</a:t>
                      </a:r>
                      <a:r>
                        <a:rPr lang="ru-RU" sz="1200" strike="noStrike" spc="-1" dirty="0">
                          <a:latin typeface="Times New Roman" panose="02020603050405020304" pitchFamily="18" charset="0"/>
                          <a:cs typeface="Times New Roman" panose="02020603050405020304" pitchFamily="18" charset="0"/>
                        </a:rPr>
                        <a:t> воздуха)</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204,4</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210,65</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217,10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223,74</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230,58</a:t>
                      </a:r>
                      <a:endParaRPr lang="ru-RU" sz="1200" b="0" strike="noStrike" spc="-1">
                        <a:latin typeface="Times New Roman" panose="02020603050405020304" pitchFamily="18" charset="0"/>
                        <a:cs typeface="Times New Roman" panose="02020603050405020304" pitchFamily="18" charset="0"/>
                      </a:endParaRPr>
                    </a:p>
                  </a:txBody>
                  <a:tcPr marL="90000" marR="90000"/>
                </a:tc>
              </a:tr>
              <a:tr h="448240">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Производство важнейших видов продукции(нефть, включая газовый конденсат), тыс. тонн</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247,5</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137,50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218,79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219,81</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216,31</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234,04</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443792">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Оборот розничной торговли,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340,9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353,69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366,61</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376,74</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384,16</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421568">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Оборот общественного питания,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65,0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67,46</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69,75</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72,04</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74,35</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34696">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Инвестиции в основной капитал,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210,94</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97,44</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344,53</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787,10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385,16</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112,82</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268944">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Уровень зарегистрированной безработицы, %</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1,6</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1,6</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1,6</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1,6</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1,6</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1,6</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627535">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продажи земли, тыс.руб.</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649,0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448,20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757,0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753,3</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786,8</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880,4</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627535">
                <a:tc>
                  <a:txBody>
                    <a:bodyPr/>
                    <a:lstStyle/>
                    <a:p>
                      <a:pPr algn="ct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сдачи в аренду земли, </a:t>
                      </a:r>
                      <a:r>
                        <a:rPr lang="ru-RU" sz="1200" strike="noStrike" spc="-1" dirty="0" err="1">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31 475,9</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15 476,8</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27 634,3</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27104,2</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28049,9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28894,5</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Picture 1"/>
          <p:cNvPicPr/>
          <p:nvPr/>
        </p:nvPicPr>
        <p:blipFill>
          <a:blip r:embed="rId3"/>
          <a:stretch/>
        </p:blipFill>
        <p:spPr>
          <a:xfrm>
            <a:off x="3563888" y="4509120"/>
            <a:ext cx="2268000" cy="1647360"/>
          </a:xfrm>
          <a:prstGeom prst="ellipse">
            <a:avLst/>
          </a:prstGeom>
          <a:ln>
            <a:noFill/>
          </a:ln>
          <a:effectLst>
            <a:softEdge rad="112500"/>
          </a:effectLst>
        </p:spPr>
      </p:pic>
      <p:pic>
        <p:nvPicPr>
          <p:cNvPr id="487" name="Picture 3"/>
          <p:cNvPicPr/>
          <p:nvPr/>
        </p:nvPicPr>
        <p:blipFill>
          <a:blip r:embed="rId4"/>
          <a:stretch/>
        </p:blipFill>
        <p:spPr>
          <a:xfrm>
            <a:off x="53136" y="3284984"/>
            <a:ext cx="2520512" cy="1419288"/>
          </a:xfrm>
          <a:prstGeom prst="rect">
            <a:avLst/>
          </a:prstGeom>
          <a:ln>
            <a:noFill/>
          </a:ln>
        </p:spPr>
      </p:pic>
      <p:pic>
        <p:nvPicPr>
          <p:cNvPr id="488" name="Picture 4"/>
          <p:cNvPicPr/>
          <p:nvPr/>
        </p:nvPicPr>
        <p:blipFill>
          <a:blip r:embed="rId5"/>
          <a:stretch/>
        </p:blipFill>
        <p:spPr>
          <a:xfrm>
            <a:off x="611560" y="5114224"/>
            <a:ext cx="2088696" cy="1432672"/>
          </a:xfrm>
          <a:prstGeom prst="ellipse">
            <a:avLst/>
          </a:prstGeom>
          <a:ln>
            <a:noFill/>
          </a:ln>
          <a:effectLst>
            <a:softEdge rad="112500"/>
          </a:effectLst>
        </p:spPr>
      </p:pic>
      <p:pic>
        <p:nvPicPr>
          <p:cNvPr id="489" name="Picture 5"/>
          <p:cNvPicPr/>
          <p:nvPr/>
        </p:nvPicPr>
        <p:blipFill>
          <a:blip r:embed="rId6"/>
          <a:stretch/>
        </p:blipFill>
        <p:spPr>
          <a:xfrm>
            <a:off x="6580700" y="4797152"/>
            <a:ext cx="2231640" cy="1611000"/>
          </a:xfrm>
          <a:prstGeom prst="ellipse">
            <a:avLst/>
          </a:prstGeom>
          <a:ln>
            <a:noFill/>
          </a:ln>
          <a:effectLst>
            <a:softEdge rad="112500"/>
          </a:effectLst>
        </p:spPr>
      </p:pic>
      <p:pic>
        <p:nvPicPr>
          <p:cNvPr id="490" name="Picture 6"/>
          <p:cNvPicPr/>
          <p:nvPr/>
        </p:nvPicPr>
        <p:blipFill>
          <a:blip r:embed="rId7"/>
          <a:stretch/>
        </p:blipFill>
        <p:spPr>
          <a:xfrm>
            <a:off x="395536" y="1202040"/>
            <a:ext cx="1428480" cy="1428480"/>
          </a:xfrm>
          <a:prstGeom prst="ellipse">
            <a:avLst/>
          </a:prstGeom>
          <a:ln>
            <a:noFill/>
          </a:ln>
          <a:effectLst>
            <a:softEdge rad="112500"/>
          </a:effectLst>
        </p:spPr>
      </p:pic>
      <p:graphicFrame>
        <p:nvGraphicFramePr>
          <p:cNvPr id="2" name="Диаграмма 1"/>
          <p:cNvGraphicFramePr/>
          <p:nvPr>
            <p:extLst>
              <p:ext uri="{D42A27DB-BD31-4B8C-83A1-F6EECF244321}">
                <p14:modId xmlns:p14="http://schemas.microsoft.com/office/powerpoint/2010/main" val="3901523423"/>
              </p:ext>
            </p:extLst>
          </p:nvPr>
        </p:nvGraphicFramePr>
        <p:xfrm>
          <a:off x="1835696" y="1055228"/>
          <a:ext cx="7128792" cy="2949836"/>
        </p:xfrm>
        <a:graphic>
          <a:graphicData uri="http://schemas.openxmlformats.org/drawingml/2006/chart">
            <c:chart xmlns:c="http://schemas.openxmlformats.org/drawingml/2006/chart" xmlns:r="http://schemas.openxmlformats.org/officeDocument/2006/relationships" r:id="rId8"/>
          </a:graphicData>
        </a:graphic>
      </p:graphicFrame>
      <p:sp>
        <p:nvSpPr>
          <p:cNvPr id="9" name="Заголовок 1"/>
          <p:cNvSpPr txBox="1">
            <a:spLocks/>
          </p:cNvSpPr>
          <p:nvPr/>
        </p:nvSpPr>
        <p:spPr>
          <a:xfrm>
            <a:off x="0" y="3852"/>
            <a:ext cx="9144000" cy="688844"/>
          </a:xfrm>
          <a:prstGeom prst="rect">
            <a:avLst/>
          </a:prstGeom>
          <a:blipFill>
            <a:blip r:embed="rId9"/>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Расходы в расчете на одного воспитанника, обучающегося за счет средств бюджета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2"/>
            <a:ext cx="9144000" cy="6888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Расходы бюджета МО ГО «Вуктыл» с учетом интересов целевых групп граждан и организаций</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975651718"/>
              </p:ext>
            </p:extLst>
          </p:nvPr>
        </p:nvGraphicFramePr>
        <p:xfrm>
          <a:off x="143508" y="836712"/>
          <a:ext cx="8856984" cy="5552440"/>
        </p:xfrm>
        <a:graphic>
          <a:graphicData uri="http://schemas.openxmlformats.org/drawingml/2006/table">
            <a:tbl>
              <a:tblPr firstRow="1" bandRow="1">
                <a:tableStyleId>{5C22544A-7EE6-4342-B048-85BDC9FD1C3A}</a:tableStyleId>
              </a:tblPr>
              <a:tblGrid>
                <a:gridCol w="1476164"/>
                <a:gridCol w="1332146"/>
                <a:gridCol w="3816424"/>
                <a:gridCol w="720080"/>
                <a:gridCol w="720080"/>
                <a:gridCol w="792090"/>
              </a:tblGrid>
              <a:tr h="370840">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Целевая </a:t>
                      </a:r>
                    </a:p>
                    <a:p>
                      <a:pPr algn="ctr"/>
                      <a:r>
                        <a:rPr lang="ru-RU" sz="1400" b="1" dirty="0" smtClean="0">
                          <a:solidFill>
                            <a:schemeClr val="tx1"/>
                          </a:solidFill>
                          <a:latin typeface="Times New Roman" panose="02020603050405020304" pitchFamily="18" charset="0"/>
                          <a:cs typeface="Times New Roman" panose="02020603050405020304" pitchFamily="18" charset="0"/>
                        </a:rPr>
                        <a:t>группа</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Численность целевой группы</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Меры предоставляемой поддержки</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gridSpan="3">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Объем расходов, </a:t>
                      </a:r>
                      <a:r>
                        <a:rPr lang="ru-RU" sz="1400" b="1" dirty="0" err="1" smtClean="0">
                          <a:solidFill>
                            <a:schemeClr val="tx1"/>
                          </a:solidFill>
                          <a:latin typeface="Times New Roman" panose="02020603050405020304" pitchFamily="18" charset="0"/>
                          <a:cs typeface="Times New Roman" panose="02020603050405020304" pitchFamily="18" charset="0"/>
                        </a:rPr>
                        <a:t>тыс.руб</a:t>
                      </a:r>
                      <a:r>
                        <a:rPr lang="ru-RU" sz="1400" b="1" dirty="0" smtClean="0">
                          <a:solidFill>
                            <a:schemeClr val="tx1"/>
                          </a:solidFill>
                          <a:latin typeface="Times New Roman" panose="02020603050405020304" pitchFamily="18" charset="0"/>
                          <a:cs typeface="Times New Roman" panose="02020603050405020304" pitchFamily="18" charset="0"/>
                        </a:rPr>
                        <a:t>.</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ru-RU" dirty="0"/>
                    </a:p>
                  </a:txBody>
                  <a:tcPr/>
                </a:tc>
                <a:tc hMerge="1">
                  <a:txBody>
                    <a:bodyPr/>
                    <a:lstStyle/>
                    <a:p>
                      <a:endParaRPr lang="ru-RU" dirty="0"/>
                    </a:p>
                  </a:txBody>
                  <a:tcPr/>
                </a:tc>
              </a:tr>
              <a:tr h="370840">
                <a:tc vMerge="1">
                  <a:txBody>
                    <a:bodyPr/>
                    <a:lstStyle/>
                    <a:p>
                      <a:endParaRPr lang="ru-RU" dirty="0"/>
                    </a:p>
                  </a:txBody>
                  <a:tcPr/>
                </a:tc>
                <a:tc vMerge="1">
                  <a:txBody>
                    <a:bodyPr/>
                    <a:lstStyle/>
                    <a:p>
                      <a:endParaRPr lang="ru-RU" dirty="0"/>
                    </a:p>
                  </a:txBody>
                  <a:tcPr/>
                </a:tc>
                <a:tc vMerge="1">
                  <a:txBody>
                    <a:bodyPr/>
                    <a:lstStyle/>
                    <a:p>
                      <a:endParaRPr lang="ru-RU" dirty="0"/>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2019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2020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2021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1. Дети-сироты и дети, оставшиеся без попечения родителей</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23</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Обеспечение жилыми помещениями детей-сирот </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1 176,1</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606,7</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606,7</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2. Молодые семьи</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6</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Предоставление социальных выплат молодым семьям на приобретение жилого помещения</a:t>
                      </a:r>
                      <a:endParaRPr lang="ru-RU" sz="1200" dirty="0" smtClean="0">
                        <a:latin typeface="Times New Roman" panose="02020603050405020304" pitchFamily="18" charset="0"/>
                        <a:cs typeface="Times New Roman" panose="02020603050405020304" pitchFamily="18" charset="0"/>
                      </a:endParaRP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1 098,3</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729,1</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729,1</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l"/>
                      <a:r>
                        <a:rPr lang="ru-RU" sz="1200" dirty="0" smtClean="0">
                          <a:latin typeface="Times New Roman" panose="02020603050405020304" pitchFamily="18" charset="0"/>
                          <a:cs typeface="Times New Roman" panose="02020603050405020304" pitchFamily="18" charset="0"/>
                        </a:rPr>
                        <a:t>3. Ветераны, инвалиды</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Предоставление единовременных денежных выплат на строительство или приобретение жилого помещения отдельным категориям граждан</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848,2</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847,7</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847,7</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l"/>
                      <a:r>
                        <a:rPr lang="ru-RU" sz="1200" dirty="0" smtClean="0">
                          <a:latin typeface="Times New Roman" panose="02020603050405020304" pitchFamily="18" charset="0"/>
                          <a:cs typeface="Times New Roman" panose="02020603050405020304" pitchFamily="18" charset="0"/>
                        </a:rPr>
                        <a:t>4. Социально ориентированные некоммерческие организации</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с</a:t>
                      </a:r>
                      <a:r>
                        <a:rPr lang="ru-RU" sz="1200" dirty="0" smtClean="0">
                          <a:latin typeface="Times New Roman" panose="02020603050405020304" pitchFamily="18" charset="0"/>
                          <a:cs typeface="Times New Roman" panose="02020603050405020304" pitchFamily="18" charset="0"/>
                        </a:rPr>
                        <a:t>оциально ориентированных некоммерческих организаций</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217,1</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150,0</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0,00</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l"/>
                      <a:r>
                        <a:rPr lang="ru-RU" sz="1200" dirty="0" smtClean="0">
                          <a:latin typeface="Times New Roman" panose="02020603050405020304" pitchFamily="18" charset="0"/>
                          <a:cs typeface="Times New Roman" panose="02020603050405020304" pitchFamily="18" charset="0"/>
                        </a:rPr>
                        <a:t>5. Крестьянские (фермерские) хозяйства </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к</a:t>
                      </a:r>
                      <a:r>
                        <a:rPr lang="ru-RU" sz="1200" dirty="0" smtClean="0">
                          <a:latin typeface="Times New Roman" panose="02020603050405020304" pitchFamily="18" charset="0"/>
                          <a:cs typeface="Times New Roman" panose="02020603050405020304" pitchFamily="18" charset="0"/>
                        </a:rPr>
                        <a:t>рестьянских (фермерских) хозяйств </a:t>
                      </a:r>
                    </a:p>
                    <a:p>
                      <a:pPr algn="just"/>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156,9</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147,6</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147,6</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6. Учащиеся</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626</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Организация питания учащихся 1-4 классов</a:t>
                      </a:r>
                    </a:p>
                    <a:p>
                      <a:pPr algn="just"/>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7 272,4</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7 272,4</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7 272,4</a:t>
                      </a:r>
                    </a:p>
                    <a:p>
                      <a:pPr algn="ct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7. Пенсионеры</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58</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Выплата пенсий за выслугу лет </a:t>
                      </a:r>
                    </a:p>
                    <a:p>
                      <a:pPr algn="just"/>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7 913,9</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7 913,9</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7 913,9</a:t>
                      </a:r>
                      <a:endParaRPr lang="ru-RU" sz="12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4144346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418243740"/>
              </p:ext>
            </p:extLst>
          </p:nvPr>
        </p:nvGraphicFramePr>
        <p:xfrm>
          <a:off x="107324" y="548152"/>
          <a:ext cx="8928992" cy="6118885"/>
        </p:xfrm>
        <a:graphic>
          <a:graphicData uri="http://schemas.openxmlformats.org/drawingml/2006/table">
            <a:tbl>
              <a:tblPr firstRow="1" bandRow="1">
                <a:tableStyleId>{5C22544A-7EE6-4342-B048-85BDC9FD1C3A}</a:tableStyleId>
              </a:tblPr>
              <a:tblGrid>
                <a:gridCol w="6048672"/>
                <a:gridCol w="1008112"/>
                <a:gridCol w="936104"/>
                <a:gridCol w="936104"/>
              </a:tblGrid>
              <a:tr h="328295">
                <a:tc>
                  <a:txBody>
                    <a:bodyPr/>
                    <a:lstStyle/>
                    <a:p>
                      <a:pPr algn="l" fontAlgn="ct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2019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2020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28295">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образования"</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449 427 502,44</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295 993 262,67</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277 710 562,67</a:t>
                      </a:r>
                    </a:p>
                  </a:txBody>
                  <a:tcPr marL="9525" marR="9525" marT="9525" marB="0" anchor="ctr"/>
                </a:tc>
              </a:tr>
              <a:tr h="314404">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1 "Развитие системы образования"</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301 164 019,94</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270 963 786,66</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272 715 086,66</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Оказание муниципальных услуг (выполнение работ) дошкольными, образовательными учреждениями, МБОУДО "ЦВР" г. Вуктыл</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284 153 596,77</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258 982 111,38</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260 733 411,38</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6 769 798,75</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Обеспечение персонифицированного финансирования дополнительного образования детей</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1 278 291,42</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3 849 275,28</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3 849 275,28</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Модернизация дошкольного, общего образования, в том числе методическая и организационная деятельность</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38144">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Предоставление мер социальной поддержки по оплате жилого помещения и коммунальных услуг работникам учреждений образования</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760 000,00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760 000,00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760 000,00</a:t>
                      </a:r>
                    </a:p>
                  </a:txBody>
                  <a:tcPr marL="9525" marR="9525" marT="9525" marB="0" anchor="ctr"/>
                </a:tc>
              </a:tr>
              <a:tr h="203550">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Меры социальной поддержки обучающимся, воспитанникам образовательных учреждений</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8 152 333,00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7 372 400,00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7 372 400,00</a:t>
                      </a:r>
                    </a:p>
                  </a:txBody>
                  <a:tcPr marL="9525" marR="9525" marT="9525" marB="0" anchor="ctr"/>
                </a:tc>
              </a:tr>
              <a:tr h="196977">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2 "Дети и молодежь"</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1 343 000,00</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562 000,00</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562 000,00</a:t>
                      </a:r>
                    </a:p>
                  </a:txBody>
                  <a:tcPr marL="9525" marR="9525" marT="9525" marB="0" anchor="ctr"/>
                </a:tc>
              </a:tr>
              <a:tr h="496586">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Формирование системы мер, направленных на создание условий и возможностей для развития потенциала детей и молодежи в интересах округа и обществ, и профилактика негативных тенденций в подростковой и молодежной среде</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181 000,00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254988">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Организация качественного, круглогодичного оздоровления и занятости детей и подростков</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1 162 000,00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562 000,00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562 000,00</a:t>
                      </a:r>
                    </a:p>
                  </a:txBody>
                  <a:tcPr marL="9525" marR="9525" marT="9525" marB="0" anchor="ctr"/>
                </a:tc>
              </a:tr>
              <a:tr h="338144">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3 "Строительство, ремонт, капитальный ремонт и реконструкция зданий и помещений  образовательных учреждений" </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141 179 110,84</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20 234 000,00</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Выполнение работ по ремонту, капитальному ремонту, реконструкции зданий, помещений учреждений образования</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8 115 000,00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242941">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Реализация народных проектов в рамках проекта "Народный бюджет" в сфере образования</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340 600,00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31 900,00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99451">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Строительство СОШ с. Дутово с дошкольной группой, в том числе проектно-изыскательские работы и разработка проектно-сметной документации</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132 723 510,84</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20 202 100,00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257141">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4 "Обеспечение реализации муниципальной программы"</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5 741 371,66</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4 233 476,01</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4 433 476,01</a:t>
                      </a:r>
                    </a:p>
                  </a:txBody>
                  <a:tcPr marL="9525" marR="9525" marT="9525" marB="0" anchor="ctr"/>
                </a:tc>
              </a:tr>
              <a:tr h="659037">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Руководство и управление в сфере образования на муниципальном уровне, направленные на обеспечение гарантий прав граждан на получение общедоступного и бесплатного дошкольного, начального общего, основного общего, среднего общего образования, а также дополнительного образования</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5 741 371,66</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4 233 476,01</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4 433 476,01</a:t>
                      </a:r>
                    </a:p>
                  </a:txBody>
                  <a:tcPr marL="9525" marR="9525" marT="9525" marB="0" anchor="ctr"/>
                </a:tc>
              </a:tr>
            </a:tbl>
          </a:graphicData>
        </a:graphic>
      </p:graphicFrame>
      <p:sp>
        <p:nvSpPr>
          <p:cNvPr id="8"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 руб.</a:t>
            </a:r>
            <a:endParaRPr lang="ru-RU" sz="2000" b="0" strike="noStrike" spc="-1" dirty="0">
              <a:latin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CustomShape 1"/>
          <p:cNvSpPr/>
          <p:nvPr/>
        </p:nvSpPr>
        <p:spPr>
          <a:xfrm>
            <a:off x="335880" y="2065928"/>
            <a:ext cx="8519040" cy="2162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dirty="0">
                <a:solidFill>
                  <a:srgbClr val="000000"/>
                </a:solidFill>
                <a:latin typeface="Arial"/>
                <a:ea typeface="Microsoft YaHei"/>
              </a:rPr>
              <a:t>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доступности, качества и эффективности системы образования городского округа «Вуктыл» с учетом потребностей граждан, общества, муниципального образования городского округа «Вуктыл».</a:t>
            </a: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Обеспечение доступности  и   улучшения качества   образовательных услуг,  соответствующих  требованиям  и потребностям граждан;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2</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обеспечения гражданского, духовного, культурного становления и самореализации детей и молодежи, включение их в социально активные формы деятельности;</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улучшение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технического состояния зданий и помещений образовательных  учреждений;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обеспечение реализации подпрограмм, основных мероприятий муниципальной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
        <p:nvSpPr>
          <p:cNvPr id="498" name="CustomShape 2"/>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00" name="TextShape 3"/>
          <p:cNvSpPr txBox="1"/>
          <p:nvPr/>
        </p:nvSpPr>
        <p:spPr>
          <a:xfrm>
            <a:off x="1571840" y="4222660"/>
            <a:ext cx="6081480" cy="316440"/>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sp>
        <p:nvSpPr>
          <p:cNvPr id="7" name="CustomShape 1"/>
          <p:cNvSpPr/>
          <p:nvPr/>
        </p:nvSpPr>
        <p:spPr>
          <a:xfrm>
            <a:off x="30088" y="692280"/>
            <a:ext cx="9036496" cy="136856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3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деятельность</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10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образовательных учреждений, из них:</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5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дошкольных учреждений,</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3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общеобразовательных учреждения, </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Уполномоченным органом по обеспечению деятельности указанных учреждений является  Управление образования администрации ГО «Вуктыл».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4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2" name="Диаграмма 1"/>
          <p:cNvGraphicFramePr/>
          <p:nvPr>
            <p:extLst>
              <p:ext uri="{D42A27DB-BD31-4B8C-83A1-F6EECF244321}">
                <p14:modId xmlns:p14="http://schemas.microsoft.com/office/powerpoint/2010/main" val="859860889"/>
              </p:ext>
            </p:extLst>
          </p:nvPr>
        </p:nvGraphicFramePr>
        <p:xfrm>
          <a:off x="1259632" y="4797152"/>
          <a:ext cx="6192688" cy="1931748"/>
        </p:xfrm>
        <a:graphic>
          <a:graphicData uri="http://schemas.openxmlformats.org/drawingml/2006/chart">
            <c:chart xmlns:c="http://schemas.openxmlformats.org/drawingml/2006/chart" xmlns:r="http://schemas.openxmlformats.org/officeDocument/2006/relationships" r:id="rId3"/>
          </a:graphicData>
        </a:graphic>
      </p:graphicFrame>
      <p:sp>
        <p:nvSpPr>
          <p:cNvPr id="9" name="Заголовок 1"/>
          <p:cNvSpPr txBox="1">
            <a:spLocks/>
          </p:cNvSpPr>
          <p:nvPr/>
        </p:nvSpPr>
        <p:spPr>
          <a:xfrm>
            <a:off x="0" y="3852"/>
            <a:ext cx="9144000" cy="47440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CustomShape 1"/>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graphicFrame>
        <p:nvGraphicFramePr>
          <p:cNvPr id="503" name="Table 2"/>
          <p:cNvGraphicFramePr/>
          <p:nvPr>
            <p:extLst>
              <p:ext uri="{D42A27DB-BD31-4B8C-83A1-F6EECF244321}">
                <p14:modId xmlns:p14="http://schemas.microsoft.com/office/powerpoint/2010/main" val="1884811272"/>
              </p:ext>
            </p:extLst>
          </p:nvPr>
        </p:nvGraphicFramePr>
        <p:xfrm>
          <a:off x="57860" y="1455660"/>
          <a:ext cx="9028279" cy="5153400"/>
        </p:xfrm>
        <a:graphic>
          <a:graphicData uri="http://schemas.openxmlformats.org/drawingml/2006/table">
            <a:tbl>
              <a:tblPr/>
              <a:tblGrid>
                <a:gridCol w="2742506"/>
                <a:gridCol w="1037349"/>
                <a:gridCol w="554389"/>
                <a:gridCol w="745219"/>
                <a:gridCol w="801890"/>
                <a:gridCol w="722551"/>
                <a:gridCol w="778867"/>
                <a:gridCol w="115400"/>
                <a:gridCol w="534318"/>
                <a:gridCol w="995790"/>
              </a:tblGrid>
              <a:tr h="741600">
                <a:tc>
                  <a:txBody>
                    <a:bodyPr/>
                    <a:lstStyle/>
                    <a:p>
                      <a:pPr algn="ctr"/>
                      <a:r>
                        <a:rPr lang="ru-RU" sz="1300" b="1" strike="noStrike" spc="-1">
                          <a:latin typeface="Times New Roman"/>
                          <a:ea typeface="Times New Roman"/>
                        </a:rPr>
                        <a:t>Показатель   (индикатор)   (наименование)</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ea typeface="Times New Roman"/>
                        </a:rPr>
                        <a:t>Ед.   </a:t>
                      </a:r>
                      <a:r>
                        <a:t/>
                      </a:r>
                      <a:br/>
                      <a:r>
                        <a:rPr lang="ru-RU" sz="1300" b="1" strike="noStrike" spc="-1">
                          <a:latin typeface="Times New Roman"/>
                          <a:ea typeface="Times New Roman"/>
                        </a:rPr>
                        <a:t>измерения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rPr>
                        <a:t>2015 год</a:t>
                      </a:r>
                      <a:endParaRPr lang="ru-RU" sz="1300" b="0" strike="noStrike" spc="-1">
                        <a:latin typeface="Arial"/>
                      </a:endParaRPr>
                    </a:p>
                    <a:p>
                      <a:pPr algn="ct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999FF"/>
                    </a:solidFill>
                  </a:tcPr>
                </a:tc>
                <a:tc>
                  <a:txBody>
                    <a:bodyPr/>
                    <a:lstStyle/>
                    <a:p>
                      <a:pPr algn="ctr"/>
                      <a:r>
                        <a:rPr lang="ru-RU" sz="1300" b="1" strike="noStrike" spc="-1">
                          <a:latin typeface="Times New Roman"/>
                        </a:rPr>
                        <a:t>2016 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rPr>
                        <a:t>2017</a:t>
                      </a:r>
                      <a:endParaRPr lang="ru-RU" sz="1300" b="0" strike="noStrike" spc="-1">
                        <a:latin typeface="Arial"/>
                      </a:endParaRPr>
                    </a:p>
                    <a:p>
                      <a:pPr algn="ctr"/>
                      <a:r>
                        <a:rPr lang="ru-RU" sz="1300" b="1" strike="noStrike" spc="-1">
                          <a:latin typeface="Times New Roman"/>
                        </a:rPr>
                        <a:t> 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rPr>
                        <a:t>2018 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rPr>
                        <a:t>2019 </a:t>
                      </a:r>
                      <a:endParaRPr lang="ru-RU" sz="1300" b="0" strike="noStrike" spc="-1">
                        <a:latin typeface="Arial"/>
                      </a:endParaRPr>
                    </a:p>
                    <a:p>
                      <a:pPr algn="ctr"/>
                      <a:r>
                        <a:rPr lang="ru-RU" sz="1300" b="1" strike="noStrike" spc="-1">
                          <a:latin typeface="Times New Roman"/>
                        </a:rPr>
                        <a:t>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gridSpan="2">
                  <a:txBody>
                    <a:bodyPr/>
                    <a:lstStyle/>
                    <a:p>
                      <a:pPr algn="ctr"/>
                      <a:r>
                        <a:rPr lang="ru-RU" sz="1300" b="1" strike="noStrike" spc="-1">
                          <a:latin typeface="Times New Roman"/>
                        </a:rPr>
                        <a:t>2020 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rPr>
                        <a:t>2021</a:t>
                      </a:r>
                      <a:endParaRPr lang="ru-RU" sz="1300" b="0" strike="noStrike" spc="-1">
                        <a:latin typeface="Arial"/>
                      </a:endParaRPr>
                    </a:p>
                    <a:p>
                      <a:pPr algn="ctr"/>
                      <a:r>
                        <a:rPr lang="ru-RU" sz="1300" b="1" strike="noStrike" spc="-1">
                          <a:latin typeface="Times New Roman"/>
                        </a:rPr>
                        <a:t> 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r>
              <a:tr h="320040">
                <a:tc gridSpan="7">
                  <a:txBody>
                    <a:bodyPr/>
                    <a:lstStyle/>
                    <a:p>
                      <a:pPr marL="259200" indent="-129600" algn="ctr"/>
                      <a:r>
                        <a:rPr lang="ru-RU" sz="1300" b="1" strike="noStrike" spc="-1">
                          <a:latin typeface="Times New Roman"/>
                        </a:rPr>
                        <a:t>                                             Муниципальная программа «Развитие образования»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3">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a:tc>
              </a:tr>
              <a:tr h="1585080">
                <a:tc>
                  <a:txBody>
                    <a:bodyPr/>
                    <a:lstStyle/>
                    <a:p>
                      <a:pPr algn="just"/>
                      <a:r>
                        <a:rPr lang="ru-RU" sz="1300" b="0" strike="noStrike" spc="-1">
                          <a:latin typeface="Times New Roman"/>
                        </a:rPr>
                        <a:t>Удельный вес детей в возрасте от 3 до 7 лет, охваченных дошкольным образованием, в общей численности детей в возрасте от 3 до 7 лет, находящихся в очереди на получение дошкольного образования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r>
                        <a:rPr lang="ru-RU" sz="1300" b="0" strike="noStrike" spc="-1">
                          <a:latin typeface="Times New Roman"/>
                        </a:rPr>
                        <a:t>Процент</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gridSpan="2">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E6E6FF"/>
                    </a:solidFill>
                  </a:tcPr>
                </a:tc>
              </a:tr>
              <a:tr h="1231200">
                <a:tc>
                  <a:txBody>
                    <a:bodyPr/>
                    <a:lstStyle/>
                    <a:p>
                      <a:pPr algn="just">
                        <a:lnSpc>
                          <a:spcPct val="100000"/>
                        </a:lnSpc>
                      </a:pPr>
                      <a:r>
                        <a:rPr lang="ru-RU" sz="1300" b="0" strike="noStrike" spc="-1">
                          <a:latin typeface="Times New Roman"/>
                          <a:ea typeface="Times New Roman"/>
                        </a:rPr>
                        <a:t>Доля детей в возрасте от 5 лет до 18 лет, обучающихся по дополнительным образовательным программам, в общей численности детей этого возраста </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r>
                        <a:rPr lang="ru-RU" sz="1300" b="0" strike="noStrike" spc="-1">
                          <a:latin typeface="Times New Roman"/>
                          <a:ea typeface="Times New Roman"/>
                        </a:rPr>
                        <a:t>процент</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a:latin typeface="Times New Roman"/>
                        </a:rPr>
                        <a:t>69,7</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a:txBody>
                    <a:bodyPr/>
                    <a:lstStyle/>
                    <a:p>
                      <a:pPr algn="ctr"/>
                      <a:r>
                        <a:rPr lang="ru-RU" sz="1300" b="0" strike="noStrike" spc="-1">
                          <a:latin typeface="Times New Roman"/>
                        </a:rPr>
                        <a:t>70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a:latin typeface="Times New Roman"/>
                        </a:rPr>
                        <a:t>70,1</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a:latin typeface="Times New Roman"/>
                        </a:rPr>
                        <a:t>70,2</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a:latin typeface="Times New Roman"/>
                        </a:rPr>
                        <a:t>70,3</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pPr algn="ctr"/>
                      <a:r>
                        <a:rPr lang="ru-RU" sz="1300" b="0" strike="noStrike" spc="-1">
                          <a:latin typeface="Times New Roman"/>
                        </a:rPr>
                        <a:t>70,4</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a:latin typeface="Times New Roman"/>
                        </a:rPr>
                        <a:t>70,5</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1229760">
                <a:tc>
                  <a:txBody>
                    <a:bodyPr/>
                    <a:lstStyle/>
                    <a:p>
                      <a:pPr algn="just">
                        <a:lnSpc>
                          <a:spcPct val="100000"/>
                        </a:lnSpc>
                      </a:pPr>
                      <a:r>
                        <a:rPr lang="ru-RU" sz="1300" b="0" strike="noStrike" spc="-1">
                          <a:latin typeface="Times New Roman"/>
                          <a:ea typeface="Times New Roman"/>
                        </a:rPr>
                        <a:t>Доля муниципальных общеобразовательных учреждений, здания  которых  находятся в аварийном состоянии </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r>
                        <a:rPr lang="ru-RU" sz="1300" b="0" strike="noStrike" spc="-1">
                          <a:latin typeface="Times New Roman"/>
                          <a:ea typeface="Times New Roman"/>
                        </a:rPr>
                        <a:t>процент</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gridSpan="2">
                  <a:txBody>
                    <a:bodyPr/>
                    <a:lstStyle/>
                    <a:p>
                      <a:pPr algn="ctr"/>
                      <a:r>
                        <a:rPr lang="ru-RU" sz="1300" b="0" strike="noStrike" spc="-1">
                          <a:latin typeface="Times New Roman"/>
                        </a:rPr>
                        <a:t>25</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dirty="0">
                          <a:latin typeface="Times New Roman"/>
                        </a:rPr>
                        <a:t>0</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E6E6FF"/>
                    </a:solidFill>
                  </a:tcPr>
                </a:tc>
              </a:tr>
            </a:tbl>
          </a:graphicData>
        </a:graphic>
      </p:graphicFrame>
      <p:sp>
        <p:nvSpPr>
          <p:cNvPr id="504" name="TextShape 3"/>
          <p:cNvSpPr txBox="1"/>
          <p:nvPr/>
        </p:nvSpPr>
        <p:spPr>
          <a:xfrm>
            <a:off x="2664000" y="588357"/>
            <a:ext cx="4156920" cy="708840"/>
          </a:xfrm>
          <a:prstGeom prst="rect">
            <a:avLst/>
          </a:prstGeom>
          <a:noFill/>
          <a:ln>
            <a:noFill/>
          </a:ln>
        </p:spPr>
        <p:txBody>
          <a:bodyPr lIns="90000" tIns="45000" rIns="90000" bIns="45000"/>
          <a:lstStyle/>
          <a:p>
            <a:pPr algn="ctr"/>
            <a:r>
              <a:rPr lang="ru-RU" sz="2200" b="1" i="1" strike="noStrike" spc="-1" dirty="0">
                <a:solidFill>
                  <a:srgbClr val="000000"/>
                </a:solidFill>
                <a:latin typeface="Times New Roman"/>
              </a:rPr>
              <a:t>Основные целевые индикаторы </a:t>
            </a:r>
            <a:endParaRPr lang="ru-RU" sz="2200" b="0" strike="noStrike" spc="-1" dirty="0">
              <a:latin typeface="Arial"/>
            </a:endParaRPr>
          </a:p>
          <a:p>
            <a:pPr algn="ctr"/>
            <a:r>
              <a:rPr lang="ru-RU" sz="2200" b="1" i="1" strike="noStrike" spc="-1" dirty="0">
                <a:solidFill>
                  <a:srgbClr val="000000"/>
                </a:solidFill>
                <a:latin typeface="Times New Roman"/>
              </a:rPr>
              <a:t>муниципальной программы</a:t>
            </a:r>
            <a:endParaRPr lang="ru-RU" sz="2200" b="0" strike="noStrike" spc="-1" dirty="0">
              <a:latin typeface="Arial"/>
            </a:endParaRPr>
          </a:p>
        </p:txBody>
      </p:sp>
      <p:sp>
        <p:nvSpPr>
          <p:cNvPr id="7"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CustomShape 1"/>
          <p:cNvSpPr/>
          <p:nvPr/>
        </p:nvSpPr>
        <p:spPr>
          <a:xfrm>
            <a:off x="0" y="641520"/>
            <a:ext cx="9035640" cy="77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200" b="1" strike="noStrike" spc="-1" dirty="0">
                <a:solidFill>
                  <a:srgbClr val="000000"/>
                </a:solidFill>
                <a:latin typeface="Times New Roman"/>
                <a:ea typeface="Microsoft YaHei"/>
              </a:rPr>
              <a:t> </a:t>
            </a:r>
            <a:r>
              <a:rPr lang="ru-RU" sz="1300" b="1" strike="noStrike" spc="-1" dirty="0">
                <a:solidFill>
                  <a:srgbClr val="000000"/>
                </a:solidFill>
                <a:latin typeface="Times New Roman"/>
                <a:ea typeface="Microsoft YaHei"/>
              </a:rPr>
              <a:t>В городском округе «Вуктыл» осуществляют свою деятельность 4 учреждения культуры </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(ДМШ, ДХШ, ВЦБ, КСК).  Обеспечение реализации программы осуществляет администрация ГО «Вуктыл».</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Расходы на реализацию муниципальной программы составляют</a:t>
            </a:r>
            <a:r>
              <a:rPr lang="ru-RU" sz="1300" b="1" strike="noStrike" spc="-1" dirty="0" smtClean="0">
                <a:solidFill>
                  <a:srgbClr val="000000"/>
                </a:solidFill>
                <a:latin typeface="Times New Roman"/>
                <a:ea typeface="Microsoft YaHei"/>
              </a:rPr>
              <a:t>:</a:t>
            </a:r>
            <a:endParaRPr lang="ru-RU" sz="1300" b="0" strike="noStrike" spc="-1" dirty="0">
              <a:latin typeface="Arial"/>
            </a:endParaRPr>
          </a:p>
        </p:txBody>
      </p:sp>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511" name="TextShape 6"/>
          <p:cNvSpPr txBox="1"/>
          <p:nvPr/>
        </p:nvSpPr>
        <p:spPr>
          <a:xfrm>
            <a:off x="8280000" y="1411560"/>
            <a:ext cx="750600" cy="259560"/>
          </a:xfrm>
          <a:prstGeom prst="rect">
            <a:avLst/>
          </a:prstGeom>
          <a:noFill/>
          <a:ln>
            <a:noFill/>
          </a:ln>
        </p:spPr>
        <p:txBody>
          <a:bodyPr lIns="90000" tIns="45000" rIns="90000" bIns="45000"/>
          <a:lstStyle/>
          <a:p>
            <a:r>
              <a:rPr lang="ru-RU" sz="1200" b="1" strike="noStrike" spc="-1">
                <a:latin typeface="Times New Roman"/>
              </a:rPr>
              <a:t>тыс.руб.</a:t>
            </a:r>
            <a:endParaRPr lang="ru-RU" sz="1200" b="0" strike="noStrike" spc="-1">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946559317"/>
              </p:ext>
            </p:extLst>
          </p:nvPr>
        </p:nvGraphicFramePr>
        <p:xfrm>
          <a:off x="107504" y="1411560"/>
          <a:ext cx="8957128" cy="5236578"/>
        </p:xfrm>
        <a:graphic>
          <a:graphicData uri="http://schemas.openxmlformats.org/drawingml/2006/table">
            <a:tbl>
              <a:tblPr firstRow="1" bandRow="1">
                <a:tableStyleId>{5C22544A-7EE6-4342-B048-85BDC9FD1C3A}</a:tableStyleId>
              </a:tblPr>
              <a:tblGrid>
                <a:gridCol w="5866680"/>
                <a:gridCol w="1080120"/>
                <a:gridCol w="1008112"/>
                <a:gridCol w="1002216"/>
              </a:tblGrid>
              <a:tr h="350974">
                <a:tc>
                  <a:txBody>
                    <a:bodyPr/>
                    <a:lstStyle/>
                    <a:p>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2019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2020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2021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350974">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p>
                  </a:txBody>
                  <a:tcPr marL="9525" marR="9525" marT="9525" marB="0" anchor="ctr"/>
                </a:tc>
                <a:tc>
                  <a:txBody>
                    <a:bodyPr/>
                    <a:lstStyle/>
                    <a:p>
                      <a:pPr algn="ctr" fontAlgn="ctr"/>
                      <a:r>
                        <a:rPr lang="ru-RU" sz="1100" b="1" i="0" u="none" strike="noStrike" dirty="0">
                          <a:effectLst/>
                          <a:latin typeface="Times New Roman CYR"/>
                        </a:rPr>
                        <a:t>107 801 884,27</a:t>
                      </a:r>
                    </a:p>
                  </a:txBody>
                  <a:tcPr marL="9525" marR="9525" marT="9525" marB="0" anchor="ctr"/>
                </a:tc>
                <a:tc>
                  <a:txBody>
                    <a:bodyPr/>
                    <a:lstStyle/>
                    <a:p>
                      <a:pPr algn="ctr" fontAlgn="ctr"/>
                      <a:r>
                        <a:rPr lang="ru-RU" sz="1100" b="1" i="0" u="none" strike="noStrike">
                          <a:effectLst/>
                          <a:latin typeface="Times New Roman CYR"/>
                        </a:rPr>
                        <a:t>47 127 523,52</a:t>
                      </a:r>
                    </a:p>
                  </a:txBody>
                  <a:tcPr marL="9525" marR="9525" marT="9525" marB="0" anchor="ctr"/>
                </a:tc>
                <a:tc>
                  <a:txBody>
                    <a:bodyPr/>
                    <a:lstStyle/>
                    <a:p>
                      <a:pPr algn="ctr" fontAlgn="ctr"/>
                      <a:r>
                        <a:rPr lang="ru-RU" sz="1100" b="1" i="0" u="none" strike="noStrike" dirty="0">
                          <a:effectLst/>
                          <a:latin typeface="Times New Roman CYR"/>
                        </a:rPr>
                        <a:t>47 027 523,52</a:t>
                      </a:r>
                    </a:p>
                  </a:txBody>
                  <a:tcPr marL="9525" marR="9525" marT="9525" marB="0" anchor="ctr"/>
                </a:tc>
              </a:tr>
              <a:tr h="350974">
                <a:tc>
                  <a:txBody>
                    <a:bodyPr/>
                    <a:lstStyle/>
                    <a:p>
                      <a:pPr algn="l" fontAlgn="ctr"/>
                      <a:r>
                        <a:rPr lang="ru-RU" sz="1100" b="1" i="0" u="none" strike="noStrike" dirty="0">
                          <a:effectLst/>
                          <a:latin typeface="Times New Roman"/>
                        </a:rPr>
                        <a:t>Подпрограмма 1 "Развитие системы культуры и дополнительного образования сферы культуры"</a:t>
                      </a:r>
                    </a:p>
                  </a:txBody>
                  <a:tcPr marL="9525" marR="9525" marT="9525" marB="0" anchor="ctr"/>
                </a:tc>
                <a:tc>
                  <a:txBody>
                    <a:bodyPr/>
                    <a:lstStyle/>
                    <a:p>
                      <a:pPr algn="ctr" fontAlgn="ctr"/>
                      <a:r>
                        <a:rPr lang="ru-RU" sz="1100" b="1" i="0" u="none" strike="noStrike" dirty="0">
                          <a:effectLst/>
                          <a:latin typeface="Times New Roman CYR"/>
                        </a:rPr>
                        <a:t>72 014 536,27</a:t>
                      </a:r>
                    </a:p>
                  </a:txBody>
                  <a:tcPr marL="9525" marR="9525" marT="9525" marB="0" anchor="ctr"/>
                </a:tc>
                <a:tc>
                  <a:txBody>
                    <a:bodyPr/>
                    <a:lstStyle/>
                    <a:p>
                      <a:pPr algn="ctr" fontAlgn="ctr"/>
                      <a:r>
                        <a:rPr lang="ru-RU" sz="1100" b="1" i="0" u="none" strike="noStrike" dirty="0">
                          <a:effectLst/>
                          <a:latin typeface="Times New Roman CYR"/>
                        </a:rPr>
                        <a:t>47 077 523,52</a:t>
                      </a:r>
                    </a:p>
                  </a:txBody>
                  <a:tcPr marL="9525" marR="9525" marT="9525" marB="0" anchor="ctr"/>
                </a:tc>
                <a:tc>
                  <a:txBody>
                    <a:bodyPr/>
                    <a:lstStyle/>
                    <a:p>
                      <a:pPr algn="ctr" fontAlgn="ctr"/>
                      <a:r>
                        <a:rPr lang="ru-RU" sz="1100" b="1" i="0" u="none" strike="noStrike" dirty="0">
                          <a:effectLst/>
                          <a:latin typeface="Times New Roman CYR"/>
                        </a:rPr>
                        <a:t>47 027 523,52</a:t>
                      </a:r>
                    </a:p>
                  </a:txBody>
                  <a:tcPr marL="9525" marR="9525" marT="9525" marB="0" anchor="ctr"/>
                </a:tc>
              </a:tr>
              <a:tr h="350974">
                <a:tc>
                  <a:txBody>
                    <a:bodyPr/>
                    <a:lstStyle/>
                    <a:p>
                      <a:pPr algn="l" fontAlgn="ctr"/>
                      <a:r>
                        <a:rPr lang="ru-RU" sz="1100" b="0" i="0" u="none" strike="noStrike">
                          <a:effectLst/>
                          <a:latin typeface="Times New Roman"/>
                        </a:rPr>
                        <a:t>Выполнение учреждениями культуры муниципальных заданий</a:t>
                      </a:r>
                    </a:p>
                  </a:txBody>
                  <a:tcPr marL="9525" marR="9525" marT="9525" marB="0" anchor="ctr"/>
                </a:tc>
                <a:tc>
                  <a:txBody>
                    <a:bodyPr/>
                    <a:lstStyle/>
                    <a:p>
                      <a:pPr algn="ctr" fontAlgn="ctr"/>
                      <a:r>
                        <a:rPr lang="ru-RU" sz="1100" b="0" i="0" u="none" strike="noStrike">
                          <a:effectLst/>
                          <a:latin typeface="Times New Roman CYR"/>
                        </a:rPr>
                        <a:t>66 553 242,88</a:t>
                      </a:r>
                    </a:p>
                  </a:txBody>
                  <a:tcPr marL="9525" marR="9525" marT="9525" marB="0" anchor="ctr"/>
                </a:tc>
                <a:tc>
                  <a:txBody>
                    <a:bodyPr/>
                    <a:lstStyle/>
                    <a:p>
                      <a:pPr algn="ctr" fontAlgn="ctr"/>
                      <a:r>
                        <a:rPr lang="ru-RU" sz="1100" b="0" i="0" u="none" strike="noStrike" dirty="0">
                          <a:effectLst/>
                          <a:latin typeface="Times New Roman CYR"/>
                        </a:rPr>
                        <a:t>46 575 023,52</a:t>
                      </a:r>
                    </a:p>
                  </a:txBody>
                  <a:tcPr marL="9525" marR="9525" marT="9525" marB="0" anchor="ctr"/>
                </a:tc>
                <a:tc>
                  <a:txBody>
                    <a:bodyPr/>
                    <a:lstStyle/>
                    <a:p>
                      <a:pPr algn="ctr" fontAlgn="ctr"/>
                      <a:r>
                        <a:rPr lang="ru-RU" sz="1100" b="0" i="0" u="none" strike="noStrike">
                          <a:effectLst/>
                          <a:latin typeface="Times New Roman CYR"/>
                        </a:rPr>
                        <a:t>46 575 023,52</a:t>
                      </a:r>
                    </a:p>
                  </a:txBody>
                  <a:tcPr marL="9525" marR="9525" marT="9525" marB="0" anchor="ctr"/>
                </a:tc>
              </a:tr>
              <a:tr h="350974">
                <a:tc>
                  <a:txBody>
                    <a:bodyPr/>
                    <a:lstStyle/>
                    <a:p>
                      <a:pPr algn="l" fontAlgn="ctr"/>
                      <a:r>
                        <a:rPr lang="ru-RU" sz="1100" b="0" i="0" u="none" strike="noStrike" dirty="0">
                          <a:effectLst/>
                          <a:latin typeface="Times New Roman"/>
                        </a:rPr>
                        <a:t>Субсидия на погашение кредиторской задолженности прошлых лет</a:t>
                      </a:r>
                    </a:p>
                  </a:txBody>
                  <a:tcPr marL="9525" marR="9525" marT="9525" marB="0" anchor="ctr"/>
                </a:tc>
                <a:tc>
                  <a:txBody>
                    <a:bodyPr/>
                    <a:lstStyle/>
                    <a:p>
                      <a:pPr algn="ctr" fontAlgn="ctr"/>
                      <a:r>
                        <a:rPr lang="ru-RU" sz="1100" b="0" i="0" u="none" strike="noStrike">
                          <a:effectLst/>
                          <a:latin typeface="Times New Roman CYR"/>
                        </a:rPr>
                        <a:t>6 104,48</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50974">
                <a:tc>
                  <a:txBody>
                    <a:bodyPr/>
                    <a:lstStyle/>
                    <a:p>
                      <a:pPr algn="l" fontAlgn="ctr"/>
                      <a:r>
                        <a:rPr lang="ru-RU" sz="1100" b="0" i="0" u="none" strike="noStrike">
                          <a:effectLst/>
                          <a:latin typeface="Times New Roman"/>
                        </a:rPr>
                        <a:t>Организация и проведение мероприятий, посвящённых профессиональным, календарным, традиционным, обрядовым, религиозным праздникам, юбилейным датам и так далее</a:t>
                      </a:r>
                    </a:p>
                  </a:txBody>
                  <a:tcPr marL="9525" marR="9525" marT="9525" marB="0" anchor="ctr"/>
                </a:tc>
                <a:tc>
                  <a:txBody>
                    <a:bodyPr/>
                    <a:lstStyle/>
                    <a:p>
                      <a:pPr algn="ctr" fontAlgn="ctr"/>
                      <a:r>
                        <a:rPr lang="ru-RU" sz="1100" b="0" i="0" u="none" strike="noStrike">
                          <a:effectLst/>
                          <a:latin typeface="Times New Roman CYR"/>
                        </a:rPr>
                        <a:t>350 000,00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484993">
                <a:tc>
                  <a:txBody>
                    <a:bodyPr/>
                    <a:lstStyle/>
                    <a:p>
                      <a:pPr algn="l" fontAlgn="ctr"/>
                      <a:r>
                        <a:rPr lang="ru-RU" sz="1100" b="0" i="0" u="none" strike="noStrike">
                          <a:effectLst/>
                          <a:latin typeface="Times New Roman"/>
                        </a:rPr>
                        <a:t>Проведение и участие в районных республиканских, межрегиональных, всероссийских конкурсах исполнительского мастерства, художественной самодеятельности, конкурсах и выставках художников, семинаров, конференций, круглых столов и так далее</a:t>
                      </a:r>
                    </a:p>
                  </a:txBody>
                  <a:tcPr marL="9525" marR="9525" marT="9525" marB="0" anchor="ctr"/>
                </a:tc>
                <a:tc>
                  <a:txBody>
                    <a:bodyPr/>
                    <a:lstStyle/>
                    <a:p>
                      <a:pPr algn="ctr" fontAlgn="ctr"/>
                      <a:r>
                        <a:rPr lang="ru-RU" sz="1100" b="0" i="0" u="none" strike="noStrike">
                          <a:effectLst/>
                          <a:latin typeface="Times New Roman CYR"/>
                        </a:rPr>
                        <a:t>125 000,00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50974">
                <a:tc>
                  <a:txBody>
                    <a:bodyPr/>
                    <a:lstStyle/>
                    <a:p>
                      <a:pPr algn="l" fontAlgn="ctr"/>
                      <a:r>
                        <a:rPr lang="ru-RU" sz="1100" b="0" i="0" u="none" strike="noStrike" dirty="0">
                          <a:effectLst/>
                          <a:latin typeface="Times New Roman"/>
                        </a:rPr>
                        <a:t>Поддержка творческих коллективов МО ГО "Вуктыл"</a:t>
                      </a:r>
                    </a:p>
                  </a:txBody>
                  <a:tcPr marL="9525" marR="9525" marT="9525" marB="0" anchor="ctr"/>
                </a:tc>
                <a:tc>
                  <a:txBody>
                    <a:bodyPr/>
                    <a:lstStyle/>
                    <a:p>
                      <a:pPr algn="ctr" fontAlgn="ctr"/>
                      <a:r>
                        <a:rPr lang="ru-RU" sz="1100" b="0" i="0" u="none" strike="noStrike">
                          <a:effectLst/>
                          <a:latin typeface="Times New Roman CYR"/>
                        </a:rPr>
                        <a:t>60 000,00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50974">
                <a:tc>
                  <a:txBody>
                    <a:bodyPr/>
                    <a:lstStyle/>
                    <a:p>
                      <a:pPr algn="l" fontAlgn="ctr"/>
                      <a:r>
                        <a:rPr lang="ru-RU" sz="1100" b="0" i="0" u="none" strike="noStrike">
                          <a:effectLst/>
                          <a:latin typeface="Times New Roman"/>
                        </a:rPr>
                        <a:t>Комплектование документных и книжных фондов</a:t>
                      </a:r>
                    </a:p>
                  </a:txBody>
                  <a:tcPr marL="9525" marR="9525" marT="9525" marB="0" anchor="ctr"/>
                </a:tc>
                <a:tc>
                  <a:txBody>
                    <a:bodyPr/>
                    <a:lstStyle/>
                    <a:p>
                      <a:pPr algn="ctr" fontAlgn="ctr"/>
                      <a:r>
                        <a:rPr lang="ru-RU" sz="1100" b="0" i="0" u="none" strike="noStrike">
                          <a:effectLst/>
                          <a:latin typeface="Times New Roman CYR"/>
                        </a:rPr>
                        <a:t>93 826,87</a:t>
                      </a:r>
                    </a:p>
                  </a:txBody>
                  <a:tcPr marL="9525" marR="9525" marT="9525" marB="0" anchor="ctr"/>
                </a:tc>
                <a:tc>
                  <a:txBody>
                    <a:bodyPr/>
                    <a:lstStyle/>
                    <a:p>
                      <a:pPr algn="ctr" fontAlgn="ctr"/>
                      <a:r>
                        <a:rPr lang="ru-RU" sz="1100" b="0" i="0" u="none" strike="noStrike" dirty="0">
                          <a:effectLst/>
                          <a:latin typeface="Times New Roman CYR"/>
                        </a:rPr>
                        <a:t>35 000,00</a:t>
                      </a:r>
                    </a:p>
                  </a:txBody>
                  <a:tcPr marL="9525" marR="9525" marT="9525" marB="0" anchor="ctr"/>
                </a:tc>
                <a:tc>
                  <a:txBody>
                    <a:bodyPr/>
                    <a:lstStyle/>
                    <a:p>
                      <a:pPr algn="ctr" fontAlgn="ctr"/>
                      <a:r>
                        <a:rPr lang="ru-RU" sz="1100" b="0" i="0" u="none" strike="noStrike" dirty="0">
                          <a:effectLst/>
                          <a:latin typeface="Times New Roman CYR"/>
                        </a:rPr>
                        <a:t>35 000,00</a:t>
                      </a:r>
                    </a:p>
                  </a:txBody>
                  <a:tcPr marL="9525" marR="9525" marT="9525" marB="0" anchor="ctr"/>
                </a:tc>
              </a:tr>
              <a:tr h="350974">
                <a:tc>
                  <a:txBody>
                    <a:bodyPr/>
                    <a:lstStyle/>
                    <a:p>
                      <a:pPr algn="l" fontAlgn="ctr"/>
                      <a:r>
                        <a:rPr lang="ru-RU" sz="1100" b="0" i="0" u="none" strike="noStrike" dirty="0">
                          <a:effectLst/>
                          <a:latin typeface="Times New Roman"/>
                        </a:rPr>
                        <a:t>Внедрение информационных технологий</a:t>
                      </a:r>
                    </a:p>
                  </a:txBody>
                  <a:tcPr marL="9525" marR="9525" marT="9525" marB="0" anchor="ctr"/>
                </a:tc>
                <a:tc>
                  <a:txBody>
                    <a:bodyPr/>
                    <a:lstStyle/>
                    <a:p>
                      <a:pPr algn="ctr" fontAlgn="ctr"/>
                      <a:r>
                        <a:rPr lang="ru-RU" sz="1100" b="0" i="0" u="none" strike="noStrike">
                          <a:effectLst/>
                          <a:latin typeface="Times New Roman CYR"/>
                        </a:rPr>
                        <a:t>23 813,34</a:t>
                      </a:r>
                    </a:p>
                  </a:txBody>
                  <a:tcPr marL="9525" marR="9525" marT="9525" marB="0" anchor="ctr"/>
                </a:tc>
                <a:tc>
                  <a:txBody>
                    <a:bodyPr/>
                    <a:lstStyle/>
                    <a:p>
                      <a:pPr algn="ctr" fontAlgn="ctr"/>
                      <a:r>
                        <a:rPr lang="ru-RU" sz="1100" b="0" i="0" u="none" strike="noStrike">
                          <a:effectLst/>
                          <a:latin typeface="Times New Roman CYR"/>
                        </a:rPr>
                        <a:t>10 000,00</a:t>
                      </a:r>
                    </a:p>
                  </a:txBody>
                  <a:tcPr marL="9525" marR="9525" marT="9525" marB="0" anchor="ctr"/>
                </a:tc>
                <a:tc>
                  <a:txBody>
                    <a:bodyPr/>
                    <a:lstStyle/>
                    <a:p>
                      <a:pPr algn="ctr" fontAlgn="ctr"/>
                      <a:r>
                        <a:rPr lang="ru-RU" sz="1100" b="0" i="0" u="none" strike="noStrike" dirty="0">
                          <a:effectLst/>
                          <a:latin typeface="Times New Roman CYR"/>
                        </a:rPr>
                        <a:t>10 000,00</a:t>
                      </a:r>
                    </a:p>
                  </a:txBody>
                  <a:tcPr marL="9525" marR="9525" marT="9525" marB="0" anchor="ctr"/>
                </a:tc>
              </a:tr>
              <a:tr h="350974">
                <a:tc>
                  <a:txBody>
                    <a:bodyPr/>
                    <a:lstStyle/>
                    <a:p>
                      <a:pPr algn="l" fontAlgn="ctr"/>
                      <a:r>
                        <a:rPr lang="ru-RU" sz="1100" b="0" i="0" u="none" strike="noStrike">
                          <a:effectLst/>
                          <a:latin typeface="Times New Roman"/>
                        </a:rPr>
                        <a:t>Укрепление учебной, материально-технической базы учреждений культуры</a:t>
                      </a:r>
                    </a:p>
                  </a:txBody>
                  <a:tcPr marL="9525" marR="9525" marT="9525" marB="0" anchor="ctr"/>
                </a:tc>
                <a:tc>
                  <a:txBody>
                    <a:bodyPr/>
                    <a:lstStyle/>
                    <a:p>
                      <a:pPr algn="ctr" fontAlgn="ctr"/>
                      <a:r>
                        <a:rPr lang="ru-RU" sz="1100" b="0" i="0" u="none" strike="noStrike">
                          <a:effectLst/>
                          <a:latin typeface="Times New Roman CYR"/>
                        </a:rPr>
                        <a:t>4 286 624,70</a:t>
                      </a:r>
                    </a:p>
                  </a:txBody>
                  <a:tcPr marL="9525" marR="9525" marT="9525" marB="0" anchor="ctr"/>
                </a:tc>
                <a:tc>
                  <a:txBody>
                    <a:bodyPr/>
                    <a:lstStyle/>
                    <a:p>
                      <a:pPr algn="ctr" fontAlgn="ctr"/>
                      <a:r>
                        <a:rPr lang="ru-RU" sz="1100" b="0" i="0" u="none" strike="noStrike">
                          <a:effectLst/>
                          <a:latin typeface="Times New Roman CYR"/>
                        </a:rPr>
                        <a:t>154 500,00</a:t>
                      </a:r>
                    </a:p>
                  </a:txBody>
                  <a:tcPr marL="9525" marR="9525" marT="9525" marB="0" anchor="ctr"/>
                </a:tc>
                <a:tc>
                  <a:txBody>
                    <a:bodyPr/>
                    <a:lstStyle/>
                    <a:p>
                      <a:pPr algn="ctr" fontAlgn="ctr"/>
                      <a:r>
                        <a:rPr lang="ru-RU" sz="1100" b="0" i="0" u="none" strike="noStrike" dirty="0">
                          <a:effectLst/>
                          <a:latin typeface="Times New Roman CYR"/>
                        </a:rPr>
                        <a:t>154 500,00</a:t>
                      </a:r>
                    </a:p>
                  </a:txBody>
                  <a:tcPr marL="9525" marR="9525" marT="9525" marB="0" anchor="ctr"/>
                </a:tc>
              </a:tr>
              <a:tr h="350974">
                <a:tc>
                  <a:txBody>
                    <a:bodyPr/>
                    <a:lstStyle/>
                    <a:p>
                      <a:pPr algn="l" fontAlgn="ctr"/>
                      <a:r>
                        <a:rPr lang="ru-RU" sz="1100" b="0" i="0" u="none" strike="noStrike">
                          <a:effectLst/>
                          <a:latin typeface="Times New Roman"/>
                        </a:rPr>
                        <a:t>Обеспечение функционирования кинозала</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r>
              <a:tr h="484993">
                <a:tc>
                  <a:txBody>
                    <a:bodyPr/>
                    <a:lstStyle/>
                    <a:p>
                      <a:pPr algn="l" fontAlgn="ctr"/>
                      <a:r>
                        <a:rPr lang="ru-RU" sz="1100" b="0" i="0" u="none" strike="noStrike">
                          <a:effectLst/>
                          <a:latin typeface="Times New Roman"/>
                        </a:rPr>
                        <a:t>Предоставление льгот по оплате ЖКУ специалистам учреждений культуры и дополнительного образования детей сферы культуры, работающим и проживающим в сельских населённых пунктах</a:t>
                      </a:r>
                    </a:p>
                  </a:txBody>
                  <a:tcPr marL="9525" marR="9525" marT="9525" marB="0" anchor="ctr"/>
                </a:tc>
                <a:tc>
                  <a:txBody>
                    <a:bodyPr/>
                    <a:lstStyle/>
                    <a:p>
                      <a:pPr algn="ctr" fontAlgn="ctr"/>
                      <a:r>
                        <a:rPr lang="ru-RU" sz="1100" b="0" i="0" u="none" strike="noStrike">
                          <a:effectLst/>
                          <a:latin typeface="Times New Roman CYR"/>
                        </a:rPr>
                        <a:t>163 874,00</a:t>
                      </a:r>
                    </a:p>
                  </a:txBody>
                  <a:tcPr marL="9525" marR="9525" marT="9525" marB="0" anchor="ctr"/>
                </a:tc>
                <a:tc>
                  <a:txBody>
                    <a:bodyPr/>
                    <a:lstStyle/>
                    <a:p>
                      <a:pPr algn="ctr" fontAlgn="ctr"/>
                      <a:r>
                        <a:rPr lang="ru-RU" sz="1100" b="0" i="0" u="none" strike="noStrike">
                          <a:effectLst/>
                          <a:latin typeface="Times New Roman CYR"/>
                        </a:rPr>
                        <a:t>253 000,00</a:t>
                      </a:r>
                    </a:p>
                  </a:txBody>
                  <a:tcPr marL="9525" marR="9525" marT="9525" marB="0" anchor="ctr"/>
                </a:tc>
                <a:tc>
                  <a:txBody>
                    <a:bodyPr/>
                    <a:lstStyle/>
                    <a:p>
                      <a:pPr algn="ctr" fontAlgn="ctr"/>
                      <a:r>
                        <a:rPr lang="ru-RU" sz="1100" b="0" i="0" u="none" strike="noStrike" dirty="0">
                          <a:effectLst/>
                          <a:latin typeface="Times New Roman CYR"/>
                        </a:rPr>
                        <a:t>253 000,00</a:t>
                      </a:r>
                    </a:p>
                  </a:txBody>
                  <a:tcPr marL="9525" marR="9525" marT="9525" marB="0" anchor="ctr"/>
                </a:tc>
              </a:tr>
              <a:tr h="350974">
                <a:tc>
                  <a:txBody>
                    <a:bodyPr/>
                    <a:lstStyle/>
                    <a:p>
                      <a:pPr algn="l" fontAlgn="ctr"/>
                      <a:r>
                        <a:rPr lang="ru-RU" sz="1100" b="0" i="0" u="none" strike="noStrike">
                          <a:effectLst/>
                          <a:latin typeface="Times New Roman"/>
                        </a:rPr>
                        <a:t>Реализация социально-значимых проектов в рамках  "Народный бюджет" в сфере культуры</a:t>
                      </a:r>
                    </a:p>
                  </a:txBody>
                  <a:tcPr marL="9525" marR="9525" marT="9525" marB="0" anchor="ctr"/>
                </a:tc>
                <a:tc>
                  <a:txBody>
                    <a:bodyPr/>
                    <a:lstStyle/>
                    <a:p>
                      <a:pPr algn="ctr" fontAlgn="ctr"/>
                      <a:r>
                        <a:rPr lang="ru-RU" sz="1100" b="0" i="0" u="none" strike="noStrike">
                          <a:effectLst/>
                          <a:latin typeface="Times New Roman CYR"/>
                        </a:rPr>
                        <a:t>352 050,00</a:t>
                      </a:r>
                    </a:p>
                  </a:txBody>
                  <a:tcPr marL="9525" marR="9525" marT="9525" marB="0" anchor="ctr"/>
                </a:tc>
                <a:tc>
                  <a:txBody>
                    <a:bodyPr/>
                    <a:lstStyle/>
                    <a:p>
                      <a:pPr algn="ctr" fontAlgn="ctr"/>
                      <a:r>
                        <a:rPr lang="ru-RU" sz="1100" b="0" i="0" u="none" strike="noStrike">
                          <a:effectLst/>
                          <a:latin typeface="Times New Roman CYR"/>
                        </a:rPr>
                        <a:t>50 000,00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r>
            </a:tbl>
          </a:graphicData>
        </a:graphic>
      </p:graphicFrame>
      <p:sp>
        <p:nvSpPr>
          <p:cNvPr id="12"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3"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600206748"/>
              </p:ext>
            </p:extLst>
          </p:nvPr>
        </p:nvGraphicFramePr>
        <p:xfrm>
          <a:off x="71655" y="836712"/>
          <a:ext cx="9000689" cy="2590837"/>
        </p:xfrm>
        <a:graphic>
          <a:graphicData uri="http://schemas.openxmlformats.org/drawingml/2006/table">
            <a:tbl>
              <a:tblPr firstRow="1" bandRow="1">
                <a:tableStyleId>{5C22544A-7EE6-4342-B048-85BDC9FD1C3A}</a:tableStyleId>
              </a:tblPr>
              <a:tblGrid>
                <a:gridCol w="5931232"/>
                <a:gridCol w="1025151"/>
                <a:gridCol w="1025151"/>
                <a:gridCol w="1019155"/>
              </a:tblGrid>
              <a:tr h="350974">
                <a:tc>
                  <a:txBody>
                    <a:bodyPr/>
                    <a:lstStyle/>
                    <a:p>
                      <a:pPr algn="l"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Подпрограмма 2 "Реализация национальной политики, развитие местного народного творчества"</a:t>
                      </a:r>
                    </a:p>
                  </a:txBody>
                  <a:tcPr marL="9525" marR="9525" marT="9525" marB="0" anchor="ctr">
                    <a:solidFill>
                      <a:schemeClr val="accent6">
                        <a:lumMod val="40000"/>
                        <a:lumOff val="60000"/>
                      </a:schemeClr>
                    </a:solidFill>
                  </a:tcPr>
                </a:tc>
                <a:tc>
                  <a:txBody>
                    <a:bodyPr/>
                    <a:lstStyle/>
                    <a:p>
                      <a:pPr algn="ctr" fontAlgn="ctr"/>
                      <a:r>
                        <a:rPr lang="ru-RU" sz="1100" b="1" i="0" u="none" strike="noStrike" dirty="0">
                          <a:solidFill>
                            <a:schemeClr val="tx1"/>
                          </a:solidFill>
                          <a:effectLst/>
                          <a:latin typeface="Times New Roman CYR"/>
                        </a:rPr>
                        <a:t>305 200,00</a:t>
                      </a:r>
                    </a:p>
                  </a:txBody>
                  <a:tcPr marL="9525" marR="9525" marT="9525" marB="0" anchor="ctr">
                    <a:solidFill>
                      <a:schemeClr val="accent6">
                        <a:lumMod val="40000"/>
                        <a:lumOff val="60000"/>
                      </a:schemeClr>
                    </a:solidFill>
                  </a:tcPr>
                </a:tc>
                <a:tc>
                  <a:txBody>
                    <a:bodyPr/>
                    <a:lstStyle/>
                    <a:p>
                      <a:pPr algn="ctr" fontAlgn="ctr"/>
                      <a:r>
                        <a:rPr lang="ru-RU" sz="1100" b="1" i="0" u="none" strike="noStrike" dirty="0">
                          <a:solidFill>
                            <a:schemeClr val="tx1"/>
                          </a:solidFill>
                          <a:effectLst/>
                          <a:latin typeface="Times New Roman CYR"/>
                        </a:rPr>
                        <a:t>50 000,00</a:t>
                      </a:r>
                    </a:p>
                  </a:txBody>
                  <a:tcPr marL="9525" marR="9525" marT="9525" marB="0" anchor="ctr">
                    <a:solidFill>
                      <a:schemeClr val="accent6">
                        <a:lumMod val="40000"/>
                        <a:lumOff val="60000"/>
                      </a:schemeClr>
                    </a:solidFill>
                  </a:tcPr>
                </a:tc>
                <a:tc>
                  <a:txBody>
                    <a:bodyPr/>
                    <a:lstStyle/>
                    <a:p>
                      <a:pPr algn="ctr" fontAlgn="ctr"/>
                      <a:r>
                        <a:rPr lang="ru-RU" sz="1100" b="1" i="0" u="none" strike="noStrike" dirty="0">
                          <a:solidFill>
                            <a:schemeClr val="tx1"/>
                          </a:solidFill>
                          <a:effectLst/>
                          <a:latin typeface="Times New Roman CYR"/>
                        </a:rPr>
                        <a:t>0,00</a:t>
                      </a:r>
                    </a:p>
                  </a:txBody>
                  <a:tcPr marL="9525" marR="9525" marT="9525" marB="0" anchor="ctr">
                    <a:solidFill>
                      <a:schemeClr val="accent6">
                        <a:lumMod val="40000"/>
                        <a:lumOff val="60000"/>
                      </a:schemeClr>
                    </a:solidFill>
                  </a:tcPr>
                </a:tc>
              </a:tr>
              <a:tr h="350974">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Организация и проведение мероприятий, направленных на сохранение  и развитие этнокультурного многообразия народов, проживающих на территории МО ГО "Вуктыл"</a:t>
                      </a:r>
                    </a:p>
                  </a:txBody>
                  <a:tcPr marL="9525" marR="9525" marT="9525" marB="0" anchor="ctr"/>
                </a:tc>
                <a:tc>
                  <a:txBody>
                    <a:bodyPr/>
                    <a:lstStyle/>
                    <a:p>
                      <a:pPr algn="ctr" fontAlgn="ctr"/>
                      <a:r>
                        <a:rPr lang="ru-RU" sz="1100" b="0" i="0" u="none" strike="noStrike">
                          <a:effectLst/>
                          <a:latin typeface="Times New Roman CYR"/>
                        </a:rPr>
                        <a:t>35 000,00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50974">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Организация и проведение Дней национальных культур</a:t>
                      </a:r>
                    </a:p>
                  </a:txBody>
                  <a:tcPr marL="9525" marR="9525" marT="9525" marB="0" anchor="ctr"/>
                </a:tc>
                <a:tc>
                  <a:txBody>
                    <a:bodyPr/>
                    <a:lstStyle/>
                    <a:p>
                      <a:pPr algn="ctr" fontAlgn="ctr"/>
                      <a:r>
                        <a:rPr lang="ru-RU" sz="1100" b="0" i="0" u="none" strike="noStrike">
                          <a:effectLst/>
                          <a:latin typeface="Times New Roman CYR"/>
                        </a:rPr>
                        <a:t>20 000,00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50974">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Реализация проектов в области этнокультурного развития народов</a:t>
                      </a:r>
                    </a:p>
                  </a:txBody>
                  <a:tcPr marL="9525" marR="9525" marT="9525" marB="0" anchor="ctr"/>
                </a:tc>
                <a:tc>
                  <a:txBody>
                    <a:bodyPr/>
                    <a:lstStyle/>
                    <a:p>
                      <a:pPr algn="ctr" fontAlgn="ctr"/>
                      <a:r>
                        <a:rPr lang="ru-RU" sz="1100" b="0" i="0" u="none" strike="noStrike">
                          <a:effectLst/>
                          <a:latin typeface="Times New Roman CYR"/>
                        </a:rPr>
                        <a:t>250 200,00</a:t>
                      </a:r>
                    </a:p>
                  </a:txBody>
                  <a:tcPr marL="9525" marR="9525" marT="9525" marB="0" anchor="ctr"/>
                </a:tc>
                <a:tc>
                  <a:txBody>
                    <a:bodyPr/>
                    <a:lstStyle/>
                    <a:p>
                      <a:pPr algn="ctr" fontAlgn="ctr"/>
                      <a:r>
                        <a:rPr lang="ru-RU" sz="1100" b="0" i="0" u="none" strike="noStrike">
                          <a:effectLst/>
                          <a:latin typeface="Times New Roman CYR"/>
                        </a:rPr>
                        <a:t>50 000,00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r>
              <a:tr h="350974">
                <a:tc>
                  <a:txBody>
                    <a:bodyPr/>
                    <a:lstStyle/>
                    <a:p>
                      <a:pPr algn="l"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Подпрограмма 3 "Строительство и ремонт, капитальный ремонт и реконструкция зданий и помещений учреждений  культуры"</a:t>
                      </a:r>
                    </a:p>
                  </a:txBody>
                  <a:tcPr marL="9525" marR="9525" marT="9525" marB="0" anchor="ctr"/>
                </a:tc>
                <a:tc>
                  <a:txBody>
                    <a:bodyPr/>
                    <a:lstStyle/>
                    <a:p>
                      <a:pPr algn="ctr" fontAlgn="ctr"/>
                      <a:r>
                        <a:rPr lang="ru-RU" sz="1100" b="1" i="0" u="none" strike="noStrike">
                          <a:effectLst/>
                          <a:latin typeface="Times New Roman CYR"/>
                        </a:rPr>
                        <a:t>35 482 148,00</a:t>
                      </a:r>
                    </a:p>
                  </a:txBody>
                  <a:tcPr marL="9525" marR="9525" marT="9525" marB="0" anchor="ctr"/>
                </a:tc>
                <a:tc>
                  <a:txBody>
                    <a:bodyPr/>
                    <a:lstStyle/>
                    <a:p>
                      <a:pPr algn="ctr" fontAlgn="ctr"/>
                      <a:r>
                        <a:rPr lang="ru-RU" sz="1100" b="1" i="0" u="none" strike="noStrike" dirty="0">
                          <a:effectLst/>
                          <a:latin typeface="Times New Roman CYR"/>
                        </a:rPr>
                        <a:t>0,00</a:t>
                      </a:r>
                    </a:p>
                  </a:txBody>
                  <a:tcPr marL="9525" marR="9525" marT="9525" marB="0" anchor="ctr"/>
                </a:tc>
                <a:tc>
                  <a:txBody>
                    <a:bodyPr/>
                    <a:lstStyle/>
                    <a:p>
                      <a:pPr algn="ctr" fontAlgn="ctr"/>
                      <a:r>
                        <a:rPr lang="ru-RU" sz="1100" b="1" i="0" u="none" strike="noStrike" dirty="0">
                          <a:effectLst/>
                          <a:latin typeface="Times New Roman CYR"/>
                        </a:rPr>
                        <a:t>0,00</a:t>
                      </a:r>
                    </a:p>
                  </a:txBody>
                  <a:tcPr marL="9525" marR="9525" marT="9525" marB="0" anchor="ctr"/>
                </a:tc>
              </a:tr>
              <a:tr h="484993">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Выполнение работ по ремонту, капитальному ремонту,  изготовления проектно-сметной документации, реконструкции зданий и помещений и иных объектов учреждений культуры </a:t>
                      </a:r>
                    </a:p>
                  </a:txBody>
                  <a:tcPr marL="9525" marR="9525" marT="9525" marB="0" anchor="ctr"/>
                </a:tc>
                <a:tc>
                  <a:txBody>
                    <a:bodyPr/>
                    <a:lstStyle/>
                    <a:p>
                      <a:pPr algn="ctr" fontAlgn="ctr"/>
                      <a:r>
                        <a:rPr lang="ru-RU" sz="1100" b="0" i="0" u="none" strike="noStrike">
                          <a:effectLst/>
                          <a:latin typeface="Times New Roman CYR"/>
                        </a:rPr>
                        <a:t>263 148,00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r>
              <a:tr h="350974">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Строительство социокультурного центра в </a:t>
                      </a:r>
                      <a:r>
                        <a:rPr lang="ru-RU" sz="1100" b="0" i="0" u="none" strike="noStrike" dirty="0" err="1">
                          <a:effectLst/>
                          <a:latin typeface="Times New Roman" panose="02020603050405020304" pitchFamily="18" charset="0"/>
                          <a:cs typeface="Times New Roman" panose="02020603050405020304" pitchFamily="18" charset="0"/>
                        </a:rPr>
                        <a:t>с.Подчерье</a:t>
                      </a:r>
                      <a:r>
                        <a:rPr lang="ru-RU" sz="1100" b="0" i="0" u="none" strike="noStrike" dirty="0">
                          <a:effectLst/>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525" marR="9525" marT="9525" marB="0" anchor="ctr"/>
                </a:tc>
                <a:tc>
                  <a:txBody>
                    <a:bodyPr/>
                    <a:lstStyle/>
                    <a:p>
                      <a:pPr algn="ctr" fontAlgn="ctr"/>
                      <a:r>
                        <a:rPr lang="ru-RU" sz="1100" b="0" i="0" u="none" strike="noStrike">
                          <a:effectLst/>
                          <a:latin typeface="Times New Roman CYR"/>
                        </a:rPr>
                        <a:t>35 219 000,00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r>
            </a:tbl>
          </a:graphicData>
        </a:graphic>
      </p:graphicFrame>
      <p:sp>
        <p:nvSpPr>
          <p:cNvPr id="12" name="CustomShape 1"/>
          <p:cNvSpPr/>
          <p:nvPr/>
        </p:nvSpPr>
        <p:spPr>
          <a:xfrm>
            <a:off x="123382" y="3861048"/>
            <a:ext cx="4088578" cy="309634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развития в сфере  культуры на уровне, обеспечивающем требования государства и населения, создание условий для повышения качества жизни населения в сфере культуры, создание условий для повышения доступности, сохранности объектов культуры.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Развитие культурного потенциала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сохранение и развитие национальных культур народов, проживающих на территории городского округа «Вуктыл», укрепление их духовной общности;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улучшение технического состояния зданий и помещений  учреждений культуры.</a:t>
            </a:r>
            <a:endParaRPr lang="ru-RU" sz="1200" b="0" strike="noStrike" spc="-1" dirty="0">
              <a:latin typeface="Times New Roman" panose="02020603050405020304" pitchFamily="18" charset="0"/>
              <a:cs typeface="Times New Roman" panose="02020603050405020304" pitchFamily="18" charset="0"/>
            </a:endParaRPr>
          </a:p>
        </p:txBody>
      </p:sp>
      <p:sp>
        <p:nvSpPr>
          <p:cNvPr id="13" name="TextShape 3"/>
          <p:cNvSpPr txBox="1"/>
          <p:nvPr/>
        </p:nvSpPr>
        <p:spPr>
          <a:xfrm>
            <a:off x="4932040" y="3860888"/>
            <a:ext cx="3597528" cy="549048"/>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340955765"/>
              </p:ext>
            </p:extLst>
          </p:nvPr>
        </p:nvGraphicFramePr>
        <p:xfrm>
          <a:off x="4644008" y="4443751"/>
          <a:ext cx="4103992" cy="20023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874908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CustomShape 1"/>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26" name="TextShape 2"/>
          <p:cNvSpPr txBox="1"/>
          <p:nvPr/>
        </p:nvSpPr>
        <p:spPr>
          <a:xfrm>
            <a:off x="2448000" y="648000"/>
            <a:ext cx="4156920" cy="708840"/>
          </a:xfrm>
          <a:prstGeom prst="rect">
            <a:avLst/>
          </a:prstGeom>
          <a:noFill/>
          <a:ln>
            <a:noFill/>
          </a:ln>
        </p:spPr>
        <p:txBody>
          <a:bodyPr lIns="90000" tIns="45000" rIns="90000" bIns="45000"/>
          <a:lstStyle/>
          <a:p>
            <a:pPr algn="ctr"/>
            <a:r>
              <a:rPr lang="ru-RU" sz="2200" b="1" i="1" strike="noStrike" spc="-1">
                <a:solidFill>
                  <a:srgbClr val="000000"/>
                </a:solidFill>
                <a:latin typeface="Times New Roman"/>
              </a:rPr>
              <a:t>Основные целевые индикаторы </a:t>
            </a:r>
            <a:endParaRPr lang="ru-RU" sz="2200" b="0" strike="noStrike" spc="-1">
              <a:latin typeface="Arial"/>
            </a:endParaRPr>
          </a:p>
          <a:p>
            <a:pPr algn="ctr"/>
            <a:r>
              <a:rPr lang="ru-RU" sz="2200" b="1" i="1" strike="noStrike" spc="-1">
                <a:solidFill>
                  <a:srgbClr val="000000"/>
                </a:solidFill>
                <a:latin typeface="Times New Roman"/>
              </a:rPr>
              <a:t>муниципальной программы</a:t>
            </a:r>
            <a:endParaRPr lang="ru-RU" sz="2200" b="0" strike="noStrike" spc="-1">
              <a:latin typeface="Arial"/>
            </a:endParaRPr>
          </a:p>
        </p:txBody>
      </p:sp>
      <p:graphicFrame>
        <p:nvGraphicFramePr>
          <p:cNvPr id="527" name="Table 3"/>
          <p:cNvGraphicFramePr/>
          <p:nvPr>
            <p:extLst>
              <p:ext uri="{D42A27DB-BD31-4B8C-83A1-F6EECF244321}">
                <p14:modId xmlns:p14="http://schemas.microsoft.com/office/powerpoint/2010/main" val="2409910735"/>
              </p:ext>
            </p:extLst>
          </p:nvPr>
        </p:nvGraphicFramePr>
        <p:xfrm>
          <a:off x="275400" y="1385280"/>
          <a:ext cx="8602920" cy="4857120"/>
        </p:xfrm>
        <a:graphic>
          <a:graphicData uri="http://schemas.openxmlformats.org/drawingml/2006/table">
            <a:tbl>
              <a:tblPr>
                <a:tableStyleId>{E8B1032C-EA38-4F05-BA0D-38AFFFC7BED3}</a:tableStyleId>
              </a:tblPr>
              <a:tblGrid>
                <a:gridCol w="2856440"/>
                <a:gridCol w="1049920"/>
                <a:gridCol w="560520"/>
                <a:gridCol w="695880"/>
                <a:gridCol w="669240"/>
                <a:gridCol w="660960"/>
                <a:gridCol w="634320"/>
                <a:gridCol w="669240"/>
                <a:gridCol w="806400"/>
              </a:tblGrid>
              <a:tr h="595080">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tc>
                <a:tc>
                  <a:txBody>
                    <a:bodyPr/>
                    <a:lstStyle/>
                    <a:p>
                      <a:pPr algn="ctr"/>
                      <a:r>
                        <a:rPr lang="ru-RU" sz="1200" b="1" strike="noStrike" spc="-1" dirty="0">
                          <a:latin typeface="Times New Roman" panose="02020603050405020304" pitchFamily="18" charset="0"/>
                          <a:cs typeface="Times New Roman" panose="02020603050405020304" pitchFamily="18" charset="0"/>
                        </a:rPr>
                        <a:t>Ед. измерения</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2015</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2016</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2017</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2018</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2019</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2020</a:t>
                      </a:r>
                    </a:p>
                  </a:txBody>
                  <a:tcPr marL="90000" marR="90000"/>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p>
                  </a:txBody>
                  <a:tcPr marL="90000" marR="90000"/>
                </a:tc>
              </a:tr>
              <a:tr h="366480">
                <a:tc gridSpan="9">
                  <a:txBody>
                    <a:bodyPr/>
                    <a:lstStyle/>
                    <a:p>
                      <a:pPr algn="ctr"/>
                      <a:r>
                        <a:rPr lang="ru-RU" sz="1200" strike="noStrike" spc="-1" dirty="0">
                          <a:latin typeface="Times New Roman" panose="02020603050405020304" pitchFamily="18" charset="0"/>
                          <a:cs typeface="Times New Roman" panose="02020603050405020304" pitchFamily="18" charset="0"/>
                        </a:rPr>
                        <a:t> Муниципальная программа  городского округа  «Вуктыл» «Развитие культуры»</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r>
              <a:tr h="1064880">
                <a:tc>
                  <a:txBody>
                    <a:bodyPr/>
                    <a:lstStyle/>
                    <a:p>
                      <a:pPr algn="ctr"/>
                      <a:r>
                        <a:rPr lang="ru-RU" sz="1200" strike="noStrike" spc="-1">
                          <a:latin typeface="Times New Roman" panose="02020603050405020304" pitchFamily="18" charset="0"/>
                          <a:cs typeface="Times New Roman" panose="02020603050405020304" pitchFamily="18" charset="0"/>
                        </a:rPr>
                        <a:t>Доля детей, привлекаемых к посещению творческих мероприятий, от общего числа детей в городском округе «Вуктыл»</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16,3</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16,4</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16,8</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16,9</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17</a:t>
                      </a:r>
                      <a:endParaRPr lang="ru-RU" sz="1200" b="0" strike="noStrike" spc="-1">
                        <a:latin typeface="Times New Roman" panose="02020603050405020304" pitchFamily="18" charset="0"/>
                        <a:cs typeface="Times New Roman" panose="02020603050405020304" pitchFamily="18" charset="0"/>
                      </a:endParaRPr>
                    </a:p>
                  </a:txBody>
                  <a:tcPr marL="90000" marR="90000"/>
                </a:tc>
              </a:tr>
              <a:tr h="832320">
                <a:tc>
                  <a:txBody>
                    <a:bodyPr/>
                    <a:lstStyle/>
                    <a:p>
                      <a:pPr algn="ctr"/>
                      <a:r>
                        <a:rPr lang="ru-RU" sz="1200" strike="noStrike" spc="-1">
                          <a:latin typeface="Times New Roman" panose="02020603050405020304" pitchFamily="18" charset="0"/>
                          <a:cs typeface="Times New Roman" panose="02020603050405020304" pitchFamily="18" charset="0"/>
                        </a:rPr>
                        <a:t>Удельный вес населения, участвующего в платных культурно-досуговых мероприятиях</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57,9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58,2</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59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60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60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60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60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1998360">
                <a:tc>
                  <a:txBody>
                    <a:bodyPr/>
                    <a:lstStyle/>
                    <a:p>
                      <a:pPr algn="ctr"/>
                      <a:r>
                        <a:rPr lang="ru-RU" sz="1200" strike="noStrike" spc="-1">
                          <a:latin typeface="Times New Roman" panose="02020603050405020304" pitchFamily="18" charset="0"/>
                          <a:cs typeface="Times New Roman" panose="02020603050405020304" pitchFamily="18" charset="0"/>
                        </a:rPr>
                        <a:t>Удельный вес населения, участвующего в мероприятиях в области сохранения национальной самобытности, развития родных языков и национальной  культуры  народов, проживающих на территории  городского округа «Вуктыл»  от общей численности населения городского округа «Вуктыл»</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11,0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12,0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13,0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13,0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13,5</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13,5</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13,5</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
        <p:nvSpPr>
          <p:cNvPr id="8"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a:t>
            </a:r>
            <a:endParaRPr lang="ru-RU" sz="2000" b="0" strike="noStrike" spc="-1" dirty="0">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72000" y="576000"/>
            <a:ext cx="9035640" cy="98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 Обеспечение реализации программы осуществляет администрация ГО «Вуктыл», соисполнителем программы является Управление образования администрации ГО «Вуктыл».</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    Расходы на реализацию </a:t>
            </a:r>
            <a:r>
              <a:rPr lang="ru-RU" sz="1400" b="1" strike="noStrike" spc="-1" dirty="0" smtClean="0">
                <a:solidFill>
                  <a:srgbClr val="000000"/>
                </a:solidFill>
                <a:latin typeface="Times New Roman"/>
                <a:ea typeface="Microsoft YaHei"/>
              </a:rPr>
              <a:t>составляют</a:t>
            </a:r>
            <a:r>
              <a:rPr lang="ru-RU" sz="1400" b="1" strike="noStrike" spc="-1" dirty="0">
                <a:solidFill>
                  <a:srgbClr val="000000"/>
                </a:solidFill>
                <a:latin typeface="Times New Roman"/>
                <a:ea typeface="Microsoft YaHei"/>
              </a:rPr>
              <a:t>:</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    </a:t>
            </a:r>
            <a:endParaRPr lang="ru-RU" sz="15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106844767"/>
              </p:ext>
            </p:extLst>
          </p:nvPr>
        </p:nvGraphicFramePr>
        <p:xfrm>
          <a:off x="107572" y="1620168"/>
          <a:ext cx="8964496" cy="5151498"/>
        </p:xfrm>
        <a:graphic>
          <a:graphicData uri="http://schemas.openxmlformats.org/drawingml/2006/table">
            <a:tbl>
              <a:tblPr firstRow="1" bandRow="1">
                <a:tableStyleId>{93296810-A885-4BE3-A3E7-6D5BEEA58F35}</a:tableStyleId>
              </a:tblPr>
              <a:tblGrid>
                <a:gridCol w="6156184"/>
                <a:gridCol w="1008112"/>
                <a:gridCol w="864096"/>
                <a:gridCol w="936104"/>
              </a:tblGrid>
              <a:tr h="358203">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62497">
                <a:tc>
                  <a:txBody>
                    <a:bodyPr/>
                    <a:lstStyle/>
                    <a:p>
                      <a:pPr algn="just"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физической культуры и спорта"</a:t>
                      </a:r>
                    </a:p>
                  </a:txBody>
                  <a:tcPr marL="9525" marR="9525" marT="9525" marB="0" anchor="ctr"/>
                </a:tc>
                <a:tc>
                  <a:txBody>
                    <a:bodyPr/>
                    <a:lstStyle/>
                    <a:p>
                      <a:pPr algn="ctr" fontAlgn="ctr"/>
                      <a:r>
                        <a:rPr lang="ru-RU" sz="1100" b="1" i="0" u="none" strike="noStrike">
                          <a:effectLst/>
                          <a:latin typeface="Times New Roman CYR"/>
                        </a:rPr>
                        <a:t>15 645 608,26</a:t>
                      </a:r>
                    </a:p>
                  </a:txBody>
                  <a:tcPr marL="9525" marR="9525" marT="9525" marB="0" anchor="ctr"/>
                </a:tc>
                <a:tc>
                  <a:txBody>
                    <a:bodyPr/>
                    <a:lstStyle/>
                    <a:p>
                      <a:pPr algn="ctr" fontAlgn="ctr"/>
                      <a:r>
                        <a:rPr lang="ru-RU" sz="1100" b="1" i="0" u="none" strike="noStrike">
                          <a:effectLst/>
                          <a:latin typeface="Times New Roman CYR"/>
                        </a:rPr>
                        <a:t>8 926 773,93</a:t>
                      </a:r>
                    </a:p>
                  </a:txBody>
                  <a:tcPr marL="9525" marR="9525" marT="9525" marB="0" anchor="ctr"/>
                </a:tc>
                <a:tc>
                  <a:txBody>
                    <a:bodyPr/>
                    <a:lstStyle/>
                    <a:p>
                      <a:pPr algn="ctr" fontAlgn="ctr"/>
                      <a:r>
                        <a:rPr lang="ru-RU" sz="1100" b="1" i="0" u="none" strike="noStrike" dirty="0">
                          <a:effectLst/>
                          <a:latin typeface="Times New Roman CYR"/>
                        </a:rPr>
                        <a:t>9 606 773,93</a:t>
                      </a:r>
                    </a:p>
                  </a:txBody>
                  <a:tcPr marL="9525" marR="9525" marT="9525" marB="0" anchor="ctr"/>
                </a:tc>
              </a:tr>
              <a:tr h="358203">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1 "Развитие системы физической культуры и спорта"</a:t>
                      </a:r>
                    </a:p>
                  </a:txBody>
                  <a:tcPr marL="9525" marR="9525" marT="9525" marB="0" anchor="ctr"/>
                </a:tc>
                <a:tc>
                  <a:txBody>
                    <a:bodyPr/>
                    <a:lstStyle/>
                    <a:p>
                      <a:pPr algn="ctr" fontAlgn="ctr"/>
                      <a:r>
                        <a:rPr lang="ru-RU" sz="1100" b="1" i="0" u="none" strike="noStrike">
                          <a:effectLst/>
                          <a:latin typeface="Times New Roman CYR"/>
                        </a:rPr>
                        <a:t>13 074 352,71</a:t>
                      </a:r>
                    </a:p>
                  </a:txBody>
                  <a:tcPr marL="9525" marR="9525" marT="9525" marB="0" anchor="ctr"/>
                </a:tc>
                <a:tc>
                  <a:txBody>
                    <a:bodyPr/>
                    <a:lstStyle/>
                    <a:p>
                      <a:pPr algn="ctr" fontAlgn="ctr"/>
                      <a:r>
                        <a:rPr lang="ru-RU" sz="1100" b="1" i="0" u="none" strike="noStrike">
                          <a:effectLst/>
                          <a:latin typeface="Times New Roman CYR"/>
                        </a:rPr>
                        <a:t>8 926 773,93</a:t>
                      </a:r>
                    </a:p>
                  </a:txBody>
                  <a:tcPr marL="9525" marR="9525" marT="9525" marB="0" anchor="ctr"/>
                </a:tc>
                <a:tc>
                  <a:txBody>
                    <a:bodyPr/>
                    <a:lstStyle/>
                    <a:p>
                      <a:pPr algn="ctr" fontAlgn="ctr"/>
                      <a:r>
                        <a:rPr lang="ru-RU" sz="1100" b="1" i="0" u="none" strike="noStrike" dirty="0">
                          <a:effectLst/>
                          <a:latin typeface="Times New Roman CYR"/>
                        </a:rPr>
                        <a:t>9 606 773,93</a:t>
                      </a:r>
                    </a:p>
                  </a:txBody>
                  <a:tcPr marL="9525" marR="9525" marT="9525" marB="0" anchor="ctr"/>
                </a:tc>
              </a:tr>
              <a:tr h="358203">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Обеспечение деятельности КДЮСШ</a:t>
                      </a:r>
                    </a:p>
                  </a:txBody>
                  <a:tcPr marL="9525" marR="9525" marT="9525" marB="0" anchor="ctr"/>
                </a:tc>
                <a:tc>
                  <a:txBody>
                    <a:bodyPr/>
                    <a:lstStyle/>
                    <a:p>
                      <a:pPr algn="ctr" fontAlgn="ctr"/>
                      <a:r>
                        <a:rPr lang="ru-RU" sz="1100" b="0" i="0" u="none" strike="noStrike">
                          <a:effectLst/>
                          <a:latin typeface="Times New Roman CYR"/>
                        </a:rPr>
                        <a:t>11 771 096,95</a:t>
                      </a:r>
                    </a:p>
                  </a:txBody>
                  <a:tcPr marL="9525" marR="9525" marT="9525" marB="0" anchor="ctr"/>
                </a:tc>
                <a:tc>
                  <a:txBody>
                    <a:bodyPr/>
                    <a:lstStyle/>
                    <a:p>
                      <a:pPr algn="ctr" fontAlgn="ctr"/>
                      <a:r>
                        <a:rPr lang="ru-RU" sz="1100" b="0" i="0" u="none" strike="noStrike">
                          <a:effectLst/>
                          <a:latin typeface="Times New Roman CYR"/>
                        </a:rPr>
                        <a:t>8 856 773,93</a:t>
                      </a:r>
                    </a:p>
                  </a:txBody>
                  <a:tcPr marL="9525" marR="9525" marT="9525" marB="0" anchor="ctr"/>
                </a:tc>
                <a:tc>
                  <a:txBody>
                    <a:bodyPr/>
                    <a:lstStyle/>
                    <a:p>
                      <a:pPr algn="ctr" fontAlgn="ctr"/>
                      <a:r>
                        <a:rPr lang="ru-RU" sz="1100" b="0" i="0" u="none" strike="noStrike">
                          <a:effectLst/>
                          <a:latin typeface="Times New Roman CYR"/>
                        </a:rPr>
                        <a:t>8 856 773,93</a:t>
                      </a:r>
                    </a:p>
                  </a:txBody>
                  <a:tcPr marL="9525" marR="9525" marT="9525" marB="0" anchor="ctr"/>
                </a:tc>
              </a:tr>
              <a:tr h="358203">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Организация и проведение физкультурно-спортивных мероприятий</a:t>
                      </a:r>
                    </a:p>
                  </a:txBody>
                  <a:tcPr marL="9525" marR="9525" marT="9525" marB="0" anchor="ctr"/>
                </a:tc>
                <a:tc>
                  <a:txBody>
                    <a:bodyPr/>
                    <a:lstStyle/>
                    <a:p>
                      <a:pPr algn="ctr" fontAlgn="ctr"/>
                      <a:r>
                        <a:rPr lang="ru-RU" sz="1100" b="0" i="0" u="none" strike="noStrike">
                          <a:effectLst/>
                          <a:latin typeface="Times New Roman CYR"/>
                        </a:rPr>
                        <a:t>250 000,00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62497">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Обучение и повышение квалификации работников отрасли физической культуры и спорта, прохождение семинаров и мастер классов</a:t>
                      </a:r>
                    </a:p>
                  </a:txBody>
                  <a:tcPr marL="9525" marR="9525" marT="9525" marB="0" anchor="ctr"/>
                </a:tc>
                <a:tc>
                  <a:txBody>
                    <a:bodyPr/>
                    <a:lstStyle/>
                    <a:p>
                      <a:pPr algn="ctr" fontAlgn="ctr"/>
                      <a:r>
                        <a:rPr lang="ru-RU" sz="1100" b="0" i="0" u="none" strike="noStrike">
                          <a:effectLst/>
                          <a:latin typeface="Times New Roman CYR"/>
                        </a:rPr>
                        <a:t>379 400,00</a:t>
                      </a:r>
                    </a:p>
                  </a:txBody>
                  <a:tcPr marL="9525" marR="9525" marT="9525" marB="0" anchor="ctr"/>
                </a:tc>
                <a:tc>
                  <a:txBody>
                    <a:bodyPr/>
                    <a:lstStyle/>
                    <a:p>
                      <a:pPr algn="ctr" fontAlgn="ctr"/>
                      <a:r>
                        <a:rPr lang="ru-RU" sz="1100" b="0" i="0" u="none" strike="noStrike">
                          <a:effectLst/>
                          <a:latin typeface="Times New Roman CYR"/>
                        </a:rPr>
                        <a:t>70 000,00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62497">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Реализация социально-значимых проектов в рамках проекта «Народный бюджет» в сфере физической культуры и спорта</a:t>
                      </a:r>
                    </a:p>
                  </a:txBody>
                  <a:tcPr marL="9525" marR="9525" marT="9525" marB="0" anchor="ctr"/>
                </a:tc>
                <a:tc>
                  <a:txBody>
                    <a:bodyPr/>
                    <a:lstStyle/>
                    <a:p>
                      <a:pPr algn="ctr" fontAlgn="ctr"/>
                      <a:r>
                        <a:rPr lang="ru-RU" sz="1100" b="0" i="0" u="none" strike="noStrike">
                          <a:effectLst/>
                          <a:latin typeface="Times New Roman CYR"/>
                        </a:rPr>
                        <a:t>17 760,00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58203">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p>
                  </a:txBody>
                  <a:tcPr marL="9525" marR="9525" marT="9525" marB="0" anchor="ctr"/>
                </a:tc>
                <a:tc>
                  <a:txBody>
                    <a:bodyPr/>
                    <a:lstStyle/>
                    <a:p>
                      <a:pPr algn="ctr" fontAlgn="ctr"/>
                      <a:r>
                        <a:rPr lang="ru-RU" sz="1100" b="0" i="0" u="none" strike="noStrike">
                          <a:effectLst/>
                          <a:latin typeface="Times New Roman CYR"/>
                        </a:rPr>
                        <a:t>85 095,76</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62497">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Организация, проведение физкультурно-оздоровительных и адаптивных физкультурно-спортивных мероприятий на территории ГО "Вуктыл"</a:t>
                      </a:r>
                    </a:p>
                  </a:txBody>
                  <a:tcPr marL="9525" marR="9525" marT="9525" marB="0" anchor="ctr"/>
                </a:tc>
                <a:tc>
                  <a:txBody>
                    <a:bodyPr/>
                    <a:lstStyle/>
                    <a:p>
                      <a:pPr algn="ctr" fontAlgn="ctr"/>
                      <a:r>
                        <a:rPr lang="ru-RU" sz="1100" b="0" i="0" u="none" strike="noStrike">
                          <a:effectLst/>
                          <a:latin typeface="Times New Roman CYR"/>
                        </a:rPr>
                        <a:t>15 000,00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62497">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Участие в республиканских, российских и международных соревнованиях, сборах, мастер-классах</a:t>
                      </a:r>
                    </a:p>
                  </a:txBody>
                  <a:tcPr marL="9525" marR="9525" marT="9525" marB="0" anchor="ctr"/>
                </a:tc>
                <a:tc>
                  <a:txBody>
                    <a:bodyPr/>
                    <a:lstStyle/>
                    <a:p>
                      <a:pPr algn="ctr" fontAlgn="ctr"/>
                      <a:r>
                        <a:rPr lang="ru-RU" sz="1100" b="0" i="0" u="none" strike="noStrike">
                          <a:effectLst/>
                          <a:latin typeface="Times New Roman CYR"/>
                        </a:rPr>
                        <a:t>500 000,00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650 000,00</a:t>
                      </a:r>
                    </a:p>
                  </a:txBody>
                  <a:tcPr marL="9525" marR="9525" marT="9525" marB="0" anchor="ctr"/>
                </a:tc>
              </a:tr>
              <a:tr h="362497">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Организация проведений мероприятий по внедрению и популяризации Всероссийского физкультурно-спортивного комплекса "Готов к труду и обороне" (ГТО)</a:t>
                      </a:r>
                    </a:p>
                  </a:txBody>
                  <a:tcPr marL="9525" marR="9525" marT="9525" marB="0" anchor="ctr"/>
                </a:tc>
                <a:tc>
                  <a:txBody>
                    <a:bodyPr/>
                    <a:lstStyle/>
                    <a:p>
                      <a:pPr algn="ctr" fontAlgn="ctr"/>
                      <a:r>
                        <a:rPr lang="ru-RU" sz="1100" b="0" i="0" u="none" strike="noStrike">
                          <a:effectLst/>
                          <a:latin typeface="Times New Roman CYR"/>
                        </a:rPr>
                        <a:t>56 000,00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100 000,00</a:t>
                      </a:r>
                    </a:p>
                  </a:txBody>
                  <a:tcPr marL="9525" marR="9525" marT="9525" marB="0" anchor="ctr"/>
                </a:tc>
              </a:tr>
              <a:tr h="362497">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2 "Строительство, ремонт, капитальный ремонт, реконструкция зданий, помещений учреждений и объектов сферы физической культуры и спорта"</a:t>
                      </a:r>
                    </a:p>
                  </a:txBody>
                  <a:tcPr marL="9525" marR="9525" marT="9525" marB="0" anchor="ctr"/>
                </a:tc>
                <a:tc>
                  <a:txBody>
                    <a:bodyPr/>
                    <a:lstStyle/>
                    <a:p>
                      <a:pPr algn="ctr" fontAlgn="ctr"/>
                      <a:r>
                        <a:rPr lang="ru-RU" sz="1100" b="1" i="0" u="none" strike="noStrike">
                          <a:effectLst/>
                          <a:latin typeface="Times New Roman CYR"/>
                        </a:rPr>
                        <a:t>2 571 255,55</a:t>
                      </a:r>
                    </a:p>
                  </a:txBody>
                  <a:tcPr marL="9525" marR="9525" marT="9525" marB="0" anchor="ctr"/>
                </a:tc>
                <a:tc>
                  <a:txBody>
                    <a:bodyPr/>
                    <a:lstStyle/>
                    <a:p>
                      <a:pPr algn="ctr" fontAlgn="ctr"/>
                      <a:r>
                        <a:rPr lang="ru-RU" sz="1100" b="1" i="0" u="none" strike="noStrike">
                          <a:effectLst/>
                          <a:latin typeface="Times New Roman CYR"/>
                        </a:rPr>
                        <a:t>0,00</a:t>
                      </a:r>
                    </a:p>
                  </a:txBody>
                  <a:tcPr marL="9525" marR="9525" marT="9525" marB="0" anchor="ctr"/>
                </a:tc>
                <a:tc>
                  <a:txBody>
                    <a:bodyPr/>
                    <a:lstStyle/>
                    <a:p>
                      <a:pPr algn="ctr" fontAlgn="ctr"/>
                      <a:r>
                        <a:rPr lang="ru-RU" sz="1100" b="1" i="0" u="none" strike="noStrike" dirty="0">
                          <a:effectLst/>
                          <a:latin typeface="Times New Roman CYR"/>
                        </a:rPr>
                        <a:t>0,00</a:t>
                      </a:r>
                    </a:p>
                  </a:txBody>
                  <a:tcPr marL="9525" marR="9525" marT="9525" marB="0" anchor="ctr"/>
                </a:tc>
              </a:tr>
              <a:tr h="36249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Строительство, реконструкция, капитальный и текущий ремонт зданий учреждений и объектов сферы физической культуры и спорта</a:t>
                      </a:r>
                    </a:p>
                  </a:txBody>
                  <a:tcPr marL="9525" marR="9525" marT="9525" marB="0" anchor="ctr"/>
                </a:tc>
                <a:tc>
                  <a:txBody>
                    <a:bodyPr/>
                    <a:lstStyle/>
                    <a:p>
                      <a:pPr algn="ctr" fontAlgn="ctr"/>
                      <a:r>
                        <a:rPr lang="ru-RU" sz="1100" b="0" i="0" u="none" strike="noStrike">
                          <a:effectLst/>
                          <a:latin typeface="Times New Roman CYR"/>
                        </a:rPr>
                        <a:t>2 571 255,55</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58203">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Составление проектно-сметной документации, смет, проведение экспертизы</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r>
            </a:tbl>
          </a:graphicData>
        </a:graphic>
      </p:graphicFrame>
      <p:sp>
        <p:nvSpPr>
          <p:cNvPr id="13"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 руб.</a:t>
            </a:r>
            <a:endParaRPr lang="ru-RU" sz="2000" b="0" strike="noStrike" spc="-1" dirty="0">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CustomShape 1"/>
          <p:cNvSpPr/>
          <p:nvPr/>
        </p:nvSpPr>
        <p:spPr>
          <a:xfrm>
            <a:off x="4535640" y="2952720"/>
            <a:ext cx="431928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36" name="TextShape 2"/>
          <p:cNvSpPr txBox="1"/>
          <p:nvPr/>
        </p:nvSpPr>
        <p:spPr>
          <a:xfrm>
            <a:off x="576000" y="1916640"/>
            <a:ext cx="7776000" cy="387360"/>
          </a:xfrm>
          <a:prstGeom prst="rect">
            <a:avLst/>
          </a:prstGeom>
          <a:noFill/>
          <a:ln>
            <a:noFill/>
          </a:ln>
        </p:spPr>
        <p:txBody>
          <a:bodyPr lIns="90000" tIns="45000" rIns="90000" bIns="45000"/>
          <a:lstStyle/>
          <a:p>
            <a:pPr algn="ctr"/>
            <a:r>
              <a:rPr lang="ru-RU" sz="1600" b="1" i="1" strike="noStrike" spc="-1">
                <a:solidFill>
                  <a:srgbClr val="21409A"/>
                </a:solidFill>
                <a:latin typeface="Times New Roman"/>
              </a:rPr>
              <a:t>               </a:t>
            </a:r>
            <a:r>
              <a:rPr lang="ru-RU" sz="1600" b="1" i="1" strike="noStrike" spc="-1">
                <a:solidFill>
                  <a:srgbClr val="CE181E"/>
                </a:solidFill>
                <a:latin typeface="Times New Roman"/>
              </a:rPr>
              <a:t>Основные целевые индикаторы муниципальной программы</a:t>
            </a:r>
            <a:endParaRPr lang="ru-RU" sz="1600" b="0" strike="noStrike" spc="-1">
              <a:latin typeface="Arial"/>
            </a:endParaRPr>
          </a:p>
        </p:txBody>
      </p:sp>
      <p:graphicFrame>
        <p:nvGraphicFramePr>
          <p:cNvPr id="537" name="Table 3"/>
          <p:cNvGraphicFramePr/>
          <p:nvPr/>
        </p:nvGraphicFramePr>
        <p:xfrm>
          <a:off x="396720" y="2185200"/>
          <a:ext cx="7982640" cy="2116080"/>
        </p:xfrm>
        <a:graphic>
          <a:graphicData uri="http://schemas.openxmlformats.org/drawingml/2006/table">
            <a:tbl>
              <a:tblPr/>
              <a:tblGrid>
                <a:gridCol w="2867040"/>
                <a:gridCol w="747720"/>
                <a:gridCol w="623160"/>
                <a:gridCol w="623880"/>
                <a:gridCol w="623160"/>
                <a:gridCol w="622080"/>
                <a:gridCol w="623880"/>
                <a:gridCol w="623160"/>
                <a:gridCol w="628560"/>
              </a:tblGrid>
              <a:tr h="576000">
                <a:tc>
                  <a:txBody>
                    <a:bodyPr/>
                    <a:lstStyle/>
                    <a:p>
                      <a:pPr algn="ctr"/>
                      <a:r>
                        <a:rPr lang="ru-RU" sz="1200" b="1" strike="noStrike" spc="-1">
                          <a:latin typeface="Times New Roman"/>
                        </a:rPr>
                        <a:t>Показатель (индикатор) </a:t>
                      </a:r>
                      <a:endParaRPr lang="ru-RU" sz="1200" b="0" strike="noStrike" spc="-1">
                        <a:latin typeface="Arial"/>
                      </a:endParaRPr>
                    </a:p>
                    <a:p>
                      <a:pPr algn="ctr"/>
                      <a:r>
                        <a:rPr lang="ru-RU" sz="1200" b="1" strike="noStrike" spc="-1">
                          <a:latin typeface="Times New Roman"/>
                        </a:rPr>
                        <a:t>(наименование)</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pPr algn="ctr"/>
                      <a:r>
                        <a:rPr lang="ru-RU" sz="1200" b="1" strike="noStrike" spc="-1">
                          <a:latin typeface="Times New Roman"/>
                        </a:rPr>
                        <a:t>Ед. </a:t>
                      </a:r>
                      <a:endParaRPr lang="ru-RU" sz="1200" b="0" strike="noStrike" spc="-1">
                        <a:latin typeface="Arial"/>
                      </a:endParaRPr>
                    </a:p>
                    <a:p>
                      <a:pPr algn="ctr"/>
                      <a:r>
                        <a:rPr lang="ru-RU" sz="1200" b="1" strike="noStrike" spc="-1">
                          <a:latin typeface="Times New Roman"/>
                        </a:rPr>
                        <a:t>измерения</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2015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2016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r>
              <a:tr h="318960">
                <a:tc gridSpan="9">
                  <a:txBody>
                    <a:bodyPr/>
                    <a:lstStyle/>
                    <a:p>
                      <a:pPr algn="ctr"/>
                      <a:r>
                        <a:rPr lang="ru-RU" sz="1200" b="1" strike="noStrike" spc="-1">
                          <a:latin typeface="Times New Roman"/>
                        </a:rPr>
                        <a:t>Муниципальная программа «Развитие физической культуры и спорта»</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699840">
                <a:tc>
                  <a:txBody>
                    <a:bodyPr/>
                    <a:lstStyle/>
                    <a:p>
                      <a:pPr algn="just"/>
                      <a:r>
                        <a:rPr lang="ru-RU" sz="1200" b="0" strike="noStrike" spc="-1">
                          <a:latin typeface="Times New Roman"/>
                        </a:rPr>
                        <a:t>Удельный вес населения, систематически занимающегося физической культурой и спортом </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35,28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35,41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37,17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40,32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42,84</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45,36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46,5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r>
              <a:tr h="216000">
                <a:tc>
                  <a:txBody>
                    <a:bodyPr/>
                    <a:lstStyle/>
                    <a:p>
                      <a:pPr algn="just"/>
                      <a:r>
                        <a:rPr lang="ru-RU" sz="1200" b="0" strike="noStrike" spc="-1">
                          <a:latin typeface="Times New Roman"/>
                        </a:rPr>
                        <a:t>Уровень физической подготовки спортсменов: массовые разряды </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человек</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245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250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255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260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270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280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bl>
          </a:graphicData>
        </a:graphic>
      </p:graphicFrame>
      <p:sp>
        <p:nvSpPr>
          <p:cNvPr id="538" name="CustomShape 4"/>
          <p:cNvSpPr/>
          <p:nvPr/>
        </p:nvSpPr>
        <p:spPr>
          <a:xfrm>
            <a:off x="192600" y="720000"/>
            <a:ext cx="8807400" cy="1158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a:solidFill>
                  <a:srgbClr val="0000FF"/>
                </a:solidFill>
                <a:latin typeface="Calibri"/>
                <a:ea typeface="Microsoft YaHei"/>
              </a:rPr>
              <a:t>Задачи муниципальной программы:</a:t>
            </a:r>
            <a:endParaRPr lang="ru-RU" sz="1400" b="0" strike="noStrike" spc="-1">
              <a:latin typeface="Arial"/>
            </a:endParaRPr>
          </a:p>
          <a:p>
            <a:pPr>
              <a:lnSpc>
                <a:spcPct val="100000"/>
              </a:lnSpc>
            </a:pPr>
            <a:r>
              <a:rPr lang="ru-RU" sz="1400" b="1" strike="noStrike" spc="-1">
                <a:solidFill>
                  <a:srgbClr val="000000"/>
                </a:solidFill>
                <a:latin typeface="Calibri"/>
                <a:ea typeface="Microsoft YaHei"/>
              </a:rPr>
              <a:t>1. Обеспечение населения городского округа «Вуктыл» возможностями для удовлетворения потребностей в занятиях физической культурой и спортом.</a:t>
            </a:r>
            <a:endParaRPr lang="ru-RU" sz="1400" b="0" strike="noStrike" spc="-1">
              <a:latin typeface="Arial"/>
            </a:endParaRPr>
          </a:p>
          <a:p>
            <a:pPr>
              <a:lnSpc>
                <a:spcPct val="100000"/>
              </a:lnSpc>
            </a:pPr>
            <a:r>
              <a:rPr lang="ru-RU" sz="1400" b="1" strike="noStrike" spc="-1">
                <a:solidFill>
                  <a:srgbClr val="000000"/>
                </a:solidFill>
                <a:latin typeface="Calibri"/>
                <a:ea typeface="Microsoft YaHei"/>
              </a:rPr>
              <a:t>2. Улучшение технического состояния учреждений и объектов сферы физической культуры и спорта.</a:t>
            </a:r>
            <a:endParaRPr lang="ru-RU" sz="1400" b="0" strike="noStrike" spc="-1">
              <a:latin typeface="Arial"/>
            </a:endParaRPr>
          </a:p>
          <a:p>
            <a:pPr algn="just">
              <a:lnSpc>
                <a:spcPct val="100000"/>
              </a:lnSpc>
            </a:pPr>
            <a:r>
              <a:rPr lang="ru-RU" sz="1400" b="1" strike="noStrike" spc="-1">
                <a:solidFill>
                  <a:srgbClr val="0000FF"/>
                </a:solidFill>
                <a:latin typeface="Calibri"/>
                <a:ea typeface="Microsoft YaHei"/>
              </a:rPr>
              <a:t>Цель муниципальной программы </a:t>
            </a:r>
            <a:r>
              <a:rPr lang="ru-RU" sz="1400" b="1" strike="noStrike" spc="-1">
                <a:solidFill>
                  <a:srgbClr val="000000"/>
                </a:solidFill>
                <a:latin typeface="Calibri"/>
                <a:ea typeface="Microsoft YaHei"/>
              </a:rPr>
              <a:t>- совершенствование системы физической культуры и спорта. </a:t>
            </a:r>
            <a:endParaRPr lang="ru-RU" sz="1400" b="0" strike="noStrike" spc="-1">
              <a:latin typeface="Arial"/>
            </a:endParaRPr>
          </a:p>
        </p:txBody>
      </p:sp>
      <p:sp>
        <p:nvSpPr>
          <p:cNvPr id="539" name="CustomShape 5"/>
          <p:cNvSpPr/>
          <p:nvPr/>
        </p:nvSpPr>
        <p:spPr>
          <a:xfrm>
            <a:off x="309600" y="1916640"/>
            <a:ext cx="8451000" cy="307080"/>
          </a:xfrm>
          <a:prstGeom prst="rect">
            <a:avLst/>
          </a:prstGeom>
          <a:noFill/>
          <a:ln>
            <a:noFill/>
          </a:ln>
        </p:spPr>
        <p:style>
          <a:lnRef idx="0">
            <a:scrgbClr r="0" g="0" b="0"/>
          </a:lnRef>
          <a:fillRef idx="0">
            <a:scrgbClr r="0" g="0" b="0"/>
          </a:fillRef>
          <a:effectRef idx="0">
            <a:scrgbClr r="0" g="0" b="0"/>
          </a:effectRef>
          <a:fontRef idx="minor"/>
        </p:style>
      </p:sp>
      <p:sp>
        <p:nvSpPr>
          <p:cNvPr id="541" name="TextShape 6"/>
          <p:cNvSpPr txBox="1"/>
          <p:nvPr/>
        </p:nvSpPr>
        <p:spPr>
          <a:xfrm>
            <a:off x="1406520" y="4435560"/>
            <a:ext cx="6081480" cy="316440"/>
          </a:xfrm>
          <a:prstGeom prst="rect">
            <a:avLst/>
          </a:prstGeom>
          <a:noFill/>
          <a:ln>
            <a:noFill/>
          </a:ln>
        </p:spPr>
        <p:txBody>
          <a:bodyPr lIns="90000" tIns="45000" rIns="90000" bIns="45000"/>
          <a:lstStyle/>
          <a:p>
            <a:pPr algn="ctr">
              <a:lnSpc>
                <a:spcPct val="100000"/>
              </a:lnSpc>
            </a:pPr>
            <a:r>
              <a:rPr lang="ru-RU" sz="1600" b="1" i="1" strike="noStrike" spc="-1">
                <a:solidFill>
                  <a:srgbClr val="ED1C24"/>
                </a:solidFill>
                <a:latin typeface="Times New Roman"/>
                <a:ea typeface="Microsoft YaHei"/>
              </a:rPr>
              <a:t>Доля расходов на реализацию программы в расходах бюджета, %</a:t>
            </a:r>
            <a:endParaRPr lang="ru-RU" sz="1600" b="0" strike="noStrike" spc="-1">
              <a:latin typeface="Arial"/>
            </a:endParaRPr>
          </a:p>
        </p:txBody>
      </p:sp>
      <p:sp>
        <p:nvSpPr>
          <p:cNvPr id="10"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076875238"/>
              </p:ext>
            </p:extLst>
          </p:nvPr>
        </p:nvGraphicFramePr>
        <p:xfrm>
          <a:off x="1547664" y="4941168"/>
          <a:ext cx="5832648" cy="167196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
          <p:cNvPicPr/>
          <p:nvPr/>
        </p:nvPicPr>
        <p:blipFill>
          <a:blip r:embed="rId3"/>
          <a:stretch/>
        </p:blipFill>
        <p:spPr>
          <a:xfrm>
            <a:off x="0" y="0"/>
            <a:ext cx="9143640" cy="834840"/>
          </a:xfrm>
          <a:prstGeom prst="rect">
            <a:avLst/>
          </a:prstGeom>
          <a:ln>
            <a:noFill/>
          </a:ln>
        </p:spPr>
      </p:pic>
      <p:pic>
        <p:nvPicPr>
          <p:cNvPr id="128" name="Picture 3"/>
          <p:cNvPicPr/>
          <p:nvPr/>
        </p:nvPicPr>
        <p:blipFill>
          <a:blip r:embed="rId4"/>
          <a:stretch/>
        </p:blipFill>
        <p:spPr>
          <a:xfrm>
            <a:off x="103320" y="1017720"/>
            <a:ext cx="8911800" cy="980640"/>
          </a:xfrm>
          <a:prstGeom prst="rect">
            <a:avLst/>
          </a:prstGeom>
          <a:ln>
            <a:noFill/>
          </a:ln>
        </p:spPr>
      </p:pic>
      <p:sp>
        <p:nvSpPr>
          <p:cNvPr id="129" name="CustomShape 1"/>
          <p:cNvSpPr/>
          <p:nvPr/>
        </p:nvSpPr>
        <p:spPr>
          <a:xfrm>
            <a:off x="163440" y="1046160"/>
            <a:ext cx="8787960" cy="866520"/>
          </a:xfrm>
          <a:prstGeom prst="rect">
            <a:avLst/>
          </a:prstGeom>
          <a:noFill/>
          <a:ln>
            <a:noFill/>
          </a:ln>
        </p:spPr>
        <p:style>
          <a:lnRef idx="0">
            <a:scrgbClr r="0" g="0" b="0"/>
          </a:lnRef>
          <a:fillRef idx="0">
            <a:scrgbClr r="0" g="0" b="0"/>
          </a:fillRef>
          <a:effectRef idx="0">
            <a:scrgbClr r="0" g="0" b="0"/>
          </a:effectRef>
          <a:fontRef idx="minor"/>
        </p:style>
      </p:sp>
      <p:pic>
        <p:nvPicPr>
          <p:cNvPr id="130" name="Picture 5"/>
          <p:cNvPicPr/>
          <p:nvPr/>
        </p:nvPicPr>
        <p:blipFill>
          <a:blip r:embed="rId5"/>
          <a:stretch/>
        </p:blipFill>
        <p:spPr>
          <a:xfrm>
            <a:off x="42840" y="2041560"/>
            <a:ext cx="3024000" cy="1682280"/>
          </a:xfrm>
          <a:prstGeom prst="rect">
            <a:avLst/>
          </a:prstGeom>
          <a:ln>
            <a:noFill/>
          </a:ln>
        </p:spPr>
      </p:pic>
      <p:pic>
        <p:nvPicPr>
          <p:cNvPr id="131" name="Picture 6"/>
          <p:cNvPicPr/>
          <p:nvPr/>
        </p:nvPicPr>
        <p:blipFill>
          <a:blip r:embed="rId6"/>
          <a:stretch/>
        </p:blipFill>
        <p:spPr>
          <a:xfrm>
            <a:off x="96840" y="4425840"/>
            <a:ext cx="2474640" cy="1279080"/>
          </a:xfrm>
          <a:prstGeom prst="rect">
            <a:avLst/>
          </a:prstGeom>
          <a:ln>
            <a:noFill/>
          </a:ln>
        </p:spPr>
      </p:pic>
      <p:pic>
        <p:nvPicPr>
          <p:cNvPr id="132" name="Picture 8"/>
          <p:cNvPicPr/>
          <p:nvPr/>
        </p:nvPicPr>
        <p:blipFill>
          <a:blip r:embed="rId7"/>
          <a:stretch/>
        </p:blipFill>
        <p:spPr>
          <a:xfrm>
            <a:off x="103320" y="6218280"/>
            <a:ext cx="8911800" cy="686880"/>
          </a:xfrm>
          <a:prstGeom prst="rect">
            <a:avLst/>
          </a:prstGeom>
          <a:ln>
            <a:noFill/>
          </a:ln>
        </p:spPr>
      </p:pic>
      <p:sp>
        <p:nvSpPr>
          <p:cNvPr id="133" name="CustomShape 2"/>
          <p:cNvSpPr/>
          <p:nvPr/>
        </p:nvSpPr>
        <p:spPr>
          <a:xfrm>
            <a:off x="163440" y="6253200"/>
            <a:ext cx="878796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Сбалансированность бюджета по доходам и расходам –основополагающее требование, предъявляемое к органам, составляющим и утверждающим бюджет</a:t>
            </a:r>
            <a:endParaRPr lang="ru-RU" sz="1400" b="0" strike="noStrike" spc="-1">
              <a:latin typeface="Arial"/>
            </a:endParaRPr>
          </a:p>
        </p:txBody>
      </p:sp>
      <p:pic>
        <p:nvPicPr>
          <p:cNvPr id="134" name="Picture 11"/>
          <p:cNvPicPr/>
          <p:nvPr/>
        </p:nvPicPr>
        <p:blipFill>
          <a:blip r:embed="rId8"/>
          <a:stretch/>
        </p:blipFill>
        <p:spPr>
          <a:xfrm>
            <a:off x="3013200" y="2111400"/>
            <a:ext cx="2174400" cy="1318680"/>
          </a:xfrm>
          <a:prstGeom prst="rect">
            <a:avLst/>
          </a:prstGeom>
          <a:ln>
            <a:noFill/>
          </a:ln>
        </p:spPr>
      </p:pic>
      <p:sp>
        <p:nvSpPr>
          <p:cNvPr id="135" name="CustomShape 3"/>
          <p:cNvSpPr/>
          <p:nvPr/>
        </p:nvSpPr>
        <p:spPr>
          <a:xfrm>
            <a:off x="1109520" y="5878440"/>
            <a:ext cx="166320" cy="509400"/>
          </a:xfrm>
          <a:prstGeom prst="rect">
            <a:avLst/>
          </a:prstGeom>
          <a:noFill/>
          <a:ln>
            <a:noFill/>
          </a:ln>
        </p:spPr>
        <p:style>
          <a:lnRef idx="0">
            <a:scrgbClr r="0" g="0" b="0"/>
          </a:lnRef>
          <a:fillRef idx="0">
            <a:scrgbClr r="0" g="0" b="0"/>
          </a:fillRef>
          <a:effectRef idx="0">
            <a:scrgbClr r="0" g="0" b="0"/>
          </a:effectRef>
          <a:fontRef idx="minor"/>
        </p:style>
      </p:sp>
      <p:sp>
        <p:nvSpPr>
          <p:cNvPr id="136" name="CustomShape 4"/>
          <p:cNvSpPr/>
          <p:nvPr/>
        </p:nvSpPr>
        <p:spPr>
          <a:xfrm rot="16200000">
            <a:off x="1004760" y="3957840"/>
            <a:ext cx="676080" cy="337680"/>
          </a:xfrm>
          <a:prstGeom prst="leftArrow">
            <a:avLst>
              <a:gd name="adj1" fmla="val 50000"/>
              <a:gd name="adj2" fmla="val 52074"/>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sp>
        <p:nvSpPr>
          <p:cNvPr id="137" name="CustomShape 5"/>
          <p:cNvSpPr/>
          <p:nvPr/>
        </p:nvSpPr>
        <p:spPr>
          <a:xfrm rot="5400000">
            <a:off x="7244280" y="3894120"/>
            <a:ext cx="653760" cy="337680"/>
          </a:xfrm>
          <a:prstGeom prst="rightArrow">
            <a:avLst>
              <a:gd name="adj1" fmla="val 50000"/>
              <a:gd name="adj2" fmla="val 51921"/>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pic>
        <p:nvPicPr>
          <p:cNvPr id="138" name="Picture 15"/>
          <p:cNvPicPr/>
          <p:nvPr/>
        </p:nvPicPr>
        <p:blipFill>
          <a:blip r:embed="rId9"/>
          <a:stretch/>
        </p:blipFill>
        <p:spPr>
          <a:xfrm>
            <a:off x="900000" y="998640"/>
            <a:ext cx="7197480" cy="948960"/>
          </a:xfrm>
          <a:prstGeom prst="rect">
            <a:avLst/>
          </a:prstGeom>
          <a:ln>
            <a:noFill/>
          </a:ln>
        </p:spPr>
      </p:pic>
      <p:pic>
        <p:nvPicPr>
          <p:cNvPr id="139" name="Picture 16"/>
          <p:cNvPicPr/>
          <p:nvPr/>
        </p:nvPicPr>
        <p:blipFill>
          <a:blip r:embed="rId10"/>
          <a:stretch/>
        </p:blipFill>
        <p:spPr>
          <a:xfrm>
            <a:off x="5203800" y="2033640"/>
            <a:ext cx="3747600" cy="1661760"/>
          </a:xfrm>
          <a:prstGeom prst="rect">
            <a:avLst/>
          </a:prstGeom>
          <a:ln>
            <a:noFill/>
          </a:ln>
        </p:spPr>
      </p:pic>
      <p:pic>
        <p:nvPicPr>
          <p:cNvPr id="140" name="Picture 17"/>
          <p:cNvPicPr/>
          <p:nvPr/>
        </p:nvPicPr>
        <p:blipFill>
          <a:blip r:embed="rId11"/>
          <a:stretch/>
        </p:blipFill>
        <p:spPr>
          <a:xfrm>
            <a:off x="6410160" y="4397400"/>
            <a:ext cx="2435040" cy="1260000"/>
          </a:xfrm>
          <a:prstGeom prst="rect">
            <a:avLst/>
          </a:prstGeom>
          <a:ln>
            <a:noFill/>
          </a:ln>
        </p:spPr>
      </p:pic>
      <p:pic>
        <p:nvPicPr>
          <p:cNvPr id="141" name="Picture 18"/>
          <p:cNvPicPr/>
          <p:nvPr/>
        </p:nvPicPr>
        <p:blipFill>
          <a:blip r:embed="rId12"/>
          <a:stretch/>
        </p:blipFill>
        <p:spPr>
          <a:xfrm>
            <a:off x="2476440" y="3624120"/>
            <a:ext cx="3897000" cy="2391840"/>
          </a:xfrm>
          <a:prstGeom prst="rect">
            <a:avLst/>
          </a:prstGeom>
          <a:ln>
            <a:noFill/>
          </a:ln>
        </p:spPr>
      </p:pic>
      <p:pic>
        <p:nvPicPr>
          <p:cNvPr id="142" name="Picture 19"/>
          <p:cNvPicPr/>
          <p:nvPr/>
        </p:nvPicPr>
        <p:blipFill>
          <a:blip r:embed="rId13"/>
          <a:stretch/>
        </p:blipFill>
        <p:spPr>
          <a:xfrm>
            <a:off x="4846680" y="3708360"/>
            <a:ext cx="1126800" cy="1794960"/>
          </a:xfrm>
          <a:prstGeom prst="rect">
            <a:avLst/>
          </a:prstGeom>
          <a:ln>
            <a:noFill/>
          </a:ln>
        </p:spPr>
      </p:pic>
      <p:pic>
        <p:nvPicPr>
          <p:cNvPr id="143" name="Picture 20"/>
          <p:cNvPicPr/>
          <p:nvPr/>
        </p:nvPicPr>
        <p:blipFill>
          <a:blip r:embed="rId14"/>
          <a:stretch/>
        </p:blipFill>
        <p:spPr>
          <a:xfrm>
            <a:off x="3013200" y="3708360"/>
            <a:ext cx="971280" cy="1923840"/>
          </a:xfrm>
          <a:prstGeom prst="rect">
            <a:avLst/>
          </a:prstGeom>
          <a:ln>
            <a:noFill/>
          </a:ln>
        </p:spPr>
      </p:pic>
      <p:pic>
        <p:nvPicPr>
          <p:cNvPr id="144" name="Picture 21"/>
          <p:cNvPicPr/>
          <p:nvPr/>
        </p:nvPicPr>
        <p:blipFill>
          <a:blip r:embed="rId15"/>
          <a:stretch/>
        </p:blipFill>
        <p:spPr>
          <a:xfrm>
            <a:off x="3890880" y="4178160"/>
            <a:ext cx="1174320" cy="991800"/>
          </a:xfrm>
          <a:prstGeom prst="rect">
            <a:avLst/>
          </a:prstGeom>
          <a:ln>
            <a:noFill/>
          </a:ln>
        </p:spPr>
      </p:pic>
      <p:sp>
        <p:nvSpPr>
          <p:cNvPr id="145" name="CustomShape 6"/>
          <p:cNvSpPr/>
          <p:nvPr/>
        </p:nvSpPr>
        <p:spPr>
          <a:xfrm>
            <a:off x="4357800" y="4365720"/>
            <a:ext cx="244080" cy="4838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3200" b="1" strike="noStrike" spc="-1">
                <a:solidFill>
                  <a:srgbClr val="FF0000"/>
                </a:solidFill>
                <a:latin typeface="Arial"/>
                <a:ea typeface="Microsoft YaHei"/>
              </a:rPr>
              <a:t>=</a:t>
            </a:r>
            <a:endParaRPr lang="ru-RU" sz="3200" b="0" strike="noStrike" spc="-1">
              <a:latin typeface="Aria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545" name="TextShape 3"/>
          <p:cNvSpPr txBox="1"/>
          <p:nvPr/>
        </p:nvSpPr>
        <p:spPr>
          <a:xfrm>
            <a:off x="2233320" y="651080"/>
            <a:ext cx="4987440" cy="434632"/>
          </a:xfrm>
          <a:prstGeom prst="rect">
            <a:avLst/>
          </a:prstGeom>
          <a:noFill/>
          <a:ln>
            <a:noFill/>
          </a:ln>
        </p:spPr>
        <p:txBody>
          <a:bodyPr lIns="90000" tIns="45000" rIns="90000" bIns="45000"/>
          <a:lstStyle/>
          <a:p>
            <a:pPr algn="ctr">
              <a:lnSpc>
                <a:spcPct val="100000"/>
              </a:lnSpc>
            </a:pPr>
            <a:r>
              <a:rPr lang="ru-RU" sz="1300" b="1" strike="noStrike" spc="-1" dirty="0">
                <a:solidFill>
                  <a:srgbClr val="000000"/>
                </a:solidFill>
                <a:latin typeface="Times New Roman"/>
                <a:ea typeface="Microsoft YaHei"/>
              </a:rPr>
              <a:t>На реализацию данной программы предусмотрено:</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      </a:t>
            </a:r>
            <a:endParaRPr lang="ru-RU" sz="13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703121573"/>
              </p:ext>
            </p:extLst>
          </p:nvPr>
        </p:nvGraphicFramePr>
        <p:xfrm>
          <a:off x="125752" y="997439"/>
          <a:ext cx="8892496" cy="5619424"/>
        </p:xfrm>
        <a:graphic>
          <a:graphicData uri="http://schemas.openxmlformats.org/drawingml/2006/table">
            <a:tbl>
              <a:tblPr firstRow="1" bandRow="1">
                <a:tableStyleId>{5C22544A-7EE6-4342-B048-85BDC9FD1C3A}</a:tableStyleId>
              </a:tblPr>
              <a:tblGrid>
                <a:gridCol w="6117720"/>
                <a:gridCol w="974576"/>
                <a:gridCol w="936104"/>
                <a:gridCol w="864096"/>
              </a:tblGrid>
              <a:tr h="307543">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58888">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"Безопасность жизнедеятельности населения"</a:t>
                      </a:r>
                    </a:p>
                  </a:txBody>
                  <a:tcPr marL="9525" marR="9525" marT="9525" marB="0" anchor="ctr"/>
                </a:tc>
                <a:tc>
                  <a:txBody>
                    <a:bodyPr/>
                    <a:lstStyle/>
                    <a:p>
                      <a:pPr algn="ctr" fontAlgn="ctr"/>
                      <a:r>
                        <a:rPr lang="ru-RU" sz="1100" b="1" i="0" u="none" strike="noStrike">
                          <a:effectLst/>
                          <a:latin typeface="Times New Roman CYR"/>
                        </a:rPr>
                        <a:t>9 787 188,95</a:t>
                      </a:r>
                    </a:p>
                  </a:txBody>
                  <a:tcPr marL="9525" marR="9525" marT="9525" marB="0" anchor="ctr"/>
                </a:tc>
                <a:tc>
                  <a:txBody>
                    <a:bodyPr/>
                    <a:lstStyle/>
                    <a:p>
                      <a:pPr algn="ctr" fontAlgn="ctr"/>
                      <a:r>
                        <a:rPr lang="ru-RU" sz="1100" b="1" i="0" u="none" strike="noStrike">
                          <a:effectLst/>
                          <a:latin typeface="Times New Roman CYR"/>
                        </a:rPr>
                        <a:t>3 633 289,98</a:t>
                      </a:r>
                    </a:p>
                  </a:txBody>
                  <a:tcPr marL="9525" marR="9525" marT="9525" marB="0" anchor="ctr"/>
                </a:tc>
                <a:tc>
                  <a:txBody>
                    <a:bodyPr/>
                    <a:lstStyle/>
                    <a:p>
                      <a:pPr algn="ctr" fontAlgn="ctr"/>
                      <a:r>
                        <a:rPr lang="ru-RU" sz="1100" b="1" i="0" u="none" strike="noStrike" dirty="0">
                          <a:effectLst/>
                          <a:latin typeface="Times New Roman CYR"/>
                        </a:rPr>
                        <a:t>3 476 039,98</a:t>
                      </a:r>
                    </a:p>
                  </a:txBody>
                  <a:tcPr marL="9525" marR="9525" marT="9525" marB="0" anchor="ctr"/>
                </a:tc>
              </a:tr>
              <a:tr h="358888">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Подпрограмма 1 "Защита населения и территории городского округа "Вуктыл" от чрезвычайных ситуаций природного и техногенного характера"</a:t>
                      </a:r>
                    </a:p>
                  </a:txBody>
                  <a:tcPr marL="9525" marR="9525" marT="9525" marB="0" anchor="ctr"/>
                </a:tc>
                <a:tc>
                  <a:txBody>
                    <a:bodyPr/>
                    <a:lstStyle/>
                    <a:p>
                      <a:pPr algn="ctr" fontAlgn="ctr"/>
                      <a:r>
                        <a:rPr lang="ru-RU" sz="1100" b="1" i="0" u="none" strike="noStrike" dirty="0">
                          <a:effectLst/>
                          <a:latin typeface="Times New Roman CYR"/>
                        </a:rPr>
                        <a:t>1 500 706,97</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1 229 000,00</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1 229 000,00</a:t>
                      </a:r>
                    </a:p>
                  </a:txBody>
                  <a:tcPr marL="9525" marR="9525" marT="9525" marB="0" anchor="ctr"/>
                </a:tc>
              </a:tr>
              <a:tr h="358888">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Подготовка должностных лиц и специалистов в области гражданской защиты и пожарной безопасности</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14 691,14</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8888">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Формирование знаний у населения и совершенствование мероприятий по их пропаганде в области гражданской обороны, защиты от чрезвычайных ситуаций</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12 099,99</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8888">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Укомплектование  специальной боевой одеждой пожарного добровольной пожарной охраны   и материальное  стимулирование  членов  добровольной  пожарной охраны </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533777">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Организация мероприятий по профилактике несчастных случаев на водных объектах, эффективному использованию сил и средств для обеспечения безопасности людей на водных объектах, охране их жизни и здоровья</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12 999,00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211452">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Оснащение сельских населенных пунктов ГО "Вуктыл" средствами пожаротушения</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16 </a:t>
                      </a:r>
                      <a:r>
                        <a:rPr lang="ru-RU" sz="1100" b="0" i="0" u="none" strike="noStrike" dirty="0" smtClean="0">
                          <a:effectLst/>
                          <a:latin typeface="Times New Roman" panose="02020603050405020304" pitchFamily="18" charset="0"/>
                          <a:cs typeface="Times New Roman" panose="02020603050405020304" pitchFamily="18" charset="0"/>
                        </a:rPr>
                        <a:t>266,67</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8888">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Организация мероприятий для функционирования  экстренных  оперативных служб по единому номеру "112"</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57 </a:t>
                      </a:r>
                      <a:r>
                        <a:rPr lang="ru-RU" sz="1100" b="0" i="0" u="none" strike="noStrike" dirty="0" smtClean="0">
                          <a:effectLst/>
                          <a:latin typeface="Times New Roman" panose="02020603050405020304" pitchFamily="18" charset="0"/>
                          <a:cs typeface="Times New Roman" panose="02020603050405020304" pitchFamily="18" charset="0"/>
                        </a:rPr>
                        <a:t>180,00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8888">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Организация  мероприятий  для функционирования системы </a:t>
                      </a:r>
                      <a:r>
                        <a:rPr lang="ru-RU" sz="1100" b="0" i="0" u="none" strike="noStrike" dirty="0" err="1">
                          <a:effectLst/>
                          <a:latin typeface="Times New Roman" panose="02020603050405020304" pitchFamily="18" charset="0"/>
                          <a:cs typeface="Times New Roman" panose="02020603050405020304" pitchFamily="18" charset="0"/>
                        </a:rPr>
                        <a:t>аппаратно</a:t>
                      </a:r>
                      <a:r>
                        <a:rPr lang="ru-RU" sz="1100" b="0" i="0" u="none" strike="noStrike" dirty="0">
                          <a:effectLst/>
                          <a:latin typeface="Times New Roman" panose="02020603050405020304" pitchFamily="18" charset="0"/>
                          <a:cs typeface="Times New Roman" panose="02020603050405020304" pitchFamily="18" charset="0"/>
                        </a:rPr>
                        <a:t> – программного комплекса  «Безопасный город»</a:t>
                      </a:r>
                    </a:p>
                  </a:txBody>
                  <a:tcPr marL="9525" marR="9525" marT="9525" marB="0" anchor="ct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49 886,67</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365 000,00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365 000,00</a:t>
                      </a:r>
                    </a:p>
                  </a:txBody>
                  <a:tcPr marL="9525" marR="9525" marT="9525" marB="0" anchor="ctr"/>
                </a:tc>
              </a:tr>
              <a:tr h="307543">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Приобретение, обслуживание и ремонт камер видеонаблюдения на территории ГО "Вуктыл"</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16 000,00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260 000,00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260 000,00</a:t>
                      </a:r>
                    </a:p>
                  </a:txBody>
                  <a:tcPr marL="9525" marR="9525" marT="9525" marB="0" anchor="ctr"/>
                </a:tc>
              </a:tr>
              <a:tr h="606782">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Обеспечение своевременного оповещения населения, в том числе экстренного, и его информирование об опасностях, возникающих при ведении военных действий или вследствие этих действий, а также об угрозе возникновения или возникновении чрезвычайных ситуаций</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398 555,70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144 000,00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144 000,00</a:t>
                      </a:r>
                    </a:p>
                  </a:txBody>
                  <a:tcPr marL="9525" marR="9525" marT="9525" marB="0" anchor="ctr"/>
                </a:tc>
              </a:tr>
              <a:tr h="307543">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Проведение ремонта, реконструкции и содержания ПВ</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847 417,15</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300 000,00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300 000,00</a:t>
                      </a:r>
                    </a:p>
                  </a:txBody>
                  <a:tcPr marL="9525" marR="9525" marT="9525" marB="0" anchor="ctr"/>
                </a:tc>
              </a:tr>
              <a:tr h="307543">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Приобретение краски для обновления ПВ во всех сельских населенных пунктах ГО "Вуктыл"</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8 116,65</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201085">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Приобретение табличек, знаков, указателей на ПВ</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7 </a:t>
                      </a:r>
                      <a:r>
                        <a:rPr lang="ru-RU" sz="1100" b="0" i="0" u="none" strike="noStrike" dirty="0" smtClean="0">
                          <a:effectLst/>
                          <a:latin typeface="Times New Roman" panose="02020603050405020304" pitchFamily="18" charset="0"/>
                          <a:cs typeface="Times New Roman" panose="02020603050405020304" pitchFamily="18" charset="0"/>
                        </a:rPr>
                        <a:t>493,04</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r>
              <a:tr h="307543">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Мероприятия по предупреждению последствий возникновения угроз лесных пожаров</a:t>
                      </a:r>
                    </a:p>
                  </a:txBody>
                  <a:tcPr marL="9525" marR="9525" marT="9525" marB="0" anchor="ct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150 000,00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150 000,00</a:t>
                      </a:r>
                    </a:p>
                  </a:txBody>
                  <a:tcPr marL="9525" marR="9525" marT="9525" marB="0" anchor="ctr"/>
                </a:tc>
              </a:tr>
            </a:tbl>
          </a:graphicData>
        </a:graphic>
      </p:graphicFrame>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055430594"/>
              </p:ext>
            </p:extLst>
          </p:nvPr>
        </p:nvGraphicFramePr>
        <p:xfrm>
          <a:off x="144000" y="761400"/>
          <a:ext cx="8894960" cy="3779623"/>
        </p:xfrm>
        <a:graphic>
          <a:graphicData uri="http://schemas.openxmlformats.org/drawingml/2006/table">
            <a:tbl>
              <a:tblPr firstRow="1" bandRow="1">
                <a:tableStyleId>{5C22544A-7EE6-4342-B048-85BDC9FD1C3A}</a:tableStyleId>
              </a:tblPr>
              <a:tblGrid>
                <a:gridCol w="6203436"/>
                <a:gridCol w="920785"/>
                <a:gridCol w="920785"/>
                <a:gridCol w="849954"/>
              </a:tblGrid>
              <a:tr h="321594">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55685">
                <a:tc>
                  <a:txBody>
                    <a:bodyPr/>
                    <a:lstStyle/>
                    <a:p>
                      <a:pPr algn="l"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Подпрограмма 2 "Противопожарная защита объектов муниципальной собственности"</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3 356 852,00</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1 080 000,00</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1 000 000,00</a:t>
                      </a:r>
                    </a:p>
                  </a:txBody>
                  <a:tcPr marL="9525" marR="9525" marT="9525" marB="0" anchor="ctr"/>
                </a:tc>
              </a:tr>
              <a:tr h="355685">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Приобретение и установка противопожарного оборудования и инвентаря, выполнение работ по противопожарной защите</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1 180 830,00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80 000,00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355685">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Содержание в рабочем состоянии противопожарной защиты объекты  муниципальной собственности</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2 176 022,00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1 000 000,00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1 000 000,00</a:t>
                      </a:r>
                    </a:p>
                  </a:txBody>
                  <a:tcPr marL="9525" marR="9525" marT="9525" marB="0" anchor="ctr"/>
                </a:tc>
              </a:tr>
              <a:tr h="355685">
                <a:tc>
                  <a:txBody>
                    <a:bodyPr/>
                    <a:lstStyle/>
                    <a:p>
                      <a:pPr algn="l"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Подпрограмма 3 "Профилактика правонарушений"</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80 000,00</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529014">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Организация деятельности добровольной народной дружины, поощрение граждан и членов добровольной народной дружины за участие  в охране общественного порядка и раскрытие преступлений и правонарушений</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80 000,00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321594">
                <a:tc>
                  <a:txBody>
                    <a:bodyPr/>
                    <a:lstStyle/>
                    <a:p>
                      <a:pPr algn="l"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Подпрограмма 4 "Профилактика терроризма и экстремизма" </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4 849 629,98</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1 324 289,98</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1 247 039,98</a:t>
                      </a:r>
                    </a:p>
                  </a:txBody>
                  <a:tcPr marL="9525" marR="9525" marT="9525" marB="0" anchor="ctr"/>
                </a:tc>
              </a:tr>
              <a:tr h="355685">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Содержание систем антитеррористической защищенности учреждений и объектов массового пребывания людей</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321 600,00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421 600,00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421 600,00</a:t>
                      </a:r>
                    </a:p>
                  </a:txBody>
                  <a:tcPr marL="9525" marR="9525" marT="9525" marB="0" anchor="ctr"/>
                </a:tc>
              </a:tr>
              <a:tr h="355685">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Организация  и выполнение мероприятий  по обеспечению антитеррористической защищенности  учреждений и мест (объектов)  массового пребывания  людей городского округа  «Вуктыл» в соответствии с нормативными актами  Правительства Российской  Федерации</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4 528 029,98</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902 689,98</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825 439,98</a:t>
                      </a:r>
                    </a:p>
                  </a:txBody>
                  <a:tcPr marL="9525" marR="9525" marT="9525" marB="0" anchor="ctr"/>
                </a:tc>
              </a:tr>
            </a:tbl>
          </a:graphicData>
        </a:graphic>
      </p:graphicFrame>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sp>
        <p:nvSpPr>
          <p:cNvPr id="7" name="TextShape 3"/>
          <p:cNvSpPr txBox="1"/>
          <p:nvPr/>
        </p:nvSpPr>
        <p:spPr>
          <a:xfrm>
            <a:off x="1451040" y="4653136"/>
            <a:ext cx="6552000"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592681229"/>
              </p:ext>
            </p:extLst>
          </p:nvPr>
        </p:nvGraphicFramePr>
        <p:xfrm>
          <a:off x="1451040" y="5164336"/>
          <a:ext cx="6372216" cy="14559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09522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CustomShape 1"/>
          <p:cNvSpPr/>
          <p:nvPr/>
        </p:nvSpPr>
        <p:spPr>
          <a:xfrm>
            <a:off x="108000" y="5665680"/>
            <a:ext cx="3423960" cy="307440"/>
          </a:xfrm>
          <a:prstGeom prst="rect">
            <a:avLst/>
          </a:prstGeom>
          <a:noFill/>
          <a:ln>
            <a:noFill/>
          </a:ln>
        </p:spPr>
        <p:style>
          <a:lnRef idx="0">
            <a:scrgbClr r="0" g="0" b="0"/>
          </a:lnRef>
          <a:fillRef idx="0">
            <a:scrgbClr r="0" g="0" b="0"/>
          </a:fillRef>
          <a:effectRef idx="0">
            <a:scrgbClr r="0" g="0" b="0"/>
          </a:effectRef>
          <a:fontRef idx="minor"/>
        </p:style>
      </p:sp>
      <p:sp>
        <p:nvSpPr>
          <p:cNvPr id="550" name="CustomShape 2"/>
          <p:cNvSpPr/>
          <p:nvPr/>
        </p:nvSpPr>
        <p:spPr>
          <a:xfrm>
            <a:off x="72360" y="778320"/>
            <a:ext cx="9071640" cy="2101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Calibri"/>
                <a:ea typeface="Microsoft YaHei"/>
              </a:rPr>
              <a:t>Цель муниципальной программы </a:t>
            </a:r>
            <a:r>
              <a:rPr lang="ru-RU" sz="1200" b="1" strike="noStrike" spc="-1" dirty="0">
                <a:solidFill>
                  <a:srgbClr val="000000"/>
                </a:solidFill>
                <a:latin typeface="Calibri"/>
                <a:ea typeface="Microsoft YaHei"/>
              </a:rPr>
              <a:t>- повышение уровня безопасности жизнедеятельности населения муниципального образования городского  округа «Вуктыл».</a:t>
            </a:r>
            <a:endParaRPr lang="ru-RU" sz="1200" b="0" strike="noStrike" spc="-1" dirty="0">
              <a:latin typeface="Arial"/>
            </a:endParaRPr>
          </a:p>
          <a:p>
            <a:pPr algn="just">
              <a:lnSpc>
                <a:spcPct val="100000"/>
              </a:lnSpc>
            </a:pPr>
            <a:r>
              <a:rPr lang="ru-RU" sz="1200" b="1" strike="noStrike" spc="-1" dirty="0">
                <a:solidFill>
                  <a:srgbClr val="0000FF"/>
                </a:solidFill>
                <a:latin typeface="Calibri"/>
                <a:ea typeface="Microsoft YaHei"/>
              </a:rPr>
              <a:t>Задачи муниципальной программы:</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1. Снижение рисков возникновения чрезвычайных ситуаций  природного и техногенного характера, повышение эффективности системы управления в чрезвычайных ситуациях различного характера.</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2. Предотвращение пожаров и гибели людей на объектах муниципальной собственности городского округа «Вуктыл» за счет повышения пожарной безопасности зданий и сооружений.</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3. Профилактика правонарушений на территории  городского  округа «Вуктыл».</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4. Совершенствование муниципальной составляющей общегосударственной системы противодействия терроризму по предупреждению терроризма и экстремизма, минимизации их последствий в целях защиты прав личности, общества и государства от террористических актов и иных проявлений терроризма и экстремизма.</a:t>
            </a:r>
            <a:endParaRPr lang="ru-RU" sz="1200" b="0" strike="noStrike" spc="-1" dirty="0">
              <a:latin typeface="Arial"/>
            </a:endParaRPr>
          </a:p>
        </p:txBody>
      </p:sp>
      <p:sp>
        <p:nvSpPr>
          <p:cNvPr id="553" name="TextShape 4"/>
          <p:cNvSpPr txBox="1"/>
          <p:nvPr/>
        </p:nvSpPr>
        <p:spPr>
          <a:xfrm>
            <a:off x="683820" y="2996952"/>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graphicFrame>
        <p:nvGraphicFramePr>
          <p:cNvPr id="554" name="Table 5"/>
          <p:cNvGraphicFramePr/>
          <p:nvPr>
            <p:extLst>
              <p:ext uri="{D42A27DB-BD31-4B8C-83A1-F6EECF244321}">
                <p14:modId xmlns:p14="http://schemas.microsoft.com/office/powerpoint/2010/main" val="3867526610"/>
              </p:ext>
            </p:extLst>
          </p:nvPr>
        </p:nvGraphicFramePr>
        <p:xfrm>
          <a:off x="150768" y="3595680"/>
          <a:ext cx="8925120" cy="2377440"/>
        </p:xfrm>
        <a:graphic>
          <a:graphicData uri="http://schemas.openxmlformats.org/drawingml/2006/table">
            <a:tbl>
              <a:tblPr/>
              <a:tblGrid>
                <a:gridCol w="4538520"/>
                <a:gridCol w="792000"/>
                <a:gridCol w="527760"/>
                <a:gridCol w="516600"/>
                <a:gridCol w="504720"/>
                <a:gridCol w="539280"/>
                <a:gridCol w="493560"/>
                <a:gridCol w="505080"/>
                <a:gridCol w="507600"/>
              </a:tblGrid>
              <a:tr h="432360">
                <a:tc>
                  <a:txBody>
                    <a:bodyPr/>
                    <a:lstStyle/>
                    <a:p>
                      <a:pPr algn="ctr"/>
                      <a:r>
                        <a:rPr lang="ru-RU" sz="1200" b="1" strike="noStrike" spc="-1" dirty="0">
                          <a:latin typeface="Times New Roman"/>
                          <a:ea typeface="Times New Roman"/>
                        </a:rPr>
                        <a:t>Показатель (индикатор) (наименование)</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200" b="1" strike="noStrike" spc="-1" dirty="0">
                          <a:latin typeface="Times New Roman"/>
                        </a:rPr>
                        <a:t>Ед. </a:t>
                      </a:r>
                      <a:endParaRPr lang="ru-RU" sz="1200" b="0" strike="noStrike" spc="-1" dirty="0">
                        <a:latin typeface="Arial"/>
                      </a:endParaRPr>
                    </a:p>
                    <a:p>
                      <a:pPr algn="ctr"/>
                      <a:r>
                        <a:rPr lang="ru-RU" sz="1200" b="1" strike="noStrike" spc="-1" dirty="0" err="1">
                          <a:latin typeface="Times New Roman"/>
                        </a:rPr>
                        <a:t>изм</a:t>
                      </a:r>
                      <a:r>
                        <a:rPr lang="ru-RU" sz="1200" b="1" strike="noStrike" spc="-1" dirty="0">
                          <a:latin typeface="Times New Roman"/>
                        </a:rPr>
                        <a:t>-я</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200" b="1" strike="noStrike" spc="-1">
                          <a:latin typeface="Times New Roman"/>
                        </a:rPr>
                        <a:t>2015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r>
              <a:tr h="432360">
                <a:tc gridSpan="8">
                  <a:txBody>
                    <a:bodyPr/>
                    <a:lstStyle/>
                    <a:p>
                      <a:pPr algn="ctr"/>
                      <a:r>
                        <a:rPr lang="ru-RU" sz="1200" b="1" strike="noStrike" spc="-1">
                          <a:latin typeface="Times New Roman"/>
                        </a:rPr>
                        <a:t>Муниципальная программа городского  округа «Вуктыл»</a:t>
                      </a:r>
                      <a:endParaRPr lang="ru-RU" sz="1200" b="0" strike="noStrike" spc="-1">
                        <a:latin typeface="Arial"/>
                      </a:endParaRPr>
                    </a:p>
                    <a:p>
                      <a:pPr algn="ctr"/>
                      <a:r>
                        <a:rPr lang="ru-RU" sz="1200" b="1" strike="noStrike" spc="-1">
                          <a:latin typeface="Times New Roman"/>
                        </a:rPr>
                        <a:t>«Безопасность жизнедеятельности населения »</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601560">
                <a:tc>
                  <a:txBody>
                    <a:bodyPr/>
                    <a:lstStyle/>
                    <a:p>
                      <a:pPr marL="35280" algn="just"/>
                      <a:r>
                        <a:rPr lang="ru-RU" sz="1200" b="0" strike="noStrike" spc="-1">
                          <a:latin typeface="Times New Roman"/>
                        </a:rPr>
                        <a:t>Доля  мероприятий, проведенных с учащимися </a:t>
                      </a:r>
                      <a:r>
                        <a:rPr lang="ru-RU" sz="1200" b="0" strike="noStrike" spc="-1">
                          <a:solidFill>
                            <a:srgbClr val="FF0000"/>
                          </a:solidFill>
                          <a:latin typeface="Times New Roman"/>
                        </a:rPr>
                        <a:t> </a:t>
                      </a:r>
                      <a:r>
                        <a:rPr lang="ru-RU" sz="1200" b="0" strike="noStrike" spc="-1">
                          <a:latin typeface="Times New Roman"/>
                        </a:rPr>
                        <a:t>образовательных  учреждений,  учреждений культуры  по вопросам профилактики правонарушений на территории городского округа «Вуктыл»</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770760">
                <a:tc>
                  <a:txBody>
                    <a:bodyPr/>
                    <a:lstStyle/>
                    <a:p>
                      <a:pPr marL="35280" algn="just"/>
                      <a:r>
                        <a:rPr lang="ru-RU" sz="1200" b="0" strike="noStrike" spc="-1">
                          <a:latin typeface="Times New Roman"/>
                        </a:rPr>
                        <a:t>Доля реализованных воспитательных и пропагандистских профилактических мероприятий, направленных на предупреждение терроризма и экстремизма в учреждениях  и  объектах  с массовым пребыванием  людей</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r>
                        <a:rPr lang="ru-RU" sz="1200" b="0" strike="noStrike" spc="-1" dirty="0">
                          <a:latin typeface="Times New Roman"/>
                        </a:rPr>
                        <a:t>100</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bl>
          </a:graphicData>
        </a:graphic>
      </p:graphicFrame>
      <p:sp>
        <p:nvSpPr>
          <p:cNvPr id="10"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a:t>
            </a:r>
            <a:endParaRPr lang="ru-RU" sz="2000" b="0" strike="noStrike" spc="-1" dirty="0">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 name="Picture 4"/>
          <p:cNvPicPr/>
          <p:nvPr/>
        </p:nvPicPr>
        <p:blipFill>
          <a:blip r:embed="rId3"/>
          <a:stretch/>
        </p:blipFill>
        <p:spPr>
          <a:xfrm>
            <a:off x="251520" y="5462780"/>
            <a:ext cx="2232248" cy="2636688"/>
          </a:xfrm>
          <a:prstGeom prst="ellipse">
            <a:avLst/>
          </a:prstGeom>
          <a:ln>
            <a:noFill/>
          </a:ln>
          <a:effectLst>
            <a:softEdge rad="112500"/>
          </a:effectLst>
        </p:spPr>
      </p:pic>
      <p:pic>
        <p:nvPicPr>
          <p:cNvPr id="559" name="Picture 6"/>
          <p:cNvPicPr/>
          <p:nvPr/>
        </p:nvPicPr>
        <p:blipFill>
          <a:blip r:embed="rId4"/>
          <a:stretch/>
        </p:blipFill>
        <p:spPr>
          <a:xfrm>
            <a:off x="3491880" y="5495490"/>
            <a:ext cx="2376264" cy="2511230"/>
          </a:xfrm>
          <a:prstGeom prst="ellipse">
            <a:avLst/>
          </a:prstGeom>
          <a:ln>
            <a:noFill/>
          </a:ln>
          <a:effectLst>
            <a:softEdge rad="112500"/>
          </a:effectLst>
        </p:spPr>
      </p:pic>
      <p:graphicFrame>
        <p:nvGraphicFramePr>
          <p:cNvPr id="2" name="Таблица 1"/>
          <p:cNvGraphicFramePr>
            <a:graphicFrameLocks noGrp="1"/>
          </p:cNvGraphicFramePr>
          <p:nvPr>
            <p:extLst>
              <p:ext uri="{D42A27DB-BD31-4B8C-83A1-F6EECF244321}">
                <p14:modId xmlns:p14="http://schemas.microsoft.com/office/powerpoint/2010/main" val="2279692715"/>
              </p:ext>
            </p:extLst>
          </p:nvPr>
        </p:nvGraphicFramePr>
        <p:xfrm>
          <a:off x="125416" y="668405"/>
          <a:ext cx="8892808" cy="4890996"/>
        </p:xfrm>
        <a:graphic>
          <a:graphicData uri="http://schemas.openxmlformats.org/drawingml/2006/table">
            <a:tbl>
              <a:tblPr firstRow="1" bandRow="1">
                <a:tableStyleId>{5C22544A-7EE6-4342-B048-85BDC9FD1C3A}</a:tableStyleId>
              </a:tblPr>
              <a:tblGrid>
                <a:gridCol w="6300520"/>
                <a:gridCol w="936104"/>
                <a:gridCol w="864096"/>
                <a:gridCol w="792088"/>
              </a:tblGrid>
              <a:tr h="258732">
                <a:tc>
                  <a:txBody>
                    <a:bodyPr/>
                    <a:lstStyle/>
                    <a:p>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30628">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1 879 573,06</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622 600,00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322 600,00</a:t>
                      </a:r>
                    </a:p>
                  </a:txBody>
                  <a:tcPr marL="9525" marR="9525" marT="9525" marB="0" anchor="ctr"/>
                </a:tc>
              </a:tr>
              <a:tr h="230628">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1 "Развитие и поддержка малого и среднего предпринимательства" </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1 642 723,06</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425 000,00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75 000,00</a:t>
                      </a:r>
                    </a:p>
                  </a:txBody>
                  <a:tcPr marL="9525" marR="9525" marT="9525" marB="0" anchor="ctr"/>
                </a:tc>
              </a:tr>
              <a:tr h="230628">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Финансово-инвестиционная поддержка малого и среднего предпринимательства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148 412,00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396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Реализация социально-значимых проектов в рамках "Народный бюджет" в сфере малого и среднего предпринимательства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1 202 222,00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396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Обеспечение функционирования информационно-маркетингового центра малого и среднего предпринимательства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75 000,00</a:t>
                      </a:r>
                    </a:p>
                  </a:txBody>
                  <a:tcPr marL="9525" marR="9525" marT="9525" marB="0" anchor="ctr"/>
                </a:tc>
              </a:tr>
              <a:tr h="35396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Реализация проектов по поддержке социально ориентированных некоммерческих организаций и национальных землячеств</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217 089,06</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3960">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2 "Развитие сельского хозяйства и регулирование рынка пищевой продукции"</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156 850,00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147 600,00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147 600,00</a:t>
                      </a:r>
                    </a:p>
                  </a:txBody>
                  <a:tcPr marL="9525" marR="9525" marT="9525" marB="0" anchor="ctr"/>
                </a:tc>
              </a:tr>
              <a:tr h="35396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Предоставление субсидий крестьянским (фермерским) хозяйствам на содержание сельскохозяйственных животных</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156 850,00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147 600,00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147 600,00</a:t>
                      </a:r>
                    </a:p>
                  </a:txBody>
                  <a:tcPr marL="9525" marR="9525" marT="9525" marB="0" anchor="ctr"/>
                </a:tc>
              </a:tr>
              <a:tr h="230628">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Предоставление субсидии для создания и организации убойных пунктов (площадок)</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230628">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3 "Развитие въездного и внутреннего туризма"</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80 000,00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100 000,00</a:t>
                      </a:r>
                    </a:p>
                  </a:txBody>
                  <a:tcPr marL="9525" marR="9525" marT="9525" marB="0" anchor="ctr"/>
                </a:tc>
              </a:tr>
              <a:tr h="230628">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Создание и реализация проектов, направленных на развитие туристической инфраструктуры</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r>
              <a:tr h="35396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Информационно-рекламное обеспечение туристических ресурсов муниципального образования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20 000,00</a:t>
                      </a:r>
                    </a:p>
                  </a:txBody>
                  <a:tcPr marL="9525" marR="9525" marT="9525" marB="0" anchor="ctr"/>
                </a:tc>
              </a:tr>
              <a:tr h="35396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Изготовление и установка средств ориентирующей информации для туристов на территории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r>
              <a:tr h="35396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Организация и проведение событийных мероприятий в сфере внутреннего и въездного туризма на территории городского округа "Вуктыл"</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230628">
                <a:tc>
                  <a:txBody>
                    <a:bodyPr/>
                    <a:lstStyle/>
                    <a:p>
                      <a:pPr algn="l" fontAlgn="b"/>
                      <a:r>
                        <a:rPr lang="ru-RU" sz="1200" b="0" i="0" u="none" strike="noStrike" dirty="0">
                          <a:effectLst/>
                          <a:latin typeface="Times New Roman" panose="02020603050405020304" pitchFamily="18" charset="0"/>
                          <a:cs typeface="Times New Roman" panose="02020603050405020304" pitchFamily="18" charset="0"/>
                        </a:rPr>
                        <a:t>Организация и проведение выставочных и познавательных мероприятий в сфере туризма</a:t>
                      </a:r>
                    </a:p>
                  </a:txBody>
                  <a:tcPr marL="9525" marR="9525" marT="9525" marB="0" anchor="b"/>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r>
            </a:tbl>
          </a:graphicData>
        </a:graphic>
      </p:graphicFrame>
      <p:pic>
        <p:nvPicPr>
          <p:cNvPr id="558" name="Picture 5"/>
          <p:cNvPicPr/>
          <p:nvPr/>
        </p:nvPicPr>
        <p:blipFill>
          <a:blip r:embed="rId5"/>
          <a:stretch/>
        </p:blipFill>
        <p:spPr>
          <a:xfrm>
            <a:off x="6732240" y="5526010"/>
            <a:ext cx="2304256" cy="2510228"/>
          </a:xfrm>
          <a:prstGeom prst="ellipse">
            <a:avLst/>
          </a:prstGeom>
          <a:ln>
            <a:noFill/>
          </a:ln>
          <a:effectLst>
            <a:softEdge rad="112500"/>
          </a:effectLst>
        </p:spPr>
      </p:pic>
      <p:sp>
        <p:nvSpPr>
          <p:cNvPr id="9" name="Заголовок 1"/>
          <p:cNvSpPr txBox="1">
            <a:spLocks/>
          </p:cNvSpPr>
          <p:nvPr/>
        </p:nvSpPr>
        <p:spPr>
          <a:xfrm>
            <a:off x="0" y="3852"/>
            <a:ext cx="9144000" cy="637668"/>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экономики», руб.</a:t>
            </a:r>
            <a:endParaRPr lang="ru-RU" sz="2000" b="0" strike="noStrike" spc="-1" dirty="0">
              <a:latin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CustomShape 1"/>
          <p:cNvSpPr/>
          <p:nvPr/>
        </p:nvSpPr>
        <p:spPr>
          <a:xfrm>
            <a:off x="100684" y="641520"/>
            <a:ext cx="8927640" cy="1440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сохранения долгосрочной стабильности  развития  экономики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Создание условий для развития малого и среднего предпринимательства; создание условий для привлечения инвестиций на территорию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Создание условий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для</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развития сельского хозяйства, регулирование рынка пищевой продукции.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Формирование туристского комплекса, интегрированного в экономику  и удовлетворяющего потребности жителей и гостей городского округа «Вуктыл» в отдыхе.</a:t>
            </a:r>
            <a:endParaRPr lang="ru-RU" sz="1200" b="0" strike="noStrike" spc="-1" dirty="0">
              <a:latin typeface="Times New Roman" panose="02020603050405020304" pitchFamily="18" charset="0"/>
              <a:cs typeface="Times New Roman" panose="02020603050405020304" pitchFamily="18" charset="0"/>
            </a:endParaRPr>
          </a:p>
        </p:txBody>
      </p:sp>
      <p:sp>
        <p:nvSpPr>
          <p:cNvPr id="564" name="TextShape 2"/>
          <p:cNvSpPr txBox="1"/>
          <p:nvPr/>
        </p:nvSpPr>
        <p:spPr>
          <a:xfrm>
            <a:off x="539552" y="5517232"/>
            <a:ext cx="8352928"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экономики»</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2491728091"/>
              </p:ext>
            </p:extLst>
          </p:nvPr>
        </p:nvGraphicFramePr>
        <p:xfrm>
          <a:off x="225620" y="2585736"/>
          <a:ext cx="8855280" cy="2858955"/>
        </p:xfrm>
        <a:graphic>
          <a:graphicData uri="http://schemas.openxmlformats.org/drawingml/2006/table">
            <a:tbl>
              <a:tblPr/>
              <a:tblGrid>
                <a:gridCol w="3855896"/>
                <a:gridCol w="936104"/>
                <a:gridCol w="648072"/>
                <a:gridCol w="576064"/>
                <a:gridCol w="576064"/>
                <a:gridCol w="576064"/>
                <a:gridCol w="576064"/>
                <a:gridCol w="576064"/>
                <a:gridCol w="534888"/>
              </a:tblGrid>
              <a:tr h="131855">
                <a:tc>
                  <a:txBody>
                    <a:bodyPr/>
                    <a:lstStyle/>
                    <a:p>
                      <a:pPr algn="ctr"/>
                      <a:r>
                        <a:rPr lang="en-US" sz="1200" b="1" strike="noStrike" spc="-1" dirty="0" err="1">
                          <a:latin typeface="Times New Roman" panose="02020603050405020304" pitchFamily="18" charset="0"/>
                          <a:ea typeface="Times New Roman"/>
                          <a:cs typeface="Times New Roman" panose="02020603050405020304" pitchFamily="18" charset="0"/>
                        </a:rPr>
                        <a:t>Показатель</a:t>
                      </a:r>
                      <a:r>
                        <a:rPr lang="en-US" sz="1200" b="1" strike="noStrike" spc="-1" dirty="0">
                          <a:latin typeface="Times New Roman" panose="02020603050405020304" pitchFamily="18" charset="0"/>
                          <a:ea typeface="Times New Roman"/>
                          <a:cs typeface="Times New Roman" panose="02020603050405020304" pitchFamily="18" charset="0"/>
                        </a:rPr>
                        <a:t>   (</a:t>
                      </a:r>
                      <a:r>
                        <a:rPr lang="en-US" sz="1200" b="1" strike="noStrike" spc="-1" dirty="0" err="1">
                          <a:latin typeface="Times New Roman" panose="02020603050405020304" pitchFamily="18" charset="0"/>
                          <a:ea typeface="Times New Roman"/>
                          <a:cs typeface="Times New Roman" panose="02020603050405020304" pitchFamily="18" charset="0"/>
                        </a:rPr>
                        <a:t>индикатор</a:t>
                      </a:r>
                      <a:r>
                        <a:rPr lang="en-US" sz="1200" b="1" strike="noStrike" spc="-1" dirty="0">
                          <a:latin typeface="Times New Roman" panose="02020603050405020304" pitchFamily="18" charset="0"/>
                          <a:ea typeface="Times New Roman"/>
                          <a:cs typeface="Times New Roman" panose="02020603050405020304" pitchFamily="18" charset="0"/>
                        </a:rPr>
                        <a:t>)   (</a:t>
                      </a:r>
                      <a:r>
                        <a:rPr lang="en-US" sz="1200" b="1" strike="noStrike" spc="-1" dirty="0" err="1">
                          <a:latin typeface="Times New Roman" panose="02020603050405020304" pitchFamily="18" charset="0"/>
                          <a:ea typeface="Times New Roman"/>
                          <a:cs typeface="Times New Roman" panose="02020603050405020304" pitchFamily="18" charset="0"/>
                        </a:rPr>
                        <a:t>наименование</a:t>
                      </a:r>
                      <a:r>
                        <a:rPr lang="en-US" sz="1200" b="1" strike="noStrike" spc="-1" dirty="0">
                          <a:latin typeface="Times New Roman" panose="02020603050405020304" pitchFamily="18" charset="0"/>
                          <a:ea typeface="Times New Roman"/>
                          <a:cs typeface="Times New Roman" panose="02020603050405020304" pitchFamily="18" charset="0"/>
                        </a:rPr>
                        <a:t>)</a:t>
                      </a:r>
                      <a:endParaRPr lang="en-US"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a:lstStyle/>
                    <a:p>
                      <a:pPr algn="ctr"/>
                      <a:r>
                        <a:rPr lang="en-US" sz="1200" b="0" strike="noStrike" spc="-1" dirty="0">
                          <a:latin typeface="Times New Roman" panose="02020603050405020304" pitchFamily="18" charset="0"/>
                          <a:ea typeface="Times New Roman"/>
                          <a:cs typeface="Times New Roman" panose="02020603050405020304" pitchFamily="18" charset="0"/>
                        </a:rPr>
                        <a:t>   </a:t>
                      </a:r>
                      <a:r>
                        <a:rPr lang="ru-RU" sz="1200" b="1" strike="noStrike" spc="-1" dirty="0">
                          <a:latin typeface="Times New Roman" panose="02020603050405020304" pitchFamily="18" charset="0"/>
                          <a:ea typeface="Times New Roman"/>
                          <a:cs typeface="Times New Roman" panose="02020603050405020304" pitchFamily="18" charset="0"/>
                        </a:rPr>
                        <a:t>Ед.   </a:t>
                      </a:r>
                      <a:r>
                        <a:rPr sz="1200" dirty="0">
                          <a:latin typeface="Times New Roman" panose="02020603050405020304" pitchFamily="18" charset="0"/>
                          <a:cs typeface="Times New Roman" panose="02020603050405020304" pitchFamily="18" charset="0"/>
                        </a:rPr>
                        <a:t/>
                      </a:r>
                      <a:br>
                        <a:rPr sz="1200" dirty="0">
                          <a:latin typeface="Times New Roman" panose="02020603050405020304" pitchFamily="18" charset="0"/>
                          <a:cs typeface="Times New Roman" panose="02020603050405020304" pitchFamily="18" charset="0"/>
                        </a:rPr>
                      </a:br>
                      <a:r>
                        <a:rPr lang="ru-RU" sz="1200" b="1" strike="noStrike" spc="-1" dirty="0">
                          <a:latin typeface="Times New Roman" panose="02020603050405020304" pitchFamily="18" charset="0"/>
                          <a:ea typeface="Times New Roman"/>
                          <a:cs typeface="Times New Roman" panose="02020603050405020304" pitchFamily="18" charset="0"/>
                        </a:rPr>
                        <a:t>измерения</a:t>
                      </a:r>
                      <a:endParaRPr lang="en-US"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2015</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2016</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2017</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2020</a:t>
                      </a:r>
                      <a:endParaRPr lang="ru-RU" sz="1200" b="0" strike="noStrike" spc="-1">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r>
              <a:tr h="432174">
                <a:tc gridSpan="7">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endParaRPr lang="ru-RU" sz="120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hMerge="1">
                  <a:txBody>
                    <a:bodyPr/>
                    <a:lstStyle/>
                    <a:p>
                      <a:endParaRPr lang="ru-RU"/>
                    </a:p>
                  </a:txBody>
                  <a:tcPr/>
                </a:tc>
              </a:tr>
              <a:tr h="427130">
                <a:tc>
                  <a:txBody>
                    <a:bodyPr/>
                    <a:lstStyle/>
                    <a:p>
                      <a:pPr algn="just"/>
                      <a:r>
                        <a:rPr lang="ru-RU" sz="1200" b="0" strike="noStrike" spc="-1" dirty="0">
                          <a:latin typeface="Times New Roman" panose="02020603050405020304" pitchFamily="18" charset="0"/>
                          <a:cs typeface="Times New Roman" panose="02020603050405020304" pitchFamily="18" charset="0"/>
                        </a:rPr>
                        <a:t>Число инвестиционных проектов, реализуемых или планируемых к реализации на территории округа</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11</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r>
              <a:tr h="427130">
                <a:tc>
                  <a:txBody>
                    <a:bodyPr/>
                    <a:lstStyle/>
                    <a:p>
                      <a:pPr algn="just">
                        <a:lnSpc>
                          <a:spcPct val="100000"/>
                        </a:lnSpc>
                      </a:pPr>
                      <a:r>
                        <a:rPr lang="ru-RU" sz="1200" b="0" strike="noStrike" spc="-1">
                          <a:latin typeface="Times New Roman" panose="02020603050405020304" pitchFamily="18" charset="0"/>
                          <a:cs typeface="Times New Roman" panose="02020603050405020304" pitchFamily="18" charset="0"/>
                        </a:rPr>
                        <a:t>Количество  предоставленных консультаций  информационно-маркетинговым центром</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177</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200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r h="427130">
                <a:tc>
                  <a:txBody>
                    <a:bodyPr/>
                    <a:lstStyle/>
                    <a:p>
                      <a:r>
                        <a:rPr lang="ru-RU" sz="1200" b="0" strike="noStrike" spc="-1">
                          <a:latin typeface="Times New Roman" panose="02020603050405020304" pitchFamily="18" charset="0"/>
                          <a:cs typeface="Times New Roman" panose="02020603050405020304" pitchFamily="18" charset="0"/>
                        </a:rPr>
                        <a:t>Объем продукции животноводства крестьянских (фермерских) хозяйств: молоко</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т</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89,5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89,5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89,5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89,5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89,5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89,5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r>
              <a:tr h="597981">
                <a:tc>
                  <a:txBody>
                    <a:bodyPr/>
                    <a:lstStyle/>
                    <a:p>
                      <a:r>
                        <a:rPr lang="ru-RU" sz="1200" b="0" strike="noStrike" spc="-1">
                          <a:latin typeface="Times New Roman" panose="02020603050405020304" pitchFamily="18" charset="0"/>
                          <a:cs typeface="Times New Roman" panose="02020603050405020304" pitchFamily="18" charset="0"/>
                        </a:rPr>
                        <a:t>Количество туристов, посетивших туристские маршруты на территории городского округа «Вуктыл»</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человек</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2095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2150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2260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2310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2380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2380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bl>
          </a:graphicData>
        </a:graphic>
      </p:graphicFrame>
      <p:sp>
        <p:nvSpPr>
          <p:cNvPr id="9" name="CustomShape 1"/>
          <p:cNvSpPr/>
          <p:nvPr/>
        </p:nvSpPr>
        <p:spPr>
          <a:xfrm>
            <a:off x="1763688" y="2081680"/>
            <a:ext cx="5203440" cy="50405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индикаторы и показатели МП</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Диаграмма 1"/>
          <p:cNvGraphicFramePr/>
          <p:nvPr>
            <p:extLst>
              <p:ext uri="{D42A27DB-BD31-4B8C-83A1-F6EECF244321}">
                <p14:modId xmlns:p14="http://schemas.microsoft.com/office/powerpoint/2010/main" val="3848145216"/>
              </p:ext>
            </p:extLst>
          </p:nvPr>
        </p:nvGraphicFramePr>
        <p:xfrm>
          <a:off x="1715852" y="5915104"/>
          <a:ext cx="5712296" cy="10238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CustomShape 1"/>
          <p:cNvSpPr/>
          <p:nvPr/>
        </p:nvSpPr>
        <p:spPr>
          <a:xfrm>
            <a:off x="0" y="620640"/>
            <a:ext cx="5076056" cy="259233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обеспечение потребностей населения и экономики городского округа «Вуктыл» в качественных, доступных и безопасных транспортных услугах</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1. Развитие транспортной инфраструктуры на территории городского округа «Вуктыл», обеспечение устойчивого функционирования  </a:t>
            </a:r>
            <a:r>
              <a:rPr lang="ru-RU" sz="1200" b="1" spc="-1" dirty="0" err="1">
                <a:solidFill>
                  <a:srgbClr val="000000"/>
                </a:solidFill>
                <a:latin typeface="Times New Roman" panose="02020603050405020304" pitchFamily="18" charset="0"/>
                <a:ea typeface="Microsoft YaHei"/>
                <a:cs typeface="Times New Roman" panose="02020603050405020304" pitchFamily="18" charset="0"/>
              </a:rPr>
              <a:t>улично</a:t>
            </a:r>
            <a:r>
              <a:rPr lang="ru-RU" sz="1200" b="1" spc="-1" dirty="0">
                <a:solidFill>
                  <a:srgbClr val="000000"/>
                </a:solidFill>
                <a:latin typeface="Times New Roman" panose="02020603050405020304" pitchFamily="18" charset="0"/>
                <a:ea typeface="Microsoft YaHei"/>
                <a:cs typeface="Times New Roman" panose="02020603050405020304" pitchFamily="18" charset="0"/>
              </a:rPr>
              <a:t> – дорожной сети, зимних автомобильных дорог и ледовых переправ.</a:t>
            </a:r>
            <a:endParaRPr lang="ru-RU" sz="1200" spc="-1" dirty="0">
              <a:latin typeface="Times New Roman" panose="02020603050405020304" pitchFamily="18" charset="0"/>
              <a:cs typeface="Times New Roman" panose="02020603050405020304" pitchFamily="18" charset="0"/>
            </a:endParaRPr>
          </a:p>
          <a:p>
            <a:pPr algn="just">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2. Создание условий для предоставления транспортных услуг и организация транспортного обслуживания населения на территории городского округа «Вуктыл».</a:t>
            </a:r>
            <a:endParaRPr lang="ru-RU" sz="1200" spc="-1" dirty="0">
              <a:latin typeface="Times New Roman" panose="02020603050405020304" pitchFamily="18" charset="0"/>
              <a:cs typeface="Times New Roman" panose="02020603050405020304" pitchFamily="18" charset="0"/>
            </a:endParaRPr>
          </a:p>
          <a:p>
            <a:pPr algn="just">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3. Снижение количества лиц, погибших в результате дорожно-транспортных происшествий.</a:t>
            </a:r>
            <a:endParaRPr lang="ru-RU" sz="1200" spc="-1" dirty="0">
              <a:latin typeface="Times New Roman" panose="02020603050405020304" pitchFamily="18" charset="0"/>
              <a:cs typeface="Times New Roman" panose="02020603050405020304" pitchFamily="18" charset="0"/>
            </a:endParaRPr>
          </a:p>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p:txBody>
      </p:sp>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62568762"/>
              </p:ext>
            </p:extLst>
          </p:nvPr>
        </p:nvGraphicFramePr>
        <p:xfrm>
          <a:off x="89572" y="3284984"/>
          <a:ext cx="8964856" cy="3427585"/>
        </p:xfrm>
        <a:graphic>
          <a:graphicData uri="http://schemas.openxmlformats.org/drawingml/2006/table">
            <a:tbl>
              <a:tblPr firstRow="1" bandRow="1">
                <a:tableStyleId>{5C22544A-7EE6-4342-B048-85BDC9FD1C3A}</a:tableStyleId>
              </a:tblPr>
              <a:tblGrid>
                <a:gridCol w="5976664"/>
                <a:gridCol w="1008112"/>
                <a:gridCol w="1008112"/>
                <a:gridCol w="971968"/>
              </a:tblGrid>
              <a:tr h="315026">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62921">
                <a:tc>
                  <a:txBody>
                    <a:bodyPr/>
                    <a:lstStyle/>
                    <a:p>
                      <a:pPr algn="l"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транспортной системы"</a:t>
                      </a:r>
                    </a:p>
                  </a:txBody>
                  <a:tcPr marL="9525" marR="9525" marT="9525" marB="0" anchor="ctr"/>
                </a:tc>
                <a:tc>
                  <a:txBody>
                    <a:bodyPr/>
                    <a:lstStyle/>
                    <a:p>
                      <a:pPr algn="ctr" fontAlgn="ctr"/>
                      <a:r>
                        <a:rPr lang="ru-RU" sz="1100" b="1" i="0" u="none" strike="noStrike">
                          <a:effectLst/>
                          <a:latin typeface="Times New Roman CYR"/>
                        </a:rPr>
                        <a:t>36 369 846,25</a:t>
                      </a:r>
                    </a:p>
                  </a:txBody>
                  <a:tcPr marL="9525" marR="9525" marT="9525" marB="0" anchor="ctr"/>
                </a:tc>
                <a:tc>
                  <a:txBody>
                    <a:bodyPr/>
                    <a:lstStyle/>
                    <a:p>
                      <a:pPr algn="ctr" fontAlgn="ctr"/>
                      <a:r>
                        <a:rPr lang="ru-RU" sz="1100" b="1" i="0" u="none" strike="noStrike">
                          <a:effectLst/>
                          <a:latin typeface="Times New Roman CYR"/>
                        </a:rPr>
                        <a:t>29 547 655,72</a:t>
                      </a:r>
                    </a:p>
                  </a:txBody>
                  <a:tcPr marL="9525" marR="9525" marT="9525" marB="0" anchor="ctr"/>
                </a:tc>
                <a:tc>
                  <a:txBody>
                    <a:bodyPr/>
                    <a:lstStyle/>
                    <a:p>
                      <a:pPr algn="ctr" fontAlgn="ctr"/>
                      <a:r>
                        <a:rPr lang="ru-RU" sz="1100" b="1" i="0" u="none" strike="noStrike" dirty="0">
                          <a:effectLst/>
                          <a:latin typeface="Times New Roman CYR"/>
                        </a:rPr>
                        <a:t>26 410 259,72</a:t>
                      </a:r>
                    </a:p>
                  </a:txBody>
                  <a:tcPr marL="9525" marR="9525" marT="9525" marB="0" anchor="ctr"/>
                </a:tc>
              </a:tr>
              <a:tr h="312209">
                <a:tc>
                  <a:txBody>
                    <a:bodyPr/>
                    <a:lstStyle/>
                    <a:p>
                      <a:pPr algn="l"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Подпрограмма 1 "Развитие транспортной инфраструктуры и дорожного хозяйства"</a:t>
                      </a:r>
                    </a:p>
                  </a:txBody>
                  <a:tcPr marL="9525" marR="9525" marT="9525" marB="0" anchor="ctr"/>
                </a:tc>
                <a:tc>
                  <a:txBody>
                    <a:bodyPr/>
                    <a:lstStyle/>
                    <a:p>
                      <a:pPr algn="ctr" fontAlgn="ctr"/>
                      <a:r>
                        <a:rPr lang="ru-RU" sz="1100" b="1" i="0" u="none" strike="noStrike">
                          <a:effectLst/>
                          <a:latin typeface="Times New Roman CYR"/>
                        </a:rPr>
                        <a:t>19 251 745,97</a:t>
                      </a:r>
                    </a:p>
                  </a:txBody>
                  <a:tcPr marL="9525" marR="9525" marT="9525" marB="0" anchor="ctr"/>
                </a:tc>
                <a:tc>
                  <a:txBody>
                    <a:bodyPr/>
                    <a:lstStyle/>
                    <a:p>
                      <a:pPr algn="ctr" fontAlgn="ctr"/>
                      <a:r>
                        <a:rPr lang="ru-RU" sz="1100" b="1" i="0" u="none" strike="noStrike">
                          <a:effectLst/>
                          <a:latin typeface="Times New Roman CYR"/>
                        </a:rPr>
                        <a:t>16 353 991,79</a:t>
                      </a:r>
                    </a:p>
                  </a:txBody>
                  <a:tcPr marL="9525" marR="9525" marT="9525" marB="0" anchor="ctr"/>
                </a:tc>
                <a:tc>
                  <a:txBody>
                    <a:bodyPr/>
                    <a:lstStyle/>
                    <a:p>
                      <a:pPr algn="ctr" fontAlgn="ctr"/>
                      <a:r>
                        <a:rPr lang="ru-RU" sz="1100" b="1" i="0" u="none" strike="noStrike" dirty="0">
                          <a:effectLst/>
                          <a:latin typeface="Times New Roman CYR"/>
                        </a:rPr>
                        <a:t>16 829 130,48</a:t>
                      </a:r>
                    </a:p>
                  </a:txBody>
                  <a:tcPr marL="9525" marR="9525" marT="9525" marB="0" anchor="ctr"/>
                </a:tc>
              </a:tr>
              <a:tr h="716631">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tc>
                <a:tc>
                  <a:txBody>
                    <a:bodyPr/>
                    <a:lstStyle/>
                    <a:p>
                      <a:pPr algn="ctr" fontAlgn="ctr"/>
                      <a:r>
                        <a:rPr lang="ru-RU" sz="1100" b="0" i="0" u="none" strike="noStrike">
                          <a:effectLst/>
                          <a:latin typeface="Times New Roman CYR"/>
                        </a:rPr>
                        <a:t>1 398 193,18</a:t>
                      </a:r>
                    </a:p>
                  </a:txBody>
                  <a:tcPr marL="9525" marR="9525" marT="9525" marB="0" anchor="ctr"/>
                </a:tc>
                <a:tc>
                  <a:txBody>
                    <a:bodyPr/>
                    <a:lstStyle/>
                    <a:p>
                      <a:pPr algn="ctr" fontAlgn="ctr"/>
                      <a:r>
                        <a:rPr lang="ru-RU" sz="1100" b="0" i="0" u="none" strike="noStrike">
                          <a:effectLst/>
                          <a:latin typeface="Times New Roman CYR"/>
                        </a:rPr>
                        <a:t>900 221,00</a:t>
                      </a:r>
                    </a:p>
                  </a:txBody>
                  <a:tcPr marL="9525" marR="9525" marT="9525" marB="0" anchor="ctr"/>
                </a:tc>
                <a:tc>
                  <a:txBody>
                    <a:bodyPr/>
                    <a:lstStyle/>
                    <a:p>
                      <a:pPr algn="ctr" fontAlgn="ctr"/>
                      <a:r>
                        <a:rPr lang="ru-RU" sz="1100" b="0" i="0" u="none" strike="noStrike">
                          <a:effectLst/>
                          <a:latin typeface="Times New Roman CYR"/>
                        </a:rPr>
                        <a:t>900 221,00</a:t>
                      </a:r>
                    </a:p>
                  </a:txBody>
                  <a:tcPr marL="9525" marR="9525" marT="9525" marB="0" anchor="ctr"/>
                </a:tc>
              </a:tr>
              <a:tr h="362921">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tc>
                <a:tc>
                  <a:txBody>
                    <a:bodyPr/>
                    <a:lstStyle/>
                    <a:p>
                      <a:pPr algn="ctr" fontAlgn="ctr"/>
                      <a:r>
                        <a:rPr lang="ru-RU" sz="1100" b="0" i="0" u="none" strike="noStrike">
                          <a:effectLst/>
                          <a:latin typeface="Times New Roman CYR"/>
                        </a:rPr>
                        <a:t>7 032 112,00</a:t>
                      </a:r>
                    </a:p>
                  </a:txBody>
                  <a:tcPr marL="9525" marR="9525" marT="9525" marB="0" anchor="ctr"/>
                </a:tc>
                <a:tc>
                  <a:txBody>
                    <a:bodyPr/>
                    <a:lstStyle/>
                    <a:p>
                      <a:pPr algn="ctr" fontAlgn="ctr"/>
                      <a:r>
                        <a:rPr lang="ru-RU" sz="1100" b="0" i="0" u="none" strike="noStrike">
                          <a:effectLst/>
                          <a:latin typeface="Times New Roman CYR"/>
                        </a:rPr>
                        <a:t>5 994 180,00</a:t>
                      </a:r>
                    </a:p>
                  </a:txBody>
                  <a:tcPr marL="9525" marR="9525" marT="9525" marB="0" anchor="ctr"/>
                </a:tc>
                <a:tc>
                  <a:txBody>
                    <a:bodyPr/>
                    <a:lstStyle/>
                    <a:p>
                      <a:pPr algn="ctr" fontAlgn="ctr"/>
                      <a:r>
                        <a:rPr lang="ru-RU" sz="1100" b="0" i="0" u="none" strike="noStrike">
                          <a:effectLst/>
                          <a:latin typeface="Times New Roman CYR"/>
                        </a:rPr>
                        <a:t>6 537 318,69</a:t>
                      </a:r>
                    </a:p>
                  </a:txBody>
                  <a:tcPr marL="9525" marR="9525" marT="9525" marB="0" anchor="ctr"/>
                </a:tc>
              </a:tr>
              <a:tr h="362921">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tc>
                <a:tc>
                  <a:txBody>
                    <a:bodyPr/>
                    <a:lstStyle/>
                    <a:p>
                      <a:pPr algn="ctr" fontAlgn="ctr"/>
                      <a:r>
                        <a:rPr lang="ru-RU" sz="1100" b="0" i="0" u="none" strike="noStrike">
                          <a:effectLst/>
                          <a:latin typeface="Times New Roman CYR"/>
                        </a:rPr>
                        <a:t>798 323,00</a:t>
                      </a:r>
                    </a:p>
                  </a:txBody>
                  <a:tcPr marL="9525" marR="9525" marT="9525" marB="0" anchor="ctr"/>
                </a:tc>
                <a:tc>
                  <a:txBody>
                    <a:bodyPr/>
                    <a:lstStyle/>
                    <a:p>
                      <a:pPr algn="ctr" fontAlgn="ctr"/>
                      <a:r>
                        <a:rPr lang="ru-RU" sz="1100" b="0" i="0" u="none" strike="noStrike">
                          <a:effectLst/>
                          <a:latin typeface="Times New Roman CYR"/>
                        </a:rPr>
                        <a:t>40 323,00</a:t>
                      </a:r>
                    </a:p>
                  </a:txBody>
                  <a:tcPr marL="9525" marR="9525" marT="9525" marB="0" anchor="ctr"/>
                </a:tc>
                <a:tc>
                  <a:txBody>
                    <a:bodyPr/>
                    <a:lstStyle/>
                    <a:p>
                      <a:pPr algn="ctr" fontAlgn="ctr"/>
                      <a:r>
                        <a:rPr lang="ru-RU" sz="1100" b="0" i="0" u="none" strike="noStrike">
                          <a:effectLst/>
                          <a:latin typeface="Times New Roman CYR"/>
                        </a:rPr>
                        <a:t>40 323,00</a:t>
                      </a:r>
                    </a:p>
                  </a:txBody>
                  <a:tcPr marL="9525" marR="9525" marT="9525" marB="0" anchor="ctr"/>
                </a:tc>
              </a:tr>
              <a:tr h="539776">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Содержание, ремонт и капитальный ремонт уличной сети городского округа "Вуктыл" и сооружений на них, в том числе тротуаров общего пользования, остановок общественного транспорта</a:t>
                      </a:r>
                    </a:p>
                  </a:txBody>
                  <a:tcPr marL="9525" marR="9525" marT="9525" marB="0" anchor="ctr"/>
                </a:tc>
                <a:tc>
                  <a:txBody>
                    <a:bodyPr/>
                    <a:lstStyle/>
                    <a:p>
                      <a:pPr algn="ctr" fontAlgn="ctr"/>
                      <a:r>
                        <a:rPr lang="ru-RU" sz="1100" b="0" i="0" u="none" strike="noStrike">
                          <a:effectLst/>
                          <a:latin typeface="Times New Roman CYR"/>
                        </a:rPr>
                        <a:t>9 351 267,79</a:t>
                      </a:r>
                    </a:p>
                  </a:txBody>
                  <a:tcPr marL="9525" marR="9525" marT="9525" marB="0" anchor="ctr"/>
                </a:tc>
                <a:tc>
                  <a:txBody>
                    <a:bodyPr/>
                    <a:lstStyle/>
                    <a:p>
                      <a:pPr algn="ctr" fontAlgn="ctr"/>
                      <a:r>
                        <a:rPr lang="ru-RU" sz="1100" b="0" i="0" u="none" strike="noStrike">
                          <a:effectLst/>
                          <a:latin typeface="Times New Roman CYR"/>
                        </a:rPr>
                        <a:t>9 351 267,79</a:t>
                      </a:r>
                    </a:p>
                  </a:txBody>
                  <a:tcPr marL="9525" marR="9525" marT="9525" marB="0" anchor="ctr"/>
                </a:tc>
                <a:tc>
                  <a:txBody>
                    <a:bodyPr/>
                    <a:lstStyle/>
                    <a:p>
                      <a:pPr algn="ctr" fontAlgn="ctr"/>
                      <a:r>
                        <a:rPr lang="ru-RU" sz="1100" b="0" i="0" u="none" strike="noStrike">
                          <a:effectLst/>
                          <a:latin typeface="Times New Roman CYR"/>
                        </a:rPr>
                        <a:t>9 351 267,79</a:t>
                      </a:r>
                    </a:p>
                  </a:txBody>
                  <a:tcPr marL="9525" marR="9525" marT="9525" marB="0" anchor="ctr"/>
                </a:tc>
              </a:tr>
              <a:tr h="362921">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Реализация народных проектов в сфере дорожной деятельности в рамках проекта «Народный бюджет»</a:t>
                      </a:r>
                    </a:p>
                  </a:txBody>
                  <a:tcPr marL="9525" marR="9525" marT="9525" marB="0" anchor="ctr"/>
                </a:tc>
                <a:tc>
                  <a:txBody>
                    <a:bodyPr/>
                    <a:lstStyle/>
                    <a:p>
                      <a:pPr algn="ctr" fontAlgn="ctr"/>
                      <a:r>
                        <a:rPr lang="ru-RU" sz="1100" b="0" i="0" u="none" strike="noStrike">
                          <a:effectLst/>
                          <a:latin typeface="Times New Roman CYR"/>
                        </a:rPr>
                        <a:t>671 850,00</a:t>
                      </a:r>
                    </a:p>
                  </a:txBody>
                  <a:tcPr marL="9525" marR="9525" marT="9525" marB="0" anchor="ctr"/>
                </a:tc>
                <a:tc>
                  <a:txBody>
                    <a:bodyPr/>
                    <a:lstStyle/>
                    <a:p>
                      <a:pPr algn="ctr" fontAlgn="ctr"/>
                      <a:r>
                        <a:rPr lang="ru-RU" sz="1100" b="0" i="0" u="none" strike="noStrike">
                          <a:effectLst/>
                          <a:latin typeface="Times New Roman CYR"/>
                        </a:rPr>
                        <a:t>68 000,00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r>
            </a:tbl>
          </a:graphicData>
        </a:graphic>
      </p:graphicFrame>
      <p:sp>
        <p:nvSpPr>
          <p:cNvPr id="11" name="TextShape 3"/>
          <p:cNvSpPr txBox="1"/>
          <p:nvPr/>
        </p:nvSpPr>
        <p:spPr>
          <a:xfrm>
            <a:off x="5220072" y="692696"/>
            <a:ext cx="3829304"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3473787543"/>
              </p:ext>
            </p:extLst>
          </p:nvPr>
        </p:nvGraphicFramePr>
        <p:xfrm>
          <a:off x="5199960" y="1340768"/>
          <a:ext cx="3696072" cy="159995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519059" y="2936541"/>
            <a:ext cx="457882"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руб.</a:t>
            </a:r>
            <a:endParaRPr lang="ru-RU" sz="1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ustomShape 2"/>
          <p:cNvSpPr/>
          <p:nvPr/>
        </p:nvSpPr>
        <p:spPr>
          <a:xfrm>
            <a:off x="2447960" y="4207232"/>
            <a:ext cx="4176464" cy="288032"/>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a:t>
            </a:r>
            <a:r>
              <a:rPr lang="ru-RU" sz="1400" b="1" strike="noStrike" spc="-1" dirty="0">
                <a:solidFill>
                  <a:srgbClr val="0000FF"/>
                </a:solidFill>
                <a:latin typeface="Calibri"/>
                <a:ea typeface="Microsoft YaHei"/>
              </a:rPr>
              <a:t>МП</a:t>
            </a:r>
            <a:endParaRPr lang="ru-RU" sz="1400" b="0" strike="noStrike" spc="-1" dirty="0">
              <a:latin typeface="Arial"/>
            </a:endParaRPr>
          </a:p>
        </p:txBody>
      </p:sp>
      <p:graphicFrame>
        <p:nvGraphicFramePr>
          <p:cNvPr id="577" name="Table 4"/>
          <p:cNvGraphicFramePr/>
          <p:nvPr>
            <p:extLst>
              <p:ext uri="{D42A27DB-BD31-4B8C-83A1-F6EECF244321}">
                <p14:modId xmlns:p14="http://schemas.microsoft.com/office/powerpoint/2010/main" val="3952540069"/>
              </p:ext>
            </p:extLst>
          </p:nvPr>
        </p:nvGraphicFramePr>
        <p:xfrm>
          <a:off x="330616" y="4581128"/>
          <a:ext cx="8482767" cy="2164080"/>
        </p:xfrm>
        <a:graphic>
          <a:graphicData uri="http://schemas.openxmlformats.org/drawingml/2006/table">
            <a:tbl>
              <a:tblPr/>
              <a:tblGrid>
                <a:gridCol w="3137411"/>
                <a:gridCol w="205105"/>
                <a:gridCol w="708293"/>
                <a:gridCol w="610185"/>
                <a:gridCol w="577710"/>
                <a:gridCol w="632062"/>
                <a:gridCol w="675476"/>
                <a:gridCol w="664879"/>
                <a:gridCol w="566430"/>
                <a:gridCol w="705216"/>
              </a:tblGrid>
              <a:tr h="238066">
                <a:tc>
                  <a:txBody>
                    <a:bodyPr/>
                    <a:lstStyle/>
                    <a:p>
                      <a:pPr algn="ctr"/>
                      <a:r>
                        <a:rPr lang="ru-RU" sz="1100" b="1" strike="noStrike" spc="-1" dirty="0">
                          <a:latin typeface="Times New Roman"/>
                          <a:ea typeface="Microsoft YaHei"/>
                        </a:rPr>
                        <a:t>Показатель (индикатор) (наименование)</a:t>
                      </a:r>
                      <a:endParaRPr lang="ru-RU" sz="11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gridSpan="2">
                  <a:txBody>
                    <a:bodyPr/>
                    <a:lstStyle/>
                    <a:p>
                      <a:pPr algn="ctr"/>
                      <a:r>
                        <a:rPr lang="ru-RU" sz="1100" b="1" strike="noStrike" spc="-1" dirty="0">
                          <a:latin typeface="Times New Roman"/>
                          <a:ea typeface="Microsoft YaHei"/>
                        </a:rPr>
                        <a:t>Ед. </a:t>
                      </a:r>
                      <a:r>
                        <a:rPr lang="ru-RU" sz="1100" b="1" strike="noStrike" spc="-1" dirty="0" smtClean="0">
                          <a:latin typeface="Times New Roman"/>
                          <a:ea typeface="Microsoft YaHei"/>
                        </a:rPr>
                        <a:t>изм.</a:t>
                      </a:r>
                      <a:endParaRPr lang="ru-RU" sz="11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2015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2016</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2017</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2018</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2019</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2020</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2021</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238066">
                <a:tc gridSpan="10">
                  <a:txBody>
                    <a:bodyPr/>
                    <a:lstStyle/>
                    <a:p>
                      <a:pPr algn="ctr"/>
                      <a:r>
                        <a:rPr lang="ru-RU" sz="1100" b="1" strike="noStrike" spc="-1">
                          <a:latin typeface="Times New Roman"/>
                        </a:rPr>
                        <a:t>Муниципальная программа городского округа «Вуктыл» «</a:t>
                      </a:r>
                      <a:r>
                        <a:rPr lang="ru-RU" sz="1100" b="1" strike="noStrike" spc="-1">
                          <a:latin typeface="Times New Roman"/>
                          <a:ea typeface="Calibri"/>
                        </a:rPr>
                        <a:t>Развитие транспортной системы</a:t>
                      </a:r>
                      <a:r>
                        <a:rPr lang="ru-RU" sz="1100" b="1" strike="noStrike" spc="-1">
                          <a:latin typeface="Times New Roman"/>
                        </a:rPr>
                        <a:t>»</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644179">
                <a:tc gridSpan="2">
                  <a:txBody>
                    <a:bodyPr/>
                    <a:lstStyle/>
                    <a:p>
                      <a:pPr algn="just"/>
                      <a:r>
                        <a:rPr lang="ru-RU" sz="1000" b="0" strike="noStrike" spc="-1" dirty="0">
                          <a:latin typeface="Times New Roman"/>
                        </a:rPr>
                        <a:t>Доля протяженности </a:t>
                      </a:r>
                      <a:r>
                        <a:rPr lang="ru-RU" sz="1000" b="0" strike="noStrike" spc="-1" dirty="0" smtClean="0">
                          <a:latin typeface="Times New Roman"/>
                        </a:rPr>
                        <a:t>автом. дорог </a:t>
                      </a:r>
                      <a:r>
                        <a:rPr lang="ru-RU" sz="1000" b="0" strike="noStrike" spc="-1" dirty="0">
                          <a:latin typeface="Times New Roman"/>
                        </a:rPr>
                        <a:t>общего пользования </a:t>
                      </a:r>
                      <a:r>
                        <a:rPr lang="ru-RU" sz="1000" b="0" strike="noStrike" spc="-1" dirty="0" smtClean="0">
                          <a:latin typeface="Times New Roman"/>
                        </a:rPr>
                        <a:t>мест. значения</a:t>
                      </a:r>
                      <a:r>
                        <a:rPr lang="ru-RU" sz="1000" b="0" strike="noStrike" spc="-1" dirty="0">
                          <a:latin typeface="Times New Roman"/>
                        </a:rPr>
                        <a:t>, отвечающих </a:t>
                      </a:r>
                      <a:r>
                        <a:rPr lang="ru-RU" sz="1000" b="0" strike="noStrike" spc="-1" dirty="0" smtClean="0">
                          <a:latin typeface="Times New Roman"/>
                        </a:rPr>
                        <a:t>нормативным </a:t>
                      </a:r>
                      <a:r>
                        <a:rPr lang="ru-RU" sz="1000" b="0" strike="noStrike" spc="-1" dirty="0">
                          <a:latin typeface="Times New Roman"/>
                        </a:rPr>
                        <a:t>требованиям, в общей протяженности </a:t>
                      </a:r>
                      <a:r>
                        <a:rPr lang="ru-RU" sz="1000" b="0" strike="noStrike" spc="-1" dirty="0" smtClean="0">
                          <a:latin typeface="Times New Roman"/>
                        </a:rPr>
                        <a:t>автом. </a:t>
                      </a:r>
                      <a:r>
                        <a:rPr lang="ru-RU" sz="1000" b="0" strike="noStrike" spc="-1" dirty="0">
                          <a:latin typeface="Times New Roman"/>
                        </a:rPr>
                        <a:t>дорог общего пользования местного значения</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1" strike="noStrike" spc="-1" dirty="0">
                          <a:latin typeface="Times New Roman"/>
                        </a:rPr>
                        <a:t>процент</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12</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12</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12</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11,6</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11,6</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11,6</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11,6</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504140">
                <a:tc gridSpan="2">
                  <a:txBody>
                    <a:bodyPr/>
                    <a:lstStyle/>
                    <a:p>
                      <a:pPr algn="just"/>
                      <a:r>
                        <a:rPr lang="ru-RU" sz="1000" b="0" strike="noStrike" spc="-1" dirty="0">
                          <a:latin typeface="Times New Roman"/>
                        </a:rPr>
                        <a:t>Доля </a:t>
                      </a:r>
                      <a:r>
                        <a:rPr lang="ru-RU" sz="1000" b="0" strike="noStrike" spc="-1" dirty="0" smtClean="0">
                          <a:latin typeface="Times New Roman"/>
                        </a:rPr>
                        <a:t>насел. пунктов</a:t>
                      </a:r>
                      <a:r>
                        <a:rPr lang="ru-RU" sz="1000" b="0" strike="noStrike" spc="-1" dirty="0">
                          <a:latin typeface="Times New Roman"/>
                        </a:rPr>
                        <a:t>, охваченных автобусным сообщением, в общей численности населенных пунктов (на конец года)</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1" strike="noStrike" spc="-1" dirty="0">
                          <a:latin typeface="Times New Roman"/>
                        </a:rPr>
                        <a:t>процент</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dirty="0">
                          <a:latin typeface="Times New Roman"/>
                        </a:rPr>
                        <a:t>45,5</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a:latin typeface="Times New Roman"/>
                        </a:rPr>
                        <a:t>45,5</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a:latin typeface="Times New Roman"/>
                        </a:rPr>
                        <a:t>54,5</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a:latin typeface="Times New Roman"/>
                        </a:rPr>
                        <a:t>54,5</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dirty="0">
                          <a:latin typeface="Times New Roman"/>
                        </a:rPr>
                        <a:t>54,5</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dirty="0">
                          <a:latin typeface="Times New Roman"/>
                        </a:rPr>
                        <a:t>54,5</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a:latin typeface="Times New Roman"/>
                        </a:rPr>
                        <a:t>54,4</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364101">
                <a:tc gridSpan="2">
                  <a:txBody>
                    <a:bodyPr/>
                    <a:lstStyle/>
                    <a:p>
                      <a:pPr algn="just"/>
                      <a:r>
                        <a:rPr lang="ru-RU" sz="1000" b="0" strike="noStrike" spc="-1" dirty="0">
                          <a:latin typeface="Times New Roman"/>
                        </a:rPr>
                        <a:t>Число граждан, погибших в дорожно-транспортных происшествиях</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человек</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3</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2</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2</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1</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1</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bl>
          </a:graphicData>
        </a:graphic>
      </p:graphicFrame>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831321226"/>
              </p:ext>
            </p:extLst>
          </p:nvPr>
        </p:nvGraphicFramePr>
        <p:xfrm>
          <a:off x="143508" y="835412"/>
          <a:ext cx="8856984" cy="3371820"/>
        </p:xfrm>
        <a:graphic>
          <a:graphicData uri="http://schemas.openxmlformats.org/drawingml/2006/table">
            <a:tbl>
              <a:tblPr firstRow="1" bandRow="1">
                <a:tableStyleId>{5C22544A-7EE6-4342-B048-85BDC9FD1C3A}</a:tableStyleId>
              </a:tblPr>
              <a:tblGrid>
                <a:gridCol w="6048672"/>
                <a:gridCol w="936104"/>
                <a:gridCol w="972108"/>
                <a:gridCol w="900100"/>
              </a:tblGrid>
              <a:tr h="175164">
                <a:tc>
                  <a:txBody>
                    <a:bodyPr/>
                    <a:lstStyle/>
                    <a:p>
                      <a:pPr algn="l" fontAlgn="ctr"/>
                      <a:endParaRPr lang="ru-RU" sz="1100" b="1" i="0" u="none" strike="noStrike" dirty="0" smtClean="0">
                        <a:solidFill>
                          <a:schemeClr val="tx1"/>
                        </a:solidFill>
                        <a:effectLst/>
                        <a:latin typeface="Times New Roman" panose="02020603050405020304" pitchFamily="18" charset="0"/>
                        <a:cs typeface="Times New Roman" panose="02020603050405020304" pitchFamily="18" charset="0"/>
                      </a:endParaRPr>
                    </a:p>
                    <a:p>
                      <a:pPr algn="l"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Подпрограмма </a:t>
                      </a:r>
                      <a:r>
                        <a:rPr lang="ru-RU" sz="1100" b="1" i="0" u="none" strike="noStrike" dirty="0">
                          <a:solidFill>
                            <a:schemeClr val="tx1"/>
                          </a:solidFill>
                          <a:effectLst/>
                          <a:latin typeface="Times New Roman" panose="02020603050405020304" pitchFamily="18" charset="0"/>
                          <a:cs typeface="Times New Roman" panose="02020603050405020304" pitchFamily="18" charset="0"/>
                        </a:rPr>
                        <a:t>2 </a:t>
                      </a: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«Организация </a:t>
                      </a:r>
                      <a:r>
                        <a:rPr lang="ru-RU" sz="1100" b="1" i="0" u="none" strike="noStrike" dirty="0">
                          <a:solidFill>
                            <a:schemeClr val="tx1"/>
                          </a:solidFill>
                          <a:effectLst/>
                          <a:latin typeface="Times New Roman" panose="02020603050405020304" pitchFamily="18" charset="0"/>
                          <a:cs typeface="Times New Roman" panose="02020603050405020304" pitchFamily="18" charset="0"/>
                        </a:rPr>
                        <a:t>транспортного </a:t>
                      </a: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обслуживания»</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40000"/>
                        <a:lumOff val="60000"/>
                      </a:schemeClr>
                    </a:solidFill>
                  </a:tcPr>
                </a:tc>
                <a:tc>
                  <a:txBody>
                    <a:bodyPr/>
                    <a:lstStyle/>
                    <a:p>
                      <a:pPr algn="ctr" fontAlgn="ctr"/>
                      <a:r>
                        <a:rPr lang="ru-RU" sz="1100" b="1" i="0" u="none" strike="noStrike">
                          <a:solidFill>
                            <a:schemeClr val="tx1"/>
                          </a:solidFill>
                          <a:effectLst/>
                          <a:latin typeface="Times New Roman CYR"/>
                        </a:rPr>
                        <a:t>15 986 269,85</a:t>
                      </a:r>
                    </a:p>
                  </a:txBody>
                  <a:tcPr marL="9525" marR="9525" marT="9525" marB="0" anchor="ctr">
                    <a:solidFill>
                      <a:schemeClr val="accent6">
                        <a:lumMod val="40000"/>
                        <a:lumOff val="60000"/>
                      </a:schemeClr>
                    </a:solidFill>
                  </a:tcPr>
                </a:tc>
                <a:tc>
                  <a:txBody>
                    <a:bodyPr/>
                    <a:lstStyle/>
                    <a:p>
                      <a:pPr algn="ctr" fontAlgn="ctr"/>
                      <a:r>
                        <a:rPr lang="ru-RU" sz="1100" b="1" i="0" u="none" strike="noStrike">
                          <a:solidFill>
                            <a:schemeClr val="tx1"/>
                          </a:solidFill>
                          <a:effectLst/>
                          <a:latin typeface="Times New Roman CYR"/>
                        </a:rPr>
                        <a:t>12 293 328,93</a:t>
                      </a:r>
                    </a:p>
                  </a:txBody>
                  <a:tcPr marL="9525" marR="9525" marT="9525" marB="0" anchor="ctr">
                    <a:solidFill>
                      <a:schemeClr val="accent6">
                        <a:lumMod val="40000"/>
                        <a:lumOff val="60000"/>
                      </a:schemeClr>
                    </a:solidFill>
                  </a:tcPr>
                </a:tc>
                <a:tc>
                  <a:txBody>
                    <a:bodyPr/>
                    <a:lstStyle/>
                    <a:p>
                      <a:pPr algn="ctr" fontAlgn="ctr"/>
                      <a:r>
                        <a:rPr lang="ru-RU" sz="1100" b="1" i="0" u="none" strike="noStrike" dirty="0">
                          <a:solidFill>
                            <a:schemeClr val="tx1"/>
                          </a:solidFill>
                          <a:effectLst/>
                          <a:latin typeface="Times New Roman CYR"/>
                        </a:rPr>
                        <a:t>9 581 129,24</a:t>
                      </a:r>
                    </a:p>
                  </a:txBody>
                  <a:tcPr marL="9525" marR="9525" marT="9525" marB="0" anchor="ctr">
                    <a:solidFill>
                      <a:schemeClr val="accent6">
                        <a:lumMod val="40000"/>
                        <a:lumOff val="60000"/>
                      </a:schemeClr>
                    </a:solidFill>
                  </a:tcPr>
                </a:tc>
              </a:tr>
              <a:tr h="303267">
                <a:tc>
                  <a:txBody>
                    <a:bodyPr/>
                    <a:lstStyle/>
                    <a:p>
                      <a:pPr algn="l"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Организация осуществления перевозок пассажиров и багажа автомобильным транспортом</a:t>
                      </a:r>
                    </a:p>
                  </a:txBody>
                  <a:tcPr marL="9525" marR="9525" marT="9525" marB="0" anchor="ctr"/>
                </a:tc>
                <a:tc>
                  <a:txBody>
                    <a:bodyPr/>
                    <a:lstStyle/>
                    <a:p>
                      <a:pPr algn="ctr" fontAlgn="ctr"/>
                      <a:r>
                        <a:rPr lang="ru-RU" sz="1100" b="0" i="0" u="none" strike="noStrike">
                          <a:effectLst/>
                          <a:latin typeface="Times New Roman CYR"/>
                        </a:rPr>
                        <a:t>3 200 000,00</a:t>
                      </a:r>
                    </a:p>
                  </a:txBody>
                  <a:tcPr marL="9525" marR="9525" marT="9525" marB="0" anchor="ctr"/>
                </a:tc>
                <a:tc>
                  <a:txBody>
                    <a:bodyPr/>
                    <a:lstStyle/>
                    <a:p>
                      <a:pPr algn="ctr" fontAlgn="ctr"/>
                      <a:r>
                        <a:rPr lang="ru-RU" sz="1100" b="0" i="0" u="none" strike="noStrike">
                          <a:effectLst/>
                          <a:latin typeface="Times New Roman CYR"/>
                        </a:rPr>
                        <a:t>2 600 000,00</a:t>
                      </a:r>
                    </a:p>
                  </a:txBody>
                  <a:tcPr marL="9525" marR="9525" marT="9525" marB="0" anchor="ctr"/>
                </a:tc>
                <a:tc>
                  <a:txBody>
                    <a:bodyPr/>
                    <a:lstStyle/>
                    <a:p>
                      <a:pPr algn="ctr" fontAlgn="ctr"/>
                      <a:r>
                        <a:rPr lang="ru-RU" sz="1100" b="0" i="0" u="none" strike="noStrike">
                          <a:effectLst/>
                          <a:latin typeface="Times New Roman CYR"/>
                        </a:rPr>
                        <a:t>2 600 000,00</a:t>
                      </a:r>
                    </a:p>
                  </a:txBody>
                  <a:tcPr marL="9525" marR="9525" marT="9525" marB="0" anchor="ctr"/>
                </a:tc>
              </a:tr>
              <a:tr h="432048">
                <a:tc>
                  <a:txBody>
                    <a:bodyPr/>
                    <a:lstStyle/>
                    <a:p>
                      <a:pPr algn="l" fontAlgn="b"/>
                      <a:r>
                        <a:rPr lang="ru-RU" sz="1100" b="0" i="0" u="none" strike="noStrike" dirty="0">
                          <a:solidFill>
                            <a:schemeClr val="tx1"/>
                          </a:solidFill>
                          <a:effectLst/>
                          <a:latin typeface="Times New Roman" panose="02020603050405020304" pitchFamily="18" charset="0"/>
                          <a:cs typeface="Times New Roman" panose="02020603050405020304" pitchFamily="18" charset="0"/>
                        </a:rPr>
                        <a:t>Субсидирование выпадающих доходов организаций водного транспорта, осуществляющих пассажирские перевозки  водным транспортом на территории городского округа "Вуктыл"</a:t>
                      </a:r>
                    </a:p>
                  </a:txBody>
                  <a:tcPr marL="9525" marR="9525" marT="9525" marB="0" anchor="ctr"/>
                </a:tc>
                <a:tc>
                  <a:txBody>
                    <a:bodyPr/>
                    <a:lstStyle/>
                    <a:p>
                      <a:pPr algn="ctr" fontAlgn="ctr"/>
                      <a:r>
                        <a:rPr lang="ru-RU" sz="1100" b="0" i="0" u="none" strike="noStrike" dirty="0">
                          <a:effectLst/>
                          <a:latin typeface="Times New Roman CYR"/>
                        </a:rPr>
                        <a:t>3 852 199,00</a:t>
                      </a:r>
                    </a:p>
                  </a:txBody>
                  <a:tcPr marL="9525" marR="9525" marT="9525" marB="0" anchor="ctr"/>
                </a:tc>
                <a:tc>
                  <a:txBody>
                    <a:bodyPr/>
                    <a:lstStyle/>
                    <a:p>
                      <a:pPr algn="ctr" fontAlgn="ctr"/>
                      <a:r>
                        <a:rPr lang="ru-RU" sz="1100" b="0" i="0" u="none" strike="noStrike">
                          <a:effectLst/>
                          <a:latin typeface="Times New Roman CYR"/>
                        </a:rPr>
                        <a:t>2 712 199,69</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432048">
                <a:tc>
                  <a:txBody>
                    <a:bodyPr/>
                    <a:lstStyle/>
                    <a:p>
                      <a:pPr algn="l"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Обеспечение деятельности муниципального казенного учреждения "Административно-хозяйственный отдел"</a:t>
                      </a:r>
                    </a:p>
                  </a:txBody>
                  <a:tcPr marL="9525" marR="9525" marT="9525" marB="0" anchor="ctr"/>
                </a:tc>
                <a:tc>
                  <a:txBody>
                    <a:bodyPr/>
                    <a:lstStyle/>
                    <a:p>
                      <a:pPr algn="ctr" fontAlgn="ctr"/>
                      <a:r>
                        <a:rPr lang="ru-RU" sz="1100" b="0" i="0" u="none" strike="noStrike" dirty="0">
                          <a:effectLst/>
                          <a:latin typeface="Times New Roman CYR"/>
                        </a:rPr>
                        <a:t>8 184 070,85</a:t>
                      </a:r>
                    </a:p>
                  </a:txBody>
                  <a:tcPr marL="9525" marR="9525" marT="9525" marB="0" anchor="ctr"/>
                </a:tc>
                <a:tc>
                  <a:txBody>
                    <a:bodyPr/>
                    <a:lstStyle/>
                    <a:p>
                      <a:pPr algn="ctr" fontAlgn="ctr"/>
                      <a:r>
                        <a:rPr lang="ru-RU" sz="1100" b="0" i="0" u="none" strike="noStrike" dirty="0">
                          <a:effectLst/>
                          <a:latin typeface="Times New Roman CYR"/>
                        </a:rPr>
                        <a:t>6 481 129,24</a:t>
                      </a:r>
                    </a:p>
                  </a:txBody>
                  <a:tcPr marL="9525" marR="9525" marT="9525" marB="0" anchor="ctr"/>
                </a:tc>
                <a:tc>
                  <a:txBody>
                    <a:bodyPr/>
                    <a:lstStyle/>
                    <a:p>
                      <a:pPr algn="ctr" fontAlgn="ctr"/>
                      <a:r>
                        <a:rPr lang="ru-RU" sz="1100" b="0" i="0" u="none" strike="noStrike">
                          <a:effectLst/>
                          <a:latin typeface="Times New Roman CYR"/>
                        </a:rPr>
                        <a:t>6 481 129,24</a:t>
                      </a:r>
                    </a:p>
                  </a:txBody>
                  <a:tcPr marL="9525" marR="9525" marT="9525" marB="0" anchor="ctr"/>
                </a:tc>
              </a:tr>
              <a:tr h="432048">
                <a:tc>
                  <a:txBody>
                    <a:bodyPr/>
                    <a:lstStyle/>
                    <a:p>
                      <a:pPr algn="l"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Содержание и обустройство остановочных пунктов, расположенных на 1164 км р. Печора в районе местечка </a:t>
                      </a:r>
                      <a:r>
                        <a:rPr lang="ru-RU" sz="1100" b="0" i="0" u="none" strike="noStrike" dirty="0" err="1">
                          <a:solidFill>
                            <a:schemeClr val="tx1"/>
                          </a:solidFill>
                          <a:effectLst/>
                          <a:latin typeface="Times New Roman" panose="02020603050405020304" pitchFamily="18" charset="0"/>
                          <a:cs typeface="Times New Roman" panose="02020603050405020304" pitchFamily="18" charset="0"/>
                        </a:rPr>
                        <a:t>Кузьдибож</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a:effectLst/>
                          <a:latin typeface="Times New Roman CYR"/>
                        </a:rPr>
                        <a:t>250 000,00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r>
              <a:tr h="216024">
                <a:tc>
                  <a:txBody>
                    <a:bodyPr/>
                    <a:lstStyle/>
                    <a:p>
                      <a:pPr algn="l"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Содержание части участка взлетно-посадочной полосы аэропорта города Вуктыла</a:t>
                      </a:r>
                    </a:p>
                  </a:txBody>
                  <a:tcPr marL="9525" marR="9525" marT="9525" marB="0" anchor="ctr"/>
                </a:tc>
                <a:tc>
                  <a:txBody>
                    <a:bodyPr/>
                    <a:lstStyle/>
                    <a:p>
                      <a:pPr algn="ctr" fontAlgn="ctr"/>
                      <a:r>
                        <a:rPr lang="ru-RU" sz="1100" b="0" i="0" u="none" strike="noStrike">
                          <a:effectLst/>
                          <a:latin typeface="Times New Roman CYR"/>
                        </a:rPr>
                        <a:t>500 000,00</a:t>
                      </a:r>
                    </a:p>
                  </a:txBody>
                  <a:tcPr marL="9525" marR="9525" marT="9525" marB="0" anchor="ctr"/>
                </a:tc>
                <a:tc>
                  <a:txBody>
                    <a:bodyPr/>
                    <a:lstStyle/>
                    <a:p>
                      <a:pPr algn="ctr" fontAlgn="ctr"/>
                      <a:r>
                        <a:rPr lang="ru-RU" sz="1100" b="0" i="0" u="none" strike="noStrike">
                          <a:effectLst/>
                          <a:latin typeface="Times New Roman CYR"/>
                        </a:rPr>
                        <a:t>500 000,00</a:t>
                      </a:r>
                    </a:p>
                  </a:txBody>
                  <a:tcPr marL="9525" marR="9525" marT="9525" marB="0" anchor="ctr"/>
                </a:tc>
                <a:tc>
                  <a:txBody>
                    <a:bodyPr/>
                    <a:lstStyle/>
                    <a:p>
                      <a:pPr algn="ctr" fontAlgn="ctr"/>
                      <a:r>
                        <a:rPr lang="ru-RU" sz="1100" b="0" i="0" u="none" strike="noStrike" dirty="0">
                          <a:effectLst/>
                          <a:latin typeface="Times New Roman CYR"/>
                        </a:rPr>
                        <a:t>500 000,00</a:t>
                      </a:r>
                    </a:p>
                  </a:txBody>
                  <a:tcPr marL="9525" marR="9525" marT="9525" marB="0" anchor="ctr"/>
                </a:tc>
              </a:tr>
              <a:tr h="175164">
                <a:tc>
                  <a:txBody>
                    <a:bodyPr/>
                    <a:lstStyle/>
                    <a:p>
                      <a:pPr algn="l"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Подпрограмма 3 "Повышение безопасности дорожного движения"</a:t>
                      </a:r>
                    </a:p>
                  </a:txBody>
                  <a:tcPr marL="9525" marR="9525" marT="9525" marB="0" anchor="ctr"/>
                </a:tc>
                <a:tc>
                  <a:txBody>
                    <a:bodyPr/>
                    <a:lstStyle/>
                    <a:p>
                      <a:pPr algn="ctr" fontAlgn="ctr"/>
                      <a:r>
                        <a:rPr lang="ru-RU" sz="1100" b="1" i="0" u="none" strike="noStrike">
                          <a:effectLst/>
                          <a:latin typeface="Times New Roman CYR"/>
                        </a:rPr>
                        <a:t>1 131 830,43</a:t>
                      </a:r>
                    </a:p>
                  </a:txBody>
                  <a:tcPr marL="9525" marR="9525" marT="9525" marB="0" anchor="ctr"/>
                </a:tc>
                <a:tc>
                  <a:txBody>
                    <a:bodyPr/>
                    <a:lstStyle/>
                    <a:p>
                      <a:pPr algn="ctr" fontAlgn="ctr"/>
                      <a:r>
                        <a:rPr lang="ru-RU" sz="1100" b="1" i="0" u="none" strike="noStrike">
                          <a:effectLst/>
                          <a:latin typeface="Times New Roman CYR"/>
                        </a:rPr>
                        <a:t>900 335,00</a:t>
                      </a:r>
                    </a:p>
                  </a:txBody>
                  <a:tcPr marL="9525" marR="9525" marT="9525" marB="0" anchor="ctr"/>
                </a:tc>
                <a:tc>
                  <a:txBody>
                    <a:bodyPr/>
                    <a:lstStyle/>
                    <a:p>
                      <a:pPr algn="ctr" fontAlgn="ctr"/>
                      <a:r>
                        <a:rPr lang="ru-RU" sz="1100" b="1" i="0" u="none" strike="noStrike" dirty="0">
                          <a:effectLst/>
                          <a:latin typeface="Times New Roman CYR"/>
                        </a:rPr>
                        <a:t>0,00</a:t>
                      </a:r>
                    </a:p>
                  </a:txBody>
                  <a:tcPr marL="9525" marR="9525" marT="9525" marB="0" anchor="ctr"/>
                </a:tc>
              </a:tr>
              <a:tr h="341656">
                <a:tc>
                  <a:txBody>
                    <a:bodyPr/>
                    <a:lstStyle/>
                    <a:p>
                      <a:pPr algn="l"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Организация и проведение соревнований юных инспекторов дорожного движения "Безопасное колесо" среди учащихся образовательных учреждений</a:t>
                      </a:r>
                    </a:p>
                  </a:txBody>
                  <a:tcPr marL="9525" marR="9525" marT="9525" marB="0" anchor="ctr"/>
                </a:tc>
                <a:tc>
                  <a:txBody>
                    <a:bodyPr/>
                    <a:lstStyle/>
                    <a:p>
                      <a:pPr algn="ctr" fontAlgn="ctr"/>
                      <a:r>
                        <a:rPr lang="ru-RU" sz="1100" b="0" i="0" u="none" strike="noStrike">
                          <a:effectLst/>
                          <a:latin typeface="Times New Roman CYR"/>
                        </a:rPr>
                        <a:t>10 000,00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r>
              <a:tr h="341656">
                <a:tc>
                  <a:txBody>
                    <a:bodyPr/>
                    <a:lstStyle/>
                    <a:p>
                      <a:pPr algn="l"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Обеспечение обустройства и содержания технических средств организации безопасного дорожного движения</a:t>
                      </a:r>
                    </a:p>
                  </a:txBody>
                  <a:tcPr marL="9525" marR="9525" marT="9525" marB="0" anchor="ctr"/>
                </a:tc>
                <a:tc>
                  <a:txBody>
                    <a:bodyPr/>
                    <a:lstStyle/>
                    <a:p>
                      <a:pPr algn="ctr" fontAlgn="ctr"/>
                      <a:r>
                        <a:rPr lang="ru-RU" sz="1100" b="0" i="0" u="none" strike="noStrike">
                          <a:effectLst/>
                          <a:latin typeface="Times New Roman CYR"/>
                        </a:rPr>
                        <a:t>1 064 043,43</a:t>
                      </a:r>
                    </a:p>
                  </a:txBody>
                  <a:tcPr marL="9525" marR="9525" marT="9525" marB="0" anchor="ctr"/>
                </a:tc>
                <a:tc>
                  <a:txBody>
                    <a:bodyPr/>
                    <a:lstStyle/>
                    <a:p>
                      <a:pPr algn="ctr" fontAlgn="ctr"/>
                      <a:r>
                        <a:rPr lang="ru-RU" sz="1100" b="0" i="0" u="none" strike="noStrike">
                          <a:effectLst/>
                          <a:latin typeface="Times New Roman CYR"/>
                        </a:rPr>
                        <a:t>900 335,00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r>
              <a:tr h="341656">
                <a:tc>
                  <a:txBody>
                    <a:bodyPr/>
                    <a:lstStyle/>
                    <a:p>
                      <a:pPr algn="l"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Эвакуация длительно хранящегося, брошенного (бесхозяйного) и разукомплектованного автотранспорта</a:t>
                      </a:r>
                    </a:p>
                  </a:txBody>
                  <a:tcPr marL="9525" marR="9525" marT="9525" marB="0" anchor="ctr"/>
                </a:tc>
                <a:tc>
                  <a:txBody>
                    <a:bodyPr/>
                    <a:lstStyle/>
                    <a:p>
                      <a:pPr algn="ctr" fontAlgn="ctr"/>
                      <a:r>
                        <a:rPr lang="ru-RU" sz="1100" b="0" i="0" u="none" strike="noStrike">
                          <a:effectLst/>
                          <a:latin typeface="Times New Roman CYR"/>
                        </a:rPr>
                        <a:t>57 787,00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Picture 8"/>
          <p:cNvPicPr/>
          <p:nvPr/>
        </p:nvPicPr>
        <p:blipFill>
          <a:blip r:embed="rId3"/>
          <a:stretch/>
        </p:blipFill>
        <p:spPr>
          <a:xfrm>
            <a:off x="250920" y="4581360"/>
            <a:ext cx="2676240" cy="1775880"/>
          </a:xfrm>
          <a:prstGeom prst="rect">
            <a:avLst/>
          </a:prstGeom>
          <a:ln>
            <a:noFill/>
          </a:ln>
        </p:spPr>
      </p:pic>
      <p:graphicFrame>
        <p:nvGraphicFramePr>
          <p:cNvPr id="580" name="Table 1"/>
          <p:cNvGraphicFramePr/>
          <p:nvPr>
            <p:extLst>
              <p:ext uri="{D42A27DB-BD31-4B8C-83A1-F6EECF244321}">
                <p14:modId xmlns:p14="http://schemas.microsoft.com/office/powerpoint/2010/main" val="2337477851"/>
              </p:ext>
            </p:extLst>
          </p:nvPr>
        </p:nvGraphicFramePr>
        <p:xfrm>
          <a:off x="3384000" y="1111320"/>
          <a:ext cx="5666400" cy="4696200"/>
        </p:xfrm>
        <a:graphic>
          <a:graphicData uri="http://schemas.openxmlformats.org/drawingml/2006/table">
            <a:tbl>
              <a:tblPr/>
              <a:tblGrid>
                <a:gridCol w="3002400"/>
                <a:gridCol w="865800"/>
                <a:gridCol w="887400"/>
                <a:gridCol w="910800"/>
              </a:tblGrid>
              <a:tr h="746280">
                <a:tc>
                  <a:txBody>
                    <a:bodyPr/>
                    <a:lstStyle/>
                    <a:p>
                      <a:pPr algn="ctr"/>
                      <a:r>
                        <a:rPr lang="ru-RU" sz="1400" b="1" strike="noStrike" spc="-1" dirty="0">
                          <a:latin typeface="Times New Roman"/>
                        </a:rPr>
                        <a:t>Наименование мероприятия</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400" b="1" strike="noStrike" spc="-1">
                          <a:latin typeface="Times New Roman"/>
                        </a:rPr>
                        <a:t>2019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400" b="1" strike="noStrike" spc="-1">
                          <a:latin typeface="Times New Roman"/>
                        </a:rPr>
                        <a:t>2020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400" b="1" strike="noStrike" spc="-1">
                          <a:latin typeface="Times New Roman"/>
                        </a:rPr>
                        <a:t>2021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r>
              <a:tr h="1501560">
                <a:tc>
                  <a:txBody>
                    <a:bodyPr/>
                    <a:lstStyle/>
                    <a:p>
                      <a:pPr algn="ctr"/>
                      <a:r>
                        <a:rPr lang="ru-RU" sz="1200" b="0" strike="noStrike" spc="-1" dirty="0">
                          <a:latin typeface="Times New Roman"/>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dirty="0" smtClean="0">
                          <a:latin typeface="Times New Roman"/>
                        </a:rPr>
                        <a:t>1 398,2</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dirty="0">
                          <a:latin typeface="Times New Roman"/>
                        </a:rPr>
                        <a:t>900,2</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dirty="0">
                          <a:latin typeface="Times New Roman"/>
                        </a:rPr>
                        <a:t>900,2</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99200">
                <a:tc>
                  <a:txBody>
                    <a:bodyPr/>
                    <a:lstStyle/>
                    <a:p>
                      <a:pPr algn="ctr"/>
                      <a:r>
                        <a:rPr lang="ru-RU" sz="1200" b="0" strike="noStrike" spc="-1">
                          <a:latin typeface="Times New Roman"/>
                        </a:rPr>
                        <a:t>Содержание автомобильных дорог общего пользования местного значения городского округа "Вуктыл" и мостовых сооружений на них</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dirty="0" smtClean="0">
                          <a:latin typeface="Times New Roman"/>
                        </a:rPr>
                        <a:t>7 032,1</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5994,2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dirty="0">
                          <a:latin typeface="Times New Roman"/>
                        </a:rPr>
                        <a:t>6537,3</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799200">
                <a:tc>
                  <a:txBody>
                    <a:bodyPr/>
                    <a:lstStyle/>
                    <a:p>
                      <a:pPr algn="ctr"/>
                      <a:r>
                        <a:rPr lang="ru-RU" sz="1200" b="0" strike="noStrike" spc="-1">
                          <a:latin typeface="Times New Roman"/>
                        </a:rPr>
                        <a:t>Оборудование и содержание ледовых переправ и зимних автомобильных дорог общего пользования местного значения городского округа "Вуктыл"</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dirty="0" smtClean="0">
                          <a:latin typeface="Times New Roman"/>
                        </a:rPr>
                        <a:t>798,3</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40,3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dirty="0">
                          <a:latin typeface="Times New Roman"/>
                        </a:rPr>
                        <a:t>40,3</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49520">
                <a:tc>
                  <a:txBody>
                    <a:bodyPr/>
                    <a:lstStyle/>
                    <a:p>
                      <a:pPr algn="ctr"/>
                      <a:r>
                        <a:rPr lang="ru-RU" sz="1200" b="0" strike="noStrike" spc="-1">
                          <a:latin typeface="Times New Roman"/>
                        </a:rPr>
                        <a:t>Реализация народных проектов в сфере дорожной деятельности в рамках проекта «Народный бюджет»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dirty="0" smtClean="0">
                          <a:latin typeface="Times New Roman"/>
                        </a:rPr>
                        <a:t>671,9</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68,0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dirty="0">
                          <a:latin typeface="Times New Roman"/>
                        </a:rPr>
                        <a:t>0,0</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bl>
          </a:graphicData>
        </a:graphic>
      </p:graphicFrame>
      <p:sp>
        <p:nvSpPr>
          <p:cNvPr id="582" name="TextShape 2"/>
          <p:cNvSpPr txBox="1"/>
          <p:nvPr/>
        </p:nvSpPr>
        <p:spPr>
          <a:xfrm>
            <a:off x="504000" y="1152000"/>
            <a:ext cx="2448000" cy="576000"/>
          </a:xfrm>
          <a:prstGeom prst="rect">
            <a:avLst/>
          </a:prstGeom>
          <a:noFill/>
          <a:ln>
            <a:noFill/>
          </a:ln>
        </p:spPr>
        <p:txBody>
          <a:bodyPr lIns="90000" tIns="45000" rIns="90000" bIns="45000"/>
          <a:lstStyle/>
          <a:p>
            <a:pPr algn="ctr"/>
            <a:r>
              <a:rPr lang="ru-RU" sz="1800" b="1" i="1" strike="noStrike" spc="-1">
                <a:latin typeface="Times New Roman"/>
              </a:rPr>
              <a:t>Всего предусмотрено</a:t>
            </a:r>
            <a:endParaRPr lang="ru-RU" sz="1800" b="0" strike="noStrike" spc="-1">
              <a:latin typeface="Arial"/>
            </a:endParaRPr>
          </a:p>
        </p:txBody>
      </p:sp>
      <p:sp>
        <p:nvSpPr>
          <p:cNvPr id="7"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Муниципальный дорожный фонд,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029756202"/>
              </p:ext>
            </p:extLst>
          </p:nvPr>
        </p:nvGraphicFramePr>
        <p:xfrm>
          <a:off x="-84032" y="1440000"/>
          <a:ext cx="4007960" cy="217598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323299945"/>
              </p:ext>
            </p:extLst>
          </p:nvPr>
        </p:nvGraphicFramePr>
        <p:xfrm>
          <a:off x="107504" y="1124744"/>
          <a:ext cx="8928992" cy="4833620"/>
        </p:xfrm>
        <a:graphic>
          <a:graphicData uri="http://schemas.openxmlformats.org/drawingml/2006/table">
            <a:tbl>
              <a:tblPr firstRow="1" bandRow="1">
                <a:tableStyleId>{5C22544A-7EE6-4342-B048-85BDC9FD1C3A}</a:tableStyleId>
              </a:tblPr>
              <a:tblGrid>
                <a:gridCol w="6336704"/>
                <a:gridCol w="864096"/>
                <a:gridCol w="864096"/>
                <a:gridCol w="864096"/>
              </a:tblGrid>
              <a:tr h="370840">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"Социальное развитие и защита населения"</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5 615 937,90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2 806 504,00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2 683 504,00</a:t>
                      </a:r>
                    </a:p>
                  </a:txBody>
                  <a:tcPr marL="9525" marR="9525" marT="9525" marB="0" anchor="ctr"/>
                </a:tc>
              </a:tr>
              <a:tr h="370840">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1 "Улучшение жилищных условий"</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3 122 587,90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2 183 504,00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2 183 504,00</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Обеспечение жилыми помещениями детей-сирот, детей, оставшихся без попечения родителей,  и лиц из их числа по договорам найма специализированных жилых помещений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1 176 100,00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606 700,00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606 700,00</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Предоставление единовременных денежных выплат на строительство или приобретение жилого помещения отдельным категориям граждан, установленных федеральными законами от 12 января 1995 г. № 5-ФЗ "О ветеранах" и от 24 ноября 1995 г. № 181-ФЗ "О социальной защите инвалидов в Российской Федерации"</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848 198,00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847 698,00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847 698,00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Предоставление социальных выплат молодым семьям</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1 098 289,90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729 106,00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729 106,00</a:t>
                      </a:r>
                    </a:p>
                  </a:txBody>
                  <a:tcPr marL="9525" marR="9525" marT="9525" marB="0" anchor="ctr"/>
                </a:tc>
              </a:tr>
              <a:tr h="370840">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2 "Социальная защита населения"</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1 038 500,00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123 000,00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100 000,00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и проведение социально значимых мероприятий</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378 000,00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проекта "Мы вместе!"</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20 500,00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23 000,00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Оказание адресной помощи населению, а также дополнительных мер социальной поддержки</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335 000,00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Предоставление гражданам дополнительных мер социальной поддержки</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300 000,00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Обучение граждан в области правовой и компьютерной грамотности, организация деятельности «социального десанта»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 руб.</a:t>
            </a:r>
            <a:endParaRPr lang="ru-RU" sz="2000" b="0" strike="noStrike" spc="-1" dirty="0">
              <a:latin typeface="Aria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689344915"/>
              </p:ext>
            </p:extLst>
          </p:nvPr>
        </p:nvGraphicFramePr>
        <p:xfrm>
          <a:off x="107504" y="980728"/>
          <a:ext cx="8928992" cy="3714315"/>
        </p:xfrm>
        <a:graphic>
          <a:graphicData uri="http://schemas.openxmlformats.org/drawingml/2006/table">
            <a:tbl>
              <a:tblPr firstRow="1" bandRow="1">
                <a:tableStyleId>{5C22544A-7EE6-4342-B048-85BDC9FD1C3A}</a:tableStyleId>
              </a:tblPr>
              <a:tblGrid>
                <a:gridCol w="6120680"/>
                <a:gridCol w="1008112"/>
                <a:gridCol w="936104"/>
                <a:gridCol w="864096"/>
              </a:tblGrid>
              <a:tr h="308900">
                <a:tc>
                  <a:txBody>
                    <a:bodyPr/>
                    <a:lstStyle/>
                    <a:p>
                      <a:pPr algn="l"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Подпрограмма 3  "Содействие занятости населения" </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1 324 850,00</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450 000,00</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350 000,00</a:t>
                      </a:r>
                    </a:p>
                  </a:txBody>
                  <a:tcPr marL="9525" marR="9525" marT="9525" marB="0" anchor="ctr"/>
                </a:tc>
              </a:tr>
              <a:tr h="195156">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Реализация социально-значимых проектов в рамках проекта «Народный бюджет»</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1 004 850,00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130 000,00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216024">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Организация общественных (временных) работ на территории городского округа "Вуктыл"</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320 000,00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320 000,00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350 000,00</a:t>
                      </a:r>
                    </a:p>
                  </a:txBody>
                  <a:tcPr marL="9525" marR="9525" marT="9525" marB="0" anchor="ctr"/>
                </a:tc>
              </a:tr>
              <a:tr h="212935">
                <a:tc>
                  <a:txBody>
                    <a:bodyPr/>
                    <a:lstStyle/>
                    <a:p>
                      <a:pPr algn="l"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Подпрограмма 5 "Доступная среда"</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130 000,00</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50 000,00</a:t>
                      </a:r>
                    </a:p>
                  </a:txBody>
                  <a:tcPr marL="9525" marR="9525" marT="9525" marB="0" anchor="ctr"/>
                </a:tc>
              </a:tr>
              <a:tr h="312603">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Оснащение зданий учреждений сферы образования пандусами, поручнями, пандусными съездами, специальным оборудованием</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50 000,00</a:t>
                      </a:r>
                    </a:p>
                  </a:txBody>
                  <a:tcPr marL="9525" marR="9525" marT="9525" marB="0" anchor="ctr"/>
                </a:tc>
              </a:tr>
              <a:tr h="464937">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Адаптация муниципальных учреждений сферы культуры путем ремонта, дооборудования техническими средствами адаптации, а также путем организации альтернативного формата предоставления услуг</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60 000,00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312603">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Адаптация муниципальных учреждений физической культуры и спорта к обслуживанию инвалидов</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20 000,00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1226608">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Адаптация объектов жилого фонда и дворовых территорий к потребностям инвалидов и других маломобильных групп населения, в том числе: оборудование (оснащение) входной зоны помещения, крыльца, тамбура, вестибюля подъезда и путей движения (лифта, лестницы), оборудование путей движения специальными приспособлениями (пандусами, опорными поручнями, аппарелями, подъемниками, местами крепления колясок, светозвуковыми информаторами внутри зданий, напольными тактильными покрытиями перед лестницей, контрастной окраской крайних ступеней, дверными проемами со звуковым маяком)</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
        <p:nvSpPr>
          <p:cNvPr id="6" name="TextShape 2"/>
          <p:cNvSpPr txBox="1"/>
          <p:nvPr/>
        </p:nvSpPr>
        <p:spPr>
          <a:xfrm>
            <a:off x="1043608" y="4797152"/>
            <a:ext cx="6588320" cy="57078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a:t>
            </a:r>
            <a:endParaRPr lang="ru-RU" sz="1500" b="0" strike="noStrike" spc="-1" dirty="0">
              <a:latin typeface="Arial"/>
            </a:endParaRPr>
          </a:p>
          <a:p>
            <a:pPr algn="ctr">
              <a:lnSpc>
                <a:spcPct val="100000"/>
              </a:lnSpc>
            </a:pPr>
            <a:r>
              <a:rPr lang="ru-RU" sz="1500" b="1" strike="noStrike" spc="-1" dirty="0">
                <a:solidFill>
                  <a:srgbClr val="CE181E"/>
                </a:solidFill>
                <a:latin typeface="Times New Roman"/>
                <a:ea typeface="DejaVu Sans"/>
              </a:rPr>
              <a:t>в расходах бюджета, %</a:t>
            </a:r>
            <a:endParaRPr lang="ru-RU" sz="1500" b="0" strike="noStrike" spc="-1" dirty="0">
              <a:latin typeface="Arial"/>
            </a:endParaRPr>
          </a:p>
        </p:txBody>
      </p:sp>
      <p:graphicFrame>
        <p:nvGraphicFramePr>
          <p:cNvPr id="4" name="Диаграмма 3"/>
          <p:cNvGraphicFramePr/>
          <p:nvPr>
            <p:extLst>
              <p:ext uri="{D42A27DB-BD31-4B8C-83A1-F6EECF244321}">
                <p14:modId xmlns:p14="http://schemas.microsoft.com/office/powerpoint/2010/main" val="2555681311"/>
              </p:ext>
            </p:extLst>
          </p:nvPr>
        </p:nvGraphicFramePr>
        <p:xfrm>
          <a:off x="1691680" y="5229200"/>
          <a:ext cx="5496272" cy="15279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84280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
          <p:cNvPicPr/>
          <p:nvPr/>
        </p:nvPicPr>
        <p:blipFill>
          <a:blip r:embed="rId3"/>
          <a:stretch/>
        </p:blipFill>
        <p:spPr>
          <a:xfrm>
            <a:off x="0" y="0"/>
            <a:ext cx="9143640" cy="907560"/>
          </a:xfrm>
          <a:prstGeom prst="rect">
            <a:avLst/>
          </a:prstGeom>
          <a:ln>
            <a:noFill/>
          </a:ln>
        </p:spPr>
      </p:pic>
      <p:pic>
        <p:nvPicPr>
          <p:cNvPr id="147" name="Picture 2"/>
          <p:cNvPicPr/>
          <p:nvPr/>
        </p:nvPicPr>
        <p:blipFill>
          <a:blip r:embed="rId4"/>
          <a:stretch/>
        </p:blipFill>
        <p:spPr>
          <a:xfrm>
            <a:off x="249120" y="353880"/>
            <a:ext cx="8546760" cy="536040"/>
          </a:xfrm>
          <a:prstGeom prst="rect">
            <a:avLst/>
          </a:prstGeom>
          <a:ln>
            <a:noFill/>
          </a:ln>
        </p:spPr>
      </p:pic>
      <p:pic>
        <p:nvPicPr>
          <p:cNvPr id="148" name="Picture 3"/>
          <p:cNvPicPr/>
          <p:nvPr/>
        </p:nvPicPr>
        <p:blipFill>
          <a:blip r:embed="rId5"/>
          <a:stretch/>
        </p:blipFill>
        <p:spPr>
          <a:xfrm>
            <a:off x="3048120" y="1163520"/>
            <a:ext cx="3047760" cy="4382640"/>
          </a:xfrm>
          <a:prstGeom prst="rect">
            <a:avLst/>
          </a:prstGeom>
          <a:ln>
            <a:noFill/>
          </a:ln>
        </p:spPr>
      </p:pic>
      <p:pic>
        <p:nvPicPr>
          <p:cNvPr id="149" name="Picture 4"/>
          <p:cNvPicPr/>
          <p:nvPr/>
        </p:nvPicPr>
        <p:blipFill>
          <a:blip r:embed="rId6"/>
          <a:stretch/>
        </p:blipFill>
        <p:spPr>
          <a:xfrm>
            <a:off x="33480" y="1498680"/>
            <a:ext cx="2895120" cy="1290240"/>
          </a:xfrm>
          <a:prstGeom prst="rect">
            <a:avLst/>
          </a:prstGeom>
          <a:ln>
            <a:noFill/>
          </a:ln>
        </p:spPr>
      </p:pic>
      <p:pic>
        <p:nvPicPr>
          <p:cNvPr id="150" name="Picture 5"/>
          <p:cNvPicPr/>
          <p:nvPr/>
        </p:nvPicPr>
        <p:blipFill>
          <a:blip r:embed="rId6"/>
          <a:stretch/>
        </p:blipFill>
        <p:spPr>
          <a:xfrm>
            <a:off x="6230880" y="1498680"/>
            <a:ext cx="2895120" cy="1290240"/>
          </a:xfrm>
          <a:prstGeom prst="rect">
            <a:avLst/>
          </a:prstGeom>
          <a:ln>
            <a:noFill/>
          </a:ln>
        </p:spPr>
      </p:pic>
      <p:sp>
        <p:nvSpPr>
          <p:cNvPr id="151" name="CustomShape 1"/>
          <p:cNvSpPr/>
          <p:nvPr/>
        </p:nvSpPr>
        <p:spPr>
          <a:xfrm>
            <a:off x="250920" y="1728720"/>
            <a:ext cx="24490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ПРОФИЦИТ = </a:t>
            </a: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&gt;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2" name="CustomShape 2"/>
          <p:cNvSpPr/>
          <p:nvPr/>
        </p:nvSpPr>
        <p:spPr>
          <a:xfrm>
            <a:off x="6291360" y="1728720"/>
            <a:ext cx="25048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ДЕФИЦИТ =</a:t>
            </a:r>
            <a:r>
              <a:rPr lang="ru-RU" sz="1800" b="1" strike="noStrike" spc="-1">
                <a:solidFill>
                  <a:srgbClr val="000000"/>
                </a:solidFill>
                <a:latin typeface="Arial"/>
                <a:ea typeface="Microsoft YaHei"/>
              </a:rPr>
              <a:t> </a:t>
            </a:r>
            <a:endParaRPr lang="ru-RU" sz="1800" b="0" strike="noStrike" spc="-1">
              <a:latin typeface="Arial"/>
            </a:endParaRPr>
          </a:p>
          <a:p>
            <a:pPr>
              <a:lnSpc>
                <a:spcPct val="100000"/>
              </a:lnSpc>
            </a:pP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&lt;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3" name="CustomShape 3"/>
          <p:cNvSpPr/>
          <p:nvPr/>
        </p:nvSpPr>
        <p:spPr>
          <a:xfrm>
            <a:off x="5940360" y="3716280"/>
            <a:ext cx="3157200" cy="2225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0" strike="noStrike" spc="-1">
                <a:solidFill>
                  <a:srgbClr val="000000"/>
                </a:solidFill>
                <a:latin typeface="Arial"/>
                <a:ea typeface="Microsoft YaHei"/>
              </a:rPr>
              <a:t> </a:t>
            </a:r>
            <a:r>
              <a:rPr lang="ru-RU" sz="1300" b="0" strike="noStrike" spc="-1">
                <a:solidFill>
                  <a:srgbClr val="000000"/>
                </a:solidFill>
                <a:latin typeface="Arial"/>
                <a:ea typeface="Microsoft YaHei"/>
              </a:rPr>
              <a:t>Статья 92.1. Бюджетного кодекса РФ: </a:t>
            </a:r>
            <a:endParaRPr lang="ru-RU" sz="1300" b="0" strike="noStrike" spc="-1">
              <a:latin typeface="Arial"/>
            </a:endParaRPr>
          </a:p>
          <a:p>
            <a:pPr>
              <a:lnSpc>
                <a:spcPct val="100000"/>
              </a:lnSpc>
            </a:pPr>
            <a:endParaRPr lang="ru-RU" sz="1300" b="0" strike="noStrike" spc="-1">
              <a:latin typeface="Arial"/>
            </a:endParaRPr>
          </a:p>
          <a:p>
            <a:pPr algn="ctr">
              <a:lnSpc>
                <a:spcPct val="100000"/>
              </a:lnSpc>
            </a:pPr>
            <a:r>
              <a:rPr lang="ru-RU" sz="1400" b="0" strike="noStrike" spc="-1">
                <a:solidFill>
                  <a:srgbClr val="000000"/>
                </a:solidFill>
                <a:latin typeface="Arial"/>
                <a:ea typeface="Microsoft YaHei"/>
              </a:rPr>
              <a:t>«Дефицит местного бюджета </a:t>
            </a:r>
            <a:r>
              <a:rPr lang="ru-RU" sz="1400" b="0" strike="noStrike" spc="-1">
                <a:solidFill>
                  <a:srgbClr val="C00000"/>
                </a:solidFill>
                <a:latin typeface="Arial"/>
                <a:ea typeface="Microsoft YaHei"/>
              </a:rPr>
              <a:t>не должен превышать 5 %</a:t>
            </a:r>
            <a:r>
              <a:rPr lang="ru-RU" sz="1400" b="0" strike="noStrike" spc="-1">
                <a:solidFill>
                  <a:srgbClr val="000000"/>
                </a:solidFill>
                <a:latin typeface="Arial"/>
                <a:ea typeface="Microsoft YaHei"/>
              </a:rPr>
              <a:t> годового объема доходов местного бюджета </a:t>
            </a:r>
            <a:endParaRPr lang="ru-RU" sz="1400" b="0" strike="noStrike" spc="-1">
              <a:latin typeface="Arial"/>
            </a:endParaRPr>
          </a:p>
          <a:p>
            <a:pPr algn="ctr">
              <a:lnSpc>
                <a:spcPct val="100000"/>
              </a:lnSpc>
            </a:pPr>
            <a:r>
              <a:rPr lang="ru-RU" sz="1400" b="0" i="1" strike="noStrike" spc="-1">
                <a:solidFill>
                  <a:srgbClr val="000000"/>
                </a:solidFill>
                <a:latin typeface="Arial"/>
                <a:ea typeface="Microsoft YaHei"/>
              </a:rPr>
              <a:t>(без учета утвержденного объема безвозмездных поступлений и (или) поступлений налоговых доходов по дополнительным нормативам отчислений).» </a:t>
            </a:r>
            <a:endParaRPr lang="ru-RU" sz="1400" b="0" strike="noStrike" spc="-1">
              <a:latin typeface="Arial"/>
            </a:endParaRPr>
          </a:p>
        </p:txBody>
      </p:sp>
      <p:pic>
        <p:nvPicPr>
          <p:cNvPr id="154" name="Picture 9"/>
          <p:cNvPicPr/>
          <p:nvPr/>
        </p:nvPicPr>
        <p:blipFill>
          <a:blip r:embed="rId7"/>
          <a:stretch/>
        </p:blipFill>
        <p:spPr>
          <a:xfrm>
            <a:off x="7299360" y="2851200"/>
            <a:ext cx="793440" cy="793440"/>
          </a:xfrm>
          <a:prstGeom prst="rect">
            <a:avLst/>
          </a:prstGeom>
          <a:ln>
            <a:noFill/>
          </a:ln>
        </p:spPr>
      </p:pic>
      <p:sp>
        <p:nvSpPr>
          <p:cNvPr id="155" name="CustomShape 4"/>
          <p:cNvSpPr/>
          <p:nvPr/>
        </p:nvSpPr>
        <p:spPr>
          <a:xfrm>
            <a:off x="7240680" y="3116160"/>
            <a:ext cx="8776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0" strike="noStrike" spc="-1">
                <a:solidFill>
                  <a:srgbClr val="C00000"/>
                </a:solidFill>
                <a:latin typeface="Arial"/>
                <a:ea typeface="Microsoft YaHei"/>
              </a:rPr>
              <a:t>Ограничения</a:t>
            </a:r>
            <a:endParaRPr lang="ru-RU" sz="900" b="0" strike="noStrike" spc="-1">
              <a:latin typeface="Arial"/>
            </a:endParaRPr>
          </a:p>
        </p:txBody>
      </p:sp>
      <p:sp>
        <p:nvSpPr>
          <p:cNvPr id="156" name="CustomShape 5"/>
          <p:cNvSpPr/>
          <p:nvPr/>
        </p:nvSpPr>
        <p:spPr>
          <a:xfrm>
            <a:off x="5886360" y="3811680"/>
            <a:ext cx="142560" cy="175680"/>
          </a:xfrm>
          <a:custGeom>
            <a:avLst/>
            <a:gdLst/>
            <a:ahLst/>
            <a:cxnLst/>
            <a:rect l="l" t="t" r="r" b="b"/>
            <a:pathLst>
              <a:path w="142875" h="176212">
                <a:moveTo>
                  <a:pt x="21264" y="52904"/>
                </a:moveTo>
                <a:lnTo>
                  <a:pt x="47366" y="31740"/>
                </a:lnTo>
                <a:lnTo>
                  <a:pt x="71438" y="61428"/>
                </a:lnTo>
                <a:lnTo>
                  <a:pt x="95509" y="31740"/>
                </a:lnTo>
                <a:lnTo>
                  <a:pt x="121611" y="52904"/>
                </a:lnTo>
                <a:lnTo>
                  <a:pt x="93069" y="88106"/>
                </a:lnTo>
                <a:lnTo>
                  <a:pt x="121611" y="123308"/>
                </a:lnTo>
                <a:lnTo>
                  <a:pt x="95509" y="144472"/>
                </a:lnTo>
                <a:lnTo>
                  <a:pt x="71438" y="114784"/>
                </a:lnTo>
                <a:lnTo>
                  <a:pt x="47366" y="144472"/>
                </a:lnTo>
                <a:lnTo>
                  <a:pt x="21264" y="123308"/>
                </a:lnTo>
                <a:lnTo>
                  <a:pt x="49806" y="88106"/>
                </a:lnTo>
                <a:lnTo>
                  <a:pt x="21264" y="52904"/>
                </a:lnTo>
                <a:close/>
              </a:path>
            </a:pathLst>
          </a:custGeom>
          <a:solidFill>
            <a:srgbClr val="FF0000"/>
          </a:solidFill>
          <a:ln w="25560">
            <a:solidFill>
              <a:srgbClr val="385D8A"/>
            </a:solidFill>
            <a:round/>
          </a:ln>
        </p:spPr>
        <p:style>
          <a:lnRef idx="0">
            <a:scrgbClr r="0" g="0" b="0"/>
          </a:lnRef>
          <a:fillRef idx="0">
            <a:scrgbClr r="0" g="0" b="0"/>
          </a:fillRef>
          <a:effectRef idx="0">
            <a:scrgbClr r="0" g="0" b="0"/>
          </a:effectRef>
          <a:fontRef idx="minor"/>
        </p:style>
      </p:sp>
      <p:pic>
        <p:nvPicPr>
          <p:cNvPr id="157" name="Picture 12"/>
          <p:cNvPicPr/>
          <p:nvPr/>
        </p:nvPicPr>
        <p:blipFill>
          <a:blip r:embed="rId8"/>
          <a:stretch/>
        </p:blipFill>
        <p:spPr>
          <a:xfrm>
            <a:off x="120600" y="3398760"/>
            <a:ext cx="5616360" cy="821880"/>
          </a:xfrm>
          <a:prstGeom prst="rect">
            <a:avLst/>
          </a:prstGeom>
          <a:ln>
            <a:noFill/>
          </a:ln>
        </p:spPr>
      </p:pic>
      <p:sp>
        <p:nvSpPr>
          <p:cNvPr id="158" name="CustomShape 6"/>
          <p:cNvSpPr/>
          <p:nvPr/>
        </p:nvSpPr>
        <p:spPr>
          <a:xfrm>
            <a:off x="642960" y="3549600"/>
            <a:ext cx="457164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7030A0"/>
                </a:solidFill>
                <a:latin typeface="Arial"/>
                <a:ea typeface="Microsoft YaHei"/>
              </a:rPr>
              <a:t>Дефицит бюджета муниципального образования</a:t>
            </a:r>
            <a:endParaRPr lang="ru-RU" sz="1400" b="0" strike="noStrike" spc="-1">
              <a:latin typeface="Arial"/>
            </a:endParaRPr>
          </a:p>
          <a:p>
            <a:pPr algn="ctr">
              <a:lnSpc>
                <a:spcPct val="100000"/>
              </a:lnSpc>
            </a:pPr>
            <a:r>
              <a:rPr lang="ru-RU" sz="1400" b="1" strike="noStrike" spc="-1">
                <a:solidFill>
                  <a:srgbClr val="7030A0"/>
                </a:solidFill>
                <a:latin typeface="Arial"/>
                <a:ea typeface="Microsoft YaHei"/>
              </a:rPr>
              <a:t>городского округа «Вуктыл» </a:t>
            </a:r>
            <a:endParaRPr lang="ru-RU" sz="1400" b="0" strike="noStrike" spc="-1">
              <a:latin typeface="Arial"/>
            </a:endParaRPr>
          </a:p>
        </p:txBody>
      </p:sp>
      <p:pic>
        <p:nvPicPr>
          <p:cNvPr id="159" name="Picture 14"/>
          <p:cNvPicPr/>
          <p:nvPr/>
        </p:nvPicPr>
        <p:blipFill>
          <a:blip r:embed="rId9"/>
          <a:stretch/>
        </p:blipFill>
        <p:spPr>
          <a:xfrm>
            <a:off x="1925640" y="4334040"/>
            <a:ext cx="3639600" cy="585360"/>
          </a:xfrm>
          <a:prstGeom prst="rect">
            <a:avLst/>
          </a:prstGeom>
          <a:ln>
            <a:noFill/>
          </a:ln>
        </p:spPr>
      </p:pic>
      <p:pic>
        <p:nvPicPr>
          <p:cNvPr id="160" name="Picture 15"/>
          <p:cNvPicPr/>
          <p:nvPr/>
        </p:nvPicPr>
        <p:blipFill>
          <a:blip r:embed="rId10"/>
          <a:stretch/>
        </p:blipFill>
        <p:spPr>
          <a:xfrm>
            <a:off x="1925640" y="5241960"/>
            <a:ext cx="3627000" cy="585360"/>
          </a:xfrm>
          <a:prstGeom prst="rect">
            <a:avLst/>
          </a:prstGeom>
          <a:ln>
            <a:noFill/>
          </a:ln>
        </p:spPr>
      </p:pic>
      <p:pic>
        <p:nvPicPr>
          <p:cNvPr id="161" name="Picture 16"/>
          <p:cNvPicPr/>
          <p:nvPr/>
        </p:nvPicPr>
        <p:blipFill>
          <a:blip r:embed="rId11"/>
          <a:stretch/>
        </p:blipFill>
        <p:spPr>
          <a:xfrm>
            <a:off x="1925640" y="6168960"/>
            <a:ext cx="3646080" cy="585360"/>
          </a:xfrm>
          <a:prstGeom prst="rect">
            <a:avLst/>
          </a:prstGeom>
          <a:ln>
            <a:noFill/>
          </a:ln>
        </p:spPr>
      </p:pic>
      <p:pic>
        <p:nvPicPr>
          <p:cNvPr id="162" name="Picture 18"/>
          <p:cNvPicPr/>
          <p:nvPr/>
        </p:nvPicPr>
        <p:blipFill>
          <a:blip r:embed="rId12"/>
          <a:stretch/>
        </p:blipFill>
        <p:spPr>
          <a:xfrm>
            <a:off x="378000" y="4194000"/>
            <a:ext cx="1401480" cy="950400"/>
          </a:xfrm>
          <a:prstGeom prst="rect">
            <a:avLst/>
          </a:prstGeom>
          <a:ln>
            <a:noFill/>
          </a:ln>
        </p:spPr>
      </p:pic>
      <p:sp>
        <p:nvSpPr>
          <p:cNvPr id="163" name="CustomShape 7"/>
          <p:cNvSpPr/>
          <p:nvPr/>
        </p:nvSpPr>
        <p:spPr>
          <a:xfrm>
            <a:off x="620640" y="4348080"/>
            <a:ext cx="910800" cy="591840"/>
          </a:xfrm>
          <a:prstGeom prst="rect">
            <a:avLst/>
          </a:prstGeom>
          <a:noFill/>
          <a:ln>
            <a:noFill/>
          </a:ln>
        </p:spPr>
        <p:style>
          <a:lnRef idx="0">
            <a:scrgbClr r="0" g="0" b="0"/>
          </a:lnRef>
          <a:fillRef idx="0">
            <a:scrgbClr r="0" g="0" b="0"/>
          </a:fillRef>
          <a:effectRef idx="0">
            <a:scrgbClr r="0" g="0" b="0"/>
          </a:effectRef>
          <a:fontRef idx="minor"/>
        </p:style>
      </p:sp>
      <p:pic>
        <p:nvPicPr>
          <p:cNvPr id="164" name="Picture 21"/>
          <p:cNvPicPr/>
          <p:nvPr/>
        </p:nvPicPr>
        <p:blipFill>
          <a:blip r:embed="rId13"/>
          <a:stretch/>
        </p:blipFill>
        <p:spPr>
          <a:xfrm>
            <a:off x="401760" y="5016600"/>
            <a:ext cx="1401480" cy="950400"/>
          </a:xfrm>
          <a:prstGeom prst="rect">
            <a:avLst/>
          </a:prstGeom>
          <a:ln>
            <a:noFill/>
          </a:ln>
        </p:spPr>
      </p:pic>
      <p:sp>
        <p:nvSpPr>
          <p:cNvPr id="165" name="CustomShape 8"/>
          <p:cNvSpPr/>
          <p:nvPr/>
        </p:nvSpPr>
        <p:spPr>
          <a:xfrm>
            <a:off x="649440" y="5170320"/>
            <a:ext cx="909360" cy="590040"/>
          </a:xfrm>
          <a:prstGeom prst="rect">
            <a:avLst/>
          </a:prstGeom>
          <a:noFill/>
          <a:ln>
            <a:noFill/>
          </a:ln>
        </p:spPr>
        <p:style>
          <a:lnRef idx="0">
            <a:scrgbClr r="0" g="0" b="0"/>
          </a:lnRef>
          <a:fillRef idx="0">
            <a:scrgbClr r="0" g="0" b="0"/>
          </a:fillRef>
          <a:effectRef idx="0">
            <a:scrgbClr r="0" g="0" b="0"/>
          </a:effectRef>
          <a:fontRef idx="minor"/>
        </p:style>
      </p:sp>
      <p:pic>
        <p:nvPicPr>
          <p:cNvPr id="166" name="Picture 24"/>
          <p:cNvPicPr/>
          <p:nvPr/>
        </p:nvPicPr>
        <p:blipFill>
          <a:blip r:embed="rId14"/>
          <a:stretch/>
        </p:blipFill>
        <p:spPr>
          <a:xfrm>
            <a:off x="401760" y="5857920"/>
            <a:ext cx="1401480" cy="950400"/>
          </a:xfrm>
          <a:prstGeom prst="rect">
            <a:avLst/>
          </a:prstGeom>
          <a:ln>
            <a:noFill/>
          </a:ln>
        </p:spPr>
      </p:pic>
      <p:sp>
        <p:nvSpPr>
          <p:cNvPr id="167" name="CustomShape 9"/>
          <p:cNvSpPr/>
          <p:nvPr/>
        </p:nvSpPr>
        <p:spPr>
          <a:xfrm>
            <a:off x="649440" y="6013440"/>
            <a:ext cx="909360" cy="590040"/>
          </a:xfrm>
          <a:prstGeom prst="rect">
            <a:avLst/>
          </a:prstGeom>
          <a:noFill/>
          <a:ln>
            <a:noFill/>
          </a:ln>
        </p:spPr>
        <p:style>
          <a:lnRef idx="0">
            <a:scrgbClr r="0" g="0" b="0"/>
          </a:lnRef>
          <a:fillRef idx="0">
            <a:scrgbClr r="0" g="0" b="0"/>
          </a:fillRef>
          <a:effectRef idx="0">
            <a:scrgbClr r="0" g="0" b="0"/>
          </a:effectRef>
          <a:fontRef idx="minor"/>
        </p:style>
      </p:sp>
      <p:sp>
        <p:nvSpPr>
          <p:cNvPr id="168" name="CustomShape 10"/>
          <p:cNvSpPr/>
          <p:nvPr/>
        </p:nvSpPr>
        <p:spPr>
          <a:xfrm>
            <a:off x="2268360" y="4389480"/>
            <a:ext cx="308880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800" b="0" strike="noStrike" spc="-1">
                <a:solidFill>
                  <a:srgbClr val="7030A0"/>
                </a:solidFill>
                <a:latin typeface="Arial"/>
                <a:ea typeface="Microsoft YaHei"/>
              </a:rPr>
              <a:t>2019 год</a:t>
            </a:r>
            <a:endParaRPr lang="ru-RU" sz="2800" b="0" strike="noStrike" spc="-1">
              <a:latin typeface="Arial"/>
            </a:endParaRPr>
          </a:p>
        </p:txBody>
      </p:sp>
      <p:sp>
        <p:nvSpPr>
          <p:cNvPr id="169" name="CustomShape 11"/>
          <p:cNvSpPr/>
          <p:nvPr/>
        </p:nvSpPr>
        <p:spPr>
          <a:xfrm>
            <a:off x="2268360" y="5249880"/>
            <a:ext cx="323028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800" b="0" strike="noStrike" spc="-1">
                <a:solidFill>
                  <a:srgbClr val="7030A0"/>
                </a:solidFill>
                <a:latin typeface="Arial"/>
                <a:ea typeface="Microsoft YaHei"/>
              </a:rPr>
              <a:t>2020 год</a:t>
            </a:r>
            <a:endParaRPr lang="ru-RU" sz="2800" b="0" strike="noStrike" spc="-1">
              <a:latin typeface="Arial"/>
            </a:endParaRPr>
          </a:p>
        </p:txBody>
      </p:sp>
      <p:sp>
        <p:nvSpPr>
          <p:cNvPr id="170" name="CustomShape 12"/>
          <p:cNvSpPr/>
          <p:nvPr/>
        </p:nvSpPr>
        <p:spPr>
          <a:xfrm>
            <a:off x="2338560" y="6200640"/>
            <a:ext cx="309060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800" b="0" strike="noStrike" spc="-1">
                <a:solidFill>
                  <a:srgbClr val="7030A0"/>
                </a:solidFill>
                <a:latin typeface="Arial"/>
                <a:ea typeface="Microsoft YaHei"/>
              </a:rPr>
              <a:t>2021 год</a:t>
            </a:r>
            <a:endParaRPr lang="ru-RU" sz="2800" b="0" strike="noStrike" spc="-1">
              <a:latin typeface="Arial"/>
            </a:endParaRPr>
          </a:p>
        </p:txBody>
      </p:sp>
      <p:sp>
        <p:nvSpPr>
          <p:cNvPr id="171" name="CustomShape 13"/>
          <p:cNvSpPr/>
          <p:nvPr/>
        </p:nvSpPr>
        <p:spPr>
          <a:xfrm>
            <a:off x="614520" y="43894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4,8%</a:t>
            </a:r>
            <a:endParaRPr lang="ru-RU" sz="2800" b="0" strike="noStrike" spc="-1" dirty="0">
              <a:latin typeface="Arial"/>
            </a:endParaRPr>
          </a:p>
        </p:txBody>
      </p:sp>
      <p:sp>
        <p:nvSpPr>
          <p:cNvPr id="172" name="CustomShape 14"/>
          <p:cNvSpPr/>
          <p:nvPr/>
        </p:nvSpPr>
        <p:spPr>
          <a:xfrm>
            <a:off x="649440" y="52102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a:solidFill>
                  <a:srgbClr val="7030A0"/>
                </a:solidFill>
                <a:latin typeface="Arial"/>
                <a:ea typeface="Microsoft YaHei"/>
              </a:rPr>
              <a:t>1,9%</a:t>
            </a:r>
            <a:endParaRPr lang="ru-RU" sz="2800" b="0" strike="noStrike" spc="-1">
              <a:latin typeface="Arial"/>
            </a:endParaRPr>
          </a:p>
        </p:txBody>
      </p:sp>
      <p:sp>
        <p:nvSpPr>
          <p:cNvPr id="173" name="CustomShape 15"/>
          <p:cNvSpPr/>
          <p:nvPr/>
        </p:nvSpPr>
        <p:spPr>
          <a:xfrm>
            <a:off x="647640" y="605304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a:solidFill>
                  <a:srgbClr val="7030A0"/>
                </a:solidFill>
                <a:latin typeface="Arial"/>
                <a:ea typeface="Microsoft YaHei"/>
              </a:rPr>
              <a:t>0,3%</a:t>
            </a:r>
            <a:endParaRPr lang="ru-RU" sz="2800" b="0" strike="noStrike" spc="-1">
              <a:latin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CustomShape 1"/>
          <p:cNvSpPr/>
          <p:nvPr/>
        </p:nvSpPr>
        <p:spPr>
          <a:xfrm>
            <a:off x="144000" y="980728"/>
            <a:ext cx="8928000" cy="1919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Calibri"/>
                <a:ea typeface="Microsoft YaHei"/>
              </a:rPr>
              <a:t>Цель муниципальной программы </a:t>
            </a:r>
            <a:r>
              <a:rPr lang="ru-RU" sz="1200" b="1" strike="noStrike" spc="-1" dirty="0">
                <a:solidFill>
                  <a:srgbClr val="000000"/>
                </a:solidFill>
                <a:latin typeface="Calibri"/>
                <a:ea typeface="Microsoft YaHei"/>
              </a:rPr>
              <a:t>- социальное развитие и повышение качества жизни населения</a:t>
            </a:r>
            <a:endParaRPr lang="ru-RU" sz="1200" b="0" strike="noStrike" spc="-1" dirty="0">
              <a:latin typeface="Arial"/>
            </a:endParaRPr>
          </a:p>
          <a:p>
            <a:pPr algn="just">
              <a:lnSpc>
                <a:spcPct val="100000"/>
              </a:lnSpc>
            </a:pPr>
            <a:r>
              <a:rPr lang="ru-RU" sz="1200" b="1" strike="noStrike" spc="-1" dirty="0">
                <a:solidFill>
                  <a:srgbClr val="0000FF"/>
                </a:solidFill>
                <a:latin typeface="Calibri"/>
                <a:ea typeface="Microsoft YaHei"/>
              </a:rPr>
              <a:t>Задачи муниципальной программы:</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1. Создание условий для повышения удовлетворения потребностей населения в жилье.</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2. Формирование социально-экономических условий для осуществления мер по поддержанию уровня жизни граждан старшего поколения, инвалидов, граждан и семей, оказавшихся в трудной жизненной ситуации.</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3. Содействие занятости населения, в том числе путем создания общественных (временных) рабочих мест для безработных граждан на территории городского округа «Вуктыл».</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4. Улучшение состояния здоровья населения городского округа «Вуктыл».</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5. Создание условий для беспрепятственного доступа к приоритетным объектам и услугам в приоритетных сферах жизнедеятельности инвалидов (инвалидов – колясочников, детей-инвалидов) и других маломобильных групп населения.</a:t>
            </a:r>
            <a:endParaRPr lang="ru-RU" sz="1200" b="0" strike="noStrike" spc="-1" dirty="0">
              <a:latin typeface="Arial"/>
            </a:endParaRPr>
          </a:p>
        </p:txBody>
      </p:sp>
      <p:graphicFrame>
        <p:nvGraphicFramePr>
          <p:cNvPr id="594" name="Table 3"/>
          <p:cNvGraphicFramePr/>
          <p:nvPr>
            <p:extLst>
              <p:ext uri="{D42A27DB-BD31-4B8C-83A1-F6EECF244321}">
                <p14:modId xmlns:p14="http://schemas.microsoft.com/office/powerpoint/2010/main" val="2293856293"/>
              </p:ext>
            </p:extLst>
          </p:nvPr>
        </p:nvGraphicFramePr>
        <p:xfrm>
          <a:off x="150840" y="3933056"/>
          <a:ext cx="8842320" cy="2499360"/>
        </p:xfrm>
        <a:graphic>
          <a:graphicData uri="http://schemas.openxmlformats.org/drawingml/2006/table">
            <a:tbl>
              <a:tblPr/>
              <a:tblGrid>
                <a:gridCol w="3492720"/>
                <a:gridCol w="766800"/>
                <a:gridCol w="699480"/>
                <a:gridCol w="676440"/>
                <a:gridCol w="710640"/>
                <a:gridCol w="642960"/>
                <a:gridCol w="631440"/>
                <a:gridCol w="564120"/>
                <a:gridCol w="657720"/>
              </a:tblGrid>
              <a:tr h="259560">
                <a:tc>
                  <a:txBody>
                    <a:bodyPr/>
                    <a:lstStyle/>
                    <a:p>
                      <a:pPr algn="ctr"/>
                      <a:r>
                        <a:rPr lang="ru-RU" sz="1200" b="1" strike="noStrike" spc="-1" dirty="0">
                          <a:latin typeface="Times New Roman"/>
                          <a:ea typeface="Times New Roman"/>
                        </a:rPr>
                        <a:t>Показатель   (индикатор)   (наименование)</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ед.изм.</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2015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2016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264600">
                <a:tc gridSpan="9">
                  <a:txBody>
                    <a:bodyPr/>
                    <a:lstStyle/>
                    <a:p>
                      <a:pPr algn="ctr"/>
                      <a:r>
                        <a:rPr lang="ru-RU" sz="1200" b="1" strike="noStrike" spc="-1">
                          <a:latin typeface="Arial"/>
                        </a:rPr>
                        <a:t>Муниципальная программа «Социальное развитие и защита населения»</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716040">
                <a:tc>
                  <a:txBody>
                    <a:bodyPr/>
                    <a:lstStyle/>
                    <a:p>
                      <a:pPr algn="just"/>
                      <a:r>
                        <a:rPr lang="ru-RU" sz="1100" b="0" strike="noStrike" spc="-1">
                          <a:latin typeface="Times New Roman"/>
                        </a:rPr>
                        <a:t>Доля населения, получившего жилые помещения и улучшившего жилищные условия в отчетном году, в общей численности населения, состоящего на учете в качестве нуждающегося в жилых помещениях</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процент</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4,3</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dirty="0">
                          <a:latin typeface="Times New Roman"/>
                        </a:rPr>
                        <a:t>4,4</a:t>
                      </a:r>
                      <a:endParaRPr lang="ru-RU" sz="11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4,4</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4,4</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4,4</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4,4</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4,4</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405000">
                <a:tc>
                  <a:txBody>
                    <a:bodyPr/>
                    <a:lstStyle/>
                    <a:p>
                      <a:pPr algn="just"/>
                      <a:r>
                        <a:rPr lang="ru-RU" sz="1100" b="0" strike="noStrike" spc="-1">
                          <a:latin typeface="Times New Roman"/>
                        </a:rPr>
                        <a:t>Число организованных оплачиваемых общественных (временных) рабочих мест</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единиц</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p>
                      <a:pPr algn="ct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716040">
                <a:tc>
                  <a:txBody>
                    <a:bodyPr/>
                    <a:lstStyle/>
                    <a:p>
                      <a:pPr algn="just"/>
                      <a:r>
                        <a:rPr lang="ru-RU" sz="1100" b="0" strike="noStrike" spc="-1">
                          <a:latin typeface="Times New Roman"/>
                          <a:ea typeface="Calibri"/>
                        </a:rPr>
                        <a:t>Доля граждан охваченных дополнительной социальной поддержкой (помощью) от общего количества обратившихся граждан в администрацию городского округа «Вуктыл»</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процент</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79,17</a:t>
                      </a:r>
                      <a:endParaRPr lang="ru-RU" sz="1100" b="0" strike="noStrike" spc="-1">
                        <a:latin typeface="Arial"/>
                      </a:endParaRPr>
                    </a:p>
                    <a:p>
                      <a:pPr algn="ct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79,22</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79,49</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81,18</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82,22</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82,98</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dirty="0">
                          <a:latin typeface="Times New Roman"/>
                        </a:rPr>
                        <a:t>82,98</a:t>
                      </a:r>
                      <a:endParaRPr lang="ru-RU" sz="11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bl>
          </a:graphicData>
        </a:graphic>
      </p:graphicFrame>
      <p:sp>
        <p:nvSpPr>
          <p:cNvPr id="595" name="CustomShape 4"/>
          <p:cNvSpPr/>
          <p:nvPr/>
        </p:nvSpPr>
        <p:spPr>
          <a:xfrm>
            <a:off x="2448000" y="3140968"/>
            <a:ext cx="404748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0000FF"/>
                </a:solidFill>
                <a:latin typeface="Calibri"/>
                <a:ea typeface="Microsoft YaHei"/>
              </a:rPr>
              <a:t>Основные целевые индикаторы и показатели МП</a:t>
            </a:r>
            <a:endParaRPr lang="ru-RU" sz="1400" b="0" strike="noStrike" spc="-1" dirty="0">
              <a:latin typeface="Arial"/>
            </a:endParaRPr>
          </a:p>
        </p:txBody>
      </p:sp>
      <p:sp>
        <p:nvSpPr>
          <p:cNvPr id="8"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a:t>
            </a:r>
            <a:endParaRPr lang="ru-RU" sz="2000" b="0" strike="noStrike" spc="-1" dirty="0">
              <a:latin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CustomShape 1"/>
          <p:cNvSpPr/>
          <p:nvPr/>
        </p:nvSpPr>
        <p:spPr>
          <a:xfrm>
            <a:off x="18000" y="5554080"/>
            <a:ext cx="3484080" cy="630000"/>
          </a:xfrm>
          <a:prstGeom prst="roundRect">
            <a:avLst>
              <a:gd name="adj" fmla="val 16667"/>
            </a:avLst>
          </a:prstGeom>
          <a:noFill/>
          <a:ln>
            <a:noFill/>
          </a:ln>
        </p:spPr>
        <p:style>
          <a:lnRef idx="0">
            <a:scrgbClr r="0" g="0" b="0"/>
          </a:lnRef>
          <a:fillRef idx="0">
            <a:scrgbClr r="0" g="0" b="0"/>
          </a:fillRef>
          <a:effectRef idx="0">
            <a:scrgbClr r="0" g="0" b="0"/>
          </a:effectRef>
          <a:fontRef idx="minor"/>
        </p:style>
      </p:sp>
      <p:sp>
        <p:nvSpPr>
          <p:cNvPr id="598" name="CustomShape 2"/>
          <p:cNvSpPr/>
          <p:nvPr/>
        </p:nvSpPr>
        <p:spPr>
          <a:xfrm>
            <a:off x="3433320" y="1829160"/>
            <a:ext cx="393480" cy="279000"/>
          </a:xfrm>
          <a:prstGeom prst="rect">
            <a:avLst/>
          </a:prstGeom>
          <a:noFill/>
          <a:ln>
            <a:noFill/>
          </a:ln>
        </p:spPr>
        <p:style>
          <a:lnRef idx="0">
            <a:scrgbClr r="0" g="0" b="0"/>
          </a:lnRef>
          <a:fillRef idx="0">
            <a:scrgbClr r="0" g="0" b="0"/>
          </a:fillRef>
          <a:effectRef idx="0">
            <a:scrgbClr r="0" g="0" b="0"/>
          </a:effectRef>
          <a:fontRef idx="minor"/>
        </p:style>
      </p:sp>
      <p:sp>
        <p:nvSpPr>
          <p:cNvPr id="599" name="CustomShape 3"/>
          <p:cNvSpPr/>
          <p:nvPr/>
        </p:nvSpPr>
        <p:spPr>
          <a:xfrm>
            <a:off x="4032000" y="2455920"/>
            <a:ext cx="5003280" cy="568080"/>
          </a:xfrm>
          <a:prstGeom prst="rect">
            <a:avLst/>
          </a:prstGeom>
          <a:noFill/>
          <a:ln>
            <a:noFill/>
          </a:ln>
        </p:spPr>
        <p:style>
          <a:lnRef idx="0">
            <a:scrgbClr r="0" g="0" b="0"/>
          </a:lnRef>
          <a:fillRef idx="0">
            <a:scrgbClr r="0" g="0" b="0"/>
          </a:fillRef>
          <a:effectRef idx="0">
            <a:scrgbClr r="0" g="0" b="0"/>
          </a:effectRef>
          <a:fontRef idx="minor"/>
        </p:style>
      </p:sp>
      <p:sp>
        <p:nvSpPr>
          <p:cNvPr id="600" name="CustomShape 4"/>
          <p:cNvSpPr/>
          <p:nvPr/>
        </p:nvSpPr>
        <p:spPr>
          <a:xfrm>
            <a:off x="193320" y="2521440"/>
            <a:ext cx="3190680" cy="415440"/>
          </a:xfrm>
          <a:prstGeom prst="roundRect">
            <a:avLst>
              <a:gd name="adj" fmla="val 16667"/>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600" b="1" strike="noStrike" spc="-1">
                <a:solidFill>
                  <a:srgbClr val="0000FF"/>
                </a:solidFill>
                <a:latin typeface="Arial"/>
                <a:ea typeface="Microsoft YaHei"/>
              </a:rPr>
              <a:t> </a:t>
            </a:r>
            <a:endParaRPr lang="ru-RU" sz="1600" b="0" strike="noStrike" spc="-1">
              <a:latin typeface="Arial"/>
            </a:endParaRPr>
          </a:p>
        </p:txBody>
      </p:sp>
      <p:sp>
        <p:nvSpPr>
          <p:cNvPr id="601" name="CustomShape 5"/>
          <p:cNvSpPr/>
          <p:nvPr/>
        </p:nvSpPr>
        <p:spPr>
          <a:xfrm>
            <a:off x="3452400" y="3378600"/>
            <a:ext cx="361440" cy="342720"/>
          </a:xfrm>
          <a:prstGeom prst="rect">
            <a:avLst/>
          </a:prstGeom>
          <a:noFill/>
          <a:ln>
            <a:noFill/>
          </a:ln>
        </p:spPr>
        <p:style>
          <a:lnRef idx="0">
            <a:scrgbClr r="0" g="0" b="0"/>
          </a:lnRef>
          <a:fillRef idx="0">
            <a:scrgbClr r="0" g="0" b="0"/>
          </a:fillRef>
          <a:effectRef idx="0">
            <a:scrgbClr r="0" g="0" b="0"/>
          </a:effectRef>
          <a:fontRef idx="minor"/>
        </p:style>
      </p:sp>
      <p:sp>
        <p:nvSpPr>
          <p:cNvPr id="602" name="CustomShape 6"/>
          <p:cNvSpPr/>
          <p:nvPr/>
        </p:nvSpPr>
        <p:spPr>
          <a:xfrm>
            <a:off x="3455640" y="4358160"/>
            <a:ext cx="355320" cy="352080"/>
          </a:xfrm>
          <a:prstGeom prst="rect">
            <a:avLst/>
          </a:prstGeom>
          <a:noFill/>
          <a:ln>
            <a:noFill/>
          </a:ln>
        </p:spPr>
        <p:style>
          <a:lnRef idx="0">
            <a:scrgbClr r="0" g="0" b="0"/>
          </a:lnRef>
          <a:fillRef idx="0">
            <a:scrgbClr r="0" g="0" b="0"/>
          </a:fillRef>
          <a:effectRef idx="0">
            <a:scrgbClr r="0" g="0" b="0"/>
          </a:effectRef>
          <a:fontRef idx="minor"/>
        </p:style>
      </p:sp>
      <p:sp>
        <p:nvSpPr>
          <p:cNvPr id="603" name="CustomShape 7"/>
          <p:cNvSpPr/>
          <p:nvPr/>
        </p:nvSpPr>
        <p:spPr>
          <a:xfrm>
            <a:off x="3455640" y="5193000"/>
            <a:ext cx="348840" cy="352080"/>
          </a:xfrm>
          <a:prstGeom prst="rect">
            <a:avLst/>
          </a:prstGeom>
          <a:noFill/>
          <a:ln>
            <a:noFill/>
          </a:ln>
        </p:spPr>
        <p:style>
          <a:lnRef idx="0">
            <a:scrgbClr r="0" g="0" b="0"/>
          </a:lnRef>
          <a:fillRef idx="0">
            <a:scrgbClr r="0" g="0" b="0"/>
          </a:fillRef>
          <a:effectRef idx="0">
            <a:scrgbClr r="0" g="0" b="0"/>
          </a:effectRef>
          <a:fontRef idx="minor"/>
        </p:style>
      </p:sp>
      <p:sp>
        <p:nvSpPr>
          <p:cNvPr id="604" name="CustomShape 8"/>
          <p:cNvSpPr/>
          <p:nvPr/>
        </p:nvSpPr>
        <p:spPr>
          <a:xfrm>
            <a:off x="4088880" y="3218040"/>
            <a:ext cx="4987440" cy="711000"/>
          </a:xfrm>
          <a:prstGeom prst="rect">
            <a:avLst/>
          </a:prstGeom>
          <a:noFill/>
          <a:ln>
            <a:noFill/>
          </a:ln>
        </p:spPr>
        <p:style>
          <a:lnRef idx="0">
            <a:scrgbClr r="0" g="0" b="0"/>
          </a:lnRef>
          <a:fillRef idx="0">
            <a:scrgbClr r="0" g="0" b="0"/>
          </a:fillRef>
          <a:effectRef idx="0">
            <a:scrgbClr r="0" g="0" b="0"/>
          </a:effectRef>
          <a:fontRef idx="minor"/>
        </p:style>
      </p:sp>
      <p:sp>
        <p:nvSpPr>
          <p:cNvPr id="605" name="CustomShape 9"/>
          <p:cNvSpPr/>
          <p:nvPr/>
        </p:nvSpPr>
        <p:spPr>
          <a:xfrm>
            <a:off x="4104000" y="4170240"/>
            <a:ext cx="4978080" cy="653760"/>
          </a:xfrm>
          <a:prstGeom prst="rect">
            <a:avLst/>
          </a:prstGeom>
          <a:noFill/>
          <a:ln>
            <a:noFill/>
          </a:ln>
        </p:spPr>
        <p:style>
          <a:lnRef idx="0">
            <a:scrgbClr r="0" g="0" b="0"/>
          </a:lnRef>
          <a:fillRef idx="0">
            <a:scrgbClr r="0" g="0" b="0"/>
          </a:fillRef>
          <a:effectRef idx="0">
            <a:scrgbClr r="0" g="0" b="0"/>
          </a:effectRef>
          <a:fontRef idx="minor"/>
        </p:style>
      </p:sp>
      <p:sp>
        <p:nvSpPr>
          <p:cNvPr id="606" name="CustomShape 10"/>
          <p:cNvSpPr/>
          <p:nvPr/>
        </p:nvSpPr>
        <p:spPr>
          <a:xfrm>
            <a:off x="4173840" y="5049000"/>
            <a:ext cx="4970160" cy="711000"/>
          </a:xfrm>
          <a:prstGeom prst="rect">
            <a:avLst/>
          </a:prstGeom>
          <a:noFill/>
          <a:ln>
            <a:noFill/>
          </a:ln>
        </p:spPr>
        <p:style>
          <a:lnRef idx="0">
            <a:scrgbClr r="0" g="0" b="0"/>
          </a:lnRef>
          <a:fillRef idx="0">
            <a:scrgbClr r="0" g="0" b="0"/>
          </a:fillRef>
          <a:effectRef idx="0">
            <a:scrgbClr r="0" g="0" b="0"/>
          </a:effectRef>
          <a:fontRef idx="minor"/>
        </p:style>
      </p:sp>
      <p:sp>
        <p:nvSpPr>
          <p:cNvPr id="15"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6"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646305480"/>
              </p:ext>
            </p:extLst>
          </p:nvPr>
        </p:nvGraphicFramePr>
        <p:xfrm>
          <a:off x="151020" y="1045442"/>
          <a:ext cx="8841960" cy="5568950"/>
        </p:xfrm>
        <a:graphic>
          <a:graphicData uri="http://schemas.openxmlformats.org/drawingml/2006/table">
            <a:tbl>
              <a:tblPr firstRow="1" bandRow="1">
                <a:tableStyleId>{5C22544A-7EE6-4342-B048-85BDC9FD1C3A}</a:tableStyleId>
              </a:tblPr>
              <a:tblGrid>
                <a:gridCol w="5429092"/>
                <a:gridCol w="1152128"/>
                <a:gridCol w="1224136"/>
                <a:gridCol w="1036604"/>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just"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 "Муниципальное управление"</a:t>
                      </a:r>
                    </a:p>
                  </a:txBody>
                  <a:tcPr marL="9525" marR="9525" marT="9525" marB="0" anchor="ctr"/>
                </a:tc>
                <a:tc>
                  <a:txBody>
                    <a:bodyPr/>
                    <a:lstStyle/>
                    <a:p>
                      <a:pPr algn="ctr" fontAlgn="ctr"/>
                      <a:r>
                        <a:rPr lang="ru-RU" sz="1100" b="1" i="0" u="none" strike="noStrike">
                          <a:effectLst/>
                          <a:latin typeface="Times New Roman CYR"/>
                        </a:rPr>
                        <a:t>89 514 694,14</a:t>
                      </a:r>
                    </a:p>
                  </a:txBody>
                  <a:tcPr marL="9525" marR="9525" marT="9525" marB="0" anchor="ctr"/>
                </a:tc>
                <a:tc>
                  <a:txBody>
                    <a:bodyPr/>
                    <a:lstStyle/>
                    <a:p>
                      <a:pPr algn="ctr" fontAlgn="ctr"/>
                      <a:r>
                        <a:rPr lang="ru-RU" sz="1100" b="1" i="0" u="none" strike="noStrike">
                          <a:effectLst/>
                          <a:latin typeface="Times New Roman CYR"/>
                        </a:rPr>
                        <a:t>67 364 638,41</a:t>
                      </a:r>
                    </a:p>
                  </a:txBody>
                  <a:tcPr marL="9525" marR="9525" marT="9525" marB="0" anchor="ctr"/>
                </a:tc>
                <a:tc>
                  <a:txBody>
                    <a:bodyPr/>
                    <a:lstStyle/>
                    <a:p>
                      <a:pPr algn="ctr" fontAlgn="ctr"/>
                      <a:r>
                        <a:rPr lang="ru-RU" sz="1100" b="1" i="0" u="none" strike="noStrike" dirty="0">
                          <a:effectLst/>
                          <a:latin typeface="Times New Roman CYR"/>
                        </a:rPr>
                        <a:t>67 364 638,41</a:t>
                      </a:r>
                    </a:p>
                  </a:txBody>
                  <a:tcPr marL="9525" marR="9525" marT="9525" marB="0" anchor="ctr"/>
                </a:tc>
              </a:tr>
              <a:tr h="370840">
                <a:tc>
                  <a:txBody>
                    <a:bodyPr/>
                    <a:lstStyle/>
                    <a:p>
                      <a:pPr algn="l"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Подпрограмма 1 «Открытый муниципалитет»</a:t>
                      </a:r>
                    </a:p>
                  </a:txBody>
                  <a:tcPr marL="9525" marR="9525" marT="9525" marB="0" anchor="ctr"/>
                </a:tc>
                <a:tc>
                  <a:txBody>
                    <a:bodyPr/>
                    <a:lstStyle/>
                    <a:p>
                      <a:pPr algn="ctr" fontAlgn="ctr"/>
                      <a:r>
                        <a:rPr lang="ru-RU" sz="1100" b="1" i="0" u="none" strike="noStrike">
                          <a:effectLst/>
                          <a:latin typeface="Times New Roman CYR"/>
                        </a:rPr>
                        <a:t>11 661,80</a:t>
                      </a:r>
                    </a:p>
                  </a:txBody>
                  <a:tcPr marL="9525" marR="9525" marT="9525" marB="0" anchor="ctr"/>
                </a:tc>
                <a:tc>
                  <a:txBody>
                    <a:bodyPr/>
                    <a:lstStyle/>
                    <a:p>
                      <a:pPr algn="ctr" fontAlgn="ctr"/>
                      <a:r>
                        <a:rPr lang="ru-RU" sz="1100" b="1" i="0" u="none" strike="noStrike">
                          <a:effectLst/>
                          <a:latin typeface="Times New Roman CYR"/>
                        </a:rPr>
                        <a:t>50 000,00</a:t>
                      </a:r>
                    </a:p>
                  </a:txBody>
                  <a:tcPr marL="9525" marR="9525" marT="9525" marB="0" anchor="ctr"/>
                </a:tc>
                <a:tc>
                  <a:txBody>
                    <a:bodyPr/>
                    <a:lstStyle/>
                    <a:p>
                      <a:pPr algn="ctr" fontAlgn="ctr"/>
                      <a:r>
                        <a:rPr lang="ru-RU" sz="1100" b="1" i="0" u="none" strike="noStrike" dirty="0">
                          <a:effectLst/>
                          <a:latin typeface="Times New Roman CYR"/>
                        </a:rPr>
                        <a:t>50 000,00</a:t>
                      </a:r>
                    </a:p>
                  </a:txBody>
                  <a:tcPr marL="9525" marR="9525" marT="9525" marB="0" anchor="ctr"/>
                </a:tc>
              </a:tr>
              <a:tr h="370840">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Размещение официальных пресс-релизов на официальном сайте администрации городского округа «Вуктыл»; проведение «прямых линий»; проведение встреч с населением городского округа «Вуктыл»; проведение встреч сотрудников администрации городского округа «Вуктыл» с представителями общественных объединений, трудовых коллективов, молодежных и прочих организаций; информирование о деятельности органов местного самоуправления</a:t>
                      </a:r>
                    </a:p>
                  </a:txBody>
                  <a:tcPr marL="9525" marR="9525" marT="9525" marB="0" anchor="ctr"/>
                </a:tc>
                <a:tc>
                  <a:txBody>
                    <a:bodyPr/>
                    <a:lstStyle/>
                    <a:p>
                      <a:pPr algn="ctr" fontAlgn="ctr"/>
                      <a:r>
                        <a:rPr lang="ru-RU" sz="1100" b="0" i="0" u="none" strike="noStrike">
                          <a:effectLst/>
                          <a:latin typeface="Times New Roman CYR"/>
                        </a:rPr>
                        <a:t>11 661,80</a:t>
                      </a:r>
                    </a:p>
                  </a:txBody>
                  <a:tcPr marL="9525" marR="9525" marT="9525" marB="0" anchor="ctr"/>
                </a:tc>
                <a:tc>
                  <a:txBody>
                    <a:bodyPr/>
                    <a:lstStyle/>
                    <a:p>
                      <a:pPr algn="ctr" fontAlgn="ctr"/>
                      <a:r>
                        <a:rPr lang="ru-RU" sz="1100" b="0" i="0" u="none" strike="noStrike">
                          <a:effectLst/>
                          <a:latin typeface="Times New Roman CYR"/>
                        </a:rPr>
                        <a:t>50 000,00</a:t>
                      </a:r>
                    </a:p>
                  </a:txBody>
                  <a:tcPr marL="9525" marR="9525" marT="9525" marB="0" anchor="ctr"/>
                </a:tc>
                <a:tc>
                  <a:txBody>
                    <a:bodyPr/>
                    <a:lstStyle/>
                    <a:p>
                      <a:pPr algn="ctr" fontAlgn="ctr"/>
                      <a:r>
                        <a:rPr lang="ru-RU" sz="1100" b="0" i="0" u="none" strike="noStrike">
                          <a:effectLst/>
                          <a:latin typeface="Times New Roman CYR"/>
                        </a:rPr>
                        <a:t>50 000,00</a:t>
                      </a:r>
                    </a:p>
                  </a:txBody>
                  <a:tcPr marL="9525" marR="9525" marT="9525" marB="0" anchor="ctr"/>
                </a:tc>
              </a:tr>
              <a:tr h="370840">
                <a:tc>
                  <a:txBody>
                    <a:bodyPr/>
                    <a:lstStyle/>
                    <a:p>
                      <a:pPr algn="l"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Подпрограмма 3 "Развитие кадрового потенциала"</a:t>
                      </a:r>
                    </a:p>
                  </a:txBody>
                  <a:tcPr marL="9525" marR="9525" marT="9525" marB="0" anchor="ctr"/>
                </a:tc>
                <a:tc>
                  <a:txBody>
                    <a:bodyPr/>
                    <a:lstStyle/>
                    <a:p>
                      <a:pPr algn="ctr" fontAlgn="ctr"/>
                      <a:r>
                        <a:rPr lang="ru-RU" sz="1100" b="1" i="0" u="none" strike="noStrike">
                          <a:effectLst/>
                          <a:latin typeface="Times New Roman CYR"/>
                        </a:rPr>
                        <a:t>7 854,00</a:t>
                      </a:r>
                    </a:p>
                  </a:txBody>
                  <a:tcPr marL="9525" marR="9525" marT="9525" marB="0" anchor="ctr"/>
                </a:tc>
                <a:tc>
                  <a:txBody>
                    <a:bodyPr/>
                    <a:lstStyle/>
                    <a:p>
                      <a:pPr algn="ctr" fontAlgn="ctr"/>
                      <a:r>
                        <a:rPr lang="ru-RU" sz="1100" b="1" i="0" u="none" strike="noStrike">
                          <a:effectLst/>
                          <a:latin typeface="Times New Roman CYR"/>
                        </a:rPr>
                        <a:t>0,00</a:t>
                      </a:r>
                    </a:p>
                  </a:txBody>
                  <a:tcPr marL="9525" marR="9525" marT="9525" marB="0" anchor="ctr"/>
                </a:tc>
                <a:tc>
                  <a:txBody>
                    <a:bodyPr/>
                    <a:lstStyle/>
                    <a:p>
                      <a:pPr algn="ctr" fontAlgn="ctr"/>
                      <a:r>
                        <a:rPr lang="ru-RU" sz="1100" b="1" i="0" u="none" strike="noStrike" dirty="0">
                          <a:effectLst/>
                          <a:latin typeface="Times New Roman CYR"/>
                        </a:rPr>
                        <a:t>0,00</a:t>
                      </a:r>
                    </a:p>
                  </a:txBody>
                  <a:tcPr marL="9525" marR="9525" marT="9525" marB="0" anchor="ctr"/>
                </a:tc>
              </a:tr>
              <a:tr h="370840">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Организация обучения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 по программам дополнительного профессионального образования, в том числе с применением дистанционных и модульных технологий</a:t>
                      </a:r>
                    </a:p>
                  </a:txBody>
                  <a:tcPr marL="9525" marR="9525" marT="9525" marB="0" anchor="ctr"/>
                </a:tc>
                <a:tc>
                  <a:txBody>
                    <a:bodyPr/>
                    <a:lstStyle/>
                    <a:p>
                      <a:pPr algn="ctr" fontAlgn="ctr"/>
                      <a:r>
                        <a:rPr lang="ru-RU" sz="1100" b="0" i="0" u="none" strike="noStrike">
                          <a:effectLst/>
                          <a:latin typeface="Times New Roman CYR"/>
                        </a:rPr>
                        <a:t>7 854,00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70840">
                <a:tc>
                  <a:txBody>
                    <a:bodyPr/>
                    <a:lstStyle/>
                    <a:p>
                      <a:pPr algn="l"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Подпрограмма 4 "Обеспечение органов местного самоуправления"</a:t>
                      </a:r>
                    </a:p>
                  </a:txBody>
                  <a:tcPr marL="9525" marR="9525" marT="9525" marB="0" anchor="ctr"/>
                </a:tc>
                <a:tc>
                  <a:txBody>
                    <a:bodyPr/>
                    <a:lstStyle/>
                    <a:p>
                      <a:pPr algn="ctr" fontAlgn="ctr"/>
                      <a:r>
                        <a:rPr lang="ru-RU" sz="1100" b="1" i="0" u="none" strike="noStrike">
                          <a:effectLst/>
                          <a:latin typeface="Times New Roman CYR"/>
                        </a:rPr>
                        <a:t>77 464 252,93</a:t>
                      </a:r>
                    </a:p>
                  </a:txBody>
                  <a:tcPr marL="9525" marR="9525" marT="9525" marB="0" anchor="ctr"/>
                </a:tc>
                <a:tc>
                  <a:txBody>
                    <a:bodyPr/>
                    <a:lstStyle/>
                    <a:p>
                      <a:pPr algn="ctr" fontAlgn="ctr"/>
                      <a:r>
                        <a:rPr lang="ru-RU" sz="1100" b="1" i="0" u="none" strike="noStrike">
                          <a:effectLst/>
                          <a:latin typeface="Times New Roman CYR"/>
                        </a:rPr>
                        <a:t>58 523 904,65</a:t>
                      </a:r>
                    </a:p>
                  </a:txBody>
                  <a:tcPr marL="9525" marR="9525" marT="9525" marB="0" anchor="ctr"/>
                </a:tc>
                <a:tc>
                  <a:txBody>
                    <a:bodyPr/>
                    <a:lstStyle/>
                    <a:p>
                      <a:pPr algn="ctr" fontAlgn="ctr"/>
                      <a:r>
                        <a:rPr lang="ru-RU" sz="1100" b="1" i="0" u="none" strike="noStrike" dirty="0">
                          <a:effectLst/>
                          <a:latin typeface="Times New Roman CYR"/>
                        </a:rPr>
                        <a:t>58 523 904,65</a:t>
                      </a:r>
                    </a:p>
                  </a:txBody>
                  <a:tcPr marL="9525" marR="9525" marT="9525" marB="0" anchor="ctr"/>
                </a:tc>
              </a:tr>
              <a:tr h="370840">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Выполнение функций и полномочий органов местного самоуправления</a:t>
                      </a:r>
                    </a:p>
                  </a:txBody>
                  <a:tcPr marL="9525" marR="9525" marT="9525" marB="0" anchor="ctr"/>
                </a:tc>
                <a:tc>
                  <a:txBody>
                    <a:bodyPr/>
                    <a:lstStyle/>
                    <a:p>
                      <a:pPr algn="ctr" fontAlgn="ctr"/>
                      <a:r>
                        <a:rPr lang="ru-RU" sz="1100" b="0" i="0" u="none" strike="noStrike">
                          <a:effectLst/>
                          <a:latin typeface="Times New Roman CYR"/>
                        </a:rPr>
                        <a:t>73 808 141,19</a:t>
                      </a:r>
                    </a:p>
                  </a:txBody>
                  <a:tcPr marL="9525" marR="9525" marT="9525" marB="0" anchor="ctr"/>
                </a:tc>
                <a:tc>
                  <a:txBody>
                    <a:bodyPr/>
                    <a:lstStyle/>
                    <a:p>
                      <a:pPr algn="ctr" fontAlgn="ctr"/>
                      <a:r>
                        <a:rPr lang="ru-RU" sz="1100" b="0" i="0" u="none" strike="noStrike">
                          <a:effectLst/>
                          <a:latin typeface="Times New Roman CYR"/>
                        </a:rPr>
                        <a:t>56 166 989,21</a:t>
                      </a:r>
                    </a:p>
                  </a:txBody>
                  <a:tcPr marL="9525" marR="9525" marT="9525" marB="0" anchor="ctr"/>
                </a:tc>
                <a:tc>
                  <a:txBody>
                    <a:bodyPr/>
                    <a:lstStyle/>
                    <a:p>
                      <a:pPr algn="ctr" fontAlgn="ctr"/>
                      <a:r>
                        <a:rPr lang="ru-RU" sz="1100" b="0" i="0" u="none" strike="noStrike">
                          <a:effectLst/>
                          <a:latin typeface="Times New Roman CYR"/>
                        </a:rPr>
                        <a:t>56 166 989,21</a:t>
                      </a:r>
                    </a:p>
                  </a:txBody>
                  <a:tcPr marL="9525" marR="9525" marT="9525" marB="0" anchor="ctr"/>
                </a:tc>
              </a:tr>
              <a:tr h="370840">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Глава муниципального образования городского округа «Вуктыл» - руководитель администрации городского округа «Вуктыл»</a:t>
                      </a:r>
                    </a:p>
                  </a:txBody>
                  <a:tcPr marL="9525" marR="9525" marT="9525" marB="0" anchor="ctr"/>
                </a:tc>
                <a:tc>
                  <a:txBody>
                    <a:bodyPr/>
                    <a:lstStyle/>
                    <a:p>
                      <a:pPr algn="ctr" fontAlgn="ctr"/>
                      <a:r>
                        <a:rPr lang="ru-RU" sz="1100" b="0" i="0" u="none" strike="noStrike">
                          <a:effectLst/>
                          <a:latin typeface="Times New Roman CYR"/>
                        </a:rPr>
                        <a:t>3 656 111,74</a:t>
                      </a:r>
                    </a:p>
                  </a:txBody>
                  <a:tcPr marL="9525" marR="9525" marT="9525" marB="0" anchor="ctr"/>
                </a:tc>
                <a:tc>
                  <a:txBody>
                    <a:bodyPr/>
                    <a:lstStyle/>
                    <a:p>
                      <a:pPr algn="ctr" fontAlgn="ctr"/>
                      <a:r>
                        <a:rPr lang="ru-RU" sz="1100" b="0" i="0" u="none" strike="noStrike">
                          <a:effectLst/>
                          <a:latin typeface="Times New Roman CYR"/>
                        </a:rPr>
                        <a:t>2 356 915,44</a:t>
                      </a:r>
                    </a:p>
                  </a:txBody>
                  <a:tcPr marL="9525" marR="9525" marT="9525" marB="0" anchor="ctr"/>
                </a:tc>
                <a:tc>
                  <a:txBody>
                    <a:bodyPr/>
                    <a:lstStyle/>
                    <a:p>
                      <a:pPr algn="ctr" fontAlgn="ctr"/>
                      <a:r>
                        <a:rPr lang="ru-RU" sz="1100" b="0" i="0" u="none" strike="noStrike">
                          <a:effectLst/>
                          <a:latin typeface="Times New Roman CYR"/>
                        </a:rPr>
                        <a:t>2 356 915,44</a:t>
                      </a:r>
                    </a:p>
                  </a:txBody>
                  <a:tcPr marL="9525" marR="9525" marT="9525" marB="0" anchor="ctr"/>
                </a:tc>
              </a:tr>
              <a:tr h="370840">
                <a:tc>
                  <a:txBody>
                    <a:bodyPr/>
                    <a:lstStyle/>
                    <a:p>
                      <a:pPr algn="l"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Подпрограмма 5 "Содержание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100" b="1" i="0" u="none" strike="noStrike">
                          <a:effectLst/>
                          <a:latin typeface="Times New Roman CYR"/>
                        </a:rPr>
                        <a:t>12 030 925,41</a:t>
                      </a:r>
                    </a:p>
                  </a:txBody>
                  <a:tcPr marL="9525" marR="9525" marT="9525" marB="0" anchor="ctr"/>
                </a:tc>
                <a:tc>
                  <a:txBody>
                    <a:bodyPr/>
                    <a:lstStyle/>
                    <a:p>
                      <a:pPr algn="ctr" fontAlgn="ctr"/>
                      <a:r>
                        <a:rPr lang="ru-RU" sz="1100" b="1" i="0" u="none" strike="noStrike">
                          <a:effectLst/>
                          <a:latin typeface="Times New Roman CYR"/>
                        </a:rPr>
                        <a:t>8 790 733,76</a:t>
                      </a:r>
                    </a:p>
                  </a:txBody>
                  <a:tcPr marL="9525" marR="9525" marT="9525" marB="0" anchor="ctr"/>
                </a:tc>
                <a:tc>
                  <a:txBody>
                    <a:bodyPr/>
                    <a:lstStyle/>
                    <a:p>
                      <a:pPr algn="ctr" fontAlgn="ctr"/>
                      <a:r>
                        <a:rPr lang="ru-RU" sz="1100" b="1" i="0" u="none" strike="noStrike" dirty="0">
                          <a:effectLst/>
                          <a:latin typeface="Times New Roman CYR"/>
                        </a:rPr>
                        <a:t>8 790 733,76</a:t>
                      </a:r>
                    </a:p>
                  </a:txBody>
                  <a:tcPr marL="9525" marR="9525" marT="9525" marB="0" anchor="ctr"/>
                </a:tc>
              </a:tr>
              <a:tr h="370840">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Обеспечение деятельности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100" b="0" i="0" u="none" strike="noStrike">
                          <a:effectLst/>
                          <a:latin typeface="Times New Roman CYR"/>
                        </a:rPr>
                        <a:t>12 030 925,41</a:t>
                      </a:r>
                    </a:p>
                  </a:txBody>
                  <a:tcPr marL="9525" marR="9525" marT="9525" marB="0" anchor="ctr"/>
                </a:tc>
                <a:tc>
                  <a:txBody>
                    <a:bodyPr/>
                    <a:lstStyle/>
                    <a:p>
                      <a:pPr algn="ctr" fontAlgn="ctr"/>
                      <a:r>
                        <a:rPr lang="ru-RU" sz="1100" b="0" i="0" u="none" strike="noStrike">
                          <a:effectLst/>
                          <a:latin typeface="Times New Roman CYR"/>
                        </a:rPr>
                        <a:t>8 790 733,76</a:t>
                      </a:r>
                    </a:p>
                  </a:txBody>
                  <a:tcPr marL="9525" marR="9525" marT="9525" marB="0" anchor="ctr"/>
                </a:tc>
                <a:tc>
                  <a:txBody>
                    <a:bodyPr/>
                    <a:lstStyle/>
                    <a:p>
                      <a:pPr algn="ctr" fontAlgn="ctr"/>
                      <a:r>
                        <a:rPr lang="ru-RU" sz="1100" b="0" i="0" u="none" strike="noStrike" dirty="0">
                          <a:effectLst/>
                          <a:latin typeface="Times New Roman CYR"/>
                        </a:rPr>
                        <a:t>8 790 733,76</a:t>
                      </a:r>
                    </a:p>
                  </a:txBody>
                  <a:tcPr marL="9525" marR="9525" marT="9525" marB="0" anchor="ctr"/>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CustomShape 1"/>
          <p:cNvSpPr/>
          <p:nvPr/>
        </p:nvSpPr>
        <p:spPr>
          <a:xfrm>
            <a:off x="5940152" y="824560"/>
            <a:ext cx="3203488" cy="244907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FF0000"/>
                </a:solidFill>
                <a:latin typeface="Calibri"/>
                <a:ea typeface="Microsoft YaHei"/>
              </a:rPr>
              <a:t>Цель муниципальной программы </a:t>
            </a:r>
            <a:r>
              <a:rPr lang="ru-RU" sz="1200" b="1" strike="noStrike" spc="-1" dirty="0">
                <a:solidFill>
                  <a:srgbClr val="000000"/>
                </a:solidFill>
                <a:latin typeface="Calibri"/>
                <a:ea typeface="Microsoft YaHei"/>
              </a:rPr>
              <a:t>- совершенствование муниципального управления городского округа «Вуктыл».</a:t>
            </a:r>
            <a:endParaRPr lang="ru-RU" sz="1200" b="0" strike="noStrike" spc="-1" dirty="0">
              <a:latin typeface="Arial"/>
            </a:endParaRPr>
          </a:p>
          <a:p>
            <a:pPr algn="just">
              <a:lnSpc>
                <a:spcPct val="100000"/>
              </a:lnSpc>
            </a:pPr>
            <a:r>
              <a:rPr lang="ru-RU" sz="1400" b="1" strike="noStrike" spc="-1" dirty="0">
                <a:solidFill>
                  <a:srgbClr val="FF0000"/>
                </a:solidFill>
                <a:latin typeface="Calibri"/>
                <a:ea typeface="Microsoft YaHei"/>
              </a:rPr>
              <a:t>Задачи муниципальной программы:</a:t>
            </a:r>
            <a:endParaRPr lang="ru-RU" sz="1400" b="0" strike="noStrike" spc="-1" dirty="0">
              <a:solidFill>
                <a:srgbClr val="FF0000"/>
              </a:solidFill>
              <a:latin typeface="Arial"/>
            </a:endParaRPr>
          </a:p>
          <a:p>
            <a:pPr algn="just">
              <a:lnSpc>
                <a:spcPct val="100000"/>
              </a:lnSpc>
            </a:pPr>
            <a:r>
              <a:rPr lang="ru-RU" sz="1000" b="1" strike="noStrike" spc="-1" dirty="0">
                <a:solidFill>
                  <a:srgbClr val="000000"/>
                </a:solidFill>
                <a:latin typeface="Calibri"/>
                <a:ea typeface="Microsoft YaHei"/>
              </a:rPr>
              <a:t>1. Повышение открытости и прозрачности деятельности органов местного самоуправления городского округа «Вуктыл».</a:t>
            </a:r>
            <a:endParaRPr lang="ru-RU" sz="1000" b="0" strike="noStrike" spc="-1" dirty="0">
              <a:latin typeface="Arial"/>
            </a:endParaRPr>
          </a:p>
          <a:p>
            <a:pPr algn="just">
              <a:lnSpc>
                <a:spcPct val="100000"/>
              </a:lnSpc>
            </a:pPr>
            <a:r>
              <a:rPr lang="ru-RU" sz="1000" b="1" strike="noStrike" spc="-1" dirty="0">
                <a:solidFill>
                  <a:srgbClr val="000000"/>
                </a:solidFill>
                <a:latin typeface="Calibri"/>
                <a:ea typeface="Microsoft YaHei"/>
              </a:rPr>
              <a:t>2. Совершенствование системы мер по противодействию коррупции в муниципальном образовании городского округа «Вуктыл», подведомственных ему муниципальных учреждениях, муниципальных унитарных предприятиях и муниципальных бюджетных учреждениях, организационно-методическое руководство, координацию и контроль за деятельностью которых осуществляют органы местного самоуправления муниципального образования городского округа «Вуктыл».</a:t>
            </a:r>
            <a:endParaRPr lang="ru-RU" sz="1000" b="0" strike="noStrike" spc="-1" dirty="0">
              <a:latin typeface="Arial"/>
            </a:endParaRPr>
          </a:p>
          <a:p>
            <a:pPr algn="just">
              <a:lnSpc>
                <a:spcPct val="100000"/>
              </a:lnSpc>
            </a:pPr>
            <a:r>
              <a:rPr lang="ru-RU" sz="1000" b="1" strike="noStrike" spc="-1" dirty="0">
                <a:solidFill>
                  <a:srgbClr val="000000"/>
                </a:solidFill>
                <a:latin typeface="Calibri"/>
                <a:ea typeface="Microsoft YaHei"/>
              </a:rPr>
              <a:t>3. Повышение эффективности и результативности муниципального управления городского округа «Вуктыл», в том числе формирование компактного, высокопрофессионального, оптимально сбалансированного и эффективного аппарата органов местного самоуправления городского округа  «Вуктыл».</a:t>
            </a:r>
            <a:endParaRPr lang="ru-RU" sz="1000" b="0" strike="noStrike" spc="-1" dirty="0">
              <a:latin typeface="Arial"/>
            </a:endParaRPr>
          </a:p>
          <a:p>
            <a:pPr algn="just">
              <a:lnSpc>
                <a:spcPct val="100000"/>
              </a:lnSpc>
            </a:pPr>
            <a:r>
              <a:rPr lang="ru-RU" sz="1000" b="1" strike="noStrike" spc="-1" dirty="0">
                <a:solidFill>
                  <a:srgbClr val="000000"/>
                </a:solidFill>
                <a:latin typeface="Calibri"/>
                <a:ea typeface="Microsoft YaHei"/>
              </a:rPr>
              <a:t>4. Повышение эффективности и результативности деятельности органов местного самоуправления муниципального образования городского округа «Вуктыл».</a:t>
            </a:r>
            <a:endParaRPr lang="ru-RU" sz="1000" b="0" strike="noStrike" spc="-1" dirty="0">
              <a:latin typeface="Arial"/>
            </a:endParaRPr>
          </a:p>
          <a:p>
            <a:pPr algn="just">
              <a:lnSpc>
                <a:spcPct val="100000"/>
              </a:lnSpc>
            </a:pPr>
            <a:r>
              <a:rPr lang="ru-RU" sz="1000" b="1" strike="noStrike" spc="-1" dirty="0">
                <a:solidFill>
                  <a:srgbClr val="000000"/>
                </a:solidFill>
                <a:latin typeface="Calibri"/>
                <a:ea typeface="Microsoft YaHei"/>
              </a:rPr>
              <a:t>5. Повышение качества ведения бухгалтерского, налогового и статистического учета, доходов и расходов бюджетных средств муниципальных учреждений, составление требуемой отчетности и предоставление ее в установленном порядке и сроки.</a:t>
            </a:r>
            <a:endParaRPr lang="ru-RU" sz="1000" b="0" strike="noStrike" spc="-1" dirty="0">
              <a:latin typeface="Arial"/>
            </a:endParaRPr>
          </a:p>
          <a:p>
            <a:pPr algn="just">
              <a:lnSpc>
                <a:spcPct val="100000"/>
              </a:lnSpc>
            </a:pPr>
            <a:r>
              <a:rPr lang="ru-RU" sz="1000" b="1" strike="noStrike" spc="-1" dirty="0">
                <a:solidFill>
                  <a:srgbClr val="000000"/>
                </a:solidFill>
                <a:latin typeface="Calibri"/>
                <a:ea typeface="Microsoft YaHei"/>
              </a:rPr>
              <a:t>6. Улучшение технического состояния здания, помещений администрации городского округа «Вуктыл»</a:t>
            </a:r>
            <a:endParaRPr lang="ru-RU" sz="1000" b="0" strike="noStrike" spc="-1" dirty="0">
              <a:latin typeface="Arial"/>
            </a:endParaRPr>
          </a:p>
        </p:txBody>
      </p:sp>
      <p:sp>
        <p:nvSpPr>
          <p:cNvPr id="615" name="TextShape 5"/>
          <p:cNvSpPr txBox="1"/>
          <p:nvPr/>
        </p:nvSpPr>
        <p:spPr>
          <a:xfrm>
            <a:off x="393652" y="797332"/>
            <a:ext cx="4176000" cy="299384"/>
          </a:xfrm>
          <a:prstGeom prst="rect">
            <a:avLst/>
          </a:prstGeom>
          <a:noFill/>
          <a:ln>
            <a:noFill/>
          </a:ln>
        </p:spPr>
        <p:txBody>
          <a:bodyPr lIns="90000" tIns="45000" rIns="90000" bIns="45000"/>
          <a:lstStyle/>
          <a:p>
            <a:pPr algn="just">
              <a:lnSpc>
                <a:spcPct val="100000"/>
              </a:lnSpc>
            </a:pPr>
            <a:r>
              <a:rPr lang="ru-RU" sz="1400" b="1" strike="noStrike" spc="-1" dirty="0">
                <a:solidFill>
                  <a:srgbClr val="FF0000"/>
                </a:solidFill>
                <a:latin typeface="Calibri"/>
                <a:ea typeface="Microsoft YaHei"/>
              </a:rPr>
              <a:t>Основные целевые индикаторы и показатели МП</a:t>
            </a:r>
            <a:endParaRPr lang="ru-RU" sz="1400" b="0" strike="noStrike" spc="-1" dirty="0">
              <a:solidFill>
                <a:srgbClr val="FF0000"/>
              </a:solidFill>
              <a:latin typeface="Arial"/>
            </a:endParaRPr>
          </a:p>
        </p:txBody>
      </p:sp>
      <p:sp>
        <p:nvSpPr>
          <p:cNvPr id="617" name="TextShape 6"/>
          <p:cNvSpPr txBox="1"/>
          <p:nvPr/>
        </p:nvSpPr>
        <p:spPr>
          <a:xfrm>
            <a:off x="971600" y="5157192"/>
            <a:ext cx="3862800"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76490889"/>
              </p:ext>
            </p:extLst>
          </p:nvPr>
        </p:nvGraphicFramePr>
        <p:xfrm>
          <a:off x="107504" y="1096716"/>
          <a:ext cx="5472608" cy="725314"/>
        </p:xfrm>
        <a:graphic>
          <a:graphicData uri="http://schemas.openxmlformats.org/drawingml/2006/table">
            <a:tbl>
              <a:tblPr/>
              <a:tblGrid>
                <a:gridCol w="1899387"/>
                <a:gridCol w="356135"/>
                <a:gridCol w="552009"/>
                <a:gridCol w="474847"/>
                <a:gridCol w="474847"/>
                <a:gridCol w="474847"/>
                <a:gridCol w="385812"/>
                <a:gridCol w="427362"/>
                <a:gridCol w="427362"/>
              </a:tblGrid>
              <a:tr h="274407">
                <a:tc rowSpan="2">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Показатель (индикатор) (наименование)</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rowSpan="2">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Ед. </a:t>
                      </a:r>
                      <a:br>
                        <a:rPr lang="ru-RU" sz="1000" dirty="0">
                          <a:solidFill>
                            <a:srgbClr val="000000"/>
                          </a:solidFill>
                          <a:effectLst/>
                          <a:latin typeface="Times New Roman" panose="02020603050405020304" pitchFamily="18" charset="0"/>
                          <a:cs typeface="Times New Roman" panose="02020603050405020304" pitchFamily="18" charset="0"/>
                        </a:rPr>
                      </a:br>
                      <a:r>
                        <a:rPr lang="ru-RU" sz="1000" dirty="0">
                          <a:solidFill>
                            <a:srgbClr val="000000"/>
                          </a:solidFill>
                          <a:effectLst/>
                          <a:latin typeface="Times New Roman" panose="02020603050405020304" pitchFamily="18" charset="0"/>
                          <a:cs typeface="Times New Roman" panose="02020603050405020304" pitchFamily="18" charset="0"/>
                        </a:rPr>
                        <a:t>измерения</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gridSpan="7">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Значения показателей</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72745">
                <a:tc vMerge="1">
                  <a:txBody>
                    <a:bodyPr/>
                    <a:lstStyle/>
                    <a:p>
                      <a:endParaRPr lang="ru-RU"/>
                    </a:p>
                  </a:txBody>
                  <a:tcPr/>
                </a:tc>
                <a:tc vMerge="1">
                  <a:txBody>
                    <a:bodyPr/>
                    <a:lstStyle/>
                    <a:p>
                      <a:endParaRPr lang="ru-RU"/>
                    </a:p>
                  </a:txBody>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2015 </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2016 </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2017</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2018</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2019</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 </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2020</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2021</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1314523907"/>
              </p:ext>
            </p:extLst>
          </p:nvPr>
        </p:nvGraphicFramePr>
        <p:xfrm>
          <a:off x="107504" y="1844824"/>
          <a:ext cx="5472608" cy="3287488"/>
        </p:xfrm>
        <a:graphic>
          <a:graphicData uri="http://schemas.openxmlformats.org/drawingml/2006/table">
            <a:tbl>
              <a:tblPr/>
              <a:tblGrid>
                <a:gridCol w="1899292"/>
                <a:gridCol w="334310"/>
                <a:gridCol w="540012"/>
                <a:gridCol w="449832"/>
                <a:gridCol w="499814"/>
                <a:gridCol w="499814"/>
                <a:gridCol w="399851"/>
                <a:gridCol w="399851"/>
                <a:gridCol w="449832"/>
              </a:tblGrid>
              <a:tr h="488902">
                <a:tc gridSpan="8">
                  <a:txBody>
                    <a:bodyPr/>
                    <a:lstStyle/>
                    <a:p>
                      <a:pPr algn="ctr" rtl="0">
                        <a:lnSpc>
                          <a:spcPct val="100000"/>
                        </a:lnSpc>
                      </a:pPr>
                      <a:r>
                        <a:rPr lang="ru-RU" sz="1000" b="1" dirty="0">
                          <a:solidFill>
                            <a:srgbClr val="000000"/>
                          </a:solidFill>
                          <a:effectLst/>
                          <a:latin typeface="Times New Roman, serif"/>
                        </a:rPr>
                        <a:t>Муниципальная программа «Муниципальное управление»</a:t>
                      </a: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rtl="0">
                        <a:lnSpc>
                          <a:spcPct val="100000"/>
                        </a:lnSpc>
                      </a:pPr>
                      <a:r>
                        <a:rPr lang="ru-RU" sz="1600">
                          <a:solidFill>
                            <a:srgbClr val="000000"/>
                          </a:solidFill>
                          <a:effectLst/>
                        </a:rPr>
                        <a:t/>
                      </a:r>
                      <a:br>
                        <a:rPr lang="ru-RU" sz="1600">
                          <a:solidFill>
                            <a:srgbClr val="000000"/>
                          </a:solidFill>
                          <a:effectLst/>
                        </a:rPr>
                      </a:br>
                      <a:endParaRPr lang="ru-RU" sz="160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23590">
                <a:tc>
                  <a:txBody>
                    <a:bodyPr/>
                    <a:lstStyle/>
                    <a:p>
                      <a:pPr algn="just" rtl="0">
                        <a:lnSpc>
                          <a:spcPct val="100000"/>
                        </a:lnSpc>
                      </a:pPr>
                      <a:r>
                        <a:rPr lang="ru-RU" sz="900" dirty="0">
                          <a:solidFill>
                            <a:srgbClr val="000000"/>
                          </a:solidFill>
                          <a:effectLst/>
                          <a:latin typeface="Times New Roman, serif"/>
                        </a:rPr>
                        <a:t>Удовлетворенность населения деятельностью органов местного самоуправления городского округа (муниципального района)</a:t>
                      </a:r>
                      <a:endParaRPr lang="ru-RU" sz="900" dirty="0">
                        <a:solidFill>
                          <a:srgbClr val="000000"/>
                        </a:solidFill>
                        <a:effectLst/>
                        <a:latin typeface="Times New Roman"/>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процент</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64,0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64,1</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64,2</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64,3</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64,4</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64,4</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64,4</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776271">
                <a:tc>
                  <a:txBody>
                    <a:bodyPr/>
                    <a:lstStyle/>
                    <a:p>
                      <a:pPr algn="just" rtl="0">
                        <a:lnSpc>
                          <a:spcPct val="100000"/>
                        </a:lnSpc>
                      </a:pPr>
                      <a:r>
                        <a:rPr lang="ru-RU" sz="900" dirty="0">
                          <a:solidFill>
                            <a:srgbClr val="000000"/>
                          </a:solidFill>
                          <a:effectLst/>
                          <a:latin typeface="Times New Roman, serif"/>
                        </a:rPr>
                        <a:t>Доля специалистов, прошедших обучение по программам </a:t>
                      </a:r>
                      <a:r>
                        <a:rPr lang="ru-RU" sz="900" dirty="0" smtClean="0">
                          <a:solidFill>
                            <a:srgbClr val="000000"/>
                          </a:solidFill>
                          <a:effectLst/>
                          <a:latin typeface="Times New Roman, serif"/>
                        </a:rPr>
                        <a:t>доп. проф. </a:t>
                      </a:r>
                      <a:r>
                        <a:rPr lang="ru-RU" sz="900" dirty="0">
                          <a:solidFill>
                            <a:srgbClr val="000000"/>
                          </a:solidFill>
                          <a:effectLst/>
                          <a:latin typeface="Times New Roman, serif"/>
                        </a:rPr>
                        <a:t>образования за счет средств бюджетов всех уровней, от общей численности специалистов администрации городского округа «</a:t>
                      </a:r>
                      <a:r>
                        <a:rPr lang="ru-RU" sz="900" dirty="0" smtClean="0">
                          <a:solidFill>
                            <a:srgbClr val="000000"/>
                          </a:solidFill>
                          <a:effectLst/>
                          <a:latin typeface="Times New Roman, serif"/>
                        </a:rPr>
                        <a:t>Вуктыл», являющихся </a:t>
                      </a:r>
                      <a:r>
                        <a:rPr lang="ru-RU" sz="900" dirty="0">
                          <a:solidFill>
                            <a:srgbClr val="000000"/>
                          </a:solidFill>
                          <a:effectLst/>
                          <a:latin typeface="Times New Roman, serif"/>
                        </a:rPr>
                        <a:t>юридическими лицами</a:t>
                      </a:r>
                      <a:endParaRPr lang="ru-RU" sz="900" dirty="0">
                        <a:solidFill>
                          <a:srgbClr val="000000"/>
                        </a:solidFill>
                        <a:effectLst/>
                        <a:latin typeface="Times New Roman"/>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процент</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13</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615493">
                <a:tc>
                  <a:txBody>
                    <a:bodyPr/>
                    <a:lstStyle/>
                    <a:p>
                      <a:pPr algn="just" rtl="0">
                        <a:lnSpc>
                          <a:spcPct val="100000"/>
                        </a:lnSpc>
                      </a:pPr>
                      <a:r>
                        <a:rPr lang="ru-RU" sz="900" dirty="0">
                          <a:solidFill>
                            <a:srgbClr val="000000"/>
                          </a:solidFill>
                          <a:effectLst/>
                          <a:latin typeface="Times New Roman, serif"/>
                        </a:rPr>
                        <a:t>Доля </a:t>
                      </a:r>
                      <a:r>
                        <a:rPr lang="ru-RU" sz="900" dirty="0" err="1" smtClean="0">
                          <a:solidFill>
                            <a:srgbClr val="000000"/>
                          </a:solidFill>
                          <a:effectLst/>
                          <a:latin typeface="Times New Roman, serif"/>
                        </a:rPr>
                        <a:t>мун</a:t>
                      </a:r>
                      <a:r>
                        <a:rPr lang="ru-RU" sz="900" dirty="0" smtClean="0">
                          <a:solidFill>
                            <a:srgbClr val="000000"/>
                          </a:solidFill>
                          <a:effectLst/>
                          <a:latin typeface="Times New Roman, serif"/>
                        </a:rPr>
                        <a:t>. </a:t>
                      </a:r>
                      <a:r>
                        <a:rPr lang="ru-RU" sz="900" dirty="0">
                          <a:solidFill>
                            <a:srgbClr val="000000"/>
                          </a:solidFill>
                          <a:effectLst/>
                          <a:latin typeface="Times New Roman, serif"/>
                        </a:rPr>
                        <a:t>служащих, прошедших аттестацию в отчетном периоде, от общей численности </a:t>
                      </a:r>
                      <a:r>
                        <a:rPr lang="ru-RU" sz="900" dirty="0" err="1" smtClean="0">
                          <a:solidFill>
                            <a:srgbClr val="000000"/>
                          </a:solidFill>
                          <a:effectLst/>
                          <a:latin typeface="Times New Roman, serif"/>
                        </a:rPr>
                        <a:t>мун</a:t>
                      </a:r>
                      <a:r>
                        <a:rPr lang="ru-RU" sz="900" dirty="0" smtClean="0">
                          <a:solidFill>
                            <a:srgbClr val="000000"/>
                          </a:solidFill>
                          <a:effectLst/>
                          <a:latin typeface="Times New Roman, serif"/>
                        </a:rPr>
                        <a:t>. </a:t>
                      </a:r>
                      <a:r>
                        <a:rPr lang="ru-RU" sz="900" dirty="0">
                          <a:solidFill>
                            <a:srgbClr val="000000"/>
                          </a:solidFill>
                          <a:effectLst/>
                          <a:latin typeface="Times New Roman, serif"/>
                        </a:rPr>
                        <a:t>служащих, подлежащих аттестации</a:t>
                      </a:r>
                      <a:endParaRPr lang="ru-RU" sz="900" dirty="0">
                        <a:solidFill>
                          <a:srgbClr val="000000"/>
                        </a:solidFill>
                        <a:effectLst/>
                        <a:latin typeface="Times New Roman"/>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процент</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graphicFrame>
        <p:nvGraphicFramePr>
          <p:cNvPr id="4" name="Диаграмма 3"/>
          <p:cNvGraphicFramePr/>
          <p:nvPr>
            <p:extLst>
              <p:ext uri="{D42A27DB-BD31-4B8C-83A1-F6EECF244321}">
                <p14:modId xmlns:p14="http://schemas.microsoft.com/office/powerpoint/2010/main" val="4132160481"/>
              </p:ext>
            </p:extLst>
          </p:nvPr>
        </p:nvGraphicFramePr>
        <p:xfrm>
          <a:off x="694924" y="5582880"/>
          <a:ext cx="4416152" cy="1239912"/>
        </p:xfrm>
        <a:graphic>
          <a:graphicData uri="http://schemas.openxmlformats.org/drawingml/2006/chart">
            <c:chart xmlns:c="http://schemas.openxmlformats.org/drawingml/2006/chart" xmlns:r="http://schemas.openxmlformats.org/officeDocument/2006/relationships" r:id="rId3"/>
          </a:graphicData>
        </a:graphic>
      </p:graphicFrame>
      <p:sp>
        <p:nvSpPr>
          <p:cNvPr id="14" name="Заголовок 1"/>
          <p:cNvSpPr txBox="1">
            <a:spLocks/>
          </p:cNvSpPr>
          <p:nvPr/>
        </p:nvSpPr>
        <p:spPr>
          <a:xfrm>
            <a:off x="0" y="3852"/>
            <a:ext cx="9144000" cy="8328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5"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a:t>
            </a:r>
            <a:endParaRPr lang="ru-RU" sz="2000" b="0" strike="noStrike" spc="-1" dirty="0">
              <a:latin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548750869"/>
              </p:ext>
            </p:extLst>
          </p:nvPr>
        </p:nvGraphicFramePr>
        <p:xfrm>
          <a:off x="179512" y="1382165"/>
          <a:ext cx="8784976" cy="5392915"/>
        </p:xfrm>
        <a:graphic>
          <a:graphicData uri="http://schemas.openxmlformats.org/drawingml/2006/table">
            <a:tbl>
              <a:tblPr firstRow="1" bandRow="1">
                <a:tableStyleId>{5C22544A-7EE6-4342-B048-85BDC9FD1C3A}</a:tableStyleId>
              </a:tblPr>
              <a:tblGrid>
                <a:gridCol w="5397540"/>
                <a:gridCol w="1224136"/>
                <a:gridCol w="1152128"/>
                <a:gridCol w="1011172"/>
              </a:tblGrid>
              <a:tr h="331823">
                <a:tc>
                  <a:txBody>
                    <a:bodyPr/>
                    <a:lstStyle/>
                    <a:p>
                      <a:pPr algn="ct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2019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2020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2021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r>
              <a:tr h="531597">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строительства и жилищно-коммунального комплекса, энергосбережение и повышение </a:t>
                      </a:r>
                      <a:r>
                        <a:rPr lang="ru-RU" sz="1200" b="1" i="0" u="none" strike="noStrike" dirty="0" err="1">
                          <a:effectLst/>
                          <a:latin typeface="Times New Roman" panose="02020603050405020304" pitchFamily="18" charset="0"/>
                          <a:cs typeface="Times New Roman" panose="02020603050405020304" pitchFamily="18" charset="0"/>
                        </a:rPr>
                        <a:t>энергоэффективности</a:t>
                      </a:r>
                      <a:r>
                        <a:rPr lang="ru-RU" sz="1200" b="1" i="0" u="none" strike="noStrike" dirty="0">
                          <a:effectLst/>
                          <a:latin typeface="Times New Roman" panose="02020603050405020304" pitchFamily="18" charset="0"/>
                          <a:cs typeface="Times New Roman" panose="02020603050405020304" pitchFamily="18" charset="0"/>
                        </a:rPr>
                        <a:t>"</a:t>
                      </a:r>
                    </a:p>
                  </a:txBody>
                  <a:tcPr marL="9525" marR="9525" marT="9525" marB="0" anchor="ctr"/>
                </a:tc>
                <a:tc>
                  <a:txBody>
                    <a:bodyPr/>
                    <a:lstStyle/>
                    <a:p>
                      <a:pPr algn="ctr" fontAlgn="ctr"/>
                      <a:r>
                        <a:rPr lang="ru-RU" sz="1100" b="1" i="0" u="none" strike="noStrike">
                          <a:effectLst/>
                          <a:latin typeface="Times New Roman CYR"/>
                        </a:rPr>
                        <a:t>70 374 804,54</a:t>
                      </a:r>
                    </a:p>
                  </a:txBody>
                  <a:tcPr marL="9525" marR="9525" marT="9525" marB="0" anchor="ctr"/>
                </a:tc>
                <a:tc>
                  <a:txBody>
                    <a:bodyPr/>
                    <a:lstStyle/>
                    <a:p>
                      <a:pPr algn="ctr" fontAlgn="ctr"/>
                      <a:r>
                        <a:rPr lang="ru-RU" sz="1100" b="1" i="0" u="none" strike="noStrike">
                          <a:effectLst/>
                          <a:latin typeface="Times New Roman CYR"/>
                        </a:rPr>
                        <a:t>46 691 762,69</a:t>
                      </a:r>
                    </a:p>
                  </a:txBody>
                  <a:tcPr marL="9525" marR="9525" marT="9525" marB="0" anchor="ctr"/>
                </a:tc>
                <a:tc>
                  <a:txBody>
                    <a:bodyPr/>
                    <a:lstStyle/>
                    <a:p>
                      <a:pPr algn="ctr" fontAlgn="ctr"/>
                      <a:r>
                        <a:rPr lang="ru-RU" sz="1100" b="1" i="0" u="none" strike="noStrike" dirty="0">
                          <a:effectLst/>
                          <a:latin typeface="Times New Roman CYR"/>
                        </a:rPr>
                        <a:t>43 451 301,69</a:t>
                      </a:r>
                    </a:p>
                  </a:txBody>
                  <a:tcPr marL="9525" marR="9525" marT="9525" marB="0" anchor="ctr"/>
                </a:tc>
              </a:tr>
              <a:tr h="357422">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1 "Содержание и развитие жилищно-коммунального и городского хозяйства"</a:t>
                      </a:r>
                    </a:p>
                  </a:txBody>
                  <a:tcPr marL="9525" marR="9525" marT="9525" marB="0" anchor="ctr"/>
                </a:tc>
                <a:tc>
                  <a:txBody>
                    <a:bodyPr/>
                    <a:lstStyle/>
                    <a:p>
                      <a:pPr algn="ctr" fontAlgn="ctr"/>
                      <a:r>
                        <a:rPr lang="ru-RU" sz="1100" b="1" i="0" u="none" strike="noStrike">
                          <a:effectLst/>
                          <a:latin typeface="Times New Roman CYR"/>
                        </a:rPr>
                        <a:t>57 331 873,06</a:t>
                      </a:r>
                    </a:p>
                  </a:txBody>
                  <a:tcPr marL="9525" marR="9525" marT="9525" marB="0" anchor="ctr"/>
                </a:tc>
                <a:tc>
                  <a:txBody>
                    <a:bodyPr/>
                    <a:lstStyle/>
                    <a:p>
                      <a:pPr algn="ctr" fontAlgn="ctr"/>
                      <a:r>
                        <a:rPr lang="ru-RU" sz="1100" b="1" i="0" u="none" strike="noStrike">
                          <a:effectLst/>
                          <a:latin typeface="Times New Roman CYR"/>
                        </a:rPr>
                        <a:t>43 011 301,69</a:t>
                      </a:r>
                    </a:p>
                  </a:txBody>
                  <a:tcPr marL="9525" marR="9525" marT="9525" marB="0" anchor="ctr"/>
                </a:tc>
                <a:tc>
                  <a:txBody>
                    <a:bodyPr/>
                    <a:lstStyle/>
                    <a:p>
                      <a:pPr algn="ctr" fontAlgn="ctr"/>
                      <a:r>
                        <a:rPr lang="ru-RU" sz="1100" b="1" i="0" u="none" strike="noStrike" dirty="0">
                          <a:effectLst/>
                          <a:latin typeface="Times New Roman CYR"/>
                        </a:rPr>
                        <a:t>42 951 301,69</a:t>
                      </a:r>
                    </a:p>
                  </a:txBody>
                  <a:tcPr marL="9525" marR="9525" marT="9525" marB="0" anchor="ctr"/>
                </a:tc>
              </a:tr>
              <a:tr h="331823">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Благоустройство территории городского округа "Вуктыл"</a:t>
                      </a:r>
                    </a:p>
                  </a:txBody>
                  <a:tcPr marL="9525" marR="9525" marT="9525" marB="0" anchor="ctr"/>
                </a:tc>
                <a:tc>
                  <a:txBody>
                    <a:bodyPr/>
                    <a:lstStyle/>
                    <a:p>
                      <a:pPr algn="ctr" fontAlgn="ctr"/>
                      <a:r>
                        <a:rPr lang="ru-RU" sz="1100" b="0" i="0" u="none" strike="noStrike">
                          <a:effectLst/>
                          <a:latin typeface="Times New Roman CYR"/>
                        </a:rPr>
                        <a:t>6 144 392,97</a:t>
                      </a:r>
                    </a:p>
                  </a:txBody>
                  <a:tcPr marL="9525" marR="9525" marT="9525" marB="0" anchor="ctr"/>
                </a:tc>
                <a:tc>
                  <a:txBody>
                    <a:bodyPr/>
                    <a:lstStyle/>
                    <a:p>
                      <a:pPr algn="ctr" fontAlgn="ctr"/>
                      <a:r>
                        <a:rPr lang="ru-RU" sz="1100" b="0" i="0" u="none" strike="noStrike">
                          <a:effectLst/>
                          <a:latin typeface="Times New Roman CYR"/>
                        </a:rPr>
                        <a:t>3 799 516,21</a:t>
                      </a:r>
                    </a:p>
                  </a:txBody>
                  <a:tcPr marL="9525" marR="9525" marT="9525" marB="0" anchor="ctr"/>
                </a:tc>
                <a:tc>
                  <a:txBody>
                    <a:bodyPr/>
                    <a:lstStyle/>
                    <a:p>
                      <a:pPr algn="ctr" fontAlgn="ctr"/>
                      <a:r>
                        <a:rPr lang="ru-RU" sz="1100" b="0" i="0" u="none" strike="noStrike">
                          <a:effectLst/>
                          <a:latin typeface="Times New Roman CYR"/>
                        </a:rPr>
                        <a:t>3 799 516,21</a:t>
                      </a:r>
                    </a:p>
                  </a:txBody>
                  <a:tcPr marL="9525" marR="9525" marT="9525" marB="0" anchor="ctr"/>
                </a:tc>
              </a:tr>
              <a:tr h="357422">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социально-значимых проектов МО ГО "Вуктыл" в рамках проекта "Народный бюджет"</a:t>
                      </a:r>
                    </a:p>
                  </a:txBody>
                  <a:tcPr marL="9525" marR="9525" marT="9525" marB="0" anchor="ctr"/>
                </a:tc>
                <a:tc>
                  <a:txBody>
                    <a:bodyPr/>
                    <a:lstStyle/>
                    <a:p>
                      <a:pPr algn="ctr" fontAlgn="ctr"/>
                      <a:r>
                        <a:rPr lang="ru-RU" sz="1100" b="0" i="0" u="none" strike="noStrike">
                          <a:effectLst/>
                          <a:latin typeface="Times New Roman CYR"/>
                        </a:rPr>
                        <a:t>334 000,00</a:t>
                      </a:r>
                    </a:p>
                  </a:txBody>
                  <a:tcPr marL="9525" marR="9525" marT="9525" marB="0" anchor="ctr"/>
                </a:tc>
                <a:tc>
                  <a:txBody>
                    <a:bodyPr/>
                    <a:lstStyle/>
                    <a:p>
                      <a:pPr algn="ctr" fontAlgn="ctr"/>
                      <a:r>
                        <a:rPr lang="ru-RU" sz="1100" b="0" i="0" u="none" strike="noStrike">
                          <a:effectLst/>
                          <a:latin typeface="Times New Roman CYR"/>
                        </a:rPr>
                        <a:t>60 000,00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57422">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Обеспечение деятельности муниципального бюджетного учреждения "Локомотив"</a:t>
                      </a:r>
                    </a:p>
                  </a:txBody>
                  <a:tcPr marL="9525" marR="9525" marT="9525" marB="0" anchor="ctr"/>
                </a:tc>
                <a:tc>
                  <a:txBody>
                    <a:bodyPr/>
                    <a:lstStyle/>
                    <a:p>
                      <a:pPr algn="ctr" fontAlgn="ctr"/>
                      <a:r>
                        <a:rPr lang="ru-RU" sz="1100" b="0" i="0" u="none" strike="noStrike">
                          <a:effectLst/>
                          <a:latin typeface="Times New Roman CYR"/>
                        </a:rPr>
                        <a:t>48 679 076,03</a:t>
                      </a:r>
                    </a:p>
                  </a:txBody>
                  <a:tcPr marL="9525" marR="9525" marT="9525" marB="0" anchor="ctr"/>
                </a:tc>
                <a:tc>
                  <a:txBody>
                    <a:bodyPr/>
                    <a:lstStyle/>
                    <a:p>
                      <a:pPr algn="ctr" fontAlgn="ctr"/>
                      <a:r>
                        <a:rPr lang="ru-RU" sz="1100" b="0" i="0" u="none" strike="noStrike">
                          <a:effectLst/>
                          <a:latin typeface="Times New Roman CYR"/>
                        </a:rPr>
                        <a:t>36 377 763,48</a:t>
                      </a:r>
                    </a:p>
                  </a:txBody>
                  <a:tcPr marL="9525" marR="9525" marT="9525" marB="0" anchor="ctr"/>
                </a:tc>
                <a:tc>
                  <a:txBody>
                    <a:bodyPr/>
                    <a:lstStyle/>
                    <a:p>
                      <a:pPr algn="ctr" fontAlgn="ctr"/>
                      <a:r>
                        <a:rPr lang="ru-RU" sz="1100" b="0" i="0" u="none" strike="noStrike">
                          <a:effectLst/>
                          <a:latin typeface="Times New Roman CYR"/>
                        </a:rPr>
                        <a:t>36 377 763,48</a:t>
                      </a:r>
                    </a:p>
                  </a:txBody>
                  <a:tcPr marL="9525" marR="9525" marT="9525" marB="0" anchor="ctr"/>
                </a:tc>
              </a:tr>
              <a:tr h="357422">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Укрепление материально-технической базы муниципального бюджетного учреждения "Локомотив"</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200 000,00</a:t>
                      </a:r>
                    </a:p>
                  </a:txBody>
                  <a:tcPr marL="9525" marR="9525" marT="9525" marB="0" anchor="ctr"/>
                </a:tc>
              </a:tr>
              <a:tr h="331823">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p>
                  </a:txBody>
                  <a:tcPr marL="9525" marR="9525" marT="9525" marB="0" anchor="ctr"/>
                </a:tc>
                <a:tc>
                  <a:txBody>
                    <a:bodyPr/>
                    <a:lstStyle/>
                    <a:p>
                      <a:pPr algn="ctr" fontAlgn="ctr"/>
                      <a:r>
                        <a:rPr lang="ru-RU" sz="1100" b="0" i="0" u="none" strike="noStrike">
                          <a:effectLst/>
                          <a:latin typeface="Times New Roman CYR"/>
                        </a:rPr>
                        <a:t>277 195,86</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705771">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Капитальный ремонт (ремонт) объектов коммунального хозяйства и инженерной инфраструктуры, в том числе сетей электро-, тепло-, водоснабжения, водоотведения, ливневой и дренажной канализации (в том числе ремонт и восстановление колодцев, решеток ливневой канализации) </a:t>
                      </a:r>
                    </a:p>
                  </a:txBody>
                  <a:tcPr marL="9525" marR="9525" marT="9525" marB="0" anchor="ctr"/>
                </a:tc>
                <a:tc>
                  <a:txBody>
                    <a:bodyPr/>
                    <a:lstStyle/>
                    <a:p>
                      <a:pPr algn="ctr" fontAlgn="ctr"/>
                      <a:r>
                        <a:rPr lang="ru-RU" sz="1100" b="0" i="0" u="none" strike="noStrike">
                          <a:effectLst/>
                          <a:latin typeface="Times New Roman CYR"/>
                        </a:rPr>
                        <a:t>149 499,20</a:t>
                      </a:r>
                    </a:p>
                  </a:txBody>
                  <a:tcPr marL="9525" marR="9525" marT="9525" marB="0" anchor="ctr"/>
                </a:tc>
                <a:tc>
                  <a:txBody>
                    <a:bodyPr/>
                    <a:lstStyle/>
                    <a:p>
                      <a:pPr algn="ctr" fontAlgn="ctr"/>
                      <a:r>
                        <a:rPr lang="ru-RU" sz="1100" b="0" i="0" u="none" strike="noStrike">
                          <a:effectLst/>
                          <a:latin typeface="Times New Roman CYR"/>
                        </a:rPr>
                        <a:t>954 759,00</a:t>
                      </a:r>
                    </a:p>
                  </a:txBody>
                  <a:tcPr marL="9525" marR="9525" marT="9525" marB="0" anchor="ctr"/>
                </a:tc>
                <a:tc>
                  <a:txBody>
                    <a:bodyPr/>
                    <a:lstStyle/>
                    <a:p>
                      <a:pPr algn="ctr" fontAlgn="ctr"/>
                      <a:r>
                        <a:rPr lang="ru-RU" sz="1100" b="0" i="0" u="none" strike="noStrike">
                          <a:effectLst/>
                          <a:latin typeface="Times New Roman CYR"/>
                        </a:rPr>
                        <a:t>954 759,00</a:t>
                      </a:r>
                    </a:p>
                  </a:txBody>
                  <a:tcPr marL="9525" marR="9525" marT="9525" marB="0" anchor="ctr"/>
                </a:tc>
              </a:tr>
              <a:tr h="331823">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Демонтаж бесхозяйных объектов коммунального хозяйства и инженерных сетей</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200 000,00</a:t>
                      </a:r>
                    </a:p>
                  </a:txBody>
                  <a:tcPr marL="9525" marR="9525" marT="9525" marB="0" anchor="ctr"/>
                </a:tc>
              </a:tr>
              <a:tr h="53159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Осуществление переданных государственных полномочий по возмещению убытков, возникающих в результате государственного регулирования цен на топливо твердое, реализуемое гражданам и используемое для нужд отопления</a:t>
                      </a:r>
                    </a:p>
                  </a:txBody>
                  <a:tcPr marL="9525" marR="9525" marT="9525" marB="0" anchor="ctr"/>
                </a:tc>
                <a:tc>
                  <a:txBody>
                    <a:bodyPr/>
                    <a:lstStyle/>
                    <a:p>
                      <a:pPr algn="ctr" fontAlgn="ctr"/>
                      <a:r>
                        <a:rPr lang="ru-RU" sz="1100" b="0" i="0" u="none" strike="noStrike">
                          <a:effectLst/>
                          <a:latin typeface="Times New Roman CYR"/>
                        </a:rPr>
                        <a:t>171 551,00</a:t>
                      </a:r>
                    </a:p>
                  </a:txBody>
                  <a:tcPr marL="9525" marR="9525" marT="9525" marB="0" anchor="ctr"/>
                </a:tc>
                <a:tc>
                  <a:txBody>
                    <a:bodyPr/>
                    <a:lstStyle/>
                    <a:p>
                      <a:pPr algn="ctr" fontAlgn="ctr"/>
                      <a:r>
                        <a:rPr lang="ru-RU" sz="1100" b="0" i="0" u="none" strike="noStrike">
                          <a:effectLst/>
                          <a:latin typeface="Times New Roman CYR"/>
                        </a:rPr>
                        <a:t>799 263,00</a:t>
                      </a:r>
                    </a:p>
                  </a:txBody>
                  <a:tcPr marL="9525" marR="9525" marT="9525" marB="0" anchor="ctr"/>
                </a:tc>
                <a:tc>
                  <a:txBody>
                    <a:bodyPr/>
                    <a:lstStyle/>
                    <a:p>
                      <a:pPr algn="ctr" fontAlgn="ctr"/>
                      <a:r>
                        <a:rPr lang="ru-RU" sz="1100" b="0" i="0" u="none" strike="noStrike">
                          <a:effectLst/>
                          <a:latin typeface="Times New Roman CYR"/>
                        </a:rPr>
                        <a:t>799 263,00</a:t>
                      </a:r>
                    </a:p>
                  </a:txBody>
                  <a:tcPr marL="9525" marR="9525" marT="9525" marB="0" anchor="ctr"/>
                </a:tc>
              </a:tr>
              <a:tr h="357422">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Оснащение объектов муниципальной собственности приборами учета энергетических ресурсов</a:t>
                      </a:r>
                    </a:p>
                  </a:txBody>
                  <a:tcPr marL="9525" marR="9525" marT="9525" marB="0" anchor="ctr"/>
                </a:tc>
                <a:tc>
                  <a:txBody>
                    <a:bodyPr/>
                    <a:lstStyle/>
                    <a:p>
                      <a:pPr algn="ctr" fontAlgn="ctr"/>
                      <a:r>
                        <a:rPr lang="ru-RU" sz="1100" b="0" i="0" u="none" strike="noStrike">
                          <a:effectLst/>
                          <a:latin typeface="Times New Roman CYR"/>
                        </a:rPr>
                        <a:t>1 221 158,00</a:t>
                      </a:r>
                    </a:p>
                  </a:txBody>
                  <a:tcPr marL="9525" marR="9525" marT="9525" marB="0" anchor="ctr"/>
                </a:tc>
                <a:tc>
                  <a:txBody>
                    <a:bodyPr/>
                    <a:lstStyle/>
                    <a:p>
                      <a:pPr algn="ctr" fontAlgn="ctr"/>
                      <a:r>
                        <a:rPr lang="ru-RU" sz="1100" b="0" i="0" u="none" strike="noStrike">
                          <a:effectLst/>
                          <a:latin typeface="Times New Roman CYR"/>
                        </a:rPr>
                        <a:t>875 000,00</a:t>
                      </a:r>
                    </a:p>
                  </a:txBody>
                  <a:tcPr marL="9525" marR="9525" marT="9525" marB="0" anchor="ctr"/>
                </a:tc>
                <a:tc>
                  <a:txBody>
                    <a:bodyPr/>
                    <a:lstStyle/>
                    <a:p>
                      <a:pPr algn="ctr" fontAlgn="ctr"/>
                      <a:r>
                        <a:rPr lang="ru-RU" sz="1100" b="0" i="0" u="none" strike="noStrike">
                          <a:effectLst/>
                          <a:latin typeface="Times New Roman CYR"/>
                        </a:rPr>
                        <a:t>475 000,00</a:t>
                      </a:r>
                    </a:p>
                  </a:txBody>
                  <a:tcPr marL="9525" marR="9525" marT="9525" marB="0" anchor="ctr"/>
                </a:tc>
              </a:tr>
              <a:tr h="331823">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Замена ламп накаливания на энергосберегающие</a:t>
                      </a:r>
                    </a:p>
                  </a:txBody>
                  <a:tcPr marL="9525" marR="9525" marT="9525" marB="0" anchor="ctr"/>
                </a:tc>
                <a:tc>
                  <a:txBody>
                    <a:bodyPr/>
                    <a:lstStyle/>
                    <a:p>
                      <a:pPr algn="ctr" fontAlgn="ctr"/>
                      <a:r>
                        <a:rPr lang="ru-RU" sz="1100" b="0" i="0" u="none" strike="noStrike">
                          <a:effectLst/>
                          <a:latin typeface="Times New Roman CYR"/>
                        </a:rPr>
                        <a:t>355 000,00</a:t>
                      </a:r>
                    </a:p>
                  </a:txBody>
                  <a:tcPr marL="9525" marR="9525" marT="9525" marB="0" anchor="ctr"/>
                </a:tc>
                <a:tc>
                  <a:txBody>
                    <a:bodyPr/>
                    <a:lstStyle/>
                    <a:p>
                      <a:pPr algn="ctr" fontAlgn="ctr"/>
                      <a:r>
                        <a:rPr lang="ru-RU" sz="1100" b="0" i="0" u="none" strike="noStrike">
                          <a:effectLst/>
                          <a:latin typeface="Times New Roman CYR"/>
                        </a:rPr>
                        <a:t>145 000,00</a:t>
                      </a:r>
                    </a:p>
                  </a:txBody>
                  <a:tcPr marL="9525" marR="9525" marT="9525" marB="0" anchor="ctr"/>
                </a:tc>
                <a:tc>
                  <a:txBody>
                    <a:bodyPr/>
                    <a:lstStyle/>
                    <a:p>
                      <a:pPr algn="ctr" fontAlgn="ctr"/>
                      <a:r>
                        <a:rPr lang="ru-RU" sz="1100" b="0" i="0" u="none" strike="noStrike" dirty="0">
                          <a:effectLst/>
                          <a:latin typeface="Times New Roman CYR"/>
                        </a:rPr>
                        <a:t>145 000,00</a:t>
                      </a:r>
                    </a:p>
                  </a:txBody>
                  <a:tcPr marL="9525" marR="9525" marT="9525" marB="0" anchor="ctr"/>
                </a:tc>
              </a:tr>
            </a:tbl>
          </a:graphicData>
        </a:graphic>
      </p:graphicFrame>
      <p:sp>
        <p:nvSpPr>
          <p:cNvPr id="7" name="Заголовок 1"/>
          <p:cNvSpPr txBox="1">
            <a:spLocks/>
          </p:cNvSpPr>
          <p:nvPr/>
        </p:nvSpPr>
        <p:spPr>
          <a:xfrm>
            <a:off x="0" y="3852"/>
            <a:ext cx="9144000" cy="12649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4146003707"/>
              </p:ext>
            </p:extLst>
          </p:nvPr>
        </p:nvGraphicFramePr>
        <p:xfrm>
          <a:off x="143508" y="1534063"/>
          <a:ext cx="8856984" cy="3047065"/>
        </p:xfrm>
        <a:graphic>
          <a:graphicData uri="http://schemas.openxmlformats.org/drawingml/2006/table">
            <a:tbl>
              <a:tblPr firstRow="1" bandRow="1">
                <a:tableStyleId>{5C22544A-7EE6-4342-B048-85BDC9FD1C3A}</a:tableStyleId>
              </a:tblPr>
              <a:tblGrid>
                <a:gridCol w="5868652"/>
                <a:gridCol w="936104"/>
                <a:gridCol w="1008112"/>
                <a:gridCol w="1044116"/>
              </a:tblGrid>
              <a:tr h="258297">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53364">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2 "Строительство, реконструкция объектов социальной и коммунальной сферы"</a:t>
                      </a:r>
                    </a:p>
                  </a:txBody>
                  <a:tcPr marL="9525" marR="9525" marT="9525" marB="0" anchor="ctr"/>
                </a:tc>
                <a:tc>
                  <a:txBody>
                    <a:bodyPr/>
                    <a:lstStyle/>
                    <a:p>
                      <a:pPr algn="ctr" fontAlgn="ctr"/>
                      <a:r>
                        <a:rPr lang="ru-RU" sz="1100" b="1" i="0" u="none" strike="noStrike">
                          <a:effectLst/>
                          <a:latin typeface="Times New Roman CYR"/>
                        </a:rPr>
                        <a:t>13 042 931,48</a:t>
                      </a:r>
                    </a:p>
                  </a:txBody>
                  <a:tcPr marL="9525" marR="9525" marT="9525" marB="0" anchor="ctr"/>
                </a:tc>
                <a:tc>
                  <a:txBody>
                    <a:bodyPr/>
                    <a:lstStyle/>
                    <a:p>
                      <a:pPr algn="ctr" fontAlgn="ctr"/>
                      <a:r>
                        <a:rPr lang="ru-RU" sz="1100" b="1" i="0" u="none" strike="noStrike">
                          <a:effectLst/>
                          <a:latin typeface="Times New Roman CYR"/>
                        </a:rPr>
                        <a:t>3 680 461,00</a:t>
                      </a:r>
                    </a:p>
                  </a:txBody>
                  <a:tcPr marL="9525" marR="9525" marT="9525" marB="0" anchor="ctr"/>
                </a:tc>
                <a:tc>
                  <a:txBody>
                    <a:bodyPr/>
                    <a:lstStyle/>
                    <a:p>
                      <a:pPr algn="ctr" fontAlgn="ctr"/>
                      <a:r>
                        <a:rPr lang="ru-RU" sz="1100" b="1" i="0" u="none" strike="noStrike" dirty="0">
                          <a:effectLst/>
                          <a:latin typeface="Times New Roman CYR"/>
                        </a:rPr>
                        <a:t>500 000,00</a:t>
                      </a:r>
                    </a:p>
                  </a:txBody>
                  <a:tcPr marL="9525" marR="9525" marT="9525" marB="0" anchor="ctr"/>
                </a:tc>
              </a:tr>
              <a:tr h="190769">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проекта "Газификация жилых домов с. Дутово"</a:t>
                      </a:r>
                    </a:p>
                  </a:txBody>
                  <a:tcPr marL="9525" marR="9525" marT="9525" marB="0" anchor="ctr"/>
                </a:tc>
                <a:tc>
                  <a:txBody>
                    <a:bodyPr/>
                    <a:lstStyle/>
                    <a:p>
                      <a:pPr algn="ctr" fontAlgn="ctr"/>
                      <a:r>
                        <a:rPr lang="ru-RU" sz="1100" b="0" i="0" u="none" strike="noStrike">
                          <a:effectLst/>
                          <a:latin typeface="Times New Roman CYR"/>
                        </a:rPr>
                        <a:t>11 184 762,36</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525562">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Оборудование жилых домов внутридомовым (внутриквартирным) оборудованием, разработка проектно-сметной документации, в том числе получение технических условий</a:t>
                      </a:r>
                    </a:p>
                  </a:txBody>
                  <a:tcPr marL="9525" marR="9525" marT="9525" marB="0" anchor="ctr"/>
                </a:tc>
                <a:tc>
                  <a:txBody>
                    <a:bodyPr/>
                    <a:lstStyle/>
                    <a:p>
                      <a:pPr algn="ctr" fontAlgn="ctr"/>
                      <a:r>
                        <a:rPr lang="ru-RU" sz="1100" b="0" i="0" u="none" strike="noStrike">
                          <a:effectLst/>
                          <a:latin typeface="Times New Roman"/>
                        </a:rPr>
                        <a:t>400 419,12</a:t>
                      </a:r>
                    </a:p>
                  </a:txBody>
                  <a:tcPr marL="9525" marR="9525" marT="9525" marB="0" anchor="ctr"/>
                </a:tc>
                <a:tc>
                  <a:txBody>
                    <a:bodyPr/>
                    <a:lstStyle/>
                    <a:p>
                      <a:pPr algn="ctr" fontAlgn="ctr"/>
                      <a:r>
                        <a:rPr lang="ru-RU" sz="1100" b="0" i="0" u="none" strike="noStrike">
                          <a:effectLst/>
                          <a:latin typeface="Times New Roman"/>
                        </a:rPr>
                        <a:t>1 969 000,00</a:t>
                      </a:r>
                    </a:p>
                  </a:txBody>
                  <a:tcPr marL="9525" marR="9525" marT="9525" marB="0" anchor="ctr"/>
                </a:tc>
                <a:tc>
                  <a:txBody>
                    <a:bodyPr/>
                    <a:lstStyle/>
                    <a:p>
                      <a:pPr algn="ctr" fontAlgn="ctr"/>
                      <a:r>
                        <a:rPr lang="ru-RU" sz="1100" b="0" i="0" u="none" strike="noStrike">
                          <a:effectLst/>
                          <a:latin typeface="Times New Roman"/>
                        </a:rPr>
                        <a:t>0,00</a:t>
                      </a:r>
                    </a:p>
                  </a:txBody>
                  <a:tcPr marL="9525" marR="9525" marT="9525" marB="0" anchor="ctr"/>
                </a:tc>
              </a:tr>
              <a:tr h="580839">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Оборудование объектов социально культурного назначения внутридомовым оборудованием, разработка проектно-сметной документации, прохождение государственной экспертизы проектно-сметной документации</a:t>
                      </a:r>
                    </a:p>
                  </a:txBody>
                  <a:tcPr marL="9525" marR="9525" marT="9525" marB="0" anchor="ctr"/>
                </a:tc>
                <a:tc>
                  <a:txBody>
                    <a:bodyPr/>
                    <a:lstStyle/>
                    <a:p>
                      <a:pPr algn="ctr" fontAlgn="ctr"/>
                      <a:r>
                        <a:rPr lang="ru-RU" sz="1100" b="0" i="0" u="none" strike="noStrike">
                          <a:effectLst/>
                          <a:latin typeface="Times New Roman"/>
                        </a:rPr>
                        <a:t>0,00</a:t>
                      </a:r>
                    </a:p>
                  </a:txBody>
                  <a:tcPr marL="9525" marR="9525" marT="9525" marB="0" anchor="ctr"/>
                </a:tc>
                <a:tc>
                  <a:txBody>
                    <a:bodyPr/>
                    <a:lstStyle/>
                    <a:p>
                      <a:pPr algn="ctr" fontAlgn="ctr"/>
                      <a:r>
                        <a:rPr lang="ru-RU" sz="1100" b="0" i="0" u="none" strike="noStrike">
                          <a:effectLst/>
                          <a:latin typeface="Times New Roman"/>
                        </a:rPr>
                        <a:t>462 000,00</a:t>
                      </a:r>
                    </a:p>
                  </a:txBody>
                  <a:tcPr marL="9525" marR="9525" marT="9525" marB="0" anchor="ctr"/>
                </a:tc>
                <a:tc>
                  <a:txBody>
                    <a:bodyPr/>
                    <a:lstStyle/>
                    <a:p>
                      <a:pPr algn="ctr" fontAlgn="ctr"/>
                      <a:r>
                        <a:rPr lang="ru-RU" sz="1100" b="0" i="0" u="none" strike="noStrike">
                          <a:effectLst/>
                          <a:latin typeface="Times New Roman"/>
                        </a:rPr>
                        <a:t>0,00</a:t>
                      </a:r>
                    </a:p>
                  </a:txBody>
                  <a:tcPr marL="9525" marR="9525" marT="9525" marB="0" anchor="ctr"/>
                </a:tc>
              </a:tr>
              <a:tr h="190769">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Строительство водовода "Подчерье-Вуктыл"</a:t>
                      </a:r>
                    </a:p>
                  </a:txBody>
                  <a:tcPr marL="9525" marR="9525" marT="9525" marB="0" anchor="ctr"/>
                </a:tc>
                <a:tc>
                  <a:txBody>
                    <a:bodyPr/>
                    <a:lstStyle/>
                    <a:p>
                      <a:pPr algn="ctr" fontAlgn="ctr"/>
                      <a:r>
                        <a:rPr lang="ru-RU" sz="1100" b="0" i="0" u="none" strike="noStrike">
                          <a:effectLst/>
                          <a:latin typeface="Times New Roman CYR"/>
                        </a:rPr>
                        <a:t>513 750,00</a:t>
                      </a:r>
                    </a:p>
                  </a:txBody>
                  <a:tcPr marL="9525" marR="9525" marT="9525" marB="0" anchor="ctr"/>
                </a:tc>
                <a:tc>
                  <a:txBody>
                    <a:bodyPr/>
                    <a:lstStyle/>
                    <a:p>
                      <a:pPr algn="ctr" fontAlgn="ctr"/>
                      <a:r>
                        <a:rPr lang="ru-RU" sz="1100" b="0" i="0" u="none" strike="noStrike">
                          <a:effectLst/>
                          <a:latin typeface="Times New Roman CYR"/>
                        </a:rPr>
                        <a:t>649 461,00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580839">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Строительство установки очистки природных вод и установки доочистки водопроводной воды, в том числе разработка проектно-сметной документации, прохождение государственной экспертизы проектно-сметной документации</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100 000,00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292807">
                <a:tc>
                  <a:txBody>
                    <a:bodyPr/>
                    <a:lstStyle/>
                    <a:p>
                      <a:pPr algn="l" fontAlgn="ctr"/>
                      <a:r>
                        <a:rPr lang="ru-RU" sz="1200" b="0" i="0" u="none" strike="noStrike" dirty="0" smtClean="0">
                          <a:effectLst/>
                          <a:latin typeface="Times New Roman" panose="02020603050405020304" pitchFamily="18" charset="0"/>
                          <a:cs typeface="Times New Roman" panose="02020603050405020304" pitchFamily="18" charset="0"/>
                        </a:rPr>
                        <a:t>Актуализация схем теплоснабжения, водоснабжения и водоотведения</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a:effectLst/>
                          <a:latin typeface="Times New Roman CYR"/>
                        </a:rPr>
                        <a:t>944 000,00</a:t>
                      </a:r>
                    </a:p>
                  </a:txBody>
                  <a:tcPr marL="9525" marR="9525" marT="9525" marB="0" anchor="ctr"/>
                </a:tc>
                <a:tc>
                  <a:txBody>
                    <a:bodyPr/>
                    <a:lstStyle/>
                    <a:p>
                      <a:pPr algn="ctr" fontAlgn="ctr"/>
                      <a:r>
                        <a:rPr lang="ru-RU" sz="1100" b="0" i="0" u="none" strike="noStrike">
                          <a:effectLst/>
                          <a:latin typeface="Times New Roman CYR"/>
                        </a:rPr>
                        <a:t>500 000,00</a:t>
                      </a:r>
                    </a:p>
                  </a:txBody>
                  <a:tcPr marL="9525" marR="9525" marT="9525" marB="0" anchor="ctr"/>
                </a:tc>
                <a:tc>
                  <a:txBody>
                    <a:bodyPr/>
                    <a:lstStyle/>
                    <a:p>
                      <a:pPr algn="ctr" fontAlgn="ctr"/>
                      <a:r>
                        <a:rPr lang="ru-RU" sz="1100" b="0" i="0" u="none" strike="noStrike" dirty="0">
                          <a:effectLst/>
                          <a:latin typeface="Times New Roman CYR"/>
                        </a:rPr>
                        <a:t>500 000,00</a:t>
                      </a:r>
                    </a:p>
                  </a:txBody>
                  <a:tcPr marL="9525" marR="9525" marT="9525" marB="0" anchor="ctr"/>
                </a:tc>
              </a:tr>
            </a:tbl>
          </a:graphicData>
        </a:graphic>
      </p:graphicFrame>
      <p:sp>
        <p:nvSpPr>
          <p:cNvPr id="5" name="TextShape 3"/>
          <p:cNvSpPr txBox="1"/>
          <p:nvPr/>
        </p:nvSpPr>
        <p:spPr>
          <a:xfrm>
            <a:off x="2488208" y="4725144"/>
            <a:ext cx="3862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4151822858"/>
              </p:ext>
            </p:extLst>
          </p:nvPr>
        </p:nvGraphicFramePr>
        <p:xfrm>
          <a:off x="2123728" y="5261848"/>
          <a:ext cx="4416152" cy="1671960"/>
        </p:xfrm>
        <a:graphic>
          <a:graphicData uri="http://schemas.openxmlformats.org/drawingml/2006/chart">
            <c:chart xmlns:c="http://schemas.openxmlformats.org/drawingml/2006/chart" xmlns:r="http://schemas.openxmlformats.org/officeDocument/2006/relationships" r:id="rId3"/>
          </a:graphicData>
        </a:graphic>
      </p:graphicFrame>
      <p:sp>
        <p:nvSpPr>
          <p:cNvPr id="7" name="Заголовок 1"/>
          <p:cNvSpPr txBox="1">
            <a:spLocks/>
          </p:cNvSpPr>
          <p:nvPr/>
        </p:nvSpPr>
        <p:spPr>
          <a:xfrm>
            <a:off x="0" y="3852"/>
            <a:ext cx="9144000" cy="1336916"/>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132567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spTree>
    <p:extLst>
      <p:ext uri="{BB962C8B-B14F-4D97-AF65-F5344CB8AC3E}">
        <p14:creationId xmlns:p14="http://schemas.microsoft.com/office/powerpoint/2010/main" val="30516604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CustomShape 1"/>
          <p:cNvSpPr/>
          <p:nvPr/>
        </p:nvSpPr>
        <p:spPr>
          <a:xfrm>
            <a:off x="34296" y="1119320"/>
            <a:ext cx="9143640" cy="1798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FF0000"/>
                </a:solidFill>
                <a:latin typeface="Calibri"/>
                <a:ea typeface="Microsoft YaHei"/>
              </a:rPr>
              <a:t>Цель муниципальной программы </a:t>
            </a:r>
            <a:r>
              <a:rPr lang="ru-RU" sz="1400" b="1" strike="noStrike" spc="-1" dirty="0">
                <a:solidFill>
                  <a:srgbClr val="000000"/>
                </a:solidFill>
                <a:latin typeface="Calibri"/>
                <a:ea typeface="Microsoft YaHei"/>
              </a:rPr>
              <a:t>- повышение качества и надежности предоставления жилищно-коммунальных и бытовых услуг, стимулирование энергосбережения и повышения энергетической эффективности, активизация процессов строительства и обновления коммунальной инфраструктуры в городском округе «Вуктыл».</a:t>
            </a:r>
            <a:endParaRPr lang="ru-RU" sz="1400" b="0" strike="noStrike" spc="-1" dirty="0">
              <a:latin typeface="Arial"/>
            </a:endParaRPr>
          </a:p>
          <a:p>
            <a:pPr algn="just">
              <a:lnSpc>
                <a:spcPct val="100000"/>
              </a:lnSpc>
            </a:pPr>
            <a:r>
              <a:rPr lang="ru-RU" sz="1400" b="1" strike="noStrike" spc="-1" dirty="0">
                <a:solidFill>
                  <a:srgbClr val="FF0000"/>
                </a:solidFill>
                <a:latin typeface="Calibri"/>
                <a:ea typeface="Microsoft YaHei"/>
              </a:rPr>
              <a:t>Задачи муниципальной программы</a:t>
            </a:r>
            <a:r>
              <a:rPr lang="ru-RU" sz="1400" b="1" strike="noStrike" spc="-1" dirty="0">
                <a:solidFill>
                  <a:srgbClr val="FFFF00"/>
                </a:solidFill>
                <a:latin typeface="Calibri"/>
                <a:ea typeface="Microsoft YaHei"/>
              </a:rPr>
              <a:t>:</a:t>
            </a:r>
            <a:endParaRPr lang="ru-RU" sz="1400" b="0" strike="noStrike" spc="-1" dirty="0">
              <a:latin typeface="Arial"/>
            </a:endParaRPr>
          </a:p>
          <a:p>
            <a:pPr algn="just">
              <a:lnSpc>
                <a:spcPct val="100000"/>
              </a:lnSpc>
            </a:pPr>
            <a:r>
              <a:rPr lang="ru-RU" sz="1400" b="1" strike="noStrike" spc="-1" dirty="0">
                <a:solidFill>
                  <a:srgbClr val="000000"/>
                </a:solidFill>
                <a:latin typeface="Calibri"/>
                <a:ea typeface="Microsoft YaHei"/>
              </a:rPr>
              <a:t>1. Повышение качества и надежности предоставления жилищно-коммунальных и бытовых услуг.</a:t>
            </a:r>
            <a:endParaRPr lang="ru-RU" sz="1400" b="0" strike="noStrike" spc="-1" dirty="0">
              <a:latin typeface="Arial"/>
            </a:endParaRPr>
          </a:p>
          <a:p>
            <a:pPr algn="just">
              <a:lnSpc>
                <a:spcPct val="100000"/>
              </a:lnSpc>
            </a:pPr>
            <a:r>
              <a:rPr lang="ru-RU" sz="1400" b="1" strike="noStrike" spc="-1" dirty="0">
                <a:solidFill>
                  <a:srgbClr val="000000"/>
                </a:solidFill>
                <a:latin typeface="Calibri"/>
                <a:ea typeface="Microsoft YaHei"/>
              </a:rPr>
              <a:t>2. Создание комфортных условий гражданам, проживающим на селе, путем газификации сельских населенных пунктов городского округа «Вуктыл», создание условий для активизации процессов обновления коммунальной инфраструктуры</a:t>
            </a:r>
            <a:endParaRPr lang="ru-RU" sz="1400" b="0" strike="noStrike" spc="-1" dirty="0">
              <a:latin typeface="Arial"/>
            </a:endParaRPr>
          </a:p>
        </p:txBody>
      </p:sp>
      <p:sp>
        <p:nvSpPr>
          <p:cNvPr id="624" name="CustomShape 2"/>
          <p:cNvSpPr/>
          <p:nvPr/>
        </p:nvSpPr>
        <p:spPr>
          <a:xfrm>
            <a:off x="1860480" y="3212976"/>
            <a:ext cx="469080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FF0000"/>
                </a:solidFill>
                <a:latin typeface="Calibri"/>
                <a:ea typeface="Microsoft YaHei"/>
              </a:rPr>
              <a:t>Основные целевые индикаторы и показатели программы</a:t>
            </a:r>
            <a:endParaRPr lang="ru-RU" sz="1400" b="0" strike="noStrike" spc="-1" dirty="0">
              <a:solidFill>
                <a:srgbClr val="FF0000"/>
              </a:solidFill>
              <a:latin typeface="Arial"/>
            </a:endParaRPr>
          </a:p>
        </p:txBody>
      </p:sp>
      <p:graphicFrame>
        <p:nvGraphicFramePr>
          <p:cNvPr id="627" name="Table 4"/>
          <p:cNvGraphicFramePr/>
          <p:nvPr>
            <p:extLst>
              <p:ext uri="{D42A27DB-BD31-4B8C-83A1-F6EECF244321}">
                <p14:modId xmlns:p14="http://schemas.microsoft.com/office/powerpoint/2010/main" val="1414860829"/>
              </p:ext>
            </p:extLst>
          </p:nvPr>
        </p:nvGraphicFramePr>
        <p:xfrm>
          <a:off x="237020" y="4077072"/>
          <a:ext cx="8676080" cy="2103120"/>
        </p:xfrm>
        <a:graphic>
          <a:graphicData uri="http://schemas.openxmlformats.org/drawingml/2006/table">
            <a:tbl>
              <a:tblPr/>
              <a:tblGrid>
                <a:gridCol w="3090600"/>
                <a:gridCol w="115400"/>
                <a:gridCol w="894960"/>
                <a:gridCol w="570240"/>
                <a:gridCol w="568440"/>
                <a:gridCol w="568440"/>
                <a:gridCol w="115400"/>
                <a:gridCol w="650160"/>
                <a:gridCol w="115400"/>
                <a:gridCol w="568800"/>
                <a:gridCol w="650880"/>
                <a:gridCol w="115400"/>
                <a:gridCol w="651960"/>
              </a:tblGrid>
              <a:tr h="432360">
                <a:tc>
                  <a:txBody>
                    <a:bodyPr/>
                    <a:lstStyle/>
                    <a:p>
                      <a:pPr algn="ctr"/>
                      <a:r>
                        <a:rPr lang="ru-RU" sz="1200" b="1" strike="noStrike" spc="-1">
                          <a:latin typeface="Times New Roman"/>
                          <a:ea typeface="Times New Roman"/>
                        </a:rPr>
                        <a:t>Показатель   (индикатор)   (наименование)</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a:latin typeface="Times New Roman"/>
                        </a:rPr>
                        <a:t>ед.из.</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r>
              <a:tr h="432360">
                <a:tc gridSpan="13">
                  <a:txBody>
                    <a:bodyPr/>
                    <a:lstStyle/>
                    <a:p>
                      <a:pPr algn="ctr"/>
                      <a:r>
                        <a:rPr lang="ru-RU" sz="1200" b="1" strike="noStrike" spc="-1">
                          <a:latin typeface="Times New Roman"/>
                        </a:rPr>
                        <a:t>Муниципальная программа «Развитие строительства и жилищно-коммунального комплекса, энергосбережение и повышение энергоэффективности»</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263160">
                <a:tc gridSpan="2">
                  <a:txBody>
                    <a:bodyPr/>
                    <a:lstStyle/>
                    <a:p>
                      <a:r>
                        <a:rPr lang="ru-RU" sz="1200" b="0" strike="noStrike" spc="-1">
                          <a:latin typeface="Times New Roman"/>
                        </a:rPr>
                        <a:t>Доля тепловых сетей нуждающихся в замене</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47,9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51,1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45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38,8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32,7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26,59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26,59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432360">
                <a:tc gridSpan="2">
                  <a:txBody>
                    <a:bodyPr/>
                    <a:lstStyle/>
                    <a:p>
                      <a:r>
                        <a:rPr lang="ru-RU" sz="1200" b="0" strike="noStrike" spc="-1">
                          <a:latin typeface="Times New Roman"/>
                        </a:rPr>
                        <a:t>Доля уличных водопроводных сетей нуждающихся в замене</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3,4</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2,9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gridSpan="2">
                  <a:txBody>
                    <a:bodyPr/>
                    <a:lstStyle/>
                    <a:p>
                      <a:pPr algn="ctr"/>
                      <a:r>
                        <a:rPr lang="ru-RU" sz="1200" b="0" strike="noStrike" spc="-1">
                          <a:latin typeface="Times New Roman"/>
                        </a:rPr>
                        <a:t>3,3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gridSpan="2">
                  <a:txBody>
                    <a:bodyPr/>
                    <a:lstStyle/>
                    <a:p>
                      <a:pPr algn="ctr"/>
                      <a:r>
                        <a:rPr lang="ru-RU" sz="1200" b="0" strike="noStrike" spc="-1">
                          <a:latin typeface="Times New Roman"/>
                        </a:rPr>
                        <a:t>4,3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3,8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gridSpan="2">
                  <a:txBody>
                    <a:bodyPr/>
                    <a:lstStyle/>
                    <a:p>
                      <a:pPr algn="ctr"/>
                      <a:r>
                        <a:rPr lang="ru-RU" sz="1200" b="0" strike="noStrike" spc="-1">
                          <a:latin typeface="Times New Roman"/>
                        </a:rPr>
                        <a:t>4,8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4,8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432360">
                <a:tc gridSpan="2">
                  <a:txBody>
                    <a:bodyPr/>
                    <a:lstStyle/>
                    <a:p>
                      <a:r>
                        <a:rPr lang="ru-RU" sz="1200" b="0" strike="noStrike" spc="-1">
                          <a:latin typeface="Times New Roman"/>
                        </a:rPr>
                        <a:t>Количество объектов строительства (реконструкции), введенных в эксплуатацию</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единиц</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dirty="0">
                          <a:latin typeface="Times New Roman"/>
                        </a:rPr>
                        <a:t>0</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bl>
          </a:graphicData>
        </a:graphic>
      </p:graphicFrame>
      <p:sp>
        <p:nvSpPr>
          <p:cNvPr id="8"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CustomShape 1"/>
          <p:cNvSpPr/>
          <p:nvPr/>
        </p:nvSpPr>
        <p:spPr>
          <a:xfrm>
            <a:off x="6660232" y="846600"/>
            <a:ext cx="2317320" cy="135826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300" b="1" strike="noStrike" spc="-1" dirty="0">
                <a:solidFill>
                  <a:srgbClr val="000000"/>
                </a:solidFill>
                <a:latin typeface="Arial"/>
                <a:ea typeface="Microsoft YaHei"/>
              </a:rPr>
              <a:t>Программа представлена</a:t>
            </a:r>
            <a:endParaRPr lang="ru-RU" sz="1300" b="0" strike="noStrike" spc="-1" dirty="0">
              <a:latin typeface="Arial"/>
            </a:endParaRPr>
          </a:p>
          <a:p>
            <a:pPr algn="ctr">
              <a:lnSpc>
                <a:spcPct val="100000"/>
              </a:lnSpc>
            </a:pPr>
            <a:r>
              <a:rPr lang="ru-RU" sz="1300" b="1" strike="noStrike" spc="-1" dirty="0" smtClean="0">
                <a:solidFill>
                  <a:srgbClr val="000000"/>
                </a:solidFill>
                <a:latin typeface="Arial"/>
                <a:ea typeface="Microsoft YaHei"/>
              </a:rPr>
              <a:t> 1 </a:t>
            </a:r>
            <a:r>
              <a:rPr lang="ru-RU" sz="1300" b="1" strike="noStrike" spc="-1" dirty="0">
                <a:solidFill>
                  <a:srgbClr val="000000"/>
                </a:solidFill>
                <a:latin typeface="Arial"/>
                <a:ea typeface="Microsoft YaHei"/>
              </a:rPr>
              <a:t>подпрограммой</a:t>
            </a:r>
            <a:r>
              <a:rPr lang="ru-RU" sz="1300" b="1" strike="noStrike" spc="-1" dirty="0" smtClean="0">
                <a:solidFill>
                  <a:srgbClr val="000000"/>
                </a:solidFill>
                <a:latin typeface="Arial"/>
                <a:ea typeface="Microsoft YaHei"/>
              </a:rPr>
              <a:t>:</a:t>
            </a:r>
          </a:p>
          <a:p>
            <a:pPr algn="ctr">
              <a:lnSpc>
                <a:spcPct val="100000"/>
              </a:lnSpc>
            </a:pPr>
            <a:r>
              <a:rPr lang="ru-RU" sz="1300" b="1" strike="noStrike" spc="-1" dirty="0" smtClean="0">
                <a:solidFill>
                  <a:srgbClr val="CE181E"/>
                </a:solidFill>
                <a:latin typeface="Arial"/>
                <a:ea typeface="Microsoft YaHei"/>
              </a:rPr>
              <a:t>Управление </a:t>
            </a:r>
            <a:r>
              <a:rPr lang="ru-RU" sz="1300" b="1" strike="noStrike" spc="-1" dirty="0">
                <a:solidFill>
                  <a:srgbClr val="CE181E"/>
                </a:solidFill>
                <a:latin typeface="Arial"/>
                <a:ea typeface="Microsoft YaHei"/>
              </a:rPr>
              <a:t>и распоряжение муниципальным имуществом</a:t>
            </a:r>
            <a:endParaRPr lang="ru-RU" sz="1300" b="0" strike="noStrike" spc="-1" dirty="0">
              <a:latin typeface="Arial"/>
            </a:endParaRPr>
          </a:p>
          <a:p>
            <a:pPr>
              <a:lnSpc>
                <a:spcPct val="100000"/>
              </a:lnSpc>
            </a:pPr>
            <a:endParaRPr lang="ru-RU" sz="1300" b="0" strike="noStrike" spc="-1" dirty="0">
              <a:latin typeface="Arial"/>
            </a:endParaRPr>
          </a:p>
        </p:txBody>
      </p:sp>
      <p:graphicFrame>
        <p:nvGraphicFramePr>
          <p:cNvPr id="632" name="Table 2"/>
          <p:cNvGraphicFramePr/>
          <p:nvPr>
            <p:extLst>
              <p:ext uri="{D42A27DB-BD31-4B8C-83A1-F6EECF244321}">
                <p14:modId xmlns:p14="http://schemas.microsoft.com/office/powerpoint/2010/main" val="4276367439"/>
              </p:ext>
            </p:extLst>
          </p:nvPr>
        </p:nvGraphicFramePr>
        <p:xfrm>
          <a:off x="107503" y="810720"/>
          <a:ext cx="6326409" cy="5967690"/>
        </p:xfrm>
        <a:graphic>
          <a:graphicData uri="http://schemas.openxmlformats.org/drawingml/2006/table">
            <a:tbl>
              <a:tblPr/>
              <a:tblGrid>
                <a:gridCol w="3888433"/>
                <a:gridCol w="864096"/>
                <a:gridCol w="792088"/>
                <a:gridCol w="781792"/>
              </a:tblGrid>
              <a:tr h="322200">
                <a:tc>
                  <a:txBody>
                    <a:bodyPr/>
                    <a:lstStyle/>
                    <a:p>
                      <a:pPr algn="ctr"/>
                      <a:r>
                        <a:rPr lang="ru-RU" sz="1200" b="1" strike="noStrike" spc="-1" dirty="0">
                          <a:latin typeface="Times New Roman"/>
                        </a:rPr>
                        <a:t>Мероприятия программы</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c>
                  <a:txBody>
                    <a:bodyPr/>
                    <a:lstStyle/>
                    <a:p>
                      <a:pPr algn="ctr"/>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c>
                  <a:txBody>
                    <a:bodyPr/>
                    <a:lstStyle/>
                    <a:p>
                      <a:pPr algn="ctr"/>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c>
                  <a:txBody>
                    <a:bodyPr/>
                    <a:lstStyle/>
                    <a:p>
                      <a:pPr algn="ctr"/>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r>
              <a:tr h="459000">
                <a:tc>
                  <a:txBody>
                    <a:bodyPr/>
                    <a:lstStyle/>
                    <a:p>
                      <a:pPr algn="l" fontAlgn="ctr"/>
                      <a:r>
                        <a:rPr lang="ru-RU" sz="1100" b="0" i="0" u="none" strike="noStrike">
                          <a:effectLst/>
                          <a:latin typeface="Times New Roman"/>
                        </a:rPr>
                        <a:t>Списание муниципального имущества, признанного непригодным по результатам инвентаризации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3 641,01</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424800">
                <a:tc>
                  <a:txBody>
                    <a:bodyPr/>
                    <a:lstStyle/>
                    <a:p>
                      <a:pPr algn="l" fontAlgn="ctr"/>
                      <a:r>
                        <a:rPr lang="ru-RU" sz="1100" b="0" i="0" u="none" strike="noStrike">
                          <a:effectLst/>
                          <a:latin typeface="Times New Roman"/>
                        </a:rPr>
                        <a:t>Организация работ по изготовлению технических  и кадастровых паспортов, технических планов на объекты недвижимого муниципального имущества, выявленного бесхозяйного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65 210,00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641520">
                <a:tc>
                  <a:txBody>
                    <a:bodyPr/>
                    <a:lstStyle/>
                    <a:p>
                      <a:pPr algn="l" fontAlgn="ctr"/>
                      <a:r>
                        <a:rPr lang="ru-RU" sz="1100" b="0" i="0" u="none" strike="noStrike" dirty="0">
                          <a:effectLst/>
                          <a:latin typeface="Times New Roman"/>
                        </a:rPr>
                        <a:t>Регистрация права собственности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325080">
                <a:tc>
                  <a:txBody>
                    <a:bodyPr/>
                    <a:lstStyle/>
                    <a:p>
                      <a:pPr algn="l" fontAlgn="ctr"/>
                      <a:r>
                        <a:rPr lang="ru-RU" sz="1100" b="0" i="0" u="none" strike="noStrike">
                          <a:effectLst/>
                          <a:latin typeface="Times New Roman"/>
                        </a:rPr>
                        <a:t>Организация работ по проведению оценки стоимости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51 857,48</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586800">
                <a:tc>
                  <a:txBody>
                    <a:bodyPr/>
                    <a:lstStyle/>
                    <a:p>
                      <a:pPr algn="l" fontAlgn="ctr"/>
                      <a:r>
                        <a:rPr lang="ru-RU" sz="1100" b="0" i="0" u="none" strike="noStrike">
                          <a:effectLst/>
                          <a:latin typeface="Times New Roman"/>
                        </a:rPr>
                        <a:t>Организация работ по проведению кадастровых работ для обеспечения кадастровыми паспортами земельных участков</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1 746 898,99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200 000,00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200 000,00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586800">
                <a:tc>
                  <a:txBody>
                    <a:bodyPr/>
                    <a:lstStyle/>
                    <a:p>
                      <a:pPr algn="l" fontAlgn="ctr"/>
                      <a:r>
                        <a:rPr lang="ru-RU" sz="1100" b="0" i="0" u="none" strike="noStrike" dirty="0">
                          <a:effectLst/>
                          <a:latin typeface="Times New Roman"/>
                        </a:rPr>
                        <a:t>Организация работ по лесоустройству и постановке на государственный кадастровый учет лесных участков, находящихся в муниципальной  собственности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2 356 198,00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586800">
                <a:tc>
                  <a:txBody>
                    <a:bodyPr/>
                    <a:lstStyle/>
                    <a:p>
                      <a:pPr algn="l" fontAlgn="b"/>
                      <a:r>
                        <a:rPr lang="ru-RU" sz="1100" b="0" i="0" u="none" strike="noStrike">
                          <a:effectLst/>
                          <a:latin typeface="Times New Roman"/>
                        </a:rPr>
                        <a:t>Проведение комплексных кадастровых работ</a:t>
                      </a:r>
                    </a:p>
                  </a:txBody>
                  <a:tcPr marL="9525" marR="9525" marT="9525" marB="0" anchor="b">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1 010 101,01</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586800">
                <a:tc>
                  <a:txBody>
                    <a:bodyPr/>
                    <a:lstStyle/>
                    <a:p>
                      <a:pPr algn="l" fontAlgn="ctr"/>
                      <a:r>
                        <a:rPr lang="ru-RU" sz="1100" b="0" i="0" u="none" strike="noStrike">
                          <a:effectLst/>
                          <a:latin typeface="Times New Roman"/>
                        </a:rPr>
                        <a:t>Приобретение в муниципальную собственность имущества (основных средств, материальных запасов)</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dirty="0">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500 000,00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586440">
                <a:tc>
                  <a:txBody>
                    <a:bodyPr/>
                    <a:lstStyle/>
                    <a:p>
                      <a:pPr algn="l" fontAlgn="ctr"/>
                      <a:r>
                        <a:rPr lang="ru-RU" sz="1100" b="0" i="0" u="none" strike="noStrike" dirty="0">
                          <a:effectLst/>
                          <a:latin typeface="Times New Roman"/>
                        </a:rPr>
                        <a:t>Проведение ремонта, реконструкции объектов муниципального имущества, изготовление проектно-сметной документации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100" b="0" i="0" u="none" strike="noStrike">
                          <a:effectLst/>
                          <a:latin typeface="Times New Roman CYR"/>
                        </a:rPr>
                        <a:t>3 759 489,88</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100" b="0" i="0" u="none" strike="noStrike">
                          <a:effectLst/>
                          <a:latin typeface="Times New Roman CYR"/>
                        </a:rPr>
                        <a:t>1 000 000,00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100" b="0" i="0" u="none" strike="noStrike">
                          <a:effectLst/>
                          <a:latin typeface="Times New Roman CYR"/>
                        </a:rPr>
                        <a:t>1 000 000,00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r>
              <a:tr h="586440">
                <a:tc>
                  <a:txBody>
                    <a:bodyPr/>
                    <a:lstStyle/>
                    <a:p>
                      <a:pPr algn="l" fontAlgn="ctr"/>
                      <a:r>
                        <a:rPr lang="ru-RU" sz="1100" b="0" i="0" u="none" strike="noStrike" dirty="0">
                          <a:effectLst/>
                          <a:latin typeface="Times New Roman"/>
                        </a:rPr>
                        <a:t>Содержание и обслуживание муниципального имущества </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8 257 802,48</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7 092 857,00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dirty="0">
                          <a:effectLst/>
                          <a:latin typeface="Times New Roman CYR"/>
                        </a:rPr>
                        <a:t>7 092 857,00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r>
            </a:tbl>
          </a:graphicData>
        </a:graphic>
      </p:graphicFrame>
      <p:graphicFrame>
        <p:nvGraphicFramePr>
          <p:cNvPr id="2" name="Диаграмма 1"/>
          <p:cNvGraphicFramePr/>
          <p:nvPr>
            <p:extLst>
              <p:ext uri="{D42A27DB-BD31-4B8C-83A1-F6EECF244321}">
                <p14:modId xmlns:p14="http://schemas.microsoft.com/office/powerpoint/2010/main" val="933118861"/>
              </p:ext>
            </p:extLst>
          </p:nvPr>
        </p:nvGraphicFramePr>
        <p:xfrm>
          <a:off x="6294982" y="2204864"/>
          <a:ext cx="3047820" cy="193516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Shape 4"/>
          <p:cNvSpPr txBox="1"/>
          <p:nvPr/>
        </p:nvSpPr>
        <p:spPr>
          <a:xfrm>
            <a:off x="6601568" y="4185084"/>
            <a:ext cx="2375984" cy="648072"/>
          </a:xfrm>
          <a:prstGeom prst="rect">
            <a:avLst/>
          </a:prstGeom>
          <a:noFill/>
          <a:ln>
            <a:noFill/>
          </a:ln>
        </p:spPr>
        <p:txBody>
          <a:bodyPr lIns="90000" tIns="45000" rIns="90000" bIns="45000"/>
          <a:lstStyle/>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1866328633"/>
              </p:ext>
            </p:extLst>
          </p:nvPr>
        </p:nvGraphicFramePr>
        <p:xfrm>
          <a:off x="6601568" y="4941168"/>
          <a:ext cx="2533344" cy="1730236"/>
        </p:xfrm>
        <a:graphic>
          <a:graphicData uri="http://schemas.openxmlformats.org/drawingml/2006/chart">
            <c:chart xmlns:c="http://schemas.openxmlformats.org/drawingml/2006/chart" xmlns:r="http://schemas.openxmlformats.org/officeDocument/2006/relationships" r:id="rId4"/>
          </a:graphicData>
        </a:graphic>
      </p:graphicFrame>
      <p:sp>
        <p:nvSpPr>
          <p:cNvPr id="11" name="Заголовок 1"/>
          <p:cNvSpPr txBox="1">
            <a:spLocks/>
          </p:cNvSpPr>
          <p:nvPr/>
        </p:nvSpPr>
        <p:spPr>
          <a:xfrm>
            <a:off x="0" y="3852"/>
            <a:ext cx="9144000" cy="688844"/>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a:t>
            </a:r>
            <a:endParaRPr lang="ru-RU" sz="2000" b="0" strike="noStrike" spc="-1" dirty="0">
              <a:latin typeface="Arial"/>
            </a:endParaRPr>
          </a:p>
        </p:txBody>
      </p:sp>
      <p:sp>
        <p:nvSpPr>
          <p:cNvPr id="3" name="TextBox 2"/>
          <p:cNvSpPr txBox="1"/>
          <p:nvPr/>
        </p:nvSpPr>
        <p:spPr>
          <a:xfrm>
            <a:off x="107504" y="508030"/>
            <a:ext cx="477118" cy="369332"/>
          </a:xfrm>
          <a:prstGeom prst="rect">
            <a:avLst/>
          </a:prstGeom>
          <a:noFill/>
        </p:spPr>
        <p:txBody>
          <a:bodyPr wrap="none" rtlCol="0">
            <a:spAutoFit/>
          </a:bodyPr>
          <a:lstStyle/>
          <a:p>
            <a:r>
              <a:rPr lang="ru-RU" sz="1200" b="1" dirty="0">
                <a:latin typeface="Times New Roman" panose="02020603050405020304" pitchFamily="18" charset="0"/>
                <a:cs typeface="Times New Roman" panose="02020603050405020304" pitchFamily="18" charset="0"/>
              </a:rPr>
              <a:t>р</a:t>
            </a:r>
            <a:r>
              <a:rPr lang="ru-RU" sz="1200" b="1" dirty="0" smtClean="0">
                <a:latin typeface="Times New Roman" panose="02020603050405020304" pitchFamily="18" charset="0"/>
                <a:cs typeface="Times New Roman" panose="02020603050405020304" pitchFamily="18" charset="0"/>
              </a:rPr>
              <a:t>уб</a:t>
            </a:r>
            <a:r>
              <a:rPr lang="ru-RU" dirty="0" smtClean="0"/>
              <a:t>.</a:t>
            </a:r>
            <a:endParaRPr lang="ru-RU"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CustomShape 1"/>
          <p:cNvSpPr/>
          <p:nvPr/>
        </p:nvSpPr>
        <p:spPr>
          <a:xfrm>
            <a:off x="125280" y="765000"/>
            <a:ext cx="8767200" cy="179990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1. Повышение эффективности управления и распоряжения муниципальным имуществом, обеспечение его сохранности и целевого использования. Качественное развитие процесса регистрации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Повышение эффективности использования земельных ресурсов.</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Улучшение  технического и функционального состояния, содержания и обслуживания муниципального имущества, обеспечение имущественной основы.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Обеспечение территории муниципального образования городского округа «Вуктыл» актуальной градостроительной деятельностью.</a:t>
            </a:r>
            <a:endParaRPr lang="ru-RU" sz="1200" b="0" strike="noStrike" spc="-1" dirty="0">
              <a:latin typeface="Times New Roman" panose="02020603050405020304" pitchFamily="18" charset="0"/>
              <a:cs typeface="Times New Roman" panose="02020603050405020304" pitchFamily="18" charset="0"/>
            </a:endParaRPr>
          </a:p>
        </p:txBody>
      </p:sp>
      <p:sp>
        <p:nvSpPr>
          <p:cNvPr id="635" name="CustomShape 2"/>
          <p:cNvSpPr/>
          <p:nvPr/>
        </p:nvSpPr>
        <p:spPr>
          <a:xfrm>
            <a:off x="108512" y="2276872"/>
            <a:ext cx="8767200" cy="19650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Совершенствование,  оптимизация и актуализация учета муниципального имущества.</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Повышение эффективности   использования  муниципального имущества и земельных ресурсов.</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Пополнение доходной части бюджета от использования муниципального имущества.</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Предоставление имущественной поддержки субъектам малого и среднего предпринимательства.</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5. Осуществление контроля за использованием муниципального имущества.</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6. Обеспечение улучшения технического и функционального состояния, содержания и обслуживания муниципального имущества, обеспечение имущественной основы.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7. Обеспечение актуализации документов территориального планирования и градостроительного зонирования.</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8. Создание и ведение информационной системы обеспечения градостроительной деятельности.</a:t>
            </a:r>
            <a:endParaRPr lang="ru-RU" sz="1200" b="0" strike="noStrike" spc="-1" dirty="0">
              <a:latin typeface="Times New Roman" panose="02020603050405020304" pitchFamily="18" charset="0"/>
              <a:cs typeface="Times New Roman" panose="02020603050405020304" pitchFamily="18" charset="0"/>
            </a:endParaRPr>
          </a:p>
        </p:txBody>
      </p:sp>
      <p:sp>
        <p:nvSpPr>
          <p:cNvPr id="636" name="CustomShape 3"/>
          <p:cNvSpPr/>
          <p:nvPr/>
        </p:nvSpPr>
        <p:spPr>
          <a:xfrm>
            <a:off x="556816" y="4149080"/>
            <a:ext cx="8208448"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индикаторы и показатели МП</a:t>
            </a:r>
            <a:endParaRPr lang="ru-RU" sz="1200" b="0" strike="noStrike" spc="-1" dirty="0">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807341184"/>
              </p:ext>
            </p:extLst>
          </p:nvPr>
        </p:nvGraphicFramePr>
        <p:xfrm>
          <a:off x="1547664" y="4669280"/>
          <a:ext cx="5496272" cy="181597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TextShape 1"/>
          <p:cNvSpPr txBox="1"/>
          <p:nvPr/>
        </p:nvSpPr>
        <p:spPr>
          <a:xfrm>
            <a:off x="385200" y="4653136"/>
            <a:ext cx="8110800" cy="511200"/>
          </a:xfrm>
          <a:prstGeom prst="rect">
            <a:avLst/>
          </a:prstGeom>
          <a:noFill/>
          <a:ln>
            <a:noFill/>
          </a:ln>
        </p:spPr>
        <p:txBody>
          <a:bodyPr lIns="90000" tIns="45000" rIns="90000" bIns="45000"/>
          <a:lstStyle/>
          <a:p>
            <a:pPr algn="ctr">
              <a:lnSpc>
                <a:spcPct val="100000"/>
              </a:lnSpc>
            </a:pPr>
            <a:r>
              <a:rPr lang="ru-RU" sz="1500" b="1" strike="noStrike" spc="-1" dirty="0">
                <a:solidFill>
                  <a:srgbClr val="000000"/>
                </a:solidFill>
                <a:latin typeface="Times New Roman"/>
                <a:ea typeface="DejaVu Sans"/>
              </a:rPr>
              <a:t>Доля расходов на реализацию программы </a:t>
            </a:r>
            <a:endParaRPr lang="ru-RU" sz="1500" b="0" strike="noStrike" spc="-1" dirty="0">
              <a:latin typeface="Arial"/>
            </a:endParaRPr>
          </a:p>
          <a:p>
            <a:pPr algn="ctr">
              <a:lnSpc>
                <a:spcPct val="100000"/>
              </a:lnSpc>
            </a:pPr>
            <a:r>
              <a:rPr lang="ru-RU" sz="1500" b="1" strike="noStrike" spc="-1" dirty="0">
                <a:solidFill>
                  <a:srgbClr val="000000"/>
                </a:solidFill>
                <a:latin typeface="Times New Roman"/>
                <a:ea typeface="DejaVu Sans"/>
              </a:rPr>
              <a:t>в расходах бюджета, %</a:t>
            </a:r>
            <a:endParaRPr lang="ru-RU" sz="1500" b="0" strike="noStrike" spc="-1" dirty="0">
              <a:latin typeface="Arial"/>
            </a:endParaRPr>
          </a:p>
        </p:txBody>
      </p:sp>
      <p:sp>
        <p:nvSpPr>
          <p:cNvPr id="644" name="TextShape 2"/>
          <p:cNvSpPr txBox="1"/>
          <p:nvPr/>
        </p:nvSpPr>
        <p:spPr>
          <a:xfrm>
            <a:off x="0" y="1064351"/>
            <a:ext cx="8991000" cy="785680"/>
          </a:xfrm>
          <a:prstGeom prst="rect">
            <a:avLst/>
          </a:prstGeom>
          <a:noFill/>
          <a:ln>
            <a:noFill/>
          </a:ln>
        </p:spPr>
        <p:txBody>
          <a:bodyPr lIns="90000" tIns="45000" rIns="90000" bIns="45000"/>
          <a:lstStyle/>
          <a:p>
            <a:pPr algn="ctr"/>
            <a:r>
              <a:rPr lang="ru-RU" sz="1800" b="1" i="1" strike="noStrike" spc="-1" dirty="0">
                <a:latin typeface="Times New Roman"/>
              </a:rPr>
              <a:t>Предусмотрено на реализацию программы</a:t>
            </a:r>
            <a:endParaRPr lang="ru-RU" sz="1800" b="0" strike="noStrike" spc="-1" dirty="0">
              <a:latin typeface="Arial"/>
            </a:endParaRPr>
          </a:p>
          <a:p>
            <a:pPr algn="ctr"/>
            <a:r>
              <a:rPr lang="ru-RU" sz="1800" b="1" i="1" strike="noStrike" spc="-1" dirty="0">
                <a:latin typeface="Times New Roman"/>
              </a:rPr>
              <a:t>2019 год — </a:t>
            </a:r>
            <a:r>
              <a:rPr lang="ru-RU" sz="1800" b="1" i="1" strike="noStrike" spc="-1" dirty="0" smtClean="0">
                <a:latin typeface="Times New Roman"/>
              </a:rPr>
              <a:t>12 583,1 ; </a:t>
            </a:r>
            <a:r>
              <a:rPr lang="ru-RU" sz="1800" b="1" i="1" strike="noStrike" spc="-1" dirty="0">
                <a:latin typeface="Times New Roman"/>
              </a:rPr>
              <a:t>2020 год — </a:t>
            </a:r>
            <a:r>
              <a:rPr lang="ru-RU" sz="1800" b="1" i="1" strike="noStrike" spc="-1" dirty="0" smtClean="0">
                <a:latin typeface="Times New Roman"/>
              </a:rPr>
              <a:t>10 471,2 ; </a:t>
            </a:r>
            <a:r>
              <a:rPr lang="ru-RU" sz="1800" b="1" i="1" strike="noStrike" spc="-1" dirty="0">
                <a:latin typeface="Times New Roman"/>
              </a:rPr>
              <a:t>2021 год — </a:t>
            </a:r>
            <a:r>
              <a:rPr lang="ru-RU" sz="1800" b="1" i="1" strike="noStrike" spc="-1" dirty="0" smtClean="0">
                <a:latin typeface="Times New Roman"/>
              </a:rPr>
              <a:t>10 471,2 </a:t>
            </a:r>
            <a:endParaRPr lang="ru-RU" sz="1800" b="0" strike="noStrike" spc="-1" dirty="0">
              <a:latin typeface="Arial"/>
            </a:endParaRPr>
          </a:p>
          <a:p>
            <a:pPr algn="ctr"/>
            <a:endParaRPr lang="ru-RU" sz="18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700054509"/>
              </p:ext>
            </p:extLst>
          </p:nvPr>
        </p:nvGraphicFramePr>
        <p:xfrm>
          <a:off x="-180528" y="2003336"/>
          <a:ext cx="5256584" cy="26800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Диаграмма 2"/>
          <p:cNvGraphicFramePr/>
          <p:nvPr>
            <p:extLst>
              <p:ext uri="{D42A27DB-BD31-4B8C-83A1-F6EECF244321}">
                <p14:modId xmlns:p14="http://schemas.microsoft.com/office/powerpoint/2010/main" val="1815983258"/>
              </p:ext>
            </p:extLst>
          </p:nvPr>
        </p:nvGraphicFramePr>
        <p:xfrm>
          <a:off x="5015952" y="2276872"/>
          <a:ext cx="3480048" cy="2159848"/>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5372594" y="1952863"/>
            <a:ext cx="3137718"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Основные мероприятия программы</a:t>
            </a:r>
            <a:endParaRPr lang="ru-RU" sz="1400" b="1" dirty="0">
              <a:latin typeface="Times New Roman" panose="02020603050405020304" pitchFamily="18" charset="0"/>
              <a:cs typeface="Times New Roman" panose="02020603050405020304" pitchFamily="18" charset="0"/>
            </a:endParaRPr>
          </a:p>
        </p:txBody>
      </p:sp>
      <p:graphicFrame>
        <p:nvGraphicFramePr>
          <p:cNvPr id="5" name="Диаграмма 4"/>
          <p:cNvGraphicFramePr/>
          <p:nvPr>
            <p:extLst>
              <p:ext uri="{D42A27DB-BD31-4B8C-83A1-F6EECF244321}">
                <p14:modId xmlns:p14="http://schemas.microsoft.com/office/powerpoint/2010/main" val="162084082"/>
              </p:ext>
            </p:extLst>
          </p:nvPr>
        </p:nvGraphicFramePr>
        <p:xfrm>
          <a:off x="1952151" y="4975200"/>
          <a:ext cx="4708082" cy="1882800"/>
        </p:xfrm>
        <a:graphic>
          <a:graphicData uri="http://schemas.openxmlformats.org/drawingml/2006/chart">
            <c:chart xmlns:c="http://schemas.openxmlformats.org/drawingml/2006/chart" xmlns:r="http://schemas.openxmlformats.org/officeDocument/2006/relationships" r:id="rId5"/>
          </a:graphicData>
        </a:graphic>
      </p:graphicFrame>
      <p:sp>
        <p:nvSpPr>
          <p:cNvPr id="11" name="Заголовок 1"/>
          <p:cNvSpPr txBox="1">
            <a:spLocks/>
          </p:cNvSpPr>
          <p:nvPr/>
        </p:nvSpPr>
        <p:spPr>
          <a:xfrm>
            <a:off x="0" y="3851"/>
            <a:ext cx="9144000" cy="1060499"/>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 </a:t>
            </a:r>
            <a:r>
              <a:rPr lang="ru-RU" sz="2000" b="1" spc="-1" dirty="0" err="1" smtClean="0">
                <a:solidFill>
                  <a:srgbClr val="21409A"/>
                </a:solidFill>
                <a:latin typeface="Times New Roman"/>
              </a:rPr>
              <a:t>тыс.руб</a:t>
            </a:r>
            <a:r>
              <a:rPr lang="ru-RU" sz="2000" b="1" spc="-1" dirty="0" smtClean="0">
                <a:solidFill>
                  <a:srgbClr val="21409A"/>
                </a:solidFill>
                <a:latin typeface="Times New Roman"/>
              </a:rPr>
              <a:t>.</a:t>
            </a:r>
            <a:endParaRPr lang="ru-RU" sz="2000" b="0" strike="noStrike" spc="-1" dirty="0">
              <a:latin typeface="Arial"/>
            </a:endParaRPr>
          </a:p>
        </p:txBody>
      </p:sp>
      <p:sp>
        <p:nvSpPr>
          <p:cNvPr id="13" name="TextBox 12"/>
          <p:cNvSpPr txBox="1"/>
          <p:nvPr/>
        </p:nvSpPr>
        <p:spPr>
          <a:xfrm>
            <a:off x="539552" y="1797486"/>
            <a:ext cx="3268074"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Программа состоит из 2 подпрограмм</a:t>
            </a:r>
            <a:endParaRPr lang="ru-RU" sz="1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CustomShape 1"/>
          <p:cNvSpPr/>
          <p:nvPr/>
        </p:nvSpPr>
        <p:spPr>
          <a:xfrm>
            <a:off x="288000" y="1055990"/>
            <a:ext cx="8855640" cy="1432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Calibri"/>
                <a:ea typeface="Microsoft YaHei"/>
              </a:rPr>
              <a:t>Цель муниципальной программы </a:t>
            </a:r>
            <a:r>
              <a:rPr lang="ru-RU" sz="1200" b="1" strike="noStrike" spc="-1" dirty="0">
                <a:solidFill>
                  <a:srgbClr val="000000"/>
                </a:solidFill>
                <a:latin typeface="Calibri"/>
                <a:ea typeface="Microsoft YaHei"/>
              </a:rPr>
              <a:t>- обеспечение устойчивости и сбалансированности бюджета муниципального образования городского округа «Вуктыл».</a:t>
            </a:r>
            <a:endParaRPr lang="ru-RU" sz="1200" b="0" strike="noStrike" spc="-1" dirty="0">
              <a:latin typeface="Arial"/>
            </a:endParaRPr>
          </a:p>
          <a:p>
            <a:pPr algn="just">
              <a:lnSpc>
                <a:spcPct val="100000"/>
              </a:lnSpc>
            </a:pPr>
            <a:r>
              <a:rPr lang="ru-RU" sz="1400" b="1" strike="noStrike" spc="-1" dirty="0">
                <a:solidFill>
                  <a:srgbClr val="0000FF"/>
                </a:solidFill>
                <a:latin typeface="Calibri"/>
                <a:ea typeface="Microsoft YaHei"/>
              </a:rPr>
              <a:t>Задачи муниципальной программы:</a:t>
            </a:r>
            <a:endParaRPr lang="ru-RU" sz="1400" b="0" strike="noStrike" spc="-1" dirty="0">
              <a:latin typeface="Arial"/>
            </a:endParaRPr>
          </a:p>
          <a:p>
            <a:pPr algn="just">
              <a:lnSpc>
                <a:spcPct val="100000"/>
              </a:lnSpc>
            </a:pPr>
            <a:r>
              <a:rPr lang="ru-RU" sz="1200" b="1" strike="noStrike" spc="-1" dirty="0">
                <a:solidFill>
                  <a:srgbClr val="000000"/>
                </a:solidFill>
                <a:latin typeface="Calibri"/>
                <a:ea typeface="Microsoft YaHei"/>
              </a:rPr>
              <a:t>1. Повышение эффективности управления муниципальными финансами в городском округе «Вуктыл».</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2. Обеспечение сбалансированности бюджетной системы городского округа «Вуктыл».</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3. Обеспечение реализации подпрограмм, основных мероприятий и мероприятий программы в соответствии с установленными сроками и задачами.</a:t>
            </a:r>
            <a:endParaRPr lang="ru-RU" sz="1200" b="0" strike="noStrike" spc="-1" dirty="0">
              <a:latin typeface="Arial"/>
            </a:endParaRPr>
          </a:p>
        </p:txBody>
      </p:sp>
      <p:graphicFrame>
        <p:nvGraphicFramePr>
          <p:cNvPr id="648" name="Table 2"/>
          <p:cNvGraphicFramePr/>
          <p:nvPr/>
        </p:nvGraphicFramePr>
        <p:xfrm>
          <a:off x="164520" y="2980080"/>
          <a:ext cx="8906400" cy="3755160"/>
        </p:xfrm>
        <a:graphic>
          <a:graphicData uri="http://schemas.openxmlformats.org/drawingml/2006/table">
            <a:tbl>
              <a:tblPr/>
              <a:tblGrid>
                <a:gridCol w="3044880"/>
                <a:gridCol w="776160"/>
                <a:gridCol w="829080"/>
                <a:gridCol w="680400"/>
                <a:gridCol w="691200"/>
                <a:gridCol w="765720"/>
                <a:gridCol w="712080"/>
                <a:gridCol w="704520"/>
                <a:gridCol w="702360"/>
              </a:tblGrid>
              <a:tr h="459000">
                <a:tc>
                  <a:txBody>
                    <a:bodyPr/>
                    <a:lstStyle/>
                    <a:p>
                      <a:pPr algn="ctr"/>
                      <a:r>
                        <a:rPr lang="ru-RU" sz="1200" b="1" strike="noStrike" spc="-1">
                          <a:latin typeface="Times New Roman"/>
                          <a:ea typeface="Microsoft YaHei"/>
                        </a:rPr>
                        <a:t>Показатель   (индикатор)   (наименование)</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ед.изм.</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2015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2016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r>
              <a:tr h="459000">
                <a:tc gridSpan="8">
                  <a:txBody>
                    <a:bodyPr/>
                    <a:lstStyle/>
                    <a:p>
                      <a:pPr algn="ctr"/>
                      <a:r>
                        <a:rPr lang="ru-RU" sz="1200" b="1" strike="noStrike" spc="-1">
                          <a:latin typeface="Times New Roman"/>
                        </a:rPr>
                        <a:t>Муниципальная программа «Управление муниципальными финансами и муниципальным долгом городского округа «Вуктыл»</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r>
              <a:tr h="824040">
                <a:tc>
                  <a:txBody>
                    <a:bodyPr/>
                    <a:lstStyle/>
                    <a:p>
                      <a:pPr algn="just"/>
                      <a:r>
                        <a:rPr lang="ru-RU" sz="1200" b="0" strike="noStrike" spc="-1">
                          <a:solidFill>
                            <a:srgbClr val="000000"/>
                          </a:solidFill>
                          <a:latin typeface="Times New Roman"/>
                        </a:rPr>
                        <a:t>Удельный вес расходов бюджета </a:t>
                      </a:r>
                      <a:r>
                        <a:rPr lang="ru-RU" sz="1200" b="0" strike="noStrike" spc="-1">
                          <a:latin typeface="Times New Roman"/>
                        </a:rPr>
                        <a:t>муниципального образования</a:t>
                      </a:r>
                      <a:r>
                        <a:rPr lang="ru-RU" sz="1200" b="0" strike="noStrike" spc="-1">
                          <a:solidFill>
                            <a:srgbClr val="000000"/>
                          </a:solidFill>
                          <a:latin typeface="Times New Roman"/>
                        </a:rPr>
                        <a:t> городского округа «Вуктыл», представленных в виде муниципальных программ</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95,0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98,0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99,0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99,0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99,0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99,0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r>
              <a:tr h="824040">
                <a:tc>
                  <a:txBody>
                    <a:bodyPr/>
                    <a:lstStyle/>
                    <a:p>
                      <a:pPr algn="just"/>
                      <a:r>
                        <a:rPr lang="ru-RU" sz="1200" b="0" strike="noStrike" spc="-1">
                          <a:latin typeface="Times New Roman"/>
                        </a:rPr>
                        <a:t>Доля налоговых и неналоговых доходов бюджета  муниципального образования городского округа «Вуктыл» к общему объему доходов</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33,0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37,4</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r>
              <a:tr h="1189080">
                <a:tc>
                  <a:txBody>
                    <a:bodyPr/>
                    <a:lstStyle/>
                    <a:p>
                      <a:pPr algn="just"/>
                      <a:r>
                        <a:rPr lang="ru-RU" sz="1200" b="0" strike="noStrike" spc="-1">
                          <a:latin typeface="Times New Roman"/>
                        </a:rPr>
                        <a:t>Отношение объема муниципального долга городского округа «Вуктыл» к общему годовому объему доходов бюджета муниципального образования городского округа «Вуктыл» без учета объема безвозмездных поступлений</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10,1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11,1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14,4</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16,1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15,8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15,6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15,6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r>
            </a:tbl>
          </a:graphicData>
        </a:graphic>
      </p:graphicFrame>
      <p:sp>
        <p:nvSpPr>
          <p:cNvPr id="649" name="CustomShape 3"/>
          <p:cNvSpPr/>
          <p:nvPr/>
        </p:nvSpPr>
        <p:spPr>
          <a:xfrm>
            <a:off x="3168000" y="2287800"/>
            <a:ext cx="25020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strike="noStrike" spc="-1">
                <a:solidFill>
                  <a:srgbClr val="0000FF"/>
                </a:solidFill>
                <a:latin typeface="Calibri"/>
                <a:ea typeface="Microsoft YaHei"/>
              </a:rPr>
              <a:t>Основные целевые </a:t>
            </a:r>
            <a:endParaRPr lang="ru-RU" sz="1400" b="0" strike="noStrike" spc="-1">
              <a:latin typeface="Arial"/>
            </a:endParaRPr>
          </a:p>
          <a:p>
            <a:pPr algn="ctr">
              <a:lnSpc>
                <a:spcPct val="100000"/>
              </a:lnSpc>
            </a:pPr>
            <a:r>
              <a:rPr lang="ru-RU" sz="1400" b="1" strike="noStrike" spc="-1">
                <a:solidFill>
                  <a:srgbClr val="0000FF"/>
                </a:solidFill>
                <a:latin typeface="Calibri"/>
                <a:ea typeface="Microsoft YaHei"/>
              </a:rPr>
              <a:t>индикаторы и показатели МП</a:t>
            </a:r>
            <a:endParaRPr lang="ru-RU" sz="1400" b="0" strike="noStrike" spc="-1">
              <a:latin typeface="Arial"/>
            </a:endParaRPr>
          </a:p>
        </p:txBody>
      </p:sp>
      <p:sp>
        <p:nvSpPr>
          <p:cNvPr id="6"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a:t>
            </a:r>
            <a:endParaRPr lang="ru-RU" sz="2000" b="0" strike="noStrike" spc="-1" dirty="0">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3401083304"/>
              </p:ext>
            </p:extLst>
          </p:nvPr>
        </p:nvGraphicFramePr>
        <p:xfrm>
          <a:off x="-3240" y="934920"/>
          <a:ext cx="9145080" cy="5856840"/>
        </p:xfrm>
        <a:graphic>
          <a:graphicData uri="http://schemas.openxmlformats.org/drawingml/2006/table">
            <a:tbl>
              <a:tblPr/>
              <a:tblGrid>
                <a:gridCol w="1547640"/>
                <a:gridCol w="1008000"/>
                <a:gridCol w="2954160"/>
                <a:gridCol w="1800000"/>
                <a:gridCol w="1835280"/>
              </a:tblGrid>
              <a:tr h="1120680">
                <a:tc>
                  <a:txBody>
                    <a:bodyPr/>
                    <a:lstStyle/>
                    <a:p>
                      <a:pPr algn="ctr">
                        <a:lnSpc>
                          <a:spcPct val="100000"/>
                        </a:lnSpc>
                      </a:pPr>
                      <a:r>
                        <a:rPr lang="ru-RU" sz="1200" b="1" strike="noStrike" spc="-1" dirty="0">
                          <a:solidFill>
                            <a:srgbClr val="000000"/>
                          </a:solidFill>
                          <a:latin typeface="Times New Roman"/>
                          <a:ea typeface="Microsoft YaHei"/>
                        </a:rPr>
                        <a:t>Наименование показателя</a:t>
                      </a:r>
                      <a:endParaRPr lang="ru-RU" sz="1200" b="0" strike="noStrike" spc="-1" dirty="0">
                        <a:latin typeface="Times New Roman"/>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Статья Бюджетного Кодекса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Ограничения, </a:t>
                      </a:r>
                      <a:endParaRPr lang="ru-RU" sz="1200" b="0" strike="noStrike" spc="-1">
                        <a:latin typeface="Arial"/>
                      </a:endParaRPr>
                    </a:p>
                    <a:p>
                      <a:pPr algn="ctr">
                        <a:lnSpc>
                          <a:spcPct val="100000"/>
                        </a:lnSpc>
                      </a:pPr>
                      <a:r>
                        <a:rPr lang="ru-RU" sz="1200" b="1" strike="noStrike" spc="-1">
                          <a:solidFill>
                            <a:srgbClr val="000000"/>
                          </a:solidFill>
                          <a:latin typeface="Times New Roman"/>
                          <a:ea typeface="Microsoft YaHei"/>
                        </a:rPr>
                        <a:t>установленные Бюджетным кодексом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Предельная расчетная величина по Бюджетному кодексу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endParaRPr lang="ru-RU" sz="1800" b="0" strike="noStrike" spc="-1">
                        <a:latin typeface="Arial"/>
                      </a:endParaRPr>
                    </a:p>
                    <a:p>
                      <a:pPr algn="ctr">
                        <a:lnSpc>
                          <a:spcPct val="100000"/>
                        </a:lnSpc>
                      </a:pPr>
                      <a:r>
                        <a:rPr lang="ru-RU" sz="1200" b="1" strike="noStrike" spc="-1">
                          <a:solidFill>
                            <a:srgbClr val="000000"/>
                          </a:solidFill>
                          <a:latin typeface="Times New Roman"/>
                          <a:ea typeface="Microsoft YaHei"/>
                        </a:rPr>
                        <a:t>Установлено решением</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725480">
                <a:tc>
                  <a:txBody>
                    <a:bodyPr/>
                    <a:lstStyle/>
                    <a:p>
                      <a:pPr algn="just">
                        <a:lnSpc>
                          <a:spcPct val="100000"/>
                        </a:lnSpc>
                      </a:pPr>
                      <a:r>
                        <a:rPr lang="ru-RU" sz="1200" b="0" strike="noStrike" spc="-1">
                          <a:solidFill>
                            <a:srgbClr val="000000"/>
                          </a:solidFill>
                          <a:latin typeface="Times New Roman"/>
                          <a:ea typeface="Microsoft YaHei"/>
                        </a:rPr>
                        <a:t>Предельный объем муниципального долга МО ГО «Вуктыл» </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ctr">
                        <a:lnSpc>
                          <a:spcPct val="100000"/>
                        </a:lnSpc>
                      </a:pPr>
                      <a:r>
                        <a:rPr lang="ru-RU" sz="1200" b="0" strike="noStrike" spc="-1">
                          <a:solidFill>
                            <a:srgbClr val="000000"/>
                          </a:solidFill>
                          <a:latin typeface="Times New Roman"/>
                          <a:ea typeface="Microsoft YaHei"/>
                        </a:rPr>
                        <a:t>п.3 </a:t>
                      </a:r>
                      <a:endParaRPr lang="ru-RU" sz="1200" b="0" strike="noStrike" spc="-1">
                        <a:latin typeface="Arial"/>
                      </a:endParaRPr>
                    </a:p>
                    <a:p>
                      <a:pPr algn="ctr">
                        <a:lnSpc>
                          <a:spcPct val="100000"/>
                        </a:lnSpc>
                      </a:pPr>
                      <a:r>
                        <a:rPr lang="ru-RU" sz="1200" b="0" strike="noStrike" spc="-1">
                          <a:solidFill>
                            <a:srgbClr val="000000"/>
                          </a:solidFill>
                          <a:latin typeface="Times New Roman"/>
                          <a:ea typeface="Microsoft YaHei"/>
                        </a:rPr>
                        <a:t>статья 107 </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just">
                        <a:lnSpc>
                          <a:spcPct val="100000"/>
                        </a:lnSpc>
                      </a:pPr>
                      <a:r>
                        <a:rPr lang="ru-RU" sz="1200" b="0" strike="noStrike" spc="-1">
                          <a:solidFill>
                            <a:srgbClr val="000000"/>
                          </a:solidFill>
                          <a:latin typeface="Times New Roman"/>
                          <a:ea typeface="Microsoft YaHei"/>
                        </a:rPr>
                        <a:t>Предельный объем муниципального долга не должен превышать 50 процентов утвержденного общего годового объема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a:t>
                      </a:r>
                      <a:endParaRPr lang="ru-RU" sz="1200" b="0" strike="noStrike" spc="-1">
                        <a:latin typeface="Arial"/>
                      </a:endParaRPr>
                    </a:p>
                    <a:p>
                      <a:pPr>
                        <a:lnSpc>
                          <a:spcPct val="100000"/>
                        </a:lnSpc>
                      </a:pP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ctr">
                        <a:lnSpc>
                          <a:spcPct val="100000"/>
                        </a:lnSpc>
                      </a:pPr>
                      <a:r>
                        <a:rPr lang="ru-RU" sz="1200" b="0" strike="noStrike" spc="-1" dirty="0">
                          <a:solidFill>
                            <a:srgbClr val="000000"/>
                          </a:solidFill>
                          <a:latin typeface="Times New Roman"/>
                          <a:ea typeface="Microsoft YaHei"/>
                        </a:rPr>
                        <a:t>2019 -  84 </a:t>
                      </a:r>
                      <a:r>
                        <a:rPr lang="ru-RU" sz="1200" b="0" strike="noStrike" spc="-1" dirty="0" smtClean="0">
                          <a:solidFill>
                            <a:srgbClr val="000000"/>
                          </a:solidFill>
                          <a:latin typeface="Times New Roman"/>
                          <a:ea typeface="Microsoft YaHei"/>
                        </a:rPr>
                        <a:t>589,9</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2020 – 85 725,4</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2021 – 88 072,4</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ctr">
                        <a:lnSpc>
                          <a:spcPct val="100000"/>
                        </a:lnSpc>
                      </a:pPr>
                      <a:r>
                        <a:rPr lang="ru-RU" sz="1200" b="0" strike="noStrike" spc="-1" dirty="0">
                          <a:solidFill>
                            <a:srgbClr val="000000"/>
                          </a:solidFill>
                          <a:latin typeface="Times New Roman"/>
                          <a:ea typeface="Microsoft YaHei"/>
                        </a:rPr>
                        <a:t>2019 – </a:t>
                      </a:r>
                      <a:r>
                        <a:rPr lang="ru-RU" sz="1200" b="0" strike="noStrike" spc="-1" dirty="0" smtClean="0">
                          <a:solidFill>
                            <a:srgbClr val="000000"/>
                          </a:solidFill>
                          <a:latin typeface="Times New Roman"/>
                          <a:ea typeface="Microsoft YaHei"/>
                        </a:rPr>
                        <a:t>48 901,0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2020 – </a:t>
                      </a:r>
                      <a:r>
                        <a:rPr lang="ru-RU" sz="1200" b="0" strike="noStrike" spc="-1" dirty="0" smtClean="0">
                          <a:solidFill>
                            <a:srgbClr val="000000"/>
                          </a:solidFill>
                          <a:latin typeface="Times New Roman"/>
                          <a:ea typeface="Microsoft YaHei"/>
                        </a:rPr>
                        <a:t>48 100,0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2021 – </a:t>
                      </a:r>
                      <a:r>
                        <a:rPr lang="ru-RU" sz="1200" b="0" strike="noStrike" spc="-1" dirty="0" smtClean="0">
                          <a:solidFill>
                            <a:srgbClr val="000000"/>
                          </a:solidFill>
                          <a:latin typeface="Times New Roman"/>
                          <a:ea typeface="Microsoft YaHei"/>
                        </a:rPr>
                        <a:t>46 303,0</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r>
              <a:tr h="1272960">
                <a:tc>
                  <a:txBody>
                    <a:bodyPr/>
                    <a:lstStyle/>
                    <a:p>
                      <a:pPr algn="just">
                        <a:lnSpc>
                          <a:spcPct val="100000"/>
                        </a:lnSpc>
                      </a:pPr>
                      <a:r>
                        <a:rPr lang="ru-RU" sz="1200" b="0" strike="noStrike" spc="-1">
                          <a:solidFill>
                            <a:srgbClr val="000000"/>
                          </a:solidFill>
                          <a:latin typeface="Times New Roman"/>
                          <a:ea typeface="Microsoft YaHei"/>
                        </a:rPr>
                        <a:t>Верхний предел муниципального долга МО ГО «Вуктыл» </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ctr">
                        <a:lnSpc>
                          <a:spcPct val="100000"/>
                        </a:lnSpc>
                      </a:pPr>
                      <a:r>
                        <a:rPr lang="ru-RU" sz="1200" b="0" strike="noStrike" spc="-1">
                          <a:solidFill>
                            <a:srgbClr val="000000"/>
                          </a:solidFill>
                          <a:latin typeface="Times New Roman"/>
                          <a:ea typeface="Microsoft YaHei"/>
                        </a:rPr>
                        <a:t>п.6 </a:t>
                      </a:r>
                      <a:endParaRPr lang="ru-RU" sz="1200" b="0" strike="noStrike" spc="-1">
                        <a:latin typeface="Arial"/>
                      </a:endParaRPr>
                    </a:p>
                    <a:p>
                      <a:pPr algn="ctr">
                        <a:lnSpc>
                          <a:spcPct val="100000"/>
                        </a:lnSpc>
                      </a:pPr>
                      <a:r>
                        <a:rPr lang="ru-RU" sz="1200" b="0" strike="noStrike" spc="-1">
                          <a:solidFill>
                            <a:srgbClr val="000000"/>
                          </a:solidFill>
                          <a:latin typeface="Times New Roman"/>
                          <a:ea typeface="Microsoft YaHei"/>
                        </a:rPr>
                        <a:t>статья 107 </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just">
                        <a:lnSpc>
                          <a:spcPct val="100000"/>
                        </a:lnSpc>
                      </a:pPr>
                      <a:r>
                        <a:rPr lang="ru-RU" sz="1200" b="0" strike="noStrike" spc="-1">
                          <a:solidFill>
                            <a:srgbClr val="000000"/>
                          </a:solidFill>
                          <a:latin typeface="Times New Roman"/>
                          <a:ea typeface="Microsoft YaHei"/>
                        </a:rPr>
                        <a:t>Верхний предел муниципального долга не должен превышать ограничения, установленные для предельного объема муниципального долга</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ctr">
                        <a:lnSpc>
                          <a:spcPct val="100000"/>
                        </a:lnSpc>
                      </a:pPr>
                      <a:r>
                        <a:rPr lang="ru-RU" sz="1200" b="0" strike="noStrike" spc="-1" dirty="0">
                          <a:solidFill>
                            <a:srgbClr val="000000"/>
                          </a:solidFill>
                          <a:latin typeface="Times New Roman"/>
                          <a:ea typeface="Microsoft YaHei"/>
                        </a:rPr>
                        <a:t>На 01.01.2020 -  </a:t>
                      </a:r>
                      <a:r>
                        <a:rPr lang="ru-RU" sz="1200" b="0" strike="noStrike" spc="-1" dirty="0" smtClean="0">
                          <a:solidFill>
                            <a:srgbClr val="000000"/>
                          </a:solidFill>
                          <a:latin typeface="Times New Roman"/>
                          <a:ea typeface="Microsoft YaHei"/>
                        </a:rPr>
                        <a:t>84 589,9</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На 01.01.2021 – 85 725,4</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На 01.01.2022 – 88 072,4</a:t>
                      </a:r>
                      <a:endParaRPr lang="ru-RU" sz="1200" b="0" strike="noStrike" spc="-1" dirty="0">
                        <a:latin typeface="Arial"/>
                      </a:endParaRPr>
                    </a:p>
                    <a:p>
                      <a:pPr algn="ctr">
                        <a:lnSpc>
                          <a:spcPct val="100000"/>
                        </a:lnSpc>
                      </a:pP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ctr">
                        <a:lnSpc>
                          <a:spcPct val="100000"/>
                        </a:lnSpc>
                      </a:pPr>
                      <a:r>
                        <a:rPr lang="ru-RU" sz="1200" b="0" strike="noStrike" spc="-1" dirty="0">
                          <a:solidFill>
                            <a:srgbClr val="000000"/>
                          </a:solidFill>
                          <a:latin typeface="Times New Roman"/>
                          <a:ea typeface="Microsoft YaHei"/>
                        </a:rPr>
                        <a:t>На 01.01.2020 -  </a:t>
                      </a:r>
                      <a:r>
                        <a:rPr lang="ru-RU" sz="1200" b="0" strike="noStrike" spc="-1" dirty="0" smtClean="0">
                          <a:solidFill>
                            <a:srgbClr val="000000"/>
                          </a:solidFill>
                          <a:latin typeface="Times New Roman"/>
                          <a:ea typeface="Microsoft YaHei"/>
                        </a:rPr>
                        <a:t>30 500,0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На 01.01.2021 – </a:t>
                      </a:r>
                      <a:r>
                        <a:rPr lang="ru-RU" sz="1200" b="0" strike="noStrike" spc="-1" dirty="0" smtClean="0">
                          <a:solidFill>
                            <a:srgbClr val="000000"/>
                          </a:solidFill>
                          <a:latin typeface="Times New Roman"/>
                          <a:ea typeface="Microsoft YaHei"/>
                        </a:rPr>
                        <a:t>29 403,0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На 01.01.2022 – 25 700,0</a:t>
                      </a:r>
                      <a:endParaRPr lang="ru-RU" sz="1200" b="0" strike="noStrike" spc="-1" dirty="0">
                        <a:latin typeface="Arial"/>
                      </a:endParaRPr>
                    </a:p>
                    <a:p>
                      <a:pPr algn="ctr">
                        <a:lnSpc>
                          <a:spcPct val="100000"/>
                        </a:lnSpc>
                      </a:pP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r>
              <a:tr h="1725840">
                <a:tc>
                  <a:txBody>
                    <a:bodyPr/>
                    <a:lstStyle/>
                    <a:p>
                      <a:pPr algn="just">
                        <a:lnSpc>
                          <a:spcPct val="100000"/>
                        </a:lnSpc>
                      </a:pPr>
                      <a:r>
                        <a:rPr lang="ru-RU" sz="1200" b="0" strike="noStrike" spc="-1">
                          <a:solidFill>
                            <a:srgbClr val="000000"/>
                          </a:solidFill>
                          <a:latin typeface="Times New Roman"/>
                          <a:ea typeface="Microsoft YaHei"/>
                        </a:rPr>
                        <a:t>Объем расходов на обслуживание муниципального долга МО ГО «Вуктыл» </a:t>
                      </a:r>
                      <a:endParaRPr lang="ru-RU" sz="1200" b="0" strike="noStrike" spc="-1">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ctr">
                        <a:lnSpc>
                          <a:spcPct val="100000"/>
                        </a:lnSpc>
                      </a:pPr>
                      <a:r>
                        <a:rPr lang="ru-RU" sz="1200" b="0" strike="noStrike" spc="-1">
                          <a:solidFill>
                            <a:srgbClr val="000000"/>
                          </a:solidFill>
                          <a:latin typeface="Times New Roman"/>
                          <a:ea typeface="Microsoft YaHei"/>
                        </a:rPr>
                        <a:t> </a:t>
                      </a:r>
                      <a:endParaRPr lang="ru-RU" sz="1200" b="0" strike="noStrike" spc="-1">
                        <a:latin typeface="Arial"/>
                      </a:endParaRPr>
                    </a:p>
                    <a:p>
                      <a:pPr algn="ctr">
                        <a:lnSpc>
                          <a:spcPct val="100000"/>
                        </a:lnSpc>
                      </a:pPr>
                      <a:r>
                        <a:rPr lang="ru-RU" sz="1200" b="0" strike="noStrike" spc="-1">
                          <a:solidFill>
                            <a:srgbClr val="000000"/>
                          </a:solidFill>
                          <a:latin typeface="Times New Roman"/>
                          <a:ea typeface="Microsoft YaHei"/>
                        </a:rPr>
                        <a:t>статья 111 </a:t>
                      </a:r>
                      <a:endParaRPr lang="ru-RU" sz="1200" b="0" strike="noStrike" spc="-1">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just">
                        <a:lnSpc>
                          <a:spcPct val="100000"/>
                        </a:lnSpc>
                      </a:pPr>
                      <a:r>
                        <a:rPr lang="ru-RU" sz="1200" b="0" strike="noStrike" spc="-1">
                          <a:solidFill>
                            <a:srgbClr val="000000"/>
                          </a:solidFill>
                          <a:latin typeface="Times New Roman"/>
                          <a:ea typeface="Microsoft YaHei"/>
                        </a:rPr>
                        <a:t>Объем расходов на обслуживание муниципального долга не должен превышать 15 % объема расходов местного бюджета, за исключением объема расходов, которые осуществляются за счет субвенций, предоставляемых из бюджетов бюджетной системы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ctr">
                        <a:lnSpc>
                          <a:spcPct val="100000"/>
                        </a:lnSpc>
                      </a:pPr>
                      <a:r>
                        <a:rPr lang="ru-RU" sz="1200" b="0" strike="noStrike" spc="-1" dirty="0">
                          <a:solidFill>
                            <a:srgbClr val="000000"/>
                          </a:solidFill>
                          <a:latin typeface="Times New Roman"/>
                          <a:ea typeface="Microsoft YaHei"/>
                        </a:rPr>
                        <a:t>2019 -  </a:t>
                      </a:r>
                      <a:r>
                        <a:rPr lang="ru-RU" sz="1200" b="0" strike="noStrike" spc="-1" dirty="0" smtClean="0">
                          <a:solidFill>
                            <a:srgbClr val="000000"/>
                          </a:solidFill>
                          <a:latin typeface="Times New Roman"/>
                          <a:ea typeface="Microsoft YaHei"/>
                        </a:rPr>
                        <a:t>88 461,8</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2020 – </a:t>
                      </a:r>
                      <a:r>
                        <a:rPr lang="ru-RU" sz="1200" b="0" strike="noStrike" spc="-1" dirty="0" smtClean="0">
                          <a:solidFill>
                            <a:srgbClr val="000000"/>
                          </a:solidFill>
                          <a:latin typeface="Times New Roman"/>
                          <a:ea typeface="Microsoft YaHei"/>
                        </a:rPr>
                        <a:t>44 973,1</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2021 – 42 </a:t>
                      </a:r>
                      <a:r>
                        <a:rPr lang="ru-RU" sz="1200" b="0" strike="noStrike" spc="-1" dirty="0" smtClean="0">
                          <a:solidFill>
                            <a:srgbClr val="000000"/>
                          </a:solidFill>
                          <a:latin typeface="Times New Roman"/>
                          <a:ea typeface="Microsoft YaHei"/>
                        </a:rPr>
                        <a:t>226,8</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ctr">
                        <a:lnSpc>
                          <a:spcPct val="100000"/>
                        </a:lnSpc>
                      </a:pPr>
                      <a:r>
                        <a:rPr lang="ru-RU" sz="1200" b="0" strike="noStrike" spc="-1" dirty="0">
                          <a:solidFill>
                            <a:srgbClr val="000000"/>
                          </a:solidFill>
                          <a:latin typeface="Times New Roman"/>
                          <a:ea typeface="Microsoft YaHei"/>
                        </a:rPr>
                        <a:t>2019 -  </a:t>
                      </a:r>
                      <a:r>
                        <a:rPr lang="ru-RU" sz="1200" b="0" strike="noStrike" spc="-1" dirty="0" smtClean="0">
                          <a:solidFill>
                            <a:srgbClr val="000000"/>
                          </a:solidFill>
                          <a:latin typeface="Times New Roman"/>
                          <a:ea typeface="Microsoft YaHei"/>
                        </a:rPr>
                        <a:t>2 939,4</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2020 – 3 450,0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2021 – 3 450,0</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r>
            </a:tbl>
          </a:graphicData>
        </a:graphic>
      </p:graphicFrame>
      <p:pic>
        <p:nvPicPr>
          <p:cNvPr id="175" name="Picture 71"/>
          <p:cNvPicPr/>
          <p:nvPr/>
        </p:nvPicPr>
        <p:blipFill>
          <a:blip r:embed="rId3"/>
          <a:stretch/>
        </p:blipFill>
        <p:spPr>
          <a:xfrm>
            <a:off x="0" y="-30240"/>
            <a:ext cx="9143640" cy="1103040"/>
          </a:xfrm>
          <a:prstGeom prst="rect">
            <a:avLst/>
          </a:prstGeom>
          <a:ln>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CustomShape 1"/>
          <p:cNvSpPr/>
          <p:nvPr/>
        </p:nvSpPr>
        <p:spPr>
          <a:xfrm>
            <a:off x="5796000" y="774720"/>
            <a:ext cx="3347640" cy="1158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00"/>
                </a:solidFill>
                <a:latin typeface="Calibri"/>
                <a:ea typeface="Microsoft YaHei"/>
              </a:rPr>
              <a:t>На реализацию программы предусмотрено:</a:t>
            </a:r>
            <a:endParaRPr lang="ru-RU" sz="1400" b="0" strike="noStrike" spc="-1" dirty="0">
              <a:latin typeface="Arial"/>
            </a:endParaRPr>
          </a:p>
          <a:p>
            <a:pPr algn="ctr">
              <a:lnSpc>
                <a:spcPct val="100000"/>
              </a:lnSpc>
            </a:pPr>
            <a:r>
              <a:rPr lang="ru-RU" sz="1400" b="1" strike="noStrike" spc="-1" dirty="0">
                <a:solidFill>
                  <a:srgbClr val="000000"/>
                </a:solidFill>
                <a:latin typeface="Calibri"/>
                <a:ea typeface="Microsoft YaHei"/>
              </a:rPr>
              <a:t>2019 год – </a:t>
            </a:r>
            <a:r>
              <a:rPr lang="ru-RU" sz="1400" b="1" strike="noStrike" spc="-1" dirty="0" smtClean="0">
                <a:solidFill>
                  <a:srgbClr val="000000"/>
                </a:solidFill>
                <a:latin typeface="Calibri"/>
                <a:ea typeface="Microsoft YaHei"/>
              </a:rPr>
              <a:t>5 898,3   </a:t>
            </a:r>
            <a:endParaRPr lang="ru-RU" sz="1400" b="0" strike="noStrike" spc="-1" dirty="0">
              <a:latin typeface="Arial"/>
            </a:endParaRPr>
          </a:p>
          <a:p>
            <a:pPr algn="ctr">
              <a:lnSpc>
                <a:spcPct val="100000"/>
              </a:lnSpc>
            </a:pPr>
            <a:r>
              <a:rPr lang="ru-RU" sz="1400" b="1" strike="noStrike" spc="-1" dirty="0">
                <a:solidFill>
                  <a:srgbClr val="000000"/>
                </a:solidFill>
                <a:latin typeface="Calibri"/>
                <a:ea typeface="Microsoft YaHei"/>
              </a:rPr>
              <a:t>2020 год –  994,7  </a:t>
            </a:r>
            <a:endParaRPr lang="ru-RU" sz="1400" b="0" strike="noStrike" spc="-1" dirty="0">
              <a:latin typeface="Arial"/>
            </a:endParaRPr>
          </a:p>
          <a:p>
            <a:pPr algn="ctr">
              <a:lnSpc>
                <a:spcPct val="100000"/>
              </a:lnSpc>
            </a:pPr>
            <a:r>
              <a:rPr lang="ru-RU" sz="1400" b="1" strike="noStrike" spc="-1" dirty="0">
                <a:solidFill>
                  <a:srgbClr val="000000"/>
                </a:solidFill>
                <a:latin typeface="Calibri"/>
                <a:ea typeface="Microsoft YaHei"/>
              </a:rPr>
              <a:t>2020 год -  </a:t>
            </a:r>
            <a:r>
              <a:rPr lang="ru-RU" sz="1400" b="1" strike="noStrike" spc="-1" dirty="0" smtClean="0">
                <a:solidFill>
                  <a:srgbClr val="000000"/>
                </a:solidFill>
                <a:latin typeface="Calibri"/>
                <a:ea typeface="Microsoft YaHei"/>
              </a:rPr>
              <a:t>3 321,8</a:t>
            </a:r>
            <a:endParaRPr lang="ru-RU" sz="1400" b="0" strike="noStrike" spc="-1" dirty="0">
              <a:latin typeface="Arial"/>
            </a:endParaRPr>
          </a:p>
        </p:txBody>
      </p:sp>
      <p:sp>
        <p:nvSpPr>
          <p:cNvPr id="652" name="CustomShape 2"/>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53" name="CustomShape 3"/>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pic>
        <p:nvPicPr>
          <p:cNvPr id="654" name="Picture 7"/>
          <p:cNvPicPr/>
          <p:nvPr/>
        </p:nvPicPr>
        <p:blipFill>
          <a:blip r:embed="rId3"/>
          <a:stretch/>
        </p:blipFill>
        <p:spPr>
          <a:xfrm>
            <a:off x="-328680" y="731880"/>
            <a:ext cx="2736360" cy="2352240"/>
          </a:xfrm>
          <a:prstGeom prst="rect">
            <a:avLst/>
          </a:prstGeom>
          <a:ln>
            <a:noFill/>
          </a:ln>
        </p:spPr>
      </p:pic>
      <p:sp>
        <p:nvSpPr>
          <p:cNvPr id="655" name="CustomShape 4"/>
          <p:cNvSpPr/>
          <p:nvPr/>
        </p:nvSpPr>
        <p:spPr>
          <a:xfrm>
            <a:off x="542880" y="1944720"/>
            <a:ext cx="1360080" cy="687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300" b="1" strike="noStrike" spc="-1">
                <a:solidFill>
                  <a:srgbClr val="000000"/>
                </a:solidFill>
                <a:latin typeface="Calibri"/>
                <a:ea typeface="Microsoft YaHei"/>
              </a:rPr>
              <a:t>Цель муниципальной программы</a:t>
            </a:r>
            <a:endParaRPr lang="ru-RU" sz="1300" b="0" strike="noStrike" spc="-1">
              <a:latin typeface="Arial"/>
            </a:endParaRPr>
          </a:p>
        </p:txBody>
      </p:sp>
      <p:sp>
        <p:nvSpPr>
          <p:cNvPr id="656" name="CustomShape 5"/>
          <p:cNvSpPr/>
          <p:nvPr/>
        </p:nvSpPr>
        <p:spPr>
          <a:xfrm>
            <a:off x="542880" y="3242000"/>
            <a:ext cx="33476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00"/>
                </a:solidFill>
                <a:latin typeface="Calibri"/>
                <a:ea typeface="Microsoft YaHei"/>
              </a:rPr>
              <a:t>Основные мероприятия программы</a:t>
            </a:r>
            <a:endParaRPr lang="ru-RU" sz="1400" b="0" strike="noStrike" spc="-1" dirty="0">
              <a:latin typeface="Arial"/>
            </a:endParaRPr>
          </a:p>
        </p:txBody>
      </p:sp>
      <p:sp>
        <p:nvSpPr>
          <p:cNvPr id="658" name="TextShape 6"/>
          <p:cNvSpPr txBox="1"/>
          <p:nvPr/>
        </p:nvSpPr>
        <p:spPr>
          <a:xfrm>
            <a:off x="2232000" y="1224000"/>
            <a:ext cx="4248000" cy="989640"/>
          </a:xfrm>
          <a:prstGeom prst="rect">
            <a:avLst/>
          </a:prstGeom>
          <a:noFill/>
          <a:ln>
            <a:noFill/>
          </a:ln>
        </p:spPr>
        <p:txBody>
          <a:bodyPr lIns="90000" tIns="45000" rIns="90000" bIns="45000"/>
          <a:lstStyle/>
          <a:p>
            <a:pPr algn="ctr"/>
            <a:r>
              <a:rPr lang="ru-RU" sz="1400" b="1" strike="noStrike" spc="-1" dirty="0">
                <a:latin typeface="Times New Roman"/>
              </a:rPr>
              <a:t>Программа представлена одной подпрограммой</a:t>
            </a:r>
            <a:endParaRPr lang="ru-RU" sz="1400" b="0" strike="noStrike" spc="-1" dirty="0">
              <a:latin typeface="Arial"/>
            </a:endParaRPr>
          </a:p>
          <a:p>
            <a:pPr algn="ctr"/>
            <a:endParaRPr lang="ru-RU" sz="1400" b="0" strike="noStrike" spc="-1" dirty="0">
              <a:latin typeface="Arial"/>
            </a:endParaRPr>
          </a:p>
          <a:p>
            <a:pPr algn="ctr"/>
            <a:r>
              <a:rPr lang="ru-RU" sz="1800" b="1" strike="noStrike" spc="-1" dirty="0">
                <a:solidFill>
                  <a:srgbClr val="CE181E"/>
                </a:solidFill>
                <a:latin typeface="Times New Roman"/>
              </a:rPr>
              <a:t> «Формирование современной городской среды»</a:t>
            </a:r>
            <a:endParaRPr lang="ru-RU" sz="1800" b="0" strike="noStrike" spc="-1" dirty="0">
              <a:latin typeface="Arial"/>
            </a:endParaRPr>
          </a:p>
        </p:txBody>
      </p:sp>
      <p:sp>
        <p:nvSpPr>
          <p:cNvPr id="13"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 </a:t>
            </a:r>
            <a:r>
              <a:rPr lang="ru-RU" sz="2000" b="1" spc="-1" dirty="0" err="1" smtClean="0">
                <a:solidFill>
                  <a:srgbClr val="21409A"/>
                </a:solidFill>
                <a:latin typeface="Times New Roman"/>
              </a:rPr>
              <a:t>тыс.руб</a:t>
            </a:r>
            <a:r>
              <a:rPr lang="ru-RU" sz="2000" b="1" spc="-1" dirty="0" smtClean="0">
                <a:solidFill>
                  <a:srgbClr val="21409A"/>
                </a:solidFill>
                <a:latin typeface="Times New Roman"/>
              </a:rPr>
              <a:t>.</a:t>
            </a:r>
            <a:endParaRPr lang="ru-RU" sz="2000" b="0" strike="noStrike" spc="-1" dirty="0">
              <a:latin typeface="Arial"/>
            </a:endParaRPr>
          </a:p>
        </p:txBody>
      </p:sp>
      <p:graphicFrame>
        <p:nvGraphicFramePr>
          <p:cNvPr id="3" name="Схема 2"/>
          <p:cNvGraphicFramePr/>
          <p:nvPr>
            <p:extLst>
              <p:ext uri="{D42A27DB-BD31-4B8C-83A1-F6EECF244321}">
                <p14:modId xmlns:p14="http://schemas.microsoft.com/office/powerpoint/2010/main" val="95157555"/>
              </p:ext>
            </p:extLst>
          </p:nvPr>
        </p:nvGraphicFramePr>
        <p:xfrm>
          <a:off x="4034940" y="1944720"/>
          <a:ext cx="4890120" cy="4596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 name="Диаграмма 3"/>
          <p:cNvGraphicFramePr/>
          <p:nvPr>
            <p:extLst>
              <p:ext uri="{D42A27DB-BD31-4B8C-83A1-F6EECF244321}">
                <p14:modId xmlns:p14="http://schemas.microsoft.com/office/powerpoint/2010/main" val="3589802495"/>
              </p:ext>
            </p:extLst>
          </p:nvPr>
        </p:nvGraphicFramePr>
        <p:xfrm>
          <a:off x="98280" y="3356992"/>
          <a:ext cx="6129904" cy="3501008"/>
        </p:xfrm>
        <a:graphic>
          <a:graphicData uri="http://schemas.openxmlformats.org/drawingml/2006/chart">
            <c:chart xmlns:c="http://schemas.openxmlformats.org/drawingml/2006/chart" xmlns:r="http://schemas.openxmlformats.org/officeDocument/2006/relationships" r:id="rId10"/>
          </a:graphicData>
        </a:graphic>
      </p:graphicFrame>
      <p:sp>
        <p:nvSpPr>
          <p:cNvPr id="660" name="CustomShape 7"/>
          <p:cNvSpPr/>
          <p:nvPr/>
        </p:nvSpPr>
        <p:spPr>
          <a:xfrm rot="16201800">
            <a:off x="3679036" y="3754664"/>
            <a:ext cx="2520209" cy="732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Calibri"/>
                <a:ea typeface="Microsoft YaHei"/>
              </a:rPr>
              <a:t>Задачи </a:t>
            </a:r>
            <a:endParaRPr lang="ru-RU" sz="1400" b="0" strike="noStrike" spc="-1" dirty="0">
              <a:latin typeface="Arial"/>
            </a:endParaRPr>
          </a:p>
          <a:p>
            <a:pPr algn="ctr">
              <a:lnSpc>
                <a:spcPct val="100000"/>
              </a:lnSpc>
            </a:pPr>
            <a:r>
              <a:rPr lang="ru-RU" sz="1400" b="1" strike="noStrike" spc="-1" dirty="0">
                <a:solidFill>
                  <a:srgbClr val="0000FF"/>
                </a:solidFill>
                <a:latin typeface="Calibri"/>
                <a:ea typeface="Microsoft YaHei"/>
              </a:rPr>
              <a:t>муниципальной программы</a:t>
            </a:r>
            <a:endParaRPr lang="ru-RU" sz="1400" b="0" strike="noStrike" spc="-1" dirty="0">
              <a:latin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61840" y="78588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FF"/>
                </a:solidFill>
                <a:latin typeface="Times New Roman"/>
                <a:ea typeface="Microsoft YaHei"/>
              </a:rPr>
              <a:t>Основные целевые индикаторы и показатели МП</a:t>
            </a:r>
            <a:endParaRPr lang="ru-RU" sz="1400" b="0" strike="noStrike" spc="-1">
              <a:latin typeface="Arial"/>
            </a:endParaRPr>
          </a:p>
        </p:txBody>
      </p:sp>
      <p:sp>
        <p:nvSpPr>
          <p:cNvPr id="666" name="TextShape 4"/>
          <p:cNvSpPr txBox="1"/>
          <p:nvPr/>
        </p:nvSpPr>
        <p:spPr>
          <a:xfrm>
            <a:off x="576000" y="4744800"/>
            <a:ext cx="8424000" cy="511200"/>
          </a:xfrm>
          <a:prstGeom prst="rect">
            <a:avLst/>
          </a:prstGeom>
          <a:noFill/>
          <a:ln>
            <a:noFill/>
          </a:ln>
        </p:spPr>
        <p:txBody>
          <a:bodyPr lIns="90000" tIns="45000" rIns="90000" bIns="45000"/>
          <a:lstStyle/>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667" name="Table 5"/>
          <p:cNvGraphicFramePr/>
          <p:nvPr/>
        </p:nvGraphicFramePr>
        <p:xfrm>
          <a:off x="80280" y="1135800"/>
          <a:ext cx="8954480" cy="3664440"/>
        </p:xfrm>
        <a:graphic>
          <a:graphicData uri="http://schemas.openxmlformats.org/drawingml/2006/table">
            <a:tbl>
              <a:tblPr/>
              <a:tblGrid>
                <a:gridCol w="4480200"/>
                <a:gridCol w="664920"/>
                <a:gridCol w="930240"/>
                <a:gridCol w="886680"/>
                <a:gridCol w="115400"/>
                <a:gridCol w="962280"/>
                <a:gridCol w="914760"/>
              </a:tblGrid>
              <a:tr h="277200">
                <a:tc gridSpan="7">
                  <a:txBody>
                    <a:bodyPr/>
                    <a:lstStyle/>
                    <a:p>
                      <a:pPr algn="ctr"/>
                      <a:r>
                        <a:rPr lang="ru-RU" sz="1200" b="1" strike="noStrike" spc="-1" dirty="0">
                          <a:latin typeface="Times New Roman"/>
                        </a:rPr>
                        <a:t>Муниципальная программа городского округа «Вуктыл» «Формирование современной городской среды»</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r>
              <a:tr h="455400">
                <a:tc>
                  <a:txBody>
                    <a:bodyPr/>
                    <a:lstStyle/>
                    <a:p>
                      <a:pPr algn="ctr"/>
                      <a:r>
                        <a:rPr lang="ru-RU" sz="1200" b="1" strike="noStrike" spc="-1" dirty="0">
                          <a:solidFill>
                            <a:srgbClr val="000000"/>
                          </a:solidFill>
                          <a:latin typeface="Times New Roman"/>
                          <a:ea typeface="Microsoft YaHei"/>
                        </a:rPr>
                        <a:t>Наименование показателя (индикатора)</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latin typeface="Times New Roman"/>
                        </a:rPr>
                        <a:t>ед.изм.</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pPr algn="ctr"/>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277200">
                <a:tc>
                  <a:txBody>
                    <a:bodyPr/>
                    <a:lstStyle/>
                    <a:p>
                      <a:r>
                        <a:rPr lang="ru-RU" sz="1200" b="0" strike="noStrike" spc="-1">
                          <a:latin typeface="Times New Roman"/>
                        </a:rPr>
                        <a:t>Количество благоустроенных дворовых территорий </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ед.</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gridSpan="2">
                  <a:txBody>
                    <a:bodyPr/>
                    <a:lstStyle/>
                    <a:p>
                      <a:pPr algn="ctr"/>
                      <a:r>
                        <a:rPr lang="ru-RU" sz="1200" b="0" strike="noStrike" spc="-1">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4</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633600">
                <a:tc>
                  <a:txBody>
                    <a:bodyPr/>
                    <a:lstStyle/>
                    <a:p>
                      <a:r>
                        <a:rPr lang="ru-RU" sz="1200" b="0" strike="noStrike" spc="-1">
                          <a:latin typeface="Times New Roman"/>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277200">
                <a:tc>
                  <a:txBody>
                    <a:bodyPr/>
                    <a:lstStyle/>
                    <a:p>
                      <a:r>
                        <a:rPr lang="ru-RU" sz="1200" b="0" strike="noStrike" spc="-1">
                          <a:latin typeface="Times New Roman"/>
                        </a:rPr>
                        <a:t>Количество благоустроенных муниципальных территорий </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ед.</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gridSpan="2">
                  <a:txBody>
                    <a:bodyPr/>
                    <a:lstStyle/>
                    <a:p>
                      <a:pPr algn="ctr"/>
                      <a:r>
                        <a:rPr lang="ru-RU" sz="1200" b="0" strike="noStrike" spc="-1">
                          <a:latin typeface="Times New Roman"/>
                        </a:rPr>
                        <a:t>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812160">
                <a:tc>
                  <a:txBody>
                    <a:bodyPr/>
                    <a:lstStyle/>
                    <a:p>
                      <a:r>
                        <a:rPr lang="ru-RU" sz="1200" b="0" strike="noStrike" spc="-1">
                          <a:latin typeface="Times New Roman"/>
                        </a:rPr>
                        <a:t>Доля реализованных проектов по благоустройству муниципальных территорий в общем количестве проектов по благоустройству территорий, подлежащих реализации в отчетном году</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455400">
                <a:tc>
                  <a:txBody>
                    <a:bodyPr/>
                    <a:lstStyle/>
                    <a:p>
                      <a:r>
                        <a:rPr lang="ru-RU" sz="1200" b="0" strike="noStrike" spc="-1">
                          <a:latin typeface="Times New Roman"/>
                        </a:rPr>
                        <a:t>Уровень актуализации информации, доведенной до граждан о ходе реализации муниципальной программы</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ед.</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1" strike="noStrike" spc="-1">
                          <a:solidFill>
                            <a:srgbClr val="000000"/>
                          </a:solidFill>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1" strike="noStrike" spc="-1">
                          <a:solidFill>
                            <a:srgbClr val="000000"/>
                          </a:solidFill>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gridSpan="2">
                  <a:txBody>
                    <a:bodyPr/>
                    <a:lstStyle/>
                    <a:p>
                      <a:pPr algn="ctr"/>
                      <a:r>
                        <a:rPr lang="ru-RU" sz="1200" b="1" strike="noStrike" spc="-1">
                          <a:solidFill>
                            <a:srgbClr val="000000"/>
                          </a:solidFill>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1" strike="noStrike" spc="-1">
                          <a:solidFill>
                            <a:srgbClr val="000000"/>
                          </a:solidFill>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456840">
                <a:tc>
                  <a:txBody>
                    <a:bodyPr/>
                    <a:lstStyle/>
                    <a:p>
                      <a:r>
                        <a:rPr lang="ru-RU" sz="1200" b="0" strike="noStrike" spc="-1">
                          <a:latin typeface="Times New Roman"/>
                        </a:rPr>
                        <a:t>Количество мероприятий, направленных на информирование граждан о реализации мероприятий по благоустройству</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solidFill>
                            <a:srgbClr val="000000"/>
                          </a:solidFill>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solidFill>
                            <a:srgbClr val="000000"/>
                          </a:solidFill>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pPr algn="ctr"/>
                      <a:r>
                        <a:rPr lang="ru-RU" sz="1200" b="1" strike="noStrike" spc="-1">
                          <a:solidFill>
                            <a:srgbClr val="000000"/>
                          </a:solidFill>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solidFill>
                            <a:srgbClr val="000000"/>
                          </a:solidFill>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bl>
          </a:graphicData>
        </a:graphic>
      </p:graphicFrame>
      <p:sp>
        <p:nvSpPr>
          <p:cNvPr id="9"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883790110"/>
              </p:ext>
            </p:extLst>
          </p:nvPr>
        </p:nvGraphicFramePr>
        <p:xfrm>
          <a:off x="1619672" y="5085184"/>
          <a:ext cx="5328592" cy="165618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Непрограммные направления деятельности,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267802811"/>
              </p:ext>
            </p:extLst>
          </p:nvPr>
        </p:nvGraphicFramePr>
        <p:xfrm>
          <a:off x="155872" y="1196752"/>
          <a:ext cx="8784976" cy="5208270"/>
        </p:xfrm>
        <a:graphic>
          <a:graphicData uri="http://schemas.openxmlformats.org/drawingml/2006/table">
            <a:tbl>
              <a:tblPr firstRow="1" bandRow="1">
                <a:tableStyleId>{5C22544A-7EE6-4342-B048-85BDC9FD1C3A}</a:tableStyleId>
              </a:tblPr>
              <a:tblGrid>
                <a:gridCol w="5856288"/>
                <a:gridCol w="936104"/>
                <a:gridCol w="1008112"/>
                <a:gridCol w="98447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Непрограммные направления деятельности</a:t>
                      </a:r>
                    </a:p>
                  </a:txBody>
                  <a:tcPr marL="9525" marR="9525" marT="9525" marB="0" anchor="ctr"/>
                </a:tc>
                <a:tc>
                  <a:txBody>
                    <a:bodyPr/>
                    <a:lstStyle/>
                    <a:p>
                      <a:pPr algn="ctr" fontAlgn="ctr"/>
                      <a:r>
                        <a:rPr lang="ru-RU" sz="1100" b="1" i="0" u="none" strike="noStrike">
                          <a:effectLst/>
                          <a:latin typeface="Times New Roman"/>
                        </a:rPr>
                        <a:t>4 408 153,54</a:t>
                      </a:r>
                    </a:p>
                  </a:txBody>
                  <a:tcPr marL="9525" marR="9525" marT="9525" marB="0" anchor="ctr"/>
                </a:tc>
                <a:tc>
                  <a:txBody>
                    <a:bodyPr/>
                    <a:lstStyle/>
                    <a:p>
                      <a:pPr algn="ctr" fontAlgn="ctr"/>
                      <a:r>
                        <a:rPr lang="ru-RU" sz="1100" b="1" i="0" u="none" strike="noStrike">
                          <a:effectLst/>
                          <a:latin typeface="Times New Roman"/>
                        </a:rPr>
                        <a:t>11 320 695,51</a:t>
                      </a:r>
                    </a:p>
                  </a:txBody>
                  <a:tcPr marL="9525" marR="9525" marT="9525" marB="0" anchor="ctr"/>
                </a:tc>
                <a:tc>
                  <a:txBody>
                    <a:bodyPr/>
                    <a:lstStyle/>
                    <a:p>
                      <a:pPr algn="ctr" fontAlgn="ctr"/>
                      <a:r>
                        <a:rPr lang="ru-RU" sz="1100" b="1" i="0" u="none" strike="noStrike" dirty="0">
                          <a:effectLst/>
                          <a:latin typeface="Times New Roman"/>
                        </a:rPr>
                        <a:t>16 597 290,51</a:t>
                      </a:r>
                    </a:p>
                  </a:txBody>
                  <a:tcPr marL="9525" marR="9525" marT="9525" marB="0" anchor="ctr"/>
                </a:tc>
              </a:tr>
              <a:tr h="370840">
                <a:tc>
                  <a:txBody>
                    <a:bodyPr/>
                    <a:lstStyle/>
                    <a:p>
                      <a:pPr algn="l" fontAlgn="b"/>
                      <a:r>
                        <a:rPr lang="ru-RU" sz="1200" b="0" i="0" u="none" strike="noStrike" dirty="0">
                          <a:effectLst/>
                          <a:latin typeface="Times New Roman" panose="02020603050405020304" pitchFamily="18" charset="0"/>
                          <a:cs typeface="Times New Roman" panose="02020603050405020304" pitchFamily="18" charset="0"/>
                        </a:rPr>
                        <a:t>Обеспечение деятельности представительного органа городского округа "Вуктыл"</a:t>
                      </a:r>
                    </a:p>
                  </a:txBody>
                  <a:tcPr marL="9525" marR="9525" marT="9525" marB="0" anchor="ctr"/>
                </a:tc>
                <a:tc>
                  <a:txBody>
                    <a:bodyPr/>
                    <a:lstStyle/>
                    <a:p>
                      <a:pPr algn="ctr" fontAlgn="ctr"/>
                      <a:r>
                        <a:rPr lang="ru-RU" sz="1100" b="0" i="0" u="none" strike="noStrike">
                          <a:effectLst/>
                          <a:latin typeface="Times New Roman"/>
                        </a:rPr>
                        <a:t>50 000,00</a:t>
                      </a:r>
                    </a:p>
                  </a:txBody>
                  <a:tcPr marL="9525" marR="9525" marT="9525" marB="0" anchor="ctr"/>
                </a:tc>
                <a:tc>
                  <a:txBody>
                    <a:bodyPr/>
                    <a:lstStyle/>
                    <a:p>
                      <a:pPr algn="ctr" fontAlgn="ctr"/>
                      <a:r>
                        <a:rPr lang="ru-RU" sz="1100" b="0" i="0" u="none" strike="noStrike">
                          <a:effectLst/>
                          <a:latin typeface="Times New Roman"/>
                        </a:rPr>
                        <a:t>50 000,00</a:t>
                      </a:r>
                    </a:p>
                  </a:txBody>
                  <a:tcPr marL="9525" marR="9525" marT="9525" marB="0" anchor="ctr"/>
                </a:tc>
                <a:tc>
                  <a:txBody>
                    <a:bodyPr/>
                    <a:lstStyle/>
                    <a:p>
                      <a:pPr algn="ctr" fontAlgn="ctr"/>
                      <a:r>
                        <a:rPr lang="ru-RU" sz="1100" b="0" i="0" u="none" strike="noStrike">
                          <a:effectLst/>
                          <a:latin typeface="Times New Roman"/>
                        </a:rPr>
                        <a:t>50 000,00</a:t>
                      </a:r>
                    </a:p>
                  </a:txBody>
                  <a:tcPr marL="9525" marR="9525" marT="9525" marB="0" anchor="ctr"/>
                </a:tc>
              </a:tr>
              <a:tr h="370840">
                <a:tc>
                  <a:txBody>
                    <a:bodyPr/>
                    <a:lstStyle/>
                    <a:p>
                      <a:pPr algn="l" fontAlgn="b"/>
                      <a:r>
                        <a:rPr lang="ru-RU" sz="1200" b="0" i="0" u="none" strike="noStrike" dirty="0">
                          <a:effectLst/>
                          <a:latin typeface="Times New Roman" panose="02020603050405020304" pitchFamily="18" charset="0"/>
                          <a:cs typeface="Times New Roman" panose="02020603050405020304" pitchFamily="18" charset="0"/>
                        </a:rPr>
                        <a:t>Обеспечение деятельности аппарата контрольно-счетной палаты муниципального образования</a:t>
                      </a:r>
                    </a:p>
                  </a:txBody>
                  <a:tcPr marL="9525" marR="9525" marT="9525" marB="0" anchor="ctr"/>
                </a:tc>
                <a:tc>
                  <a:txBody>
                    <a:bodyPr/>
                    <a:lstStyle/>
                    <a:p>
                      <a:pPr algn="ctr" fontAlgn="ctr"/>
                      <a:r>
                        <a:rPr lang="ru-RU" sz="1100" b="0" i="0" u="none" strike="noStrike">
                          <a:effectLst/>
                          <a:latin typeface="Times New Roman"/>
                        </a:rPr>
                        <a:t>2 409 289,61</a:t>
                      </a:r>
                    </a:p>
                  </a:txBody>
                  <a:tcPr marL="9525" marR="9525" marT="9525" marB="0" anchor="ctr"/>
                </a:tc>
                <a:tc>
                  <a:txBody>
                    <a:bodyPr/>
                    <a:lstStyle/>
                    <a:p>
                      <a:pPr algn="ctr" fontAlgn="ctr"/>
                      <a:r>
                        <a:rPr lang="ru-RU" sz="1100" b="0" i="0" u="none" strike="noStrike">
                          <a:effectLst/>
                          <a:latin typeface="Times New Roman"/>
                        </a:rPr>
                        <a:t>1 688 791,66</a:t>
                      </a:r>
                    </a:p>
                  </a:txBody>
                  <a:tcPr marL="9525" marR="9525" marT="9525" marB="0" anchor="ctr"/>
                </a:tc>
                <a:tc>
                  <a:txBody>
                    <a:bodyPr/>
                    <a:lstStyle/>
                    <a:p>
                      <a:pPr algn="ctr" fontAlgn="ctr"/>
                      <a:r>
                        <a:rPr lang="ru-RU" sz="1100" b="0" i="0" u="none" strike="noStrike">
                          <a:effectLst/>
                          <a:latin typeface="Times New Roman"/>
                        </a:rPr>
                        <a:t>1 688 791,66</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Руководитель контрольно-счетной палаты муниципального образования  и его заместители</a:t>
                      </a:r>
                    </a:p>
                  </a:txBody>
                  <a:tcPr marL="9525" marR="9525" marT="9525" marB="0" anchor="ctr"/>
                </a:tc>
                <a:tc>
                  <a:txBody>
                    <a:bodyPr/>
                    <a:lstStyle/>
                    <a:p>
                      <a:pPr algn="ctr" fontAlgn="ctr"/>
                      <a:r>
                        <a:rPr lang="ru-RU" sz="1100" b="0" i="0" u="none" strike="noStrike">
                          <a:effectLst/>
                          <a:latin typeface="Times New Roman"/>
                        </a:rPr>
                        <a:t>517 118,93</a:t>
                      </a:r>
                    </a:p>
                  </a:txBody>
                  <a:tcPr marL="9525" marR="9525" marT="9525" marB="0" anchor="ctr"/>
                </a:tc>
                <a:tc>
                  <a:txBody>
                    <a:bodyPr/>
                    <a:lstStyle/>
                    <a:p>
                      <a:pPr algn="ctr" fontAlgn="ctr"/>
                      <a:r>
                        <a:rPr lang="ru-RU" sz="1100" b="0" i="0" u="none" strike="noStrike">
                          <a:effectLst/>
                          <a:latin typeface="Times New Roman"/>
                        </a:rPr>
                        <a:t>828 498,85</a:t>
                      </a:r>
                    </a:p>
                  </a:txBody>
                  <a:tcPr marL="9525" marR="9525" marT="9525" marB="0" anchor="ctr"/>
                </a:tc>
                <a:tc>
                  <a:txBody>
                    <a:bodyPr/>
                    <a:lstStyle/>
                    <a:p>
                      <a:pPr algn="ctr" fontAlgn="ctr"/>
                      <a:r>
                        <a:rPr lang="ru-RU" sz="1100" b="0" i="0" u="none" strike="noStrike">
                          <a:effectLst/>
                          <a:latin typeface="Times New Roman"/>
                        </a:rPr>
                        <a:t>828 498,85</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Резервный фонд администрации городского округа "Вуктыл"</a:t>
                      </a:r>
                    </a:p>
                  </a:txBody>
                  <a:tcPr marL="9525" marR="9525" marT="9525" marB="0" anchor="ctr"/>
                </a:tc>
                <a:tc>
                  <a:txBody>
                    <a:bodyPr/>
                    <a:lstStyle/>
                    <a:p>
                      <a:pPr algn="ctr" fontAlgn="ctr"/>
                      <a:r>
                        <a:rPr lang="ru-RU" sz="1100" b="0" i="0" u="none" strike="noStrike">
                          <a:effectLst/>
                          <a:latin typeface="Times New Roman"/>
                        </a:rPr>
                        <a:t>565 405,00</a:t>
                      </a:r>
                    </a:p>
                  </a:txBody>
                  <a:tcPr marL="9525" marR="9525" marT="9525" marB="0" anchor="ctr"/>
                </a:tc>
                <a:tc>
                  <a:txBody>
                    <a:bodyPr/>
                    <a:lstStyle/>
                    <a:p>
                      <a:pPr algn="ctr" fontAlgn="ctr"/>
                      <a:r>
                        <a:rPr lang="ru-RU" sz="1100" b="0" i="0" u="none" strike="noStrike">
                          <a:effectLst/>
                          <a:latin typeface="Times New Roman"/>
                        </a:rPr>
                        <a:t>100 000,00</a:t>
                      </a:r>
                    </a:p>
                  </a:txBody>
                  <a:tcPr marL="9525" marR="9525" marT="9525" marB="0" anchor="ctr"/>
                </a:tc>
                <a:tc>
                  <a:txBody>
                    <a:bodyPr/>
                    <a:lstStyle/>
                    <a:p>
                      <a:pPr algn="ctr" fontAlgn="ctr"/>
                      <a:r>
                        <a:rPr lang="ru-RU" sz="1100" b="0" i="0" u="none" strike="noStrike">
                          <a:effectLst/>
                          <a:latin typeface="Times New Roman"/>
                        </a:rPr>
                        <a:t>100 000,00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Резервный фонд администрации городского округа "Вуктыл" по предупреждению и ликвидации чрезвычайных ситуаций и последствий стихийных бедствий</a:t>
                      </a:r>
                    </a:p>
                  </a:txBody>
                  <a:tcPr marL="9525" marR="9525" marT="9525" marB="0" anchor="ctr"/>
                </a:tc>
                <a:tc>
                  <a:txBody>
                    <a:bodyPr/>
                    <a:lstStyle/>
                    <a:p>
                      <a:pPr algn="ctr" fontAlgn="ctr"/>
                      <a:r>
                        <a:rPr lang="ru-RU" sz="1100" b="0" i="0" u="none" strike="noStrike">
                          <a:effectLst/>
                          <a:latin typeface="Times New Roman"/>
                        </a:rPr>
                        <a:t>200 000,00</a:t>
                      </a:r>
                    </a:p>
                  </a:txBody>
                  <a:tcPr marL="9525" marR="9525" marT="9525" marB="0" anchor="ctr"/>
                </a:tc>
                <a:tc>
                  <a:txBody>
                    <a:bodyPr/>
                    <a:lstStyle/>
                    <a:p>
                      <a:pPr algn="ctr" fontAlgn="ctr"/>
                      <a:r>
                        <a:rPr lang="ru-RU" sz="1100" b="0" i="0" u="none" strike="noStrike">
                          <a:effectLst/>
                          <a:latin typeface="Times New Roman"/>
                        </a:rPr>
                        <a:t>200 000,00</a:t>
                      </a:r>
                    </a:p>
                  </a:txBody>
                  <a:tcPr marL="9525" marR="9525" marT="9525" marB="0" anchor="ctr"/>
                </a:tc>
                <a:tc>
                  <a:txBody>
                    <a:bodyPr/>
                    <a:lstStyle/>
                    <a:p>
                      <a:pPr algn="ctr" fontAlgn="ctr"/>
                      <a:r>
                        <a:rPr lang="ru-RU" sz="1100" b="0" i="0" u="none" strike="noStrike">
                          <a:effectLst/>
                          <a:latin typeface="Times New Roman"/>
                        </a:rPr>
                        <a:t>200 000,00</a:t>
                      </a:r>
                    </a:p>
                  </a:txBody>
                  <a:tcPr marL="9525" marR="9525" marT="9525" marB="0" anchor="ctr"/>
                </a:tc>
              </a:tr>
              <a:tr h="370840">
                <a:tc>
                  <a:txBody>
                    <a:bodyPr/>
                    <a:lstStyle/>
                    <a:p>
                      <a:pPr algn="l" fontAlgn="b"/>
                      <a:r>
                        <a:rPr lang="ru-RU" sz="1200" b="0" i="0" u="none" strike="noStrike" dirty="0">
                          <a:effectLst/>
                          <a:latin typeface="Times New Roman" panose="02020603050405020304" pitchFamily="18" charset="0"/>
                          <a:cs typeface="Times New Roman" panose="02020603050405020304" pitchFamily="18" charset="0"/>
                        </a:rPr>
                        <a:t>Подготовка и проведение выборов депутатов Совета городского округа "Вуктыл"</a:t>
                      </a:r>
                    </a:p>
                  </a:txBody>
                  <a:tcPr marL="9525" marR="9525" marT="9525" marB="0" anchor="ctr"/>
                </a:tc>
                <a:tc>
                  <a:txBody>
                    <a:bodyPr/>
                    <a:lstStyle/>
                    <a:p>
                      <a:pPr algn="ctr" fontAlgn="ctr"/>
                      <a:r>
                        <a:rPr lang="ru-RU" sz="1100" b="0" i="0" u="none" strike="noStrike">
                          <a:effectLst/>
                          <a:latin typeface="Times New Roman"/>
                        </a:rPr>
                        <a:t>0,00</a:t>
                      </a:r>
                    </a:p>
                  </a:txBody>
                  <a:tcPr marL="9525" marR="9525" marT="9525" marB="0" anchor="ctr"/>
                </a:tc>
                <a:tc>
                  <a:txBody>
                    <a:bodyPr/>
                    <a:lstStyle/>
                    <a:p>
                      <a:pPr algn="ctr" fontAlgn="ctr"/>
                      <a:r>
                        <a:rPr lang="ru-RU" sz="1100" b="0" i="0" u="none" strike="noStrike">
                          <a:effectLst/>
                          <a:latin typeface="Times New Roman"/>
                        </a:rPr>
                        <a:t>1 623 805,00</a:t>
                      </a:r>
                    </a:p>
                  </a:txBody>
                  <a:tcPr marL="9525" marR="9525" marT="9525" marB="0" anchor="ctr"/>
                </a:tc>
                <a:tc>
                  <a:txBody>
                    <a:bodyPr/>
                    <a:lstStyle/>
                    <a:p>
                      <a:pPr algn="ctr" fontAlgn="ctr"/>
                      <a:r>
                        <a:rPr lang="ru-RU" sz="1100" b="0" i="0" u="none" strike="noStrike">
                          <a:effectLst/>
                          <a:latin typeface="Times New Roman"/>
                        </a:rPr>
                        <a:t>0,00</a:t>
                      </a:r>
                    </a:p>
                  </a:txBody>
                  <a:tcPr marL="9525" marR="9525" marT="9525" marB="0" anchor="ctr"/>
                </a:tc>
              </a:tr>
              <a:tr h="370840">
                <a:tc>
                  <a:txBody>
                    <a:bodyPr/>
                    <a:lstStyle/>
                    <a:p>
                      <a:pPr algn="l" fontAlgn="b"/>
                      <a:r>
                        <a:rPr lang="ru-RU" sz="1200" b="0" i="0" u="none" strike="noStrike" dirty="0">
                          <a:effectLst/>
                          <a:latin typeface="Times New Roman" panose="02020603050405020304" pitchFamily="18" charset="0"/>
                          <a:cs typeface="Times New Roman" panose="02020603050405020304" pitchFamily="18" charset="0"/>
                        </a:rPr>
                        <a:t>Субвенции на осуществление полномочий по первичному воинскому учету на территориях, где отсутствуют военные комиссариаты</a:t>
                      </a:r>
                    </a:p>
                  </a:txBody>
                  <a:tcPr marL="9525" marR="9525" marT="9525" marB="0" anchor="ctr"/>
                </a:tc>
                <a:tc>
                  <a:txBody>
                    <a:bodyPr/>
                    <a:lstStyle/>
                    <a:p>
                      <a:pPr algn="ctr" fontAlgn="ctr"/>
                      <a:r>
                        <a:rPr lang="ru-RU" sz="1100" b="0" i="0" u="none" strike="noStrike">
                          <a:effectLst/>
                          <a:latin typeface="Times New Roman"/>
                        </a:rPr>
                        <a:t>636 500,00</a:t>
                      </a:r>
                    </a:p>
                  </a:txBody>
                  <a:tcPr marL="9525" marR="9525" marT="9525" marB="0" anchor="ctr"/>
                </a:tc>
                <a:tc>
                  <a:txBody>
                    <a:bodyPr/>
                    <a:lstStyle/>
                    <a:p>
                      <a:pPr algn="ctr" fontAlgn="ctr"/>
                      <a:r>
                        <a:rPr lang="ru-RU" sz="1100" b="0" i="0" u="none" strike="noStrike">
                          <a:effectLst/>
                          <a:latin typeface="Times New Roman"/>
                        </a:rPr>
                        <a:t>0,00</a:t>
                      </a:r>
                    </a:p>
                  </a:txBody>
                  <a:tcPr marL="9525" marR="9525" marT="9525" marB="0" anchor="ctr"/>
                </a:tc>
                <a:tc>
                  <a:txBody>
                    <a:bodyPr/>
                    <a:lstStyle/>
                    <a:p>
                      <a:pPr algn="ctr" fontAlgn="ctr"/>
                      <a:r>
                        <a:rPr lang="ru-RU" sz="1100" b="0" i="0" u="none" strike="noStrike">
                          <a:effectLst/>
                          <a:latin typeface="Times New Roman"/>
                        </a:rPr>
                        <a:t>0,00</a:t>
                      </a:r>
                    </a:p>
                  </a:txBody>
                  <a:tcPr marL="9525" marR="9525" marT="9525" marB="0" anchor="ctr"/>
                </a:tc>
              </a:tr>
              <a:tr h="370840">
                <a:tc>
                  <a:txBody>
                    <a:bodyPr/>
                    <a:lstStyle/>
                    <a:p>
                      <a:pPr algn="l" fontAlgn="b"/>
                      <a:r>
                        <a:rPr lang="ru-RU" sz="1200" b="0" i="0" u="none" strike="noStrike">
                          <a:effectLst/>
                          <a:latin typeface="Times New Roman" panose="02020603050405020304" pitchFamily="18" charset="0"/>
                          <a:cs typeface="Times New Roman" panose="02020603050405020304" pitchFamily="18" charset="0"/>
                        </a:rPr>
                        <a:t>Субвенции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nchor="ctr"/>
                </a:tc>
                <a:tc>
                  <a:txBody>
                    <a:bodyPr/>
                    <a:lstStyle/>
                    <a:p>
                      <a:pPr algn="ctr" fontAlgn="ctr"/>
                      <a:r>
                        <a:rPr lang="ru-RU" sz="1100" b="0" i="0" u="none" strike="noStrike">
                          <a:effectLst/>
                          <a:latin typeface="Times New Roman"/>
                        </a:rPr>
                        <a:t>7 200,00</a:t>
                      </a:r>
                    </a:p>
                  </a:txBody>
                  <a:tcPr marL="9525" marR="9525" marT="9525" marB="0" anchor="ctr"/>
                </a:tc>
                <a:tc>
                  <a:txBody>
                    <a:bodyPr/>
                    <a:lstStyle/>
                    <a:p>
                      <a:pPr algn="ctr" fontAlgn="ctr"/>
                      <a:r>
                        <a:rPr lang="ru-RU" sz="1100" b="0" i="0" u="none" strike="noStrike">
                          <a:effectLst/>
                          <a:latin typeface="Times New Roman"/>
                        </a:rPr>
                        <a:t>7 500,00</a:t>
                      </a:r>
                    </a:p>
                  </a:txBody>
                  <a:tcPr marL="9525" marR="9525" marT="9525" marB="0" anchor="ctr"/>
                </a:tc>
                <a:tc>
                  <a:txBody>
                    <a:bodyPr/>
                    <a:lstStyle/>
                    <a:p>
                      <a:pPr algn="ctr" fontAlgn="ctr"/>
                      <a:r>
                        <a:rPr lang="ru-RU" sz="1100" b="0" i="0" u="none" strike="noStrike">
                          <a:effectLst/>
                          <a:latin typeface="Times New Roman"/>
                        </a:rPr>
                        <a:t>7 900,00</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Субвенции на осуществление государственного полномочия Республики Коми по определению перечня должностных лиц органов местного самоуправления, уполномоченных составлять протоколы об административных правонарушениях, предусмотренных частями 3, 4 статьи 3, статьями 4, 6, 7 и 8 Закона Республики Коми "Об административной ответственности в Республике Коми"</a:t>
                      </a:r>
                    </a:p>
                  </a:txBody>
                  <a:tcPr marL="9525" marR="9525" marT="9525" marB="0" anchor="ctr"/>
                </a:tc>
                <a:tc>
                  <a:txBody>
                    <a:bodyPr/>
                    <a:lstStyle/>
                    <a:p>
                      <a:pPr algn="ctr" fontAlgn="ctr"/>
                      <a:r>
                        <a:rPr lang="ru-RU" sz="1100" b="0" i="0" u="none" strike="noStrike">
                          <a:effectLst/>
                          <a:latin typeface="Times New Roman"/>
                        </a:rPr>
                        <a:t>22 640,00</a:t>
                      </a:r>
                    </a:p>
                  </a:txBody>
                  <a:tcPr marL="9525" marR="9525" marT="9525" marB="0" anchor="ctr"/>
                </a:tc>
                <a:tc>
                  <a:txBody>
                    <a:bodyPr/>
                    <a:lstStyle/>
                    <a:p>
                      <a:pPr algn="ctr" fontAlgn="ctr"/>
                      <a:r>
                        <a:rPr lang="ru-RU" sz="1100" b="0" i="0" u="none" strike="noStrike">
                          <a:effectLst/>
                          <a:latin typeface="Times New Roman"/>
                        </a:rPr>
                        <a:t>22 100,00</a:t>
                      </a:r>
                    </a:p>
                  </a:txBody>
                  <a:tcPr marL="9525" marR="9525" marT="9525" marB="0" anchor="ctr"/>
                </a:tc>
                <a:tc>
                  <a:txBody>
                    <a:bodyPr/>
                    <a:lstStyle/>
                    <a:p>
                      <a:pPr algn="ctr" fontAlgn="ctr"/>
                      <a:r>
                        <a:rPr lang="ru-RU" sz="1100" b="0" i="0" u="none" strike="noStrike">
                          <a:effectLst/>
                          <a:latin typeface="Times New Roman"/>
                        </a:rPr>
                        <a:t>22 100,00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Условно утверждаемые (утвержденные) расходы</a:t>
                      </a:r>
                    </a:p>
                  </a:txBody>
                  <a:tcPr marL="9525" marR="9525" marT="9525" marB="0" anchor="ctr"/>
                </a:tc>
                <a:tc>
                  <a:txBody>
                    <a:bodyPr/>
                    <a:lstStyle/>
                    <a:p>
                      <a:pPr algn="ctr" fontAlgn="ctr"/>
                      <a:r>
                        <a:rPr lang="ru-RU" sz="1100" b="0" i="0" u="none" strike="noStrike">
                          <a:effectLst/>
                          <a:latin typeface="Times New Roman"/>
                        </a:rPr>
                        <a:t>0,00</a:t>
                      </a:r>
                    </a:p>
                  </a:txBody>
                  <a:tcPr marL="9525" marR="9525" marT="9525" marB="0" anchor="ctr"/>
                </a:tc>
                <a:tc>
                  <a:txBody>
                    <a:bodyPr/>
                    <a:lstStyle/>
                    <a:p>
                      <a:pPr algn="ctr" fontAlgn="ctr"/>
                      <a:r>
                        <a:rPr lang="ru-RU" sz="1100" b="0" i="0" u="none" strike="noStrike">
                          <a:effectLst/>
                          <a:latin typeface="Times New Roman"/>
                        </a:rPr>
                        <a:t>6 800 000,00</a:t>
                      </a:r>
                    </a:p>
                  </a:txBody>
                  <a:tcPr marL="9525" marR="9525" marT="9525" marB="0" anchor="ctr"/>
                </a:tc>
                <a:tc>
                  <a:txBody>
                    <a:bodyPr/>
                    <a:lstStyle/>
                    <a:p>
                      <a:pPr algn="ctr" fontAlgn="ctr"/>
                      <a:r>
                        <a:rPr lang="ru-RU" sz="1100" b="0" i="0" u="none" strike="noStrike" dirty="0">
                          <a:effectLst/>
                          <a:latin typeface="Times New Roman"/>
                        </a:rPr>
                        <a:t>13 700 000,00</a:t>
                      </a:r>
                    </a:p>
                  </a:txBody>
                  <a:tcPr marL="9525" marR="9525" marT="9525" marB="0" anchor="ctr"/>
                </a:tc>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1" name="Table 1"/>
          <p:cNvGraphicFramePr/>
          <p:nvPr>
            <p:extLst>
              <p:ext uri="{D42A27DB-BD31-4B8C-83A1-F6EECF244321}">
                <p14:modId xmlns:p14="http://schemas.microsoft.com/office/powerpoint/2010/main" val="2669301065"/>
              </p:ext>
            </p:extLst>
          </p:nvPr>
        </p:nvGraphicFramePr>
        <p:xfrm>
          <a:off x="91080" y="1270080"/>
          <a:ext cx="9003600" cy="2682240"/>
        </p:xfrm>
        <a:graphic>
          <a:graphicData uri="http://schemas.openxmlformats.org/drawingml/2006/table">
            <a:tbl>
              <a:tblPr/>
              <a:tblGrid>
                <a:gridCol w="5320080"/>
                <a:gridCol w="891000"/>
                <a:gridCol w="1006144"/>
                <a:gridCol w="936104"/>
                <a:gridCol w="850272"/>
              </a:tblGrid>
              <a:tr h="290520">
                <a:tc>
                  <a:txBody>
                    <a:bodyPr/>
                    <a:lstStyle/>
                    <a:p>
                      <a:pPr algn="ctr"/>
                      <a:r>
                        <a:rPr lang="ru-RU" sz="1400" b="1" strike="noStrike" spc="-1" dirty="0">
                          <a:latin typeface="Times New Roman"/>
                        </a:rPr>
                        <a:t>Наименование</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400" b="1" strike="noStrike" spc="-1">
                          <a:latin typeface="Times New Roman"/>
                        </a:rPr>
                        <a:t>2018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400" b="1" strike="noStrike" spc="-1">
                          <a:latin typeface="Times New Roman"/>
                        </a:rPr>
                        <a:t>2019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400" b="1" strike="noStrike" spc="-1">
                          <a:latin typeface="Times New Roman"/>
                        </a:rPr>
                        <a:t>2020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400" b="1" strike="noStrike" spc="-1">
                          <a:latin typeface="Times New Roman"/>
                        </a:rPr>
                        <a:t>2021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r>
              <a:tr h="683640">
                <a:tc>
                  <a:txBody>
                    <a:bodyPr/>
                    <a:lstStyle/>
                    <a:p>
                      <a:pPr algn="ctr"/>
                      <a:r>
                        <a:rPr lang="ru-RU" sz="1400" b="0" strike="noStrike" spc="-1">
                          <a:latin typeface="Times New Roman"/>
                        </a:rPr>
                        <a:t>Строительство СОШ с. Дутово с дошкольной группой, в том числе проектно-изыскательские работы и разработка проектно-сметной документации</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dirty="0" smtClean="0">
                          <a:latin typeface="Times New Roman"/>
                        </a:rPr>
                        <a:t>1 301,5</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dirty="0" smtClean="0">
                          <a:latin typeface="Times New Roman"/>
                        </a:rPr>
                        <a:t>132 723,5</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dirty="0" smtClean="0">
                          <a:latin typeface="Times New Roman"/>
                        </a:rPr>
                        <a:t>20 202,1</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dirty="0">
                          <a:latin typeface="Times New Roman"/>
                        </a:rPr>
                        <a:t>0,0</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290520">
                <a:tc>
                  <a:txBody>
                    <a:bodyPr/>
                    <a:lstStyle/>
                    <a:p>
                      <a:pPr algn="ctr"/>
                      <a:r>
                        <a:rPr lang="ru-RU" sz="1400" b="0" strike="noStrike" spc="-1">
                          <a:latin typeface="Times New Roman"/>
                        </a:rPr>
                        <a:t>Строительство водовода "Подчерье-Вуктыл"</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0" strike="noStrike" spc="-1">
                          <a:latin typeface="Times New Roman"/>
                        </a:rPr>
                        <a:t>23,6</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0" strike="noStrike" spc="-1" dirty="0" smtClean="0">
                          <a:latin typeface="Times New Roman"/>
                        </a:rPr>
                        <a:t>513,8</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0" strike="noStrike" spc="-1">
                          <a:latin typeface="Times New Roman"/>
                        </a:rPr>
                        <a:t>649,5</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0" strike="noStrike" spc="-1">
                          <a:latin typeface="Times New Roman"/>
                        </a:rPr>
                        <a:t>0,0</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290520">
                <a:tc>
                  <a:txBody>
                    <a:bodyPr/>
                    <a:lstStyle/>
                    <a:p>
                      <a:pPr algn="ctr"/>
                      <a:r>
                        <a:rPr lang="ru-RU" sz="1400" b="0" strike="noStrike" spc="-1">
                          <a:latin typeface="Times New Roman"/>
                        </a:rPr>
                        <a:t>Реализация проекта "Газификация жилых домов с. Дутово"</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a:latin typeface="Times New Roman"/>
                        </a:rPr>
                        <a:t>15 262,2</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dirty="0" smtClean="0">
                          <a:latin typeface="Times New Roman"/>
                        </a:rPr>
                        <a:t>11 184,8</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a:latin typeface="Times New Roman"/>
                        </a:rPr>
                        <a:t>0,0</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a:latin typeface="Times New Roman"/>
                        </a:rPr>
                        <a:t>0,0</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601560">
                <a:tc>
                  <a:txBody>
                    <a:bodyPr/>
                    <a:lstStyle/>
                    <a:p>
                      <a:pPr algn="ctr"/>
                      <a:r>
                        <a:rPr lang="ru-RU" sz="1400" b="0" strike="noStrike" spc="-1" dirty="0">
                          <a:latin typeface="Times New Roman"/>
                        </a:rPr>
                        <a:t>Строительство социокультурного центра в с</a:t>
                      </a:r>
                      <a:r>
                        <a:rPr lang="ru-RU" sz="1400" b="0" strike="noStrike" spc="-1" dirty="0" smtClean="0">
                          <a:latin typeface="Times New Roman"/>
                        </a:rPr>
                        <a:t>. Подчерье</a:t>
                      </a:r>
                      <a:r>
                        <a:rPr lang="ru-RU" sz="1400" b="0" strike="noStrike" spc="-1" dirty="0">
                          <a:latin typeface="Times New Roman"/>
                        </a:rPr>
                        <a:t>, в том числе проведение проектно-изыскательских работ и разработка проектно-сметной документации</a:t>
                      </a:r>
                      <a:endParaRPr lang="ru-RU" sz="1400" b="0" strike="noStrike" spc="-1" dirty="0">
                        <a:latin typeface="Arial"/>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400" b="0" strike="noStrike" spc="-1" dirty="0">
                          <a:latin typeface="Times New Roman"/>
                        </a:rPr>
                        <a:t>1 320,0</a:t>
                      </a:r>
                      <a:endParaRPr lang="ru-RU" sz="14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400" b="0" strike="noStrike" spc="-1" dirty="0" smtClean="0">
                          <a:latin typeface="Times New Roman"/>
                        </a:rPr>
                        <a:t>35 219,0</a:t>
                      </a:r>
                      <a:endParaRPr lang="ru-RU" sz="14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400" b="0" strike="noStrike" spc="-1" dirty="0">
                          <a:latin typeface="Times New Roman"/>
                        </a:rPr>
                        <a:t>0,0</a:t>
                      </a:r>
                      <a:endParaRPr lang="ru-RU" sz="14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400" b="0" strike="noStrike" spc="-1" dirty="0">
                          <a:latin typeface="Times New Roman"/>
                        </a:rPr>
                        <a:t>0,0</a:t>
                      </a:r>
                      <a:endParaRPr lang="ru-RU" sz="14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r>
              <a:tr h="290520">
                <a:tc>
                  <a:txBody>
                    <a:bodyPr/>
                    <a:lstStyle/>
                    <a:p>
                      <a:pPr algn="ctr"/>
                      <a:r>
                        <a:rPr lang="ru-RU" sz="1400" b="1" strike="noStrike" spc="-1" dirty="0">
                          <a:latin typeface="Times New Roman"/>
                        </a:rPr>
                        <a:t>Всего</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1" strike="noStrike" spc="-1">
                          <a:latin typeface="Times New Roman"/>
                        </a:rPr>
                        <a:t>17 907,3</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1" strike="noStrike" spc="-1" dirty="0" smtClean="0">
                          <a:latin typeface="Times New Roman"/>
                        </a:rPr>
                        <a:t>179 641,1</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1" strike="noStrike" spc="-1">
                          <a:latin typeface="Times New Roman"/>
                        </a:rPr>
                        <a:t>749,5</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1" strike="noStrike" spc="-1" dirty="0">
                          <a:latin typeface="Times New Roman"/>
                        </a:rPr>
                        <a:t>0,0</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bl>
          </a:graphicData>
        </a:graphic>
      </p:graphicFrame>
      <p:sp>
        <p:nvSpPr>
          <p:cNvPr id="672" name="TextShape 2"/>
          <p:cNvSpPr txBox="1"/>
          <p:nvPr/>
        </p:nvSpPr>
        <p:spPr>
          <a:xfrm>
            <a:off x="1755720" y="754200"/>
            <a:ext cx="6380280" cy="541800"/>
          </a:xfrm>
          <a:prstGeom prst="rect">
            <a:avLst/>
          </a:prstGeom>
          <a:noFill/>
          <a:ln>
            <a:noFill/>
          </a:ln>
        </p:spPr>
        <p:txBody>
          <a:bodyPr lIns="90000" tIns="45000" rIns="90000" bIns="45000"/>
          <a:lstStyle/>
          <a:p>
            <a:pPr algn="ctr"/>
            <a:r>
              <a:rPr lang="ru-RU" sz="1600" b="1" i="1" strike="noStrike" spc="-1" dirty="0">
                <a:latin typeface="Times New Roman"/>
              </a:rPr>
              <a:t>Бюджетные инвестиции в объекты капитального строительства  </a:t>
            </a:r>
            <a:endParaRPr lang="ru-RU" sz="1600" b="0" strike="noStrike" spc="-1" dirty="0">
              <a:latin typeface="Arial"/>
            </a:endParaRPr>
          </a:p>
        </p:txBody>
      </p:sp>
      <p:sp>
        <p:nvSpPr>
          <p:cNvPr id="674" name="TextShape 3"/>
          <p:cNvSpPr txBox="1"/>
          <p:nvPr/>
        </p:nvSpPr>
        <p:spPr>
          <a:xfrm>
            <a:off x="2765640" y="4292280"/>
            <a:ext cx="3565440" cy="343440"/>
          </a:xfrm>
          <a:prstGeom prst="rect">
            <a:avLst/>
          </a:prstGeom>
          <a:noFill/>
          <a:ln>
            <a:noFill/>
          </a:ln>
        </p:spPr>
        <p:txBody>
          <a:bodyPr lIns="90000" tIns="45000" rIns="90000" bIns="45000"/>
          <a:lstStyle/>
          <a:p>
            <a:r>
              <a:rPr lang="ru-RU" sz="1800" b="1" i="1" strike="noStrike" spc="-1" dirty="0">
                <a:latin typeface="Times New Roman"/>
              </a:rPr>
              <a:t>Доля в общем объеме расходов, %</a:t>
            </a:r>
            <a:endParaRPr lang="ru-RU" sz="1800" b="0" strike="noStrike" spc="-1" dirty="0">
              <a:latin typeface="Arial"/>
            </a:endParaRPr>
          </a:p>
        </p:txBody>
      </p:sp>
      <p:sp>
        <p:nvSpPr>
          <p:cNvPr id="7"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Инвестиционные проекты, тыс. руб.</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511346498"/>
              </p:ext>
            </p:extLst>
          </p:nvPr>
        </p:nvGraphicFramePr>
        <p:xfrm>
          <a:off x="2051720" y="4797152"/>
          <a:ext cx="4560168" cy="181597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1349415125"/>
              </p:ext>
            </p:extLst>
          </p:nvPr>
        </p:nvGraphicFramePr>
        <p:xfrm>
          <a:off x="83864" y="4005064"/>
          <a:ext cx="8928992" cy="33123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Схема 4"/>
          <p:cNvGraphicFramePr/>
          <p:nvPr>
            <p:extLst>
              <p:ext uri="{D42A27DB-BD31-4B8C-83A1-F6EECF244321}">
                <p14:modId xmlns:p14="http://schemas.microsoft.com/office/powerpoint/2010/main" val="545945779"/>
              </p:ext>
            </p:extLst>
          </p:nvPr>
        </p:nvGraphicFramePr>
        <p:xfrm>
          <a:off x="4860032" y="908720"/>
          <a:ext cx="4176464" cy="26642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Заголовок 1"/>
          <p:cNvSpPr txBox="1">
            <a:spLocks/>
          </p:cNvSpPr>
          <p:nvPr/>
        </p:nvSpPr>
        <p:spPr>
          <a:xfrm>
            <a:off x="0" y="3851"/>
            <a:ext cx="9144000" cy="770869"/>
          </a:xfrm>
          <a:prstGeom prst="rect">
            <a:avLst/>
          </a:prstGeom>
          <a:blipFill>
            <a:blip r:embed="rId9"/>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Ведомственная структура расходов бюджета МО ГО «Вуктыл», тыс.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342833010"/>
              </p:ext>
            </p:extLst>
          </p:nvPr>
        </p:nvGraphicFramePr>
        <p:xfrm>
          <a:off x="107504" y="908720"/>
          <a:ext cx="4881944" cy="2656587"/>
        </p:xfrm>
        <a:graphic>
          <a:graphicData uri="http://schemas.openxmlformats.org/drawingml/2006/table">
            <a:tbl>
              <a:tblPr firstRow="1" bandRow="1">
                <a:tableStyleId>{5C22544A-7EE6-4342-B048-85BDC9FD1C3A}</a:tableStyleId>
              </a:tblPr>
              <a:tblGrid>
                <a:gridCol w="3050075"/>
                <a:gridCol w="601907"/>
                <a:gridCol w="1229962"/>
              </a:tblGrid>
              <a:tr h="275929">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Глава</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Сумма</a:t>
                      </a:r>
                      <a:endParaRPr lang="ru-RU" sz="1200" b="1" dirty="0">
                        <a:solidFill>
                          <a:schemeClr val="tx1"/>
                        </a:solidFill>
                        <a:latin typeface="Times New Roman" panose="02020603050405020304" pitchFamily="18" charset="0"/>
                        <a:cs typeface="Times New Roman" panose="02020603050405020304" pitchFamily="18" charset="0"/>
                      </a:endParaRPr>
                    </a:p>
                  </a:txBody>
                  <a:tcPr/>
                </a:tc>
              </a:tr>
              <a:tr h="400166">
                <a:tc>
                  <a:txBody>
                    <a:bodyPr/>
                    <a:lstStyle/>
                    <a:p>
                      <a:pPr algn="ctr"/>
                      <a:r>
                        <a:rPr lang="ru-RU" sz="1200" b="1" dirty="0" err="1">
                          <a:solidFill>
                            <a:schemeClr val="tx1"/>
                          </a:solidFill>
                          <a:effectLst/>
                          <a:latin typeface="Times New Roman" panose="02020603050405020304" pitchFamily="18" charset="0"/>
                          <a:cs typeface="Times New Roman" panose="02020603050405020304" pitchFamily="18" charset="0"/>
                        </a:rPr>
                        <a:t>Контрольно</a:t>
                      </a:r>
                      <a:r>
                        <a:rPr lang="ru-RU" sz="1200" b="1" dirty="0">
                          <a:solidFill>
                            <a:schemeClr val="tx1"/>
                          </a:solidFill>
                          <a:effectLst/>
                          <a:latin typeface="Times New Roman" panose="02020603050405020304" pitchFamily="18" charset="0"/>
                          <a:cs typeface="Times New Roman" panose="02020603050405020304" pitchFamily="18" charset="0"/>
                        </a:rPr>
                        <a:t> - счетная палата городского округа "Вуктыл"</a:t>
                      </a:r>
                    </a:p>
                  </a:txBody>
                  <a:tcPr anchor="ct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905</a:t>
                      </a:r>
                    </a:p>
                  </a:txBody>
                  <a:tcPr anchor="ctr"/>
                </a:tc>
                <a:tc>
                  <a:txBody>
                    <a:bodyPr/>
                    <a:lstStyle/>
                    <a:p>
                      <a:pPr algn="ctr" fontAlgn="ctr"/>
                      <a:r>
                        <a:rPr lang="ru-RU" sz="1100" b="1" i="0" u="none" strike="noStrike" dirty="0" smtClean="0">
                          <a:effectLst/>
                          <a:latin typeface="Times New Roman"/>
                        </a:rPr>
                        <a:t>2 926,4</a:t>
                      </a:r>
                      <a:endParaRPr lang="ru-RU" sz="1100" b="1" i="0" u="none" strike="noStrike" dirty="0">
                        <a:effectLst/>
                        <a:latin typeface="Times New Roman"/>
                      </a:endParaRPr>
                    </a:p>
                  </a:txBody>
                  <a:tcPr marL="9525" marR="9525" marT="9525" marB="0" anchor="ctr"/>
                </a:tc>
              </a:tr>
              <a:tr h="275929">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Совет городского округа "Вуктыл"</a:t>
                      </a:r>
                    </a:p>
                  </a:txBody>
                  <a:tcPr anchor="ct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921</a:t>
                      </a:r>
                    </a:p>
                  </a:txBody>
                  <a:tcPr anchor="ctr"/>
                </a:tc>
                <a:tc>
                  <a:txBody>
                    <a:bodyPr/>
                    <a:lstStyle/>
                    <a:p>
                      <a:pPr algn="ctr" fontAlgn="ctr"/>
                      <a:r>
                        <a:rPr lang="ru-RU" sz="1100" b="1" i="0" u="none" strike="noStrike">
                          <a:effectLst/>
                          <a:latin typeface="Times New Roman"/>
                        </a:rPr>
                        <a:t>50,0</a:t>
                      </a:r>
                    </a:p>
                  </a:txBody>
                  <a:tcPr marL="9525" marR="9525" marT="9525" marB="0" anchor="ctr"/>
                </a:tc>
              </a:tr>
              <a:tr h="400166">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Администрация городского округа "Вуктыл"</a:t>
                      </a:r>
                    </a:p>
                  </a:txBody>
                  <a:tcPr anchor="ct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923</a:t>
                      </a:r>
                    </a:p>
                  </a:txBody>
                  <a:tcPr anchor="ctr"/>
                </a:tc>
                <a:tc>
                  <a:txBody>
                    <a:bodyPr/>
                    <a:lstStyle/>
                    <a:p>
                      <a:pPr algn="ctr" fontAlgn="ctr"/>
                      <a:r>
                        <a:rPr lang="ru-RU" sz="1100" b="1" i="0" u="none" strike="noStrike" dirty="0" smtClean="0">
                          <a:effectLst/>
                          <a:latin typeface="Times New Roman"/>
                        </a:rPr>
                        <a:t>341 815,3</a:t>
                      </a:r>
                      <a:endParaRPr lang="ru-RU" sz="1100" b="1" i="0" u="none" strike="noStrike" dirty="0">
                        <a:effectLst/>
                        <a:latin typeface="Times New Roman"/>
                      </a:endParaRPr>
                    </a:p>
                  </a:txBody>
                  <a:tcPr marL="9525" marR="9525" marT="9525" marB="0" anchor="ctr"/>
                </a:tc>
              </a:tr>
              <a:tr h="400166">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Управление образования администрации городского округа "Вуктыл"</a:t>
                      </a:r>
                    </a:p>
                  </a:txBody>
                  <a:tcPr anchor="ct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975</a:t>
                      </a:r>
                    </a:p>
                  </a:txBody>
                  <a:tcPr anchor="ctr"/>
                </a:tc>
                <a:tc>
                  <a:txBody>
                    <a:bodyPr/>
                    <a:lstStyle/>
                    <a:p>
                      <a:pPr algn="ctr" fontAlgn="ctr"/>
                      <a:r>
                        <a:rPr lang="ru-RU" sz="1100" b="1" i="0" u="none" strike="noStrike" dirty="0" smtClean="0">
                          <a:effectLst/>
                          <a:latin typeface="Times New Roman CYR"/>
                        </a:rPr>
                        <a:t>469 183,0</a:t>
                      </a:r>
                      <a:endParaRPr lang="ru-RU" sz="1100" b="1" i="0" u="none" strike="noStrike" dirty="0">
                        <a:effectLst/>
                        <a:latin typeface="Times New Roman CYR"/>
                      </a:endParaRPr>
                    </a:p>
                  </a:txBody>
                  <a:tcPr marL="9525" marR="9525" marT="9525" marB="0" anchor="ct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Финансовое управление администрации городского округа "Вуктыл"</a:t>
                      </a:r>
                    </a:p>
                  </a:txBody>
                  <a:tcPr anchor="ct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992</a:t>
                      </a:r>
                    </a:p>
                  </a:txBody>
                  <a:tcPr anchor="ctr"/>
                </a:tc>
                <a:tc>
                  <a:txBody>
                    <a:bodyPr/>
                    <a:lstStyle/>
                    <a:p>
                      <a:pPr algn="ctr" fontAlgn="ctr"/>
                      <a:r>
                        <a:rPr lang="ru-RU" sz="1100" b="1" i="0" u="none" strike="noStrike" dirty="0" smtClean="0">
                          <a:effectLst/>
                          <a:latin typeface="Times New Roman CYR"/>
                        </a:rPr>
                        <a:t>12 583,1</a:t>
                      </a:r>
                      <a:endParaRPr lang="ru-RU" sz="1100" b="1" i="0" u="none" strike="noStrike" dirty="0">
                        <a:effectLst/>
                        <a:latin typeface="Times New Roman CYR"/>
                      </a:endParaRPr>
                    </a:p>
                  </a:txBody>
                  <a:tcPr marL="9525" marR="9525" marT="9525" marB="0" anchor="ctr"/>
                </a:tc>
              </a:tr>
              <a:tr h="275929">
                <a:tc gridSpan="2">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Всего</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tc>
                <a:tc hMerge="1">
                  <a:txBody>
                    <a:bodyPr/>
                    <a:lstStyle/>
                    <a:p>
                      <a:pPr algn="ctr"/>
                      <a:endParaRPr lang="ru-RU" sz="1200"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algn="ctr" fontAlgn="ctr"/>
                      <a:r>
                        <a:rPr lang="ru-RU" sz="1100" b="1" i="0" u="none" strike="noStrike" dirty="0" smtClean="0">
                          <a:effectLst/>
                          <a:latin typeface="Times New Roman"/>
                        </a:rPr>
                        <a:t>826 557,8</a:t>
                      </a:r>
                      <a:endParaRPr lang="ru-RU" sz="1100" b="1" i="0" u="none" strike="noStrike" dirty="0">
                        <a:effectLst/>
                        <a:latin typeface="Times New Roman"/>
                      </a:endParaRPr>
                    </a:p>
                  </a:txBody>
                  <a:tcPr marL="9525" marR="9525" marT="9525" marB="0" anchor="ctr"/>
                </a:tc>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3"/>
          <p:cNvGraphicFramePr>
            <a:graphicFrameLocks/>
          </p:cNvGraphicFramePr>
          <p:nvPr>
            <p:extLst>
              <p:ext uri="{D42A27DB-BD31-4B8C-83A1-F6EECF244321}">
                <p14:modId xmlns:p14="http://schemas.microsoft.com/office/powerpoint/2010/main" val="1953581005"/>
              </p:ext>
            </p:extLst>
          </p:nvPr>
        </p:nvGraphicFramePr>
        <p:xfrm>
          <a:off x="4762" y="908050"/>
          <a:ext cx="9144001" cy="6049963"/>
        </p:xfrm>
        <a:graphic>
          <a:graphicData uri="http://schemas.openxmlformats.org/drawingml/2006/chart">
            <c:chart xmlns:c="http://schemas.openxmlformats.org/drawingml/2006/chart" xmlns:r="http://schemas.openxmlformats.org/officeDocument/2006/relationships" r:id="rId3"/>
          </a:graphicData>
        </a:graphic>
      </p:graphicFrame>
      <p:sp>
        <p:nvSpPr>
          <p:cNvPr id="6"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С</a:t>
            </a:r>
            <a:r>
              <a:rPr lang="ru-RU" sz="2000" b="1" strike="noStrike" spc="-1" dirty="0" smtClean="0">
                <a:solidFill>
                  <a:srgbClr val="21409A"/>
                </a:solidFill>
                <a:latin typeface="Times New Roman"/>
              </a:rPr>
              <a:t>реднемесячная заработная плата отдельных категорий работников бюджетной сферы в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Диаграмма 10"/>
          <p:cNvGraphicFramePr>
            <a:graphicFrameLocks/>
          </p:cNvGraphicFramePr>
          <p:nvPr>
            <p:extLst>
              <p:ext uri="{D42A27DB-BD31-4B8C-83A1-F6EECF244321}">
                <p14:modId xmlns:p14="http://schemas.microsoft.com/office/powerpoint/2010/main" val="3079085616"/>
              </p:ext>
            </p:extLst>
          </p:nvPr>
        </p:nvGraphicFramePr>
        <p:xfrm>
          <a:off x="-396552" y="387360"/>
          <a:ext cx="10442575" cy="7454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Диаграмма 11"/>
          <p:cNvGraphicFramePr>
            <a:graphicFrameLocks/>
          </p:cNvGraphicFramePr>
          <p:nvPr>
            <p:extLst>
              <p:ext uri="{D42A27DB-BD31-4B8C-83A1-F6EECF244321}">
                <p14:modId xmlns:p14="http://schemas.microsoft.com/office/powerpoint/2010/main" val="1101722483"/>
              </p:ext>
            </p:extLst>
          </p:nvPr>
        </p:nvGraphicFramePr>
        <p:xfrm>
          <a:off x="2771800" y="260648"/>
          <a:ext cx="10442575" cy="7453313"/>
        </p:xfrm>
        <a:graphic>
          <a:graphicData uri="http://schemas.openxmlformats.org/drawingml/2006/chart">
            <c:chart xmlns:c="http://schemas.openxmlformats.org/drawingml/2006/chart" xmlns:r="http://schemas.openxmlformats.org/officeDocument/2006/relationships" r:id="rId4"/>
          </a:graphicData>
        </a:graphic>
      </p:graphicFrame>
      <p:sp>
        <p:nvSpPr>
          <p:cNvPr id="5" name="Заголовок 1"/>
          <p:cNvSpPr txBox="1">
            <a:spLocks/>
          </p:cNvSpPr>
          <p:nvPr/>
        </p:nvSpPr>
        <p:spPr>
          <a:xfrm>
            <a:off x="0" y="3851"/>
            <a:ext cx="9144000" cy="770869"/>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07504" y="0"/>
            <a:ext cx="8856984"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Исполнение Указа Президента РФ № 597 от 07 мая 2012 г. </a:t>
            </a:r>
          </a:p>
          <a:p>
            <a:pPr algn="ctr"/>
            <a:r>
              <a:rPr lang="ru-RU" sz="2000" b="1" spc="-1" dirty="0" smtClean="0">
                <a:solidFill>
                  <a:srgbClr val="21409A"/>
                </a:solidFill>
                <a:latin typeface="Times New Roman"/>
              </a:rPr>
              <a:t>«О мероприятиях по реализации государственной социальной политики»</a:t>
            </a:r>
            <a:endParaRPr lang="ru-RU"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2409975862"/>
              </p:ext>
            </p:extLst>
          </p:nvPr>
        </p:nvGraphicFramePr>
        <p:xfrm>
          <a:off x="0" y="939800"/>
          <a:ext cx="9144000" cy="5918200"/>
        </p:xfrm>
        <a:graphic>
          <a:graphicData uri="http://schemas.openxmlformats.org/drawingml/2006/chart">
            <c:chart xmlns:c="http://schemas.openxmlformats.org/drawingml/2006/chart" xmlns:r="http://schemas.openxmlformats.org/officeDocument/2006/relationships" r:id="rId3"/>
          </a:graphicData>
        </a:graphic>
      </p:graphicFrame>
      <p:sp>
        <p:nvSpPr>
          <p:cNvPr id="4"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Соотношение среднемесячной заработной платы отдельных категорий работников бюджетной сферы в МО ГО «Вуктыл», %</a:t>
            </a:r>
            <a:endParaRPr lang="ru-RU" sz="2000" b="0" strike="noStrike" spc="-1" dirty="0">
              <a:latin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CustomShape 1"/>
          <p:cNvSpPr/>
          <p:nvPr/>
        </p:nvSpPr>
        <p:spPr>
          <a:xfrm>
            <a:off x="6084168" y="74680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a:solidFill>
                  <a:srgbClr val="000000"/>
                </a:solidFill>
                <a:latin typeface="Calibri"/>
                <a:ea typeface="Microsoft YaHei"/>
              </a:rPr>
              <a:t>Бюджетные риски</a:t>
            </a:r>
            <a:endParaRPr lang="ru-RU" sz="1800" b="0" strike="noStrike" spc="-1" dirty="0">
              <a:latin typeface="Arial"/>
            </a:endParaRPr>
          </a:p>
        </p:txBody>
      </p:sp>
      <p:sp>
        <p:nvSpPr>
          <p:cNvPr id="697" name="CustomShape 2"/>
          <p:cNvSpPr/>
          <p:nvPr/>
        </p:nvSpPr>
        <p:spPr>
          <a:xfrm>
            <a:off x="0" y="713700"/>
            <a:ext cx="4021560" cy="245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a:solidFill>
                  <a:srgbClr val="000000"/>
                </a:solidFill>
                <a:latin typeface="Calibri"/>
                <a:ea typeface="Microsoft YaHei"/>
              </a:rPr>
              <a:t>Мероприятия по увеличению доходов</a:t>
            </a:r>
            <a:endParaRPr lang="ru-RU" sz="1800" b="0" strike="noStrike" spc="-1" dirty="0">
              <a:latin typeface="Arial"/>
            </a:endParaRPr>
          </a:p>
        </p:txBody>
      </p:sp>
      <p:graphicFrame>
        <p:nvGraphicFramePr>
          <p:cNvPr id="2" name="Схема 1"/>
          <p:cNvGraphicFramePr/>
          <p:nvPr>
            <p:extLst>
              <p:ext uri="{D42A27DB-BD31-4B8C-83A1-F6EECF244321}">
                <p14:modId xmlns:p14="http://schemas.microsoft.com/office/powerpoint/2010/main" val="2138303293"/>
              </p:ext>
            </p:extLst>
          </p:nvPr>
        </p:nvGraphicFramePr>
        <p:xfrm>
          <a:off x="22704" y="1071020"/>
          <a:ext cx="3397168" cy="5694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Заголовок 1"/>
          <p:cNvSpPr txBox="1">
            <a:spLocks/>
          </p:cNvSpPr>
          <p:nvPr/>
        </p:nvSpPr>
        <p:spPr>
          <a:xfrm>
            <a:off x="0" y="3851"/>
            <a:ext cx="9144000" cy="770869"/>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об основных бюджетных рисках, увеличение доходов и оптимизация расходов бюджета МО ГО «Вуктыл»</a:t>
            </a:r>
            <a:endParaRPr lang="ru-RU" sz="2000" b="0" strike="noStrike" spc="-1" dirty="0">
              <a:latin typeface="Arial"/>
            </a:endParaRPr>
          </a:p>
        </p:txBody>
      </p:sp>
      <p:graphicFrame>
        <p:nvGraphicFramePr>
          <p:cNvPr id="3" name="Схема 2"/>
          <p:cNvGraphicFramePr/>
          <p:nvPr>
            <p:extLst>
              <p:ext uri="{D42A27DB-BD31-4B8C-83A1-F6EECF244321}">
                <p14:modId xmlns:p14="http://schemas.microsoft.com/office/powerpoint/2010/main" val="3409421184"/>
              </p:ext>
            </p:extLst>
          </p:nvPr>
        </p:nvGraphicFramePr>
        <p:xfrm>
          <a:off x="4283968" y="1124744"/>
          <a:ext cx="4674008" cy="251229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 name="Схема 3"/>
          <p:cNvGraphicFramePr/>
          <p:nvPr>
            <p:extLst>
              <p:ext uri="{D42A27DB-BD31-4B8C-83A1-F6EECF244321}">
                <p14:modId xmlns:p14="http://schemas.microsoft.com/office/powerpoint/2010/main" val="1531846332"/>
              </p:ext>
            </p:extLst>
          </p:nvPr>
        </p:nvGraphicFramePr>
        <p:xfrm>
          <a:off x="2591780" y="3645024"/>
          <a:ext cx="6984776" cy="340015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3" name="CustomShape 1"/>
          <p:cNvSpPr/>
          <p:nvPr/>
        </p:nvSpPr>
        <p:spPr>
          <a:xfrm>
            <a:off x="5436096" y="3622288"/>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smtClean="0">
                <a:solidFill>
                  <a:srgbClr val="000000"/>
                </a:solidFill>
                <a:latin typeface="Calibri"/>
                <a:ea typeface="Microsoft YaHei"/>
              </a:rPr>
              <a:t>Оптимизация расходов</a:t>
            </a:r>
            <a:endParaRPr lang="ru-RU" sz="1800" b="0" strike="noStrike" spc="-1" dirty="0">
              <a:latin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 name="Table 1"/>
          <p:cNvGraphicFramePr/>
          <p:nvPr>
            <p:extLst>
              <p:ext uri="{D42A27DB-BD31-4B8C-83A1-F6EECF244321}">
                <p14:modId xmlns:p14="http://schemas.microsoft.com/office/powerpoint/2010/main" val="1975818488"/>
              </p:ext>
            </p:extLst>
          </p:nvPr>
        </p:nvGraphicFramePr>
        <p:xfrm>
          <a:off x="54360" y="697680"/>
          <a:ext cx="7240320" cy="5988136"/>
        </p:xfrm>
        <a:graphic>
          <a:graphicData uri="http://schemas.openxmlformats.org/drawingml/2006/table">
            <a:tbl>
              <a:tblPr/>
              <a:tblGrid>
                <a:gridCol w="2694600"/>
                <a:gridCol w="1461240"/>
                <a:gridCol w="1331280"/>
                <a:gridCol w="1753200"/>
              </a:tblGrid>
              <a:tr h="715096">
                <a:tc>
                  <a:txBody>
                    <a:bodyPr/>
                    <a:lstStyle/>
                    <a:p>
                      <a:pPr algn="ctr">
                        <a:lnSpc>
                          <a:spcPct val="100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 Наименование муниципального образования</a:t>
                      </a:r>
                      <a:endParaRPr lang="ru-RU" sz="8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gridSpan="2">
                  <a:txBody>
                    <a:bodyPr/>
                    <a:lstStyle/>
                    <a:p>
                      <a:pPr algn="ctr">
                        <a:lnSpc>
                          <a:spcPct val="100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Рейтинг по уровню открытости бюджетных данных </a:t>
                      </a:r>
                      <a:endParaRPr lang="en-US" sz="8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в 2018 </a:t>
                      </a: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году</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hMerge="1">
                  <a:txBody>
                    <a:bodyPr/>
                    <a:lstStyle/>
                    <a:p>
                      <a:endParaRPr lang="ru-RU"/>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Мониторинг соблюдения требований бюджетного законодательства Российской Федерации и оценки качества управления бюджетным </a:t>
                      </a: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процессом за </a:t>
                      </a: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2018 </a:t>
                      </a: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год</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504056">
                <a:tc>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a:latin typeface="Times New Roman" panose="02020603050405020304" pitchFamily="18" charset="0"/>
                          <a:cs typeface="Times New Roman" panose="02020603050405020304" pitchFamily="18" charset="0"/>
                        </a:rPr>
                        <a:t>Место </a:t>
                      </a:r>
                      <a:endParaRPr lang="ru-RU" sz="800" b="0" strike="noStrike" spc="-1">
                        <a:latin typeface="Times New Roman" panose="02020603050405020304" pitchFamily="18" charset="0"/>
                        <a:cs typeface="Times New Roman" panose="02020603050405020304" pitchFamily="18" charset="0"/>
                      </a:endParaRPr>
                    </a:p>
                    <a:p>
                      <a:pPr algn="ctr">
                        <a:lnSpc>
                          <a:spcPct val="100000"/>
                        </a:lnSpc>
                      </a:pPr>
                      <a:r>
                        <a:rPr lang="ru-RU" sz="800" b="1" strike="noStrike" spc="-1">
                          <a:latin typeface="Times New Roman" panose="02020603050405020304" pitchFamily="18" charset="0"/>
                          <a:cs typeface="Times New Roman" panose="02020603050405020304" pitchFamily="18" charset="0"/>
                        </a:rPr>
                        <a:t>среди муниципальных образований </a:t>
                      </a:r>
                      <a:endParaRPr lang="ru-RU" sz="800" b="0" strike="noStrike" spc="-1">
                        <a:latin typeface="Times New Roman" panose="02020603050405020304" pitchFamily="18" charset="0"/>
                        <a:cs typeface="Times New Roman" panose="02020603050405020304" pitchFamily="18" charset="0"/>
                      </a:endParaRPr>
                    </a:p>
                    <a:p>
                      <a:pPr algn="ctr">
                        <a:lnSpc>
                          <a:spcPct val="100000"/>
                        </a:lnSpc>
                      </a:pPr>
                      <a:r>
                        <a:rPr lang="ru-RU" sz="800" b="1" strike="noStrike" spc="-1">
                          <a:latin typeface="Times New Roman" panose="02020603050405020304" pitchFamily="18" charset="0"/>
                          <a:cs typeface="Times New Roman" panose="02020603050405020304" pitchFamily="18" charset="0"/>
                        </a:rPr>
                        <a:t>Республики Коми</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r>
                        <a:rPr lang="ru-RU" sz="800" b="1" strike="noStrike" spc="-1" dirty="0">
                          <a:latin typeface="Times New Roman" panose="02020603050405020304" pitchFamily="18" charset="0"/>
                          <a:cs typeface="Times New Roman" panose="02020603050405020304" pitchFamily="18" charset="0"/>
                        </a:rPr>
                        <a:t>Место </a:t>
                      </a:r>
                      <a:endParaRPr lang="ru-RU" sz="800" b="0" strike="noStrike" spc="-1" dirty="0">
                        <a:latin typeface="Times New Roman" panose="02020603050405020304" pitchFamily="18" charset="0"/>
                        <a:cs typeface="Times New Roman" panose="02020603050405020304" pitchFamily="18" charset="0"/>
                      </a:endParaRPr>
                    </a:p>
                    <a:p>
                      <a:pPr algn="ctr"/>
                      <a:r>
                        <a:rPr lang="ru-RU" sz="800" b="1" strike="noStrike" spc="-1" dirty="0">
                          <a:latin typeface="Times New Roman" panose="02020603050405020304" pitchFamily="18" charset="0"/>
                          <a:cs typeface="Times New Roman" panose="02020603050405020304" pitchFamily="18" charset="0"/>
                        </a:rPr>
                        <a:t>среди городских округов (муниципальных районов) Республики Коми</a:t>
                      </a:r>
                      <a:endParaRPr lang="ru-RU" sz="8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gn="ctr">
                        <a:lnSpc>
                          <a:spcPct val="54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 Городские округа</a:t>
                      </a:r>
                      <a:endParaRPr lang="ru-RU" sz="8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gridSpan="2">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hMerge="1">
                  <a:txBody>
                    <a:bodyPr/>
                    <a:lstStyle/>
                    <a:p>
                      <a:endParaRPr lang="ru-RU"/>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54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степень качества</a:t>
                      </a:r>
                      <a:endParaRPr lang="ru-RU" sz="8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"Сыктывкар"</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r>
                        <a:rPr lang="ru-RU" sz="800" b="1" strike="noStrike" spc="-1" dirty="0">
                          <a:solidFill>
                            <a:schemeClr val="tx1"/>
                          </a:solidFill>
                          <a:latin typeface="Times New Roman" panose="02020603050405020304" pitchFamily="18" charset="0"/>
                          <a:cs typeface="Times New Roman" panose="02020603050405020304" pitchFamily="18" charset="0"/>
                        </a:rPr>
                        <a:t>1</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1</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"Ухта"</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solidFill>
                      <a:srgbClr val="E6B9B8"/>
                    </a:solidFill>
                  </a:tcPr>
                </a:tc>
                <a:tc>
                  <a:txBody>
                    <a:bodyPr/>
                    <a:lstStyle/>
                    <a:p>
                      <a:pPr algn="ctr"/>
                      <a:r>
                        <a:rPr lang="en-US" sz="800" b="1" strike="noStrike" spc="-1" dirty="0" smtClean="0">
                          <a:solidFill>
                            <a:schemeClr val="tx1"/>
                          </a:solidFill>
                          <a:latin typeface="Times New Roman" panose="02020603050405020304" pitchFamily="18" charset="0"/>
                          <a:cs typeface="Times New Roman" panose="02020603050405020304" pitchFamily="18" charset="0"/>
                        </a:rPr>
                        <a:t>5</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"Воркута"</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B w="720">
                      <a:solidFill>
                        <a:srgbClr val="000000"/>
                      </a:solidFill>
                    </a:lnB>
                    <a:solidFill>
                      <a:srgbClr val="E6B9B8"/>
                    </a:solidFill>
                  </a:tcPr>
                </a:tc>
                <a:tc>
                  <a:txBody>
                    <a:bodyPr/>
                    <a:lstStyle/>
                    <a:p>
                      <a:pPr algn="ctr"/>
                      <a:r>
                        <a:rPr lang="en-US" sz="800" b="1" strike="noStrike" spc="-1" dirty="0" smtClean="0">
                          <a:solidFill>
                            <a:schemeClr val="tx1"/>
                          </a:solidFill>
                          <a:latin typeface="Times New Roman" panose="02020603050405020304" pitchFamily="18" charset="0"/>
                          <a:cs typeface="Times New Roman" panose="02020603050405020304" pitchFamily="18" charset="0"/>
                        </a:rPr>
                        <a:t>19</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5</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"Инта"</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solidFill>
                      <a:srgbClr val="E6B9B8"/>
                    </a:solidFill>
                  </a:tcPr>
                </a:tc>
                <a:tc>
                  <a:txBody>
                    <a:bodyPr/>
                    <a:lstStyle/>
                    <a:p>
                      <a:pPr algn="ctr"/>
                      <a:r>
                        <a:rPr lang="en-US" sz="800" b="1" strike="noStrike" spc="-1" dirty="0" smtClean="0">
                          <a:solidFill>
                            <a:schemeClr val="tx1"/>
                          </a:solidFill>
                          <a:latin typeface="Times New Roman" panose="02020603050405020304" pitchFamily="18" charset="0"/>
                          <a:cs typeface="Times New Roman" panose="02020603050405020304" pitchFamily="18" charset="0"/>
                        </a:rPr>
                        <a:t>2-3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2</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"Усинск"</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solidFill>
                      <a:srgbClr val="E6B9B8"/>
                    </a:solidFill>
                  </a:tcPr>
                </a:tc>
                <a:tc>
                  <a:txBody>
                    <a:bodyPr/>
                    <a:lstStyle/>
                    <a:p>
                      <a:pPr algn="ctr"/>
                      <a:r>
                        <a:rPr lang="en-US" sz="800" b="1" strike="noStrike" spc="-1" dirty="0" smtClean="0">
                          <a:solidFill>
                            <a:schemeClr val="tx1"/>
                          </a:solidFill>
                          <a:latin typeface="Times New Roman" panose="02020603050405020304" pitchFamily="18" charset="0"/>
                          <a:cs typeface="Times New Roman" panose="02020603050405020304" pitchFamily="18" charset="0"/>
                        </a:rPr>
                        <a:t>20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6</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"Вуктыл"</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46C0A"/>
                    </a:solidFill>
                  </a:tcPr>
                </a:tc>
                <a:tc>
                  <a:txBody>
                    <a:bodyPr/>
                    <a:lstStyle/>
                    <a:p>
                      <a:pPr algn="ctr"/>
                      <a:r>
                        <a:rPr lang="ru-RU" sz="8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46C0A"/>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46C0A"/>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46C0A"/>
                    </a:solidFill>
                  </a:tcPr>
                </a:tc>
              </a:tr>
              <a:tr h="182520">
                <a:tc>
                  <a:txBody>
                    <a:bodyPr/>
                    <a:lstStyle/>
                    <a:p>
                      <a:pPr>
                        <a:lnSpc>
                          <a:spcPct val="100000"/>
                        </a:lnSpc>
                      </a:pPr>
                      <a:r>
                        <a:rPr lang="ru-RU" sz="800" b="1" strike="noStrike" spc="-1">
                          <a:latin typeface="Times New Roman" panose="02020603050405020304" pitchFamily="18" charset="0"/>
                          <a:cs typeface="Times New Roman" panose="02020603050405020304" pitchFamily="18" charset="0"/>
                        </a:rPr>
                        <a:t>Муниципальные районы</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gridSpan="3">
                  <a:txBody>
                    <a:bodyPr/>
                    <a:lstStyle/>
                    <a:p>
                      <a:endParaRPr lang="ru-RU" sz="800"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hMerge="1">
                  <a:txBody>
                    <a:bodyPr/>
                    <a:lstStyle/>
                    <a:p>
                      <a:endParaRPr lang="ru-RU"/>
                    </a:p>
                  </a:txBody>
                  <a:tcPr marL="7200" marR="7200">
                    <a:lnL w="720">
                      <a:solidFill>
                        <a:srgbClr val="000000"/>
                      </a:solidFill>
                    </a:lnL>
                    <a:lnR w="720">
                      <a:solidFill>
                        <a:srgbClr val="000000"/>
                      </a:solidFill>
                    </a:lnR>
                    <a:lnB w="720">
                      <a:solidFill>
                        <a:srgbClr val="000000"/>
                      </a:solidFill>
                    </a:lnB>
                    <a:solidFill>
                      <a:srgbClr val="E6B9B8"/>
                    </a:solidFill>
                  </a:tcPr>
                </a:tc>
                <a:tc hMerge="1">
                  <a:txBody>
                    <a:bodyPr/>
                    <a:lstStyle/>
                    <a:p>
                      <a:endParaRPr lang="ru-RU"/>
                    </a:p>
                  </a:txBody>
                  <a:tcPr marL="7200" marR="7200">
                    <a:lnL w="720">
                      <a:solidFill>
                        <a:srgbClr val="000000"/>
                      </a:solidFill>
                    </a:lnL>
                    <a:lnR w="720">
                      <a:solidFill>
                        <a:srgbClr val="000000"/>
                      </a:solidFill>
                    </a:lnR>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"Печора"</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11</a:t>
                      </a:r>
                      <a:r>
                        <a:rPr lang="en-US" sz="8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8</a:t>
                      </a:r>
                      <a:r>
                        <a:rPr lang="en-US" sz="8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cap="flat" cmpd="sng" algn="ctr">
                      <a:solidFill>
                        <a:srgbClr val="000000"/>
                      </a:solidFill>
                      <a:prstDash val="solid"/>
                      <a:round/>
                      <a:headEnd type="none" w="med" len="med"/>
                      <a:tailEnd type="none" w="med" len="med"/>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"Сосногорск"</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11</a:t>
                      </a:r>
                      <a:r>
                        <a:rPr lang="en-US" sz="8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8</a:t>
                      </a:r>
                      <a:r>
                        <a:rPr lang="en-US" sz="8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"Сыктывдинский"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2</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"Сысольский"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16-17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12</a:t>
                      </a:r>
                      <a:r>
                        <a:rPr lang="en-US" sz="8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"Койгородский"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11-13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"Прилузский"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"Корткеросский"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15</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"Усть-Куломский"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2-3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"Троицко-Печорский"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16-17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12</a:t>
                      </a:r>
                      <a:r>
                        <a:rPr lang="en-US" sz="8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"Усть-Вымский"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6</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"Княжпогостский"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8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5-7</a:t>
                      </a:r>
                      <a:endParaRPr lang="ru-RU" sz="8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"Удорский"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18</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14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"Ижемский"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5-7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solidFill>
                      <a:srgbClr val="E6B9B8"/>
                    </a:solidFill>
                  </a:tcPr>
                </a:tc>
              </a:tr>
              <a:tr h="19620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"Усть-Цилемский"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5-7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r>
            </a:tbl>
          </a:graphicData>
        </a:graphic>
      </p:graphicFrame>
      <p:pic>
        <p:nvPicPr>
          <p:cNvPr id="700" name="Picture 228"/>
          <p:cNvPicPr/>
          <p:nvPr/>
        </p:nvPicPr>
        <p:blipFill>
          <a:blip r:embed="rId3"/>
          <a:stretch/>
        </p:blipFill>
        <p:spPr>
          <a:xfrm>
            <a:off x="7658280" y="3897720"/>
            <a:ext cx="1149840" cy="2433960"/>
          </a:xfrm>
          <a:prstGeom prst="rect">
            <a:avLst/>
          </a:prstGeom>
          <a:ln>
            <a:noFill/>
          </a:ln>
        </p:spPr>
      </p:pic>
      <p:pic>
        <p:nvPicPr>
          <p:cNvPr id="701" name="Picture 229"/>
          <p:cNvPicPr/>
          <p:nvPr/>
        </p:nvPicPr>
        <p:blipFill>
          <a:blip r:embed="rId4"/>
          <a:stretch/>
        </p:blipFill>
        <p:spPr>
          <a:xfrm>
            <a:off x="7513200" y="2918160"/>
            <a:ext cx="1585800" cy="1928160"/>
          </a:xfrm>
          <a:prstGeom prst="rect">
            <a:avLst/>
          </a:prstGeom>
          <a:ln>
            <a:noFill/>
          </a:ln>
        </p:spPr>
      </p:pic>
      <p:pic>
        <p:nvPicPr>
          <p:cNvPr id="702" name="Picture 230"/>
          <p:cNvPicPr/>
          <p:nvPr/>
        </p:nvPicPr>
        <p:blipFill>
          <a:blip r:embed="rId5"/>
          <a:stretch/>
        </p:blipFill>
        <p:spPr>
          <a:xfrm>
            <a:off x="7294320" y="1028520"/>
            <a:ext cx="1874880" cy="3380760"/>
          </a:xfrm>
          <a:prstGeom prst="rect">
            <a:avLst/>
          </a:prstGeom>
          <a:ln>
            <a:noFill/>
          </a:ln>
        </p:spPr>
      </p:pic>
      <p:sp>
        <p:nvSpPr>
          <p:cNvPr id="7" name="Заголовок 1"/>
          <p:cNvSpPr txBox="1">
            <a:spLocks/>
          </p:cNvSpPr>
          <p:nvPr/>
        </p:nvSpPr>
        <p:spPr>
          <a:xfrm>
            <a:off x="0" y="3851"/>
            <a:ext cx="9144000" cy="544829"/>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a:t>
            </a:r>
            <a:r>
              <a:rPr lang="ru-RU" sz="2000" b="1" spc="-1" dirty="0" smtClean="0">
                <a:solidFill>
                  <a:srgbClr val="21409A"/>
                </a:solidFill>
                <a:latin typeface="Times New Roman"/>
              </a:rPr>
              <a:t>о муниципальном образовании </a:t>
            </a:r>
            <a:r>
              <a:rPr lang="ru-RU" sz="2000" b="1" strike="noStrike" spc="-1" dirty="0" smtClean="0">
                <a:solidFill>
                  <a:srgbClr val="21409A"/>
                </a:solidFill>
                <a:latin typeface="Times New Roman"/>
              </a:rPr>
              <a:t>ГО «Вуктыл»</a:t>
            </a:r>
            <a:endParaRPr lang="ru-RU" sz="2000" b="0" strike="noStrike" spc="-1" dirty="0">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
          <p:cNvPicPr/>
          <p:nvPr/>
        </p:nvPicPr>
        <p:blipFill>
          <a:blip r:embed="rId3"/>
          <a:stretch/>
        </p:blipFill>
        <p:spPr>
          <a:xfrm>
            <a:off x="0" y="0"/>
            <a:ext cx="9143640" cy="694800"/>
          </a:xfrm>
          <a:prstGeom prst="rect">
            <a:avLst/>
          </a:prstGeom>
          <a:ln>
            <a:noFill/>
          </a:ln>
        </p:spPr>
      </p:pic>
      <p:sp>
        <p:nvSpPr>
          <p:cNvPr id="177" name="CustomShape 1"/>
          <p:cNvSpPr/>
          <p:nvPr/>
        </p:nvSpPr>
        <p:spPr>
          <a:xfrm>
            <a:off x="476280" y="765000"/>
            <a:ext cx="2881080" cy="914040"/>
          </a:xfrm>
          <a:prstGeom prst="downArrowCallout">
            <a:avLst>
              <a:gd name="adj1" fmla="val 25004"/>
              <a:gd name="adj2" fmla="val 25004"/>
              <a:gd name="adj3" fmla="val 25000"/>
              <a:gd name="adj4" fmla="val 64977"/>
            </a:avLst>
          </a:prstGeom>
          <a:solidFill>
            <a:srgbClr val="B3A2C7"/>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Times New Roman"/>
                <a:ea typeface="Microsoft YaHei"/>
              </a:rPr>
              <a:t> </a:t>
            </a:r>
            <a:r>
              <a:rPr lang="ru-RU" sz="1400" b="1" strike="noStrike" spc="-1">
                <a:solidFill>
                  <a:srgbClr val="632523"/>
                </a:solidFill>
                <a:latin typeface="Arial"/>
                <a:ea typeface="Microsoft YaHei"/>
              </a:rPr>
              <a:t>Поступающие в бюджет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78" name="Picture 4"/>
          <p:cNvPicPr/>
          <p:nvPr/>
        </p:nvPicPr>
        <p:blipFill>
          <a:blip r:embed="rId4"/>
          <a:stretch/>
        </p:blipFill>
        <p:spPr>
          <a:xfrm>
            <a:off x="463680" y="1719360"/>
            <a:ext cx="2839680" cy="882360"/>
          </a:xfrm>
          <a:prstGeom prst="rect">
            <a:avLst/>
          </a:prstGeom>
          <a:ln>
            <a:noFill/>
          </a:ln>
        </p:spPr>
      </p:pic>
      <p:sp>
        <p:nvSpPr>
          <p:cNvPr id="179" name="CustomShape 2"/>
          <p:cNvSpPr/>
          <p:nvPr/>
        </p:nvSpPr>
        <p:spPr>
          <a:xfrm>
            <a:off x="890640" y="1859040"/>
            <a:ext cx="19825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Доходами бюджета</a:t>
            </a:r>
            <a:endParaRPr lang="ru-RU" sz="1800" b="0" strike="noStrike" spc="-1">
              <a:latin typeface="Arial"/>
            </a:endParaRPr>
          </a:p>
        </p:txBody>
      </p:sp>
      <p:sp>
        <p:nvSpPr>
          <p:cNvPr id="180" name="CustomShape 3"/>
          <p:cNvSpPr/>
          <p:nvPr/>
        </p:nvSpPr>
        <p:spPr>
          <a:xfrm>
            <a:off x="108000" y="3164040"/>
            <a:ext cx="129492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часть доходов граждан и организаций, которые они обязаны заплатить государству (например, налог на доходы физических лиц, акцизы, совокупный налог и др.)</a:t>
            </a:r>
            <a:endParaRPr lang="ru-RU" sz="1000" b="0" strike="noStrike" spc="-1">
              <a:latin typeface="Arial"/>
            </a:endParaRPr>
          </a:p>
        </p:txBody>
      </p:sp>
      <p:sp>
        <p:nvSpPr>
          <p:cNvPr id="181" name="CustomShape 4"/>
          <p:cNvSpPr/>
          <p:nvPr/>
        </p:nvSpPr>
        <p:spPr>
          <a:xfrm>
            <a:off x="1403280" y="3181320"/>
            <a:ext cx="13665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Неналоговые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платежи в виде штрафов, санкций за нарушение законодательства, платежи за пользование муниципаль-ным имуществом</a:t>
            </a:r>
            <a:endParaRPr lang="ru-RU" sz="1000" b="0" strike="noStrike" spc="-1">
              <a:latin typeface="Arial"/>
            </a:endParaRPr>
          </a:p>
        </p:txBody>
      </p:sp>
      <p:sp>
        <p:nvSpPr>
          <p:cNvPr id="182" name="CustomShape 5"/>
          <p:cNvSpPr/>
          <p:nvPr/>
        </p:nvSpPr>
        <p:spPr>
          <a:xfrm>
            <a:off x="2770200" y="3211560"/>
            <a:ext cx="15681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Безвозмездные поступления</a:t>
            </a: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средства, которые поступают в бюджет безвозмездно (денежные средства, поступающие из вышестоящего бюджета (например, дотация из республиканского бюджета РК), а также безвозмездные перечисления от физических и юридических лиц) </a:t>
            </a:r>
            <a:endParaRPr lang="ru-RU" sz="1000" b="0" strike="noStrike" spc="-1">
              <a:latin typeface="Arial"/>
            </a:endParaRPr>
          </a:p>
        </p:txBody>
      </p:sp>
      <p:sp>
        <p:nvSpPr>
          <p:cNvPr id="183" name="CustomShape 6"/>
          <p:cNvSpPr/>
          <p:nvPr/>
        </p:nvSpPr>
        <p:spPr>
          <a:xfrm rot="2340000">
            <a:off x="987480" y="2374560"/>
            <a:ext cx="223560" cy="809280"/>
          </a:xfrm>
          <a:prstGeom prst="downArrow">
            <a:avLst>
              <a:gd name="adj1" fmla="val 50000"/>
              <a:gd name="adj2" fmla="val 50035"/>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4" name="CustomShape 7"/>
          <p:cNvSpPr/>
          <p:nvPr/>
        </p:nvSpPr>
        <p:spPr>
          <a:xfrm>
            <a:off x="1882800" y="2502000"/>
            <a:ext cx="244080" cy="641160"/>
          </a:xfrm>
          <a:prstGeom prst="downArrow">
            <a:avLst>
              <a:gd name="adj1" fmla="val 50000"/>
              <a:gd name="adj2" fmla="val 50087"/>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5" name="CustomShape 8"/>
          <p:cNvSpPr/>
          <p:nvPr/>
        </p:nvSpPr>
        <p:spPr>
          <a:xfrm rot="19140000">
            <a:off x="3028680" y="2286000"/>
            <a:ext cx="221760" cy="1009440"/>
          </a:xfrm>
          <a:prstGeom prst="downArrow">
            <a:avLst>
              <a:gd name="adj1" fmla="val 50000"/>
              <a:gd name="adj2" fmla="val 50098"/>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6" name="CustomShape 9"/>
          <p:cNvSpPr/>
          <p:nvPr/>
        </p:nvSpPr>
        <p:spPr>
          <a:xfrm>
            <a:off x="5802480" y="765000"/>
            <a:ext cx="2881080" cy="820440"/>
          </a:xfrm>
          <a:prstGeom prst="downArrowCallout">
            <a:avLst>
              <a:gd name="adj1" fmla="val 24997"/>
              <a:gd name="adj2" fmla="val 24997"/>
              <a:gd name="adj3" fmla="val 25000"/>
              <a:gd name="adj4" fmla="val 64977"/>
            </a:avLst>
          </a:prstGeom>
          <a:solidFill>
            <a:srgbClr val="93CDDD"/>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Arial"/>
                <a:ea typeface="Microsoft YaHei"/>
              </a:rPr>
              <a:t>Выплачиваемые из бюджета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87" name="Picture 14"/>
          <p:cNvPicPr/>
          <p:nvPr/>
        </p:nvPicPr>
        <p:blipFill>
          <a:blip r:embed="rId5"/>
          <a:stretch/>
        </p:blipFill>
        <p:spPr>
          <a:xfrm>
            <a:off x="5883120" y="1620720"/>
            <a:ext cx="2839680" cy="883800"/>
          </a:xfrm>
          <a:prstGeom prst="rect">
            <a:avLst/>
          </a:prstGeom>
          <a:ln>
            <a:noFill/>
          </a:ln>
        </p:spPr>
      </p:pic>
      <p:sp>
        <p:nvSpPr>
          <p:cNvPr id="188" name="CustomShape 10"/>
          <p:cNvSpPr/>
          <p:nvPr/>
        </p:nvSpPr>
        <p:spPr>
          <a:xfrm>
            <a:off x="6310440" y="1765440"/>
            <a:ext cx="1982520" cy="596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Расходами бюджета</a:t>
            </a:r>
            <a:endParaRPr lang="ru-RU" sz="1800" b="0" strike="noStrike" spc="-1">
              <a:latin typeface="Arial"/>
            </a:endParaRPr>
          </a:p>
        </p:txBody>
      </p:sp>
      <p:sp>
        <p:nvSpPr>
          <p:cNvPr id="189" name="CustomShape 11"/>
          <p:cNvSpPr/>
          <p:nvPr/>
        </p:nvSpPr>
        <p:spPr>
          <a:xfrm>
            <a:off x="4459320" y="3073320"/>
            <a:ext cx="1296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культуру, киноматографию</a:t>
            </a:r>
            <a:endParaRPr lang="ru-RU" sz="1000" b="0" strike="noStrike" spc="-1">
              <a:latin typeface="Arial"/>
            </a:endParaRPr>
          </a:p>
        </p:txBody>
      </p:sp>
      <p:sp>
        <p:nvSpPr>
          <p:cNvPr id="190" name="CustomShape 12"/>
          <p:cNvSpPr/>
          <p:nvPr/>
        </p:nvSpPr>
        <p:spPr>
          <a:xfrm>
            <a:off x="7351560" y="3270240"/>
            <a:ext cx="1899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жилищно-коммунальное хозяйство</a:t>
            </a:r>
            <a:endParaRPr lang="ru-RU" sz="1000" b="0" strike="noStrike" spc="-1">
              <a:latin typeface="Arial"/>
            </a:endParaRPr>
          </a:p>
        </p:txBody>
      </p:sp>
      <p:sp>
        <p:nvSpPr>
          <p:cNvPr id="191" name="CustomShape 13"/>
          <p:cNvSpPr/>
          <p:nvPr/>
        </p:nvSpPr>
        <p:spPr>
          <a:xfrm>
            <a:off x="4537080" y="4560840"/>
            <a:ext cx="10792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образование</a:t>
            </a:r>
            <a:endParaRPr lang="ru-RU" sz="1000" b="0" strike="noStrike" spc="-1">
              <a:latin typeface="Arial"/>
            </a:endParaRPr>
          </a:p>
        </p:txBody>
      </p:sp>
      <p:sp>
        <p:nvSpPr>
          <p:cNvPr id="192" name="CustomShape 14"/>
          <p:cNvSpPr/>
          <p:nvPr/>
        </p:nvSpPr>
        <p:spPr>
          <a:xfrm>
            <a:off x="6102360" y="3740040"/>
            <a:ext cx="115200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a:t>
            </a:r>
            <a:endParaRPr lang="ru-RU" sz="1000" b="0" strike="noStrike" spc="-1">
              <a:latin typeface="Arial"/>
            </a:endParaRPr>
          </a:p>
          <a:p>
            <a:pPr algn="ctr">
              <a:lnSpc>
                <a:spcPct val="100000"/>
              </a:lnSpc>
            </a:pPr>
            <a:r>
              <a:rPr lang="ru-RU" sz="1000" b="1" strike="noStrike" spc="-1">
                <a:solidFill>
                  <a:srgbClr val="000000"/>
                </a:solidFill>
                <a:latin typeface="Constantia"/>
                <a:ea typeface="Microsoft YaHei"/>
              </a:rPr>
              <a:t>физическую культуру и спорт</a:t>
            </a:r>
            <a:endParaRPr lang="ru-RU" sz="1000" b="0" strike="noStrike" spc="-1">
              <a:latin typeface="Arial"/>
            </a:endParaRPr>
          </a:p>
        </p:txBody>
      </p:sp>
      <p:sp>
        <p:nvSpPr>
          <p:cNvPr id="193" name="CustomShape 15"/>
          <p:cNvSpPr/>
          <p:nvPr/>
        </p:nvSpPr>
        <p:spPr>
          <a:xfrm>
            <a:off x="5857920" y="5616720"/>
            <a:ext cx="189036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общегосударственные вопросы </a:t>
            </a:r>
            <a:endParaRPr lang="ru-RU" sz="1000" b="0" strike="noStrike" spc="-1">
              <a:latin typeface="Arial"/>
            </a:endParaRPr>
          </a:p>
        </p:txBody>
      </p:sp>
      <p:sp>
        <p:nvSpPr>
          <p:cNvPr id="194" name="CustomShape 16"/>
          <p:cNvSpPr/>
          <p:nvPr/>
        </p:nvSpPr>
        <p:spPr>
          <a:xfrm>
            <a:off x="7377120" y="4603680"/>
            <a:ext cx="192384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безопасность  и правоохранительную деятельность</a:t>
            </a:r>
            <a:endParaRPr lang="ru-RU" sz="1000" b="0" strike="noStrike" spc="-1">
              <a:latin typeface="Arial"/>
            </a:endParaRPr>
          </a:p>
        </p:txBody>
      </p:sp>
      <p:sp>
        <p:nvSpPr>
          <p:cNvPr id="195" name="CustomShape 17"/>
          <p:cNvSpPr/>
          <p:nvPr/>
        </p:nvSpPr>
        <p:spPr>
          <a:xfrm>
            <a:off x="7707240" y="6172200"/>
            <a:ext cx="1423800" cy="550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обслуживание муниципального долга</a:t>
            </a:r>
            <a:endParaRPr lang="ru-RU" sz="1000" b="0" strike="noStrike" spc="-1">
              <a:latin typeface="Arial"/>
            </a:endParaRPr>
          </a:p>
        </p:txBody>
      </p:sp>
      <p:sp>
        <p:nvSpPr>
          <p:cNvPr id="196" name="CustomShape 18"/>
          <p:cNvSpPr/>
          <p:nvPr/>
        </p:nvSpPr>
        <p:spPr>
          <a:xfrm>
            <a:off x="4302000" y="6154560"/>
            <a:ext cx="14536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экономику </a:t>
            </a:r>
            <a:endParaRPr lang="ru-RU" sz="1000" b="0" strike="noStrike" spc="-1">
              <a:latin typeface="Arial"/>
            </a:endParaRPr>
          </a:p>
        </p:txBody>
      </p:sp>
      <p:pic>
        <p:nvPicPr>
          <p:cNvPr id="197" name="Picture 24"/>
          <p:cNvPicPr/>
          <p:nvPr/>
        </p:nvPicPr>
        <p:blipFill>
          <a:blip r:embed="rId6"/>
          <a:stretch/>
        </p:blipFill>
        <p:spPr>
          <a:xfrm>
            <a:off x="7620120" y="2468520"/>
            <a:ext cx="1334880" cy="1676160"/>
          </a:xfrm>
          <a:prstGeom prst="rect">
            <a:avLst/>
          </a:prstGeom>
          <a:ln>
            <a:noFill/>
          </a:ln>
        </p:spPr>
      </p:pic>
      <p:pic>
        <p:nvPicPr>
          <p:cNvPr id="198" name="Picture 25"/>
          <p:cNvPicPr/>
          <p:nvPr/>
        </p:nvPicPr>
        <p:blipFill>
          <a:blip r:embed="rId7"/>
          <a:stretch/>
        </p:blipFill>
        <p:spPr>
          <a:xfrm>
            <a:off x="5943600" y="2901960"/>
            <a:ext cx="1493640" cy="1699920"/>
          </a:xfrm>
          <a:prstGeom prst="rect">
            <a:avLst/>
          </a:prstGeom>
          <a:ln>
            <a:noFill/>
          </a:ln>
        </p:spPr>
      </p:pic>
      <p:pic>
        <p:nvPicPr>
          <p:cNvPr id="199" name="Picture 26"/>
          <p:cNvPicPr/>
          <p:nvPr/>
        </p:nvPicPr>
        <p:blipFill>
          <a:blip r:embed="rId8"/>
          <a:stretch/>
        </p:blipFill>
        <p:spPr>
          <a:xfrm>
            <a:off x="4316400" y="2127240"/>
            <a:ext cx="1510920" cy="1895040"/>
          </a:xfrm>
          <a:prstGeom prst="rect">
            <a:avLst/>
          </a:prstGeom>
          <a:ln>
            <a:noFill/>
          </a:ln>
        </p:spPr>
      </p:pic>
      <p:pic>
        <p:nvPicPr>
          <p:cNvPr id="200" name="Picture 27"/>
          <p:cNvPicPr/>
          <p:nvPr/>
        </p:nvPicPr>
        <p:blipFill>
          <a:blip r:embed="rId9"/>
          <a:stretch/>
        </p:blipFill>
        <p:spPr>
          <a:xfrm>
            <a:off x="3468600" y="773280"/>
            <a:ext cx="2228400" cy="1296720"/>
          </a:xfrm>
          <a:prstGeom prst="rect">
            <a:avLst/>
          </a:prstGeom>
          <a:ln>
            <a:noFill/>
          </a:ln>
        </p:spPr>
      </p:pic>
      <p:pic>
        <p:nvPicPr>
          <p:cNvPr id="201" name="Picture 28"/>
          <p:cNvPicPr/>
          <p:nvPr/>
        </p:nvPicPr>
        <p:blipFill>
          <a:blip r:embed="rId10"/>
          <a:stretch/>
        </p:blipFill>
        <p:spPr>
          <a:xfrm>
            <a:off x="4389480" y="3621240"/>
            <a:ext cx="1456920" cy="1907640"/>
          </a:xfrm>
          <a:prstGeom prst="rect">
            <a:avLst/>
          </a:prstGeom>
          <a:ln>
            <a:noFill/>
          </a:ln>
        </p:spPr>
      </p:pic>
      <p:pic>
        <p:nvPicPr>
          <p:cNvPr id="202" name="Picture 29"/>
          <p:cNvPicPr/>
          <p:nvPr/>
        </p:nvPicPr>
        <p:blipFill>
          <a:blip r:embed="rId11"/>
          <a:stretch/>
        </p:blipFill>
        <p:spPr>
          <a:xfrm>
            <a:off x="4383000" y="5261040"/>
            <a:ext cx="1152000" cy="1688760"/>
          </a:xfrm>
          <a:prstGeom prst="rect">
            <a:avLst/>
          </a:prstGeom>
          <a:ln>
            <a:noFill/>
          </a:ln>
        </p:spPr>
      </p:pic>
      <p:pic>
        <p:nvPicPr>
          <p:cNvPr id="203" name="Picture 30"/>
          <p:cNvPicPr/>
          <p:nvPr/>
        </p:nvPicPr>
        <p:blipFill>
          <a:blip r:embed="rId12"/>
          <a:stretch/>
        </p:blipFill>
        <p:spPr>
          <a:xfrm>
            <a:off x="7954920" y="5369040"/>
            <a:ext cx="791640" cy="720360"/>
          </a:xfrm>
          <a:prstGeom prst="rect">
            <a:avLst/>
          </a:prstGeom>
          <a:ln>
            <a:noFill/>
          </a:ln>
        </p:spPr>
      </p:pic>
      <p:pic>
        <p:nvPicPr>
          <p:cNvPr id="204" name="Picture 31"/>
          <p:cNvPicPr/>
          <p:nvPr/>
        </p:nvPicPr>
        <p:blipFill>
          <a:blip r:embed="rId13"/>
          <a:stretch/>
        </p:blipFill>
        <p:spPr>
          <a:xfrm>
            <a:off x="7504200" y="3743280"/>
            <a:ext cx="1645920" cy="1821960"/>
          </a:xfrm>
          <a:prstGeom prst="rect">
            <a:avLst/>
          </a:prstGeom>
          <a:ln>
            <a:noFill/>
          </a:ln>
        </p:spPr>
      </p:pic>
      <p:pic>
        <p:nvPicPr>
          <p:cNvPr id="205" name="Picture 32"/>
          <p:cNvPicPr/>
          <p:nvPr/>
        </p:nvPicPr>
        <p:blipFill>
          <a:blip r:embed="rId14"/>
          <a:stretch/>
        </p:blipFill>
        <p:spPr>
          <a:xfrm>
            <a:off x="5913360" y="4559400"/>
            <a:ext cx="1719000" cy="2188800"/>
          </a:xfrm>
          <a:prstGeom prst="rect">
            <a:avLst/>
          </a:prstGeom>
          <a:ln>
            <a:noFill/>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1"/>
            <a:ext cx="9144000" cy="614213"/>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1475656" y="3851"/>
            <a:ext cx="63126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Реализация народных проектов в 2018 году</a:t>
            </a:r>
            <a:endParaRPr lang="ru-RU" sz="2000" b="0" strike="noStrike" spc="-1" dirty="0">
              <a:latin typeface="Arial"/>
            </a:endParaRPr>
          </a:p>
        </p:txBody>
      </p:sp>
      <p:pic>
        <p:nvPicPr>
          <p:cNvPr id="10" name="Рисунок 261"/>
          <p:cNvPicPr/>
          <p:nvPr/>
        </p:nvPicPr>
        <p:blipFill>
          <a:blip r:embed="rId4"/>
          <a:stretch/>
        </p:blipFill>
        <p:spPr>
          <a:xfrm>
            <a:off x="-139146" y="2204864"/>
            <a:ext cx="3888432" cy="3168352"/>
          </a:xfrm>
          <a:prstGeom prst="ellipse">
            <a:avLst/>
          </a:prstGeom>
          <a:ln>
            <a:noFill/>
          </a:ln>
          <a:effectLst>
            <a:softEdge rad="112500"/>
          </a:effectLst>
        </p:spPr>
      </p:pic>
      <p:pic>
        <p:nvPicPr>
          <p:cNvPr id="11" name="Рисунок 262"/>
          <p:cNvPicPr/>
          <p:nvPr/>
        </p:nvPicPr>
        <p:blipFill>
          <a:blip r:embed="rId5"/>
          <a:stretch/>
        </p:blipFill>
        <p:spPr>
          <a:xfrm>
            <a:off x="5437648" y="618064"/>
            <a:ext cx="3706352" cy="2605148"/>
          </a:xfrm>
          <a:prstGeom prst="ellipse">
            <a:avLst/>
          </a:prstGeom>
          <a:ln>
            <a:noFill/>
          </a:ln>
          <a:effectLst>
            <a:softEdge rad="112500"/>
          </a:effectLst>
        </p:spPr>
      </p:pic>
      <p:pic>
        <p:nvPicPr>
          <p:cNvPr id="12" name="Рисунок 277"/>
          <p:cNvPicPr/>
          <p:nvPr/>
        </p:nvPicPr>
        <p:blipFill>
          <a:blip r:embed="rId6"/>
          <a:stretch/>
        </p:blipFill>
        <p:spPr>
          <a:xfrm>
            <a:off x="3179884" y="3573772"/>
            <a:ext cx="4224392" cy="3166840"/>
          </a:xfrm>
          <a:prstGeom prst="ellipse">
            <a:avLst/>
          </a:prstGeom>
          <a:ln>
            <a:noFill/>
          </a:ln>
          <a:effectLst>
            <a:softEdge rad="112500"/>
          </a:effectLst>
        </p:spPr>
      </p:pic>
      <p:sp>
        <p:nvSpPr>
          <p:cNvPr id="13" name="CustomShape 2"/>
          <p:cNvSpPr/>
          <p:nvPr/>
        </p:nvSpPr>
        <p:spPr>
          <a:xfrm>
            <a:off x="147598" y="5445224"/>
            <a:ext cx="2928364" cy="115137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Техническое перевооружение КФХ </a:t>
            </a:r>
            <a:r>
              <a:rPr lang="ru-RU" sz="2000" b="1" strike="noStrike" spc="-1" dirty="0" err="1">
                <a:solidFill>
                  <a:srgbClr val="0000FF"/>
                </a:solidFill>
                <a:latin typeface="Times New Roman" panose="02020603050405020304" pitchFamily="18" charset="0"/>
                <a:ea typeface="DejaVu Sans"/>
                <a:cs typeface="Times New Roman" panose="02020603050405020304" pitchFamily="18" charset="0"/>
              </a:rPr>
              <a:t>с.Дутово</a:t>
            </a:r>
            <a:endParaRPr lang="ru-RU" sz="2000" b="0" strike="noStrike" spc="-1" dirty="0">
              <a:latin typeface="Times New Roman" panose="02020603050405020304" pitchFamily="18" charset="0"/>
              <a:cs typeface="Times New Roman" panose="02020603050405020304" pitchFamily="18" charset="0"/>
            </a:endParaRPr>
          </a:p>
        </p:txBody>
      </p:sp>
      <p:sp>
        <p:nvSpPr>
          <p:cNvPr id="14" name="CustomShape 3"/>
          <p:cNvSpPr/>
          <p:nvPr/>
        </p:nvSpPr>
        <p:spPr>
          <a:xfrm>
            <a:off x="2699792" y="774720"/>
            <a:ext cx="3108260" cy="18722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Поддержка и развитие этнокультурного проекта «Театр народных традиций «ЦНК» </a:t>
            </a:r>
            <a:r>
              <a:rPr lang="ru-RU" sz="2000" b="1" strike="noStrike" spc="-1" dirty="0" err="1">
                <a:solidFill>
                  <a:srgbClr val="0000FF"/>
                </a:solidFill>
                <a:latin typeface="Times New Roman" panose="02020603050405020304" pitchFamily="18" charset="0"/>
                <a:ea typeface="DejaVu Sans"/>
                <a:cs typeface="Times New Roman" panose="02020603050405020304" pitchFamily="18" charset="0"/>
              </a:rPr>
              <a:t>г.Вуктыла</a:t>
            </a:r>
            <a:endParaRPr lang="ru-RU" sz="2000" b="0" strike="noStrike" spc="-1" dirty="0">
              <a:latin typeface="Times New Roman" panose="02020603050405020304" pitchFamily="18" charset="0"/>
              <a:cs typeface="Times New Roman" panose="02020603050405020304" pitchFamily="18" charset="0"/>
            </a:endParaRPr>
          </a:p>
        </p:txBody>
      </p:sp>
      <p:sp>
        <p:nvSpPr>
          <p:cNvPr id="15" name="CustomShape 2"/>
          <p:cNvSpPr/>
          <p:nvPr/>
        </p:nvSpPr>
        <p:spPr>
          <a:xfrm>
            <a:off x="7108864" y="3917334"/>
            <a:ext cx="1944216" cy="21035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Приобретение автомобиля для оказания ритуальных услуг</a:t>
            </a:r>
            <a:endParaRPr lang="ru-RU" sz="2000" b="0" strike="noStrike" spc="-1" dirty="0">
              <a:latin typeface="Times New Roman" panose="02020603050405020304" pitchFamily="18" charset="0"/>
              <a:cs typeface="Times New Roman" panose="02020603050405020304" pitchFamily="18" charset="0"/>
            </a:endParaRPr>
          </a:p>
        </p:txBody>
      </p:sp>
      <p:pic>
        <p:nvPicPr>
          <p:cNvPr id="16" name="Рисунок 267"/>
          <p:cNvPicPr/>
          <p:nvPr/>
        </p:nvPicPr>
        <p:blipFill>
          <a:blip r:embed="rId7"/>
          <a:stretch/>
        </p:blipFill>
        <p:spPr>
          <a:xfrm>
            <a:off x="0" y="3851"/>
            <a:ext cx="1151200" cy="660244"/>
          </a:xfrm>
          <a:prstGeom prst="rect">
            <a:avLst/>
          </a:prstGeom>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1"/>
            <a:ext cx="9144000" cy="6602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1415700" y="6411"/>
            <a:ext cx="63126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Реализация народных проектов в 2018 году</a:t>
            </a:r>
            <a:endParaRPr lang="ru-RU" sz="2000" b="0" strike="noStrike" spc="-1" dirty="0">
              <a:latin typeface="Arial"/>
            </a:endParaRPr>
          </a:p>
        </p:txBody>
      </p:sp>
      <p:pic>
        <p:nvPicPr>
          <p:cNvPr id="16" name="Рисунок 263"/>
          <p:cNvPicPr/>
          <p:nvPr/>
        </p:nvPicPr>
        <p:blipFill>
          <a:blip r:embed="rId4"/>
          <a:stretch/>
        </p:blipFill>
        <p:spPr>
          <a:xfrm>
            <a:off x="2411760" y="4221088"/>
            <a:ext cx="5026802" cy="22999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431172"/>
            <a:ext cx="3541112" cy="22901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5161" y="1401899"/>
            <a:ext cx="3989846" cy="22442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7" name="CustomShape 4"/>
          <p:cNvSpPr/>
          <p:nvPr/>
        </p:nvSpPr>
        <p:spPr>
          <a:xfrm>
            <a:off x="395536" y="640463"/>
            <a:ext cx="8814904" cy="6543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Благоустройство фасада </a:t>
            </a:r>
            <a:r>
              <a:rPr lang="ru-RU" sz="2000" b="1" strike="noStrike" spc="-1" dirty="0" smtClean="0">
                <a:solidFill>
                  <a:srgbClr val="0000FF"/>
                </a:solidFill>
                <a:latin typeface="Times New Roman" panose="02020603050405020304" pitchFamily="18" charset="0"/>
                <a:ea typeface="DejaVu Sans"/>
                <a:cs typeface="Times New Roman" panose="02020603050405020304" pitchFamily="18" charset="0"/>
              </a:rPr>
              <a:t>здания</a:t>
            </a:r>
          </a:p>
          <a:p>
            <a:pPr algn="ctr">
              <a:lnSpc>
                <a:spcPct val="100000"/>
              </a:lnSpc>
            </a:pPr>
            <a:r>
              <a:rPr lang="ru-RU" sz="2000" b="1" strike="noStrike" spc="-1" dirty="0" smtClean="0">
                <a:solidFill>
                  <a:srgbClr val="0000FF"/>
                </a:solidFill>
                <a:latin typeface="Times New Roman" panose="02020603050405020304" pitchFamily="18" charset="0"/>
                <a:ea typeface="DejaVu Sans"/>
                <a:cs typeface="Times New Roman" panose="02020603050405020304" pitchFamily="18" charset="0"/>
              </a:rPr>
              <a:t>  </a:t>
            </a: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Дома культуры </a:t>
            </a:r>
            <a:r>
              <a:rPr lang="ru-RU" sz="2000" b="1" strike="noStrike" spc="-1" dirty="0" err="1">
                <a:solidFill>
                  <a:srgbClr val="0000FF"/>
                </a:solidFill>
                <a:latin typeface="Times New Roman" panose="02020603050405020304" pitchFamily="18" charset="0"/>
                <a:ea typeface="DejaVu Sans"/>
                <a:cs typeface="Times New Roman" panose="02020603050405020304" pitchFamily="18" charset="0"/>
              </a:rPr>
              <a:t>с.Дутово</a:t>
            </a:r>
            <a:endParaRPr lang="ru-RU" sz="2000" b="0" strike="noStrike" spc="-1" dirty="0">
              <a:latin typeface="Times New Roman" panose="02020603050405020304" pitchFamily="18" charset="0"/>
              <a:cs typeface="Times New Roman" panose="02020603050405020304" pitchFamily="18" charset="0"/>
            </a:endParaRPr>
          </a:p>
        </p:txBody>
      </p:sp>
      <p:pic>
        <p:nvPicPr>
          <p:cNvPr id="18" name="Рисунок 267"/>
          <p:cNvPicPr/>
          <p:nvPr/>
        </p:nvPicPr>
        <p:blipFill>
          <a:blip r:embed="rId7"/>
          <a:stretch/>
        </p:blipFill>
        <p:spPr>
          <a:xfrm>
            <a:off x="0" y="3851"/>
            <a:ext cx="1151200" cy="660244"/>
          </a:xfrm>
          <a:prstGeom prst="rect">
            <a:avLst/>
          </a:prstGeom>
          <a:ln>
            <a:noFill/>
          </a:ln>
        </p:spPr>
      </p:pic>
    </p:spTree>
    <p:extLst>
      <p:ext uri="{BB962C8B-B14F-4D97-AF65-F5344CB8AC3E}">
        <p14:creationId xmlns:p14="http://schemas.microsoft.com/office/powerpoint/2010/main" val="8476369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1"/>
            <a:ext cx="9144000" cy="6602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1415700" y="3851"/>
            <a:ext cx="63126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Реализация народных проектов в 2018 году</a:t>
            </a:r>
            <a:endParaRPr lang="ru-RU" sz="2000" b="0" strike="noStrike" spc="-1" dirty="0">
              <a:latin typeface="Arial"/>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484784"/>
            <a:ext cx="3779912" cy="250961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10" name="CustomShape 2"/>
          <p:cNvSpPr/>
          <p:nvPr/>
        </p:nvSpPr>
        <p:spPr>
          <a:xfrm>
            <a:off x="971600" y="4293096"/>
            <a:ext cx="2724704" cy="13104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4800" b="1" strike="noStrike" spc="-1" dirty="0">
                <a:solidFill>
                  <a:srgbClr val="0000FF"/>
                </a:solidFill>
                <a:latin typeface="Calibri"/>
                <a:ea typeface="DejaVu Sans"/>
              </a:rPr>
              <a:t> </a:t>
            </a: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Обустройство контейнерных площадок для сбора ТБО в </a:t>
            </a:r>
            <a:r>
              <a:rPr lang="ru-RU" sz="2000" b="1" strike="noStrike" spc="-1" dirty="0" err="1">
                <a:solidFill>
                  <a:srgbClr val="0000FF"/>
                </a:solidFill>
                <a:latin typeface="Times New Roman" panose="02020603050405020304" pitchFamily="18" charset="0"/>
                <a:ea typeface="DejaVu Sans"/>
                <a:cs typeface="Times New Roman" panose="02020603050405020304" pitchFamily="18" charset="0"/>
              </a:rPr>
              <a:t>с.Подчерье</a:t>
            </a:r>
            <a:endParaRPr lang="ru-RU" sz="2000" b="0" strike="noStrike" spc="-1" dirty="0">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1171564"/>
            <a:ext cx="3648405" cy="273630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sp>
        <p:nvSpPr>
          <p:cNvPr id="12" name="CustomShape 3"/>
          <p:cNvSpPr/>
          <p:nvPr/>
        </p:nvSpPr>
        <p:spPr>
          <a:xfrm>
            <a:off x="4716016" y="4547236"/>
            <a:ext cx="4282424" cy="137784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Ямочный ремонт автомобильной дороги </a:t>
            </a:r>
            <a:endParaRPr lang="ru-RU" sz="2000" b="0" strike="noStrike" spc="-1" dirty="0">
              <a:latin typeface="Times New Roman" panose="02020603050405020304" pitchFamily="18" charset="0"/>
              <a:cs typeface="Times New Roman" panose="02020603050405020304" pitchFamily="18" charset="0"/>
            </a:endParaRPr>
          </a:p>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«Пост ДПС-Нефтебаза»</a:t>
            </a:r>
            <a:endParaRPr lang="ru-RU" sz="2000" b="0" strike="noStrike" spc="-1" dirty="0">
              <a:latin typeface="Times New Roman" panose="02020603050405020304" pitchFamily="18" charset="0"/>
              <a:cs typeface="Times New Roman" panose="02020603050405020304" pitchFamily="18" charset="0"/>
            </a:endParaRPr>
          </a:p>
        </p:txBody>
      </p:sp>
      <p:pic>
        <p:nvPicPr>
          <p:cNvPr id="13" name="Рисунок 267"/>
          <p:cNvPicPr/>
          <p:nvPr/>
        </p:nvPicPr>
        <p:blipFill>
          <a:blip r:embed="rId6"/>
          <a:stretch/>
        </p:blipFill>
        <p:spPr>
          <a:xfrm>
            <a:off x="0" y="3851"/>
            <a:ext cx="1151200" cy="660244"/>
          </a:xfrm>
          <a:prstGeom prst="rect">
            <a:avLst/>
          </a:prstGeom>
          <a:ln>
            <a:noFill/>
          </a:ln>
        </p:spPr>
      </p:pic>
    </p:spTree>
    <p:extLst>
      <p:ext uri="{BB962C8B-B14F-4D97-AF65-F5344CB8AC3E}">
        <p14:creationId xmlns:p14="http://schemas.microsoft.com/office/powerpoint/2010/main" val="42753877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1"/>
            <a:ext cx="9144000" cy="6602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1415700" y="13163"/>
            <a:ext cx="63126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Реализация народных проектов в 2018 году</a:t>
            </a:r>
            <a:endParaRPr lang="ru-RU" sz="2000" b="0" strike="noStrike" spc="-1" dirty="0">
              <a:latin typeface="Arial"/>
            </a:endParaRPr>
          </a:p>
        </p:txBody>
      </p:sp>
      <p:pic>
        <p:nvPicPr>
          <p:cNvPr id="9" name="Рисунок 269"/>
          <p:cNvPicPr/>
          <p:nvPr/>
        </p:nvPicPr>
        <p:blipFill>
          <a:blip r:embed="rId4"/>
          <a:stretch/>
        </p:blipFill>
        <p:spPr>
          <a:xfrm>
            <a:off x="251520" y="1556792"/>
            <a:ext cx="3857400"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descr="W:\Финансовое управление\Отдел бюджетного планирования\Бобрецова Наталья Геннадьевна\НБ Бобрецовой НГ\Лемты кладбище\PB2800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9208" y="2983096"/>
            <a:ext cx="4368384" cy="32760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1" name="CustomShape 3"/>
          <p:cNvSpPr/>
          <p:nvPr/>
        </p:nvSpPr>
        <p:spPr>
          <a:xfrm>
            <a:off x="5292080" y="1048948"/>
            <a:ext cx="3083168" cy="155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Благоустройство территории п</a:t>
            </a:r>
            <a:r>
              <a:rPr lang="ru-RU" sz="2000" b="1" strike="noStrike" spc="-1" dirty="0" smtClean="0">
                <a:solidFill>
                  <a:srgbClr val="0000FF"/>
                </a:solidFill>
                <a:latin typeface="Times New Roman" panose="02020603050405020304" pitchFamily="18" charset="0"/>
                <a:ea typeface="DejaVu Sans"/>
                <a:cs typeface="Times New Roman" panose="02020603050405020304" pitchFamily="18" charset="0"/>
              </a:rPr>
              <a:t>. </a:t>
            </a:r>
            <a:r>
              <a:rPr lang="ru-RU" sz="2000" b="1" strike="noStrike" spc="-1" dirty="0" err="1" smtClean="0">
                <a:solidFill>
                  <a:srgbClr val="0000FF"/>
                </a:solidFill>
                <a:latin typeface="Times New Roman" panose="02020603050405020304" pitchFamily="18" charset="0"/>
                <a:ea typeface="DejaVu Sans"/>
                <a:cs typeface="Times New Roman" panose="02020603050405020304" pitchFamily="18" charset="0"/>
              </a:rPr>
              <a:t>Лемты</a:t>
            </a:r>
            <a:r>
              <a:rPr lang="ru-RU" sz="2000" b="1" strike="noStrike" spc="-1" dirty="0" smtClean="0">
                <a:solidFill>
                  <a:srgbClr val="0000FF"/>
                </a:solidFill>
                <a:latin typeface="Times New Roman" panose="02020603050405020304" pitchFamily="18" charset="0"/>
                <a:ea typeface="DejaVu Sans"/>
                <a:cs typeface="Times New Roman" panose="02020603050405020304" pitchFamily="18" charset="0"/>
              </a:rPr>
              <a:t> </a:t>
            </a: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(ограждение кладбища)</a:t>
            </a:r>
            <a:endParaRPr lang="ru-RU" sz="2000" b="0" strike="noStrike" spc="-1" dirty="0">
              <a:latin typeface="Times New Roman" panose="02020603050405020304" pitchFamily="18" charset="0"/>
              <a:cs typeface="Times New Roman" panose="02020603050405020304" pitchFamily="18" charset="0"/>
            </a:endParaRPr>
          </a:p>
        </p:txBody>
      </p:sp>
      <p:sp>
        <p:nvSpPr>
          <p:cNvPr id="13" name="CustomShape 4"/>
          <p:cNvSpPr/>
          <p:nvPr/>
        </p:nvSpPr>
        <p:spPr>
          <a:xfrm>
            <a:off x="251520" y="4149080"/>
            <a:ext cx="3587016" cy="155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Обустройство спортивной площадки </a:t>
            </a:r>
            <a:r>
              <a:rPr lang="ru-RU" sz="2000" b="1" strike="noStrike" spc="-1" dirty="0" err="1">
                <a:solidFill>
                  <a:srgbClr val="0000FF"/>
                </a:solidFill>
                <a:latin typeface="Times New Roman" panose="02020603050405020304" pitchFamily="18" charset="0"/>
                <a:ea typeface="DejaVu Sans"/>
                <a:cs typeface="Times New Roman" panose="02020603050405020304" pitchFamily="18" charset="0"/>
              </a:rPr>
              <a:t>с.Дутово</a:t>
            </a:r>
            <a:endParaRPr lang="ru-RU" sz="2000" b="0" strike="noStrike" spc="-1" dirty="0">
              <a:latin typeface="Times New Roman" panose="02020603050405020304" pitchFamily="18" charset="0"/>
              <a:cs typeface="Times New Roman" panose="02020603050405020304" pitchFamily="18" charset="0"/>
            </a:endParaRPr>
          </a:p>
        </p:txBody>
      </p:sp>
      <p:pic>
        <p:nvPicPr>
          <p:cNvPr id="15" name="Рисунок 267"/>
          <p:cNvPicPr/>
          <p:nvPr/>
        </p:nvPicPr>
        <p:blipFill>
          <a:blip r:embed="rId6"/>
          <a:stretch/>
        </p:blipFill>
        <p:spPr>
          <a:xfrm>
            <a:off x="0" y="3851"/>
            <a:ext cx="1151200" cy="660244"/>
          </a:xfrm>
          <a:prstGeom prst="rect">
            <a:avLst/>
          </a:prstGeom>
          <a:ln>
            <a:noFill/>
          </a:ln>
        </p:spPr>
      </p:pic>
    </p:spTree>
    <p:extLst>
      <p:ext uri="{BB962C8B-B14F-4D97-AF65-F5344CB8AC3E}">
        <p14:creationId xmlns:p14="http://schemas.microsoft.com/office/powerpoint/2010/main" val="12660827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6312600"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тыс.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5" name="Таблица 4"/>
          <p:cNvGraphicFramePr>
            <a:graphicFrameLocks noGrp="1"/>
          </p:cNvGraphicFramePr>
          <p:nvPr>
            <p:extLst>
              <p:ext uri="{D42A27DB-BD31-4B8C-83A1-F6EECF244321}">
                <p14:modId xmlns:p14="http://schemas.microsoft.com/office/powerpoint/2010/main" val="1373240075"/>
              </p:ext>
            </p:extLst>
          </p:nvPr>
        </p:nvGraphicFramePr>
        <p:xfrm>
          <a:off x="107502" y="817123"/>
          <a:ext cx="8928996" cy="5943120"/>
        </p:xfrm>
        <a:graphic>
          <a:graphicData uri="http://schemas.openxmlformats.org/drawingml/2006/table">
            <a:tbl>
              <a:tblPr firstRow="1" bandRow="1">
                <a:tableStyleId>{C4B1156A-380E-4F78-BDF5-A606A8083BF9}</a:tableStyleId>
              </a:tblPr>
              <a:tblGrid>
                <a:gridCol w="288034"/>
                <a:gridCol w="5472608"/>
                <a:gridCol w="1008112"/>
                <a:gridCol w="672076"/>
                <a:gridCol w="768084"/>
                <a:gridCol w="720082"/>
              </a:tblGrid>
              <a:tr h="320764">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 </a:t>
                      </a:r>
                      <a:r>
                        <a:rPr lang="ru-RU" sz="1200" dirty="0" smtClean="0">
                          <a:solidFill>
                            <a:schemeClr val="tx1"/>
                          </a:solidFill>
                          <a:effectLst/>
                          <a:latin typeface="Times New Roman" panose="02020603050405020304" pitchFamily="18" charset="0"/>
                          <a:cs typeface="Times New Roman" panose="02020603050405020304" pitchFamily="18" charset="0"/>
                        </a:rPr>
                        <a:t>№</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Наименование проекта</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Место реализации</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Объем финансирования</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2076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РБ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МБ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Иные </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03959">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Ямочный ремонт автомобильной дороги общего пользования местного значения «Пост ДПС-Нефтебаза» на участке км 1+400-км 2+000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335,95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381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1,95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16568">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2</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Ямочный ремонт автомобильной дороги общего пользования местного значения «Пост ДПС-Нефтебаза» на участке км 0+700-км 1+300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335,9</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381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1,9</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16568">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Приобретение модульного банного комплекса </a:t>
                      </a:r>
                      <a:r>
                        <a:rPr lang="ru-RU" sz="1200" dirty="0" err="1">
                          <a:solidFill>
                            <a:schemeClr val="tx1"/>
                          </a:solidFill>
                          <a:effectLst/>
                          <a:latin typeface="Times New Roman" panose="02020603050405020304" pitchFamily="18" charset="0"/>
                          <a:cs typeface="Times New Roman" panose="02020603050405020304" pitchFamily="18" charset="0"/>
                        </a:rPr>
                        <a:t>г.Вуктыл</a:t>
                      </a:r>
                      <a:endParaRPr lang="ru-RU" sz="1200" dirty="0">
                        <a:solidFill>
                          <a:schemeClr val="tx1"/>
                        </a:solidFill>
                        <a:effectLst/>
                        <a:latin typeface="Times New Roman" panose="02020603050405020304" pitchFamily="18" charset="0"/>
                        <a:cs typeface="Times New Roman" panose="02020603050405020304" pitchFamily="18" charset="0"/>
                      </a:endParaRPr>
                    </a:p>
                    <a:p>
                      <a:pPr algn="l">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 </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800,0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381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80,0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220,0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16568">
                <a:tc rowSpan="2">
                  <a:txBody>
                    <a:bodyPr/>
                    <a:lstStyle/>
                    <a:p>
                      <a:pPr marL="0" marR="252095" indent="0" algn="ctr" defTabSz="914400" rtl="0" eaLnBrk="1" fontAlgn="auto" latinLnBrk="0" hangingPunct="1">
                        <a:lnSpc>
                          <a:spcPct val="115000"/>
                        </a:lnSpc>
                        <a:spcBef>
                          <a:spcPts val="0"/>
                        </a:spcBef>
                        <a:spcAft>
                          <a:spcPts val="0"/>
                        </a:spcAft>
                        <a:buClrTx/>
                        <a:buSzTx/>
                        <a:buFontTx/>
                        <a:buNone/>
                        <a:tabLst/>
                        <a:defRPr/>
                      </a:pPr>
                      <a:r>
                        <a:rPr lang="ru-RU" sz="1200" baseline="0" dirty="0" smtClean="0">
                          <a:solidFill>
                            <a:schemeClr val="tx1"/>
                          </a:solidFill>
                          <a:effectLst/>
                          <a:latin typeface="Times New Roman" panose="02020603050405020304" pitchFamily="18" charset="0"/>
                          <a:cs typeface="Times New Roman" panose="02020603050405020304" pitchFamily="18" charset="0"/>
                        </a:rPr>
                        <a:t> 4</a:t>
                      </a:r>
                      <a:endParaRPr lang="ru-RU" sz="1200" dirty="0" smtClean="0">
                        <a:solidFill>
                          <a:schemeClr val="tx1"/>
                        </a:solidFill>
                        <a:effectLst/>
                        <a:latin typeface="Times New Roman" panose="02020603050405020304" pitchFamily="18" charset="0"/>
                        <a:cs typeface="Times New Roman" panose="02020603050405020304" pitchFamily="18" charset="0"/>
                      </a:endParaRPr>
                    </a:p>
                    <a:p>
                      <a:pPr marR="252095"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Приобретение </a:t>
                      </a:r>
                      <a:r>
                        <a:rPr lang="ru-RU" sz="1200" dirty="0" err="1">
                          <a:solidFill>
                            <a:schemeClr val="tx1"/>
                          </a:solidFill>
                          <a:effectLst/>
                          <a:latin typeface="Times New Roman" panose="02020603050405020304" pitchFamily="18" charset="0"/>
                          <a:cs typeface="Times New Roman" panose="02020603050405020304" pitchFamily="18" charset="0"/>
                        </a:rPr>
                        <a:t>гидроманипулятора</a:t>
                      </a:r>
                      <a:r>
                        <a:rPr lang="ru-RU" sz="1200" dirty="0">
                          <a:solidFill>
                            <a:schemeClr val="tx1"/>
                          </a:solidFill>
                          <a:effectLst/>
                          <a:latin typeface="Times New Roman" panose="02020603050405020304" pitchFamily="18" charset="0"/>
                          <a:cs typeface="Times New Roman" panose="02020603050405020304" pitchFamily="18" charset="0"/>
                        </a:rPr>
                        <a:t> для автоматизации погрузки и разгрузки леса </a:t>
                      </a:r>
                      <a:r>
                        <a:rPr lang="ru-RU" sz="1200" dirty="0" err="1">
                          <a:solidFill>
                            <a:schemeClr val="tx1"/>
                          </a:solidFill>
                          <a:effectLst/>
                          <a:latin typeface="Times New Roman" panose="02020603050405020304" pitchFamily="18" charset="0"/>
                          <a:cs typeface="Times New Roman" panose="02020603050405020304" pitchFamily="18" charset="0"/>
                        </a:rPr>
                        <a:t>г.Вуктыл</a:t>
                      </a:r>
                      <a:endParaRPr lang="ru-RU" sz="1200" dirty="0">
                        <a:solidFill>
                          <a:schemeClr val="tx1"/>
                        </a:solidFill>
                        <a:effectLst/>
                        <a:latin typeface="Times New Roman" panose="02020603050405020304" pitchFamily="18" charset="0"/>
                        <a:cs typeface="Times New Roman" panose="02020603050405020304" pitchFamily="18" charset="0"/>
                      </a:endParaRPr>
                    </a:p>
                    <a:p>
                      <a:pPr algn="l">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 </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1222,22 </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64863">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500,0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122,22</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599,998</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3810">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Обустройство спортивной площадки для игровых видов спорта с.Дутово</a:t>
                      </a:r>
                    </a:p>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 </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с</a:t>
                      </a:r>
                      <a:r>
                        <a:rPr lang="ru-RU" sz="1200" dirty="0" smtClean="0">
                          <a:solidFill>
                            <a:schemeClr val="tx1"/>
                          </a:solidFill>
                          <a:effectLst/>
                          <a:latin typeface="Times New Roman" panose="02020603050405020304" pitchFamily="18" charset="0"/>
                          <a:cs typeface="Times New Roman" panose="02020603050405020304" pitchFamily="18" charset="0"/>
                        </a:rPr>
                        <a:t>. </a:t>
                      </a:r>
                      <a:r>
                        <a:rPr lang="ru-RU" sz="1200" dirty="0" err="1" smtClean="0">
                          <a:solidFill>
                            <a:schemeClr val="tx1"/>
                          </a:solidFill>
                          <a:effectLst/>
                          <a:latin typeface="Times New Roman" panose="02020603050405020304" pitchFamily="18" charset="0"/>
                          <a:cs typeface="Times New Roman" panose="02020603050405020304" pitchFamily="18" charset="0"/>
                        </a:rPr>
                        <a:t>Дутово</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379,4</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381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70,0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9,4</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00988">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6</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Обустройство площадки для проведения этнопраздника «Обряды народов Республики Коми» в с.Подчерье</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с</a:t>
                      </a:r>
                      <a:r>
                        <a:rPr lang="ru-RU" sz="1200" dirty="0" smtClean="0">
                          <a:solidFill>
                            <a:schemeClr val="tx1"/>
                          </a:solidFill>
                          <a:effectLst/>
                          <a:latin typeface="Times New Roman" panose="02020603050405020304" pitchFamily="18" charset="0"/>
                          <a:cs typeface="Times New Roman" panose="02020603050405020304" pitchFamily="18" charset="0"/>
                        </a:rPr>
                        <a:t>. Подчерье</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250,2</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381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197,2</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3,0   </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16568">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7</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Ремонт сооружения (уличная сценическая площадка) МБУ «КСК» г.Вуктыл </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405,35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381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5,35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16568">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8</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Ремонт помещений МБУК «ВЦБ»</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352,05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381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2,05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16568">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9</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Развитие технической направленности в системе допобразования на базе МБОУ ДО «ЦВР» г.Вуктыл».Роботехника.</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340,6</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381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6,6</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16568">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Благоустройство кладбища п.Кырта</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п. Кырта</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334,0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381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33,4</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0,6</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16568">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11</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Восстановление подъездного пути к реке в </a:t>
                      </a:r>
                      <a:r>
                        <a:rPr lang="ru-RU" sz="1200" dirty="0" err="1">
                          <a:solidFill>
                            <a:schemeClr val="tx1"/>
                          </a:solidFill>
                          <a:effectLst/>
                          <a:latin typeface="Times New Roman" panose="02020603050405020304" pitchFamily="18" charset="0"/>
                          <a:cs typeface="Times New Roman" panose="02020603050405020304" pitchFamily="18" charset="0"/>
                        </a:rPr>
                        <a:t>п.Лемтыбож</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п</a:t>
                      </a:r>
                      <a:r>
                        <a:rPr lang="ru-RU" sz="1200" dirty="0" smtClean="0">
                          <a:solidFill>
                            <a:schemeClr val="tx1"/>
                          </a:solidFill>
                          <a:effectLst/>
                          <a:latin typeface="Times New Roman" panose="02020603050405020304" pitchFamily="18" charset="0"/>
                          <a:cs typeface="Times New Roman" panose="02020603050405020304" pitchFamily="18" charset="0"/>
                        </a:rPr>
                        <a:t>. Лемтыбож</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335,0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381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78245">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12</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Ремонт колодцев с. </a:t>
                      </a:r>
                      <a:r>
                        <a:rPr lang="ru-RU" sz="1200" b="0" i="0" u="none" strike="noStrike" dirty="0" err="1" smtClean="0">
                          <a:solidFill>
                            <a:schemeClr val="tx1"/>
                          </a:solidFill>
                          <a:effectLst/>
                          <a:latin typeface="Times New Roman" panose="02020603050405020304" pitchFamily="18" charset="0"/>
                          <a:cs typeface="Times New Roman" panose="02020603050405020304" pitchFamily="18" charset="0"/>
                        </a:rPr>
                        <a:t>Дутово</a:t>
                      </a:r>
                      <a:endParaRPr lang="ru-RU" sz="1200" b="0" i="0" u="none" strike="noStrike" dirty="0" smtClean="0">
                        <a:solidFill>
                          <a:schemeClr val="tx1"/>
                        </a:solidFill>
                        <a:effectLst/>
                        <a:latin typeface="Times New Roman" panose="02020603050405020304" pitchFamily="18" charset="0"/>
                        <a:cs typeface="Times New Roman" panose="02020603050405020304" pitchFamily="18" charset="0"/>
                      </a:endParaRPr>
                    </a:p>
                    <a:p>
                      <a:pPr algn="l">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с. </a:t>
                      </a:r>
                      <a:r>
                        <a:rPr lang="ru-RU" sz="1200" dirty="0" err="1" smtClean="0">
                          <a:solidFill>
                            <a:schemeClr val="tx1"/>
                          </a:solidFill>
                          <a:effectLst/>
                          <a:latin typeface="Times New Roman" panose="02020603050405020304" pitchFamily="18" charset="0"/>
                          <a:ea typeface="Calibri"/>
                          <a:cs typeface="Times New Roman" panose="02020603050405020304" pitchFamily="18" charset="0"/>
                        </a:rPr>
                        <a:t>Дутово</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264,5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3810">
                <a:tc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vMerge="1">
                  <a:txBody>
                    <a:bodyPr/>
                    <a:lstStyle/>
                    <a:p>
                      <a:pPr algn="l">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238,0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26,5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bl>
          </a:graphicData>
        </a:graphic>
      </p:graphicFrame>
    </p:spTree>
    <p:extLst>
      <p:ext uri="{BB962C8B-B14F-4D97-AF65-F5344CB8AC3E}">
        <p14:creationId xmlns:p14="http://schemas.microsoft.com/office/powerpoint/2010/main" val="15360418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388472415"/>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(по состоянию на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20.12.2019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г.)</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5 355 170,00   </a:t>
                      </a:r>
                    </a:p>
                  </a:txBody>
                  <a:tcPr marL="9525" marR="9525" marT="9525" marB="0" anchor="ct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5 088 321,65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266 848,35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sp>
        <p:nvSpPr>
          <p:cNvPr id="5" name="Прямоугольник 4"/>
          <p:cNvSpPr/>
          <p:nvPr/>
        </p:nvSpPr>
        <p:spPr>
          <a:xfrm>
            <a:off x="143508" y="2132856"/>
            <a:ext cx="3422154" cy="1107996"/>
          </a:xfrm>
          <a:prstGeom prst="rect">
            <a:avLst/>
          </a:prstGeom>
        </p:spPr>
        <p:txBody>
          <a:bodyPr wrap="square">
            <a:spAutoFit/>
          </a:bodyPr>
          <a:lstStyle/>
          <a:p>
            <a:r>
              <a:rPr lang="ru-RU" sz="1100" b="1" dirty="0">
                <a:latin typeface="Times New Roman" panose="02020603050405020304" pitchFamily="18" charset="0"/>
                <a:cs typeface="Times New Roman" panose="02020603050405020304" pitchFamily="18" charset="0"/>
              </a:rPr>
              <a:t>«Ямочный ремонт автомобильных дорог общего пользования местного значения «Пост ДПС – Нефтебаза» на участке км.0+700-км 1+300»; «Ямочный ремонт автомобильных дорог общего пользования местного значения «Пост ДПС – Нефтебаза» на участке км.1+400-км 2+000»:</a:t>
            </a:r>
          </a:p>
        </p:txBody>
      </p:sp>
      <p:pic>
        <p:nvPicPr>
          <p:cNvPr id="1030" name="Picture 6" descr="http://vuktyl.com/images/smart_thumbs/wDBvAN6pFQ4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08" y="3284984"/>
            <a:ext cx="3422154" cy="342215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5157942" y="2349638"/>
            <a:ext cx="3751410"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«Восстановление подъездного пути </a:t>
            </a:r>
            <a:endParaRPr lang="ru-RU" sz="1100" b="1" dirty="0" smtClean="0">
              <a:latin typeface="Times New Roman" panose="02020603050405020304" pitchFamily="18" charset="0"/>
              <a:cs typeface="Times New Roman" panose="02020603050405020304" pitchFamily="18" charset="0"/>
            </a:endParaRPr>
          </a:p>
          <a:p>
            <a:pPr algn="ctr"/>
            <a:r>
              <a:rPr lang="ru-RU" sz="1100" b="1" dirty="0" smtClean="0">
                <a:latin typeface="Times New Roman" panose="02020603050405020304" pitchFamily="18" charset="0"/>
                <a:cs typeface="Times New Roman" panose="02020603050405020304" pitchFamily="18" charset="0"/>
              </a:rPr>
              <a:t>к </a:t>
            </a:r>
            <a:r>
              <a:rPr lang="ru-RU" sz="1100" b="1" dirty="0">
                <a:latin typeface="Times New Roman" panose="02020603050405020304" pitchFamily="18" charset="0"/>
                <a:cs typeface="Times New Roman" panose="02020603050405020304" pitchFamily="18" charset="0"/>
              </a:rPr>
              <a:t>реке в п. Лемтыбож»:</a:t>
            </a:r>
          </a:p>
        </p:txBody>
      </p:sp>
      <p:pic>
        <p:nvPicPr>
          <p:cNvPr id="1032" name="Picture 8" descr="http://vuktyl.com/images/smart_thumbs/rB7NypKdYe8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3068960"/>
            <a:ext cx="3456885" cy="345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8981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180591206"/>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(по состоянию на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20.12.2019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г.)</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5 355 170,00   </a:t>
                      </a:r>
                    </a:p>
                  </a:txBody>
                  <a:tcPr marL="9525" marR="9525" marT="9525" marB="0" anchor="ct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5 088 321,65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266 848,35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sp>
        <p:nvSpPr>
          <p:cNvPr id="5" name="Прямоугольник 4"/>
          <p:cNvSpPr/>
          <p:nvPr/>
        </p:nvSpPr>
        <p:spPr>
          <a:xfrm>
            <a:off x="0" y="2132112"/>
            <a:ext cx="2843808"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помещений МБУК «</a:t>
            </a:r>
            <a:r>
              <a:rPr lang="ru-RU" sz="1100" b="1" dirty="0" err="1">
                <a:latin typeface="Times New Roman" panose="02020603050405020304" pitchFamily="18" charset="0"/>
                <a:cs typeface="Times New Roman" panose="02020603050405020304" pitchFamily="18" charset="0"/>
              </a:rPr>
              <a:t>Вуктыльская</a:t>
            </a:r>
            <a:r>
              <a:rPr lang="ru-RU" sz="1100" b="1" dirty="0">
                <a:latin typeface="Times New Roman" panose="02020603050405020304" pitchFamily="18" charset="0"/>
                <a:cs typeface="Times New Roman" panose="02020603050405020304" pitchFamily="18" charset="0"/>
              </a:rPr>
              <a:t> центральная библиотека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5940152" y="2132112"/>
            <a:ext cx="2959322" cy="600164"/>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«Обустройство площадки для проведения </a:t>
            </a:r>
            <a:r>
              <a:rPr lang="ru-RU" sz="1100" b="1" dirty="0" err="1">
                <a:latin typeface="Times New Roman" panose="02020603050405020304" pitchFamily="18" charset="0"/>
                <a:cs typeface="Times New Roman" panose="02020603050405020304" pitchFamily="18" charset="0"/>
              </a:rPr>
              <a:t>этнопраздника</a:t>
            </a:r>
            <a:r>
              <a:rPr lang="ru-RU" sz="1100" b="1" dirty="0">
                <a:latin typeface="Times New Roman" panose="02020603050405020304" pitchFamily="18" charset="0"/>
                <a:cs typeface="Times New Roman" panose="02020603050405020304" pitchFamily="18" charset="0"/>
              </a:rPr>
              <a:t> «Обряды народов Республики Коми» в с. Подчерье</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2050" name="Picture 2" descr="http://vuktyl.com/images/smart_thumbs/9RJ-gsrIgzU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66" y="2557963"/>
            <a:ext cx="2412268" cy="18118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vuktyl.com/images/smart_thumbs/d9775ke5eIo_thumb_medium450_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36" y="4395409"/>
            <a:ext cx="1620136" cy="23149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vuktyl.com/images/smart_thumbs/3vU9H47ZrKY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7664" y="2996953"/>
            <a:ext cx="2880319" cy="2880319"/>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3144664" y="2132112"/>
            <a:ext cx="2558058"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«Приобретение модульного банного комплекса г. 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14" name="Picture 2" descr="http://vuktyl.com/images/smart_thumbs/x-CaLD3kRXs_thumb_medium450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1577" y="2590979"/>
            <a:ext cx="2484232" cy="23333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vuktyl.com/images/smart_thumbs/LxdM3DKPu6Q_thumb_medium450_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14581" y="4983581"/>
            <a:ext cx="1818224" cy="1787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4390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85713799"/>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(по состоянию на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20.12.2019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г.)</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5 355 170,00   </a:t>
                      </a:r>
                    </a:p>
                  </a:txBody>
                  <a:tcPr marL="9525" marR="9525" marT="9525" marB="0" anchor="ct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5 088 321,65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266 848,35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sp>
        <p:nvSpPr>
          <p:cNvPr id="5" name="Прямоугольник 4"/>
          <p:cNvSpPr/>
          <p:nvPr/>
        </p:nvSpPr>
        <p:spPr>
          <a:xfrm>
            <a:off x="143508" y="2132856"/>
            <a:ext cx="3422154" cy="261610"/>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«Благоустройство кладбища п. Кырта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788024" y="2009745"/>
            <a:ext cx="3751410" cy="769441"/>
          </a:xfrm>
          <a:prstGeom prst="rect">
            <a:avLst/>
          </a:prstGeom>
        </p:spPr>
        <p:txBody>
          <a:bodyPr wrap="square">
            <a:spAutoFit/>
          </a:bodyPr>
          <a:lstStyle/>
          <a:p>
            <a:pPr algn="ctr"/>
            <a:r>
              <a:rPr lang="ru-RU" sz="1100" b="1" dirty="0" smtClean="0">
                <a:latin typeface="Times New Roman" panose="02020603050405020304" pitchFamily="18" charset="0"/>
                <a:cs typeface="Times New Roman" panose="02020603050405020304" pitchFamily="18" charset="0"/>
              </a:rPr>
              <a:t>«</a:t>
            </a:r>
            <a:r>
              <a:rPr lang="ru-RU" sz="1100" b="1" dirty="0">
                <a:latin typeface="Times New Roman" panose="02020603050405020304" pitchFamily="18" charset="0"/>
                <a:cs typeface="Times New Roman" panose="02020603050405020304" pitchFamily="18" charset="0"/>
              </a:rPr>
              <a:t>Развитие технической направленности в системе дополнительного образования на базе МБОУДО «Центр внешкольной работы» г. Вуктыл. Робототехника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3074" name="Picture 2" descr="http://vuktyl.com/images/smart_thumbs/T7wtOU197wI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612" y="2531097"/>
            <a:ext cx="2318097" cy="18956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vuktyl.com/images/smart_thumbs/Kky40NgBvXo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649" y="4653136"/>
            <a:ext cx="3117871" cy="20162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vuktyl.com/images/smart_thumbs/cE6Unj9KYSA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2803698"/>
            <a:ext cx="2950840" cy="204591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vuktyl.com/images/smart_thumbs/9cvPxZc0CYg_thumb_medium450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3654" y="4909061"/>
            <a:ext cx="2862508"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4605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288138140"/>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(по состоянию на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20.12.2019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г.)</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5 355 170,00   </a:t>
                      </a:r>
                    </a:p>
                  </a:txBody>
                  <a:tcPr marL="9525" marR="9525" marT="9525" marB="0" anchor="ct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5 088 321,65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266 848,35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sp>
        <p:nvSpPr>
          <p:cNvPr id="5" name="Прямоугольник 4"/>
          <p:cNvSpPr/>
          <p:nvPr/>
        </p:nvSpPr>
        <p:spPr>
          <a:xfrm>
            <a:off x="143508" y="2132856"/>
            <a:ext cx="3422154" cy="769441"/>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сооружения (уличная сценическая площадка) муниципального бюджетного учреждения «Клубно-спортивный комплекс» г. 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788024" y="2009745"/>
            <a:ext cx="3751410" cy="430887"/>
          </a:xfrm>
          <a:prstGeom prst="rect">
            <a:avLst/>
          </a:prstGeom>
        </p:spPr>
        <p:txBody>
          <a:bodyPr wrap="square">
            <a:spAutoFit/>
          </a:bodyPr>
          <a:lstStyle/>
          <a:p>
            <a:pPr algn="ctr"/>
            <a:r>
              <a:rPr lang="ru-RU" sz="1100" b="1" dirty="0" smtClean="0">
                <a:latin typeface="Times New Roman" panose="02020603050405020304" pitchFamily="18" charset="0"/>
                <a:cs typeface="Times New Roman" panose="02020603050405020304" pitchFamily="18" charset="0"/>
              </a:rPr>
              <a:t>«</a:t>
            </a:r>
            <a:r>
              <a:rPr lang="ru-RU" sz="1100" b="1" dirty="0">
                <a:latin typeface="Times New Roman" panose="02020603050405020304" pitchFamily="18" charset="0"/>
                <a:cs typeface="Times New Roman" panose="02020603050405020304" pitchFamily="18" charset="0"/>
              </a:rPr>
              <a:t>Приобретение </a:t>
            </a:r>
            <a:r>
              <a:rPr lang="ru-RU" sz="1100" b="1" dirty="0" err="1">
                <a:latin typeface="Times New Roman" panose="02020603050405020304" pitchFamily="18" charset="0"/>
                <a:cs typeface="Times New Roman" panose="02020603050405020304" pitchFamily="18" charset="0"/>
              </a:rPr>
              <a:t>гидроманипулятора</a:t>
            </a:r>
            <a:r>
              <a:rPr lang="ru-RU" sz="1100" b="1" dirty="0">
                <a:latin typeface="Times New Roman" panose="02020603050405020304" pitchFamily="18" charset="0"/>
                <a:cs typeface="Times New Roman" panose="02020603050405020304" pitchFamily="18" charset="0"/>
              </a:rPr>
              <a:t> для автоматизации погрузки и разгрузки леса </a:t>
            </a:r>
            <a:r>
              <a:rPr lang="ru-RU" sz="1100" b="1" dirty="0" err="1">
                <a:latin typeface="Times New Roman" panose="02020603050405020304" pitchFamily="18" charset="0"/>
                <a:cs typeface="Times New Roman" panose="02020603050405020304" pitchFamily="18" charset="0"/>
              </a:rPr>
              <a:t>г.Вуктыл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4098" name="Picture 2" descr="http://vuktyl.com/images/smart_thumbs/gu_pt398km8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872" y="2871636"/>
            <a:ext cx="2066113" cy="16161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vuktyl.com/images/smart_thumbs/6tcgh8J-EM8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974" y="4581128"/>
            <a:ext cx="2715907" cy="208823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vuktyl.com/images/smart_thumbs/5rY3bMc8HHo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0604" y="2573609"/>
            <a:ext cx="4286250"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7330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 name="Table 1"/>
          <p:cNvGraphicFramePr/>
          <p:nvPr>
            <p:extLst>
              <p:ext uri="{D42A27DB-BD31-4B8C-83A1-F6EECF244321}">
                <p14:modId xmlns:p14="http://schemas.microsoft.com/office/powerpoint/2010/main" val="2366064563"/>
              </p:ext>
            </p:extLst>
          </p:nvPr>
        </p:nvGraphicFramePr>
        <p:xfrm>
          <a:off x="167040" y="3696120"/>
          <a:ext cx="8881560" cy="2890440"/>
        </p:xfrm>
        <a:graphic>
          <a:graphicData uri="http://schemas.openxmlformats.org/drawingml/2006/table">
            <a:tbl>
              <a:tblPr/>
              <a:tblGrid>
                <a:gridCol w="4500360"/>
                <a:gridCol w="4381200"/>
              </a:tblGrid>
              <a:tr h="827640">
                <a:tc>
                  <a:txBody>
                    <a:bodyPr/>
                    <a:lstStyle/>
                    <a:p>
                      <a:pPr>
                        <a:lnSpc>
                          <a:spcPct val="100000"/>
                        </a:lnSpc>
                      </a:pPr>
                      <a:r>
                        <a:rPr lang="ru-RU" sz="1300" b="1" strike="noStrike" spc="-1" dirty="0" smtClean="0">
                          <a:solidFill>
                            <a:srgbClr val="000000"/>
                          </a:solidFill>
                          <a:latin typeface="Times New Roman"/>
                          <a:ea typeface="Microsoft YaHei"/>
                        </a:rPr>
                        <a:t>Заместитель руководителя администрации городского округа «Вуктыл» - начальник </a:t>
                      </a:r>
                      <a:r>
                        <a:rPr lang="ru-RU" sz="1300" b="1" strike="noStrike" spc="-1" dirty="0">
                          <a:solidFill>
                            <a:srgbClr val="000000"/>
                          </a:solidFill>
                          <a:latin typeface="Times New Roman"/>
                          <a:ea typeface="Microsoft YaHei"/>
                        </a:rPr>
                        <a:t>Финансового управления</a:t>
                      </a:r>
                      <a:endParaRPr lang="ru-RU" sz="1300" b="0" strike="noStrike" spc="-1" dirty="0">
                        <a:latin typeface="Times New Roman"/>
                      </a:endParaRPr>
                    </a:p>
                    <a:p>
                      <a:pPr>
                        <a:lnSpc>
                          <a:spcPct val="100000"/>
                        </a:lnSpc>
                      </a:pPr>
                      <a:r>
                        <a:rPr lang="ru-RU" sz="1300" b="1" strike="noStrike" spc="-1" dirty="0">
                          <a:solidFill>
                            <a:srgbClr val="000000"/>
                          </a:solidFill>
                          <a:latin typeface="Times New Roman"/>
                          <a:ea typeface="Microsoft YaHei"/>
                        </a:rPr>
                        <a:t> администрации городского округа </a:t>
                      </a:r>
                      <a:r>
                        <a:rPr lang="ru-RU" sz="1300" b="1" strike="noStrike" spc="-1" dirty="0" smtClean="0">
                          <a:solidFill>
                            <a:srgbClr val="000000"/>
                          </a:solidFill>
                          <a:latin typeface="Times New Roman"/>
                          <a:ea typeface="Microsoft YaHei"/>
                        </a:rPr>
                        <a:t>«</a:t>
                      </a:r>
                      <a:r>
                        <a:rPr lang="ru-RU" sz="1300" b="1" strike="noStrike" spc="-1" dirty="0">
                          <a:solidFill>
                            <a:srgbClr val="000000"/>
                          </a:solidFill>
                          <a:latin typeface="Times New Roman"/>
                          <a:ea typeface="Microsoft YaHei"/>
                        </a:rPr>
                        <a:t>Вуктыл»</a:t>
                      </a:r>
                      <a:endParaRPr lang="ru-RU" sz="1300" b="0" strike="noStrike" spc="-1" dirty="0">
                        <a:latin typeface="Times New Roman"/>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c>
                  <a:txBody>
                    <a:bodyPr/>
                    <a:lstStyle/>
                    <a:p>
                      <a:pPr>
                        <a:lnSpc>
                          <a:spcPct val="100000"/>
                        </a:lnSpc>
                      </a:pPr>
                      <a:r>
                        <a:rPr lang="ru-RU" sz="1300" b="1" strike="noStrike" spc="-1" dirty="0" smtClean="0">
                          <a:solidFill>
                            <a:srgbClr val="000000"/>
                          </a:solidFill>
                          <a:latin typeface="Times New Roman"/>
                          <a:ea typeface="Microsoft YaHei"/>
                        </a:rPr>
                        <a:t>Бабина Виктория Александровна</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r>
              <a:tr h="607320">
                <a:tc>
                  <a:txBody>
                    <a:bodyPr/>
                    <a:lstStyle/>
                    <a:p>
                      <a:pPr>
                        <a:lnSpc>
                          <a:spcPct val="100000"/>
                        </a:lnSpc>
                      </a:pPr>
                      <a:r>
                        <a:rPr lang="ru-RU" sz="1300" b="1" strike="noStrike" spc="-1">
                          <a:solidFill>
                            <a:srgbClr val="000000"/>
                          </a:solidFill>
                          <a:latin typeface="Times New Roman"/>
                          <a:ea typeface="Microsoft YaHei"/>
                        </a:rPr>
                        <a:t>Адрес</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c>
                  <a:txBody>
                    <a:bodyPr/>
                    <a:lstStyle/>
                    <a:p>
                      <a:pPr>
                        <a:lnSpc>
                          <a:spcPct val="100000"/>
                        </a:lnSpc>
                      </a:pPr>
                      <a:r>
                        <a:rPr lang="ru-RU" sz="1300" b="1" strike="noStrike" spc="-1">
                          <a:solidFill>
                            <a:srgbClr val="000000"/>
                          </a:solidFill>
                          <a:latin typeface="Times New Roman"/>
                          <a:ea typeface="Microsoft YaHei"/>
                        </a:rPr>
                        <a:t>Г. Вуктыл, ул. Комсомольская, д.14 </a:t>
                      </a:r>
                      <a:endParaRPr lang="ru-RU" sz="1300" b="0" strike="noStrike" spc="-1">
                        <a:latin typeface="Arial"/>
                      </a:endParaRPr>
                    </a:p>
                    <a:p>
                      <a:pPr>
                        <a:lnSpc>
                          <a:spcPct val="100000"/>
                        </a:lnSpc>
                      </a:pPr>
                      <a:r>
                        <a:rPr lang="ru-RU" sz="1300" b="1" strike="noStrike" spc="-1">
                          <a:solidFill>
                            <a:srgbClr val="000000"/>
                          </a:solidFill>
                          <a:latin typeface="Times New Roman"/>
                          <a:ea typeface="Microsoft YaHei"/>
                        </a:rPr>
                        <a:t>каб. 203</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r>
              <a:tr h="387360">
                <a:tc>
                  <a:txBody>
                    <a:bodyPr/>
                    <a:lstStyle/>
                    <a:p>
                      <a:pPr>
                        <a:lnSpc>
                          <a:spcPct val="100000"/>
                        </a:lnSpc>
                      </a:pPr>
                      <a:r>
                        <a:rPr lang="ru-RU" sz="1300" b="1" strike="noStrike" spc="-1">
                          <a:solidFill>
                            <a:srgbClr val="000000"/>
                          </a:solidFill>
                          <a:latin typeface="Times New Roman"/>
                          <a:ea typeface="Microsoft YaHei"/>
                        </a:rPr>
                        <a:t>Телефон, факс</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c>
                  <a:txBody>
                    <a:bodyPr/>
                    <a:lstStyle/>
                    <a:p>
                      <a:pPr>
                        <a:lnSpc>
                          <a:spcPct val="100000"/>
                        </a:lnSpc>
                      </a:pPr>
                      <a:r>
                        <a:rPr lang="ru-RU" sz="1300" b="1" strike="noStrike" spc="-1">
                          <a:solidFill>
                            <a:srgbClr val="000000"/>
                          </a:solidFill>
                          <a:latin typeface="Times New Roman"/>
                          <a:ea typeface="Microsoft YaHei"/>
                        </a:rPr>
                        <a:t>2-11-60, 2-12-71</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r>
              <a:tr h="387360">
                <a:tc>
                  <a:txBody>
                    <a:bodyPr/>
                    <a:lstStyle/>
                    <a:p>
                      <a:pPr>
                        <a:lnSpc>
                          <a:spcPct val="100000"/>
                        </a:lnSpc>
                      </a:pPr>
                      <a:r>
                        <a:rPr lang="ru-RU" sz="1300" b="1" strike="noStrike" spc="-1">
                          <a:solidFill>
                            <a:srgbClr val="000000"/>
                          </a:solidFill>
                          <a:latin typeface="Times New Roman"/>
                          <a:ea typeface="Microsoft YaHei"/>
                        </a:rPr>
                        <a:t>Адрес электронной почты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c>
                  <a:txBody>
                    <a:bodyPr/>
                    <a:lstStyle/>
                    <a:p>
                      <a:endParaRPr lang="ru-RU"/>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r>
              <a:tr h="680760">
                <a:tc>
                  <a:txBody>
                    <a:bodyPr/>
                    <a:lstStyle/>
                    <a:p>
                      <a:pPr>
                        <a:lnSpc>
                          <a:spcPct val="100000"/>
                        </a:lnSpc>
                      </a:pPr>
                      <a:r>
                        <a:rPr lang="ru-RU" sz="1300" b="1" strike="noStrike" spc="-1">
                          <a:solidFill>
                            <a:srgbClr val="000000"/>
                          </a:solidFill>
                          <a:latin typeface="Times New Roman"/>
                          <a:ea typeface="Microsoft YaHei"/>
                        </a:rPr>
                        <a:t>Режим работы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c>
                  <a:txBody>
                    <a:bodyPr/>
                    <a:lstStyle/>
                    <a:p>
                      <a:pPr>
                        <a:lnSpc>
                          <a:spcPct val="100000"/>
                        </a:lnSpc>
                      </a:pPr>
                      <a:r>
                        <a:rPr lang="ru-RU" sz="1300" b="1" strike="noStrike" spc="-1">
                          <a:solidFill>
                            <a:srgbClr val="000000"/>
                          </a:solidFill>
                          <a:latin typeface="Times New Roman"/>
                          <a:ea typeface="Microsoft YaHei"/>
                        </a:rPr>
                        <a:t>с 8-30 до 12-45, с 14-00 до 17-15</a:t>
                      </a:r>
                      <a:endParaRPr lang="ru-RU" sz="1300" b="0" strike="noStrike" spc="-1">
                        <a:latin typeface="Arial"/>
                      </a:endParaRPr>
                    </a:p>
                    <a:p>
                      <a:pPr>
                        <a:lnSpc>
                          <a:spcPct val="100000"/>
                        </a:lnSpc>
                      </a:pPr>
                      <a:r>
                        <a:rPr lang="ru-RU" sz="1300" b="1" strike="noStrike" spc="-1">
                          <a:solidFill>
                            <a:srgbClr val="000000"/>
                          </a:solidFill>
                          <a:latin typeface="Times New Roman"/>
                          <a:ea typeface="Microsoft YaHei"/>
                        </a:rPr>
                        <a:t>Выходные дни – суббота, воскресенье</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r>
            </a:tbl>
          </a:graphicData>
        </a:graphic>
      </p:graphicFrame>
      <p:pic>
        <p:nvPicPr>
          <p:cNvPr id="708" name="Picture 43"/>
          <p:cNvPicPr/>
          <p:nvPr/>
        </p:nvPicPr>
        <p:blipFill>
          <a:blip r:embed="rId3"/>
          <a:stretch/>
        </p:blipFill>
        <p:spPr>
          <a:xfrm>
            <a:off x="-695160" y="1573200"/>
            <a:ext cx="10058040" cy="2255400"/>
          </a:xfrm>
          <a:prstGeom prst="rect">
            <a:avLst/>
          </a:prstGeom>
          <a:ln>
            <a:noFill/>
          </a:ln>
        </p:spPr>
      </p:pic>
      <p:pic>
        <p:nvPicPr>
          <p:cNvPr id="709" name="Picture 44"/>
          <p:cNvPicPr/>
          <p:nvPr/>
        </p:nvPicPr>
        <p:blipFill>
          <a:blip r:embed="rId4"/>
          <a:stretch/>
        </p:blipFill>
        <p:spPr>
          <a:xfrm>
            <a:off x="0" y="-12600"/>
            <a:ext cx="9143640" cy="1928520"/>
          </a:xfrm>
          <a:prstGeom prst="rect">
            <a:avLst/>
          </a:prstGeom>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1"/>
          <p:cNvPicPr/>
          <p:nvPr/>
        </p:nvPicPr>
        <p:blipFill>
          <a:blip r:embed="rId3"/>
          <a:stretch/>
        </p:blipFill>
        <p:spPr>
          <a:xfrm>
            <a:off x="0" y="-30240"/>
            <a:ext cx="9143640" cy="725040"/>
          </a:xfrm>
          <a:prstGeom prst="rect">
            <a:avLst/>
          </a:prstGeom>
          <a:ln>
            <a:noFill/>
          </a:ln>
        </p:spPr>
      </p:pic>
      <p:sp>
        <p:nvSpPr>
          <p:cNvPr id="207" name="CustomShape 1"/>
          <p:cNvSpPr/>
          <p:nvPr/>
        </p:nvSpPr>
        <p:spPr>
          <a:xfrm>
            <a:off x="206280" y="907920"/>
            <a:ext cx="8713440" cy="6121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i="1" strike="noStrike" spc="-1">
                <a:solidFill>
                  <a:srgbClr val="0000FF"/>
                </a:solidFill>
                <a:latin typeface="Calibri"/>
                <a:ea typeface="Microsoft YaHei"/>
              </a:rPr>
              <a:t>Бюджетные ассигнования </a:t>
            </a:r>
            <a:r>
              <a:rPr lang="ru-RU" sz="1400" b="0" i="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предельные объемы денежных средств, предусмотренные в соответствующем финансовом году для исполнения бюджетных обязательств.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Расходное обязательство </a:t>
            </a:r>
            <a:r>
              <a:rPr lang="ru-RU" sz="1400" b="0" strike="noStrike" spc="-1">
                <a:solidFill>
                  <a:srgbClr val="000000"/>
                </a:solidFill>
                <a:latin typeface="Calibri"/>
                <a:ea typeface="Microsoft YaHei"/>
              </a:rPr>
              <a:t>– обязанность выплатить денежные средства из соответствующего бюджета.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Бюджетный кредит </a:t>
            </a:r>
            <a:r>
              <a:rPr lang="ru-RU" sz="1400" b="0" strike="noStrike" spc="-1">
                <a:solidFill>
                  <a:srgbClr val="000000"/>
                </a:solidFill>
                <a:latin typeface="Calibri"/>
                <a:ea typeface="Microsoft YaHei"/>
              </a:rPr>
              <a:t>- это денежные средства, предоставляемые одним бюджетом другому бюджету или юридическому лицу (за исключением муниципальных учреждений на определенный срок на возвратной и возмездной основе.</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гарантии </a:t>
            </a:r>
            <a:r>
              <a:rPr lang="ru-RU" sz="1400" b="0" strike="noStrike" spc="-1">
                <a:solidFill>
                  <a:srgbClr val="000000"/>
                </a:solidFill>
                <a:latin typeface="Calibri"/>
                <a:ea typeface="Microsoft YaHei"/>
              </a:rPr>
              <a:t>– это обязанность муниципального образования уплатить кредитору определенную денежную сумму за должника за счет средств соответствующего бюджета при наступлении гарантийного случая.</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Источники финансирования дефицита бюджета </a:t>
            </a:r>
            <a:r>
              <a:rPr lang="ru-RU" sz="1400" b="0" strike="noStrike" spc="-1">
                <a:solidFill>
                  <a:srgbClr val="000000"/>
                </a:solidFill>
                <a:latin typeface="Calibri"/>
                <a:ea typeface="Microsoft YaHei"/>
              </a:rPr>
              <a:t>– средства, привлекаемые в бюджет для покрытия дефицита (кредиты банков, кредиты от других уровней бюджетов, ценные бумаги, иные источники).</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Муниципальная  программа </a:t>
            </a:r>
            <a:r>
              <a:rPr lang="ru-RU" sz="1400" b="0" strike="noStrike" spc="-1">
                <a:solidFill>
                  <a:srgbClr val="000000"/>
                </a:solidFill>
                <a:latin typeface="Calibri"/>
                <a:ea typeface="Microsoft YaHei"/>
              </a:rPr>
              <a:t>– система мероприятий и инструментов муниципальной политики, обеспечивающих в рамках реализации ключевых функций достижение приоритетов и целей муниципальной политики в сфере социально-экономического развития и безопасности.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Муниципальное задание </a:t>
            </a:r>
            <a:r>
              <a:rPr lang="ru-RU" sz="1400" b="0" strike="noStrike" spc="-1">
                <a:solidFill>
                  <a:srgbClr val="000000"/>
                </a:solidFill>
                <a:latin typeface="Calibri"/>
                <a:ea typeface="Microsoft YaHei"/>
              </a:rPr>
              <a:t>– документ, содержащий требования к составу, качеству, объему, условиям, порядку и результатам оказания (муниципальных) услуг (выполнения работ).</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услуги (работы) </a:t>
            </a:r>
            <a:r>
              <a:rPr lang="ru-RU" sz="1400" b="0" strike="noStrike" spc="-1">
                <a:solidFill>
                  <a:srgbClr val="000000"/>
                </a:solidFill>
                <a:latin typeface="Calibri"/>
                <a:ea typeface="Microsoft YaHei"/>
              </a:rPr>
              <a:t>– услуги (работы), оказываемые (выполняемые) органами местного самоуправления, муниципальными учреждениями.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распорядитель бюджетных средств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получающий(ее) средства из бюджета и наделенный правом распределять их между подведомственными распорядителями и получателями бюджетных средств.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администратор источников финансирования дефицита бюджета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иная организация, имеющий(ая) в своем ведении администраторов источников финансирования дефицита бюджета.</a:t>
            </a:r>
            <a:endParaRPr lang="ru-RU" sz="1400" b="0" strike="noStrike" spc="-1">
              <a:latin typeface="Arial"/>
            </a:endParaRPr>
          </a:p>
          <a:p>
            <a:pPr>
              <a:lnSpc>
                <a:spcPct val="100000"/>
              </a:lnSpc>
            </a:pPr>
            <a:endParaRPr lang="ru-RU" sz="1400" b="0" strike="noStrike" spc="-1">
              <a:latin typeface="Arial"/>
            </a:endParaRPr>
          </a:p>
          <a:p>
            <a:pPr algn="just">
              <a:lnSpc>
                <a:spcPct val="100000"/>
              </a:lnSpc>
            </a:pPr>
            <a:endParaRPr lang="ru-RU" sz="1400" b="0" strike="noStrike" spc="-1">
              <a:latin typeface="Aria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38460</TotalTime>
  <Words>12193</Words>
  <Application>Microsoft Office PowerPoint</Application>
  <PresentationFormat>Экран (4:3)</PresentationFormat>
  <Paragraphs>2757</Paragraphs>
  <Slides>89</Slides>
  <Notes>83</Notes>
  <HiddenSlides>0</HiddenSlides>
  <MMClips>0</MMClips>
  <ScaleCrop>false</ScaleCrop>
  <HeadingPairs>
    <vt:vector size="4" baseType="variant">
      <vt:variant>
        <vt:lpstr>Тема</vt:lpstr>
      </vt:variant>
      <vt:variant>
        <vt:i4>1</vt:i4>
      </vt:variant>
      <vt:variant>
        <vt:lpstr>Заголовки слайдов</vt:lpstr>
      </vt:variant>
      <vt:variant>
        <vt:i4>89</vt:i4>
      </vt:variant>
    </vt:vector>
  </HeadingPairs>
  <TitlesOfParts>
    <vt:vector size="90"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senim</dc:creator>
  <cp:lastModifiedBy>Бобрецова Наталья Геннадьевна</cp:lastModifiedBy>
  <cp:revision>2041</cp:revision>
  <cp:lastPrinted>2019-10-30T09:25:27Z</cp:lastPrinted>
  <dcterms:created xsi:type="dcterms:W3CDTF">2009-09-22T13:30:24Z</dcterms:created>
  <dcterms:modified xsi:type="dcterms:W3CDTF">2019-12-25T06:35:17Z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82</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82</vt:i4>
  </property>
</Properties>
</file>