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notesSlides/notesSlide4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charts/chart2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8.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9.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0.xml" ContentType="application/vnd.openxmlformats-officedocument.drawingml.chart+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3.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4.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5.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6.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37.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38.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39.xml" ContentType="application/vnd.openxmlformats-officedocument.drawingml.chart+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40.xml" ContentType="application/vnd.openxmlformats-officedocument.drawingml.chart+xml"/>
  <Override PartName="/ppt/notesSlides/notesSlide83.xml" ContentType="application/vnd.openxmlformats-officedocument.presentationml.notesSlide+xml"/>
  <Override PartName="/ppt/charts/chart41.xml" ContentType="application/vnd.openxmlformats-officedocument.drawingml.chart+xml"/>
  <Override PartName="/ppt/notesSlides/notesSlide84.xml" ContentType="application/vnd.openxmlformats-officedocument.presentationml.notesSlide+xml"/>
  <Override PartName="/ppt/charts/chart42.xml" ContentType="application/vnd.openxmlformats-officedocument.drawingml.chart+xml"/>
  <Override PartName="/ppt/drawings/drawing7.xml" ContentType="application/vnd.openxmlformats-officedocument.drawingml.chartshapes+xml"/>
  <Override PartName="/ppt/notesSlides/notesSlide85.xml" ContentType="application/vnd.openxmlformats-officedocument.presentationml.notesSlide+xml"/>
  <Override PartName="/ppt/charts/chart43.xml" ContentType="application/vnd.openxmlformats-officedocument.drawingml.chart+xml"/>
  <Override PartName="/ppt/drawings/drawing8.xml" ContentType="application/vnd.openxmlformats-officedocument.drawingml.chartshapes+xml"/>
  <Override PartName="/ppt/notesSlides/notesSlide86.xml" ContentType="application/vnd.openxmlformats-officedocument.presentationml.notesSlide+xml"/>
  <Override PartName="/ppt/charts/chart44.xml" ContentType="application/vnd.openxmlformats-officedocument.drawingml.chart+xml"/>
  <Override PartName="/ppt/drawings/drawing9.xml" ContentType="application/vnd.openxmlformats-officedocument.drawingml.chartshapes+xml"/>
  <Override PartName="/ppt/charts/chart45.xml" ContentType="application/vnd.openxmlformats-officedocument.drawingml.chart+xml"/>
  <Override PartName="/ppt/drawings/drawing10.xml" ContentType="application/vnd.openxmlformats-officedocument.drawingml.chartshapes+xml"/>
  <Override PartName="/ppt/notesSlides/notesSlide87.xml" ContentType="application/vnd.openxmlformats-officedocument.presentationml.notesSlide+xml"/>
  <Override PartName="/ppt/charts/chart46.xml" ContentType="application/vnd.openxmlformats-officedocument.drawingml.chart+xml"/>
  <Override PartName="/ppt/notesSlides/notesSlide8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9.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drawings/drawing11.xml" ContentType="application/vnd.openxmlformats-officedocument.drawingml.chartshapes+xml"/>
  <Override PartName="/ppt/charts/chart49.xml" ContentType="application/vnd.openxmlformats-officedocument.drawingml.chart+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9"/>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59" r:id="rId45"/>
    <p:sldId id="361" r:id="rId46"/>
    <p:sldId id="360" r:id="rId47"/>
    <p:sldId id="364" r:id="rId48"/>
    <p:sldId id="287" r:id="rId49"/>
    <p:sldId id="298" r:id="rId50"/>
    <p:sldId id="349" r:id="rId51"/>
    <p:sldId id="299" r:id="rId52"/>
    <p:sldId id="300" r:id="rId53"/>
    <p:sldId id="301" r:id="rId54"/>
    <p:sldId id="302" r:id="rId55"/>
    <p:sldId id="339" r:id="rId56"/>
    <p:sldId id="305" r:id="rId57"/>
    <p:sldId id="306" r:id="rId58"/>
    <p:sldId id="307" r:id="rId59"/>
    <p:sldId id="308" r:id="rId60"/>
    <p:sldId id="340" r:id="rId61"/>
    <p:sldId id="309" r:id="rId62"/>
    <p:sldId id="310" r:id="rId63"/>
    <p:sldId id="311" r:id="rId64"/>
    <p:sldId id="313" r:id="rId65"/>
    <p:sldId id="314" r:id="rId66"/>
    <p:sldId id="315" r:id="rId67"/>
    <p:sldId id="316" r:id="rId68"/>
    <p:sldId id="341" r:id="rId69"/>
    <p:sldId id="317" r:id="rId70"/>
    <p:sldId id="318" r:id="rId71"/>
    <p:sldId id="319" r:id="rId72"/>
    <p:sldId id="320" r:id="rId73"/>
    <p:sldId id="342" r:id="rId74"/>
    <p:sldId id="321" r:id="rId75"/>
    <p:sldId id="322" r:id="rId76"/>
    <p:sldId id="323" r:id="rId77"/>
    <p:sldId id="357" r:id="rId78"/>
    <p:sldId id="325" r:id="rId79"/>
    <p:sldId id="358" r:id="rId80"/>
    <p:sldId id="327" r:id="rId81"/>
    <p:sldId id="378" r:id="rId82"/>
    <p:sldId id="375" r:id="rId83"/>
    <p:sldId id="328" r:id="rId84"/>
    <p:sldId id="329" r:id="rId85"/>
    <p:sldId id="330" r:id="rId86"/>
    <p:sldId id="331" r:id="rId87"/>
    <p:sldId id="332" r:id="rId88"/>
    <p:sldId id="333" r:id="rId89"/>
    <p:sldId id="334" r:id="rId90"/>
    <p:sldId id="335" r:id="rId91"/>
    <p:sldId id="376" r:id="rId92"/>
    <p:sldId id="377" r:id="rId93"/>
    <p:sldId id="365" r:id="rId94"/>
    <p:sldId id="350" r:id="rId95"/>
    <p:sldId id="351" r:id="rId96"/>
    <p:sldId id="352" r:id="rId97"/>
    <p:sldId id="368" r:id="rId98"/>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6600CC"/>
    <a:srgbClr val="FF66FF"/>
    <a:srgbClr val="F17763"/>
    <a:srgbClr val="66FF66"/>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01" autoAdjust="0"/>
  </p:normalViewPr>
  <p:slideViewPr>
    <p:cSldViewPr>
      <p:cViewPr>
        <p:scale>
          <a:sx n="94" d="100"/>
          <a:sy n="94" d="100"/>
        </p:scale>
        <p:origin x="-128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25.jpeg"/></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2021</c:v>
                </c:pt>
                <c:pt idx="1">
                  <c:v>2022</c:v>
                </c:pt>
                <c:pt idx="2">
                  <c:v>2023</c:v>
                </c:pt>
              </c:numCache>
            </c:numRef>
          </c:cat>
          <c:val>
            <c:numRef>
              <c:f>Лист1!$B$2:$B$4</c:f>
              <c:numCache>
                <c:formatCode>General</c:formatCode>
                <c:ptCount val="3"/>
                <c:pt idx="0">
                  <c:v>28.4</c:v>
                </c:pt>
                <c:pt idx="1">
                  <c:v>27.1</c:v>
                </c:pt>
                <c:pt idx="2">
                  <c:v>26.5</c:v>
                </c:pt>
              </c:numCache>
            </c:numRef>
          </c:val>
          <c:smooth val="0"/>
        </c:ser>
        <c:dLbls>
          <c:showLegendKey val="0"/>
          <c:showVal val="0"/>
          <c:showCatName val="0"/>
          <c:showSerName val="0"/>
          <c:showPercent val="0"/>
          <c:showBubbleSize val="0"/>
        </c:dLbls>
        <c:marker val="1"/>
        <c:smooth val="0"/>
        <c:axId val="33994240"/>
        <c:axId val="100800128"/>
      </c:lineChart>
      <c:catAx>
        <c:axId val="33994240"/>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00800128"/>
        <c:crosses val="autoZero"/>
        <c:auto val="1"/>
        <c:lblAlgn val="ctr"/>
        <c:lblOffset val="100"/>
        <c:noMultiLvlLbl val="0"/>
      </c:catAx>
      <c:valAx>
        <c:axId val="100800128"/>
        <c:scaling>
          <c:orientation val="minMax"/>
        </c:scaling>
        <c:delete val="1"/>
        <c:axPos val="l"/>
        <c:numFmt formatCode="General" sourceLinked="1"/>
        <c:majorTickMark val="out"/>
        <c:minorTickMark val="none"/>
        <c:tickLblPos val="nextTo"/>
        <c:crossAx val="33994240"/>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Лист1!$B$2:$B$6</c:f>
              <c:numCache>
                <c:formatCode>#,##0.00</c:formatCode>
                <c:ptCount val="5"/>
                <c:pt idx="0">
                  <c:v>647000557.65999997</c:v>
                </c:pt>
                <c:pt idx="1">
                  <c:v>844520919.86000001</c:v>
                </c:pt>
                <c:pt idx="2">
                  <c:v>565772117.38999999</c:v>
                </c:pt>
                <c:pt idx="3">
                  <c:v>565685782.38999999</c:v>
                </c:pt>
                <c:pt idx="4">
                  <c:v>568594810.38999999</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Лист1!$C$2:$C$6</c:f>
              <c:numCache>
                <c:formatCode>#,##0.00</c:formatCode>
                <c:ptCount val="5"/>
                <c:pt idx="0">
                  <c:v>645251566.14999998</c:v>
                </c:pt>
                <c:pt idx="1">
                  <c:v>869639834.69000006</c:v>
                </c:pt>
                <c:pt idx="2">
                  <c:v>566000617.38999999</c:v>
                </c:pt>
                <c:pt idx="3">
                  <c:v>565735782.38999999</c:v>
                </c:pt>
                <c:pt idx="4">
                  <c:v>568644810.38999999</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2.8446660048525073E-3"/>
                  <c:y val="-1.5190743586324778E-2"/>
                </c:manualLayout>
              </c:layout>
              <c:dLblPos val="outEnd"/>
              <c:showLegendKey val="0"/>
              <c:showVal val="1"/>
              <c:showCatName val="0"/>
              <c:showSerName val="0"/>
              <c:showPercent val="0"/>
              <c:showBubbleSize val="0"/>
            </c:dLbl>
            <c:dLbl>
              <c:idx val="1"/>
              <c:layout>
                <c:manualLayout>
                  <c:x val="-2.4549243632427417E-3"/>
                  <c:y val="0.10278792959110293"/>
                </c:manualLayout>
              </c:layout>
              <c:dLblPos val="outEnd"/>
              <c:showLegendKey val="0"/>
              <c:showVal val="1"/>
              <c:showCatName val="0"/>
              <c:showSerName val="0"/>
              <c:showPercent val="0"/>
              <c:showBubbleSize val="0"/>
            </c:dLbl>
            <c:dLbl>
              <c:idx val="2"/>
              <c:layout>
                <c:manualLayout>
                  <c:x val="1.9488202027731687E-3"/>
                  <c:y val="0.10089584895267531"/>
                </c:manualLayout>
              </c:layout>
              <c:dLblPos val="outEnd"/>
              <c:showLegendKey val="0"/>
              <c:showVal val="1"/>
              <c:showCatName val="0"/>
              <c:showSerName val="0"/>
              <c:showPercent val="0"/>
              <c:showBubbleSize val="0"/>
            </c:dLbl>
            <c:dLbl>
              <c:idx val="3"/>
              <c:layout>
                <c:manualLayout>
                  <c:x val="2.5915579272553944E-3"/>
                  <c:y val="0.11434833737341503"/>
                </c:manualLayout>
              </c:layout>
              <c:dLblPos val="outEnd"/>
              <c:showLegendKey val="0"/>
              <c:showVal val="1"/>
              <c:showCatName val="0"/>
              <c:showSerName val="0"/>
              <c:showPercent val="0"/>
              <c:showBubbleSize val="0"/>
            </c:dLbl>
            <c:dLbl>
              <c:idx val="4"/>
              <c:layout>
                <c:manualLayout>
                  <c:x val="-1.119947244961892E-7"/>
                  <c:y val="9.4218238728390788E-2"/>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Лист1!$D$2:$D$6</c:f>
              <c:numCache>
                <c:formatCode>#,##0.00</c:formatCode>
                <c:ptCount val="5"/>
                <c:pt idx="0">
                  <c:v>1748991.5099999905</c:v>
                </c:pt>
                <c:pt idx="1">
                  <c:v>-25118914.830000043</c:v>
                </c:pt>
                <c:pt idx="2">
                  <c:v>-228500</c:v>
                </c:pt>
                <c:pt idx="3">
                  <c:v>-50000</c:v>
                </c:pt>
                <c:pt idx="4">
                  <c:v>-50000</c:v>
                </c:pt>
              </c:numCache>
            </c:numRef>
          </c:val>
        </c:ser>
        <c:dLbls>
          <c:showLegendKey val="0"/>
          <c:showVal val="0"/>
          <c:showCatName val="0"/>
          <c:showSerName val="0"/>
          <c:showPercent val="0"/>
          <c:showBubbleSize val="0"/>
        </c:dLbls>
        <c:gapWidth val="150"/>
        <c:axId val="169867264"/>
        <c:axId val="185234496"/>
      </c:barChart>
      <c:catAx>
        <c:axId val="16986726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85234496"/>
        <c:crosses val="autoZero"/>
        <c:auto val="1"/>
        <c:lblAlgn val="ctr"/>
        <c:lblOffset val="100"/>
        <c:noMultiLvlLbl val="0"/>
      </c:catAx>
      <c:valAx>
        <c:axId val="185234496"/>
        <c:scaling>
          <c:orientation val="minMax"/>
        </c:scaling>
        <c:delete val="1"/>
        <c:axPos val="l"/>
        <c:majorGridlines>
          <c:spPr>
            <a:ln>
              <a:noFill/>
            </a:ln>
          </c:spPr>
        </c:majorGridlines>
        <c:numFmt formatCode="#,##0.00" sourceLinked="1"/>
        <c:majorTickMark val="out"/>
        <c:minorTickMark val="none"/>
        <c:tickLblPos val="nextTo"/>
        <c:crossAx val="16986726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smtClean="0"/>
              <a:t>Ожидаемое исполнение </a:t>
            </a:r>
            <a:r>
              <a:rPr lang="ru-RU" dirty="0"/>
              <a:t>бюджета за </a:t>
            </a:r>
            <a:r>
              <a:rPr lang="ru-RU" dirty="0" smtClean="0"/>
              <a:t>2020 год</a:t>
            </a:r>
            <a:endParaRPr lang="ru-RU" dirty="0"/>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manualLayout>
                  <c:x val="-9.6033012460981032E-2"/>
                  <c:y val="5.1798811330298431E-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1"/>
              <c:layout>
                <c:manualLayout>
                  <c:x val="8.846788080894237E-2"/>
                  <c:y val="-0.10906307958185803"/>
                </c:manualLayout>
              </c:layout>
              <c:numFmt formatCode="#,##0.00" sourceLinked="0"/>
              <c:spPr/>
              <c:txPr>
                <a:bodyPr/>
                <a:lstStyle/>
                <a:p>
                  <a:pPr>
                    <a:defRPr sz="1200" b="1" i="0" baseline="0">
                      <a:latin typeface="Times New Roman" panose="02020603050405020304" pitchFamily="18" charset="0"/>
                    </a:defRPr>
                  </a:pPr>
                  <a:endParaRPr lang="ru-RU"/>
                </a:p>
              </c:txPr>
              <c:dLblPos val="bestFit"/>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дефицит/профицит</c:v>
                </c:pt>
              </c:strCache>
            </c:strRef>
          </c:cat>
          <c:val>
            <c:numRef>
              <c:f>Лист1!$B$2:$B$4</c:f>
              <c:numCache>
                <c:formatCode>General</c:formatCode>
                <c:ptCount val="3"/>
                <c:pt idx="0">
                  <c:v>831132957.13</c:v>
                </c:pt>
                <c:pt idx="1">
                  <c:v>856251871.96000004</c:v>
                </c:pt>
                <c:pt idx="2">
                  <c:v>-25118914.830000043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0.22394073149578361"/>
          <c:h val="0.48494404400606989"/>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Лист1!$B$2:$B$6</c:f>
              <c:numCache>
                <c:formatCode>#,##0.00</c:formatCode>
                <c:ptCount val="5"/>
                <c:pt idx="0">
                  <c:v>647000.56000000006</c:v>
                </c:pt>
                <c:pt idx="1">
                  <c:v>844520.92</c:v>
                </c:pt>
                <c:pt idx="2">
                  <c:v>565772.12</c:v>
                </c:pt>
                <c:pt idx="3">
                  <c:v>565685.78</c:v>
                </c:pt>
                <c:pt idx="4">
                  <c:v>568594.81000000006</c:v>
                </c:pt>
              </c:numCache>
            </c:numRef>
          </c:val>
        </c:ser>
        <c:dLbls>
          <c:showLegendKey val="0"/>
          <c:showVal val="0"/>
          <c:showCatName val="0"/>
          <c:showSerName val="0"/>
          <c:showPercent val="0"/>
          <c:showBubbleSize val="0"/>
        </c:dLbls>
        <c:gapWidth val="150"/>
        <c:axId val="172022784"/>
        <c:axId val="185254464"/>
      </c:barChart>
      <c:catAx>
        <c:axId val="17202278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85254464"/>
        <c:crosses val="autoZero"/>
        <c:auto val="1"/>
        <c:lblAlgn val="ctr"/>
        <c:lblOffset val="100"/>
        <c:noMultiLvlLbl val="0"/>
      </c:catAx>
      <c:valAx>
        <c:axId val="185254464"/>
        <c:scaling>
          <c:orientation val="minMax"/>
        </c:scaling>
        <c:delete val="1"/>
        <c:axPos val="l"/>
        <c:majorGridlines>
          <c:spPr>
            <a:ln>
              <a:noFill/>
            </a:ln>
          </c:spPr>
        </c:majorGridlines>
        <c:numFmt formatCode="#,##0.00" sourceLinked="1"/>
        <c:majorTickMark val="out"/>
        <c:minorTickMark val="none"/>
        <c:tickLblPos val="nextTo"/>
        <c:crossAx val="17202278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Лист1!$B$2:$B$6</c:f>
              <c:numCache>
                <c:formatCode>#,##0.00</c:formatCode>
                <c:ptCount val="5"/>
                <c:pt idx="0">
                  <c:v>645251.56999999995</c:v>
                </c:pt>
                <c:pt idx="1">
                  <c:v>869639.83</c:v>
                </c:pt>
                <c:pt idx="2">
                  <c:v>566000.62</c:v>
                </c:pt>
                <c:pt idx="3">
                  <c:v>565735.78</c:v>
                </c:pt>
                <c:pt idx="4">
                  <c:v>568644.81000000006</c:v>
                </c:pt>
              </c:numCache>
            </c:numRef>
          </c:val>
        </c:ser>
        <c:dLbls>
          <c:showLegendKey val="0"/>
          <c:showVal val="0"/>
          <c:showCatName val="0"/>
          <c:showSerName val="0"/>
          <c:showPercent val="0"/>
          <c:showBubbleSize val="0"/>
        </c:dLbls>
        <c:gapWidth val="150"/>
        <c:axId val="183393280"/>
        <c:axId val="185256192"/>
      </c:barChart>
      <c:catAx>
        <c:axId val="18339328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85256192"/>
        <c:crosses val="autoZero"/>
        <c:auto val="1"/>
        <c:lblAlgn val="ctr"/>
        <c:lblOffset val="100"/>
        <c:noMultiLvlLbl val="0"/>
      </c:catAx>
      <c:valAx>
        <c:axId val="185256192"/>
        <c:scaling>
          <c:orientation val="minMax"/>
        </c:scaling>
        <c:delete val="1"/>
        <c:axPos val="l"/>
        <c:majorGridlines>
          <c:spPr>
            <a:ln>
              <a:noFill/>
            </a:ln>
          </c:spPr>
        </c:majorGridlines>
        <c:numFmt formatCode="#,##0.00" sourceLinked="1"/>
        <c:majorTickMark val="out"/>
        <c:minorTickMark val="none"/>
        <c:tickLblPos val="nextTo"/>
        <c:crossAx val="18339328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2.3130270471739701E-2"/>
          <c:y val="7.7618042439728918E-2"/>
          <c:w val="0.8258447183064781"/>
          <c:h val="0.88428007999111213"/>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2019 год (факт)</c:v>
                </c:pt>
                <c:pt idx="1">
                  <c:v>2020 год (план)</c:v>
                </c:pt>
                <c:pt idx="2">
                  <c:v>2021 год (план)</c:v>
                </c:pt>
                <c:pt idx="3">
                  <c:v>2022 год (план)</c:v>
                </c:pt>
                <c:pt idx="4">
                  <c:v>2023 год (план)</c:v>
                </c:pt>
              </c:strCache>
            </c:strRef>
          </c:cat>
          <c:val>
            <c:numRef>
              <c:f>Лист1!$B$2:$B$6</c:f>
              <c:numCache>
                <c:formatCode>#,##0.00</c:formatCode>
                <c:ptCount val="5"/>
                <c:pt idx="0">
                  <c:v>1748.99</c:v>
                </c:pt>
                <c:pt idx="1">
                  <c:v>-25118.91</c:v>
                </c:pt>
                <c:pt idx="2">
                  <c:v>-228.5</c:v>
                </c:pt>
                <c:pt idx="3">
                  <c:v>-50</c:v>
                </c:pt>
                <c:pt idx="4">
                  <c:v>-50</c:v>
                </c:pt>
              </c:numCache>
            </c:numRef>
          </c:val>
        </c:ser>
        <c:dLbls>
          <c:showLegendKey val="0"/>
          <c:showVal val="0"/>
          <c:showCatName val="0"/>
          <c:showSerName val="0"/>
          <c:showPercent val="0"/>
          <c:showBubbleSize val="0"/>
        </c:dLbls>
        <c:gapWidth val="150"/>
        <c:axId val="183393792"/>
        <c:axId val="185257920"/>
      </c:barChart>
      <c:catAx>
        <c:axId val="183393792"/>
        <c:scaling>
          <c:orientation val="minMax"/>
        </c:scaling>
        <c:delete val="1"/>
        <c:axPos val="b"/>
        <c:majorTickMark val="out"/>
        <c:minorTickMark val="none"/>
        <c:tickLblPos val="nextTo"/>
        <c:crossAx val="185257920"/>
        <c:crosses val="autoZero"/>
        <c:auto val="1"/>
        <c:lblAlgn val="ctr"/>
        <c:lblOffset val="100"/>
        <c:noMultiLvlLbl val="0"/>
      </c:catAx>
      <c:valAx>
        <c:axId val="185257920"/>
        <c:scaling>
          <c:orientation val="minMax"/>
        </c:scaling>
        <c:delete val="1"/>
        <c:axPos val="l"/>
        <c:majorGridlines>
          <c:spPr>
            <a:ln>
              <a:noFill/>
            </a:ln>
          </c:spPr>
        </c:majorGridlines>
        <c:numFmt formatCode="#,##0.00" sourceLinked="1"/>
        <c:majorTickMark val="out"/>
        <c:minorTickMark val="none"/>
        <c:tickLblPos val="nextTo"/>
        <c:crossAx val="18339379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7728820901620251"/>
          <c:h val="0.3901941407976788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1976537754306E-2"/>
          <c:y val="1.2577716400006187E-3"/>
          <c:w val="0.79803735798902986"/>
          <c:h val="0.99874222835999937"/>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tx>
                <c:rich>
                  <a:bodyPr/>
                  <a:lstStyle/>
                  <a:p>
                    <a:r>
                      <a:rPr lang="en-US" sz="1200" dirty="0" smtClean="0"/>
                      <a:t>23</a:t>
                    </a:r>
                    <a:r>
                      <a:rPr lang="ru-RU" sz="1200" dirty="0" smtClean="0"/>
                      <a:t>7</a:t>
                    </a:r>
                    <a:r>
                      <a:rPr lang="en-US" sz="1200" dirty="0" smtClean="0"/>
                      <a:t> </a:t>
                    </a:r>
                    <a:r>
                      <a:rPr lang="ru-RU" sz="1200" dirty="0" smtClean="0"/>
                      <a:t>815,4</a:t>
                    </a:r>
                    <a:endParaRPr lang="en-US" dirty="0"/>
                  </a:p>
                </c:rich>
              </c:tx>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221854.5</c:v>
                </c:pt>
                <c:pt idx="1">
                  <c:v>343917.7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264706.90000000002</c:v>
                </c:pt>
                <c:pt idx="1">
                  <c:v>300978.90000000002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5871677828369362"/>
          <c:h val="0.25486192156193888"/>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2021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267159.40000000002</c:v>
                </c:pt>
                <c:pt idx="1">
                  <c:v>301435.40000000002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(план)</c:v>
                </c:pt>
                <c:pt idx="2">
                  <c:v>2021 (план)</c:v>
                </c:pt>
                <c:pt idx="3">
                  <c:v>2022 (план)</c:v>
                </c:pt>
                <c:pt idx="4">
                  <c:v>2023 (план)</c:v>
                </c:pt>
              </c:strCache>
            </c:strRef>
          </c:cat>
          <c:val>
            <c:numRef>
              <c:f>Лист1!$B$2:$B$6</c:f>
              <c:numCache>
                <c:formatCode>#,##0.0</c:formatCode>
                <c:ptCount val="5"/>
                <c:pt idx="0">
                  <c:v>383417.7</c:v>
                </c:pt>
                <c:pt idx="1">
                  <c:v>612480.80000000005</c:v>
                </c:pt>
                <c:pt idx="2">
                  <c:v>343917.7</c:v>
                </c:pt>
                <c:pt idx="3">
                  <c:v>300978.90000000002</c:v>
                </c:pt>
                <c:pt idx="4">
                  <c:v>301435.40000000002</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(план)</c:v>
                </c:pt>
                <c:pt idx="2">
                  <c:v>2021 (план)</c:v>
                </c:pt>
                <c:pt idx="3">
                  <c:v>2022 (план)</c:v>
                </c:pt>
                <c:pt idx="4">
                  <c:v>2023 (план)</c:v>
                </c:pt>
              </c:strCache>
            </c:strRef>
          </c:cat>
          <c:val>
            <c:numRef>
              <c:f>Лист1!$C$2:$C$6</c:f>
              <c:numCache>
                <c:formatCode>#,##0.0</c:formatCode>
                <c:ptCount val="5"/>
                <c:pt idx="0">
                  <c:v>219050.1</c:v>
                </c:pt>
                <c:pt idx="1">
                  <c:v>189610.2</c:v>
                </c:pt>
                <c:pt idx="2">
                  <c:v>183270.39999999999</c:v>
                </c:pt>
                <c:pt idx="3">
                  <c:v>222036.8</c:v>
                </c:pt>
                <c:pt idx="4">
                  <c:v>227899.6</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2019 (факт)</c:v>
                </c:pt>
                <c:pt idx="1">
                  <c:v>2020 (план)</c:v>
                </c:pt>
                <c:pt idx="2">
                  <c:v>2021 (план)</c:v>
                </c:pt>
                <c:pt idx="3">
                  <c:v>2022 (план)</c:v>
                </c:pt>
                <c:pt idx="4">
                  <c:v>2023 (план)</c:v>
                </c:pt>
              </c:strCache>
            </c:strRef>
          </c:cat>
          <c:val>
            <c:numRef>
              <c:f>Лист1!$D$2:$D$6</c:f>
              <c:numCache>
                <c:formatCode>#,##0.0</c:formatCode>
                <c:ptCount val="5"/>
                <c:pt idx="0">
                  <c:v>44532.800000000003</c:v>
                </c:pt>
                <c:pt idx="1">
                  <c:v>42429.9</c:v>
                </c:pt>
                <c:pt idx="2">
                  <c:v>38584</c:v>
                </c:pt>
                <c:pt idx="3">
                  <c:v>42670.1</c:v>
                </c:pt>
                <c:pt idx="4">
                  <c:v>39259.800000000003</c:v>
                </c:pt>
              </c:numCache>
            </c:numRef>
          </c:val>
        </c:ser>
        <c:dLbls>
          <c:showLegendKey val="0"/>
          <c:showVal val="0"/>
          <c:showCatName val="0"/>
          <c:showSerName val="0"/>
          <c:showPercent val="0"/>
          <c:showBubbleSize val="0"/>
        </c:dLbls>
        <c:axId val="168248320"/>
        <c:axId val="35462464"/>
      </c:areaChart>
      <c:catAx>
        <c:axId val="168248320"/>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35462464"/>
        <c:crosses val="autoZero"/>
        <c:auto val="1"/>
        <c:lblAlgn val="ctr"/>
        <c:lblOffset val="100"/>
        <c:noMultiLvlLbl val="0"/>
      </c:catAx>
      <c:valAx>
        <c:axId val="35462464"/>
        <c:scaling>
          <c:orientation val="minMax"/>
        </c:scaling>
        <c:delete val="1"/>
        <c:axPos val="l"/>
        <c:numFmt formatCode="#,##0.0" sourceLinked="1"/>
        <c:majorTickMark val="out"/>
        <c:minorTickMark val="none"/>
        <c:tickLblPos val="nextTo"/>
        <c:crossAx val="168248320"/>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2023 год</c:v>
                </c:pt>
                <c:pt idx="1">
                  <c:v>2022 год</c:v>
                </c:pt>
                <c:pt idx="2">
                  <c:v>2021 год</c:v>
                </c:pt>
              </c:strCache>
            </c:strRef>
          </c:cat>
          <c:val>
            <c:numRef>
              <c:f>Лист1!$B$2:$B$4</c:f>
              <c:numCache>
                <c:formatCode>#,##0.0</c:formatCode>
                <c:ptCount val="3"/>
                <c:pt idx="0">
                  <c:v>301435.40000000002</c:v>
                </c:pt>
                <c:pt idx="1">
                  <c:v>300978.90000000002</c:v>
                </c:pt>
                <c:pt idx="2">
                  <c:v>343917.6</c:v>
                </c:pt>
              </c:numCache>
            </c:numRef>
          </c:val>
        </c:ser>
        <c:dLbls>
          <c:showLegendKey val="0"/>
          <c:showVal val="0"/>
          <c:showCatName val="0"/>
          <c:showSerName val="0"/>
          <c:showPercent val="0"/>
          <c:showBubbleSize val="0"/>
        </c:dLbls>
        <c:gapWidth val="150"/>
        <c:axId val="35155456"/>
        <c:axId val="35461312"/>
      </c:barChart>
      <c:catAx>
        <c:axId val="35155456"/>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35461312"/>
        <c:crosses val="autoZero"/>
        <c:auto val="1"/>
        <c:lblAlgn val="ctr"/>
        <c:lblOffset val="100"/>
        <c:noMultiLvlLbl val="0"/>
      </c:catAx>
      <c:valAx>
        <c:axId val="35461312"/>
        <c:scaling>
          <c:orientation val="minMax"/>
        </c:scaling>
        <c:delete val="1"/>
        <c:axPos val="b"/>
        <c:numFmt formatCode="#,##0.0" sourceLinked="1"/>
        <c:majorTickMark val="out"/>
        <c:minorTickMark val="none"/>
        <c:tickLblPos val="nextTo"/>
        <c:crossAx val="3515545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69151744"/>
        <c:axId val="82053952"/>
        <c:axId val="0"/>
      </c:bar3DChart>
      <c:catAx>
        <c:axId val="69151744"/>
        <c:scaling>
          <c:orientation val="minMax"/>
        </c:scaling>
        <c:delete val="1"/>
        <c:axPos val="b"/>
        <c:majorTickMark val="out"/>
        <c:minorTickMark val="none"/>
        <c:tickLblPos val="nextTo"/>
        <c:crossAx val="82053952"/>
        <c:crosses val="autoZero"/>
        <c:auto val="1"/>
        <c:lblAlgn val="ctr"/>
        <c:lblOffset val="100"/>
        <c:noMultiLvlLbl val="0"/>
      </c:catAx>
      <c:valAx>
        <c:axId val="82053952"/>
        <c:scaling>
          <c:orientation val="minMax"/>
        </c:scaling>
        <c:delete val="1"/>
        <c:axPos val="l"/>
        <c:numFmt formatCode="General" sourceLinked="1"/>
        <c:majorTickMark val="out"/>
        <c:minorTickMark val="none"/>
        <c:tickLblPos val="nextTo"/>
        <c:crossAx val="69151744"/>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#,##0.0</c:formatCode>
                <c:ptCount val="3"/>
                <c:pt idx="0">
                  <c:v>45747.199999999997</c:v>
                </c:pt>
                <c:pt idx="1">
                  <c:v>192</c:v>
                </c:pt>
                <c:pt idx="2">
                  <c:v>21.5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Лист1!$C$2:$C$4</c:f>
              <c:numCache>
                <c:formatCode>#,##0.0</c:formatCode>
                <c:ptCount val="3"/>
                <c:pt idx="0">
                  <c:v>62951.7</c:v>
                </c:pt>
                <c:pt idx="1">
                  <c:v>64086.9</c:v>
                </c:pt>
                <c:pt idx="2">
                  <c:v>64964.1</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Лист1!$D$2:$D$4</c:f>
              <c:numCache>
                <c:formatCode>#,##0.0</c:formatCode>
                <c:ptCount val="3"/>
                <c:pt idx="0">
                  <c:v>235218.7</c:v>
                </c:pt>
                <c:pt idx="1">
                  <c:v>236699.9</c:v>
                </c:pt>
                <c:pt idx="2">
                  <c:v>236449.8</c:v>
                </c:pt>
              </c:numCache>
            </c:numRef>
          </c:val>
        </c:ser>
        <c:dLbls>
          <c:showLegendKey val="0"/>
          <c:showVal val="0"/>
          <c:showCatName val="0"/>
          <c:showSerName val="0"/>
          <c:showPercent val="0"/>
          <c:showBubbleSize val="0"/>
        </c:dLbls>
        <c:gapWidth val="150"/>
        <c:axId val="36049408"/>
        <c:axId val="35991488"/>
      </c:barChart>
      <c:catAx>
        <c:axId val="3604940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5991488"/>
        <c:crosses val="autoZero"/>
        <c:auto val="1"/>
        <c:lblAlgn val="ctr"/>
        <c:lblOffset val="100"/>
        <c:noMultiLvlLbl val="0"/>
      </c:catAx>
      <c:valAx>
        <c:axId val="35991488"/>
        <c:scaling>
          <c:orientation val="minMax"/>
        </c:scaling>
        <c:delete val="1"/>
        <c:axPos val="l"/>
        <c:majorGridlines>
          <c:spPr>
            <a:ln>
              <a:noFill/>
            </a:ln>
          </c:spPr>
        </c:majorGridlines>
        <c:numFmt formatCode="#,##0.0" sourceLinked="1"/>
        <c:majorTickMark val="out"/>
        <c:minorTickMark val="none"/>
        <c:tickLblPos val="nextTo"/>
        <c:crossAx val="3604940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18659268372703411"/>
          <c:h val="0.30027907800894815"/>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6955734426593766"/>
          <c:y val="6.2241501999074633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54148912871247457"/>
          <c:y val="0.17636929230085549"/>
          <c:w val="0.45278324584426949"/>
          <c:h val="0.62026171419594356"/>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50.1</c:v>
                </c:pt>
                <c:pt idx="1">
                  <c:v>11.2</c:v>
                </c:pt>
                <c:pt idx="2">
                  <c:v>1.7</c:v>
                </c:pt>
                <c:pt idx="3">
                  <c:v>0.6</c:v>
                </c:pt>
                <c:pt idx="4">
                  <c:v>0.1</c:v>
                </c:pt>
                <c:pt idx="5">
                  <c:v>5.6</c:v>
                </c:pt>
                <c:pt idx="6">
                  <c:v>0.5</c:v>
                </c:pt>
                <c:pt idx="7">
                  <c:v>14.9</c:v>
                </c:pt>
                <c:pt idx="8">
                  <c:v>7.7</c:v>
                </c:pt>
                <c:pt idx="9">
                  <c:v>3.5</c:v>
                </c:pt>
                <c:pt idx="10">
                  <c:v>2.2999999999999998</c:v>
                </c:pt>
                <c:pt idx="11">
                  <c:v>0.9</c:v>
                </c:pt>
                <c:pt idx="12">
                  <c:v>0.4</c:v>
                </c:pt>
                <c:pt idx="13">
                  <c:v>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50163506124234469"/>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50.2</c:v>
                </c:pt>
                <c:pt idx="1">
                  <c:v>10.7</c:v>
                </c:pt>
                <c:pt idx="2">
                  <c:v>1.8</c:v>
                </c:pt>
                <c:pt idx="3">
                  <c:v>0.7</c:v>
                </c:pt>
                <c:pt idx="4">
                  <c:v>0.1</c:v>
                </c:pt>
                <c:pt idx="5">
                  <c:v>5.8</c:v>
                </c:pt>
                <c:pt idx="6">
                  <c:v>0.7</c:v>
                </c:pt>
                <c:pt idx="7">
                  <c:v>14.5</c:v>
                </c:pt>
                <c:pt idx="8">
                  <c:v>7.7</c:v>
                </c:pt>
                <c:pt idx="9">
                  <c:v>2.9</c:v>
                </c:pt>
                <c:pt idx="10">
                  <c:v>2</c:v>
                </c:pt>
                <c:pt idx="11">
                  <c:v>0.9</c:v>
                </c:pt>
                <c:pt idx="12">
                  <c:v>0.4</c:v>
                </c:pt>
                <c:pt idx="13">
                  <c:v>1.7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2023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Лист1!$A$2:$A$15</c:f>
              <c:strCache>
                <c:ptCount val="14"/>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 "Обеспечение охраны общественного порядка и профилактики правонарушений"</c:v>
                </c:pt>
                <c:pt idx="13">
                  <c:v>Непрограммные расходы</c:v>
                </c:pt>
              </c:strCache>
            </c:strRef>
          </c:cat>
          <c:val>
            <c:numRef>
              <c:f>Лист1!$B$2:$B$15</c:f>
              <c:numCache>
                <c:formatCode>0.0</c:formatCode>
                <c:ptCount val="14"/>
                <c:pt idx="0">
                  <c:v>50.1</c:v>
                </c:pt>
                <c:pt idx="1">
                  <c:v>10.7</c:v>
                </c:pt>
                <c:pt idx="2">
                  <c:v>1.8</c:v>
                </c:pt>
                <c:pt idx="3">
                  <c:v>0.6</c:v>
                </c:pt>
                <c:pt idx="4">
                  <c:v>0.1</c:v>
                </c:pt>
                <c:pt idx="5">
                  <c:v>5.7</c:v>
                </c:pt>
                <c:pt idx="6">
                  <c:v>0.6</c:v>
                </c:pt>
                <c:pt idx="7">
                  <c:v>13.6</c:v>
                </c:pt>
                <c:pt idx="8">
                  <c:v>7.7</c:v>
                </c:pt>
                <c:pt idx="9">
                  <c:v>2.8</c:v>
                </c:pt>
                <c:pt idx="10">
                  <c:v>2</c:v>
                </c:pt>
                <c:pt idx="11">
                  <c:v>1.1000000000000001</c:v>
                </c:pt>
                <c:pt idx="12">
                  <c:v>0.3</c:v>
                </c:pt>
                <c:pt idx="13">
                  <c:v>2.8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33.39</c:v>
                </c:pt>
                <c:pt idx="1">
                  <c:v>3.8</c:v>
                </c:pt>
                <c:pt idx="2">
                  <c:v>93.28</c:v>
                </c:pt>
                <c:pt idx="3">
                  <c:v>331.94</c:v>
                </c:pt>
                <c:pt idx="4">
                  <c:v>2372.4</c:v>
                </c:pt>
                <c:pt idx="5">
                  <c:v>468.81</c:v>
                </c:pt>
                <c:pt idx="6">
                  <c:v>112.24</c:v>
                </c:pt>
                <c:pt idx="7">
                  <c:v>10.51</c:v>
                </c:pt>
                <c:pt idx="8">
                  <c:v>710.71</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400.65</c:v>
                </c:pt>
                <c:pt idx="1">
                  <c:v>45.61</c:v>
                </c:pt>
                <c:pt idx="2">
                  <c:v>1119.3</c:v>
                </c:pt>
                <c:pt idx="3">
                  <c:v>3983.29</c:v>
                </c:pt>
                <c:pt idx="4">
                  <c:v>28468.76</c:v>
                </c:pt>
                <c:pt idx="5">
                  <c:v>5625.76</c:v>
                </c:pt>
                <c:pt idx="6">
                  <c:v>1346.84</c:v>
                </c:pt>
                <c:pt idx="7">
                  <c:v>126.11</c:v>
                </c:pt>
                <c:pt idx="8">
                  <c:v>8528.5</c:v>
                </c:pt>
              </c:numCache>
            </c:numRef>
          </c:val>
        </c:ser>
        <c:dLbls>
          <c:showLegendKey val="0"/>
          <c:showVal val="0"/>
          <c:showCatName val="0"/>
          <c:showSerName val="0"/>
          <c:showPercent val="0"/>
          <c:showBubbleSize val="0"/>
        </c:dLbls>
        <c:gapWidth val="150"/>
        <c:axId val="40731648"/>
        <c:axId val="35992064"/>
      </c:barChart>
      <c:catAx>
        <c:axId val="40731648"/>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5992064"/>
        <c:crosses val="autoZero"/>
        <c:auto val="1"/>
        <c:lblAlgn val="ctr"/>
        <c:lblOffset val="100"/>
        <c:noMultiLvlLbl val="0"/>
      </c:catAx>
      <c:valAx>
        <c:axId val="35992064"/>
        <c:scaling>
          <c:orientation val="minMax"/>
        </c:scaling>
        <c:delete val="1"/>
        <c:axPos val="b"/>
        <c:majorGridlines/>
        <c:numFmt formatCode="General" sourceLinked="1"/>
        <c:majorTickMark val="out"/>
        <c:minorTickMark val="none"/>
        <c:tickLblPos val="nextTo"/>
        <c:crossAx val="40731648"/>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285.51029393351797</c:v>
                </c:pt>
                <c:pt idx="1">
                  <c:v>15.86678</c:v>
                </c:pt>
                <c:pt idx="2">
                  <c:v>106.88688892833662</c:v>
                </c:pt>
                <c:pt idx="3">
                  <c:v>86.690773141025645</c:v>
                </c:pt>
                <c:pt idx="4">
                  <c:v>19.452932879177379</c:v>
                </c:pt>
                <c:pt idx="5">
                  <c:v>31.962007681660904</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23.79252449445983</c:v>
                </c:pt>
                <c:pt idx="1">
                  <c:v>1.3222316666666667</c:v>
                </c:pt>
                <c:pt idx="2">
                  <c:v>8.9072407440280514</c:v>
                </c:pt>
                <c:pt idx="3">
                  <c:v>7.2242310950854707</c:v>
                </c:pt>
                <c:pt idx="4">
                  <c:v>1.6210777399314482</c:v>
                </c:pt>
                <c:pt idx="5">
                  <c:v>2.6635006401384085</c:v>
                </c:pt>
              </c:numCache>
            </c:numRef>
          </c:val>
        </c:ser>
        <c:dLbls>
          <c:showLegendKey val="0"/>
          <c:showVal val="0"/>
          <c:showCatName val="0"/>
          <c:showSerName val="0"/>
          <c:showPercent val="0"/>
          <c:showBubbleSize val="0"/>
        </c:dLbls>
        <c:gapWidth val="150"/>
        <c:shape val="cylinder"/>
        <c:axId val="40731136"/>
        <c:axId val="185240960"/>
        <c:axId val="0"/>
      </c:bar3DChart>
      <c:catAx>
        <c:axId val="4073113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85240960"/>
        <c:crosses val="autoZero"/>
        <c:auto val="1"/>
        <c:lblAlgn val="ctr"/>
        <c:lblOffset val="100"/>
        <c:noMultiLvlLbl val="0"/>
      </c:catAx>
      <c:valAx>
        <c:axId val="185240960"/>
        <c:scaling>
          <c:orientation val="minMax"/>
        </c:scaling>
        <c:delete val="1"/>
        <c:axPos val="l"/>
        <c:numFmt formatCode="#,##0.00_ ;\-#,##0.00\ " sourceLinked="1"/>
        <c:majorTickMark val="out"/>
        <c:minorTickMark val="none"/>
        <c:tickLblPos val="nextTo"/>
        <c:crossAx val="40731136"/>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#,##0.0</c:formatCode>
                <c:ptCount val="3"/>
                <c:pt idx="0">
                  <c:v>50.1</c:v>
                </c:pt>
                <c:pt idx="1">
                  <c:v>50.2</c:v>
                </c:pt>
                <c:pt idx="2">
                  <c:v>50.1</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#,##0.0</c:formatCode>
                <c:ptCount val="3"/>
                <c:pt idx="0">
                  <c:v>11.2</c:v>
                </c:pt>
                <c:pt idx="1">
                  <c:v>10.7</c:v>
                </c:pt>
                <c:pt idx="2">
                  <c:v>10.7</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1.7</c:v>
                </c:pt>
                <c:pt idx="1">
                  <c:v>1.8</c:v>
                </c:pt>
                <c:pt idx="2">
                  <c:v>1.8</c:v>
                </c:pt>
              </c:numCache>
            </c:numRef>
          </c:val>
        </c:ser>
        <c:dLbls>
          <c:showLegendKey val="0"/>
          <c:showVal val="0"/>
          <c:showCatName val="0"/>
          <c:showSerName val="0"/>
          <c:showPercent val="0"/>
          <c:showBubbleSize val="0"/>
        </c:dLbls>
        <c:gapWidth val="150"/>
        <c:shape val="cylinder"/>
        <c:axId val="154934272"/>
        <c:axId val="146131776"/>
        <c:axId val="0"/>
      </c:bar3DChart>
      <c:catAx>
        <c:axId val="15493427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6131776"/>
        <c:crosses val="autoZero"/>
        <c:auto val="1"/>
        <c:lblAlgn val="ctr"/>
        <c:lblOffset val="100"/>
        <c:noMultiLvlLbl val="0"/>
      </c:catAx>
      <c:valAx>
        <c:axId val="146131776"/>
        <c:scaling>
          <c:orientation val="minMax"/>
        </c:scaling>
        <c:delete val="1"/>
        <c:axPos val="l"/>
        <c:numFmt formatCode="General" sourceLinked="1"/>
        <c:majorTickMark val="out"/>
        <c:minorTickMark val="none"/>
        <c:tickLblPos val="nextTo"/>
        <c:crossAx val="154934272"/>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0.6</c:v>
                </c:pt>
                <c:pt idx="1">
                  <c:v>0.7</c:v>
                </c:pt>
                <c:pt idx="2">
                  <c:v>0.6</c:v>
                </c:pt>
              </c:numCache>
            </c:numRef>
          </c:val>
        </c:ser>
        <c:dLbls>
          <c:showLegendKey val="0"/>
          <c:showVal val="0"/>
          <c:showCatName val="0"/>
          <c:showSerName val="0"/>
          <c:showPercent val="0"/>
          <c:showBubbleSize val="0"/>
        </c:dLbls>
        <c:gapWidth val="150"/>
        <c:axId val="184985088"/>
        <c:axId val="146134080"/>
      </c:barChart>
      <c:catAx>
        <c:axId val="18498508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6134080"/>
        <c:crosses val="autoZero"/>
        <c:auto val="1"/>
        <c:lblAlgn val="ctr"/>
        <c:lblOffset val="100"/>
        <c:noMultiLvlLbl val="0"/>
      </c:catAx>
      <c:valAx>
        <c:axId val="146134080"/>
        <c:scaling>
          <c:orientation val="minMax"/>
        </c:scaling>
        <c:delete val="1"/>
        <c:axPos val="l"/>
        <c:numFmt formatCode="General" sourceLinked="1"/>
        <c:majorTickMark val="out"/>
        <c:minorTickMark val="none"/>
        <c:tickLblPos val="nextTo"/>
        <c:crossAx val="184985088"/>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numFmt formatCode="#,##0.00" sourceLinked="0"/>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9691.5</c:v>
                </c:pt>
                <c:pt idx="1">
                  <c:v>4197.3999999999996</c:v>
                </c:pt>
                <c:pt idx="2">
                  <c:v>1823.2</c:v>
                </c:pt>
                <c:pt idx="3">
                  <c:v>4225</c:v>
                </c:pt>
                <c:pt idx="4">
                  <c:v>3126.2</c:v>
                </c:pt>
                <c:pt idx="5">
                  <c:v>846.5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baseline="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10311</c:v>
                </c:pt>
                <c:pt idx="1">
                  <c:v>4189.6000000000004</c:v>
                </c:pt>
                <c:pt idx="2">
                  <c:v>1949.4</c:v>
                </c:pt>
                <c:pt idx="3">
                  <c:v>4353.2</c:v>
                </c:pt>
                <c:pt idx="4">
                  <c:v>3266.4</c:v>
                </c:pt>
                <c:pt idx="5">
                  <c:v>891.1</c:v>
                </c:pt>
              </c:numCache>
            </c:numRef>
          </c:val>
        </c:ser>
        <c:dLbls>
          <c:showLegendKey val="0"/>
          <c:showVal val="0"/>
          <c:showCatName val="0"/>
          <c:showSerName val="0"/>
          <c:showPercent val="0"/>
          <c:showBubbleSize val="0"/>
        </c:dLbls>
        <c:gapWidth val="150"/>
        <c:shape val="cylinder"/>
        <c:axId val="34330112"/>
        <c:axId val="82057984"/>
        <c:axId val="0"/>
      </c:bar3DChart>
      <c:catAx>
        <c:axId val="343301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82057984"/>
        <c:crosses val="autoZero"/>
        <c:auto val="1"/>
        <c:lblAlgn val="ctr"/>
        <c:lblOffset val="100"/>
        <c:noMultiLvlLbl val="0"/>
      </c:catAx>
      <c:valAx>
        <c:axId val="82057984"/>
        <c:scaling>
          <c:orientation val="minMax"/>
        </c:scaling>
        <c:delete val="1"/>
        <c:axPos val="l"/>
        <c:numFmt formatCode="#,##0.0" sourceLinked="1"/>
        <c:majorTickMark val="out"/>
        <c:minorTickMark val="none"/>
        <c:tickLblPos val="nextTo"/>
        <c:crossAx val="34330112"/>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0.1</c:v>
                </c:pt>
                <c:pt idx="1">
                  <c:v>0.1</c:v>
                </c:pt>
                <c:pt idx="2">
                  <c:v>0.1</c:v>
                </c:pt>
              </c:numCache>
            </c:numRef>
          </c:val>
        </c:ser>
        <c:dLbls>
          <c:showLegendKey val="0"/>
          <c:showVal val="0"/>
          <c:showCatName val="0"/>
          <c:showSerName val="0"/>
          <c:showPercent val="0"/>
          <c:showBubbleSize val="0"/>
        </c:dLbls>
        <c:gapWidth val="150"/>
        <c:axId val="156029440"/>
        <c:axId val="35432704"/>
      </c:barChart>
      <c:catAx>
        <c:axId val="156029440"/>
        <c:scaling>
          <c:orientation val="minMax"/>
        </c:scaling>
        <c:delete val="0"/>
        <c:axPos val="l"/>
        <c:majorTickMark val="out"/>
        <c:minorTickMark val="none"/>
        <c:tickLblPos val="nextTo"/>
        <c:crossAx val="35432704"/>
        <c:crosses val="autoZero"/>
        <c:auto val="1"/>
        <c:lblAlgn val="ctr"/>
        <c:lblOffset val="100"/>
        <c:noMultiLvlLbl val="0"/>
      </c:catAx>
      <c:valAx>
        <c:axId val="35432704"/>
        <c:scaling>
          <c:orientation val="minMax"/>
        </c:scaling>
        <c:delete val="1"/>
        <c:axPos val="b"/>
        <c:numFmt formatCode="General" sourceLinked="1"/>
        <c:majorTickMark val="out"/>
        <c:minorTickMark val="none"/>
        <c:tickLblPos val="nextTo"/>
        <c:crossAx val="156029440"/>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 </c:v>
                </c:pt>
                <c:pt idx="2">
                  <c:v>2023 год</c:v>
                </c:pt>
              </c:strCache>
            </c:strRef>
          </c:cat>
          <c:val>
            <c:numRef>
              <c:f>Лист1!$B$2:$B$4</c:f>
              <c:numCache>
                <c:formatCode>General</c:formatCode>
                <c:ptCount val="3"/>
                <c:pt idx="0">
                  <c:v>5.6</c:v>
                </c:pt>
                <c:pt idx="1">
                  <c:v>5.8</c:v>
                </c:pt>
                <c:pt idx="2">
                  <c:v>5.7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10003.700000000001</c:v>
                </c:pt>
                <c:pt idx="1">
                  <c:v>10569.5</c:v>
                </c:pt>
                <c:pt idx="2">
                  <c:v>10669.5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0179133101786506"/>
          <c:y val="0.52053817263225433"/>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0.5</c:v>
                </c:pt>
                <c:pt idx="1">
                  <c:v>0.7</c:v>
                </c:pt>
                <c:pt idx="2">
                  <c:v>0.6</c:v>
                </c:pt>
              </c:numCache>
            </c:numRef>
          </c:val>
        </c:ser>
        <c:dLbls>
          <c:showLegendKey val="0"/>
          <c:showVal val="0"/>
          <c:showCatName val="0"/>
          <c:showSerName val="0"/>
          <c:showPercent val="0"/>
          <c:showBubbleSize val="0"/>
        </c:dLbls>
        <c:gapWidth val="150"/>
        <c:axId val="117401088"/>
        <c:axId val="156501120"/>
      </c:barChart>
      <c:catAx>
        <c:axId val="11740108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6501120"/>
        <c:crosses val="autoZero"/>
        <c:auto val="1"/>
        <c:lblAlgn val="ctr"/>
        <c:lblOffset val="100"/>
        <c:noMultiLvlLbl val="0"/>
      </c:catAx>
      <c:valAx>
        <c:axId val="156501120"/>
        <c:scaling>
          <c:orientation val="minMax"/>
        </c:scaling>
        <c:delete val="1"/>
        <c:axPos val="l"/>
        <c:numFmt formatCode="General" sourceLinked="1"/>
        <c:majorTickMark val="out"/>
        <c:minorTickMark val="none"/>
        <c:tickLblPos val="nextTo"/>
        <c:crossAx val="11740108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1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0.0</c:formatCode>
                <c:ptCount val="3"/>
                <c:pt idx="0">
                  <c:v>14.9</c:v>
                </c:pt>
                <c:pt idx="1">
                  <c:v>14.5</c:v>
                </c:pt>
                <c:pt idx="2">
                  <c:v>13.6</c:v>
                </c:pt>
              </c:numCache>
            </c:numRef>
          </c:val>
        </c:ser>
        <c:dLbls>
          <c:showLegendKey val="0"/>
          <c:showVal val="0"/>
          <c:showCatName val="0"/>
          <c:showSerName val="0"/>
          <c:showPercent val="0"/>
          <c:showBubbleSize val="0"/>
        </c:dLbls>
        <c:gapWidth val="150"/>
        <c:shape val="cylinder"/>
        <c:axId val="244937216"/>
        <c:axId val="156505728"/>
        <c:axId val="0"/>
      </c:bar3DChart>
      <c:catAx>
        <c:axId val="244937216"/>
        <c:scaling>
          <c:orientation val="minMax"/>
        </c:scaling>
        <c:delete val="0"/>
        <c:axPos val="b"/>
        <c:majorTickMark val="out"/>
        <c:minorTickMark val="none"/>
        <c:tickLblPos val="nextTo"/>
        <c:txPr>
          <a:bodyPr/>
          <a:lstStyle/>
          <a:p>
            <a:pPr>
              <a:defRPr sz="1100" b="1" i="0" baseline="0">
                <a:latin typeface="Times New Roman" panose="02020603050405020304" pitchFamily="18" charset="0"/>
              </a:defRPr>
            </a:pPr>
            <a:endParaRPr lang="ru-RU"/>
          </a:p>
        </c:txPr>
        <c:crossAx val="156505728"/>
        <c:crosses val="autoZero"/>
        <c:auto val="1"/>
        <c:lblAlgn val="ctr"/>
        <c:lblOffset val="100"/>
        <c:noMultiLvlLbl val="0"/>
      </c:catAx>
      <c:valAx>
        <c:axId val="156505728"/>
        <c:scaling>
          <c:orientation val="minMax"/>
        </c:scaling>
        <c:delete val="1"/>
        <c:axPos val="l"/>
        <c:numFmt formatCode="0.0" sourceLinked="1"/>
        <c:majorTickMark val="out"/>
        <c:minorTickMark val="none"/>
        <c:tickLblPos val="nextTo"/>
        <c:crossAx val="24493721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7.7</c:v>
                </c:pt>
                <c:pt idx="1">
                  <c:v>7.7</c:v>
                </c:pt>
                <c:pt idx="2">
                  <c:v>7.7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3.5</c:v>
                </c:pt>
                <c:pt idx="1">
                  <c:v>2.9</c:v>
                </c:pt>
                <c:pt idx="2">
                  <c:v>2.8</c:v>
                </c:pt>
              </c:numCache>
            </c:numRef>
          </c:val>
        </c:ser>
        <c:dLbls>
          <c:showLegendKey val="0"/>
          <c:showVal val="0"/>
          <c:showCatName val="0"/>
          <c:showSerName val="0"/>
          <c:showPercent val="0"/>
          <c:showBubbleSize val="0"/>
        </c:dLbls>
        <c:gapWidth val="100"/>
        <c:shape val="cylinder"/>
        <c:axId val="297113088"/>
        <c:axId val="116855296"/>
        <c:axId val="0"/>
      </c:bar3DChart>
      <c:valAx>
        <c:axId val="116855296"/>
        <c:scaling>
          <c:orientation val="minMax"/>
        </c:scaling>
        <c:delete val="1"/>
        <c:axPos val="l"/>
        <c:numFmt formatCode="General" sourceLinked="1"/>
        <c:majorTickMark val="out"/>
        <c:minorTickMark val="none"/>
        <c:tickLblPos val="nextTo"/>
        <c:crossAx val="297113088"/>
        <c:crosses val="autoZero"/>
        <c:crossBetween val="between"/>
      </c:valAx>
      <c:catAx>
        <c:axId val="29711308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6855296"/>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2.2999999999999998</c:v>
                </c:pt>
                <c:pt idx="1">
                  <c:v>2</c:v>
                </c:pt>
                <c:pt idx="2">
                  <c:v>2</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0.9</c:v>
                </c:pt>
                <c:pt idx="1">
                  <c:v>0.9</c:v>
                </c:pt>
                <c:pt idx="2">
                  <c:v>1.1000000000000001</c:v>
                </c:pt>
              </c:numCache>
            </c:numRef>
          </c:val>
        </c:ser>
        <c:dLbls>
          <c:showLegendKey val="0"/>
          <c:showVal val="0"/>
          <c:showCatName val="0"/>
          <c:showSerName val="0"/>
          <c:showPercent val="0"/>
          <c:showBubbleSize val="0"/>
        </c:dLbls>
        <c:gapWidth val="150"/>
        <c:shape val="cone"/>
        <c:axId val="246597120"/>
        <c:axId val="245958336"/>
        <c:axId val="36607232"/>
      </c:bar3DChart>
      <c:catAx>
        <c:axId val="24659712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45958336"/>
        <c:crosses val="autoZero"/>
        <c:auto val="1"/>
        <c:lblAlgn val="ctr"/>
        <c:lblOffset val="100"/>
        <c:noMultiLvlLbl val="0"/>
      </c:catAx>
      <c:valAx>
        <c:axId val="245958336"/>
        <c:scaling>
          <c:orientation val="minMax"/>
        </c:scaling>
        <c:delete val="1"/>
        <c:axPos val="l"/>
        <c:majorGridlines/>
        <c:numFmt formatCode="General" sourceLinked="1"/>
        <c:majorTickMark val="out"/>
        <c:minorTickMark val="none"/>
        <c:tickLblPos val="nextTo"/>
        <c:crossAx val="246597120"/>
        <c:crosses val="autoZero"/>
        <c:crossBetween val="between"/>
      </c:valAx>
      <c:serAx>
        <c:axId val="36607232"/>
        <c:scaling>
          <c:orientation val="minMax"/>
        </c:scaling>
        <c:delete val="1"/>
        <c:axPos val="b"/>
        <c:majorTickMark val="out"/>
        <c:minorTickMark val="none"/>
        <c:tickLblPos val="nextTo"/>
        <c:crossAx val="245958336"/>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2022 год</c:v>
                </c:pt>
                <c:pt idx="2">
                  <c:v>2023 год</c:v>
                </c:pt>
              </c:strCache>
            </c:strRef>
          </c:cat>
          <c:val>
            <c:numRef>
              <c:f>Лист1!$B$2:$B$4</c:f>
              <c:numCache>
                <c:formatCode>General</c:formatCode>
                <c:ptCount val="3"/>
                <c:pt idx="0">
                  <c:v>0.4</c:v>
                </c:pt>
                <c:pt idx="1">
                  <c:v>0.4</c:v>
                </c:pt>
                <c:pt idx="2">
                  <c:v>0.3</c:v>
                </c:pt>
              </c:numCache>
            </c:numRef>
          </c:val>
        </c:ser>
        <c:dLbls>
          <c:showLegendKey val="0"/>
          <c:showVal val="0"/>
          <c:showCatName val="0"/>
          <c:showSerName val="0"/>
          <c:showPercent val="0"/>
          <c:showBubbleSize val="0"/>
        </c:dLbls>
        <c:gapWidth val="100"/>
        <c:shape val="cylinder"/>
        <c:axId val="247155712"/>
        <c:axId val="245960640"/>
        <c:axId val="0"/>
      </c:bar3DChart>
      <c:valAx>
        <c:axId val="245960640"/>
        <c:scaling>
          <c:orientation val="minMax"/>
        </c:scaling>
        <c:delete val="1"/>
        <c:axPos val="l"/>
        <c:numFmt formatCode="General" sourceLinked="1"/>
        <c:majorTickMark val="out"/>
        <c:minorTickMark val="none"/>
        <c:tickLblPos val="nextTo"/>
        <c:crossAx val="247155712"/>
        <c:crosses val="autoZero"/>
        <c:crossBetween val="between"/>
      </c:valAx>
      <c:catAx>
        <c:axId val="2471557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45960640"/>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259.89999999999998</c:v>
                </c:pt>
                <c:pt idx="1">
                  <c:v>73.099999999999994</c:v>
                </c:pt>
                <c:pt idx="2">
                  <c:v>26.8</c:v>
                </c:pt>
                <c:pt idx="3">
                  <c:v>113.7</c:v>
                </c:pt>
                <c:pt idx="4">
                  <c:v>42.8</c:v>
                </c:pt>
                <c:pt idx="5">
                  <c:v>11.4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2021 год</c:v>
                </c:pt>
                <c:pt idx="1">
                  <c:v>2022 год</c:v>
                </c:pt>
                <c:pt idx="2">
                  <c:v>2023 год</c:v>
                </c:pt>
              </c:strCache>
            </c:strRef>
          </c:cat>
          <c:val>
            <c:numRef>
              <c:f>Лист1!$B$2:$B$4</c:f>
              <c:numCache>
                <c:formatCode>General</c:formatCode>
                <c:ptCount val="3"/>
                <c:pt idx="0">
                  <c:v>0.5</c:v>
                </c:pt>
                <c:pt idx="1">
                  <c:v>1.7</c:v>
                </c:pt>
                <c:pt idx="2">
                  <c:v>2.8</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2.9</c:v>
                </c:pt>
                <c:pt idx="1">
                  <c:v>22.1</c:v>
                </c:pt>
                <c:pt idx="2">
                  <c:v>19.899999999999999</c:v>
                </c:pt>
                <c:pt idx="3">
                  <c:v>0</c:v>
                </c:pt>
                <c:pt idx="4">
                  <c:v>0</c:v>
                </c:pt>
                <c:pt idx="5">
                  <c:v>0</c:v>
                </c:pt>
              </c:numCache>
            </c:numRef>
          </c:val>
        </c:ser>
        <c:dLbls>
          <c:showLegendKey val="0"/>
          <c:showVal val="0"/>
          <c:showCatName val="0"/>
          <c:showSerName val="0"/>
          <c:showPercent val="0"/>
          <c:showBubbleSize val="0"/>
        </c:dLbls>
        <c:gapWidth val="150"/>
        <c:shape val="pyramid"/>
        <c:axId val="247906816"/>
        <c:axId val="245963520"/>
        <c:axId val="0"/>
      </c:bar3DChart>
      <c:catAx>
        <c:axId val="24790681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45963520"/>
        <c:crosses val="autoZero"/>
        <c:auto val="1"/>
        <c:lblAlgn val="ctr"/>
        <c:lblOffset val="100"/>
        <c:noMultiLvlLbl val="0"/>
      </c:catAx>
      <c:valAx>
        <c:axId val="245963520"/>
        <c:scaling>
          <c:orientation val="minMax"/>
        </c:scaling>
        <c:delete val="1"/>
        <c:axPos val="l"/>
        <c:numFmt formatCode="General" sourceLinked="1"/>
        <c:majorTickMark val="out"/>
        <c:minorTickMark val="none"/>
        <c:tickLblPos val="nextTo"/>
        <c:crossAx val="247906816"/>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1973.5</c:v>
                </c:pt>
                <c:pt idx="2">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349058777925111E-3"/>
                  <c:y val="0.17659036164849123"/>
                </c:manualLayout>
              </c:layout>
              <c:showLegendKey val="0"/>
              <c:showVal val="1"/>
              <c:showCatName val="0"/>
              <c:showSerName val="0"/>
              <c:showPercent val="0"/>
              <c:showBubbleSize val="0"/>
            </c:dLbl>
            <c:dLbl>
              <c:idx val="1"/>
              <c:layout>
                <c:manualLayout>
                  <c:x val="4.1127417954874993E-3"/>
                  <c:y val="0.42324363392659353"/>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64182.400000000001</c:v>
                </c:pt>
                <c:pt idx="1">
                  <c:v>190992.3</c:v>
                </c:pt>
                <c:pt idx="2">
                  <c:v>0</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5.5555457445671894E-3"/>
                  <c:y val="0.12855878996234055"/>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233148.1</c:v>
                </c:pt>
                <c:pt idx="1">
                  <c:v>62570.8</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840</c:v>
                </c:pt>
                <c:pt idx="1">
                  <c:v>12243.5</c:v>
                </c:pt>
                <c:pt idx="2">
                  <c:v>0</c:v>
                </c:pt>
              </c:numCache>
            </c:numRef>
          </c:val>
        </c:ser>
        <c:dLbls>
          <c:showLegendKey val="0"/>
          <c:showVal val="0"/>
          <c:showCatName val="0"/>
          <c:showSerName val="0"/>
          <c:showPercent val="0"/>
          <c:showBubbleSize val="0"/>
        </c:dLbls>
        <c:gapWidth val="34"/>
        <c:gapDepth val="160"/>
        <c:shape val="cylinder"/>
        <c:axId val="248258560"/>
        <c:axId val="245819648"/>
        <c:axId val="0"/>
      </c:bar3DChart>
      <c:catAx>
        <c:axId val="248258560"/>
        <c:scaling>
          <c:orientation val="minMax"/>
        </c:scaling>
        <c:delete val="1"/>
        <c:axPos val="b"/>
        <c:majorTickMark val="out"/>
        <c:minorTickMark val="none"/>
        <c:tickLblPos val="nextTo"/>
        <c:crossAx val="245819648"/>
        <c:crosses val="autoZero"/>
        <c:auto val="1"/>
        <c:lblAlgn val="ctr"/>
        <c:lblOffset val="100"/>
        <c:noMultiLvlLbl val="0"/>
      </c:catAx>
      <c:valAx>
        <c:axId val="245819648"/>
        <c:scaling>
          <c:orientation val="minMax"/>
        </c:scaling>
        <c:delete val="1"/>
        <c:axPos val="l"/>
        <c:numFmt formatCode="#,##0.0" sourceLinked="1"/>
        <c:majorTickMark val="out"/>
        <c:minorTickMark val="none"/>
        <c:tickLblPos val="nextTo"/>
        <c:crossAx val="248258560"/>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2"/>
              <c:layout>
                <c:manualLayout>
                  <c:x val="-1.2499998632983629E-2"/>
                  <c:y val="4.198372783436895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 2019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1.2499889271665652E-2"/>
                  <c:y val="-6.297724465422350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48.8</c:v>
                </c:pt>
                <c:pt idx="2">
                  <c:v>34.5</c:v>
                </c:pt>
                <c:pt idx="3">
                  <c:v>51</c:v>
                </c:pt>
                <c:pt idx="4">
                  <c:v>39.200000000000003</c:v>
                </c:pt>
              </c:numCache>
            </c:numRef>
          </c:val>
        </c:ser>
        <c:ser>
          <c:idx val="4"/>
          <c:order val="4"/>
          <c:tx>
            <c:strRef>
              <c:f>Лист1!$F$1</c:f>
              <c:strCache>
                <c:ptCount val="1"/>
                <c:pt idx="0">
                  <c:v>2020 год (план)</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4.1666662109945086E-3"/>
                  <c:y val="4.1982074931697739E-3"/>
                </c:manualLayout>
              </c:layout>
              <c:showLegendKey val="0"/>
              <c:showVal val="1"/>
              <c:showCatName val="0"/>
              <c:showSerName val="0"/>
              <c:showPercent val="0"/>
              <c:showBubbleSize val="0"/>
            </c:dLbl>
            <c:dLbl>
              <c:idx val="4"/>
              <c:layout>
                <c:manualLayout>
                  <c:x val="2.7777774739963391E-3"/>
                  <c:y val="-1.0495931958592143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formatCode="0.0">
                  <c:v>41</c:v>
                </c:pt>
              </c:numCache>
            </c:numRef>
          </c:val>
        </c:ser>
        <c:ser>
          <c:idx val="5"/>
          <c:order val="5"/>
          <c:tx>
            <c:strRef>
              <c:f>Лист1!$G$1</c:f>
              <c:strCache>
                <c:ptCount val="1"/>
                <c:pt idx="0">
                  <c:v>2021 год (план)</c:v>
                </c:pt>
              </c:strCache>
            </c:strRef>
          </c:tx>
          <c:invertIfNegative val="0"/>
          <c:dLbls>
            <c:dLbl>
              <c:idx val="1"/>
              <c:layout>
                <c:manualLayout>
                  <c:x val="1.5277776106979815E-2"/>
                  <c:y val="-4.1983727834368576E-3"/>
                </c:manualLayout>
              </c:layout>
              <c:showLegendKey val="0"/>
              <c:showVal val="1"/>
              <c:showCatName val="0"/>
              <c:showSerName val="0"/>
              <c:showPercent val="0"/>
              <c:showBubbleSize val="0"/>
            </c:dLbl>
            <c:dLbl>
              <c:idx val="2"/>
              <c:layout>
                <c:manualLayout>
                  <c:x val="5.5555549479926782E-3"/>
                  <c:y val="4.1983727834368186E-3"/>
                </c:manualLayout>
              </c:layout>
              <c:showLegendKey val="0"/>
              <c:showVal val="1"/>
              <c:showCatName val="0"/>
              <c:showSerName val="0"/>
              <c:showPercent val="0"/>
              <c:showBubbleSize val="0"/>
            </c:dLbl>
            <c:dLbl>
              <c:idx val="3"/>
              <c:layout>
                <c:manualLayout>
                  <c:x val="1.1111109895985356E-2"/>
                  <c:y val="-1.9242319635167159E-17"/>
                </c:manualLayout>
              </c:layout>
              <c:showLegendKey val="0"/>
              <c:showVal val="1"/>
              <c:showCatName val="0"/>
              <c:showSerName val="0"/>
              <c:showPercent val="0"/>
              <c:showBubbleSize val="0"/>
            </c:dLbl>
            <c:dLbl>
              <c:idx val="4"/>
              <c:layout>
                <c:manualLayout>
                  <c:x val="1.1111109895985356E-2"/>
                  <c:y val="-6.2977244654223502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Лист1!$G$2:$G$6</c:f>
              <c:numCache>
                <c:formatCode>General</c:formatCode>
                <c:ptCount val="5"/>
                <c:pt idx="1">
                  <c:v>53.5</c:v>
                </c:pt>
                <c:pt idx="2">
                  <c:v>42.7</c:v>
                </c:pt>
                <c:pt idx="3">
                  <c:v>58.4</c:v>
                </c:pt>
                <c:pt idx="4">
                  <c:v>42.6</c:v>
                </c:pt>
              </c:numCache>
            </c:numRef>
          </c:val>
        </c:ser>
        <c:dLbls>
          <c:showLegendKey val="0"/>
          <c:showVal val="0"/>
          <c:showCatName val="0"/>
          <c:showSerName val="0"/>
          <c:showPercent val="0"/>
          <c:showBubbleSize val="0"/>
        </c:dLbls>
        <c:gapWidth val="150"/>
        <c:shape val="cylinder"/>
        <c:axId val="300176896"/>
        <c:axId val="245821952"/>
        <c:axId val="0"/>
      </c:bar3DChart>
      <c:catAx>
        <c:axId val="300176896"/>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245821952"/>
        <c:crosses val="autoZero"/>
        <c:auto val="1"/>
        <c:lblAlgn val="ctr"/>
        <c:lblOffset val="100"/>
        <c:noMultiLvlLbl val="0"/>
      </c:catAx>
      <c:valAx>
        <c:axId val="245821952"/>
        <c:scaling>
          <c:orientation val="minMax"/>
        </c:scaling>
        <c:delete val="1"/>
        <c:axPos val="l"/>
        <c:numFmt formatCode="#,##0.00" sourceLinked="1"/>
        <c:majorTickMark val="out"/>
        <c:minorTickMark val="none"/>
        <c:tickLblPos val="nextTo"/>
        <c:crossAx val="300176896"/>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1653882146338348"/>
          <c:h val="0.22408732086460695"/>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2021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117998.1</c:v>
                </c:pt>
                <c:pt idx="1">
                  <c:v>65621.8</c:v>
                </c:pt>
                <c:pt idx="2">
                  <c:v>26626.400000000001</c:v>
                </c:pt>
                <c:pt idx="3">
                  <c:v>29581.7</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53487</c:v>
                </c:pt>
                <c:pt idx="1">
                  <c:v>42727</c:v>
                </c:pt>
                <c:pt idx="2">
                  <c:v>58363</c:v>
                </c:pt>
                <c:pt idx="3">
                  <c:v>42643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88.138385502471166</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70.345963756177923</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96.210873146622731</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70.181219110378919</c:v>
                </c:pt>
              </c:numCache>
            </c:numRef>
          </c:val>
        </c:ser>
        <c:dLbls>
          <c:showLegendKey val="0"/>
          <c:showVal val="0"/>
          <c:showCatName val="0"/>
          <c:showSerName val="0"/>
          <c:showPercent val="0"/>
          <c:showBubbleSize val="0"/>
        </c:dLbls>
        <c:gapWidth val="150"/>
        <c:shape val="pyramid"/>
        <c:axId val="300339200"/>
        <c:axId val="245794496"/>
        <c:axId val="0"/>
      </c:bar3DChart>
      <c:catAx>
        <c:axId val="300339200"/>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245794496"/>
        <c:crosses val="autoZero"/>
        <c:auto val="1"/>
        <c:lblAlgn val="ctr"/>
        <c:lblOffset val="100"/>
        <c:noMultiLvlLbl val="0"/>
      </c:catAx>
      <c:valAx>
        <c:axId val="245794496"/>
        <c:scaling>
          <c:orientation val="minMax"/>
        </c:scaling>
        <c:delete val="1"/>
        <c:axPos val="l"/>
        <c:numFmt formatCode="#,##0.0" sourceLinked="1"/>
        <c:majorTickMark val="out"/>
        <c:minorTickMark val="none"/>
        <c:tickLblPos val="nextTo"/>
        <c:crossAx val="300339200"/>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Лист1!$B$2:$B$3</c:f>
              <c:numCache>
                <c:formatCode>#,##0.00</c:formatCode>
                <c:ptCount val="2"/>
                <c:pt idx="0">
                  <c:v>340.1</c:v>
                </c:pt>
                <c:pt idx="1">
                  <c:v>1232.5999999999999</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Лист1!$C$2:$C$3</c:f>
              <c:numCache>
                <c:formatCode>#,##0.00</c:formatCode>
                <c:ptCount val="2"/>
                <c:pt idx="0">
                  <c:v>0</c:v>
                </c:pt>
                <c:pt idx="1">
                  <c:v>339.65</c:v>
                </c:pt>
              </c:numCache>
            </c:numRef>
          </c:val>
        </c:ser>
        <c:ser>
          <c:idx val="2"/>
          <c:order val="2"/>
          <c:tx>
            <c:strRef>
              <c:f>Лист1!$D$1</c:f>
              <c:strCache>
                <c:ptCount val="1"/>
                <c:pt idx="0">
                  <c:v>Образование</c:v>
                </c:pt>
              </c:strCache>
            </c:strRef>
          </c:tx>
          <c:spPr>
            <a:solidFill>
              <a:srgbClr val="66FF66"/>
            </a:solidFill>
          </c:spPr>
          <c:invertIfNegative val="0"/>
          <c:dLbls>
            <c:dLbl>
              <c:idx val="0"/>
              <c:layout>
                <c:manualLayout>
                  <c:x val="-7.2282496844612897E-3"/>
                  <c:y val="4.5117725937428139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Лист1!$D$2:$D$3</c:f>
              <c:numCache>
                <c:formatCode>#,##0.00</c:formatCode>
                <c:ptCount val="2"/>
                <c:pt idx="0">
                  <c:v>677.8</c:v>
                </c:pt>
                <c:pt idx="1">
                  <c:v>681.03</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Лист1!$E$2:$E$3</c:f>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Лист1!$F$2:$F$3</c:f>
              <c:numCache>
                <c:formatCode>#,##0.00</c:formatCode>
                <c:ptCount val="2"/>
                <c:pt idx="0">
                  <c:v>670.7</c:v>
                </c:pt>
                <c:pt idx="1">
                  <c:v>3797.46</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Лист1!$G$2:$G$3</c:f>
              <c:numCache>
                <c:formatCode>#,##0.00</c:formatCode>
                <c:ptCount val="2"/>
                <c:pt idx="0">
                  <c:v>1146.5</c:v>
                </c:pt>
                <c:pt idx="1">
                  <c:v>4575.6000000000004</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Лист1!$H$2:$H$3</c:f>
              <c:numCache>
                <c:formatCode>#,##0.00</c:formatCode>
                <c:ptCount val="2"/>
                <c:pt idx="0">
                  <c:v>1830</c:v>
                </c:pt>
                <c:pt idx="1">
                  <c:v>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Лист1!$I$2:$I$3</c:f>
            </c:numRef>
          </c:val>
        </c:ser>
        <c:ser>
          <c:idx val="8"/>
          <c:order val="8"/>
          <c:tx>
            <c:strRef>
              <c:f>Лист1!$J$1</c:f>
              <c:strCache>
                <c:ptCount val="1"/>
                <c:pt idx="0">
                  <c:v>Физическая культура и спорт</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Лист1!$J$2:$J$3</c:f>
            </c:numRef>
          </c:val>
        </c:ser>
        <c:dLbls>
          <c:showLegendKey val="0"/>
          <c:showVal val="0"/>
          <c:showCatName val="0"/>
          <c:showSerName val="0"/>
          <c:showPercent val="0"/>
          <c:showBubbleSize val="0"/>
        </c:dLbls>
        <c:gapWidth val="150"/>
        <c:shape val="box"/>
        <c:axId val="302587392"/>
        <c:axId val="247318784"/>
        <c:axId val="0"/>
      </c:bar3DChart>
      <c:catAx>
        <c:axId val="30258739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47318784"/>
        <c:crosses val="autoZero"/>
        <c:auto val="1"/>
        <c:lblAlgn val="ctr"/>
        <c:lblOffset val="100"/>
        <c:noMultiLvlLbl val="0"/>
      </c:catAx>
      <c:valAx>
        <c:axId val="247318784"/>
        <c:scaling>
          <c:orientation val="minMax"/>
        </c:scaling>
        <c:delete val="1"/>
        <c:axPos val="l"/>
        <c:numFmt formatCode="#,##0.00" sourceLinked="1"/>
        <c:majorTickMark val="out"/>
        <c:minorTickMark val="none"/>
        <c:tickLblPos val="nextTo"/>
        <c:crossAx val="302587392"/>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4665.1000000000004</c:v>
                </c:pt>
                <c:pt idx="1">
                  <c:v>10626.34</c:v>
                </c:pt>
              </c:numCache>
            </c:numRef>
          </c:val>
        </c:ser>
        <c:dLbls>
          <c:showLegendKey val="0"/>
          <c:showVal val="0"/>
          <c:showCatName val="0"/>
          <c:showSerName val="0"/>
          <c:showPercent val="0"/>
          <c:showBubbleSize val="0"/>
        </c:dLbls>
        <c:axId val="117862400"/>
        <c:axId val="247320512"/>
      </c:areaChart>
      <c:catAx>
        <c:axId val="117862400"/>
        <c:scaling>
          <c:orientation val="minMax"/>
        </c:scaling>
        <c:delete val="0"/>
        <c:axPos val="b"/>
        <c:numFmt formatCode="General" sourceLinked="1"/>
        <c:majorTickMark val="out"/>
        <c:minorTickMark val="none"/>
        <c:tickLblPos val="nextTo"/>
        <c:crossAx val="247320512"/>
        <c:crosses val="autoZero"/>
        <c:auto val="1"/>
        <c:lblAlgn val="ctr"/>
        <c:lblOffset val="100"/>
        <c:noMultiLvlLbl val="0"/>
      </c:catAx>
      <c:valAx>
        <c:axId val="247320512"/>
        <c:scaling>
          <c:orientation val="minMax"/>
        </c:scaling>
        <c:delete val="1"/>
        <c:axPos val="l"/>
        <c:numFmt formatCode="#,##0.00" sourceLinked="1"/>
        <c:majorTickMark val="out"/>
        <c:minorTickMark val="none"/>
        <c:tickLblPos val="nextTo"/>
        <c:crossAx val="117862400"/>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2020 год</c:v>
                </c:pt>
                <c:pt idx="1">
                  <c:v>2021 год</c:v>
                </c:pt>
              </c:strCache>
            </c:strRef>
          </c:cat>
          <c:val>
            <c:numRef>
              <c:f>Лист1!$B$2:$B$3</c:f>
              <c:numCache>
                <c:formatCode>General</c:formatCode>
                <c:ptCount val="2"/>
                <c:pt idx="0">
                  <c:v>7</c:v>
                </c:pt>
                <c:pt idx="1">
                  <c:v>16</c:v>
                </c:pt>
              </c:numCache>
            </c:numRef>
          </c:val>
        </c:ser>
        <c:dLbls>
          <c:showLegendKey val="0"/>
          <c:showVal val="0"/>
          <c:showCatName val="0"/>
          <c:showSerName val="0"/>
          <c:showPercent val="0"/>
          <c:showBubbleSize val="0"/>
        </c:dLbls>
        <c:gapWidth val="150"/>
        <c:axId val="117864960"/>
        <c:axId val="247322240"/>
      </c:barChart>
      <c:catAx>
        <c:axId val="1178649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47322240"/>
        <c:crosses val="autoZero"/>
        <c:auto val="1"/>
        <c:lblAlgn val="ctr"/>
        <c:lblOffset val="100"/>
        <c:noMultiLvlLbl val="0"/>
      </c:catAx>
      <c:valAx>
        <c:axId val="247322240"/>
        <c:scaling>
          <c:orientation val="minMax"/>
        </c:scaling>
        <c:delete val="1"/>
        <c:axPos val="l"/>
        <c:numFmt formatCode="General" sourceLinked="1"/>
        <c:majorTickMark val="out"/>
        <c:minorTickMark val="none"/>
        <c:tickLblPos val="nextTo"/>
        <c:crossAx val="11786496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39.672951135051946</c:v>
                </c:pt>
                <c:pt idx="1">
                  <c:v>57.313269493844061</c:v>
                </c:pt>
                <c:pt idx="2">
                  <c:v>72.738805970149258</c:v>
                </c:pt>
                <c:pt idx="3">
                  <c:v>38.28671943711521</c:v>
                </c:pt>
                <c:pt idx="4">
                  <c:v>76.317757009345797</c:v>
                </c:pt>
                <c:pt idx="5">
                  <c:v>78.166666666666671</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37.2893420546364</c:v>
                </c:pt>
                <c:pt idx="1">
                  <c:v>57.41997264021888</c:v>
                </c:pt>
                <c:pt idx="2">
                  <c:v>68.02985074626865</c:v>
                </c:pt>
                <c:pt idx="3">
                  <c:v>37.159190853122247</c:v>
                </c:pt>
                <c:pt idx="4">
                  <c:v>73.04205607476635</c:v>
                </c:pt>
                <c:pt idx="5">
                  <c:v>74.254385964912274</c:v>
                </c:pt>
              </c:numCache>
            </c:numRef>
          </c:val>
        </c:ser>
        <c:dLbls>
          <c:showLegendKey val="0"/>
          <c:showVal val="0"/>
          <c:showCatName val="0"/>
          <c:showSerName val="0"/>
          <c:showPercent val="0"/>
          <c:showBubbleSize val="0"/>
        </c:dLbls>
        <c:gapWidth val="150"/>
        <c:shape val="box"/>
        <c:axId val="81461248"/>
        <c:axId val="114622464"/>
        <c:axId val="0"/>
      </c:bar3DChart>
      <c:catAx>
        <c:axId val="81461248"/>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14622464"/>
        <c:crosses val="autoZero"/>
        <c:auto val="1"/>
        <c:lblAlgn val="ctr"/>
        <c:lblOffset val="100"/>
        <c:noMultiLvlLbl val="0"/>
      </c:catAx>
      <c:valAx>
        <c:axId val="114622464"/>
        <c:scaling>
          <c:orientation val="minMax"/>
        </c:scaling>
        <c:delete val="1"/>
        <c:axPos val="b"/>
        <c:numFmt formatCode="#,##0.00" sourceLinked="1"/>
        <c:majorTickMark val="out"/>
        <c:minorTickMark val="none"/>
        <c:tickLblPos val="nextTo"/>
        <c:crossAx val="81461248"/>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2020 год</c:v>
                </c:pt>
                <c:pt idx="1">
                  <c:v>2021 год</c:v>
                </c:pt>
                <c:pt idx="2">
                  <c:v>2022 год</c:v>
                </c:pt>
                <c:pt idx="3">
                  <c:v>2023 год</c:v>
                </c:pt>
              </c:strCache>
            </c:strRef>
          </c:cat>
          <c:val>
            <c:numRef>
              <c:f>Лист1!$D$2:$D$5</c:f>
              <c:numCache>
                <c:formatCode>#,##0.0</c:formatCode>
                <c:ptCount val="4"/>
                <c:pt idx="0" formatCode="General">
                  <c:v>12.9</c:v>
                </c:pt>
                <c:pt idx="1">
                  <c:v>12</c:v>
                </c:pt>
                <c:pt idx="2" formatCode="General">
                  <c:v>18.399999999999999</c:v>
                </c:pt>
                <c:pt idx="3" formatCode="General">
                  <c:v>17.399999999999999</c:v>
                </c:pt>
              </c:numCache>
            </c:numRef>
          </c:val>
        </c:ser>
        <c:dLbls>
          <c:showLegendKey val="0"/>
          <c:showVal val="0"/>
          <c:showCatName val="0"/>
          <c:showSerName val="0"/>
          <c:showPercent val="0"/>
          <c:showBubbleSize val="0"/>
        </c:dLbls>
        <c:gapWidth val="150"/>
        <c:shape val="cylinder"/>
        <c:axId val="82050048"/>
        <c:axId val="143286272"/>
        <c:axId val="0"/>
      </c:bar3DChart>
      <c:catAx>
        <c:axId val="82050048"/>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43286272"/>
        <c:crosses val="autoZero"/>
        <c:auto val="1"/>
        <c:lblAlgn val="ctr"/>
        <c:lblOffset val="100"/>
        <c:noMultiLvlLbl val="0"/>
      </c:catAx>
      <c:valAx>
        <c:axId val="143286272"/>
        <c:scaling>
          <c:orientation val="minMax"/>
        </c:scaling>
        <c:delete val="1"/>
        <c:axPos val="l"/>
        <c:numFmt formatCode="General" sourceLinked="1"/>
        <c:majorTickMark val="out"/>
        <c:minorTickMark val="none"/>
        <c:tickLblPos val="nextTo"/>
        <c:crossAx val="82050048"/>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- 13,3%</c:v>
                </c:pt>
                <c:pt idx="1">
                  <c:v>Субсидии -18,3%</c:v>
                </c:pt>
                <c:pt idx="2">
                  <c:v>Субвенции - 68,4%</c:v>
                </c:pt>
              </c:strCache>
            </c:strRef>
          </c:cat>
          <c:val>
            <c:numRef>
              <c:f>Лист1!$B$2:$B$4</c:f>
              <c:numCache>
                <c:formatCode>#,##0.0</c:formatCode>
                <c:ptCount val="3"/>
                <c:pt idx="0">
                  <c:v>45747.199999999997</c:v>
                </c:pt>
                <c:pt idx="1">
                  <c:v>62951.7</c:v>
                </c:pt>
                <c:pt idx="2">
                  <c:v>235218.7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- 0,1%</c:v>
                </c:pt>
                <c:pt idx="1">
                  <c:v>Субсидии - 21,35%</c:v>
                </c:pt>
                <c:pt idx="2">
                  <c:v>Субвенции - 78,6%</c:v>
                </c:pt>
              </c:strCache>
            </c:strRef>
          </c:cat>
          <c:val>
            <c:numRef>
              <c:f>Лист1!$B$2:$B$4</c:f>
              <c:numCache>
                <c:formatCode>General</c:formatCode>
                <c:ptCount val="3"/>
                <c:pt idx="0">
                  <c:v>192</c:v>
                </c:pt>
                <c:pt idx="1">
                  <c:v>64087</c:v>
                </c:pt>
                <c:pt idx="2">
                  <c:v>236699.9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2023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- 0,0%</c:v>
                </c:pt>
                <c:pt idx="1">
                  <c:v>Субсидии - 21,6%</c:v>
                </c:pt>
                <c:pt idx="2">
                  <c:v>Субвенции - 78,4%</c:v>
                </c:pt>
              </c:strCache>
            </c:strRef>
          </c:cat>
          <c:val>
            <c:numRef>
              <c:f>Лист1!$B$2:$B$4</c:f>
              <c:numCache>
                <c:formatCode>General</c:formatCode>
                <c:ptCount val="3"/>
                <c:pt idx="0">
                  <c:v>21.5</c:v>
                </c:pt>
                <c:pt idx="1">
                  <c:v>64964.1</c:v>
                </c:pt>
                <c:pt idx="2">
                  <c:v>236449.8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smtClean="0">
              <a:solidFill>
                <a:srgbClr val="FF0000"/>
              </a:solidFill>
              <a:latin typeface="Times New Roman" panose="02020603050405020304" pitchFamily="18" charset="0"/>
            </a:rPr>
            <a:t>32,9</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9649161" custLinFactNeighborX="34566" custLinFactNeighborY="-19020"/>
      <dgm:spPr/>
    </dgm:pt>
    <dgm:pt modelId="{6257450A-7852-42A2-AEAF-5FF90899BBCA}" type="pres">
      <dgm:prSet presAssocID="{0D995BAB-EBB8-43E8-9A0D-3D3A7C1982DE}" presName="txNode1" presStyleLbl="revTx" presStyleIdx="0" presStyleCnt="1" custLinFactNeighborX="-20749" custLinFactNeighborY="83333">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777DA5F9-2C25-4183-820E-CBEA292AA657}" type="presOf" srcId="{0D995BAB-EBB8-43E8-9A0D-3D3A7C1982DE}" destId="{6257450A-7852-42A2-AEAF-5FF90899BBCA}" srcOrd="0" destOrd="0" presId="urn:microsoft.com/office/officeart/2009/3/layout/DescendingProcess"/>
    <dgm:cxn modelId="{6B7C486F-D22E-4C43-A335-A2CB92B203B5}" type="presOf" srcId="{8F8F58F7-406D-4954-B6B3-8398E2F2DD10}" destId="{688F57F5-6312-447A-A778-AD325DE2D80F}" srcOrd="0" destOrd="0" presId="urn:microsoft.com/office/officeart/2009/3/layout/DescendingProcess"/>
    <dgm:cxn modelId="{90B83CF7-C08D-4205-9BB9-981143498220}" type="presParOf" srcId="{688F57F5-6312-447A-A778-AD325DE2D80F}" destId="{ED23B688-E682-4582-ACB7-7838D3CAF302}" srcOrd="0" destOrd="0" presId="urn:microsoft.com/office/officeart/2009/3/layout/DescendingProcess"/>
    <dgm:cxn modelId="{FC1E293D-919C-44E2-8020-8C5845F74742}"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38,4</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39A67259-B72F-4326-A5A8-560CA5FB8010}">
      <dgm:prSet phldrT="[Текст]" custT="1"/>
      <dgm:spPr/>
      <dgm:t>
        <a:bodyPr/>
        <a:lstStyle/>
        <a:p>
          <a:r>
            <a:rPr lang="ru-RU" sz="1000" b="1" i="1" baseline="0" dirty="0" smtClean="0">
              <a:solidFill>
                <a:srgbClr val="FF0000"/>
              </a:solidFill>
              <a:latin typeface="Times New Roman" panose="02020603050405020304" pitchFamily="18" charset="0"/>
            </a:rPr>
            <a:t>37,4</a:t>
          </a:r>
          <a:endParaRPr lang="ru-RU" sz="1000" b="1" i="1" baseline="0" dirty="0">
            <a:solidFill>
              <a:srgbClr val="FF0000"/>
            </a:solidFill>
            <a:latin typeface="Times New Roman" panose="02020603050405020304" pitchFamily="18" charset="0"/>
          </a:endParaRPr>
        </a:p>
      </dgm:t>
    </dgm:pt>
    <dgm:pt modelId="{65F22EC0-79B3-4B57-A3C8-D3BAD64E7C54}" type="parTrans" cxnId="{5BDD3BDB-D86C-4F32-ACE6-9E8FFD48C188}">
      <dgm:prSet/>
      <dgm:spPr/>
      <dgm:t>
        <a:bodyPr/>
        <a:lstStyle/>
        <a:p>
          <a:endParaRPr lang="ru-RU"/>
        </a:p>
      </dgm:t>
    </dgm:pt>
    <dgm:pt modelId="{CCFAC1E3-96AC-4BA4-BF2E-8F57D1825ECB}" type="sibTrans" cxnId="{5BDD3BDB-D86C-4F32-ACE6-9E8FFD48C188}">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9814239" custLinFactNeighborX="5495" custLinFactNeighborY="-5119"/>
      <dgm:spPr/>
    </dgm:pt>
    <dgm:pt modelId="{6257450A-7852-42A2-AEAF-5FF90899BBCA}" type="pres">
      <dgm:prSet presAssocID="{0D995BAB-EBB8-43E8-9A0D-3D3A7C1982DE}" presName="txNode1" presStyleLbl="revTx" presStyleIdx="0" presStyleCnt="2" custLinFactX="-43845" custLinFactY="100000" custLinFactNeighborX="-100000" custLinFactNeighborY="108333">
        <dgm:presLayoutVars>
          <dgm:bulletEnabled val="1"/>
        </dgm:presLayoutVars>
      </dgm:prSet>
      <dgm:spPr/>
      <dgm:t>
        <a:bodyPr/>
        <a:lstStyle/>
        <a:p>
          <a:endParaRPr lang="ru-RU"/>
        </a:p>
      </dgm:t>
    </dgm:pt>
    <dgm:pt modelId="{BC116A1B-2810-478B-8E3B-673204C565D5}" type="pres">
      <dgm:prSet presAssocID="{39A67259-B72F-4326-A5A8-560CA5FB8010}" presName="txNode2" presStyleLbl="revTx" presStyleIdx="1" presStyleCnt="2" custLinFactNeighborX="23858" custLinFactNeighborY="-66666">
        <dgm:presLayoutVars>
          <dgm:bulletEnabled val="1"/>
        </dgm:presLayoutVars>
      </dgm:prSet>
      <dgm:spPr/>
      <dgm:t>
        <a:bodyPr/>
        <a:lstStyle/>
        <a:p>
          <a:endParaRPr lang="ru-RU"/>
        </a:p>
      </dgm:t>
    </dgm:pt>
  </dgm:ptLst>
  <dgm:cxnLst>
    <dgm:cxn modelId="{BE74C2D8-BFEE-4D91-A8C1-D8748810245E}" type="presOf" srcId="{39A67259-B72F-4326-A5A8-560CA5FB8010}" destId="{BC116A1B-2810-478B-8E3B-673204C565D5}" srcOrd="0" destOrd="0" presId="urn:microsoft.com/office/officeart/2009/3/layout/DescendingProcess"/>
    <dgm:cxn modelId="{5BDD3BDB-D86C-4F32-ACE6-9E8FFD48C188}" srcId="{8F8F58F7-406D-4954-B6B3-8398E2F2DD10}" destId="{39A67259-B72F-4326-A5A8-560CA5FB8010}" srcOrd="1" destOrd="0" parTransId="{65F22EC0-79B3-4B57-A3C8-D3BAD64E7C54}" sibTransId="{CCFAC1E3-96AC-4BA4-BF2E-8F57D1825ECB}"/>
    <dgm:cxn modelId="{A3D2E21B-AA6B-48F3-8920-5AE3FE452AAE}" srcId="{8F8F58F7-406D-4954-B6B3-8398E2F2DD10}" destId="{0D995BAB-EBB8-43E8-9A0D-3D3A7C1982DE}" srcOrd="0" destOrd="0" parTransId="{701D132B-F77F-4758-BC52-FF387860034A}" sibTransId="{FB965533-AB23-4941-B87C-A9A6D591016A}"/>
    <dgm:cxn modelId="{352FC043-9096-461D-BC5F-CBC211A6A4F0}" type="presOf" srcId="{0D995BAB-EBB8-43E8-9A0D-3D3A7C1982DE}" destId="{6257450A-7852-42A2-AEAF-5FF90899BBCA}" srcOrd="0" destOrd="0" presId="urn:microsoft.com/office/officeart/2009/3/layout/DescendingProcess"/>
    <dgm:cxn modelId="{0AD846B7-6D8A-4CA0-A464-7CD28D992B22}" type="presOf" srcId="{8F8F58F7-406D-4954-B6B3-8398E2F2DD10}" destId="{688F57F5-6312-447A-A778-AD325DE2D80F}" srcOrd="0" destOrd="0" presId="urn:microsoft.com/office/officeart/2009/3/layout/DescendingProcess"/>
    <dgm:cxn modelId="{FC1B2D93-4508-4048-810B-2556756A2B8D}" type="presParOf" srcId="{688F57F5-6312-447A-A778-AD325DE2D80F}" destId="{ED23B688-E682-4582-ACB7-7838D3CAF302}" srcOrd="0" destOrd="0" presId="urn:microsoft.com/office/officeart/2009/3/layout/DescendingProcess"/>
    <dgm:cxn modelId="{EDE247C1-95CF-43B4-8C5A-085366551328}" type="presParOf" srcId="{688F57F5-6312-447A-A778-AD325DE2D80F}" destId="{6257450A-7852-42A2-AEAF-5FF90899BBCA}" srcOrd="1" destOrd="0" presId="urn:microsoft.com/office/officeart/2009/3/layout/DescendingProcess"/>
    <dgm:cxn modelId="{2A632D43-B5E4-40E1-96F5-B004CF71E630}" type="presParOf" srcId="{688F57F5-6312-447A-A778-AD325DE2D80F}" destId="{BC116A1B-2810-478B-8E3B-673204C565D5}" srcOrd="2" destOrd="0" presId="urn:microsoft.com/office/officeart/2009/3/layout/Descending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32,0</a:t>
          </a:r>
          <a:endParaRPr lang="ru-RU" sz="1000" b="1" i="1" baseline="0" dirty="0">
            <a:solidFill>
              <a:srgbClr val="FF0000"/>
            </a:solidFill>
            <a:latin typeface="Times New Roman" panose="02020603050405020304" pitchFamily="18" charset="0"/>
          </a:endParaRPr>
        </a:p>
      </dgm:t>
    </dgm:pt>
    <dgm:pt modelId="{FB965533-AB23-4941-B87C-A9A6D591016A}" type="sibTrans" cxnId="{A3D2E21B-AA6B-48F3-8920-5AE3FE452AAE}">
      <dgm:prSet/>
      <dgm:spPr/>
      <dgm:t>
        <a:bodyPr/>
        <a:lstStyle/>
        <a:p>
          <a:endParaRPr lang="ru-RU"/>
        </a:p>
      </dgm:t>
    </dgm:pt>
    <dgm:pt modelId="{701D132B-F77F-4758-BC52-FF387860034A}" type="par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7775784" custLinFactNeighborX="-11671" custLinFactNeighborY="526"/>
      <dgm:spPr/>
    </dgm:pt>
    <dgm:pt modelId="{6257450A-7852-42A2-AEAF-5FF90899BBCA}" type="pres">
      <dgm:prSet presAssocID="{0D995BAB-EBB8-43E8-9A0D-3D3A7C1982DE}" presName="txNode1" presStyleLbl="revTx" presStyleIdx="0" presStyleCnt="1" custLinFactX="-19029" custLinFactY="200000" custLinFactNeighborX="-100000" custLinFactNeighborY="300000">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01E91E67-4E07-427F-9697-6B723E955DA5}" type="presOf" srcId="{8F8F58F7-406D-4954-B6B3-8398E2F2DD10}" destId="{688F57F5-6312-447A-A778-AD325DE2D80F}" srcOrd="0" destOrd="0" presId="urn:microsoft.com/office/officeart/2009/3/layout/DescendingProcess"/>
    <dgm:cxn modelId="{149BC959-BB35-4424-A220-742942424C96}" type="presOf" srcId="{0D995BAB-EBB8-43E8-9A0D-3D3A7C1982DE}" destId="{6257450A-7852-42A2-AEAF-5FF90899BBCA}" srcOrd="0" destOrd="0" presId="urn:microsoft.com/office/officeart/2009/3/layout/DescendingProcess"/>
    <dgm:cxn modelId="{F2FE2513-490E-4C6E-AE9D-326767368AF4}" type="presParOf" srcId="{688F57F5-6312-447A-A778-AD325DE2D80F}" destId="{ED23B688-E682-4582-ACB7-7838D3CAF302}" srcOrd="0" destOrd="0" presId="urn:microsoft.com/office/officeart/2009/3/layout/DescendingProcess"/>
    <dgm:cxn modelId="{A8A87B94-2CC6-4045-AE84-9EC591C5FEF5}"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9A8F11-C673-4E85-91A5-CFF718025ADC}">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ACC8FBA1-8B28-48D7-AE1E-C295164F3EFA}" type="parTrans" cxnId="{088959D4-D622-4131-BEA1-B80C74F1DE52}">
      <dgm:prSet/>
      <dgm:spPr/>
      <dgm:t>
        <a:bodyPr/>
        <a:lstStyle/>
        <a:p>
          <a:endParaRPr lang="ru-RU"/>
        </a:p>
      </dgm:t>
    </dgm:pt>
    <dgm:pt modelId="{B153F3AB-9E74-4ABD-85EB-7BD141759425}" type="sibTrans" cxnId="{088959D4-D622-4131-BEA1-B80C74F1DE52}">
      <dgm:prSet/>
      <dgm:spPr/>
      <dgm:t>
        <a:bodyPr/>
        <a:lstStyle/>
        <a:p>
          <a:endParaRPr lang="ru-RU"/>
        </a:p>
      </dgm:t>
    </dgm:pt>
    <dgm:pt modelId="{9B2D6C17-CC13-429F-8221-B5203C22E9B1}">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E55A15FF-0B67-4B61-9009-9162E96E68F1}" type="parTrans" cxnId="{4A386EE9-4B5A-4892-8E5A-B08307DB5933}">
      <dgm:prSet/>
      <dgm:spPr/>
      <dgm:t>
        <a:bodyPr/>
        <a:lstStyle/>
        <a:p>
          <a:endParaRPr lang="ru-RU"/>
        </a:p>
      </dgm:t>
    </dgm:pt>
    <dgm:pt modelId="{A355E5D8-0847-4323-B186-74917B04B989}" type="sibTrans" cxnId="{4A386EE9-4B5A-4892-8E5A-B08307DB5933}">
      <dgm:prSet/>
      <dgm:spPr/>
      <dgm:t>
        <a:bodyPr/>
        <a:lstStyle/>
        <a:p>
          <a:endParaRPr lang="ru-RU"/>
        </a:p>
      </dgm:t>
    </dgm:pt>
    <dgm:pt modelId="{E283BCEF-8258-43E5-B10C-D5A8BA5AE789}">
      <dgm:prSet phldrT="[Текст]" custT="1"/>
      <dgm:spPr/>
      <dgm:t>
        <a:bodyPr/>
        <a:lstStyle/>
        <a:p>
          <a:pPr rtl="0"/>
          <a:r>
            <a:rPr lang="ru-RU" sz="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399BC3F-7047-4F30-92E4-1B14E1AB01C9}" type="parTrans" cxnId="{86893BBE-08E1-440F-926E-58BDD86FDA22}">
      <dgm:prSet/>
      <dgm:spPr/>
      <dgm:t>
        <a:bodyPr/>
        <a:lstStyle/>
        <a:p>
          <a:endParaRPr lang="ru-RU"/>
        </a:p>
      </dgm:t>
    </dgm:pt>
    <dgm:pt modelId="{B5F36580-A1B7-4F45-8BE6-0C0142478F01}" type="sibTrans" cxnId="{86893BBE-08E1-440F-926E-58BDD86FDA22}">
      <dgm:prSet/>
      <dgm:spPr/>
      <dgm:t>
        <a:bodyPr/>
        <a:lstStyle/>
        <a:p>
          <a:endParaRPr lang="ru-RU"/>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3E011C21-0E5A-4520-A5AE-99A3A3CA8040}" type="pres">
      <dgm:prSet presAssocID="{B99A8F11-C673-4E85-91A5-CFF718025ADC}" presName="boxAndChildren" presStyleCnt="0"/>
      <dgm:spPr/>
    </dgm:pt>
    <dgm:pt modelId="{846D7704-EB9B-4264-8662-58627DE68848}" type="pres">
      <dgm:prSet presAssocID="{B99A8F11-C673-4E85-91A5-CFF718025ADC}" presName="parentTextBox" presStyleLbl="node1" presStyleIdx="0" presStyleCnt="8"/>
      <dgm:spPr/>
      <dgm:t>
        <a:bodyPr/>
        <a:lstStyle/>
        <a:p>
          <a:endParaRPr lang="ru-RU"/>
        </a:p>
      </dgm:t>
    </dgm:pt>
    <dgm:pt modelId="{66758A18-A67E-4FBF-AE54-249495D21549}" type="pres">
      <dgm:prSet presAssocID="{B5F36580-A1B7-4F45-8BE6-0C0142478F01}" presName="sp" presStyleCnt="0"/>
      <dgm:spPr/>
    </dgm:pt>
    <dgm:pt modelId="{BF1C3E1A-94E8-4C3E-9222-5C5FE0F577F2}" type="pres">
      <dgm:prSet presAssocID="{E283BCEF-8258-43E5-B10C-D5A8BA5AE789}" presName="arrowAndChildren" presStyleCnt="0"/>
      <dgm:spPr/>
    </dgm:pt>
    <dgm:pt modelId="{C68FD0A8-9F4F-49D7-9B8A-994B16B4D269}" type="pres">
      <dgm:prSet presAssocID="{E283BCEF-8258-43E5-B10C-D5A8BA5AE789}" presName="parentTextArrow" presStyleLbl="node1" presStyleIdx="1" presStyleCnt="8"/>
      <dgm:spPr/>
      <dgm:t>
        <a:bodyPr/>
        <a:lstStyle/>
        <a:p>
          <a:endParaRPr lang="ru-RU"/>
        </a:p>
      </dgm:t>
    </dgm:pt>
    <dgm:pt modelId="{96EBAB82-63F7-4F94-990C-91C8E1F81E30}" type="pres">
      <dgm:prSet presAssocID="{A355E5D8-0847-4323-B186-74917B04B989}" presName="sp" presStyleCnt="0"/>
      <dgm:spPr/>
    </dgm:pt>
    <dgm:pt modelId="{D5E81CCA-85C1-4FF2-9C5F-0ECAE1EA0913}" type="pres">
      <dgm:prSet presAssocID="{9B2D6C17-CC13-429F-8221-B5203C22E9B1}" presName="arrowAndChildren" presStyleCnt="0"/>
      <dgm:spPr/>
    </dgm:pt>
    <dgm:pt modelId="{1DB71B2E-7ACB-4348-8D89-D0840CE47087}" type="pres">
      <dgm:prSet presAssocID="{9B2D6C17-CC13-429F-8221-B5203C22E9B1}" presName="parentTextArrow" presStyleLbl="node1" presStyleIdx="2" presStyleCnt="8"/>
      <dgm:spPr/>
      <dgm:t>
        <a:bodyPr/>
        <a:lstStyle/>
        <a:p>
          <a:endParaRPr lang="ru-RU"/>
        </a:p>
      </dgm:t>
    </dgm:pt>
    <dgm:pt modelId="{5C02815D-E775-445A-9EE2-2ADEB36DD640}" type="pres">
      <dgm:prSet presAssocID="{016CE1D4-2873-4B2E-A318-3B8F1391454A}" presName="sp" presStyleCnt="0"/>
      <dgm:spPr/>
    </dgm:pt>
    <dgm:pt modelId="{855C7E13-A4FC-4DA9-840E-DAE3CFE0431C}" type="pres">
      <dgm:prSet presAssocID="{AC240C9E-6F3A-4251-8007-8DC9A164B9D3}" presName="arrowAndChildren" presStyleCnt="0"/>
      <dgm:spPr/>
    </dgm:pt>
    <dgm:pt modelId="{5F6DAEF7-0492-446E-B6A8-D5E6B0C7AD6F}" type="pres">
      <dgm:prSet presAssocID="{AC240C9E-6F3A-4251-8007-8DC9A164B9D3}" presName="parentTextArrow" presStyleLbl="node1" presStyleIdx="3" presStyleCnt="8"/>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4" presStyleCnt="8"/>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5" presStyleCnt="8"/>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6" presStyleCnt="8"/>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7" presStyleCnt="8" custLinFactNeighborX="1770" custLinFactNeighborY="-6458"/>
      <dgm:spPr/>
      <dgm:t>
        <a:bodyPr/>
        <a:lstStyle/>
        <a:p>
          <a:endParaRPr lang="ru-RU"/>
        </a:p>
      </dgm:t>
    </dgm:pt>
  </dgm:ptLst>
  <dgm:cxnLst>
    <dgm:cxn modelId="{45460C21-631C-4F5D-8F5F-79E7263EC477}" srcId="{60B595A4-CE0A-4036-BFEB-6371B6F001D7}" destId="{80D198DF-4638-42F5-A50C-A4CB23DC4598}" srcOrd="1" destOrd="0" parTransId="{9D8537EB-F92F-47E6-B38F-62718152401B}" sibTransId="{5E65582F-E134-419A-A169-10716721B140}"/>
    <dgm:cxn modelId="{088959D4-D622-4131-BEA1-B80C74F1DE52}" srcId="{60B595A4-CE0A-4036-BFEB-6371B6F001D7}" destId="{B99A8F11-C673-4E85-91A5-CFF718025ADC}" srcOrd="7" destOrd="0" parTransId="{ACC8FBA1-8B28-48D7-AE1E-C295164F3EFA}" sibTransId="{B153F3AB-9E74-4ABD-85EB-7BD141759425}"/>
    <dgm:cxn modelId="{45529171-FE3D-4406-8ABB-579A336042D4}" type="presOf" srcId="{979845B9-1248-4ED9-9C31-B4672ACE4A44}" destId="{10C5B8AD-F987-4E0A-A2BC-BAD6057DF82B}" srcOrd="0" destOrd="0" presId="urn:microsoft.com/office/officeart/2005/8/layout/process4"/>
    <dgm:cxn modelId="{9D61A1FC-CE2B-4E72-B47A-92B700AFBE4F}" type="presOf" srcId="{B9F0D1A7-A24A-4A8A-A451-5FA3D3FA8303}" destId="{93F8E0FC-A102-433C-9806-0F2E6368BF77}" srcOrd="0" destOrd="0" presId="urn:microsoft.com/office/officeart/2005/8/layout/process4"/>
    <dgm:cxn modelId="{3951DF1B-4F58-49D9-84C0-DA8C1CF60DF1}" type="presOf" srcId="{E283BCEF-8258-43E5-B10C-D5A8BA5AE789}" destId="{C68FD0A8-9F4F-49D7-9B8A-994B16B4D269}"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5B3F77EF-4EED-4F33-B5A4-657CD887F9D3}" type="presOf" srcId="{9B2D6C17-CC13-429F-8221-B5203C22E9B1}" destId="{1DB71B2E-7ACB-4348-8D89-D0840CE47087}" srcOrd="0" destOrd="0" presId="urn:microsoft.com/office/officeart/2005/8/layout/process4"/>
    <dgm:cxn modelId="{5D8E7ABC-EB16-4E04-8C2D-6D63B59EE5D2}" srcId="{60B595A4-CE0A-4036-BFEB-6371B6F001D7}" destId="{760A7ABF-66E0-4229-954F-685423DF5A40}" srcOrd="0" destOrd="0" parTransId="{CA4881F6-BDC9-4F9F-93EA-07D3BC63ECB6}" sibTransId="{75FB94C3-9974-4F31-BDBF-C9D0FA135B5E}"/>
    <dgm:cxn modelId="{86893BBE-08E1-440F-926E-58BDD86FDA22}" srcId="{60B595A4-CE0A-4036-BFEB-6371B6F001D7}" destId="{E283BCEF-8258-43E5-B10C-D5A8BA5AE789}" srcOrd="6" destOrd="0" parTransId="{7399BC3F-7047-4F30-92E4-1B14E1AB01C9}" sibTransId="{B5F36580-A1B7-4F45-8BE6-0C0142478F01}"/>
    <dgm:cxn modelId="{4A386EE9-4B5A-4892-8E5A-B08307DB5933}" srcId="{60B595A4-CE0A-4036-BFEB-6371B6F001D7}" destId="{9B2D6C17-CC13-429F-8221-B5203C22E9B1}" srcOrd="5" destOrd="0" parTransId="{E55A15FF-0B67-4B61-9009-9162E96E68F1}" sibTransId="{A355E5D8-0847-4323-B186-74917B04B989}"/>
    <dgm:cxn modelId="{A2A778C0-09CA-4845-811D-1696CE543EA0}" type="presOf" srcId="{B99A8F11-C673-4E85-91A5-CFF718025ADC}" destId="{846D7704-EB9B-4264-8662-58627DE68848}" srcOrd="0" destOrd="0" presId="urn:microsoft.com/office/officeart/2005/8/layout/process4"/>
    <dgm:cxn modelId="{B640F282-E524-4FDE-8FD4-A3D6A857F936}" type="presOf" srcId="{60B595A4-CE0A-4036-BFEB-6371B6F001D7}" destId="{C82A2A5B-9992-4665-A410-89B57B3D506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73BD3968-36F3-48A0-A971-0F7B1421B5BB}" type="presOf" srcId="{AC240C9E-6F3A-4251-8007-8DC9A164B9D3}" destId="{5F6DAEF7-0492-446E-B6A8-D5E6B0C7AD6F}"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34E8209-B9B2-46BC-8114-133FFDA4A7F6}" type="presOf" srcId="{80D198DF-4638-42F5-A50C-A4CB23DC4598}" destId="{0242B510-62D7-4771-828D-7B42BE4E2B76}" srcOrd="0" destOrd="0" presId="urn:microsoft.com/office/officeart/2005/8/layout/process4"/>
    <dgm:cxn modelId="{16122B68-7CC0-4788-932C-7C2E5D26920F}" type="presParOf" srcId="{C82A2A5B-9992-4665-A410-89B57B3D5066}" destId="{3E011C21-0E5A-4520-A5AE-99A3A3CA8040}" srcOrd="0" destOrd="0" presId="urn:microsoft.com/office/officeart/2005/8/layout/process4"/>
    <dgm:cxn modelId="{13FC1121-2762-4DDE-8E23-955B2BFD689B}" type="presParOf" srcId="{3E011C21-0E5A-4520-A5AE-99A3A3CA8040}" destId="{846D7704-EB9B-4264-8662-58627DE68848}" srcOrd="0" destOrd="0" presId="urn:microsoft.com/office/officeart/2005/8/layout/process4"/>
    <dgm:cxn modelId="{9D97C52B-F515-4D31-B403-F3A1F1A01E51}" type="presParOf" srcId="{C82A2A5B-9992-4665-A410-89B57B3D5066}" destId="{66758A18-A67E-4FBF-AE54-249495D21549}" srcOrd="1" destOrd="0" presId="urn:microsoft.com/office/officeart/2005/8/layout/process4"/>
    <dgm:cxn modelId="{640BA1F5-BF38-47F7-BFDA-CAFA59812892}" type="presParOf" srcId="{C82A2A5B-9992-4665-A410-89B57B3D5066}" destId="{BF1C3E1A-94E8-4C3E-9222-5C5FE0F577F2}" srcOrd="2" destOrd="0" presId="urn:microsoft.com/office/officeart/2005/8/layout/process4"/>
    <dgm:cxn modelId="{ACEDB586-DEB8-46C3-AF75-1B2D4A9E686C}" type="presParOf" srcId="{BF1C3E1A-94E8-4C3E-9222-5C5FE0F577F2}" destId="{C68FD0A8-9F4F-49D7-9B8A-994B16B4D269}" srcOrd="0" destOrd="0" presId="urn:microsoft.com/office/officeart/2005/8/layout/process4"/>
    <dgm:cxn modelId="{39DC677B-AF94-4279-B2B6-658FA2BD9571}" type="presParOf" srcId="{C82A2A5B-9992-4665-A410-89B57B3D5066}" destId="{96EBAB82-63F7-4F94-990C-91C8E1F81E30}" srcOrd="3" destOrd="0" presId="urn:microsoft.com/office/officeart/2005/8/layout/process4"/>
    <dgm:cxn modelId="{B3A7D12A-87BB-43C8-AA65-9B4E6E4EC672}" type="presParOf" srcId="{C82A2A5B-9992-4665-A410-89B57B3D5066}" destId="{D5E81CCA-85C1-4FF2-9C5F-0ECAE1EA0913}" srcOrd="4" destOrd="0" presId="urn:microsoft.com/office/officeart/2005/8/layout/process4"/>
    <dgm:cxn modelId="{27B46000-477E-4833-A06F-73F3ECECDA31}" type="presParOf" srcId="{D5E81CCA-85C1-4FF2-9C5F-0ECAE1EA0913}" destId="{1DB71B2E-7ACB-4348-8D89-D0840CE47087}" srcOrd="0" destOrd="0" presId="urn:microsoft.com/office/officeart/2005/8/layout/process4"/>
    <dgm:cxn modelId="{D7793D3D-753F-4361-A8C4-EDD39AACD0F4}" type="presParOf" srcId="{C82A2A5B-9992-4665-A410-89B57B3D5066}" destId="{5C02815D-E775-445A-9EE2-2ADEB36DD640}" srcOrd="5" destOrd="0" presId="urn:microsoft.com/office/officeart/2005/8/layout/process4"/>
    <dgm:cxn modelId="{1980A555-1187-44B3-BC60-0788BDE54FF8}" type="presParOf" srcId="{C82A2A5B-9992-4665-A410-89B57B3D5066}" destId="{855C7E13-A4FC-4DA9-840E-DAE3CFE0431C}" srcOrd="6" destOrd="0" presId="urn:microsoft.com/office/officeart/2005/8/layout/process4"/>
    <dgm:cxn modelId="{52E40BE9-CFAA-41F0-AD50-CFD602DE13A7}" type="presParOf" srcId="{855C7E13-A4FC-4DA9-840E-DAE3CFE0431C}" destId="{5F6DAEF7-0492-446E-B6A8-D5E6B0C7AD6F}" srcOrd="0" destOrd="0" presId="urn:microsoft.com/office/officeart/2005/8/layout/process4"/>
    <dgm:cxn modelId="{2CDB3FCF-D834-49C6-B280-241E48891206}" type="presParOf" srcId="{C82A2A5B-9992-4665-A410-89B57B3D5066}" destId="{451B2181-56CE-47B4-837B-BCE9DC04759C}" srcOrd="7" destOrd="0" presId="urn:microsoft.com/office/officeart/2005/8/layout/process4"/>
    <dgm:cxn modelId="{2A6003FF-6D53-481A-AEA0-6458BE04B4A0}" type="presParOf" srcId="{C82A2A5B-9992-4665-A410-89B57B3D5066}" destId="{CE3EE005-E56D-4B50-9D1B-97DC29084E0B}" srcOrd="8"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9" destOrd="0" presId="urn:microsoft.com/office/officeart/2005/8/layout/process4"/>
    <dgm:cxn modelId="{6EE8B103-4D03-4435-83AB-0C89EA46B199}" type="presParOf" srcId="{C82A2A5B-9992-4665-A410-89B57B3D5066}" destId="{3E9A6C8C-8B61-4699-B4A5-8C2F1E4C72DE}" srcOrd="10"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11" destOrd="0" presId="urn:microsoft.com/office/officeart/2005/8/layout/process4"/>
    <dgm:cxn modelId="{615C497B-80FA-43D3-A644-57C140AE79BA}" type="presParOf" srcId="{C82A2A5B-9992-4665-A410-89B57B3D5066}" destId="{8728A128-0E71-424B-9897-287AFAB605CF}" srcOrd="12"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13" destOrd="0" presId="urn:microsoft.com/office/officeart/2005/8/layout/process4"/>
    <dgm:cxn modelId="{B11313AE-0060-41DE-81B5-976753388C1A}" type="presParOf" srcId="{C82A2A5B-9992-4665-A410-89B57B3D5066}" destId="{670477B4-4383-48CA-8B93-50AE819D6643}" srcOrd="14"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539,4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2445535">
          <a:off x="1325834" y="949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864095" y="144015"/>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smtClean="0">
              <a:solidFill>
                <a:srgbClr val="FF0000"/>
              </a:solidFill>
              <a:latin typeface="Times New Roman" panose="02020603050405020304" pitchFamily="18" charset="0"/>
            </a:rPr>
            <a:t>32,9</a:t>
          </a:r>
          <a:endParaRPr lang="ru-RU" sz="1000" b="1" i="1" kern="1200" baseline="0" dirty="0">
            <a:solidFill>
              <a:srgbClr val="FF0000"/>
            </a:solidFill>
            <a:latin typeface="Times New Roman" panose="02020603050405020304" pitchFamily="18" charset="0"/>
          </a:endParaRPr>
        </a:p>
      </dsp:txBody>
      <dsp:txXfrm>
        <a:off x="864095" y="144015"/>
        <a:ext cx="439608" cy="172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2610613">
          <a:off x="959850" y="159644"/>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216022" y="360039"/>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38,4</a:t>
          </a:r>
          <a:endParaRPr lang="ru-RU" sz="1000" b="1" i="1" kern="1200" baseline="0" dirty="0">
            <a:solidFill>
              <a:srgbClr val="FF0000"/>
            </a:solidFill>
            <a:latin typeface="Times New Roman" panose="02020603050405020304" pitchFamily="18" charset="0"/>
          </a:endParaRPr>
        </a:p>
      </dsp:txBody>
      <dsp:txXfrm>
        <a:off x="216022" y="360039"/>
        <a:ext cx="439608" cy="172819"/>
      </dsp:txXfrm>
    </dsp:sp>
    <dsp:sp modelId="{BC116A1B-2810-478B-8E3B-673204C565D5}">
      <dsp:nvSpPr>
        <dsp:cNvPr id="0" name=""/>
        <dsp:cNvSpPr/>
      </dsp:nvSpPr>
      <dsp:spPr>
        <a:xfrm>
          <a:off x="1584176" y="792089"/>
          <a:ext cx="594066"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37,4</a:t>
          </a:r>
          <a:endParaRPr lang="ru-RU" sz="1000" b="1" i="1" kern="1200" baseline="0" dirty="0">
            <a:solidFill>
              <a:srgbClr val="FF0000"/>
            </a:solidFill>
            <a:latin typeface="Times New Roman" panose="02020603050405020304" pitchFamily="18" charset="0"/>
          </a:endParaRPr>
        </a:p>
      </dsp:txBody>
      <dsp:txXfrm>
        <a:off x="1584176" y="792089"/>
        <a:ext cx="594066" cy="172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572158">
          <a:off x="913816" y="22061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432047" y="864096"/>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32,0</a:t>
          </a:r>
          <a:endParaRPr lang="ru-RU" sz="1000" b="1" i="1" kern="1200" baseline="0" dirty="0">
            <a:solidFill>
              <a:srgbClr val="FF0000"/>
            </a:solidFill>
            <a:latin typeface="Times New Roman" panose="02020603050405020304" pitchFamily="18" charset="0"/>
          </a:endParaRPr>
        </a:p>
      </dsp:txBody>
      <dsp:txXfrm>
        <a:off x="432047" y="864096"/>
        <a:ext cx="439608" cy="172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D7704-EB9B-4264-8662-58627DE68848}">
      <dsp:nvSpPr>
        <dsp:cNvPr id="0" name=""/>
        <dsp:cNvSpPr/>
      </dsp:nvSpPr>
      <dsp:spPr>
        <a:xfrm>
          <a:off x="0" y="4870022"/>
          <a:ext cx="8136904" cy="45662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4870022"/>
        <a:ext cx="8136904" cy="456624"/>
      </dsp:txXfrm>
    </dsp:sp>
    <dsp:sp modelId="{C68FD0A8-9F4F-49D7-9B8A-994B16B4D269}">
      <dsp:nvSpPr>
        <dsp:cNvPr id="0" name=""/>
        <dsp:cNvSpPr/>
      </dsp:nvSpPr>
      <dsp:spPr>
        <a:xfrm rot="10800000">
          <a:off x="0" y="4174583"/>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обеспечения режима экономного и эффективного использования средств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4174583"/>
        <a:ext cx="8136904" cy="456326"/>
      </dsp:txXfrm>
    </dsp:sp>
    <dsp:sp modelId="{1DB71B2E-7ACB-4348-8D89-D0840CE47087}">
      <dsp:nvSpPr>
        <dsp:cNvPr id="0" name=""/>
        <dsp:cNvSpPr/>
      </dsp:nvSpPr>
      <dsp:spPr>
        <a:xfrm rot="10800000">
          <a:off x="0" y="3479143"/>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активного участия в государственных программах Российской Федерации и республиканских  программах Республики Коми с целью привлечения финансовых средств для развития территории городского округа «Вуктыл»</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3479143"/>
        <a:ext cx="8136904" cy="456326"/>
      </dsp:txXfrm>
    </dsp:sp>
    <dsp:sp modelId="{5F6DAEF7-0492-446E-B6A8-D5E6B0C7AD6F}">
      <dsp:nvSpPr>
        <dsp:cNvPr id="0" name=""/>
        <dsp:cNvSpPr/>
      </dsp:nvSpPr>
      <dsp:spPr>
        <a:xfrm rot="10800000">
          <a:off x="0" y="2783703"/>
          <a:ext cx="8136904" cy="702289"/>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активизации работы по взысканию в бюджет округа задолженности по налоговым и неналоговым доходам бюджета округа</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783703"/>
        <a:ext cx="8136904" cy="456326"/>
      </dsp:txXfrm>
    </dsp:sp>
    <dsp:sp modelId="{93F8E0FC-A102-433C-9806-0F2E6368BF77}">
      <dsp:nvSpPr>
        <dsp:cNvPr id="0" name=""/>
        <dsp:cNvSpPr/>
      </dsp:nvSpPr>
      <dsp:spPr>
        <a:xfrm rot="10800000">
          <a:off x="0" y="2088263"/>
          <a:ext cx="8136904" cy="702289"/>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повышения эффективности управления муниципальной собственностью МОГО «Вуктыл» и ее более рационального использования</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2088263"/>
        <a:ext cx="8136904" cy="456326"/>
      </dsp:txXfrm>
    </dsp:sp>
    <dsp:sp modelId="{10C5B8AD-F987-4E0A-A2BC-BAD6057DF82B}">
      <dsp:nvSpPr>
        <dsp:cNvPr id="0" name=""/>
        <dsp:cNvSpPr/>
      </dsp:nvSpPr>
      <dsp:spPr>
        <a:xfrm rot="10800000">
          <a:off x="0" y="1392823"/>
          <a:ext cx="8136904" cy="702289"/>
        </a:xfrm>
        <a:prstGeom prst="upArrowCallou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сохранения и развития налоговой базы в сложившихся экономических условиях</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392823"/>
        <a:ext cx="8136904" cy="456326"/>
      </dsp:txXfrm>
    </dsp:sp>
    <dsp:sp modelId="{0242B510-62D7-4771-828D-7B42BE4E2B76}">
      <dsp:nvSpPr>
        <dsp:cNvPr id="0" name=""/>
        <dsp:cNvSpPr/>
      </dsp:nvSpPr>
      <dsp:spPr>
        <a:xfrm rot="10800000">
          <a:off x="0" y="697384"/>
          <a:ext cx="8136904" cy="702289"/>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формирования доходов бюджета округа «без завышенных ожиданий», что позволит минимизировать риски разбалансированности бюджета округа в процессе его исполнения и обеспечит возможность для его корректировки в сторону увеличения в случае улучшения ситуации в планируемом периоде</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697384"/>
        <a:ext cx="8136904" cy="456326"/>
      </dsp:txXfrm>
    </dsp:sp>
    <dsp:sp modelId="{091B5131-B7F3-426A-A3C1-17D27330E4D6}">
      <dsp:nvSpPr>
        <dsp:cNvPr id="0" name=""/>
        <dsp:cNvSpPr/>
      </dsp:nvSpPr>
      <dsp:spPr>
        <a:xfrm rot="10800000">
          <a:off x="0" y="0"/>
          <a:ext cx="8136904" cy="702289"/>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сохранение устойчивости и сбалансированности бюджета МО ГО «Вуктыл»</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0"/>
        <a:ext cx="8136904" cy="4563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539,4 тыс. руб.</a:t>
          </a:r>
          <a:endParaRPr lang="ru-RU" sz="1200" kern="1200" dirty="0">
            <a:latin typeface="Times New Roman" panose="02020603050405020304" pitchFamily="18" charset="0"/>
            <a:cs typeface="Times New Roman" panose="02020603050405020304" pitchFamily="18" charset="0"/>
          </a:endParaRPr>
        </a:p>
      </dsp:txBody>
      <dsp:txXfrm>
        <a:off x="900099" y="0"/>
        <a:ext cx="3773908" cy="540061"/>
      </dsp:txXfrm>
    </dsp:sp>
    <dsp:sp modelId="{92974A9C-898D-41A3-B56F-1B8C7D02D7E1}">
      <dsp:nvSpPr>
        <dsp:cNvPr id="0" name=""/>
        <dsp:cNvSpPr/>
      </dsp:nvSpPr>
      <dsp:spPr>
        <a:xfrm>
          <a:off x="315035" y="540061"/>
          <a:ext cx="1170128" cy="117012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900099" y="540061"/>
          <a:ext cx="3773908" cy="117012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540061"/>
        <a:ext cx="3773908" cy="540059"/>
      </dsp:txXfrm>
    </dsp:sp>
    <dsp:sp modelId="{4289CE30-8DF9-47BA-B4FA-C28A5F98F6DB}">
      <dsp:nvSpPr>
        <dsp:cNvPr id="0" name=""/>
        <dsp:cNvSpPr/>
      </dsp:nvSpPr>
      <dsp:spPr>
        <a:xfrm>
          <a:off x="630070" y="1080120"/>
          <a:ext cx="540059" cy="54005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900099" y="1080120"/>
          <a:ext cx="3773908" cy="540059"/>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1080120"/>
        <a:ext cx="3773908" cy="540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0.30776</cdr:x>
      <cdr:y>0.11468</cdr:y>
    </cdr:from>
    <cdr:to>
      <cdr:x>0.40753</cdr:x>
      <cdr:y>0.26352</cdr:y>
    </cdr:to>
    <cdr:sp macro="" textlink="">
      <cdr:nvSpPr>
        <cdr:cNvPr id="4" name="TextBox 3"/>
        <cdr:cNvSpPr txBox="1"/>
      </cdr:nvSpPr>
      <cdr:spPr>
        <a:xfrm xmlns:a="http://schemas.openxmlformats.org/drawingml/2006/main" rot="951250">
          <a:off x="2820503" y="255994"/>
          <a:ext cx="914364"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- 278 748,80</a:t>
          </a:r>
          <a:endParaRPr lang="ru-RU" sz="1100" b="1" dirty="0"/>
        </a:p>
      </cdr:txBody>
    </cdr:sp>
  </cdr:relSizeAnchor>
  <cdr:relSizeAnchor xmlns:cdr="http://schemas.openxmlformats.org/drawingml/2006/chartDrawing">
    <cdr:from>
      <cdr:x>0.31256</cdr:x>
      <cdr:y>0.19355</cdr:y>
    </cdr:from>
    <cdr:to>
      <cdr:x>0.40685</cdr:x>
      <cdr:y>0.29032</cdr:y>
    </cdr:to>
    <cdr:cxnSp macro="">
      <cdr:nvCxnSpPr>
        <cdr:cNvPr id="5" name="Прямая со стрелкой 4"/>
        <cdr:cNvCxnSpPr/>
      </cdr:nvCxnSpPr>
      <cdr:spPr>
        <a:xfrm xmlns:a="http://schemas.openxmlformats.org/drawingml/2006/main">
          <a:off x="2864520" y="432053"/>
          <a:ext cx="864120" cy="216017"/>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0.45398</cdr:x>
      <cdr:y>0.31866</cdr:y>
    </cdr:from>
    <cdr:to>
      <cdr:x>0.54827</cdr:x>
      <cdr:y>0.37976</cdr:y>
    </cdr:to>
    <cdr:cxnSp macro="">
      <cdr:nvCxnSpPr>
        <cdr:cNvPr id="10" name="Прямая со стрелкой 9"/>
        <cdr:cNvCxnSpPr/>
      </cdr:nvCxnSpPr>
      <cdr:spPr>
        <a:xfrm xmlns:a="http://schemas.openxmlformats.org/drawingml/2006/main">
          <a:off x="4160641" y="711319"/>
          <a:ext cx="864141" cy="136401"/>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0.10303</cdr:x>
      <cdr:y>0.15051</cdr:y>
    </cdr:from>
    <cdr:to>
      <cdr:x>0.21974</cdr:x>
      <cdr:y>0.29935</cdr:y>
    </cdr:to>
    <cdr:sp macro="" textlink="">
      <cdr:nvSpPr>
        <cdr:cNvPr id="12" name="TextBox 1"/>
        <cdr:cNvSpPr txBox="1"/>
      </cdr:nvSpPr>
      <cdr:spPr>
        <a:xfrm xmlns:a="http://schemas.openxmlformats.org/drawingml/2006/main" rot="20330838">
          <a:off x="944216" y="335967"/>
          <a:ext cx="1069614" cy="3322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+197 520,36</a:t>
          </a:r>
          <a:endParaRPr lang="ru-RU" sz="1100" b="1" dirty="0"/>
        </a:p>
      </cdr:txBody>
    </cdr:sp>
  </cdr:relSizeAnchor>
  <cdr:relSizeAnchor xmlns:cdr="http://schemas.openxmlformats.org/drawingml/2006/chartDrawing">
    <cdr:from>
      <cdr:x>0.45124</cdr:x>
      <cdr:y>0.24222</cdr:y>
    </cdr:from>
    <cdr:to>
      <cdr:x>0.55102</cdr:x>
      <cdr:y>0.39106</cdr:y>
    </cdr:to>
    <cdr:sp macro="" textlink="">
      <cdr:nvSpPr>
        <cdr:cNvPr id="16" name="TextBox 1"/>
        <cdr:cNvSpPr txBox="1"/>
      </cdr:nvSpPr>
      <cdr:spPr>
        <a:xfrm xmlns:a="http://schemas.openxmlformats.org/drawingml/2006/main" rot="573949">
          <a:off x="4135484" y="540695"/>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- 86,34</a:t>
          </a:r>
          <a:endParaRPr lang="ru-RU" sz="1100" b="1" dirty="0"/>
        </a:p>
      </cdr:txBody>
    </cdr:sp>
  </cdr:relSizeAnchor>
  <cdr:relSizeAnchor xmlns:cdr="http://schemas.openxmlformats.org/drawingml/2006/chartDrawing">
    <cdr:from>
      <cdr:x>0.62679</cdr:x>
      <cdr:y>0.24222</cdr:y>
    </cdr:from>
    <cdr:to>
      <cdr:x>0.72656</cdr:x>
      <cdr:y>0.39107</cdr:y>
    </cdr:to>
    <cdr:sp macro="" textlink="">
      <cdr:nvSpPr>
        <cdr:cNvPr id="17" name="TextBox 1"/>
        <cdr:cNvSpPr txBox="1"/>
      </cdr:nvSpPr>
      <cdr:spPr>
        <a:xfrm xmlns:a="http://schemas.openxmlformats.org/drawingml/2006/main" rot="20983070">
          <a:off x="5744311" y="540685"/>
          <a:ext cx="914364"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+ 2 909,03</a:t>
          </a:r>
          <a:endParaRPr lang="ru-RU" sz="1100" b="1" dirty="0"/>
        </a:p>
      </cdr:txBody>
    </cdr:sp>
  </cdr:relSizeAnchor>
  <cdr:relSizeAnchor xmlns:cdr="http://schemas.openxmlformats.org/drawingml/2006/chartDrawing">
    <cdr:from>
      <cdr:x>0.1397</cdr:x>
      <cdr:y>0.19678</cdr:y>
    </cdr:from>
    <cdr:to>
      <cdr:x>0.21828</cdr:x>
      <cdr:y>0.31608</cdr:y>
    </cdr:to>
    <cdr:cxnSp macro="">
      <cdr:nvCxnSpPr>
        <cdr:cNvPr id="8" name="Прямая со стрелкой 7"/>
        <cdr:cNvCxnSpPr/>
      </cdr:nvCxnSpPr>
      <cdr:spPr>
        <a:xfrm xmlns:a="http://schemas.openxmlformats.org/drawingml/2006/main" flipV="1">
          <a:off x="1280344" y="439261"/>
          <a:ext cx="720098" cy="266317"/>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1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2019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2020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0.29617</cdr:x>
      <cdr:y>0.08658</cdr:y>
    </cdr:from>
    <cdr:to>
      <cdr:x>0.39594</cdr:x>
      <cdr:y>0.23542</cdr:y>
    </cdr:to>
    <cdr:sp macro="" textlink="">
      <cdr:nvSpPr>
        <cdr:cNvPr id="4" name="TextBox 3"/>
        <cdr:cNvSpPr txBox="1"/>
      </cdr:nvSpPr>
      <cdr:spPr>
        <a:xfrm xmlns:a="http://schemas.openxmlformats.org/drawingml/2006/main" rot="1031689">
          <a:off x="2714357" y="199497"/>
          <a:ext cx="914364" cy="3429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- 303 639,21</a:t>
          </a:r>
        </a:p>
        <a:p xmlns:a="http://schemas.openxmlformats.org/drawingml/2006/main">
          <a:pPr marL="171450" indent="-171450">
            <a:buFontTx/>
            <a:buChar char="-"/>
          </a:pPr>
          <a:endParaRPr lang="ru-RU" sz="1100" b="1" dirty="0"/>
        </a:p>
      </cdr:txBody>
    </cdr:sp>
  </cdr:relSizeAnchor>
  <cdr:relSizeAnchor xmlns:cdr="http://schemas.openxmlformats.org/drawingml/2006/chartDrawing">
    <cdr:from>
      <cdr:x>0.30859</cdr:x>
      <cdr:y>0.15625</cdr:y>
    </cdr:from>
    <cdr:to>
      <cdr:x>0.40287</cdr:x>
      <cdr:y>0.28125</cdr:y>
    </cdr:to>
    <cdr:cxnSp macro="">
      <cdr:nvCxnSpPr>
        <cdr:cNvPr id="5" name="Прямая со стрелкой 4"/>
        <cdr:cNvCxnSpPr/>
      </cdr:nvCxnSpPr>
      <cdr:spPr>
        <a:xfrm xmlns:a="http://schemas.openxmlformats.org/drawingml/2006/main">
          <a:off x="2828112" y="360040"/>
          <a:ext cx="864096"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0.47359</cdr:x>
      <cdr:y>0.34375</cdr:y>
    </cdr:from>
    <cdr:to>
      <cdr:x>0.55216</cdr:x>
      <cdr:y>0.375</cdr:y>
    </cdr:to>
    <cdr:cxnSp macro="">
      <cdr:nvCxnSpPr>
        <cdr:cNvPr id="10" name="Прямая со стрелкой 9"/>
        <cdr:cNvCxnSpPr/>
      </cdr:nvCxnSpPr>
      <cdr:spPr>
        <a:xfrm xmlns:a="http://schemas.openxmlformats.org/drawingml/2006/main">
          <a:off x="4340280" y="792088"/>
          <a:ext cx="720080" cy="720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0.10712</cdr:x>
      <cdr:y>0.17249</cdr:y>
    </cdr:from>
    <cdr:to>
      <cdr:x>0.22383</cdr:x>
      <cdr:y>0.32133</cdr:y>
    </cdr:to>
    <cdr:sp macro="" textlink="">
      <cdr:nvSpPr>
        <cdr:cNvPr id="12" name="TextBox 1"/>
        <cdr:cNvSpPr txBox="1"/>
      </cdr:nvSpPr>
      <cdr:spPr>
        <a:xfrm xmlns:a="http://schemas.openxmlformats.org/drawingml/2006/main" rot="20330838">
          <a:off x="981751" y="397457"/>
          <a:ext cx="1069614"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+224 388,26</a:t>
          </a:r>
          <a:endParaRPr lang="ru-RU" sz="1100" b="1" dirty="0"/>
        </a:p>
      </cdr:txBody>
    </cdr:sp>
  </cdr:relSizeAnchor>
  <cdr:relSizeAnchor xmlns:cdr="http://schemas.openxmlformats.org/drawingml/2006/chartDrawing">
    <cdr:from>
      <cdr:x>0.46771</cdr:x>
      <cdr:y>0.24351</cdr:y>
    </cdr:from>
    <cdr:to>
      <cdr:x>0.56749</cdr:x>
      <cdr:y>0.39235</cdr:y>
    </cdr:to>
    <cdr:sp macro="" textlink="">
      <cdr:nvSpPr>
        <cdr:cNvPr id="16" name="TextBox 1"/>
        <cdr:cNvSpPr txBox="1"/>
      </cdr:nvSpPr>
      <cdr:spPr>
        <a:xfrm xmlns:a="http://schemas.openxmlformats.org/drawingml/2006/main" rot="362747">
          <a:off x="4286445" y="561113"/>
          <a:ext cx="914455" cy="34296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-264,84</a:t>
          </a:r>
          <a:endParaRPr lang="ru-RU" sz="1100" b="1" dirty="0"/>
        </a:p>
      </cdr:txBody>
    </cdr:sp>
  </cdr:relSizeAnchor>
  <cdr:relSizeAnchor xmlns:cdr="http://schemas.openxmlformats.org/drawingml/2006/chartDrawing">
    <cdr:from>
      <cdr:x>0.61971</cdr:x>
      <cdr:y>0.21875</cdr:y>
    </cdr:from>
    <cdr:to>
      <cdr:x>0.71948</cdr:x>
      <cdr:y>0.3676</cdr:y>
    </cdr:to>
    <cdr:sp macro="" textlink="">
      <cdr:nvSpPr>
        <cdr:cNvPr id="17" name="TextBox 1"/>
        <cdr:cNvSpPr txBox="1"/>
      </cdr:nvSpPr>
      <cdr:spPr>
        <a:xfrm xmlns:a="http://schemas.openxmlformats.org/drawingml/2006/main" rot="21275463">
          <a:off x="5679464" y="504056"/>
          <a:ext cx="914363"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+2 909,03</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0.12729</cdr:x>
      <cdr:y>0.1875</cdr:y>
    </cdr:from>
    <cdr:to>
      <cdr:x>0.22944</cdr:x>
      <cdr:y>0.34375</cdr:y>
    </cdr:to>
    <cdr:cxnSp macro="">
      <cdr:nvCxnSpPr>
        <cdr:cNvPr id="8" name="Прямая со стрелкой 7"/>
        <cdr:cNvCxnSpPr/>
      </cdr:nvCxnSpPr>
      <cdr:spPr>
        <a:xfrm xmlns:a="http://schemas.openxmlformats.org/drawingml/2006/main" flipV="1">
          <a:off x="1166600" y="432048"/>
          <a:ext cx="936127"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0.63073</cdr:x>
      <cdr:y>0.34375</cdr:y>
    </cdr:from>
    <cdr:to>
      <cdr:x>0.72185</cdr:x>
      <cdr:y>0.375</cdr:y>
    </cdr:to>
    <cdr:cxnSp macro="">
      <cdr:nvCxnSpPr>
        <cdr:cNvPr id="11" name="Прямая со стрелкой 10"/>
        <cdr:cNvCxnSpPr/>
      </cdr:nvCxnSpPr>
      <cdr:spPr>
        <a:xfrm xmlns:a="http://schemas.openxmlformats.org/drawingml/2006/main" flipV="1">
          <a:off x="5780440" y="792088"/>
          <a:ext cx="835107" cy="720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0.2918</cdr:x>
      <cdr:y>0.42208</cdr:y>
    </cdr:from>
    <cdr:to>
      <cdr:x>0.39157</cdr:x>
      <cdr:y>0.57092</cdr:y>
    </cdr:to>
    <cdr:sp macro="" textlink="">
      <cdr:nvSpPr>
        <cdr:cNvPr id="4" name="TextBox 3"/>
        <cdr:cNvSpPr txBox="1"/>
      </cdr:nvSpPr>
      <cdr:spPr>
        <a:xfrm xmlns:a="http://schemas.openxmlformats.org/drawingml/2006/main" rot="20019215">
          <a:off x="2605477" y="759825"/>
          <a:ext cx="890845" cy="2679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+24 890,41</a:t>
          </a:r>
          <a:endParaRPr lang="ru-RU" sz="1100" b="1" dirty="0"/>
        </a:p>
      </cdr:txBody>
    </cdr:sp>
  </cdr:relSizeAnchor>
  <cdr:relSizeAnchor xmlns:cdr="http://schemas.openxmlformats.org/drawingml/2006/chartDrawing">
    <cdr:from>
      <cdr:x>0.28976</cdr:x>
      <cdr:y>0.28</cdr:y>
    </cdr:from>
    <cdr:to>
      <cdr:x>0.37903</cdr:x>
      <cdr:y>0.51249</cdr:y>
    </cdr:to>
    <cdr:cxnSp macro="">
      <cdr:nvCxnSpPr>
        <cdr:cNvPr id="5" name="Прямая со стрелкой 4"/>
        <cdr:cNvCxnSpPr/>
      </cdr:nvCxnSpPr>
      <cdr:spPr>
        <a:xfrm xmlns:a="http://schemas.openxmlformats.org/drawingml/2006/main" flipV="1">
          <a:off x="2587236" y="504056"/>
          <a:ext cx="797140" cy="418531"/>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0.46774</cdr:x>
      <cdr:y>0.28</cdr:y>
    </cdr:from>
    <cdr:to>
      <cdr:x>0.54839</cdr:x>
      <cdr:y>0.36</cdr:y>
    </cdr:to>
    <cdr:cxnSp macro="">
      <cdr:nvCxnSpPr>
        <cdr:cNvPr id="10" name="Прямая со стрелкой 9"/>
        <cdr:cNvCxnSpPr/>
      </cdr:nvCxnSpPr>
      <cdr:spPr>
        <a:xfrm xmlns:a="http://schemas.openxmlformats.org/drawingml/2006/main" flipV="1">
          <a:off x="4176464" y="504056"/>
          <a:ext cx="720080"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0.10614</cdr:x>
      <cdr:y>0.50504</cdr:y>
    </cdr:from>
    <cdr:to>
      <cdr:x>0.22285</cdr:x>
      <cdr:y>0.65388</cdr:y>
    </cdr:to>
    <cdr:sp macro="" textlink="">
      <cdr:nvSpPr>
        <cdr:cNvPr id="12" name="TextBox 1"/>
        <cdr:cNvSpPr txBox="1"/>
      </cdr:nvSpPr>
      <cdr:spPr>
        <a:xfrm xmlns:a="http://schemas.openxmlformats.org/drawingml/2006/main" rot="1349139">
          <a:off x="947729" y="909172"/>
          <a:ext cx="1042103" cy="2679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a:t>
          </a:r>
          <a:r>
            <a:rPr lang="ru-RU" sz="1100" b="1" dirty="0" smtClean="0"/>
            <a:t>26 867,93</a:t>
          </a:r>
          <a:endParaRPr lang="ru-RU" sz="1100" b="1" dirty="0"/>
        </a:p>
      </cdr:txBody>
    </cdr:sp>
  </cdr:relSizeAnchor>
  <cdr:relSizeAnchor xmlns:cdr="http://schemas.openxmlformats.org/drawingml/2006/chartDrawing">
    <cdr:from>
      <cdr:x>0.44133</cdr:x>
      <cdr:y>0.30236</cdr:y>
    </cdr:from>
    <cdr:to>
      <cdr:x>0.55867</cdr:x>
      <cdr:y>0.4524</cdr:y>
    </cdr:to>
    <cdr:sp macro="" textlink="">
      <cdr:nvSpPr>
        <cdr:cNvPr id="16" name="TextBox 1"/>
        <cdr:cNvSpPr txBox="1"/>
      </cdr:nvSpPr>
      <cdr:spPr>
        <a:xfrm xmlns:a="http://schemas.openxmlformats.org/drawingml/2006/main" rot="20835179">
          <a:off x="3940629" y="544309"/>
          <a:ext cx="1047734" cy="2701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+ 178,5</a:t>
          </a:r>
          <a:endParaRPr lang="ru-RU" sz="1100" b="1" dirty="0"/>
        </a:p>
      </cdr:txBody>
    </cdr:sp>
  </cdr:relSizeAnchor>
  <cdr:relSizeAnchor xmlns:cdr="http://schemas.openxmlformats.org/drawingml/2006/chartDrawing">
    <cdr:from>
      <cdr:x>0.63031</cdr:x>
      <cdr:y>0.12</cdr:y>
    </cdr:from>
    <cdr:to>
      <cdr:x>0.73008</cdr:x>
      <cdr:y>0.26885</cdr:y>
    </cdr:to>
    <cdr:sp macro="" textlink="">
      <cdr:nvSpPr>
        <cdr:cNvPr id="17" name="TextBox 1"/>
        <cdr:cNvSpPr txBox="1"/>
      </cdr:nvSpPr>
      <cdr:spPr>
        <a:xfrm xmlns:a="http://schemas.openxmlformats.org/drawingml/2006/main">
          <a:off x="5628000" y="216024"/>
          <a:ext cx="890845" cy="26795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+0,00</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0.12097</cdr:x>
      <cdr:y>0.4</cdr:y>
    </cdr:from>
    <cdr:to>
      <cdr:x>0.21093</cdr:x>
      <cdr:y>0.61809</cdr:y>
    </cdr:to>
    <cdr:cxnSp macro="">
      <cdr:nvCxnSpPr>
        <cdr:cNvPr id="8" name="Прямая со стрелкой 7"/>
        <cdr:cNvCxnSpPr/>
      </cdr:nvCxnSpPr>
      <cdr:spPr>
        <a:xfrm xmlns:a="http://schemas.openxmlformats.org/drawingml/2006/main">
          <a:off x="1080120" y="720080"/>
          <a:ext cx="803272" cy="39260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0.6318</cdr:x>
      <cdr:y>0.24</cdr:y>
    </cdr:from>
    <cdr:to>
      <cdr:x>0.73388</cdr:x>
      <cdr:y>0.24</cdr:y>
    </cdr:to>
    <cdr:cxnSp macro="">
      <cdr:nvCxnSpPr>
        <cdr:cNvPr id="11" name="Прямая со стрелкой 10"/>
        <cdr:cNvCxnSpPr/>
      </cdr:nvCxnSpPr>
      <cdr:spPr>
        <a:xfrm xmlns:a="http://schemas.openxmlformats.org/drawingml/2006/main">
          <a:off x="5641302" y="432048"/>
          <a:ext cx="911471"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39,2 %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60,8</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46,8</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53,2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47,0</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smtClean="0">
              <a:latin typeface="Times New Roman" panose="02020603050405020304" pitchFamily="18" charset="0"/>
              <a:cs typeface="Times New Roman" panose="02020603050405020304" pitchFamily="18" charset="0"/>
            </a:rPr>
            <a:t>53,0</a:t>
          </a:r>
          <a:r>
            <a:rPr lang="ru-RU" sz="1200" b="1" smtClean="0"/>
            <a:t> </a:t>
          </a:r>
          <a:r>
            <a:rPr lang="ru-RU" sz="1200" b="1" dirty="0" smtClean="0"/>
            <a:t>%</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0.37616</cdr:x>
      <cdr:y>0.83512</cdr:y>
    </cdr:from>
    <cdr:to>
      <cdr:x>0.55425</cdr:x>
      <cdr:y>1</cdr:y>
    </cdr:to>
    <cdr:sp macro="" textlink="">
      <cdr:nvSpPr>
        <cdr:cNvPr id="2" name="TextBox 1"/>
        <cdr:cNvSpPr txBox="1"/>
      </cdr:nvSpPr>
      <cdr:spPr>
        <a:xfrm xmlns:a="http://schemas.openxmlformats.org/drawingml/2006/main">
          <a:off x="3408016" y="2382544"/>
          <a:ext cx="1613520" cy="4703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0.59869</cdr:x>
      <cdr:y>0.85816</cdr:y>
    </cdr:from>
    <cdr:to>
      <cdr:x>0.75097</cdr:x>
      <cdr:y>0.92656</cdr:y>
    </cdr:to>
    <cdr:sp macro="" textlink="">
      <cdr:nvSpPr>
        <cdr:cNvPr id="3" name="TextBox 1"/>
        <cdr:cNvSpPr txBox="1"/>
      </cdr:nvSpPr>
      <cdr:spPr>
        <a:xfrm xmlns:a="http://schemas.openxmlformats.org/drawingml/2006/main">
          <a:off x="5424240" y="2448272"/>
          <a:ext cx="1379678" cy="1951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0.7656</cdr:x>
      <cdr:y>0.83292</cdr:y>
    </cdr:from>
    <cdr:to>
      <cdr:x>0.93913</cdr:x>
      <cdr:y>0.97606</cdr:y>
    </cdr:to>
    <cdr:sp macro="" textlink="">
      <cdr:nvSpPr>
        <cdr:cNvPr id="4" name="TextBox 1"/>
        <cdr:cNvSpPr txBox="1"/>
      </cdr:nvSpPr>
      <cdr:spPr>
        <a:xfrm xmlns:a="http://schemas.openxmlformats.org/drawingml/2006/main">
          <a:off x="6936408" y="2376264"/>
          <a:ext cx="1572205" cy="4083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1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239 828,0тыс.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68 659,7т.р.,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171 168,3 </a:t>
          </a:r>
          <a:r>
            <a:rPr lang="ru-RU" sz="1200" b="1" dirty="0" err="1"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85</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86</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87</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88</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89</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90</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97</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0.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81.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0.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chart" Target="../charts/chart6.xml"/><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4.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28.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chart" Target="../charts/chart42.xml"/></Relationships>
</file>

<file path=ppt/slides/_rels/slide8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5.xml"/></Relationships>
</file>

<file path=ppt/slides/_rels/slide8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9.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8.xml"/><Relationship Id="rId16" Type="http://schemas.openxmlformats.org/officeDocument/2006/relationships/diagramQuickStyle" Target="../diagrams/quickStyle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95.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0.jpeg"/><Relationship Id="rId7" Type="http://schemas.openxmlformats.org/officeDocument/2006/relationships/image" Target="../media/image138.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140.jpeg"/></Relationships>
</file>

<file path=ppt/slides/_rels/slide96.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44.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97.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400" b="1" dirty="0" smtClean="0">
              <a:solidFill>
                <a:srgbClr val="0000FF"/>
              </a:solidFill>
              <a:latin typeface="Times New Roman" panose="02020603050405020304" pitchFamily="18" charset="0"/>
              <a:cs typeface="Times New Roman" panose="02020603050405020304" pitchFamily="18" charset="0"/>
            </a:endParaRPr>
          </a:p>
          <a:p>
            <a:pPr algn="ctr"/>
            <a:r>
              <a:rPr lang="ru-RU" sz="1400" b="1" dirty="0" smtClean="0">
                <a:solidFill>
                  <a:srgbClr val="0000FF"/>
                </a:solidFill>
                <a:latin typeface="Times New Roman" panose="02020603050405020304" pitchFamily="18" charset="0"/>
                <a:cs typeface="Times New Roman" panose="02020603050405020304" pitchFamily="18" charset="0"/>
              </a:rPr>
              <a:t>Проект решения Совета </a:t>
            </a:r>
            <a:r>
              <a:rPr lang="ru-RU" sz="1400" b="1" i="1" dirty="0" smtClean="0">
                <a:solidFill>
                  <a:srgbClr val="0000FF"/>
                </a:solidFill>
                <a:latin typeface="Times New Roman" panose="02020603050405020304" pitchFamily="18" charset="0"/>
                <a:cs typeface="Times New Roman" panose="02020603050405020304" pitchFamily="18" charset="0"/>
              </a:rPr>
              <a:t>городского округа «Вуктыл»  </a:t>
            </a: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на 2021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2022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2023 годов</a:t>
            </a:r>
            <a:endParaRPr lang="ru-RU" sz="14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151640416"/>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37413127"/>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Численность населения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01.10.2020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года, </a:t>
            </a:r>
            <a:r>
              <a:rPr lang="ru-RU" sz="12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тыс.чел</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01.10.2020г.,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416278802"/>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3386551211"/>
              </p:ext>
            </p:extLst>
          </p:nvPr>
        </p:nvGraphicFramePr>
        <p:xfrm>
          <a:off x="179512" y="3573016"/>
          <a:ext cx="4248472" cy="34159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Диаграмма 3"/>
          <p:cNvGraphicFramePr/>
          <p:nvPr>
            <p:extLst>
              <p:ext uri="{D42A27DB-BD31-4B8C-83A1-F6EECF244321}">
                <p14:modId xmlns:p14="http://schemas.microsoft.com/office/powerpoint/2010/main" val="2220456118"/>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2"/>
            <a:ext cx="9144000" cy="9048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Сравнение параметров бюджета МО ГО «Вуктыл» с другими муниципальными образованиями Республики Коми</a:t>
            </a:r>
          </a:p>
          <a:p>
            <a:r>
              <a:rPr lang="ru-RU" sz="2000" b="1" spc="-1" dirty="0" smtClean="0">
                <a:solidFill>
                  <a:srgbClr val="21409A"/>
                </a:solidFill>
                <a:latin typeface="Times New Roman"/>
              </a:rPr>
              <a:t>на 01 октября 2020 года</a:t>
            </a:r>
            <a:endParaRPr lang="ru-RU" sz="2000" spc="-1" dirty="0">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07144645"/>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a:t>
                      </a:r>
                      <a:r>
                        <a:rPr lang="ru-RU" sz="1200" strike="noStrike" spc="-1" dirty="0" smtClean="0">
                          <a:solidFill>
                            <a:srgbClr val="FF0000"/>
                          </a:solidFill>
                          <a:latin typeface="Times New Roman" panose="02020603050405020304" pitchFamily="18" charset="0"/>
                          <a:cs typeface="Times New Roman" panose="02020603050405020304" pitchFamily="18" charset="0"/>
                        </a:rPr>
                        <a:t>на 2020-2022 годы»</a:t>
                      </a:r>
                      <a:endParaRPr lang="ru-RU" sz="12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12,0%</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32,0 %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18,4%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38,4 %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17,4%</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5"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Норматив зачислений основных налоговых и неналоговых доходов в бюджет МО ГО «Вуктыл» на 2021 год и плановый период 2022 и 2023 годов </a:t>
            </a:r>
            <a:endParaRPr lang="ru-RU" sz="2000" spc="-1" dirty="0">
              <a:latin typeface="Arial"/>
            </a:endParaRPr>
          </a:p>
        </p:txBody>
      </p:sp>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2023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294711491"/>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Схема 2"/>
          <p:cNvGraphicFramePr/>
          <p:nvPr>
            <p:extLst>
              <p:ext uri="{D42A27DB-BD31-4B8C-83A1-F6EECF244321}">
                <p14:modId xmlns:p14="http://schemas.microsoft.com/office/powerpoint/2010/main" val="2797641881"/>
              </p:ext>
            </p:extLst>
          </p:nvPr>
        </p:nvGraphicFramePr>
        <p:xfrm>
          <a:off x="321024" y="1340768"/>
          <a:ext cx="2884888"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Схема 7"/>
          <p:cNvGraphicFramePr/>
          <p:nvPr>
            <p:extLst>
              <p:ext uri="{D42A27DB-BD31-4B8C-83A1-F6EECF244321}">
                <p14:modId xmlns:p14="http://schemas.microsoft.com/office/powerpoint/2010/main" val="1484572503"/>
              </p:ext>
            </p:extLst>
          </p:nvPr>
        </p:nvGraphicFramePr>
        <p:xfrm>
          <a:off x="3491880" y="1052736"/>
          <a:ext cx="2884888" cy="10801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Схема 8"/>
          <p:cNvGraphicFramePr/>
          <p:nvPr>
            <p:extLst>
              <p:ext uri="{D42A27DB-BD31-4B8C-83A1-F6EECF244321}">
                <p14:modId xmlns:p14="http://schemas.microsoft.com/office/powerpoint/2010/main" val="3066231685"/>
              </p:ext>
            </p:extLst>
          </p:nvPr>
        </p:nvGraphicFramePr>
        <p:xfrm>
          <a:off x="1979712" y="1196752"/>
          <a:ext cx="2884888" cy="10801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1983753400"/>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2020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2021 и2022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dirty="0">
                <a:solidFill>
                  <a:srgbClr val="7030A0"/>
                </a:solidFill>
                <a:latin typeface="Times New Roman" panose="02020603050405020304" pitchFamily="18" charset="0"/>
                <a:cs typeface="Times New Roman" panose="02020603050405020304" pitchFamily="18" charset="0"/>
              </a:rPr>
              <a:t>В 2019 году объем налоговых доходов, поступивших в бюджет МОГО «Вуктыл» (далее – бюджет округа), составил 219 050,1 тыс. руб., что на 53 455,5 тыс. руб. или на 32,3 %  больше уровня 2018 года. За первое полугодие 2020 года в бюджет округа поступило аналогичных доходов в размере 91 925,1 тыс. руб. Удельный вес налоговых поступлений в общем объеме налоговых и неналоговых доходов бюджета округа в 2019 году составил 83,1 %. Традиционно основным источником формирования налоговых доходов в отчетном периоде является налог на доходы физических лиц (89,8 %). В 2019 году в бюджет округа поступило доходов от арендной платы за муниципальное имущество МОГО «Вуктыл», земельные участки, продажи муниципального имущества, земельных участков в размере 35 097,3 тыс. руб., что больше уровня 2018 года на 7 019,7 тыс. руб. или на 25 %. В 2020 году в условиях ухудшения экономической ситуации, вызванной распространением </a:t>
            </a:r>
            <a:r>
              <a:rPr lang="ru-RU" sz="1000" dirty="0" err="1">
                <a:solidFill>
                  <a:srgbClr val="7030A0"/>
                </a:solidFill>
                <a:latin typeface="Times New Roman" panose="02020603050405020304" pitchFamily="18" charset="0"/>
                <a:cs typeface="Times New Roman" panose="02020603050405020304" pitchFamily="18" charset="0"/>
              </a:rPr>
              <a:t>коронавирусной</a:t>
            </a:r>
            <a:r>
              <a:rPr lang="ru-RU" sz="1000" dirty="0">
                <a:solidFill>
                  <a:srgbClr val="7030A0"/>
                </a:solidFill>
                <a:latin typeface="Times New Roman" panose="02020603050405020304" pitchFamily="18" charset="0"/>
                <a:cs typeface="Times New Roman" panose="02020603050405020304" pitchFamily="18" charset="0"/>
              </a:rPr>
              <a:t> инфекции COVID-19, сократились поступления неналоговых доходов в бюджет округа. За 6 месяцев текущего года поступления снизились на 5,1 млн. руб. или на 33,1 %, относительно уровня поступлений за аналогичный период прошлого года и составили 13 098,8 тыс. руб. Согласно информации Межрайонной ИФНС № 3 по Республике Коми существуют риски неисполнения налоговых доходов бюджета округа в 2020 году в сумме 10 293,0 тыс. руб. в связи с  принятыми федеральными и региональными мерами поддержки субъектов малого и среднего предпринимательства, переводом значительным количеством организаций в период введенного режима самоизоляции и объявленных нерабочих дней с 30 марта 2020 года по 08 мая 2020 года работников на неполное рабочее время с выплатой заработной платы пропорционально отработанному времени, либо на оплату в размере двух третей средней заработной платы. </a:t>
            </a:r>
          </a:p>
          <a:p>
            <a:pPr algn="just"/>
            <a:r>
              <a:rPr lang="ru-RU" sz="1000" dirty="0">
                <a:solidFill>
                  <a:srgbClr val="7030A0"/>
                </a:solidFill>
                <a:latin typeface="Times New Roman" panose="02020603050405020304" pitchFamily="18" charset="0"/>
                <a:cs typeface="Times New Roman" panose="02020603050405020304" pitchFamily="18" charset="0"/>
              </a:rPr>
              <a:t>На основании заявлений субъектов малого и среднего предпринимательства предоставлены меры имущественной поддержки в виде отсрочки и освобождения от арендных платежей, при этом бюджет округа недополучит неналоговых доходов в сумме 2515,2 тыс. руб. </a:t>
            </a:r>
          </a:p>
          <a:p>
            <a:pPr algn="just"/>
            <a:r>
              <a:rPr lang="ru-RU" sz="1000" dirty="0">
                <a:solidFill>
                  <a:srgbClr val="7030A0"/>
                </a:solidFill>
                <a:latin typeface="Times New Roman" panose="02020603050405020304" pitchFamily="18" charset="0"/>
                <a:cs typeface="Times New Roman" panose="02020603050405020304" pitchFamily="18" charset="0"/>
              </a:rPr>
              <a:t>Таким образом, объем выпадающих налоговых и неналоговых доходов бюджета округа составит 12 808,2 тыс. руб., что на 38 575,7 тыс. руб. ниже прошлогоднего уровня поступлений, а также объема налоговых и неналоговых доходов, запланированных в бюджете округа на 2020 год.</a:t>
            </a:r>
          </a:p>
          <a:p>
            <a:pPr algn="just"/>
            <a:r>
              <a:rPr lang="ru-RU" sz="1000" dirty="0">
                <a:solidFill>
                  <a:srgbClr val="7030A0"/>
                </a:solidFill>
                <a:latin typeface="Times New Roman" panose="02020603050405020304" pitchFamily="18" charset="0"/>
                <a:cs typeface="Times New Roman" panose="02020603050405020304" pitchFamily="18" charset="0"/>
              </a:rPr>
              <a:t>По исполнению доходной части бюджета округа за 1 полугодие 2020 года уже недополучено налоговых и неналоговых доходов в сумме 8 050,3 тыс. руб., основную долю из которых составляют НДФЛ, налоги на совокупный доход и доходы от имущества. При этом полученные городским округом «Вуктыл» из республиканского бюджета Республики Коми дополнительные дотации в общем объеме 18 794,8 тыс. руб., из которых 5 794,8 тыс. руб. предоставлены в целях компенсации снижения поступления налоговых и неналоговых доходов, лишь частично покрывают выпадающие доходы бюджета округа.</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на конкурсной основе предоставлены субсидии двум социально ориентированным некоммерческим организациям, зарегистрированным на территории           МОГО «Вуктыл», не являющимся муниципальными учреждениями  и осуществляющими деятельность по приоритетным направлениям в соответствии с учредительными документами, на общую сумму 217,089 тыс. руб., в том числе за счет средств республиканского бюджета Республики Коми 67,089 тыс. руб. (в 2018 году были предоставлены субсидии также двум социально ориентированным некоммерческим организациям на общую сумму 225,0  тыс. руб.). Вместе с тем продолжился рост расходной части бюджета округа. В целом расходы бюджета округа в 2019 году составили 645 251,6 тыс. руб., увеличившись по сравнению с предыдущим годом на 45 333,2 тыс. руб. или на 7,6 %. Прирост расходов на оплату труда в большей степени обусловлен принятыми решениями о повышении минимального размера оплаты труда с 1 января 2019 года и повышении уровня заработной платы отдельных категорий работников бюджетной сферы в соответствии с майскими Указами Президента Российской Федерации и Указом № 204.</a:t>
            </a:r>
          </a:p>
          <a:p>
            <a:pPr algn="just"/>
            <a:r>
              <a:rPr lang="ru-RU" sz="1000" dirty="0">
                <a:solidFill>
                  <a:srgbClr val="7030A0"/>
                </a:solidFill>
                <a:latin typeface="Times New Roman" panose="02020603050405020304" pitchFamily="18" charset="0"/>
                <a:cs typeface="Times New Roman" panose="02020603050405020304" pitchFamily="18" charset="0"/>
              </a:rPr>
              <a:t>Бюджет округа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452 557,8 тыс. руб. или 70,1 % от всех расходов. </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в целях обеспечения выполнения положений майских Указов Президента Российской Федерации и Указа № 204 в части доведения уровня заработной платы отдельных категорий работников бюджетной сферы до установленных значений и удержания его в бюджет округа из республиканского бюджета Республики Коми поступили средства в размере 35 721,2 тыс. руб. </a:t>
            </a:r>
            <a:r>
              <a:rPr lang="ru-RU" sz="1000" dirty="0" smtClean="0">
                <a:solidFill>
                  <a:srgbClr val="7030A0"/>
                </a:solidFill>
                <a:latin typeface="Times New Roman" panose="02020603050405020304" pitchFamily="18" charset="0"/>
                <a:cs typeface="Times New Roman" panose="02020603050405020304" pitchFamily="18" charset="0"/>
              </a:rPr>
              <a:t>Начиная </a:t>
            </a:r>
            <a:r>
              <a:rPr lang="ru-RU" sz="1000" dirty="0">
                <a:solidFill>
                  <a:srgbClr val="7030A0"/>
                </a:solidFill>
                <a:latin typeface="Times New Roman" panose="02020603050405020304" pitchFamily="18" charset="0"/>
                <a:cs typeface="Times New Roman" panose="02020603050405020304" pitchFamily="18" charset="0"/>
              </a:rPr>
              <a:t>с 2019 года в расходы муниципальных программ городского округа «Вуктыл» включены четыре национальных проекта, разработанных в соответствии с Указом № 204, в общей сумме данные расходы в бюджете округа составили 23 734,0 тыс. руб. В 2020 году в муниципальные программы городского округа «Вуктыл» включены расходы на реализацию пяти национальных проектов на общую сумму  67 138,9 тыс. руб., предусмотренную в бюджете округа.</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2019 год и первое полугодие 2020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000" dirty="0">
                <a:solidFill>
                  <a:srgbClr val="7030A0"/>
                </a:solidFill>
                <a:latin typeface="Times New Roman" panose="02020603050405020304" pitchFamily="18" charset="0"/>
                <a:cs typeface="Times New Roman" panose="02020603050405020304" pitchFamily="18" charset="0"/>
              </a:rPr>
              <a:t>В течение 2019 года администрацией ГО «Вуктыл»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округа. </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из федерального бюджета и республиканского бюджета Республики Коми в бюджет округа были привлечены средства на общую сумму 102 644,3 тыс. руб. с целью софинансирования муниципальных программ (подпрограмм).</a:t>
            </a:r>
          </a:p>
          <a:p>
            <a:pPr algn="just"/>
            <a:r>
              <a:rPr lang="ru-RU" sz="1000" dirty="0">
                <a:solidFill>
                  <a:srgbClr val="7030A0"/>
                </a:solidFill>
                <a:latin typeface="Times New Roman" panose="02020603050405020304" pitchFamily="18" charset="0"/>
                <a:cs typeface="Times New Roman" panose="02020603050405020304" pitchFamily="18" charset="0"/>
              </a:rPr>
              <a:t> В целях повышения открытости (прозрачности), результативности и эффективности использования средств бюджета округа в 2019 году и первом полугодии 2020 года продолжена работа по следующим направлениям:</a:t>
            </a:r>
          </a:p>
          <a:p>
            <a:pPr algn="just"/>
            <a:r>
              <a:rPr lang="ru-RU" sz="1000" dirty="0">
                <a:solidFill>
                  <a:srgbClr val="7030A0"/>
                </a:solidFill>
                <a:latin typeface="Times New Roman" panose="02020603050405020304" pitchFamily="18" charset="0"/>
                <a:cs typeface="Times New Roman" panose="02020603050405020304" pitchFamily="18" charset="0"/>
              </a:rPr>
              <a:t>бюджет округа разрабатывается и утверждается по программно-целевому методу;</a:t>
            </a:r>
          </a:p>
          <a:p>
            <a:pPr algn="just"/>
            <a:r>
              <a:rPr lang="ru-RU" sz="1000" dirty="0">
                <a:solidFill>
                  <a:srgbClr val="7030A0"/>
                </a:solidFill>
                <a:latin typeface="Times New Roman" panose="02020603050405020304" pitchFamily="18" charset="0"/>
                <a:cs typeface="Times New Roman" panose="02020603050405020304" pitchFamily="18" charset="0"/>
              </a:rPr>
              <a:t>ежегодно проводится оценка эффективности муниципальных программ, предусматривающая комплексный подход к оценке программ с учетом качества их формирования и эффективности реализации;</a:t>
            </a:r>
          </a:p>
          <a:p>
            <a:pPr algn="just"/>
            <a:r>
              <a:rPr lang="ru-RU" sz="1000" dirty="0">
                <a:solidFill>
                  <a:srgbClr val="7030A0"/>
                </a:solidFill>
                <a:latin typeface="Times New Roman" panose="02020603050405020304" pitchFamily="18" charset="0"/>
                <a:cs typeface="Times New Roman" panose="02020603050405020304" pitchFamily="18" charset="0"/>
              </a:rPr>
              <a:t>годовой отчет о ходе реализации и оценке эффективности муниципальных программ городского округа «Вуктыл» публикуется  на сайте городского округа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сфере повышения эффективности и результативности бюджетных расходов на коммунальные услуги в 2019 и в прошедшем периоде 2020 года активизировалась работа по заключению </a:t>
            </a:r>
            <a:r>
              <a:rPr lang="ru-RU" sz="1000" dirty="0" err="1">
                <a:solidFill>
                  <a:srgbClr val="7030A0"/>
                </a:solidFill>
                <a:latin typeface="Times New Roman" panose="02020603050405020304" pitchFamily="18" charset="0"/>
                <a:cs typeface="Times New Roman" panose="02020603050405020304" pitchFamily="18" charset="0"/>
              </a:rPr>
              <a:t>энергосервисных</a:t>
            </a:r>
            <a:r>
              <a:rPr lang="ru-RU" sz="1000" dirty="0">
                <a:solidFill>
                  <a:srgbClr val="7030A0"/>
                </a:solidFill>
                <a:latin typeface="Times New Roman" panose="02020603050405020304" pitchFamily="18" charset="0"/>
                <a:cs typeface="Times New Roman" panose="02020603050405020304" pitchFamily="18" charset="0"/>
              </a:rPr>
              <a:t> контрактов (далее - ЭСКО) в городском округе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2019 - 2020 годах продолжена планомерная работа по повышению степени централизации закупок в городском округе «Вуктыл».  </a:t>
            </a:r>
          </a:p>
          <a:p>
            <a:pPr algn="just"/>
            <a:r>
              <a:rPr lang="ru-RU" sz="1000" dirty="0">
                <a:solidFill>
                  <a:srgbClr val="7030A0"/>
                </a:solidFill>
                <a:latin typeface="Times New Roman" panose="02020603050405020304" pitchFamily="18" charset="0"/>
                <a:cs typeface="Times New Roman" panose="02020603050405020304" pitchFamily="18" charset="0"/>
              </a:rPr>
              <a:t>Еще 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Непосредственное участие населения в решении вопросов местного значения (отбор приоритетных, софинансирование, контроль за реализацией проектов) обеспечивается в рамках реализации проекта «Народный бюджет». В 2019 году финансовое обеспечение 11 проектов составило 5 090,1 тыс. руб. В 2020 году в рамках реализации 8 проектов «Народный бюджет» предусмотрено 7 335,1 тыс. руб.</a:t>
            </a:r>
          </a:p>
          <a:p>
            <a:pPr algn="just"/>
            <a:r>
              <a:rPr lang="ru-RU" sz="1000" dirty="0">
                <a:solidFill>
                  <a:srgbClr val="7030A0"/>
                </a:solidFill>
                <a:latin typeface="Times New Roman" panose="02020603050405020304" pitchFamily="18" charset="0"/>
                <a:cs typeface="Times New Roman" panose="02020603050405020304" pitchFamily="18" charset="0"/>
              </a:rPr>
              <a:t>По итогам исполнения бюджета округа за 2019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2018 годом увеличился на 20,5 % и составил 30 500,0 тыс. руб., что составляет 11,6 % от суммы  доходов бюджета округа без учета безвозмездных поступлений (263 582,9 тыс. руб.).</a:t>
            </a:r>
          </a:p>
          <a:p>
            <a:pPr algn="just"/>
            <a:r>
              <a:rPr lang="ru-RU" sz="1000" dirty="0">
                <a:solidFill>
                  <a:srgbClr val="7030A0"/>
                </a:solidFill>
                <a:latin typeface="Times New Roman" panose="02020603050405020304" pitchFamily="18" charset="0"/>
                <a:cs typeface="Times New Roman" panose="02020603050405020304" pitchFamily="18" charset="0"/>
              </a:rPr>
              <a:t>Начиная с 2017 года реализуется Программа оздоровления. По итогам проведенных мероприятий Программы оздоровления совокупный бюджетный эффект в 2019 году составил 9 883,5 тыс. руб. (90,4 % от планового значения), совокупный бюджетный эффект на 1 июля 2020 года составил 521,7 тыс. руб. при плановом значении 985,0 тыс. руб.</a:t>
            </a:r>
          </a:p>
          <a:p>
            <a:pPr algn="just"/>
            <a:r>
              <a:rPr lang="ru-RU" sz="1000" dirty="0">
                <a:solidFill>
                  <a:srgbClr val="7030A0"/>
                </a:solidFill>
                <a:latin typeface="Times New Roman" panose="02020603050405020304" pitchFamily="18" charset="0"/>
                <a:cs typeface="Times New Roman" panose="02020603050405020304" pitchFamily="18" charset="0"/>
              </a:rPr>
              <a:t>В 2019 году проведены мероприятия по оптимизации сети муниципальных учреждений в форме  реорганизации:</a:t>
            </a:r>
          </a:p>
          <a:p>
            <a:pPr algn="just"/>
            <a:r>
              <a:rPr lang="ru-RU" sz="1000" dirty="0">
                <a:solidFill>
                  <a:srgbClr val="7030A0"/>
                </a:solidFill>
                <a:latin typeface="Times New Roman" panose="02020603050405020304" pitchFamily="18" charset="0"/>
                <a:cs typeface="Times New Roman" panose="02020603050405020304" pitchFamily="18" charset="0"/>
              </a:rPr>
              <a:t> МБДОУ детский сад «Солнышко» с. Подчерье присоединено к МБДОУ Детский сад «Золотой ключик» г. Вуктыл»; </a:t>
            </a:r>
          </a:p>
          <a:p>
            <a:pPr algn="just"/>
            <a:r>
              <a:rPr lang="ru-RU" sz="1000" dirty="0">
                <a:solidFill>
                  <a:srgbClr val="7030A0"/>
                </a:solidFill>
                <a:latin typeface="Times New Roman" panose="02020603050405020304" pitchFamily="18" charset="0"/>
                <a:cs typeface="Times New Roman" panose="02020603050405020304" pitchFamily="18" charset="0"/>
              </a:rPr>
              <a:t>МБДОУ «Средняя общеобразовательная школа» с. Подчерье присоединено к МБОУ «Средняя общеобразовательная школа № 2 им. Г.В. Кравченко» г. Вуктыл.</a:t>
            </a:r>
          </a:p>
          <a:p>
            <a:pPr algn="just"/>
            <a:r>
              <a:rPr lang="ru-RU" sz="1000" dirty="0">
                <a:solidFill>
                  <a:srgbClr val="7030A0"/>
                </a:solidFill>
                <a:latin typeface="Times New Roman" panose="02020603050405020304" pitchFamily="18" charset="0"/>
                <a:cs typeface="Times New Roman" panose="02020603050405020304" pitchFamily="18" charset="0"/>
              </a:rPr>
              <a:t>В результате проведенных мероприятий количество муниципальных учреждений городского округа «Вуктыл» сократилось с 17 до 15.</a:t>
            </a:r>
          </a:p>
          <a:p>
            <a:pPr algn="just"/>
            <a:r>
              <a:rPr lang="ru-RU" sz="1000" dirty="0">
                <a:solidFill>
                  <a:srgbClr val="7030A0"/>
                </a:solidFill>
                <a:latin typeface="Times New Roman" panose="02020603050405020304" pitchFamily="18" charset="0"/>
                <a:cs typeface="Times New Roman" panose="02020603050405020304" pitchFamily="18" charset="0"/>
              </a:rPr>
              <a:t>Также проводились оптимизационные мероприятия по сокращению штатных единиц в образовательных организациях. По итогу 2019 года сокращено 28,7 штатных единиц в образовательных организациях городского округа «Вуктыл».</a:t>
            </a:r>
          </a:p>
          <a:p>
            <a:pPr algn="just"/>
            <a:r>
              <a:rPr lang="ru-RU" sz="1000" dirty="0">
                <a:solidFill>
                  <a:srgbClr val="7030A0"/>
                </a:solidFill>
                <a:latin typeface="Times New Roman" panose="02020603050405020304" pitchFamily="18" charset="0"/>
                <a:cs typeface="Times New Roman" panose="02020603050405020304" pitchFamily="18" charset="0"/>
              </a:rPr>
              <a:t>С 01 января 2019 года произведен переход на новое исполнение бюджета округа через Управление Федерального казначейства по Республике Коми.</a:t>
            </a:r>
          </a:p>
          <a:p>
            <a:pPr algn="just"/>
            <a:r>
              <a:rPr lang="ru-RU" sz="1000" dirty="0">
                <a:solidFill>
                  <a:srgbClr val="7030A0"/>
                </a:solidFill>
                <a:latin typeface="Times New Roman" panose="02020603050405020304" pitchFamily="18" charset="0"/>
                <a:cs typeface="Times New Roman" panose="02020603050405020304" pitchFamily="18" charset="0"/>
              </a:rPr>
              <a:t>По результатам мониторинга качества предоставления муниципальных услуг городского округа «Вуктыл» за 2019 год установлено, что уровень удовлетворенности заявителей составил 99,3%. Нарушений по качеству представления услуг в городском округе «Вуктыл» за 2019 год Министерством экономики Республики Коми не выявлено. Итоговые показатели по пяти критериям оценки: время предоставления услуги, комфортность условий в помещении, в котором предоставлена услуга, доступность информации о порядке предоставления услуги за 2019 год в городском округе «Вуктыл» составляют от 99,3% до 100%.</a:t>
            </a:r>
          </a:p>
          <a:p>
            <a:r>
              <a:rPr lang="ru-RU" sz="1100" dirty="0"/>
              <a:t> </a:t>
            </a: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2019 год и первое полугодие 2020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365315944"/>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2021 год и плановый период 2022 и 2023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77,1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dirty="0">
                <a:solidFill>
                  <a:srgbClr val="C00000"/>
                </a:solidFill>
                <a:latin typeface="Georgia"/>
                <a:ea typeface="Microsoft YaHei"/>
              </a:rPr>
              <a:t>11</a:t>
            </a:r>
            <a:endParaRPr lang="ru-RU" sz="2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населенных пунктов</a:t>
            </a:r>
            <a:endParaRPr lang="ru-RU" sz="1400" b="0" strike="noStrike" spc="-1" dirty="0">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01.01.2020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11,4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E46C0A"/>
                </a:solidFill>
                <a:latin typeface="Georgia"/>
                <a:ea typeface="Microsoft YaHei"/>
              </a:rPr>
              <a:t>Доля населения МО ГО «Вуктыл» </a:t>
            </a:r>
            <a:endParaRPr lang="ru-RU" sz="1400" b="0" strike="noStrike" spc="-1" dirty="0">
              <a:latin typeface="Arial"/>
            </a:endParaRPr>
          </a:p>
          <a:p>
            <a:pPr algn="ctr">
              <a:lnSpc>
                <a:spcPct val="100000"/>
              </a:lnSpc>
            </a:pPr>
            <a:r>
              <a:rPr lang="ru-RU" sz="1400" b="1" i="1" strike="noStrike" spc="-1" dirty="0">
                <a:solidFill>
                  <a:srgbClr val="E46C0A"/>
                </a:solidFill>
                <a:latin typeface="Georgia"/>
                <a:ea typeface="Microsoft YaHei"/>
              </a:rPr>
              <a:t>в общей численности по РК</a:t>
            </a:r>
            <a:endParaRPr lang="ru-RU" sz="1400" b="0" strike="noStrike" spc="-1" dirty="0">
              <a:latin typeface="Arial"/>
            </a:endParaRPr>
          </a:p>
          <a:p>
            <a:pPr algn="ctr">
              <a:lnSpc>
                <a:spcPct val="100000"/>
              </a:lnSpc>
            </a:pPr>
            <a:r>
              <a:rPr lang="ru-RU" sz="2400" b="1" i="1" strike="noStrike" spc="-1" dirty="0">
                <a:solidFill>
                  <a:srgbClr val="C00000"/>
                </a:solidFill>
                <a:latin typeface="Georgia"/>
                <a:ea typeface="Microsoft YaHei"/>
              </a:rPr>
              <a:t>1,4</a:t>
            </a:r>
            <a:r>
              <a:rPr lang="ru-RU" sz="2000" b="1" i="1" strike="noStrike" spc="-1" dirty="0">
                <a:solidFill>
                  <a:srgbClr val="C00000"/>
                </a:solidFill>
                <a:latin typeface="Georgia"/>
                <a:ea typeface="Microsoft YaHei"/>
              </a:rPr>
              <a:t>%</a:t>
            </a:r>
            <a:endParaRPr lang="ru-RU" sz="2000" b="0" strike="noStrike" spc="-1" dirty="0">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9,7 </a:t>
            </a:r>
            <a:r>
              <a:rPr lang="ru-RU" sz="1400" b="1" i="1" strike="noStrike" spc="-1" dirty="0">
                <a:solidFill>
                  <a:srgbClr val="000066"/>
                </a:solidFill>
                <a:latin typeface="Georgia"/>
                <a:ea typeface="Microsoft YaHei"/>
              </a:rPr>
              <a:t>тыс</a:t>
            </a:r>
            <a:r>
              <a:rPr lang="ru-RU" sz="1400" b="1" i="1" strike="noStrike" spc="-1" dirty="0" smtClean="0">
                <a:solidFill>
                  <a:srgbClr val="000066"/>
                </a:solidFill>
                <a:latin typeface="Georgia"/>
                <a:ea typeface="Microsoft YaHei"/>
              </a:rPr>
              <a:t>. 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85,1%</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14,9%</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01.01.2019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830,2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01.01.2020 год - 820,5 тыс. чел.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2020 – 2021 годы</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054861037"/>
              </p:ext>
            </p:extLst>
          </p:nvPr>
        </p:nvGraphicFramePr>
        <p:xfrm>
          <a:off x="179512" y="3717032"/>
          <a:ext cx="3816424" cy="2560320"/>
        </p:xfrm>
        <a:graphic>
          <a:graphicData uri="http://schemas.openxmlformats.org/drawingml/2006/table">
            <a:tbl>
              <a:tblPr firstRow="1" bandRow="1">
                <a:tableStyleId>{5C22544A-7EE6-4342-B048-85BDC9FD1C3A}</a:tableStyleId>
              </a:tblPr>
              <a:tblGrid>
                <a:gridCol w="3816424"/>
              </a:tblGrid>
              <a:tr h="259229">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324036">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275381350"/>
              </p:ext>
            </p:extLst>
          </p:nvPr>
        </p:nvGraphicFramePr>
        <p:xfrm>
          <a:off x="4860032" y="3789040"/>
          <a:ext cx="3816424" cy="1332148"/>
        </p:xfrm>
        <a:graphic>
          <a:graphicData uri="http://schemas.openxmlformats.org/drawingml/2006/table">
            <a:tbl>
              <a:tblPr firstRow="1" bandRow="1">
                <a:tableStyleId>{5C22544A-7EE6-4342-B048-85BDC9FD1C3A}</a:tableStyleId>
              </a:tblPr>
              <a:tblGrid>
                <a:gridCol w="3816424"/>
              </a:tblGrid>
              <a:tr h="666074">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2021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66074">
                <a:tc>
                  <a:txBody>
                    <a:bodyPr/>
                    <a:lstStyle/>
                    <a:p>
                      <a:pPr algn="ctr"/>
                      <a:r>
                        <a:rPr lang="ru-RU" sz="1200" b="0" strike="noStrike" spc="-1" dirty="0" smtClean="0">
                          <a:latin typeface="Times New Roman" panose="02020603050405020304" pitchFamily="18" charset="0"/>
                          <a:cs typeface="Times New Roman" panose="02020603050405020304" pitchFamily="18" charset="0"/>
                        </a:rPr>
                        <a:t>Капитальный ремонт МБУДО «ДХШ» в рамках национального проекта «Культура»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
        <p:nvSpPr>
          <p:cNvPr id="3" name="Прямоугольник 2"/>
          <p:cNvSpPr/>
          <p:nvPr/>
        </p:nvSpPr>
        <p:spPr>
          <a:xfrm>
            <a:off x="5328" y="653872"/>
            <a:ext cx="8928992" cy="2862322"/>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Расчет </a:t>
            </a:r>
            <a:r>
              <a:rPr lang="ru-RU" sz="1200" dirty="0">
                <a:latin typeface="Times New Roman" panose="02020603050405020304" pitchFamily="18" charset="0"/>
                <a:cs typeface="Times New Roman" panose="02020603050405020304" pitchFamily="18" charset="0"/>
              </a:rPr>
              <a:t>прогнозных показателей поступления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 осуществлен с учётом динамики их поступления за предыдущие годы и ожидаемого исполнения доходной части бюджета </a:t>
            </a:r>
            <a:r>
              <a:rPr lang="ru-RU" sz="1200" dirty="0" smtClean="0">
                <a:latin typeface="Times New Roman" panose="02020603050405020304" pitchFamily="18" charset="0"/>
                <a:cs typeface="Times New Roman" panose="02020603050405020304" pitchFamily="18" charset="0"/>
              </a:rPr>
              <a:t>МО ГО «Вуктыл» по </a:t>
            </a:r>
            <a:r>
              <a:rPr lang="ru-RU" sz="1200" dirty="0">
                <a:latin typeface="Times New Roman" panose="02020603050405020304" pitchFamily="18" charset="0"/>
                <a:cs typeface="Times New Roman" panose="02020603050405020304" pitchFamily="18" charset="0"/>
              </a:rPr>
              <a:t>налоговым и неналоговым доходам </a:t>
            </a:r>
            <a:r>
              <a:rPr lang="ru-RU" sz="1200" dirty="0" smtClean="0">
                <a:latin typeface="Times New Roman" panose="02020603050405020304" pitchFamily="18" charset="0"/>
                <a:cs typeface="Times New Roman" panose="02020603050405020304" pitchFamily="18" charset="0"/>
              </a:rPr>
              <a:t>за 2020 </a:t>
            </a:r>
            <a:r>
              <a:rPr lang="ru-RU" sz="1200" dirty="0">
                <a:latin typeface="Times New Roman" panose="02020603050405020304" pitchFamily="18" charset="0"/>
                <a:cs typeface="Times New Roman" panose="02020603050405020304" pitchFamily="18" charset="0"/>
              </a:rPr>
              <a:t>год. Основными </a:t>
            </a:r>
            <a:r>
              <a:rPr lang="ru-RU" sz="1200" dirty="0" smtClean="0">
                <a:latin typeface="Times New Roman" panose="02020603050405020304" pitchFamily="18" charset="0"/>
                <a:cs typeface="Times New Roman" panose="02020603050405020304" pitchFamily="18" charset="0"/>
              </a:rPr>
              <a:t>доходными </a:t>
            </a:r>
            <a:r>
              <a:rPr lang="ru-RU" sz="1200" dirty="0">
                <a:latin typeface="Times New Roman" panose="02020603050405020304" pitchFamily="18" charset="0"/>
                <a:cs typeface="Times New Roman" panose="02020603050405020304" pitchFamily="18" charset="0"/>
              </a:rPr>
              <a:t>источниками налоговых и неналоговых доходов, как и в предыдущие годы, остаются НДФЛ и доходы от использования имущества, находящегося в муниципальной собственности, которые </a:t>
            </a:r>
            <a:r>
              <a:rPr lang="ru-RU" sz="1200" dirty="0" smtClean="0">
                <a:latin typeface="Times New Roman" panose="02020603050405020304" pitchFamily="18" charset="0"/>
                <a:cs typeface="Times New Roman" panose="02020603050405020304" pitchFamily="18" charset="0"/>
              </a:rPr>
              <a:t>составляют </a:t>
            </a:r>
            <a:r>
              <a:rPr lang="ru-RU" sz="1200" dirty="0">
                <a:latin typeface="Times New Roman" panose="02020603050405020304" pitchFamily="18" charset="0"/>
                <a:cs typeface="Times New Roman" panose="02020603050405020304" pitchFamily="18" charset="0"/>
              </a:rPr>
              <a:t>более 85 процентов от общего объема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	Расходная </a:t>
            </a:r>
            <a:r>
              <a:rPr lang="ru-RU" sz="1200" dirty="0">
                <a:latin typeface="Times New Roman" panose="02020603050405020304" pitchFamily="18" charset="0"/>
                <a:cs typeface="Times New Roman" panose="02020603050405020304" pitchFamily="18" charset="0"/>
              </a:rPr>
              <a:t>часть бюджета МО ГО «Вуктыл» сформирована исходя из следующих приоритетов:</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обеспечение сбалансированности и устойчивости бюджетной системы МО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формирование и исполнение бюджета МО ГО «Вуктыл» на базе муниципальных программ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совершенствование системы заказов на поставки товаров, выполнение работ, оказание услуг для муниципальных нужд ГО «Вуктыл».</a:t>
            </a:r>
          </a:p>
          <a:p>
            <a:pPr algn="just"/>
            <a:r>
              <a:rPr lang="ru-RU" sz="1200" dirty="0" smtClean="0">
                <a:latin typeface="Times New Roman" panose="02020603050405020304" pitchFamily="18" charset="0"/>
                <a:cs typeface="Times New Roman" panose="02020603050405020304" pitchFamily="18" charset="0"/>
              </a:rPr>
              <a:t>	Бюджет </a:t>
            </a:r>
            <a:r>
              <a:rPr lang="ru-RU" sz="1200" dirty="0">
                <a:latin typeface="Times New Roman" panose="02020603050405020304" pitchFamily="18" charset="0"/>
                <a:cs typeface="Times New Roman" panose="02020603050405020304" pitchFamily="18" charset="0"/>
              </a:rPr>
              <a:t>МО ГО «Вуктыл» на </a:t>
            </a:r>
            <a:r>
              <a:rPr lang="ru-RU" sz="1200" dirty="0" smtClean="0">
                <a:latin typeface="Times New Roman" panose="02020603050405020304" pitchFamily="18" charset="0"/>
                <a:cs typeface="Times New Roman" panose="02020603050405020304" pitchFamily="18" charset="0"/>
              </a:rPr>
              <a:t>2021 </a:t>
            </a:r>
            <a:r>
              <a:rPr lang="ru-RU" sz="1200" dirty="0">
                <a:latin typeface="Times New Roman" panose="02020603050405020304" pitchFamily="18" charset="0"/>
                <a:cs typeface="Times New Roman" panose="02020603050405020304" pitchFamily="18" charset="0"/>
              </a:rPr>
              <a:t>год </a:t>
            </a:r>
            <a:r>
              <a:rPr lang="ru-RU" sz="1200" dirty="0" smtClean="0">
                <a:latin typeface="Times New Roman" panose="02020603050405020304" pitchFamily="18" charset="0"/>
                <a:cs typeface="Times New Roman" panose="02020603050405020304" pitchFamily="18" charset="0"/>
              </a:rPr>
              <a:t>как </a:t>
            </a:r>
            <a:r>
              <a:rPr lang="ru-RU" sz="1200" dirty="0">
                <a:latin typeface="Times New Roman" panose="02020603050405020304" pitchFamily="18" charset="0"/>
                <a:cs typeface="Times New Roman" panose="02020603050405020304" pitchFamily="18" charset="0"/>
              </a:rPr>
              <a:t>и в </a:t>
            </a:r>
            <a:r>
              <a:rPr lang="ru-RU" sz="1200" dirty="0" smtClean="0">
                <a:latin typeface="Times New Roman" panose="02020603050405020304" pitchFamily="18" charset="0"/>
                <a:cs typeface="Times New Roman" panose="02020603050405020304" pitchFamily="18" charset="0"/>
              </a:rPr>
              <a:t>2020 </a:t>
            </a:r>
            <a:r>
              <a:rPr lang="ru-RU" sz="1200" dirty="0">
                <a:latin typeface="Times New Roman" panose="02020603050405020304" pitchFamily="18" charset="0"/>
                <a:cs typeface="Times New Roman" panose="02020603050405020304" pitchFamily="18" charset="0"/>
              </a:rPr>
              <a:t>году направлен </a:t>
            </a: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исполнение социально значимых расходных обязательств,  </a:t>
            </a: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том числе выполнение задач, поставленных майскими указами Президента </a:t>
            </a:r>
            <a:r>
              <a:rPr lang="ru-RU" sz="1200" dirty="0" smtClean="0">
                <a:latin typeface="Times New Roman" panose="02020603050405020304" pitchFamily="18" charset="0"/>
                <a:cs typeface="Times New Roman" panose="02020603050405020304" pitchFamily="18" charset="0"/>
              </a:rPr>
              <a:t>РФ, индексацию </a:t>
            </a:r>
            <a:r>
              <a:rPr lang="ru-RU" sz="1200" dirty="0">
                <a:latin typeface="Times New Roman" panose="02020603050405020304" pitchFamily="18" charset="0"/>
                <a:cs typeface="Times New Roman" panose="02020603050405020304" pitchFamily="18" charset="0"/>
              </a:rPr>
              <a:t>расходов на оплату труда работникам </a:t>
            </a:r>
            <a:r>
              <a:rPr lang="ru-RU" sz="1200" dirty="0" smtClean="0">
                <a:latin typeface="Times New Roman" panose="02020603050405020304" pitchFamily="18" charset="0"/>
                <a:cs typeface="Times New Roman" panose="02020603050405020304" pitchFamily="18" charset="0"/>
              </a:rPr>
              <a:t>бюджетной сферы, </a:t>
            </a:r>
            <a:r>
              <a:rPr lang="ru-RU" sz="1200" dirty="0">
                <a:latin typeface="Times New Roman" panose="02020603050405020304" pitchFamily="18" charset="0"/>
                <a:cs typeface="Times New Roman" panose="02020603050405020304" pitchFamily="18" charset="0"/>
              </a:rPr>
              <a:t>на которых не распространяются майские указы Президента </a:t>
            </a:r>
            <a:r>
              <a:rPr lang="ru-RU" sz="1200" dirty="0" smtClean="0">
                <a:latin typeface="Times New Roman" panose="02020603050405020304" pitchFamily="18" charset="0"/>
                <a:cs typeface="Times New Roman" panose="02020603050405020304" pitchFamily="18" charset="0"/>
              </a:rPr>
              <a:t>РФ, оптимизацию </a:t>
            </a:r>
            <a:r>
              <a:rPr lang="ru-RU" sz="1200" dirty="0">
                <a:latin typeface="Times New Roman" panose="02020603050405020304" pitchFamily="18" charset="0"/>
                <a:cs typeface="Times New Roman" panose="02020603050405020304" pitchFamily="18" charset="0"/>
              </a:rPr>
              <a:t>неэффективных расходов, </a:t>
            </a:r>
            <a:r>
              <a:rPr lang="ru-RU" sz="1200" dirty="0" smtClean="0">
                <a:latin typeface="Times New Roman" panose="02020603050405020304" pitchFamily="18" charset="0"/>
                <a:cs typeface="Times New Roman" panose="02020603050405020304" pitchFamily="18" charset="0"/>
              </a:rPr>
              <a:t>перераспределение </a:t>
            </a:r>
            <a:r>
              <a:rPr lang="ru-RU" sz="1200" dirty="0">
                <a:latin typeface="Times New Roman" panose="02020603050405020304" pitchFamily="18" charset="0"/>
                <a:cs typeface="Times New Roman" panose="02020603050405020304" pitchFamily="18" charset="0"/>
              </a:rPr>
              <a:t>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343 917,6</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300 978,9</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301 435,4</a:t>
            </a:r>
          </a:p>
          <a:p>
            <a:pPr algn="ctr">
              <a:lnSpc>
                <a:spcPct val="100000"/>
              </a:lnSpc>
            </a:pP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253392298"/>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1098606269"/>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1945011669"/>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575082891"/>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2747521150"/>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3926594444"/>
              </p:ext>
            </p:extLst>
          </p:nvPr>
        </p:nvGraphicFramePr>
        <p:xfrm>
          <a:off x="-20712" y="620688"/>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425871502"/>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764989187"/>
              </p:ext>
            </p:extLst>
          </p:nvPr>
        </p:nvGraphicFramePr>
        <p:xfrm>
          <a:off x="107504" y="4941168"/>
          <a:ext cx="8928992" cy="18002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327508"/>
            <a:ext cx="864141" cy="117501"/>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b="1" spc="-1" dirty="0" smtClean="0">
              <a:solidFill>
                <a:srgbClr val="21409A"/>
              </a:solidFill>
              <a:latin typeface="Times New Roman"/>
            </a:endParaRPr>
          </a:p>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2622180789"/>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428117903"/>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2392071160"/>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396771265"/>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тыс.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77167397"/>
              </p:ext>
            </p:extLst>
          </p:nvPr>
        </p:nvGraphicFramePr>
        <p:xfrm>
          <a:off x="143507" y="861968"/>
          <a:ext cx="8891734" cy="5735383"/>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rtl="0" fontAlgn="ctr"/>
                      <a:r>
                        <a:rPr lang="ru-RU" sz="1000" b="1" i="0" u="none" strike="noStrike">
                          <a:solidFill>
                            <a:srgbClr val="000000"/>
                          </a:solidFill>
                          <a:effectLst/>
                          <a:latin typeface="Times New Roman"/>
                        </a:rPr>
                        <a:t>ДОХОДЫ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2019 (факт)</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2020</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Динамика 2021  к 2020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2021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2022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2023 год (план)</a:t>
                      </a:r>
                    </a:p>
                  </a:txBody>
                  <a:tcPr marL="9525" marR="9525" marT="9525" marB="0" anchor="ctr">
                    <a:cell3D prstMaterial="dkEdge">
                      <a:bevel w="50800" prst="hardEdge"/>
                      <a:lightRig rig="flood" dir="t"/>
                    </a:cell3D>
                    <a:solidFill>
                      <a:schemeClr val="accent1">
                        <a:lumMod val="20000"/>
                        <a:lumOff val="80000"/>
                      </a:schemeClr>
                    </a:solidFill>
                  </a:tcPr>
                </a:tc>
              </a:tr>
              <a:tr h="370212">
                <a:tc>
                  <a:txBody>
                    <a:bodyPr/>
                    <a:lstStyle/>
                    <a:p>
                      <a:pPr algn="ctr" rtl="0" fontAlgn="ctr"/>
                      <a:r>
                        <a:rPr lang="ru-RU" sz="950" b="1" i="0" u="none" strike="noStrike">
                          <a:solidFill>
                            <a:srgbClr val="000000"/>
                          </a:solidFill>
                          <a:effectLst/>
                          <a:latin typeface="Times New Roman"/>
                        </a:rPr>
                        <a:t>НАЛОГОВЫЕ И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263 582,9</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232 040,1</a:t>
                      </a:r>
                    </a:p>
                  </a:txBody>
                  <a:tcPr marL="9525" marR="9525" marT="9525" marB="0" anchor="ctr">
                    <a:cell3D prstMaterial="dkEdge">
                      <a:bevel w="50800" prst="hardEdge"/>
                      <a:lightRig rig="flood" dir="t"/>
                    </a:cell3D>
                  </a:tcPr>
                </a:tc>
                <a:tc>
                  <a:txBody>
                    <a:bodyPr/>
                    <a:lstStyle/>
                    <a:p>
                      <a:pPr algn="ctr" rtl="0" fontAlgn="ctr"/>
                      <a:r>
                        <a:rPr lang="ru-RU" sz="1000" b="1" i="0" u="none" strike="noStrike">
                          <a:solidFill>
                            <a:srgbClr val="000000"/>
                          </a:solidFill>
                          <a:effectLst/>
                          <a:latin typeface="Times New Roman"/>
                        </a:rPr>
                        <a:t>-10 185,7</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221 854,4</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264 706,9</a:t>
                      </a:r>
                    </a:p>
                  </a:txBody>
                  <a:tcPr marL="9525" marR="9525" marT="9525" marB="0" anchor="ctr">
                    <a:cell3D prstMaterial="dkEdge">
                      <a:bevel w="50800" prst="hardEdge"/>
                      <a:lightRig rig="flood" dir="t"/>
                    </a:cell3D>
                  </a:tcPr>
                </a:tc>
                <a:tc>
                  <a:txBody>
                    <a:bodyPr/>
                    <a:lstStyle/>
                    <a:p>
                      <a:pPr algn="ctr" rtl="0" fontAlgn="ctr"/>
                      <a:r>
                        <a:rPr lang="ru-RU" sz="950" b="1" i="0" u="none" strike="noStrike" dirty="0">
                          <a:solidFill>
                            <a:srgbClr val="000000"/>
                          </a:solidFill>
                          <a:effectLst/>
                          <a:latin typeface="Times New Roman"/>
                        </a:rPr>
                        <a:t>267 159,4</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dirty="0">
                          <a:solidFill>
                            <a:srgbClr val="000000"/>
                          </a:solidFill>
                          <a:effectLst/>
                          <a:latin typeface="Times New Roman"/>
                        </a:rPr>
                        <a:t>НАЛОГОВЫЕ ДОХОДЫ     183 270,4    (2021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fontAlgn="ctr"/>
                      <a:r>
                        <a:rPr lang="ru-RU" sz="1000" b="0" i="0" u="none" strike="noStrike">
                          <a:solidFill>
                            <a:srgbClr val="000000"/>
                          </a:solidFill>
                          <a:effectLst/>
                          <a:latin typeface="Times New Roman"/>
                        </a:rPr>
                        <a:t>Налоги на прибыль, доходы (НДФЛ)</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196 746,2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163 149,5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-1 682,1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161 467,4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200 396,0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202 841,1</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Налоги на товары (работы, услуги), реализуемые на территории РФ</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6 536,1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8 131,4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42,6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8 174,0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8 499,8</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8 655,5</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совокупный доход</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9 820,9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11 549,3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-3 979,3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7 570,0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6 913,0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10 095,0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имущество</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3 267,0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3 950,0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-181,0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3 769,0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3 893,0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3 928,0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Государственная пошлина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2 679,9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2 830,0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-540,0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2 290,0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2 335,0</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2 380,0</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dirty="0">
                          <a:solidFill>
                            <a:srgbClr val="000000"/>
                          </a:solidFill>
                          <a:effectLst/>
                          <a:latin typeface="Times New Roman"/>
                        </a:rPr>
                        <a:t>НЕНАЛОГОВЫЕ ДОХОДЫ     38 584,0   (2021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fontAlgn="ctr"/>
                      <a:r>
                        <a:rPr lang="ru-RU" sz="1000" b="0" i="0" u="none" strike="noStrike">
                          <a:solidFill>
                            <a:srgbClr val="000000"/>
                          </a:solidFill>
                          <a:effectLst/>
                          <a:latin typeface="Times New Roman"/>
                        </a:rPr>
                        <a:t>Доходы от использования имущества, находящегося в государственной  и муниципальной собственности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32 606,5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33 041,5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-4 561,6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28 479,9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31 836,3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29 236,6</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Платежи при пользовании природными ресурсами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-15,5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303,5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-118,5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185,0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203,0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203,0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оказания платных услуг (работ) и компенсации затрат государства</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5 457,4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5 100,0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-571,6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4 528,4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4 801,4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4 712,8</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продажи материальных и нематериальных активов</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3 480,8</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1 274,1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1 793,2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3 067,3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3 062,2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2 225,2</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Административные платежи и сборы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6,9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5,7</a:t>
                      </a:r>
                    </a:p>
                  </a:txBody>
                  <a:tcPr marL="9525" marR="9525" marT="9525" marB="0" anchor="ctr">
                    <a:cell3D prstMaterial="dkEdge">
                      <a:bevel w="50800" prst="hardEdge"/>
                      <a:lightRig rig="flood" dir="t"/>
                    </a:cell3D>
                  </a:tcPr>
                </a:tc>
              </a:tr>
              <a:tr h="311427">
                <a:tc>
                  <a:txBody>
                    <a:bodyPr/>
                    <a:lstStyle/>
                    <a:p>
                      <a:pPr algn="ctr" rtl="0" fontAlgn="ctr"/>
                      <a:r>
                        <a:rPr lang="ru-RU" sz="1000" b="0" i="0" u="none" strike="noStrike">
                          <a:solidFill>
                            <a:srgbClr val="000000"/>
                          </a:solidFill>
                          <a:effectLst/>
                          <a:latin typeface="Times New Roman"/>
                        </a:rPr>
                        <a:t>Штрафы, санкции, возмещение ущерба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2 949,2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2 705,8</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-389,3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2 316,5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2 761,5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2 876,5</a:t>
                      </a:r>
                    </a:p>
                  </a:txBody>
                  <a:tcPr marL="9525" marR="9525" marT="9525" marB="0" anchor="ctr">
                    <a:cell3D prstMaterial="dkEdge">
                      <a:bevel w="50800" prst="hardEdge"/>
                      <a:lightRig rig="flood" dir="t"/>
                    </a:cell3D>
                  </a:tcPr>
                </a:tc>
              </a:tr>
              <a:tr h="323077">
                <a:tc>
                  <a:txBody>
                    <a:bodyPr/>
                    <a:lstStyle/>
                    <a:p>
                      <a:pPr algn="ctr" rtl="0" fontAlgn="ctr"/>
                      <a:r>
                        <a:rPr lang="ru-RU" sz="1000" b="0" i="0" u="none" strike="noStrike">
                          <a:solidFill>
                            <a:srgbClr val="000000"/>
                          </a:solidFill>
                          <a:effectLst/>
                          <a:latin typeface="Times New Roman"/>
                        </a:rPr>
                        <a:t>Прочие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43,1</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0,0</a:t>
                      </a:r>
                    </a:p>
                  </a:txBody>
                  <a:tcPr marL="9525" marR="9525" marT="9525" marB="0"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a:t>
            </a:r>
            <a:r>
              <a:rPr lang="ru-RU" sz="1400" b="1" strike="noStrike" spc="-1" dirty="0" smtClean="0">
                <a:solidFill>
                  <a:srgbClr val="000000"/>
                </a:solidFill>
                <a:latin typeface="Times New Roman"/>
                <a:ea typeface="Microsoft YaHei"/>
              </a:rPr>
              <a:t>2021 </a:t>
            </a:r>
            <a:r>
              <a:rPr lang="ru-RU" sz="1400" b="1" strike="noStrike" spc="-1" dirty="0">
                <a:solidFill>
                  <a:srgbClr val="000000"/>
                </a:solidFill>
                <a:latin typeface="Times New Roman"/>
                <a:ea typeface="Microsoft YaHei"/>
              </a:rPr>
              <a:t>год </a:t>
            </a:r>
            <a:r>
              <a:rPr lang="ru-RU" sz="1400" b="1" strike="noStrike" spc="-1" dirty="0" smtClean="0">
                <a:solidFill>
                  <a:srgbClr val="000000"/>
                </a:solidFill>
                <a:latin typeface="Times New Roman"/>
                <a:ea typeface="Microsoft YaHei"/>
              </a:rPr>
              <a:t> и плановый </a:t>
            </a:r>
            <a:r>
              <a:rPr lang="ru-RU" sz="1400" b="1" strike="noStrike" spc="-1" dirty="0">
                <a:solidFill>
                  <a:srgbClr val="000000"/>
                </a:solidFill>
                <a:latin typeface="Times New Roman"/>
                <a:ea typeface="Microsoft YaHei"/>
              </a:rPr>
              <a:t>период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2023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029966855"/>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2003293716"/>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391667297"/>
              </p:ext>
            </p:extLst>
          </p:nvPr>
        </p:nvGraphicFramePr>
        <p:xfrm>
          <a:off x="122597" y="901892"/>
          <a:ext cx="8898806" cy="5757270"/>
        </p:xfrm>
        <a:graphic>
          <a:graphicData uri="http://schemas.openxmlformats.org/drawingml/2006/table">
            <a:tbl>
              <a:tblPr>
                <a:tableStyleId>{284E427A-3D55-4303-BF80-6455036E1DE7}</a:tableStyleId>
              </a:tblPr>
              <a:tblGrid>
                <a:gridCol w="3858247"/>
                <a:gridCol w="720080"/>
                <a:gridCol w="1023204"/>
                <a:gridCol w="921012"/>
                <a:gridCol w="810447"/>
                <a:gridCol w="782908"/>
                <a:gridCol w="782908"/>
              </a:tblGrid>
              <a:tr h="606457">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2019 </a:t>
                      </a:r>
                      <a:r>
                        <a:rPr lang="ru-RU" sz="1200" b="1" strike="noStrike" spc="-1" dirty="0">
                          <a:solidFill>
                            <a:schemeClr val="tx1"/>
                          </a:solidFill>
                          <a:latin typeface="Times New Roman" panose="02020603050405020304" pitchFamily="18" charset="0"/>
                          <a:cs typeface="Times New Roman" panose="02020603050405020304" pitchFamily="18" charset="0"/>
                        </a:rPr>
                        <a:t>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 </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2021 к 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2021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2023 год</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433183">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p>
                  </a:txBody>
                  <a:tcPr marL="172800" marR="10800">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373 676,3</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612 423,7</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-268 506,1</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343 917,6</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300 978,9</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301 435,4</a:t>
                      </a:r>
                    </a:p>
                  </a:txBody>
                  <a:tcPr marL="9525" marR="9525" marT="9525" marB="0" anchor="ctr">
                    <a:cell3D prstMaterial="dkEdge">
                      <a:bevel prst="artDeco"/>
                      <a:lightRig rig="flood" dir="t"/>
                    </a:cell3D>
                  </a:tcPr>
                </a:tc>
              </a:tr>
              <a:tr h="259910">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1 099,8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44 838,8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-4 101,2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40 737,6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192,0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21,5</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33 006,7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24 166,1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-19 156,5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5 009,6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528845">
                <a:tc>
                  <a:txBody>
                    <a:bodyPr/>
                    <a:lstStyle/>
                    <a:p>
                      <a:pPr marL="0" marR="0" indent="0" algn="just" defTabSz="914400" rtl="0" eaLnBrk="1" fontAlgn="auto" latinLnBrk="0" hangingPunct="1">
                        <a:lnSpc>
                          <a:spcPct val="100000"/>
                        </a:lnSpc>
                        <a:spcBef>
                          <a:spcPts val="567"/>
                        </a:spcBef>
                        <a:spcAft>
                          <a:spcPts val="567"/>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Дотации (гранты) бюджетам за достижение показателей деятельности органов местного самоуправления</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59910">
                <a:tc>
                  <a:txBody>
                    <a:bodyPr/>
                    <a:lstStyle/>
                    <a:p>
                      <a:pPr algn="just">
                        <a:lnSpc>
                          <a:spcPct val="100000"/>
                        </a:lnSpc>
                        <a:spcBef>
                          <a:spcPts val="567"/>
                        </a:spcBef>
                        <a:spcAft>
                          <a:spcPts val="567"/>
                        </a:spcAft>
                      </a:pPr>
                      <a:r>
                        <a:rPr lang="ru-RU" sz="1200" b="0" strike="noStrike" spc="-1" dirty="0" smtClean="0">
                          <a:solidFill>
                            <a:schemeClr val="tx1"/>
                          </a:solidFill>
                          <a:latin typeface="Times New Roman" panose="02020603050405020304" pitchFamily="18" charset="0"/>
                          <a:cs typeface="Times New Roman" panose="02020603050405020304" pitchFamily="18" charset="0"/>
                        </a:rPr>
                        <a:t>Прочие дотации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5 794,8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-5 794,8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73576">
                <a:tc>
                  <a:txBody>
                    <a:bodyPr/>
                    <a:lstStyle/>
                    <a:p>
                      <a:pPr algn="just">
                        <a:lnSpc>
                          <a:spcPct val="100000"/>
                        </a:lnSpc>
                        <a:spcBef>
                          <a:spcPts val="567"/>
                        </a:spcBef>
                        <a:spcAft>
                          <a:spcPts val="567"/>
                        </a:spcAft>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a:t>
                      </a:r>
                      <a:r>
                        <a:rPr lang="ru-RU" sz="1200" strike="noStrike" spc="-1" dirty="0">
                          <a:solidFill>
                            <a:schemeClr val="tx1"/>
                          </a:solidFill>
                          <a:latin typeface="Times New Roman" panose="02020603050405020304" pitchFamily="18" charset="0"/>
                          <a:cs typeface="Times New Roman" panose="02020603050405020304" pitchFamily="18" charset="0"/>
                        </a:rPr>
                        <a:t>обеспечение жильем молодых семей</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394,2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бюджетам на софинансирование </a:t>
                      </a:r>
                      <a:r>
                        <a:rPr lang="ru-RU" sz="1200" strike="noStrike" spc="-1" dirty="0" smtClean="0">
                          <a:solidFill>
                            <a:schemeClr val="tx1"/>
                          </a:solidFill>
                          <a:latin typeface="Times New Roman" panose="02020603050405020304" pitchFamily="18" charset="0"/>
                          <a:cs typeface="Times New Roman" panose="02020603050405020304" pitchFamily="18" charset="0"/>
                        </a:rPr>
                        <a:t>кап. </a:t>
                      </a:r>
                      <a:r>
                        <a:rPr lang="ru-RU" sz="1200" strike="noStrike" spc="-1" dirty="0">
                          <a:solidFill>
                            <a:schemeClr val="tx1"/>
                          </a:solidFill>
                          <a:latin typeface="Times New Roman" panose="02020603050405020304" pitchFamily="18" charset="0"/>
                          <a:cs typeface="Times New Roman" panose="02020603050405020304" pitchFamily="18" charset="0"/>
                        </a:rPr>
                        <a:t>вложений в </a:t>
                      </a:r>
                      <a:r>
                        <a:rPr lang="ru-RU" sz="1200" strike="noStrike" spc="-1" dirty="0" smtClean="0">
                          <a:solidFill>
                            <a:schemeClr val="tx1"/>
                          </a:solidFill>
                          <a:latin typeface="Times New Roman" panose="02020603050405020304" pitchFamily="18" charset="0"/>
                          <a:cs typeface="Times New Roman" panose="02020603050405020304" pitchFamily="18" charset="0"/>
                        </a:rPr>
                        <a:t>объекты муниципальной </a:t>
                      </a:r>
                      <a:r>
                        <a:rPr lang="ru-RU" sz="1200" strike="noStrike" spc="-1" dirty="0">
                          <a:solidFill>
                            <a:schemeClr val="tx1"/>
                          </a:solidFill>
                          <a:latin typeface="Times New Roman" panose="02020603050405020304" pitchFamily="18" charset="0"/>
                          <a:cs typeface="Times New Roman" panose="02020603050405020304" pitchFamily="18" charset="0"/>
                        </a:rPr>
                        <a:t>собственности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11 158,0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147 501,3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-147 501,3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59910">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13 386,2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22 578,3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-22 578,3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бюджетам на обеспечение развития и укрепления </a:t>
                      </a:r>
                      <a:r>
                        <a:rPr lang="ru-RU" sz="1200" strike="noStrike" spc="-1" dirty="0" smtClean="0">
                          <a:solidFill>
                            <a:schemeClr val="tx1"/>
                          </a:solidFill>
                          <a:latin typeface="Times New Roman" panose="02020603050405020304" pitchFamily="18" charset="0"/>
                          <a:cs typeface="Times New Roman" panose="02020603050405020304" pitchFamily="18" charset="0"/>
                        </a:rPr>
                        <a:t>МТБ муниципальных </a:t>
                      </a:r>
                      <a:r>
                        <a:rPr lang="ru-RU" sz="1200" strike="noStrike" spc="-1" dirty="0">
                          <a:solidFill>
                            <a:schemeClr val="tx1"/>
                          </a:solidFill>
                          <a:latin typeface="Times New Roman" panose="02020603050405020304" pitchFamily="18" charset="0"/>
                          <a:cs typeface="Times New Roman" panose="02020603050405020304" pitchFamily="18" charset="0"/>
                        </a:rPr>
                        <a:t>домов культуры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Субсидии бюджетам на </a:t>
                      </a:r>
                      <a:r>
                        <a:rPr lang="ru-RU" sz="1200" strike="noStrike" spc="-1" dirty="0" smtClean="0">
                          <a:solidFill>
                            <a:schemeClr val="tx1"/>
                          </a:solidFill>
                          <a:latin typeface="Times New Roman" panose="02020603050405020304" pitchFamily="18" charset="0"/>
                          <a:cs typeface="Times New Roman" panose="02020603050405020304" pitchFamily="18" charset="0"/>
                        </a:rPr>
                        <a:t>реализацию программ </a:t>
                      </a:r>
                      <a:r>
                        <a:rPr lang="ru-RU" sz="1200" strike="noStrike" spc="-1" dirty="0">
                          <a:solidFill>
                            <a:schemeClr val="tx1"/>
                          </a:solidFill>
                          <a:latin typeface="Times New Roman" panose="02020603050405020304" pitchFamily="18" charset="0"/>
                          <a:cs typeface="Times New Roman" panose="02020603050405020304" pitchFamily="18" charset="0"/>
                        </a:rPr>
                        <a:t>формирования современной городской среды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5 308,5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-247,5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4 769,4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4 808,0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5 506,8</a:t>
                      </a:r>
                    </a:p>
                  </a:txBody>
                  <a:tcPr marL="9525" marR="9525" marT="9525" marB="0" anchor="ctr">
                    <a:cell3D prstMaterial="dkEdge">
                      <a:bevel prst="artDeco"/>
                      <a:lightRig rig="flood" dir="t"/>
                    </a:cell3D>
                  </a:tcPr>
                </a:tc>
              </a:tr>
              <a:tr h="43318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Субсидии на организацию бесплатного горячего питания обучающихся</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-815,4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2 474,6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2 410,8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2 589,2</a:t>
                      </a:r>
                    </a:p>
                  </a:txBody>
                  <a:tcPr marL="9525" marR="9525" marT="9525" marB="0" anchor="ctr">
                    <a:cell3D prstMaterial="dkEdge">
                      <a:bevel prst="artDeco"/>
                      <a:lightRig rig="flood" dir="t"/>
                    </a:cell3D>
                  </a:tcPr>
                </a:tc>
              </a:tr>
              <a:tr h="43318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Субсидии бюджетам на создание новых мест в образовательных организациях</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90665">
                <a:tc>
                  <a:txBody>
                    <a:bodyPr/>
                    <a:lstStyle/>
                    <a:p>
                      <a:pPr algn="just">
                        <a:lnSpc>
                          <a:spcPct val="100000"/>
                        </a:lnSpc>
                      </a:pPr>
                      <a:r>
                        <a:rPr lang="ru-RU" sz="1200" strike="noStrike" spc="-1" dirty="0">
                          <a:solidFill>
                            <a:srgbClr val="FF0000"/>
                          </a:solidFill>
                          <a:latin typeface="Times New Roman" panose="02020603050405020304" pitchFamily="18" charset="0"/>
                          <a:cs typeface="Times New Roman" panose="02020603050405020304" pitchFamily="18" charset="0"/>
                        </a:rPr>
                        <a:t>  </a:t>
                      </a:r>
                      <a:r>
                        <a:rPr lang="ru-RU" sz="1200" strike="noStrike" spc="-1" dirty="0">
                          <a:solidFill>
                            <a:schemeClr val="tx1"/>
                          </a:solidFill>
                          <a:latin typeface="Times New Roman" panose="02020603050405020304" pitchFamily="18" charset="0"/>
                          <a:cs typeface="Times New Roman" panose="02020603050405020304" pitchFamily="18" charset="0"/>
                        </a:rPr>
                        <a:t>Прочие субсидии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71 630,6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98 324,3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-42 616,6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55 707,7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56 868,2</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56 868,1</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1182602034"/>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a:ln w="1905"/>
                <a:solidFill>
                  <a:schemeClr val="bg1"/>
                </a:solidFill>
                <a:effectLst>
                  <a:innerShdw blurRad="69850" dist="43180" dir="5400000">
                    <a:srgbClr val="000000">
                      <a:alpha val="65000"/>
                    </a:srgbClr>
                  </a:innerShdw>
                </a:effectLst>
              </a:rPr>
              <a:t>финансируется </a:t>
            </a:r>
          </a:p>
          <a:p>
            <a:pPr algn="ctr"/>
            <a:r>
              <a:rPr lang="ru-RU" sz="1400" b="1" dirty="0">
                <a:ln w="1905"/>
                <a:solidFill>
                  <a:schemeClr val="bg1"/>
                </a:solidFill>
                <a:effectLst>
                  <a:innerShdw blurRad="69850" dist="43180" dir="5400000">
                    <a:srgbClr val="000000">
                      <a:alpha val="65000"/>
                    </a:srgbClr>
                  </a:innerShdw>
                </a:effectLst>
              </a:rPr>
              <a:t>22 учреждения</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1789512035"/>
              </p:ext>
            </p:extLst>
          </p:nvPr>
        </p:nvGraphicFramePr>
        <p:xfrm>
          <a:off x="134412" y="924777"/>
          <a:ext cx="8875176" cy="5686724"/>
        </p:xfrm>
        <a:graphic>
          <a:graphicData uri="http://schemas.openxmlformats.org/drawingml/2006/table">
            <a:tbl>
              <a:tblPr>
                <a:tableStyleId>{284E427A-3D55-4303-BF80-6455036E1DE7}</a:tableStyleId>
              </a:tblPr>
              <a:tblGrid>
                <a:gridCol w="3834617"/>
                <a:gridCol w="792088"/>
                <a:gridCol w="1080120"/>
                <a:gridCol w="924816"/>
                <a:gridCol w="791835"/>
                <a:gridCol w="725850"/>
                <a:gridCol w="725850"/>
              </a:tblGrid>
              <a:tr h="560007">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2019 </a:t>
                      </a:r>
                      <a:r>
                        <a:rPr lang="ru-RU" sz="1200" b="1" strike="noStrike" spc="-1" dirty="0">
                          <a:solidFill>
                            <a:schemeClr val="tx1"/>
                          </a:solidFill>
                          <a:latin typeface="Times New Roman" panose="02020603050405020304" pitchFamily="18" charset="0"/>
                          <a:cs typeface="Times New Roman" panose="02020603050405020304" pitchFamily="18" charset="0"/>
                        </a:rPr>
                        <a:t>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2021 к 2020</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2021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a:t>
                      </a:r>
                      <a:r>
                        <a:rPr lang="ru-RU" sz="1200" b="1" strike="noStrike" spc="-1" dirty="0">
                          <a:solidFill>
                            <a:schemeClr val="tx1"/>
                          </a:solidFill>
                          <a:latin typeface="Times New Roman" panose="02020603050405020304" pitchFamily="18" charset="0"/>
                          <a:cs typeface="Times New Roman" panose="02020603050405020304" pitchFamily="18" charset="0"/>
                        </a:rPr>
                        <a:t>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2023 год</a:t>
                      </a:r>
                    </a:p>
                  </a:txBody>
                  <a:tcPr marL="90000" marR="90000">
                    <a:cell3D prstMaterial="dkEdge">
                      <a:bevel prst="artDeco"/>
                      <a:lightRig rig="flood" dir="t"/>
                    </a:cell3D>
                  </a:tcPr>
                </a:tc>
              </a:tr>
              <a:tr h="792714">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318,4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5,9</a:t>
                      </a:r>
                    </a:p>
                  </a:txBody>
                  <a:tcPr marL="9525" marR="9525" marT="9525" marB="0" anchor="ctr">
                    <a:cell3D prstMaterial="dkEdge">
                      <a:bevel prst="artDeco"/>
                      <a:lightRig rig="flood" dir="t"/>
                    </a:cell3D>
                  </a:tcPr>
                </a:tc>
              </a:tr>
              <a:tr h="465119">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a:t>
                      </a:r>
                      <a:r>
                        <a:rPr lang="ru-RU" sz="1200" b="0" dirty="0" smtClean="0">
                          <a:effectLst/>
                          <a:latin typeface="Times New Roman" panose="02020603050405020304" pitchFamily="18" charset="0"/>
                          <a:cs typeface="Times New Roman" panose="02020603050405020304" pitchFamily="18" charset="0"/>
                        </a:rPr>
                        <a:t>РФ</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3 320,8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6 305,5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-1 675,7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4 629,8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5 792,9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5 792,9</a:t>
                      </a:r>
                    </a:p>
                  </a:txBody>
                  <a:tcPr marL="9525" marR="9525" marT="9525" marB="0" anchor="ctr">
                    <a:cell3D prstMaterial="dkEdge">
                      <a:bevel prst="artDeco"/>
                      <a:lightRig rig="flood" dir="t"/>
                    </a:cell3D>
                  </a:tcPr>
                </a:tc>
              </a:tr>
              <a:tr h="968872">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2 493,2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5 965,1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-4 082,4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1 882,7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2 092,5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2 092,5</a:t>
                      </a:r>
                    </a:p>
                  </a:txBody>
                  <a:tcPr marL="9525" marR="9525" marT="9525" marB="0" anchor="ctr">
                    <a:cell3D prstMaterial="dkEdge">
                      <a:bevel prst="artDeco"/>
                      <a:lightRig rig="flood" dir="t"/>
                    </a:cell3D>
                  </a:tcPr>
                </a:tc>
              </a:tr>
              <a:tr h="968872">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a:t>
                      </a:r>
                    </a:p>
                  </a:txBody>
                  <a:tcPr marL="9525" marR="9525" marT="9525" marB="0" anchor="ctr">
                    <a:cell3D prstMaterial="dkEdge">
                      <a:bevel prst="artDeco"/>
                      <a:lightRig rig="flood" dir="t"/>
                    </a:cell3D>
                  </a:tcPr>
                </a:tc>
              </a:tr>
              <a:tr h="616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636,5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1 544,2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1 606,5</a:t>
                      </a:r>
                    </a:p>
                  </a:txBody>
                  <a:tcPr marL="9525" marR="9525" marT="9525" marB="0" anchor="ctr">
                    <a:cell3D prstMaterial="dkEdge">
                      <a:bevel prst="artDeco"/>
                      <a:lightRig rig="flood" dir="t"/>
                    </a:cell3D>
                  </a:tcPr>
                </a:tc>
              </a:tr>
              <a:tr h="4403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проведение Всероссийской переписи населения 2020 года</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369,4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-156,8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212,6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r>
              <a:tr h="264238">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228 633,2</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228 008,3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-1 890,9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226 117,4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226 117,4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226 117,5</a:t>
                      </a:r>
                    </a:p>
                  </a:txBody>
                  <a:tcPr marL="9525" marR="9525" marT="9525" marB="0" anchor="ctr">
                    <a:cell3D prstMaterial="dkEdge">
                      <a:bevel prst="artDeco"/>
                      <a:lightRig rig="flood" dir="t"/>
                    </a:cell3D>
                  </a:tcPr>
                </a:tc>
              </a:tr>
              <a:tr h="361492">
                <a:tc>
                  <a:txBody>
                    <a:bodyPr/>
                    <a:lstStyle/>
                    <a:p>
                      <a:pPr algn="l" rtl="0" fontAlgn="ctr"/>
                      <a:r>
                        <a:rPr lang="ru-RU" sz="1200" b="0" i="0" u="none" strike="noStrike" dirty="0">
                          <a:solidFill>
                            <a:srgbClr val="000000"/>
                          </a:solidFill>
                          <a:effectLst/>
                          <a:latin typeface="Times New Roman"/>
                        </a:rPr>
                        <a:t>Межбюджетные трансферты  (2019 год - гранд, 2020 год - за классное руководство) </a:t>
                      </a:r>
                    </a:p>
                  </a:txBody>
                  <a:tcPr marL="857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1 000 000,0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3 171,7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-3 171,7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0,0</a:t>
                      </a:r>
                    </a:p>
                  </a:txBody>
                  <a:tcPr marL="9525" marR="9525" marT="9525" marB="0" anchor="ctr">
                    <a:cell3D prstMaterial="dkEdge">
                      <a:bevel prst="artDeco"/>
                      <a:lightRig rig="flood" dir="t"/>
                    </a:cell3D>
                  </a:tcPr>
                </a:tc>
              </a:tr>
            </a:tbl>
          </a:graphicData>
        </a:graphic>
      </p:graphicFrame>
      <p:sp>
        <p:nvSpPr>
          <p:cNvPr id="5"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464586960"/>
              </p:ext>
            </p:extLst>
          </p:nvPr>
        </p:nvGraphicFramePr>
        <p:xfrm>
          <a:off x="71280" y="692696"/>
          <a:ext cx="8965213" cy="601757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508465">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43668">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2023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283 480 575,46</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50,1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284 071 164,88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50,2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284 807 958,68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50,1</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63 639 777,88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60 738 114,32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10,7</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60 966 070,32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10,7</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9 757 020,22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1,7</a:t>
                      </a: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9 994 283,22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10 036 155,22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1,8</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3 484 507,00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4 127 522,00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0,7</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3 625 522,00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367 700,00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462 700,00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442 700,00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0,1</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31 455 256,34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5,6</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32 716 053,82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32 516 053,82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5,7</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«Социальное </a:t>
                      </a:r>
                      <a:r>
                        <a:rPr lang="ru-RU" sz="1200" b="1" i="0" u="none" strike="noStrike" dirty="0">
                          <a:effectLst/>
                          <a:latin typeface="Times New Roman" panose="02020603050405020304" pitchFamily="18" charset="0"/>
                          <a:cs typeface="Times New Roman" panose="02020603050405020304" pitchFamily="18" charset="0"/>
                        </a:rPr>
                        <a:t>развитие и защита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2 774 450,12</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3 684 668,00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0,7</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3 674 668,00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dirty="0">
                          <a:effectLst/>
                          <a:latin typeface="Times New Roman"/>
                        </a:rPr>
                        <a:t>84 473 947,54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14,9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81 783 547,98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14,5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77 229 434,18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13,6</a:t>
                      </a:r>
                    </a:p>
                  </a:txBody>
                  <a:tcPr marL="9525" marR="9525" marT="9525" marB="0" anchor="ctr">
                    <a:cell3D prstMaterial="dkEdge">
                      <a:bevel w="50800" prst="hardEdge"/>
                      <a:lightRig rig="flood" dir="t"/>
                    </a:cell3D>
                  </a:tcPr>
                </a:tc>
              </a:tr>
              <a:tr h="508465">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43 304 330,97</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7,7</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43 482 432,49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7,7</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43 830 116,49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7,7</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19 859 619,44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3,5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16 301 236,51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16 181 536,51</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2,8</a:t>
                      </a: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13 083 524,80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2,3</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11 247 070,38</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11 101 506,84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2,0</a:t>
                      </a:r>
                    </a:p>
                  </a:txBody>
                  <a:tcPr marL="9525" marR="9525" marT="9525" marB="0" anchor="ctr">
                    <a:cell3D prstMaterial="dkEdge">
                      <a:bevel w="50800" prst="hardEdge"/>
                      <a:lightRig rig="flood" dir="t"/>
                    </a:cell3D>
                  </a:tcPr>
                </a:tc>
              </a:tr>
              <a:tr h="33782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5 299 330,00</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5 342 204,45</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6 118 618,89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1,1</a:t>
                      </a:r>
                    </a:p>
                  </a:txBody>
                  <a:tcPr marL="9525" marR="9525" marT="9525" marB="0" anchor="ctr">
                    <a:cell3D prstMaterial="dkEdge">
                      <a:bevel w="50800" prst="hardEdge"/>
                      <a:lightRig rig="flood" dir="t"/>
                    </a:cell3D>
                  </a:tcPr>
                </a:tc>
              </a:tr>
              <a:tr h="34186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«Обеспечение охраны общественного порядка и профилактики правонарушений»</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1 993 158,09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2 065 408,09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0,4</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1 988 158,09</a:t>
                      </a:r>
                    </a:p>
                  </a:txBody>
                  <a:tcPr marL="9525" marR="9525" marT="9525" marB="0" anchor="ctr">
                    <a:cell3D prstMaterial="dkEdge">
                      <a:bevel w="50800" prst="hardEdge"/>
                      <a:lightRig rig="flood" dir="t"/>
                    </a:cell3D>
                  </a:tcPr>
                </a:tc>
                <a:tc>
                  <a:txBody>
                    <a:bodyPr/>
                    <a:lstStyle/>
                    <a:p>
                      <a:pPr algn="ctr" fontAlgn="ctr"/>
                      <a:r>
                        <a:rPr lang="ru-RU" sz="1200" b="0" i="0" u="none" strike="noStrike">
                          <a:effectLst/>
                          <a:latin typeface="Times New Roman"/>
                        </a:rPr>
                        <a:t>0,3</a:t>
                      </a:r>
                    </a:p>
                  </a:txBody>
                  <a:tcPr marL="9525" marR="9525" marT="9525" marB="0" anchor="ctr">
                    <a:cell3D prstMaterial="dkEdge">
                      <a:bevel w="50800" prst="hardEdge"/>
                      <a:lightRig rig="flood" dir="t"/>
                    </a:cell3D>
                  </a:tcPr>
                </a:tc>
              </a:tr>
              <a:tr h="428805">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a:effectLst/>
                          <a:latin typeface="Times New Roman"/>
                        </a:rPr>
                        <a:t>562 973 197,86</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99,5</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556 016 406,14</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98,3</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552 518 499,04</a:t>
                      </a:r>
                    </a:p>
                  </a:txBody>
                  <a:tcPr marL="9525" marR="9525" marT="9525" marB="0" anchor="ctr">
                    <a:cell3D prstMaterial="dkEdge">
                      <a:bevel w="50800" prst="hardEdge"/>
                      <a:lightRig rig="flood" dir="t"/>
                    </a:cell3D>
                  </a:tcPr>
                </a:tc>
                <a:tc>
                  <a:txBody>
                    <a:bodyPr/>
                    <a:lstStyle/>
                    <a:p>
                      <a:pPr algn="ctr" fontAlgn="ctr"/>
                      <a:r>
                        <a:rPr lang="ru-RU" sz="1200" b="1" i="0" u="none" strike="noStrike" dirty="0">
                          <a:effectLst/>
                          <a:latin typeface="Times New Roman"/>
                        </a:rPr>
                        <a:t>97,2</a:t>
                      </a:r>
                    </a:p>
                  </a:txBody>
                  <a:tcPr marL="9525" marR="9525" marT="9525" marB="0"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1349147129"/>
              </p:ext>
            </p:extLst>
          </p:nvPr>
        </p:nvGraphicFramePr>
        <p:xfrm>
          <a:off x="187008" y="1052736"/>
          <a:ext cx="8784976" cy="568863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1797730264"/>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816099604"/>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5" name="TextBox 4"/>
          <p:cNvSpPr txBox="1"/>
          <p:nvPr/>
        </p:nvSpPr>
        <p:spPr>
          <a:xfrm>
            <a:off x="0" y="908720"/>
            <a:ext cx="9144000" cy="738664"/>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Бюджет МО ГО «Вуктыл» социально-направленный, расходы на социальную сферу (образование, культуру, социальную политику, физическую культуру и спорт) составляют в 2021 году 383 267,0 тыс. руб. или 67,7%, в 2022 году 382 302,0 тыс. руб. или 67,6% и в 2023 году 383 201,3 тыс. руб. или 67,4%.</a:t>
            </a:r>
            <a:endParaRPr lang="ru-RU" sz="1400" b="1" dirty="0">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369057439"/>
              </p:ext>
            </p:extLst>
          </p:nvPr>
        </p:nvGraphicFramePr>
        <p:xfrm>
          <a:off x="35496" y="1647385"/>
          <a:ext cx="9001002" cy="5000445"/>
        </p:xfrm>
        <a:graphic>
          <a:graphicData uri="http://schemas.openxmlformats.org/drawingml/2006/table">
            <a:tbl>
              <a:tblPr>
                <a:tableStyleId>{69CF1AB2-1976-4502-BF36-3FF5EA218861}</a:tableStyleId>
              </a:tblPr>
              <a:tblGrid>
                <a:gridCol w="4056012"/>
                <a:gridCol w="426949"/>
                <a:gridCol w="355791"/>
                <a:gridCol w="1067372"/>
                <a:gridCol w="426949"/>
                <a:gridCol w="937459"/>
                <a:gridCol w="414545"/>
                <a:gridCol w="934956"/>
                <a:gridCol w="380969"/>
              </a:tblGrid>
              <a:tr h="260421">
                <a:tc>
                  <a:txBody>
                    <a:bodyPr/>
                    <a:lstStyle/>
                    <a:p>
                      <a:pPr algn="ctr" fontAlgn="t"/>
                      <a:r>
                        <a:rPr lang="ru-RU" sz="1100" b="1" i="0" u="none" strike="noStrike" dirty="0">
                          <a:effectLst/>
                          <a:latin typeface="Times New Roman CYR"/>
                        </a:rPr>
                        <a:t>Наименование</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Рз</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ПР</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2021 год</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2022 год</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2023 год</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a:t>
                      </a:r>
                    </a:p>
                  </a:txBody>
                  <a:tcPr marL="9525" marR="9525" marT="9525" marB="0" anchor="ctr">
                    <a:cell3D prstMaterial="dkEdge">
                      <a:bevel w="25400" h="25400" prst="angle"/>
                      <a:lightRig rig="flood" dir="t"/>
                    </a:cell3D>
                  </a:tcPr>
                </a:tc>
              </a:tr>
              <a:tr h="208786">
                <a:tc>
                  <a:txBody>
                    <a:bodyPr/>
                    <a:lstStyle/>
                    <a:p>
                      <a:pPr algn="l" fontAlgn="t"/>
                      <a:r>
                        <a:rPr lang="ru-RU" sz="1100" b="1" i="0" u="none" strike="noStrike">
                          <a:effectLst/>
                          <a:latin typeface="Times New Roman CYR"/>
                        </a:rPr>
                        <a:t>               ВСЕГО:</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566 000 617,39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565 735 782,39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568 644 810,39</a:t>
                      </a:r>
                    </a:p>
                  </a:txBody>
                  <a:tcPr marL="9525" marR="9525" marT="9525" marB="0" anchor="ctr">
                    <a:cell3D prstMaterial="dkEdge">
                      <a:bevel w="25400" h="25400" prst="angle"/>
                      <a:lightRig rig="flood" dir="t"/>
                    </a:cell3D>
                  </a:tcPr>
                </a:tc>
                <a:tc>
                  <a:txBody>
                    <a:bodyPr/>
                    <a:lstStyle/>
                    <a:p>
                      <a:pPr algn="l" fontAlgn="b"/>
                      <a:r>
                        <a:rPr lang="ru-RU" sz="1000" b="0" i="0" u="none" strike="noStrike">
                          <a:effectLst/>
                          <a:latin typeface="Times New Roman"/>
                        </a:rPr>
                        <a:t> </a:t>
                      </a:r>
                    </a:p>
                  </a:txBody>
                  <a:tcPr marL="9525" marR="9525" marT="9525" marB="0" anchor="b">
                    <a:cell3D prstMaterial="dkEdge">
                      <a:bevel w="25400" h="25400" prst="angle"/>
                      <a:lightRig rig="flood" dir="t"/>
                    </a:cell3D>
                  </a:tcPr>
                </a:tc>
              </a:tr>
              <a:tr h="208786">
                <a:tc>
                  <a:txBody>
                    <a:bodyPr/>
                    <a:lstStyle/>
                    <a:p>
                      <a:pPr algn="l" fontAlgn="t"/>
                      <a:r>
                        <a:rPr lang="ru-RU" sz="1100" b="1" i="0" u="none" strike="noStrike">
                          <a:effectLst/>
                          <a:latin typeface="Times New Roman CYR"/>
                        </a:rPr>
                        <a:t>Общегосударственные вопросы</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97 233 472,92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17,18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93 050 985,91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16,45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87 757 681,11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15,43</a:t>
                      </a:r>
                    </a:p>
                  </a:txBody>
                  <a:tcPr marL="9525" marR="9525" marT="9525" marB="0" anchor="ctr">
                    <a:cell3D prstMaterial="dkEdge">
                      <a:bevel w="25400" h="25400" prst="angle"/>
                      <a:lightRig rig="flood" dir="t"/>
                    </a:cell3D>
                  </a:tcPr>
                </a:tc>
              </a:tr>
              <a:tr h="344818">
                <a:tc>
                  <a:txBody>
                    <a:bodyPr/>
                    <a:lstStyle/>
                    <a:p>
                      <a:pPr algn="l" fontAlgn="t"/>
                      <a:r>
                        <a:rPr lang="ru-RU" sz="1100" b="0" i="0" u="none" strike="noStrike">
                          <a:effectLst/>
                          <a:latin typeface="Times New Roman CYR"/>
                        </a:rPr>
                        <a:t>Функционирование высшего должностного лица субъекта Российской Федерации и муниципального образования</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2 884 196,23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2 884 196,23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2 884 196,23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0,51</a:t>
                      </a:r>
                    </a:p>
                  </a:txBody>
                  <a:tcPr marL="9525" marR="9525" marT="9525" marB="0" anchor="ctr">
                    <a:cell3D prstMaterial="dkEdge">
                      <a:bevel w="25400" h="25400" prst="angle"/>
                      <a:lightRig rig="flood" dir="t"/>
                    </a:cell3D>
                  </a:tcPr>
                </a:tc>
              </a:tr>
              <a:tr h="513737">
                <a:tc>
                  <a:txBody>
                    <a:bodyPr/>
                    <a:lstStyle/>
                    <a:p>
                      <a:pPr algn="l" fontAlgn="b"/>
                      <a:r>
                        <a:rPr lang="ru-RU" sz="1100" b="0" i="0" u="none" strike="noStrike">
                          <a:effectLst/>
                          <a:latin typeface="Times New Roman"/>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9525" marR="9525" marT="9525" marB="0" anchor="b">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0,01</a:t>
                      </a:r>
                    </a:p>
                  </a:txBody>
                  <a:tcPr marL="9525" marR="9525" marT="9525" marB="0" anchor="ctr">
                    <a:cell3D prstMaterial="dkEdge">
                      <a:bevel w="25400" h="25400" prst="angle"/>
                      <a:lightRig rig="flood" dir="t"/>
                    </a:cell3D>
                  </a:tcPr>
                </a:tc>
              </a:tr>
              <a:tr h="513737">
                <a:tc>
                  <a:txBody>
                    <a:bodyPr/>
                    <a:lstStyle/>
                    <a:p>
                      <a:pPr algn="l" fontAlgn="ctr"/>
                      <a:r>
                        <a:rPr lang="ru-RU" sz="1100" b="0" i="0" u="none" strike="noStrike">
                          <a:effectLst/>
                          <a:latin typeface="Times New Roman CYR"/>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62 768 997,27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11,09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60 629 092,99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10,72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56 499 461,75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9,94</a:t>
                      </a:r>
                    </a:p>
                  </a:txBody>
                  <a:tcPr marL="9525" marR="9525" marT="9525" marB="0" anchor="ctr">
                    <a:cell3D prstMaterial="dkEdge">
                      <a:bevel w="25400" h="25400" prst="angle"/>
                      <a:lightRig rig="flood" dir="t"/>
                    </a:cell3D>
                  </a:tcPr>
                </a:tc>
              </a:tr>
              <a:tr h="344818">
                <a:tc>
                  <a:txBody>
                    <a:bodyPr/>
                    <a:lstStyle/>
                    <a:p>
                      <a:pPr algn="l" fontAlgn="t"/>
                      <a:r>
                        <a:rPr lang="ru-RU" sz="1100" b="0" i="0" u="none" strike="noStrike">
                          <a:effectLst/>
                          <a:latin typeface="Times New Roman CYR"/>
                        </a:rPr>
                        <a:t>Обеспечение деятельности финансовых, налоговых и таможенных органов и органов финансового (финансово-бюджетного) надзора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10 489 190,52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10 200 948,85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9 893 920,85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1,74</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Резервные фонды</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0,13</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Другие общегосударственные вопросы</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20 291 088,90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3,58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18 536 747,84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3,28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17 680 102,28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3,11</a:t>
                      </a:r>
                    </a:p>
                  </a:txBody>
                  <a:tcPr marL="9525" marR="9525" marT="9525" marB="0" anchor="ctr">
                    <a:cell3D prstMaterial="dkEdge">
                      <a:bevel w="25400" h="25400" prst="angle"/>
                      <a:lightRig rig="flood" dir="t"/>
                    </a:cell3D>
                  </a:tcPr>
                </a:tc>
              </a:tr>
              <a:tr h="175901">
                <a:tc>
                  <a:txBody>
                    <a:bodyPr/>
                    <a:lstStyle/>
                    <a:p>
                      <a:pPr algn="l" fontAlgn="ctr"/>
                      <a:r>
                        <a:rPr lang="ru-RU" sz="1100" b="1" i="0" u="none" strike="noStrike">
                          <a:effectLst/>
                          <a:latin typeface="Times New Roman CYR"/>
                        </a:rPr>
                        <a:t>Национальная безопасность и правоохранительная деятельность</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1 437 725,00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0,25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2 266 100,00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0,40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1 764 100,00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0,31</a:t>
                      </a:r>
                    </a:p>
                  </a:txBody>
                  <a:tcPr marL="9525" marR="9525" marT="9525" marB="0" anchor="ctr">
                    <a:cell3D prstMaterial="dkEdge">
                      <a:bevel w="25400" h="25400" prst="angle"/>
                      <a:lightRig rig="flood" dir="t"/>
                    </a:cell3D>
                  </a:tcPr>
                </a:tc>
              </a:tr>
              <a:tr h="330746">
                <a:tc>
                  <a:txBody>
                    <a:bodyPr/>
                    <a:lstStyle/>
                    <a:p>
                      <a:pPr algn="just" fontAlgn="ctr"/>
                      <a:r>
                        <a:rPr lang="ru-RU" sz="1100" b="0" i="0" u="none" strike="noStrike" dirty="0">
                          <a:effectLst/>
                          <a:latin typeface="Times New Roman"/>
                        </a:rPr>
                        <a:t>Гражданская оборона</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142 125,00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536 000,00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216 000,00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0,04</a:t>
                      </a:r>
                    </a:p>
                  </a:txBody>
                  <a:tcPr marL="9525" marR="9525" marT="9525" marB="0" anchor="ctr">
                    <a:cell3D prstMaterial="dkEdge">
                      <a:bevel w="25400" h="25400" prst="angle"/>
                      <a:lightRig rig="flood" dir="t"/>
                    </a:cell3D>
                  </a:tcPr>
                </a:tc>
              </a:tr>
              <a:tr h="344818">
                <a:tc>
                  <a:txBody>
                    <a:bodyPr/>
                    <a:lstStyle/>
                    <a:p>
                      <a:pPr algn="just" fontAlgn="ctr"/>
                      <a:r>
                        <a:rPr lang="ru-RU" sz="1100" b="0" i="0" u="none" strike="noStrike">
                          <a:effectLst/>
                          <a:latin typeface="Times New Roman"/>
                        </a:rPr>
                        <a:t>Защита населения и территории от чрезвычайных ситуаций природного и техногенного характера, пожарная безопасность</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1 175 600,00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1 580 100,00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1 398 100,00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0,25</a:t>
                      </a:r>
                    </a:p>
                  </a:txBody>
                  <a:tcPr marL="9525" marR="9525" marT="9525" marB="0" anchor="ctr">
                    <a:cell3D prstMaterial="dkEdge">
                      <a:bevel w="25400" h="25400" prst="angle"/>
                      <a:lightRig rig="flood" dir="t"/>
                    </a:cell3D>
                  </a:tcPr>
                </a:tc>
              </a:tr>
              <a:tr h="344818">
                <a:tc>
                  <a:txBody>
                    <a:bodyPr/>
                    <a:lstStyle/>
                    <a:p>
                      <a:pPr algn="l" fontAlgn="b"/>
                      <a:r>
                        <a:rPr lang="ru-RU" sz="1100" b="0" i="0" u="none" strike="noStrike">
                          <a:effectLst/>
                          <a:latin typeface="Times New Roman"/>
                        </a:rPr>
                        <a:t>Другие вопросы в области национальной безопасности и правоохранительной деятельности</a:t>
                      </a:r>
                    </a:p>
                  </a:txBody>
                  <a:tcPr marL="9525" marR="9525" marT="9525" marB="0" anchor="b">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120 000,00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r>
              <a:tr h="175901">
                <a:tc>
                  <a:txBody>
                    <a:bodyPr/>
                    <a:lstStyle/>
                    <a:p>
                      <a:pPr algn="l" fontAlgn="t"/>
                      <a:r>
                        <a:rPr lang="ru-RU" sz="1100" b="1" i="0" u="none" strike="noStrike">
                          <a:effectLst/>
                          <a:latin typeface="Times New Roman CYR"/>
                        </a:rPr>
                        <a:t>Национальная экономика</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15 355 363,26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2,71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16 189 670,01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2,86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16 289 670,01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2,86</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Сельское хозяйство и рыболовство</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155 700,00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155 700,00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155 700,00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Транспорт</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4 446 502,00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4 446 546,00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4 446 546,00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0,78</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a:effectLst/>
                          <a:latin typeface="Times New Roman CYR"/>
                        </a:rPr>
                        <a:t>Дорожное хозяйство (дорожные фонды)</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10 003 736,72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1,77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10 569 473,69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10 669 473,69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1,88</a:t>
                      </a:r>
                    </a:p>
                  </a:txBody>
                  <a:tcPr marL="9525" marR="9525" marT="9525" marB="0" anchor="ctr">
                    <a:cell3D prstMaterial="dkEdge">
                      <a:bevel w="25400" h="25400" prst="angle"/>
                      <a:lightRig rig="flood" dir="t"/>
                    </a:cell3D>
                  </a:tcPr>
                </a:tc>
              </a:tr>
              <a:tr h="175901">
                <a:tc>
                  <a:txBody>
                    <a:bodyPr/>
                    <a:lstStyle/>
                    <a:p>
                      <a:pPr algn="l" fontAlgn="t"/>
                      <a:r>
                        <a:rPr lang="ru-RU" sz="1100" b="0" i="0" u="none" strike="noStrike" dirty="0">
                          <a:effectLst/>
                          <a:latin typeface="Times New Roman CYR"/>
                        </a:rPr>
                        <a:t>Другие вопросы в области национальной экономики</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749 424,54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0,13</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1 017 950,32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1 017 950,32</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effectLst/>
                          <a:latin typeface="Times New Roman CYR"/>
                        </a:rPr>
                        <a:t>0,18</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208218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561993208"/>
              </p:ext>
            </p:extLst>
          </p:nvPr>
        </p:nvGraphicFramePr>
        <p:xfrm>
          <a:off x="107505" y="935216"/>
          <a:ext cx="8928991" cy="5850890"/>
        </p:xfrm>
        <a:graphic>
          <a:graphicData uri="http://schemas.openxmlformats.org/drawingml/2006/table">
            <a:tbl>
              <a:tblPr>
                <a:tableStyleId>{69CF1AB2-1976-4502-BF36-3FF5EA218861}</a:tableStyleId>
              </a:tblPr>
              <a:tblGrid>
                <a:gridCol w="3480090"/>
                <a:gridCol w="421888"/>
                <a:gridCol w="421888"/>
                <a:gridCol w="1054722"/>
                <a:gridCol w="492204"/>
                <a:gridCol w="1054722"/>
                <a:gridCol w="492204"/>
                <a:gridCol w="1054722"/>
                <a:gridCol w="456551"/>
              </a:tblGrid>
              <a:tr h="251121">
                <a:tc>
                  <a:txBody>
                    <a:bodyPr/>
                    <a:lstStyle/>
                    <a:p>
                      <a:pPr algn="ctr" fontAlgn="t"/>
                      <a:r>
                        <a:rPr lang="ru-RU" sz="1200" b="1" u="none" strike="noStrike" dirty="0">
                          <a:effectLst/>
                          <a:latin typeface="Times New Roman" panose="02020603050405020304" pitchFamily="18" charset="0"/>
                          <a:cs typeface="Times New Roman" panose="02020603050405020304" pitchFamily="18" charset="0"/>
                        </a:rPr>
                        <a:t>Наименование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Рз</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ПР</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smtClean="0">
                          <a:effectLst/>
                          <a:latin typeface="Times New Roman" panose="02020603050405020304" pitchFamily="18" charset="0"/>
                          <a:cs typeface="Times New Roman" panose="02020603050405020304" pitchFamily="18" charset="0"/>
                        </a:rPr>
                        <a:t>2021 </a:t>
                      </a:r>
                      <a:r>
                        <a:rPr lang="ru-RU" sz="1200" b="1" u="none" strike="noStrike" dirty="0">
                          <a:effectLst/>
                          <a:latin typeface="Times New Roman" panose="02020603050405020304" pitchFamily="18" charset="0"/>
                          <a:cs typeface="Times New Roman" panose="02020603050405020304" pitchFamily="18" charset="0"/>
                        </a:rPr>
                        <a:t>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smtClean="0">
                          <a:effectLst/>
                          <a:latin typeface="Times New Roman" panose="02020603050405020304" pitchFamily="18" charset="0"/>
                          <a:cs typeface="Times New Roman" panose="02020603050405020304" pitchFamily="18" charset="0"/>
                        </a:rPr>
                        <a:t>2022 </a:t>
                      </a:r>
                      <a:r>
                        <a:rPr lang="ru-RU" sz="1200" b="1" u="none" strike="noStrike" dirty="0">
                          <a:effectLst/>
                          <a:latin typeface="Times New Roman" panose="02020603050405020304" pitchFamily="18" charset="0"/>
                          <a:cs typeface="Times New Roman" panose="02020603050405020304" pitchFamily="18" charset="0"/>
                        </a:rPr>
                        <a:t>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smtClean="0">
                          <a:effectLst/>
                          <a:latin typeface="Times New Roman" panose="02020603050405020304" pitchFamily="18" charset="0"/>
                          <a:cs typeface="Times New Roman" panose="02020603050405020304" pitchFamily="18" charset="0"/>
                        </a:rPr>
                        <a:t>2023 </a:t>
                      </a:r>
                      <a:r>
                        <a:rPr lang="ru-RU" sz="1200" b="1" u="none" strike="noStrike" dirty="0">
                          <a:effectLst/>
                          <a:latin typeface="Times New Roman" panose="02020603050405020304" pitchFamily="18" charset="0"/>
                          <a:cs typeface="Times New Roman" panose="02020603050405020304" pitchFamily="18" charset="0"/>
                        </a:rPr>
                        <a:t>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12808">
                <a:tc>
                  <a:txBody>
                    <a:bodyPr/>
                    <a:lstStyle/>
                    <a:p>
                      <a:pPr algn="l" fontAlgn="t"/>
                      <a:r>
                        <a:rPr lang="ru-RU" sz="1100" b="1" i="0" u="none" strike="noStrike">
                          <a:effectLst/>
                          <a:latin typeface="Times New Roman CYR"/>
                        </a:rPr>
                        <a:t>Жилищно-коммунальное хозяйство</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64 139 279,55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11,33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62 306 722,22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63 130 820,66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11,10</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Жилищное хозяйство</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8 425 622,93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1,49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6 218 680,00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6 318 680,00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1,11</a:t>
                      </a:r>
                    </a:p>
                  </a:txBody>
                  <a:tcPr marL="9525" marR="9525" marT="9525" marB="0" anchor="ctr">
                    <a:cell3D prstMaterial="dkEdge">
                      <a:bevel w="25400" h="25400" prst="angle"/>
                      <a:lightRig rig="flood" dir="t"/>
                    </a:cell3D>
                  </a:tcPr>
                </a:tc>
              </a:tr>
              <a:tr h="200236">
                <a:tc>
                  <a:txBody>
                    <a:bodyPr/>
                    <a:lstStyle/>
                    <a:p>
                      <a:pPr algn="l" fontAlgn="t"/>
                      <a:r>
                        <a:rPr lang="ru-RU" sz="1100" b="0" i="0" u="none" strike="noStrike">
                          <a:effectLst/>
                          <a:latin typeface="Times New Roman CYR"/>
                        </a:rPr>
                        <a:t>Коммунальное хозяйство</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9 621 701,14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1,70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9 646 701,14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1,71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9 671 701,14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1,70</a:t>
                      </a:r>
                    </a:p>
                  </a:txBody>
                  <a:tcPr marL="9525" marR="9525" marT="9525" marB="0" anchor="ctr">
                    <a:cell3D prstMaterial="dkEdge">
                      <a:bevel w="25400" h="25400" prst="angle"/>
                      <a:lightRig rig="flood" dir="t"/>
                    </a:cell3D>
                  </a:tcPr>
                </a:tc>
              </a:tr>
              <a:tr h="228926">
                <a:tc>
                  <a:txBody>
                    <a:bodyPr/>
                    <a:lstStyle/>
                    <a:p>
                      <a:pPr algn="l" fontAlgn="t"/>
                      <a:r>
                        <a:rPr lang="ru-RU" sz="1100" b="0" i="0" u="none" strike="noStrike">
                          <a:effectLst/>
                          <a:latin typeface="Times New Roman CYR"/>
                        </a:rPr>
                        <a:t>Благоустройство</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22 716 348,35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4,01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23 136 205,95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4,09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23 912 620,39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4,21</a:t>
                      </a:r>
                    </a:p>
                  </a:txBody>
                  <a:tcPr marL="9525" marR="9525" marT="9525" marB="0" anchor="ctr">
                    <a:cell3D prstMaterial="dkEdge">
                      <a:bevel w="25400" h="25400" prst="angle"/>
                      <a:lightRig rig="flood" dir="t"/>
                    </a:cell3D>
                  </a:tcPr>
                </a:tc>
              </a:tr>
              <a:tr h="332443">
                <a:tc>
                  <a:txBody>
                    <a:bodyPr/>
                    <a:lstStyle/>
                    <a:p>
                      <a:pPr algn="l" fontAlgn="t"/>
                      <a:r>
                        <a:rPr lang="ru-RU" sz="1100" b="0" i="0" u="none" strike="noStrike">
                          <a:effectLst/>
                          <a:latin typeface="Times New Roman CYR"/>
                        </a:rPr>
                        <a:t>Другие вопросы в области жилищно-коммунального хозяйства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23 375 607,13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4,13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23 305 135,13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4,12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23 227 819,13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4,08</a:t>
                      </a:r>
                    </a:p>
                  </a:txBody>
                  <a:tcPr marL="9525" marR="9525" marT="9525" marB="0" anchor="ctr">
                    <a:cell3D prstMaterial="dkEdge">
                      <a:bevel w="25400" h="25400" prst="angle"/>
                      <a:lightRig rig="flood" dir="t"/>
                    </a:cell3D>
                  </a:tcPr>
                </a:tc>
              </a:tr>
              <a:tr h="256536">
                <a:tc>
                  <a:txBody>
                    <a:bodyPr/>
                    <a:lstStyle/>
                    <a:p>
                      <a:pPr algn="l" fontAlgn="t"/>
                      <a:r>
                        <a:rPr lang="ru-RU" sz="1100" b="1" i="0" u="none" strike="noStrike">
                          <a:effectLst/>
                          <a:latin typeface="Times New Roman CYR"/>
                        </a:rPr>
                        <a:t>Образование</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324 572 281,54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57,34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321 598 081,72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56,85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322 286 633,52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56,68</a:t>
                      </a:r>
                    </a:p>
                  </a:txBody>
                  <a:tcPr marL="9525" marR="9525" marT="9525" marB="0" anchor="ctr">
                    <a:cell3D prstMaterial="dkEdge">
                      <a:bevel w="25400" h="25400" prst="angle"/>
                      <a:lightRig rig="flood" dir="t"/>
                    </a:cell3D>
                  </a:tcPr>
                </a:tc>
              </a:tr>
              <a:tr h="209296">
                <a:tc>
                  <a:txBody>
                    <a:bodyPr/>
                    <a:lstStyle/>
                    <a:p>
                      <a:pPr algn="l" fontAlgn="t"/>
                      <a:r>
                        <a:rPr lang="ru-RU" sz="1100" b="0" i="0" u="none" strike="noStrike">
                          <a:effectLst/>
                          <a:latin typeface="Times New Roman CYR"/>
                        </a:rPr>
                        <a:t>Дошкольное образование</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103 889 735,20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18,36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103 868 907,30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18,36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105 014 033,75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18,47</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Общее образование</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169 883 478,16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30,01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170 449 139,16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30,13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170 389 382,71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29,96</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Дополнительное образование детей</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44 013 900,22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7,78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40 659 461,14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7,19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40 614 007,14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7,14</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Молодежная политика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a:rPr>
                        <a:t>180 000,00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Другие вопросы в области образования</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6 605 167,96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6 440 574,12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6 089 209,92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1,07</a:t>
                      </a:r>
                    </a:p>
                  </a:txBody>
                  <a:tcPr marL="9525" marR="9525" marT="9525" marB="0" anchor="ctr">
                    <a:cell3D prstMaterial="dkEdge">
                      <a:bevel w="25400" h="25400" prst="angle"/>
                      <a:lightRig rig="flood" dir="t"/>
                    </a:cell3D>
                  </a:tcPr>
                </a:tc>
              </a:tr>
              <a:tr h="209858">
                <a:tc>
                  <a:txBody>
                    <a:bodyPr/>
                    <a:lstStyle/>
                    <a:p>
                      <a:pPr algn="l" fontAlgn="t"/>
                      <a:r>
                        <a:rPr lang="ru-RU" sz="1100" b="1" i="0" u="none" strike="noStrike">
                          <a:effectLst/>
                          <a:latin typeface="Times New Roman CYR"/>
                        </a:rPr>
                        <a:t>Культура, кинематография </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45 413 544,71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8,02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45 797 719,15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8,10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46 018 539,15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8,09</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Культура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45 048 544,71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7,96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45 612 719,15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8,06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45 833 539,15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8,06</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Другие вопросы в области культуры, кинематографии</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365 000,00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0,03</a:t>
                      </a:r>
                    </a:p>
                  </a:txBody>
                  <a:tcPr marL="9525" marR="9525" marT="9525" marB="0" anchor="ctr">
                    <a:cell3D prstMaterial="dkEdge">
                      <a:bevel w="25400" h="25400" prst="angle"/>
                      <a:lightRig rig="flood" dir="t"/>
                    </a:cell3D>
                  </a:tcPr>
                </a:tc>
              </a:tr>
              <a:tr h="209858">
                <a:tc>
                  <a:txBody>
                    <a:bodyPr/>
                    <a:lstStyle/>
                    <a:p>
                      <a:pPr algn="l" fontAlgn="t"/>
                      <a:r>
                        <a:rPr lang="ru-RU" sz="1100" b="1" i="0" u="none" strike="noStrike">
                          <a:effectLst/>
                          <a:latin typeface="Times New Roman CYR"/>
                        </a:rPr>
                        <a:t>Социальная политика</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12 761 161,60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2,25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14 249 090,60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2,52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14 239 090,60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2,50</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Пенсионное обеспечение</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8 613 963,60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1,52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8 613 963,60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1,52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8 613 963,60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1,51</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Социальное обеспечение населения</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1 674 498,00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1 714 498,00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1 714 498,00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0,30</a:t>
                      </a:r>
                    </a:p>
                  </a:txBody>
                  <a:tcPr marL="9525" marR="9525" marT="9525" marB="0" anchor="ctr">
                    <a:cell3D prstMaterial="dkEdge">
                      <a:bevel w="25400" h="25400" prst="angle"/>
                      <a:lightRig rig="flood" dir="t"/>
                    </a:cell3D>
                  </a:tcPr>
                </a:tc>
              </a:tr>
              <a:tr h="172108">
                <a:tc>
                  <a:txBody>
                    <a:bodyPr/>
                    <a:lstStyle/>
                    <a:p>
                      <a:pPr algn="l" fontAlgn="t"/>
                      <a:r>
                        <a:rPr lang="ru-RU" sz="1100" b="0" i="0" u="none" strike="noStrike">
                          <a:effectLst/>
                          <a:latin typeface="Times New Roman CYR"/>
                        </a:rPr>
                        <a:t>Охрана семьи и детства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2 032 700,00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3 365 629,00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3 365 629,00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0,59</a:t>
                      </a:r>
                    </a:p>
                  </a:txBody>
                  <a:tcPr marL="9525" marR="9525" marT="9525" marB="0" anchor="ctr">
                    <a:cell3D prstMaterial="dkEdge">
                      <a:bevel w="25400" h="25400" prst="angle"/>
                      <a:lightRig rig="flood" dir="t"/>
                    </a:cell3D>
                  </a:tcPr>
                </a:tc>
              </a:tr>
              <a:tr h="177655">
                <a:tc>
                  <a:txBody>
                    <a:bodyPr/>
                    <a:lstStyle/>
                    <a:p>
                      <a:pPr algn="l" fontAlgn="t"/>
                      <a:r>
                        <a:rPr lang="ru-RU" sz="1100" b="0" i="0" u="none" strike="noStrike">
                          <a:effectLst/>
                          <a:latin typeface="Times New Roman CYR"/>
                        </a:rPr>
                        <a:t>Другие вопросы в области социальной политики</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440 000,00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555 000,00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545 000,00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0,10</a:t>
                      </a:r>
                    </a:p>
                  </a:txBody>
                  <a:tcPr marL="9525" marR="9525" marT="9525" marB="0" anchor="ctr">
                    <a:cell3D prstMaterial="dkEdge">
                      <a:bevel w="25400" h="25400" prst="angle"/>
                      <a:lightRig rig="flood" dir="t"/>
                    </a:cell3D>
                  </a:tcPr>
                </a:tc>
              </a:tr>
              <a:tr h="172108">
                <a:tc>
                  <a:txBody>
                    <a:bodyPr/>
                    <a:lstStyle/>
                    <a:p>
                      <a:pPr algn="l" fontAlgn="t"/>
                      <a:r>
                        <a:rPr lang="ru-RU" sz="1100" b="1" i="0" u="none" strike="noStrike">
                          <a:effectLst/>
                          <a:latin typeface="Times New Roman CYR"/>
                        </a:rPr>
                        <a:t>Физическая культура и спорт</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520 000,00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657 000,00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657 000,00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0,12</a:t>
                      </a:r>
                    </a:p>
                  </a:txBody>
                  <a:tcPr marL="9525" marR="9525" marT="9525" marB="0" anchor="ctr">
                    <a:cell3D prstMaterial="dkEdge">
                      <a:bevel w="25400" h="25400" prst="angle"/>
                      <a:lightRig rig="flood" dir="t"/>
                    </a:cell3D>
                  </a:tcPr>
                </a:tc>
              </a:tr>
              <a:tr h="177655">
                <a:tc>
                  <a:txBody>
                    <a:bodyPr/>
                    <a:lstStyle/>
                    <a:p>
                      <a:pPr algn="l" fontAlgn="t"/>
                      <a:r>
                        <a:rPr lang="ru-RU" sz="1100" b="0" i="0" u="none" strike="noStrike">
                          <a:effectLst/>
                          <a:latin typeface="Times New Roman CYR"/>
                        </a:rPr>
                        <a:t>Массовый спорт</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120 000,00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0,02</a:t>
                      </a:r>
                    </a:p>
                  </a:txBody>
                  <a:tcPr marL="9525" marR="9525" marT="9525" marB="0" anchor="ctr">
                    <a:cell3D prstMaterial="dkEdge">
                      <a:bevel w="25400" h="25400" prst="angle"/>
                      <a:lightRig rig="flood" dir="t"/>
                    </a:cell3D>
                  </a:tcPr>
                </a:tc>
              </a:tr>
              <a:tr h="209858">
                <a:tc>
                  <a:txBody>
                    <a:bodyPr/>
                    <a:lstStyle/>
                    <a:p>
                      <a:pPr algn="l" fontAlgn="t"/>
                      <a:r>
                        <a:rPr lang="ru-RU" sz="1100" b="0" i="0" u="none" strike="noStrike">
                          <a:effectLst/>
                          <a:latin typeface="Times New Roman CYR"/>
                        </a:rPr>
                        <a:t>Другие вопросы в области физической культуры и спорта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517 000,00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517 000,00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0,09</a:t>
                      </a:r>
                    </a:p>
                  </a:txBody>
                  <a:tcPr marL="9525" marR="9525" marT="9525" marB="0" anchor="ctr">
                    <a:cell3D prstMaterial="dkEdge">
                      <a:bevel w="25400" h="25400" prst="angle"/>
                      <a:lightRig rig="flood" dir="t"/>
                    </a:cell3D>
                  </a:tcPr>
                </a:tc>
              </a:tr>
              <a:tr h="334963">
                <a:tc>
                  <a:txBody>
                    <a:bodyPr/>
                    <a:lstStyle/>
                    <a:p>
                      <a:pPr algn="l" fontAlgn="t"/>
                      <a:r>
                        <a:rPr lang="ru-RU" sz="1100" b="1" i="0" u="none" strike="noStrike">
                          <a:effectLst/>
                          <a:latin typeface="Times New Roman CYR"/>
                        </a:rPr>
                        <a:t>Обслуживание государственного и муниципального долга</a:t>
                      </a: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4 567 788,81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0,81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2 970 412,78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0,53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3 101 275,34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0,55</a:t>
                      </a:r>
                    </a:p>
                  </a:txBody>
                  <a:tcPr marL="9525" marR="9525" marT="9525" marB="0" anchor="ctr">
                    <a:cell3D prstMaterial="dkEdge">
                      <a:bevel w="25400" h="25400" prst="angle"/>
                      <a:lightRig rig="flood" dir="t"/>
                    </a:cell3D>
                  </a:tcPr>
                </a:tc>
              </a:tr>
              <a:tr h="364563">
                <a:tc>
                  <a:txBody>
                    <a:bodyPr/>
                    <a:lstStyle/>
                    <a:p>
                      <a:pPr algn="l" fontAlgn="t"/>
                      <a:r>
                        <a:rPr lang="ru-RU" sz="1100" b="0" i="0" u="none" strike="noStrike">
                          <a:effectLst/>
                          <a:latin typeface="Times New Roman CYR"/>
                        </a:rPr>
                        <a:t>Обслуживание государственного внутреннего и муниципального долга</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4 567 788,81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0,81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2 970 412,78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3 101 275,34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0,55</a:t>
                      </a:r>
                    </a:p>
                  </a:txBody>
                  <a:tcPr marL="9525" marR="9525" marT="9525" marB="0" anchor="ctr">
                    <a:cell3D prstMaterial="dkEdge">
                      <a:bevel w="25400" h="25400" prst="angle"/>
                      <a:lightRig rig="flood" dir="t"/>
                    </a:cell3D>
                  </a:tcPr>
                </a:tc>
              </a:tr>
              <a:tr h="209858">
                <a:tc>
                  <a:txBody>
                    <a:bodyPr/>
                    <a:lstStyle/>
                    <a:p>
                      <a:pPr algn="l" fontAlgn="t"/>
                      <a:r>
                        <a:rPr lang="ru-RU" sz="1100" b="1" i="1" u="none" strike="noStrike">
                          <a:effectLst/>
                          <a:latin typeface="Times New Roman CYR"/>
                        </a:rPr>
                        <a:t>Условно утверждаемые (утвержденные) расходы</a:t>
                      </a: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 </a:t>
                      </a:r>
                      <a:r>
                        <a:rPr lang="ru-RU" sz="1100" b="1" i="0" u="none" strike="noStrike" dirty="0" smtClean="0">
                          <a:effectLst/>
                          <a:latin typeface="Times New Roman CYR"/>
                        </a:rPr>
                        <a:t>0,00</a:t>
                      </a:r>
                      <a:endParaRPr lang="ru-RU" sz="1100" b="1" i="0" u="none" strike="noStrike" dirty="0">
                        <a:effectLst/>
                        <a:latin typeface="Times New Roman CYR"/>
                      </a:endParaRP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6 650 000,00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13 400 000,00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2,36</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12853921"/>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 xmlns:a16="http://schemas.microsoft.com/office/drawing/2014/main" val="20000"/>
                    </a:ext>
                  </a:extLst>
                </a:gridCol>
                <a:gridCol w="4230398">
                  <a:extLst>
                    <a:ext uri="{9D8B030D-6E8A-4147-A177-3AD203B41FA5}">
                      <a16:colId xmlns="" xmlns:a16="http://schemas.microsoft.com/office/drawing/2014/main" val="20001"/>
                    </a:ext>
                  </a:extLst>
                </a:gridCol>
                <a:gridCol w="777012">
                  <a:extLst>
                    <a:ext uri="{9D8B030D-6E8A-4147-A177-3AD203B41FA5}">
                      <a16:colId xmlns="" xmlns:a16="http://schemas.microsoft.com/office/drawing/2014/main" val="20004"/>
                    </a:ext>
                  </a:extLst>
                </a:gridCol>
                <a:gridCol w="1036015">
                  <a:extLst>
                    <a:ext uri="{9D8B030D-6E8A-4147-A177-3AD203B41FA5}">
                      <a16:colId xmlns="" xmlns:a16="http://schemas.microsoft.com/office/drawing/2014/main" val="20005"/>
                    </a:ext>
                  </a:extLst>
                </a:gridCol>
                <a:gridCol w="777012">
                  <a:extLst>
                    <a:ext uri="{9D8B030D-6E8A-4147-A177-3AD203B41FA5}">
                      <a16:colId xmlns="" xmlns:a16="http://schemas.microsoft.com/office/drawing/2014/main" val="20006"/>
                    </a:ext>
                  </a:extLst>
                </a:gridCol>
                <a:gridCol w="777012">
                  <a:extLst>
                    <a:ext uri="{9D8B030D-6E8A-4147-A177-3AD203B41FA5}">
                      <a16:colId xmlns="" xmlns:a16="http://schemas.microsoft.com/office/drawing/2014/main"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 xmlns:a16="http://schemas.microsoft.com/office/drawing/2014/main" val="10000"/>
                  </a:ext>
                </a:extLst>
              </a:tr>
              <a:tr h="464956">
                <a:tc gridSpan="2">
                  <a:txBody>
                    <a:bodyPr/>
                    <a:lstStyle/>
                    <a:p>
                      <a:pPr algn="ctr" rtl="0" fontAlgn="ctr"/>
                      <a:r>
                        <a:rPr lang="ru-RU" sz="1200" b="1" i="0" u="none" strike="noStrike">
                          <a:solidFill>
                            <a:srgbClr val="000000"/>
                          </a:solidFill>
                          <a:effectLst/>
                          <a:latin typeface="Times New Roman"/>
                        </a:rPr>
                        <a:t>Расходы всего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rtl="0" fontAlgn="ctr"/>
                      <a:r>
                        <a:rPr lang="ru-RU" sz="1200" b="1" i="0" u="none" strike="noStrike">
                          <a:solidFill>
                            <a:srgbClr val="000000"/>
                          </a:solidFill>
                          <a:effectLst/>
                          <a:latin typeface="Times New Roman"/>
                        </a:rPr>
                        <a:t>869 639,8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566 000,6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565 735,8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a:rPr>
                        <a:t>568 644,8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1"/>
                  </a:ext>
                </a:extLst>
              </a:tr>
              <a:tr h="1031820">
                <a:tc>
                  <a:txBody>
                    <a:bodyPr/>
                    <a:lstStyle/>
                    <a:p>
                      <a:pPr algn="ctr" rtl="0" fontAlgn="ctr"/>
                      <a:r>
                        <a:rPr lang="ru-RU" sz="1200" b="0" i="0" u="none" strike="noStrike">
                          <a:solidFill>
                            <a:srgbClr val="000000"/>
                          </a:solidFill>
                          <a:effectLst/>
                          <a:latin typeface="Times New Roman"/>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106 411,7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a:solidFill>
                            <a:srgbClr val="000000"/>
                          </a:solidFill>
                          <a:effectLst/>
                          <a:latin typeface="Times New Roman"/>
                        </a:rPr>
                        <a:t>87 184,3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86 948,9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82 514,6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2"/>
                  </a:ext>
                </a:extLst>
              </a:tr>
              <a:tr h="573233">
                <a:tc>
                  <a:txBody>
                    <a:bodyPr/>
                    <a:lstStyle/>
                    <a:p>
                      <a:pPr algn="ctr" rtl="0" fontAlgn="ctr"/>
                      <a:r>
                        <a:rPr lang="ru-RU" sz="1200" b="0" i="0" u="none" strike="noStrike">
                          <a:solidFill>
                            <a:srgbClr val="000000"/>
                          </a:solidFill>
                          <a:effectLst/>
                          <a:latin typeface="Times New Roman"/>
                        </a:rPr>
                        <a:t>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Закупка товаров, работ и услуг для обеспечения государственных (муниципальных) нужд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125 055,3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72 887,4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69 087,3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68 359,3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3"/>
                  </a:ext>
                </a:extLst>
              </a:tr>
              <a:tr h="464956">
                <a:tc>
                  <a:txBody>
                    <a:bodyPr/>
                    <a:lstStyle/>
                    <a:p>
                      <a:pPr algn="ctr" rtl="0" fontAlgn="ctr"/>
                      <a:r>
                        <a:rPr lang="ru-RU" sz="1200" b="0" i="0" u="none" strike="noStrike">
                          <a:solidFill>
                            <a:srgbClr val="000000"/>
                          </a:solidFill>
                          <a:effectLst/>
                          <a:latin typeface="Times New Roman"/>
                        </a:rPr>
                        <a:t>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Социальное обеспечение и иные выплаты населению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10 906,0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10 472,5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10 512,5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10 512,5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4"/>
                  </a:ext>
                </a:extLst>
              </a:tr>
              <a:tr h="573233">
                <a:tc>
                  <a:txBody>
                    <a:bodyPr/>
                    <a:lstStyle/>
                    <a:p>
                      <a:pPr algn="ctr" rtl="0" fontAlgn="ctr"/>
                      <a:r>
                        <a:rPr lang="ru-RU" sz="1200" b="0" i="0" u="none" strike="noStrike">
                          <a:solidFill>
                            <a:srgbClr val="000000"/>
                          </a:solidFill>
                          <a:effectLst/>
                          <a:latin typeface="Times New Roman"/>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Капитальные вложения в объекты государственной (муниципальной) собственности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174 620,3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1 123,1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5"/>
                  </a:ext>
                </a:extLst>
              </a:tr>
              <a:tr h="573233">
                <a:tc>
                  <a:txBody>
                    <a:bodyPr/>
                    <a:lstStyle/>
                    <a:p>
                      <a:pPr algn="ctr" rtl="0" fontAlgn="ctr"/>
                      <a:r>
                        <a:rPr lang="ru-RU" sz="1200" b="0" i="0" u="none" strike="noStrike">
                          <a:solidFill>
                            <a:srgbClr val="000000"/>
                          </a:solidFill>
                          <a:effectLst/>
                          <a:latin typeface="Times New Roman"/>
                        </a:rPr>
                        <a:t>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Предоставление субсидий бюджетным, автономным учреждениям и иным некоммерческим организациям</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433 424,3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389 232,2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387 251,1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388 444,5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6"/>
                  </a:ext>
                </a:extLst>
              </a:tr>
              <a:tr h="464956">
                <a:tc>
                  <a:txBody>
                    <a:bodyPr/>
                    <a:lstStyle/>
                    <a:p>
                      <a:pPr algn="ctr" rtl="0" fontAlgn="ctr"/>
                      <a:r>
                        <a:rPr lang="ru-RU" sz="1200" b="0" i="0" u="none" strike="noStrike">
                          <a:solidFill>
                            <a:srgbClr val="000000"/>
                          </a:solidFill>
                          <a:effectLst/>
                          <a:latin typeface="Times New Roman"/>
                        </a:rPr>
                        <a:t>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Обслуживание государственного (муниципального) долга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3 811,6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4 567,8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2 970,4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3 101,3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7"/>
                  </a:ext>
                </a:extLst>
              </a:tr>
              <a:tr h="464956">
                <a:tc>
                  <a:txBody>
                    <a:bodyPr/>
                    <a:lstStyle/>
                    <a:p>
                      <a:pPr algn="ctr" rtl="0" fontAlgn="ctr"/>
                      <a:r>
                        <a:rPr lang="ru-RU" sz="1200" b="0" i="0" u="none" strike="noStrike">
                          <a:solidFill>
                            <a:srgbClr val="000000"/>
                          </a:solidFill>
                          <a:effectLst/>
                          <a:latin typeface="Times New Roman"/>
                        </a:rPr>
                        <a:t>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Иные бюджетные ассигнования</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15 410,6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1 656,4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1 192,5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1 189,5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8"/>
                  </a:ext>
                </a:extLst>
              </a:tr>
              <a:tr h="464956">
                <a:tc>
                  <a:txBody>
                    <a:bodyPr/>
                    <a:lstStyle/>
                    <a:p>
                      <a:pPr algn="ctr" fontAlgn="ctr"/>
                      <a:r>
                        <a:rPr lang="ru-RU" sz="18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Условно утверждаемые (утвержденные) расходы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a:rPr>
                        <a:t>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b"/>
                      <a:r>
                        <a:rPr lang="ru-RU" sz="1200" b="0" i="0" u="none" strike="noStrike">
                          <a:solidFill>
                            <a:srgbClr val="000000"/>
                          </a:solidFill>
                          <a:effectLst/>
                          <a:latin typeface="Times New Roman"/>
                        </a:rPr>
                        <a:t>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b"/>
                      <a:r>
                        <a:rPr lang="ru-RU" sz="1200" b="0" i="0" u="none" strike="noStrike">
                          <a:solidFill>
                            <a:srgbClr val="000000"/>
                          </a:solidFill>
                          <a:effectLst/>
                          <a:latin typeface="Times New Roman"/>
                        </a:rPr>
                        <a:t>6 650,0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b"/>
                      <a:r>
                        <a:rPr lang="ru-RU" sz="1200" b="0" i="0" u="none" strike="noStrike" dirty="0">
                          <a:solidFill>
                            <a:srgbClr val="000000"/>
                          </a:solidFill>
                          <a:effectLst/>
                          <a:latin typeface="Times New Roman"/>
                        </a:rPr>
                        <a:t>13 400,0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174457289"/>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2021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2022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2023 </a:t>
                      </a: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gridSpan="4">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hMerge="1">
                  <a:txBody>
                    <a:bodyPr/>
                    <a:lstStyle/>
                    <a:p>
                      <a:pPr algn="ctr" fontAlgn="t"/>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l" fontAlgn="ctr"/>
                      <a:r>
                        <a:rPr lang="ru-RU" sz="1200" b="1" i="0" u="none" strike="noStrike">
                          <a:effectLst/>
                          <a:latin typeface="Times New Roman"/>
                        </a:rPr>
                        <a:t>ИСТОЧНИКИ ВНУТРЕННЕГО ФИНАНСИРОВАНИЯ ДЕФИЦИТОВ БЮДЖЕТОВ</a:t>
                      </a:r>
                    </a:p>
                  </a:txBody>
                  <a:tcPr marL="9525" marR="9525" marT="9525" marB="0" anchor="ctr">
                    <a:cell3D prstMaterial="dkEdge">
                      <a:bevel prst="artDeco"/>
                      <a:lightRig rig="flood" dir="t"/>
                    </a:cell3D>
                  </a:tcPr>
                </a:tc>
                <a:tc>
                  <a:txBody>
                    <a:bodyPr/>
                    <a:lstStyle/>
                    <a:p>
                      <a:pPr algn="l" fontAlgn="ctr"/>
                      <a:r>
                        <a:rPr lang="ru-RU" sz="1200" b="1" i="0" u="none" strike="noStrike">
                          <a:effectLst/>
                          <a:latin typeface="Times New Roman"/>
                        </a:rPr>
                        <a:t>             228 500,00   </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Кредиты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- 103 000,00   </a:t>
                      </a:r>
                    </a:p>
                  </a:txBody>
                  <a:tcPr marL="9525" marR="9525" marT="9525" marB="0" anchor="ctr">
                    <a:cell3D prstMaterial="dkEdge">
                      <a:bevel prst="artDeco"/>
                      <a:lightRig rig="flood" dir="t"/>
                    </a:cell3D>
                  </a:tcPr>
                </a:tc>
                <a:tc>
                  <a:txBody>
                    <a:bodyPr/>
                    <a:lstStyle/>
                    <a:p>
                      <a:pPr algn="l" fontAlgn="ctr"/>
                      <a:r>
                        <a:rPr lang="ru-RU" sz="1200" b="1" i="0" u="none" strike="noStrike">
                          <a:effectLst/>
                          <a:latin typeface="Times New Roman"/>
                        </a:rPr>
                        <a:t>               50 000,00   </a:t>
                      </a:r>
                    </a:p>
                  </a:txBody>
                  <a:tcPr marL="9525" marR="9525" marT="9525" marB="0" anchor="ctr">
                    <a:cell3D prstMaterial="dkEdge">
                      <a:bevel prst="artDeco"/>
                      <a:lightRig rig="flood" dir="t"/>
                    </a:cell3D>
                  </a:tcPr>
                </a:tc>
                <a:tc>
                  <a:txBody>
                    <a:bodyPr/>
                    <a:lstStyle/>
                    <a:p>
                      <a:pPr algn="l" fontAlgn="ctr"/>
                      <a:r>
                        <a:rPr lang="ru-RU" sz="1200" b="1" i="0" u="none" strike="noStrike">
                          <a:effectLst/>
                          <a:latin typeface="Times New Roman"/>
                        </a:rPr>
                        <a:t>              50 000,00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Получение кредитов от кредитных организаций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28 700 000,00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31 400 000,00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30 100 000,00   </a:t>
                      </a:r>
                    </a:p>
                  </a:txBody>
                  <a:tcPr marL="9525" marR="9525" marT="9525" marB="0" anchor="ctr">
                    <a:cell3D prstMaterial="dkEdge">
                      <a:bevel prst="artDeco"/>
                      <a:lightRig rig="flood" dir="t"/>
                    </a:cell3D>
                  </a:tcPr>
                </a:tc>
              </a:tr>
              <a:tr h="589360">
                <a:tc>
                  <a:txBody>
                    <a:bodyPr/>
                    <a:lstStyle/>
                    <a:p>
                      <a:pPr algn="l" fontAlgn="ctr"/>
                      <a:r>
                        <a:rPr lang="ru-RU" sz="1200" b="0" i="0" u="none" strike="noStrike">
                          <a:effectLst/>
                          <a:latin typeface="Times New Roman"/>
                        </a:rPr>
                        <a:t>Погашение бюджетами городских округов кредитов от кредитных организаций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- 28 803 000,00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- 31 350 000,00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- 30 050 000,00   </a:t>
                      </a:r>
                    </a:p>
                  </a:txBody>
                  <a:tcPr marL="9525" marR="9525" marT="9525" marB="0" anchor="ctr">
                    <a:cell3D prstMaterial="dkEdge">
                      <a:bevel prst="artDeco"/>
                      <a:lightRig rig="flood" dir="t"/>
                    </a:cell3D>
                  </a:tcPr>
                </a:tc>
              </a:tr>
              <a:tr h="589360">
                <a:tc>
                  <a:txBody>
                    <a:bodyPr/>
                    <a:lstStyle/>
                    <a:p>
                      <a:pPr algn="l" fontAlgn="ctr"/>
                      <a:r>
                        <a:rPr lang="ru-RU" sz="1200" b="1" i="0" u="none" strike="noStrike">
                          <a:effectLst/>
                          <a:latin typeface="Times New Roman"/>
                        </a:rPr>
                        <a:t>Бюджетные кредиты от других бюджетов бюджетной системы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Получение кредитов от других бюджетов бюджетной системы Российской Федерации бюджетами городских округов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878139">
                <a:tc>
                  <a:txBody>
                    <a:bodyPr/>
                    <a:lstStyle/>
                    <a:p>
                      <a:pPr algn="l" fontAlgn="ctr"/>
                      <a:r>
                        <a:rPr lang="ru-RU" sz="1200" b="0" i="0" u="none" strike="noStrike">
                          <a:effectLst/>
                          <a:latin typeface="Times New Roman"/>
                        </a:rPr>
                        <a:t>Погашение бюджетами городских округов кредитов от других бюджетов бюджетной системы Российской Федерации в валюте Российской Федерации</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dirty="0">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0" i="0" u="none" strike="noStrike">
                          <a:effectLst/>
                          <a:latin typeface="Times New Roman"/>
                        </a:rPr>
                        <a:t>                             -   </a:t>
                      </a:r>
                    </a:p>
                  </a:txBody>
                  <a:tcPr marL="9525" marR="9525" marT="9525" marB="0" anchor="ctr">
                    <a:cell3D prstMaterial="dkEdge">
                      <a:bevel prst="artDeco"/>
                      <a:lightRig rig="flood" dir="t"/>
                    </a:cell3D>
                  </a:tcPr>
                </a:tc>
              </a:tr>
              <a:tr h="300581">
                <a:tc>
                  <a:txBody>
                    <a:bodyPr/>
                    <a:lstStyle/>
                    <a:p>
                      <a:pPr algn="l" fontAlgn="ctr"/>
                      <a:r>
                        <a:rPr lang="ru-RU" sz="1200" b="1" i="0" u="none" strike="noStrike">
                          <a:effectLst/>
                          <a:latin typeface="Times New Roman"/>
                        </a:rPr>
                        <a:t>Изменение остатков средств на счетах по учету средств бюджетов</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331 500,00   </a:t>
                      </a:r>
                    </a:p>
                  </a:txBody>
                  <a:tcPr marL="9525" marR="9525" marT="9525" marB="0" anchor="ctr">
                    <a:cell3D prstMaterial="dkEdge">
                      <a:bevel prst="artDeco"/>
                      <a:lightRig rig="flood" dir="t"/>
                    </a:cell3D>
                  </a:tcPr>
                </a:tc>
                <a:tc>
                  <a:txBody>
                    <a:bodyPr/>
                    <a:lstStyle/>
                    <a:p>
                      <a:pPr algn="r" fontAlgn="ctr"/>
                      <a:r>
                        <a:rPr lang="ru-RU" sz="1200" b="1" i="0" u="none" strike="noStrike">
                          <a:effectLst/>
                          <a:latin typeface="Times New Roman"/>
                        </a:rPr>
                        <a:t>                             -   </a:t>
                      </a:r>
                    </a:p>
                  </a:txBody>
                  <a:tcPr marL="9525" marR="9525" marT="9525" marB="0" anchor="ctr">
                    <a:cell3D prstMaterial="dkEdge">
                      <a:bevel prst="artDeco"/>
                      <a:lightRig rig="flood" dir="t"/>
                    </a:cell3D>
                  </a:tcPr>
                </a:tc>
                <a:tc>
                  <a:txBody>
                    <a:bodyPr/>
                    <a:lstStyle/>
                    <a:p>
                      <a:pPr algn="r" fontAlgn="ctr"/>
                      <a:r>
                        <a:rPr lang="ru-RU" sz="1200" b="1" i="0" u="none" strike="noStrike" dirty="0">
                          <a:effectLst/>
                          <a:latin typeface="Times New Roman"/>
                        </a:rPr>
                        <a:t>                             -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2021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3663833639"/>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1229279754"/>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i="1" spc="-1" dirty="0">
                <a:solidFill>
                  <a:srgbClr val="21409A"/>
                </a:solidFill>
                <a:latin typeface="Times New Roman"/>
              </a:rPr>
              <a:t> </a:t>
            </a:r>
            <a:r>
              <a:rPr lang="ru-RU" sz="2000" b="1" spc="-1" dirty="0">
                <a:solidFill>
                  <a:srgbClr val="21409A"/>
                </a:solidFill>
                <a:latin typeface="Times New Roman"/>
              </a:rPr>
              <a:t>Расходы </a:t>
            </a:r>
            <a:r>
              <a:rPr lang="ru-RU" sz="2000" b="1" spc="-1" dirty="0" smtClean="0">
                <a:solidFill>
                  <a:srgbClr val="21409A"/>
                </a:solidFill>
                <a:latin typeface="Times New Roman"/>
              </a:rPr>
              <a:t>в расчете на одного </a:t>
            </a:r>
            <a:r>
              <a:rPr lang="ru-RU" sz="2000" b="1" spc="-1" dirty="0">
                <a:solidFill>
                  <a:srgbClr val="21409A"/>
                </a:solidFill>
                <a:latin typeface="Times New Roman"/>
              </a:rPr>
              <a:t>воспитанника, обучающегося за счет средств бюджета МО ГО «Вуктыл</a:t>
            </a:r>
            <a:r>
              <a:rPr lang="ru-RU" sz="2000" b="1" spc="-1" dirty="0" smtClean="0">
                <a:solidFill>
                  <a:srgbClr val="21409A"/>
                </a:solidFill>
                <a:latin typeface="Times New Roman"/>
              </a:rPr>
              <a:t>» на 2021 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a:p>
            <a:r>
              <a:rPr lang="ru-RU" sz="2000" b="1" spc="-1" dirty="0" smtClean="0">
                <a:solidFill>
                  <a:srgbClr val="21409A"/>
                </a:solidFill>
                <a:latin typeface="Times New Roman"/>
              </a:rPr>
              <a:t> </a:t>
            </a:r>
            <a:endParaRPr lang="ru-RU" sz="2000"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2399802074"/>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2023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w="50800" prst="hardEdge"/>
                      <a:lightRig rig="flood" dir="t"/>
                    </a:cell3D>
                    <a:solidFill>
                      <a:schemeClr val="accent1">
                        <a:lumMod val="60000"/>
                        <a:lumOff val="40000"/>
                      </a:schemeClr>
                    </a:solidFill>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128,60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205,42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a:t>
                      </a:r>
                      <a:r>
                        <a:rPr lang="ru-RU" sz="120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94,8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75,00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93,5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603,0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620,85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13 521,10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8 133,28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13 499,47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12 801,13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r>
                        <a:rPr lang="ru-RU" sz="1200" dirty="0" smtClean="0">
                          <a:latin typeface="Times New Roman" panose="02020603050405020304" pitchFamily="18" charset="0"/>
                          <a:cs typeface="Times New Roman" panose="02020603050405020304" pitchFamily="18" charset="0"/>
                        </a:rPr>
                        <a:t>12 195,07</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12 129,34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49,90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271,81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104,45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175,45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198,8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4,61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3 480,7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791,60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1 704,9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2 467,3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2 362,1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2 225,2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27 031,9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14 233,9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16 648,5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15 865,2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16 499,9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17 159,9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718245099"/>
              </p:ext>
            </p:extLst>
          </p:nvPr>
        </p:nvGraphicFramePr>
        <p:xfrm>
          <a:off x="143508" y="836712"/>
          <a:ext cx="8856984" cy="573532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2023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    0,0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1 123,1</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1 123,1</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6272">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582,8</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582,8</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582,8</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00288">
                <a:tc>
                  <a:txBody>
                    <a:bodyPr/>
                    <a:lstStyle/>
                    <a:p>
                      <a:pPr algn="l"/>
                      <a:r>
                        <a:rPr lang="ru-RU" sz="1200" dirty="0" smtClean="0">
                          <a:latin typeface="Times New Roman" panose="02020603050405020304" pitchFamily="18" charset="0"/>
                          <a:cs typeface="Times New Roman" panose="02020603050405020304" pitchFamily="18" charset="0"/>
                        </a:rPr>
                        <a:t>3.Инвалиды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834,5</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834,5</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834,5</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150,0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155,7</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635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бесплатного горячего питания обучающихся, получающих начальное общее образование</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2 474,6</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2 410,8</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2 589,2</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8 614,0</a:t>
                      </a:r>
                      <a:endParaRPr lang="ru-RU" sz="1200"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959189907"/>
              </p:ext>
            </p:extLst>
          </p:nvPr>
        </p:nvGraphicFramePr>
        <p:xfrm>
          <a:off x="107504" y="620688"/>
          <a:ext cx="8928992" cy="6158908"/>
        </p:xfrm>
        <a:graphic>
          <a:graphicData uri="http://schemas.openxmlformats.org/drawingml/2006/table">
            <a:tbl>
              <a:tblPr firstRow="1" bandRow="1">
                <a:tableStyleId>{5C22544A-7EE6-4342-B048-85BDC9FD1C3A}</a:tableStyleId>
              </a:tblPr>
              <a:tblGrid>
                <a:gridCol w="5544616"/>
                <a:gridCol w="1152128"/>
                <a:gridCol w="1152128"/>
                <a:gridCol w="1080120"/>
              </a:tblGrid>
              <a:tr h="298443">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2023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98443">
                <a:tc>
                  <a:txBody>
                    <a:bodyPr/>
                    <a:lstStyle/>
                    <a:p>
                      <a:pPr algn="ctr" fontAlgn="ctr"/>
                      <a:r>
                        <a:rPr lang="ru-RU" sz="1200" b="1" i="0" u="none" strike="noStrike" dirty="0">
                          <a:solidFill>
                            <a:srgbClr val="000000"/>
                          </a:solidFill>
                          <a:effectLst/>
                          <a:latin typeface="Times New Roman"/>
                        </a:rPr>
                        <a:t>Муниципальная программа городского округа «Вуктыл» </a:t>
                      </a:r>
                      <a:endParaRPr lang="ru-RU" sz="1200" b="1" i="0" u="none" strike="noStrike" dirty="0" smtClean="0">
                        <a:solidFill>
                          <a:srgbClr val="000000"/>
                        </a:solidFill>
                        <a:effectLst/>
                        <a:latin typeface="Times New Roman"/>
                      </a:endParaRPr>
                    </a:p>
                    <a:p>
                      <a:pPr algn="ctr" fontAlgn="ctr"/>
                      <a:r>
                        <a:rPr lang="ru-RU" sz="1200" b="1" i="0" u="none" strike="noStrike" dirty="0" smtClean="0">
                          <a:solidFill>
                            <a:srgbClr val="000000"/>
                          </a:solidFill>
                          <a:effectLst/>
                          <a:latin typeface="Times New Roman"/>
                        </a:rPr>
                        <a:t>«</a:t>
                      </a:r>
                      <a:r>
                        <a:rPr lang="ru-RU" sz="1200" b="1" i="0" u="none" strike="noStrike" dirty="0">
                          <a:solidFill>
                            <a:srgbClr val="000000"/>
                          </a:solidFill>
                          <a:effectLst/>
                          <a:latin typeface="Times New Roman"/>
                        </a:rPr>
                        <a:t>Развитие образования»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283 480 575,46</a:t>
                      </a:r>
                    </a:p>
                  </a:txBody>
                  <a:tcPr marL="9525" marR="9525" marT="9525" marB="0" anchor="ctr"/>
                </a:tc>
                <a:tc>
                  <a:txBody>
                    <a:bodyPr/>
                    <a:lstStyle/>
                    <a:p>
                      <a:pPr algn="ctr" fontAlgn="ctr"/>
                      <a:r>
                        <a:rPr lang="ru-RU" sz="1200" b="1" i="0" u="none" strike="noStrike">
                          <a:solidFill>
                            <a:srgbClr val="000000"/>
                          </a:solidFill>
                          <a:effectLst/>
                          <a:latin typeface="Times New Roman"/>
                        </a:rPr>
                        <a:t>284 071 164,88</a:t>
                      </a:r>
                    </a:p>
                  </a:txBody>
                  <a:tcPr marL="9525" marR="9525" marT="9525" marB="0" anchor="ctr"/>
                </a:tc>
                <a:tc>
                  <a:txBody>
                    <a:bodyPr/>
                    <a:lstStyle/>
                    <a:p>
                      <a:pPr algn="ctr" fontAlgn="ctr"/>
                      <a:r>
                        <a:rPr lang="ru-RU" sz="1200" b="1" i="0" u="none" strike="noStrike">
                          <a:solidFill>
                            <a:srgbClr val="000000"/>
                          </a:solidFill>
                          <a:effectLst/>
                          <a:latin typeface="Times New Roman"/>
                        </a:rPr>
                        <a:t>284 807 958,68</a:t>
                      </a:r>
                    </a:p>
                  </a:txBody>
                  <a:tcPr marL="9525" marR="9525" marT="9525" marB="0" anchor="ctr"/>
                </a:tc>
              </a:tr>
              <a:tr h="285815">
                <a:tc>
                  <a:txBody>
                    <a:bodyPr/>
                    <a:lstStyle/>
                    <a:p>
                      <a:pPr algn="just" fontAlgn="ctr"/>
                      <a:r>
                        <a:rPr lang="ru-RU" sz="1200" b="1" i="0" u="none" strike="noStrike" dirty="0">
                          <a:solidFill>
                            <a:srgbClr val="000000"/>
                          </a:solidFill>
                          <a:effectLst/>
                          <a:latin typeface="Times New Roman"/>
                        </a:rPr>
                        <a:t>Подпрограмма 1 «Развитие системы образования»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275 384 132,24</a:t>
                      </a:r>
                    </a:p>
                  </a:txBody>
                  <a:tcPr marL="9525" marR="9525" marT="9525" marB="0" anchor="ctr"/>
                </a:tc>
                <a:tc>
                  <a:txBody>
                    <a:bodyPr/>
                    <a:lstStyle/>
                    <a:p>
                      <a:pPr algn="ctr" fontAlgn="ctr"/>
                      <a:r>
                        <a:rPr lang="ru-RU" sz="1200" b="1" i="0" u="none" strike="noStrike">
                          <a:solidFill>
                            <a:srgbClr val="000000"/>
                          </a:solidFill>
                          <a:effectLst/>
                          <a:latin typeface="Times New Roman"/>
                        </a:rPr>
                        <a:t>276 284 826,62</a:t>
                      </a:r>
                    </a:p>
                  </a:txBody>
                  <a:tcPr marL="9525" marR="9525" marT="9525" marB="0" anchor="ctr"/>
                </a:tc>
                <a:tc>
                  <a:txBody>
                    <a:bodyPr/>
                    <a:lstStyle/>
                    <a:p>
                      <a:pPr algn="ctr" fontAlgn="ctr"/>
                      <a:r>
                        <a:rPr lang="ru-RU" sz="1200" b="1" i="0" u="none" strike="noStrike" dirty="0">
                          <a:solidFill>
                            <a:srgbClr val="000000"/>
                          </a:solidFill>
                          <a:effectLst/>
                          <a:latin typeface="Times New Roman"/>
                        </a:rPr>
                        <a:t>277 372 984,62</a:t>
                      </a:r>
                    </a:p>
                  </a:txBody>
                  <a:tcPr marL="9525" marR="9525" marT="9525" marB="0" anchor="ctr"/>
                </a:tc>
              </a:tr>
              <a:tr h="480617">
                <a:tc>
                  <a:txBody>
                    <a:bodyPr/>
                    <a:lstStyle/>
                    <a:p>
                      <a:pPr algn="just" fontAlgn="ctr"/>
                      <a:r>
                        <a:rPr lang="ru-RU" sz="1200" b="0" i="0" u="none" strike="noStrike" dirty="0">
                          <a:solidFill>
                            <a:srgbClr val="000000"/>
                          </a:solidFill>
                          <a:effectLst/>
                          <a:latin typeface="Times New Roman"/>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270 163 240,82</a:t>
                      </a:r>
                    </a:p>
                  </a:txBody>
                  <a:tcPr marL="9525" marR="9525" marT="9525" marB="0" anchor="ctr"/>
                </a:tc>
                <a:tc>
                  <a:txBody>
                    <a:bodyPr/>
                    <a:lstStyle/>
                    <a:p>
                      <a:pPr algn="ctr" fontAlgn="ctr"/>
                      <a:r>
                        <a:rPr lang="ru-RU" sz="1200" b="0" i="0" u="none" strike="noStrike" dirty="0">
                          <a:solidFill>
                            <a:srgbClr val="000000"/>
                          </a:solidFill>
                          <a:effectLst/>
                          <a:latin typeface="Times New Roman"/>
                        </a:rPr>
                        <a:t>271 082 235,20</a:t>
                      </a:r>
                    </a:p>
                  </a:txBody>
                  <a:tcPr marL="9525" marR="9525" marT="9525" marB="0" anchor="ctr"/>
                </a:tc>
                <a:tc>
                  <a:txBody>
                    <a:bodyPr/>
                    <a:lstStyle/>
                    <a:p>
                      <a:pPr algn="ctr" fontAlgn="ctr"/>
                      <a:r>
                        <a:rPr lang="ru-RU" sz="1200" b="0" i="0" u="none" strike="noStrike">
                          <a:solidFill>
                            <a:srgbClr val="000000"/>
                          </a:solidFill>
                          <a:effectLst/>
                          <a:latin typeface="Times New Roman"/>
                        </a:rPr>
                        <a:t>271 971 993,20</a:t>
                      </a:r>
                    </a:p>
                  </a:txBody>
                  <a:tcPr marL="9525" marR="9525" marT="9525" marB="0" anchor="ctr"/>
                </a:tc>
              </a:tr>
              <a:tr h="465372">
                <a:tc>
                  <a:txBody>
                    <a:bodyPr/>
                    <a:lstStyle/>
                    <a:p>
                      <a:pPr algn="just" fontAlgn="ctr"/>
                      <a:r>
                        <a:rPr lang="ru-RU" sz="1200" b="0" i="0" u="none" strike="noStrike" dirty="0">
                          <a:solidFill>
                            <a:srgbClr val="000000"/>
                          </a:solidFill>
                          <a:effectLst/>
                          <a:latin typeface="Times New Roman"/>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200" b="0" i="0" u="none" strike="noStrike" dirty="0">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dirty="0">
                          <a:solidFill>
                            <a:srgbClr val="000000"/>
                          </a:solidFill>
                          <a:effectLst/>
                          <a:latin typeface="Times New Roman"/>
                        </a:rPr>
                        <a:t>1 278 291,42</a:t>
                      </a:r>
                    </a:p>
                  </a:txBody>
                  <a:tcPr marL="9525" marR="9525" marT="9525" marB="0" anchor="ctr"/>
                </a:tc>
                <a:tc>
                  <a:txBody>
                    <a:bodyPr/>
                    <a:lstStyle/>
                    <a:p>
                      <a:pPr algn="ctr" fontAlgn="ctr"/>
                      <a:r>
                        <a:rPr lang="ru-RU" sz="1200" b="0" i="0" u="none" strike="noStrike">
                          <a:solidFill>
                            <a:srgbClr val="000000"/>
                          </a:solidFill>
                          <a:effectLst/>
                          <a:latin typeface="Times New Roman"/>
                        </a:rPr>
                        <a:t>1 278 291,42</a:t>
                      </a:r>
                    </a:p>
                  </a:txBody>
                  <a:tcPr marL="9525" marR="9525" marT="9525" marB="0" anchor="ctr"/>
                </a:tc>
              </a:tr>
              <a:tr h="522135">
                <a:tc>
                  <a:txBody>
                    <a:bodyPr/>
                    <a:lstStyle/>
                    <a:p>
                      <a:pPr algn="just" fontAlgn="ctr"/>
                      <a:r>
                        <a:rPr lang="ru-RU" sz="1200" b="0" i="0" u="none" strike="noStrike" dirty="0">
                          <a:solidFill>
                            <a:srgbClr val="000000"/>
                          </a:solidFill>
                          <a:effectLst/>
                          <a:latin typeface="Times New Roman"/>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700 000,00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733 500,00</a:t>
                      </a:r>
                    </a:p>
                  </a:txBody>
                  <a:tcPr marL="9525" marR="9525" marT="9525" marB="0" anchor="ctr"/>
                </a:tc>
                <a:tc>
                  <a:txBody>
                    <a:bodyPr/>
                    <a:lstStyle/>
                    <a:p>
                      <a:pPr algn="ctr" fontAlgn="ctr"/>
                      <a:r>
                        <a:rPr lang="ru-RU" sz="1200" b="0" i="0" u="none" strike="noStrike">
                          <a:solidFill>
                            <a:srgbClr val="000000"/>
                          </a:solidFill>
                          <a:effectLst/>
                          <a:latin typeface="Times New Roman"/>
                        </a:rPr>
                        <a:t>733 500,00</a:t>
                      </a:r>
                    </a:p>
                  </a:txBody>
                  <a:tcPr marL="9525" marR="9525" marT="9525" marB="0" anchor="ctr"/>
                </a:tc>
              </a:tr>
              <a:tr h="313452">
                <a:tc>
                  <a:txBody>
                    <a:bodyPr/>
                    <a:lstStyle/>
                    <a:p>
                      <a:pPr algn="just" fontAlgn="ctr"/>
                      <a:r>
                        <a:rPr lang="ru-RU" sz="1200" b="0" i="0" u="none" strike="noStrike" dirty="0">
                          <a:solidFill>
                            <a:srgbClr val="000000"/>
                          </a:solidFill>
                          <a:effectLst/>
                          <a:latin typeface="Times New Roman"/>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200" b="0" i="0" u="none" strike="noStrike">
                          <a:solidFill>
                            <a:srgbClr val="000000"/>
                          </a:solidFill>
                          <a:effectLst/>
                          <a:latin typeface="Times New Roman"/>
                        </a:rPr>
                        <a:t>3 242 600,00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3 190 800,00</a:t>
                      </a:r>
                    </a:p>
                  </a:txBody>
                  <a:tcPr marL="9525" marR="9525" marT="9525" marB="0" anchor="ctr"/>
                </a:tc>
                <a:tc>
                  <a:txBody>
                    <a:bodyPr/>
                    <a:lstStyle/>
                    <a:p>
                      <a:pPr algn="ctr" fontAlgn="ctr"/>
                      <a:r>
                        <a:rPr lang="ru-RU" sz="1200" b="0" i="0" u="none" strike="noStrike">
                          <a:solidFill>
                            <a:srgbClr val="000000"/>
                          </a:solidFill>
                          <a:effectLst/>
                          <a:latin typeface="Times New Roman"/>
                        </a:rPr>
                        <a:t>3 389 200,00</a:t>
                      </a:r>
                    </a:p>
                  </a:txBody>
                  <a:tcPr marL="9525" marR="9525" marT="9525" marB="0" anchor="ctr"/>
                </a:tc>
              </a:tr>
              <a:tr h="307397">
                <a:tc>
                  <a:txBody>
                    <a:bodyPr/>
                    <a:lstStyle/>
                    <a:p>
                      <a:pPr algn="just" fontAlgn="ctr"/>
                      <a:r>
                        <a:rPr lang="ru-RU" sz="1200" b="1" i="0" u="none" strike="noStrike" dirty="0">
                          <a:solidFill>
                            <a:srgbClr val="000000"/>
                          </a:solidFill>
                          <a:effectLst/>
                          <a:latin typeface="Times New Roman"/>
                        </a:rPr>
                        <a:t>Подпрограмма 2 «Дети и молодежь»</a:t>
                      </a:r>
                    </a:p>
                  </a:txBody>
                  <a:tcPr marL="9525" marR="9525" marT="9525" marB="0" anchor="ctr"/>
                </a:tc>
                <a:tc>
                  <a:txBody>
                    <a:bodyPr/>
                    <a:lstStyle/>
                    <a:p>
                      <a:pPr algn="ctr" fontAlgn="ctr"/>
                      <a:r>
                        <a:rPr lang="ru-RU" sz="1200" b="1" i="0" u="none" strike="noStrike">
                          <a:solidFill>
                            <a:srgbClr val="000000"/>
                          </a:solidFill>
                          <a:effectLst/>
                          <a:latin typeface="Times New Roman"/>
                        </a:rPr>
                        <a:t>1 178 500,00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1 178 500,00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1 178 500,00</a:t>
                      </a:r>
                    </a:p>
                  </a:txBody>
                  <a:tcPr marL="9525" marR="9525" marT="9525" marB="0" anchor="ctr"/>
                </a:tc>
              </a:tr>
              <a:tr h="490051">
                <a:tc>
                  <a:txBody>
                    <a:bodyPr/>
                    <a:lstStyle/>
                    <a:p>
                      <a:pPr algn="just" fontAlgn="ctr"/>
                      <a:r>
                        <a:rPr lang="ru-RU" sz="1200" b="0" i="0" u="none" strike="noStrike" dirty="0">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180 000,00</a:t>
                      </a:r>
                    </a:p>
                  </a:txBody>
                  <a:tcPr marL="9525" marR="9525" marT="9525" marB="0" anchor="ctr"/>
                </a:tc>
                <a:tc>
                  <a:txBody>
                    <a:bodyPr/>
                    <a:lstStyle/>
                    <a:p>
                      <a:pPr algn="ctr" fontAlgn="ctr"/>
                      <a:r>
                        <a:rPr lang="ru-RU" sz="1200" b="0" i="0" u="none" strike="noStrike">
                          <a:solidFill>
                            <a:srgbClr val="000000"/>
                          </a:solidFill>
                          <a:effectLst/>
                          <a:latin typeface="Times New Roman"/>
                        </a:rPr>
                        <a:t>180 000,00</a:t>
                      </a:r>
                    </a:p>
                  </a:txBody>
                  <a:tcPr marL="9525" marR="9525" marT="9525" marB="0" anchor="ctr"/>
                </a:tc>
              </a:tr>
              <a:tr h="288032">
                <a:tc>
                  <a:txBody>
                    <a:bodyPr/>
                    <a:lstStyle/>
                    <a:p>
                      <a:pPr algn="just" fontAlgn="ctr"/>
                      <a:r>
                        <a:rPr lang="ru-RU" sz="1200" b="0" i="0" u="none" strike="noStrike" dirty="0">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ctr" fontAlgn="ctr"/>
                      <a:r>
                        <a:rPr lang="ru-RU" sz="1200" b="0" i="0" u="none" strike="noStrike">
                          <a:solidFill>
                            <a:srgbClr val="000000"/>
                          </a:solidFill>
                          <a:effectLst/>
                          <a:latin typeface="Times New Roman"/>
                        </a:rPr>
                        <a:t>998 500,00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998 500,00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998 500,00</a:t>
                      </a:r>
                    </a:p>
                  </a:txBody>
                  <a:tcPr marL="9525" marR="9525" marT="9525" marB="0" anchor="ctr"/>
                </a:tc>
              </a:tr>
              <a:tr h="313452">
                <a:tc>
                  <a:txBody>
                    <a:bodyPr/>
                    <a:lstStyle/>
                    <a:p>
                      <a:pPr algn="just" fontAlgn="ctr"/>
                      <a:r>
                        <a:rPr lang="ru-RU" sz="1200" b="1" i="0" u="none" strike="noStrike" dirty="0">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ctr" fontAlgn="ctr"/>
                      <a:r>
                        <a:rPr lang="ru-RU" sz="1200" b="1" i="0" u="none" strike="noStrike">
                          <a:solidFill>
                            <a:srgbClr val="000000"/>
                          </a:solidFill>
                          <a:effectLst/>
                          <a:latin typeface="Times New Roman"/>
                        </a:rPr>
                        <a:t>1 626 066,68</a:t>
                      </a:r>
                    </a:p>
                  </a:txBody>
                  <a:tcPr marL="9525" marR="9525" marT="9525" marB="0" anchor="ctr"/>
                </a:tc>
                <a:tc>
                  <a:txBody>
                    <a:bodyPr/>
                    <a:lstStyle/>
                    <a:p>
                      <a:pPr algn="ctr" fontAlgn="ctr"/>
                      <a:r>
                        <a:rPr lang="ru-RU" sz="1200" b="1" i="0" u="none" strike="noStrike" dirty="0">
                          <a:solidFill>
                            <a:srgbClr val="000000"/>
                          </a:solidFill>
                          <a:effectLst/>
                          <a:latin typeface="Times New Roman"/>
                        </a:rPr>
                        <a:t>1 480 555,56</a:t>
                      </a:r>
                    </a:p>
                  </a:txBody>
                  <a:tcPr marL="9525" marR="9525" marT="9525" marB="0" anchor="ctr"/>
                </a:tc>
                <a:tc>
                  <a:txBody>
                    <a:bodyPr/>
                    <a:lstStyle/>
                    <a:p>
                      <a:pPr algn="ctr" fontAlgn="ctr"/>
                      <a:r>
                        <a:rPr lang="ru-RU" sz="1200" b="1" i="0" u="none" strike="noStrike" dirty="0">
                          <a:solidFill>
                            <a:srgbClr val="000000"/>
                          </a:solidFill>
                          <a:effectLst/>
                          <a:latin typeface="Times New Roman"/>
                        </a:rPr>
                        <a:t>1 480 555,56</a:t>
                      </a:r>
                    </a:p>
                  </a:txBody>
                  <a:tcPr marL="9525" marR="9525" marT="9525" marB="0" anchor="ctr"/>
                </a:tc>
              </a:tr>
              <a:tr h="465409">
                <a:tc>
                  <a:txBody>
                    <a:bodyPr/>
                    <a:lstStyle/>
                    <a:p>
                      <a:pPr algn="just" fontAlgn="ctr"/>
                      <a:r>
                        <a:rPr lang="ru-RU" sz="1200" b="0" i="0" u="none" strike="noStrike" dirty="0">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1 559 333,34</a:t>
                      </a:r>
                    </a:p>
                  </a:txBody>
                  <a:tcPr marL="9525" marR="9525" marT="9525" marB="0" anchor="ctr"/>
                </a:tc>
                <a:tc>
                  <a:txBody>
                    <a:bodyPr/>
                    <a:lstStyle/>
                    <a:p>
                      <a:pPr algn="ctr" fontAlgn="ctr"/>
                      <a:r>
                        <a:rPr lang="ru-RU" sz="1200" b="0" i="0" u="none" strike="noStrike">
                          <a:solidFill>
                            <a:srgbClr val="000000"/>
                          </a:solidFill>
                          <a:effectLst/>
                          <a:latin typeface="Times New Roman"/>
                        </a:rPr>
                        <a:t>1 480 555,56</a:t>
                      </a:r>
                    </a:p>
                  </a:txBody>
                  <a:tcPr marL="9525" marR="9525" marT="9525" marB="0" anchor="ctr"/>
                </a:tc>
                <a:tc>
                  <a:txBody>
                    <a:bodyPr/>
                    <a:lstStyle/>
                    <a:p>
                      <a:pPr algn="ctr" fontAlgn="ctr"/>
                      <a:r>
                        <a:rPr lang="ru-RU" sz="1200" b="0" i="0" u="none" strike="noStrike" dirty="0">
                          <a:solidFill>
                            <a:srgbClr val="000000"/>
                          </a:solidFill>
                          <a:effectLst/>
                          <a:latin typeface="Times New Roman"/>
                        </a:rPr>
                        <a:t>1 480 555,56</a:t>
                      </a:r>
                    </a:p>
                  </a:txBody>
                  <a:tcPr marL="9525" marR="9525" marT="9525" marB="0" anchor="ctr"/>
                </a:tc>
              </a:tr>
              <a:tr h="313452">
                <a:tc>
                  <a:txBody>
                    <a:bodyPr/>
                    <a:lstStyle/>
                    <a:p>
                      <a:pPr algn="just" fontAlgn="ctr"/>
                      <a:r>
                        <a:rPr lang="ru-RU" sz="1200" b="0" i="0" u="none" strike="noStrike" dirty="0">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66 733,34</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r>
              <a:tr h="313452">
                <a:tc>
                  <a:txBody>
                    <a:bodyPr/>
                    <a:lstStyle/>
                    <a:p>
                      <a:pPr algn="just" fontAlgn="ctr"/>
                      <a:r>
                        <a:rPr lang="ru-RU" sz="1200" b="1" i="0" u="none" strike="noStrike" dirty="0">
                          <a:solidFill>
                            <a:srgbClr val="000000"/>
                          </a:solidFill>
                          <a:effectLst/>
                          <a:latin typeface="Times New Roman"/>
                        </a:rPr>
                        <a:t>Подпрограмма 4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5 291 876,54</a:t>
                      </a:r>
                    </a:p>
                  </a:txBody>
                  <a:tcPr marL="9525" marR="9525" marT="9525" marB="0" anchor="ctr"/>
                </a:tc>
                <a:tc>
                  <a:txBody>
                    <a:bodyPr/>
                    <a:lstStyle/>
                    <a:p>
                      <a:pPr algn="ctr" fontAlgn="ctr"/>
                      <a:r>
                        <a:rPr lang="ru-RU" sz="1200" b="1" i="0" u="none" strike="noStrike">
                          <a:solidFill>
                            <a:srgbClr val="000000"/>
                          </a:solidFill>
                          <a:effectLst/>
                          <a:latin typeface="Times New Roman"/>
                        </a:rPr>
                        <a:t>5 127 282,70</a:t>
                      </a:r>
                    </a:p>
                  </a:txBody>
                  <a:tcPr marL="9525" marR="9525" marT="9525" marB="0" anchor="ctr"/>
                </a:tc>
                <a:tc>
                  <a:txBody>
                    <a:bodyPr/>
                    <a:lstStyle/>
                    <a:p>
                      <a:pPr algn="ctr" fontAlgn="ctr"/>
                      <a:r>
                        <a:rPr lang="ru-RU" sz="1200" b="1" i="0" u="none" strike="noStrike" dirty="0">
                          <a:solidFill>
                            <a:srgbClr val="000000"/>
                          </a:solidFill>
                          <a:effectLst/>
                          <a:latin typeface="Times New Roman"/>
                        </a:rPr>
                        <a:t>4 775 918,50</a:t>
                      </a:r>
                    </a:p>
                  </a:txBody>
                  <a:tcPr marL="9525" marR="9525" marT="9525" marB="0" anchor="ctr"/>
                </a:tc>
              </a:tr>
              <a:tr h="307397">
                <a:tc>
                  <a:txBody>
                    <a:bodyPr/>
                    <a:lstStyle/>
                    <a:p>
                      <a:pPr algn="just" fontAlgn="ctr"/>
                      <a:r>
                        <a:rPr lang="ru-RU" sz="1200" b="0" i="0" u="none" strike="noStrike" dirty="0">
                          <a:solidFill>
                            <a:srgbClr val="000000"/>
                          </a:solidFill>
                          <a:effectLst/>
                          <a:latin typeface="Times New Roman"/>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ctr" fontAlgn="ctr"/>
                      <a:r>
                        <a:rPr lang="ru-RU" sz="1200" b="0" i="0" u="none" strike="noStrike">
                          <a:solidFill>
                            <a:srgbClr val="000000"/>
                          </a:solidFill>
                          <a:effectLst/>
                          <a:latin typeface="Times New Roman"/>
                        </a:rPr>
                        <a:t>5 291 876,54</a:t>
                      </a:r>
                    </a:p>
                  </a:txBody>
                  <a:tcPr marL="9525" marR="9525" marT="9525" marB="0" anchor="ctr"/>
                </a:tc>
                <a:tc>
                  <a:txBody>
                    <a:bodyPr/>
                    <a:lstStyle/>
                    <a:p>
                      <a:pPr algn="ctr" fontAlgn="ctr"/>
                      <a:r>
                        <a:rPr lang="ru-RU" sz="1200" b="0" i="0" u="none" strike="noStrike">
                          <a:solidFill>
                            <a:srgbClr val="000000"/>
                          </a:solidFill>
                          <a:effectLst/>
                          <a:latin typeface="Times New Roman"/>
                        </a:rPr>
                        <a:t>5 127 282,70</a:t>
                      </a:r>
                    </a:p>
                  </a:txBody>
                  <a:tcPr marL="9525" marR="9525" marT="9525" marB="0" anchor="ctr"/>
                </a:tc>
                <a:tc>
                  <a:txBody>
                    <a:bodyPr/>
                    <a:lstStyle/>
                    <a:p>
                      <a:pPr algn="ctr" fontAlgn="ctr"/>
                      <a:r>
                        <a:rPr lang="ru-RU" sz="1200" b="0" i="0" u="none" strike="noStrike" dirty="0">
                          <a:solidFill>
                            <a:srgbClr val="000000"/>
                          </a:solidFill>
                          <a:effectLst/>
                          <a:latin typeface="Times New Roman"/>
                        </a:rPr>
                        <a:t>4 775 918,50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3262082528"/>
              </p:ext>
            </p:extLst>
          </p:nvPr>
        </p:nvGraphicFramePr>
        <p:xfrm>
          <a:off x="1259632" y="4539100"/>
          <a:ext cx="6393688" cy="2189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3057202122"/>
              </p:ext>
            </p:extLst>
          </p:nvPr>
        </p:nvGraphicFramePr>
        <p:xfrm>
          <a:off x="236324" y="1484784"/>
          <a:ext cx="8618596" cy="4663924"/>
        </p:xfrm>
        <a:graphic>
          <a:graphicData uri="http://schemas.openxmlformats.org/drawingml/2006/table">
            <a:tbl>
              <a:tblPr/>
              <a:tblGrid>
                <a:gridCol w="3145988"/>
                <a:gridCol w="792088"/>
                <a:gridCol w="720080"/>
                <a:gridCol w="576064"/>
                <a:gridCol w="648072"/>
                <a:gridCol w="792088"/>
                <a:gridCol w="648072"/>
                <a:gridCol w="648072"/>
                <a:gridCol w="648072"/>
              </a:tblGrid>
              <a:tr h="74160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Ед.   </a:t>
                      </a:r>
                      <a:r>
                        <a:rPr sz="1200" dirty="0">
                          <a:latin typeface="Times New Roman" panose="02020603050405020304" pitchFamily="18" charset="0"/>
                          <a:cs typeface="Times New Roman" panose="02020603050405020304" pitchFamily="18" charset="0"/>
                        </a:rPr>
                        <a:t/>
                      </a:r>
                      <a:br>
                        <a:rPr sz="1200" dirty="0">
                          <a:latin typeface="Times New Roman" panose="02020603050405020304" pitchFamily="18" charset="0"/>
                          <a:cs typeface="Times New Roman" panose="02020603050405020304" pitchFamily="18" charset="0"/>
                        </a:rPr>
                      </a:br>
                      <a:r>
                        <a:rPr lang="ru-RU" sz="1200" b="1" strike="noStrike" spc="-1" dirty="0">
                          <a:latin typeface="Times New Roman" panose="02020603050405020304" pitchFamily="18" charset="0"/>
                          <a:ea typeface="Times New Roman"/>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200" b="1" kern="100" dirty="0">
                          <a:effectLst/>
                          <a:latin typeface="Times New Roman"/>
                          <a:ea typeface="Times New Roman"/>
                        </a:rPr>
                        <a:t>2019</a:t>
                      </a:r>
                      <a:endParaRPr lang="ru-RU" sz="1400" b="1" kern="100" dirty="0">
                        <a:effectLst/>
                        <a:latin typeface="Times New Roman"/>
                        <a:ea typeface="Times New Roman"/>
                      </a:endParaRPr>
                    </a:p>
                    <a:p>
                      <a:pPr algn="ctr">
                        <a:spcAft>
                          <a:spcPts val="0"/>
                        </a:spcAft>
                      </a:pPr>
                      <a:r>
                        <a:rPr lang="ru-RU" sz="1200" b="1" kern="100" dirty="0">
                          <a:effectLst/>
                          <a:latin typeface="Times New Roman"/>
                          <a:ea typeface="Times New Roman"/>
                        </a:rPr>
                        <a:t> год</a:t>
                      </a:r>
                      <a:endParaRPr lang="ru-RU" sz="1400" b="1"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200" b="1" kern="100" dirty="0">
                          <a:effectLst/>
                          <a:latin typeface="Times New Roman"/>
                          <a:ea typeface="Times New Roman"/>
                        </a:rPr>
                        <a:t>2020 </a:t>
                      </a:r>
                      <a:endParaRPr lang="ru-RU" sz="1400" b="1" kern="100" dirty="0">
                        <a:effectLst/>
                        <a:latin typeface="Times New Roman"/>
                        <a:ea typeface="Times New Roman"/>
                      </a:endParaRPr>
                    </a:p>
                    <a:p>
                      <a:pPr algn="ctr">
                        <a:spcAft>
                          <a:spcPts val="0"/>
                        </a:spcAft>
                      </a:pPr>
                      <a:r>
                        <a:rPr lang="ru-RU" sz="1200" b="1" kern="100" dirty="0">
                          <a:effectLst/>
                          <a:latin typeface="Times New Roman"/>
                          <a:ea typeface="Times New Roman"/>
                        </a:rPr>
                        <a:t>год</a:t>
                      </a:r>
                      <a:endParaRPr lang="ru-RU" sz="1400" b="1"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200" b="1" kern="100" dirty="0">
                          <a:effectLst/>
                          <a:latin typeface="Times New Roman"/>
                          <a:ea typeface="Times New Roman"/>
                        </a:rPr>
                        <a:t>2021 </a:t>
                      </a:r>
                      <a:endParaRPr lang="ru-RU" sz="1400" b="1" kern="100" dirty="0">
                        <a:effectLst/>
                        <a:latin typeface="Times New Roman"/>
                        <a:ea typeface="Times New Roman"/>
                      </a:endParaRPr>
                    </a:p>
                    <a:p>
                      <a:pPr algn="ctr">
                        <a:spcAft>
                          <a:spcPts val="0"/>
                        </a:spcAft>
                      </a:pPr>
                      <a:r>
                        <a:rPr lang="ru-RU" sz="1200" b="1" kern="100" dirty="0">
                          <a:effectLst/>
                          <a:latin typeface="Times New Roman"/>
                          <a:ea typeface="Times New Roman"/>
                        </a:rPr>
                        <a:t>год</a:t>
                      </a:r>
                      <a:endParaRPr lang="ru-RU" sz="1400" b="1"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200" b="1" kern="100" dirty="0">
                          <a:effectLst/>
                          <a:latin typeface="Times New Roman"/>
                          <a:ea typeface="Times New Roman"/>
                        </a:rPr>
                        <a:t>2022 </a:t>
                      </a:r>
                      <a:endParaRPr lang="ru-RU" sz="1400" b="1" kern="100" dirty="0">
                        <a:effectLst/>
                        <a:latin typeface="Times New Roman"/>
                        <a:ea typeface="Times New Roman"/>
                      </a:endParaRPr>
                    </a:p>
                    <a:p>
                      <a:pPr algn="ctr">
                        <a:spcAft>
                          <a:spcPts val="0"/>
                        </a:spcAft>
                      </a:pPr>
                      <a:r>
                        <a:rPr lang="ru-RU" sz="1200" b="1" kern="100" dirty="0">
                          <a:effectLst/>
                          <a:latin typeface="Times New Roman"/>
                          <a:ea typeface="Times New Roman"/>
                        </a:rPr>
                        <a:t>год</a:t>
                      </a:r>
                      <a:endParaRPr lang="ru-RU" sz="1400" b="1"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200" b="1" kern="100" dirty="0">
                          <a:effectLst/>
                          <a:latin typeface="Times New Roman"/>
                          <a:ea typeface="Times New Roman"/>
                        </a:rPr>
                        <a:t>2023 год</a:t>
                      </a:r>
                      <a:endParaRPr lang="ru-RU" sz="1400" b="1"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200" b="1" kern="100" dirty="0">
                          <a:effectLst/>
                          <a:latin typeface="Times New Roman"/>
                          <a:ea typeface="Times New Roman"/>
                        </a:rPr>
                        <a:t>2024 год</a:t>
                      </a:r>
                      <a:endParaRPr lang="ru-RU" sz="1400" b="1"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spcAft>
                          <a:spcPts val="0"/>
                        </a:spcAft>
                      </a:pPr>
                      <a:r>
                        <a:rPr lang="ru-RU" sz="1200" b="1" kern="100" dirty="0">
                          <a:effectLst/>
                          <a:latin typeface="Times New Roman"/>
                          <a:ea typeface="Times New Roman"/>
                        </a:rPr>
                        <a:t>2025 год</a:t>
                      </a:r>
                      <a:endParaRPr lang="ru-RU" sz="1400" b="1" kern="100" dirty="0">
                        <a:effectLst/>
                        <a:latin typeface="Times New Roman"/>
                        <a:ea typeface="Times New Roman"/>
                      </a:endParaRP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320040">
                <a:tc gridSpan="9">
                  <a:txBody>
                    <a:bodyPr/>
                    <a:lstStyle/>
                    <a:p>
                      <a:pPr marL="259200" indent="-129600" algn="ctr"/>
                      <a:r>
                        <a:rPr lang="ru-RU" sz="1200" b="1" strike="noStrike" spc="-1" dirty="0">
                          <a:latin typeface="Times New Roman" panose="02020603050405020304" pitchFamily="18" charset="0"/>
                          <a:cs typeface="Times New Roman" panose="02020603050405020304" pitchFamily="18" charset="0"/>
                        </a:rPr>
                        <a:t>                                             Муниципальная программа «Развитие образования»</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sz="12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226020">
                <a:tc>
                  <a:txBody>
                    <a:bodyPr/>
                    <a:lstStyle/>
                    <a:p>
                      <a:pPr algn="just">
                        <a:spcAft>
                          <a:spcPts val="0"/>
                        </a:spcAft>
                      </a:pPr>
                      <a:r>
                        <a:rPr lang="ru-RU" sz="1200" kern="100" dirty="0">
                          <a:solidFill>
                            <a:srgbClr val="111111"/>
                          </a:solidFill>
                          <a:effectLst/>
                          <a:latin typeface="Times New Roman" panose="02020603050405020304" pitchFamily="18" charset="0"/>
                          <a:ea typeface="SimSun"/>
                          <a:cs typeface="Times New Roman" panose="02020603050405020304" pitchFamily="18" charset="0"/>
                        </a:rPr>
                        <a:t>Доля обучающихся в государственных (муниципальных) общеобразовательных организациях, занимающихся в одну смену, в общей численности  обучающихся в государственных (муниципальных) общеобразовательных организациях</a:t>
                      </a:r>
                      <a:endParaRPr lang="ru-RU" sz="12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 -</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 -</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1080120">
                <a:tc>
                  <a:txBody>
                    <a:bodyPr/>
                    <a:lstStyle/>
                    <a:p>
                      <a:pPr algn="just">
                        <a:spcAft>
                          <a:spcPts val="0"/>
                        </a:spcAft>
                      </a:pPr>
                      <a:r>
                        <a:rPr lang="ru-RU" sz="1200" kern="100" dirty="0">
                          <a:effectLst/>
                          <a:latin typeface="Times New Roman" panose="02020603050405020304" pitchFamily="18" charset="0"/>
                          <a:ea typeface="Times New Roman"/>
                          <a:cs typeface="Times New Roman" panose="02020603050405020304" pitchFamily="18" charset="0"/>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200" b="0" strike="noStrike" spc="-1" dirty="0">
                          <a:latin typeface="Times New Roman" panose="02020603050405020304" pitchFamily="18" charset="0"/>
                          <a:ea typeface="Times New Roman"/>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spcAft>
                          <a:spcPts val="0"/>
                        </a:spcAft>
                      </a:pPr>
                      <a:r>
                        <a:rPr lang="ru-RU" sz="1200" kern="100">
                          <a:effectLst/>
                          <a:latin typeface="Times New Roman"/>
                          <a:ea typeface="Times New Roman"/>
                        </a:rPr>
                        <a:t>100</a:t>
                      </a:r>
                      <a:endParaRPr lang="ru-RU" sz="1400" kern="100">
                        <a:effectLst/>
                        <a:latin typeface="Times New Roman"/>
                        <a:ea typeface="Times New Roman"/>
                      </a:endParaRP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648072">
                <a:tc>
                  <a:txBody>
                    <a:bodyPr/>
                    <a:lstStyle/>
                    <a:p>
                      <a:pPr algn="just">
                        <a:spcAft>
                          <a:spcPts val="0"/>
                        </a:spcAft>
                        <a:tabLst>
                          <a:tab pos="201295" algn="l"/>
                          <a:tab pos="304165" algn="l"/>
                        </a:tabLst>
                      </a:pPr>
                      <a:r>
                        <a:rPr lang="ru-RU" sz="1200" kern="100" dirty="0">
                          <a:effectLst/>
                          <a:latin typeface="Times New Roman" panose="02020603050405020304" pitchFamily="18" charset="0"/>
                          <a:ea typeface="SimSun"/>
                          <a:cs typeface="Times New Roman" panose="02020603050405020304" pitchFamily="18" charset="0"/>
                        </a:rPr>
                        <a:t>Доля детей в возрасте от 5 лет до 18 лет, охваченных дополнительным образованием </a:t>
                      </a:r>
                    </a:p>
                  </a:txBody>
                  <a:tcPr marL="47625" marR="47625"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200" b="0" strike="noStrike" spc="-1" dirty="0">
                          <a:latin typeface="Times New Roman" panose="02020603050405020304" pitchFamily="18" charset="0"/>
                          <a:ea typeface="Times New Roman"/>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70,5</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effectLst/>
                          <a:latin typeface="Times New Roman"/>
                          <a:ea typeface="Times New Roman"/>
                        </a:rPr>
                        <a:t>70,7</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solidFill>
                            <a:srgbClr val="1C1C1C"/>
                          </a:solidFill>
                          <a:effectLst/>
                          <a:latin typeface="Times New Roman"/>
                          <a:ea typeface="Times New Roman"/>
                        </a:rPr>
                        <a:t>70,7</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solidFill>
                            <a:srgbClr val="1C1C1C"/>
                          </a:solidFill>
                          <a:effectLst/>
                          <a:latin typeface="Times New Roman"/>
                          <a:ea typeface="Times New Roman"/>
                        </a:rPr>
                        <a:t>70,7</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solidFill>
                            <a:srgbClr val="1C1C1C"/>
                          </a:solidFill>
                          <a:effectLst/>
                          <a:latin typeface="Times New Roman"/>
                          <a:ea typeface="Times New Roman"/>
                        </a:rPr>
                        <a:t>70,7</a:t>
                      </a:r>
                      <a:endParaRPr lang="ru-RU" sz="1400" kern="100">
                        <a:effectLst/>
                        <a:latin typeface="Times New Roman"/>
                        <a:ea typeface="Times New Roman"/>
                      </a:endParaRPr>
                    </a:p>
                  </a:txBody>
                  <a:tcPr marL="47625" marR="47625"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648072">
                <a:tc>
                  <a:txBody>
                    <a:bodyPr/>
                    <a:lstStyle/>
                    <a:p>
                      <a:pPr algn="just">
                        <a:spcAft>
                          <a:spcPts val="0"/>
                        </a:spcAft>
                        <a:tabLst>
                          <a:tab pos="201295" algn="l"/>
                          <a:tab pos="304165" algn="l"/>
                        </a:tabLst>
                      </a:pP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Доля муниципальных общеобразовательных учреждений, здания  которых  находятся в аварийном состоянии </a:t>
                      </a:r>
                      <a:endParaRPr lang="ru-RU" sz="1200" kern="100" dirty="0">
                        <a:effectLst/>
                        <a:latin typeface="Times New Roman" panose="02020603050405020304" pitchFamily="18" charset="0"/>
                        <a:ea typeface="SimSun"/>
                        <a:cs typeface="Times New Roman" panose="02020603050405020304" pitchFamily="18" charset="0"/>
                      </a:endParaRP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ea typeface="Times New Roman"/>
                          <a:cs typeface="Times New Roman" panose="02020603050405020304" pitchFamily="18" charset="0"/>
                        </a:rPr>
                        <a:t>процент</a:t>
                      </a:r>
                      <a:endParaRPr lang="ru-RU" sz="1200" b="0" strike="noStrike" spc="-1" dirty="0" smtClean="0">
                        <a:latin typeface="Times New Roman" panose="02020603050405020304" pitchFamily="18" charset="0"/>
                        <a:cs typeface="Times New Roman" panose="02020603050405020304" pitchFamily="18" charset="0"/>
                      </a:endParaRPr>
                    </a:p>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solidFill>
                            <a:srgbClr val="1C1C1C"/>
                          </a:solidFill>
                          <a:effectLst/>
                          <a:latin typeface="Times New Roman"/>
                          <a:ea typeface="Times New Roman"/>
                        </a:rPr>
                        <a:t>25</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solidFill>
                            <a:srgbClr val="1C1C1C"/>
                          </a:solidFill>
                          <a:effectLst/>
                          <a:latin typeface="Times New Roman"/>
                          <a:ea typeface="Times New Roman"/>
                        </a:rPr>
                        <a:t>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solidFill>
                            <a:srgbClr val="1C1C1C"/>
                          </a:solidFill>
                          <a:effectLst/>
                          <a:latin typeface="Times New Roman"/>
                          <a:ea typeface="Times New Roman"/>
                        </a:rPr>
                        <a:t>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solidFill>
                            <a:srgbClr val="1C1C1C"/>
                          </a:solidFill>
                          <a:effectLst/>
                          <a:latin typeface="Times New Roman"/>
                          <a:ea typeface="Times New Roman"/>
                        </a:rPr>
                        <a:t>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solidFill>
                            <a:srgbClr val="1C1C1C"/>
                          </a:solidFill>
                          <a:effectLst/>
                          <a:latin typeface="Times New Roman"/>
                          <a:ea typeface="Times New Roman"/>
                        </a:rPr>
                        <a:t>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a:solidFill>
                            <a:srgbClr val="1C1C1C"/>
                          </a:solidFill>
                          <a:effectLst/>
                          <a:latin typeface="Times New Roman"/>
                          <a:ea typeface="Times New Roman"/>
                        </a:rPr>
                        <a:t>0</a:t>
                      </a:r>
                      <a:endParaRPr lang="ru-RU" sz="1400" kern="10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spcAft>
                          <a:spcPts val="0"/>
                        </a:spcAft>
                      </a:pPr>
                      <a:r>
                        <a:rPr lang="ru-RU" sz="1200" kern="100" dirty="0">
                          <a:solidFill>
                            <a:srgbClr val="1C1C1C"/>
                          </a:solidFill>
                          <a:effectLst/>
                          <a:latin typeface="Times New Roman"/>
                          <a:ea typeface="Times New Roman"/>
                        </a:rPr>
                        <a:t>0</a:t>
                      </a:r>
                      <a:endParaRPr lang="ru-RU" sz="1400" kern="100" dirty="0">
                        <a:effectLst/>
                        <a:latin typeface="Times New Roman"/>
                        <a:ea typeface="Times New Roman"/>
                      </a:endParaRP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440459323"/>
              </p:ext>
            </p:extLst>
          </p:nvPr>
        </p:nvGraphicFramePr>
        <p:xfrm>
          <a:off x="107504" y="1411560"/>
          <a:ext cx="8957128" cy="5015902"/>
        </p:xfrm>
        <a:graphic>
          <a:graphicData uri="http://schemas.openxmlformats.org/drawingml/2006/table">
            <a:tbl>
              <a:tblPr firstRow="1" bandRow="1">
                <a:tableStyleId>{F5AB1C69-6EDB-4FF4-983F-18BD219EF322}</a:tableStyleId>
              </a:tblPr>
              <a:tblGrid>
                <a:gridCol w="5866680"/>
                <a:gridCol w="1080120"/>
                <a:gridCol w="1008112"/>
                <a:gridCol w="1002216"/>
              </a:tblGrid>
              <a:tr h="35097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культуры»</a:t>
                      </a:r>
                    </a:p>
                  </a:txBody>
                  <a:tcPr marL="9525" marR="9525" marT="9525" marB="0" anchor="ctr"/>
                </a:tc>
                <a:tc>
                  <a:txBody>
                    <a:bodyPr/>
                    <a:lstStyle/>
                    <a:p>
                      <a:pPr algn="ctr" fontAlgn="ctr"/>
                      <a:r>
                        <a:rPr lang="ru-RU" sz="1200" b="1" i="0" u="none" strike="noStrike">
                          <a:solidFill>
                            <a:srgbClr val="000000"/>
                          </a:solidFill>
                          <a:effectLst/>
                          <a:latin typeface="Times New Roman"/>
                        </a:rPr>
                        <a:t>63 639 777,88</a:t>
                      </a:r>
                    </a:p>
                  </a:txBody>
                  <a:tcPr marL="9525" marR="9525" marT="9525" marB="0" anchor="ctr"/>
                </a:tc>
                <a:tc>
                  <a:txBody>
                    <a:bodyPr/>
                    <a:lstStyle/>
                    <a:p>
                      <a:pPr algn="ctr" fontAlgn="ctr"/>
                      <a:r>
                        <a:rPr lang="ru-RU" sz="1200" b="1" i="0" u="none" strike="noStrike">
                          <a:solidFill>
                            <a:srgbClr val="000000"/>
                          </a:solidFill>
                          <a:effectLst/>
                          <a:latin typeface="Times New Roman"/>
                        </a:rPr>
                        <a:t>60 738 114,32</a:t>
                      </a:r>
                    </a:p>
                  </a:txBody>
                  <a:tcPr marL="9525" marR="9525" marT="9525" marB="0" anchor="ctr"/>
                </a:tc>
                <a:tc>
                  <a:txBody>
                    <a:bodyPr/>
                    <a:lstStyle/>
                    <a:p>
                      <a:pPr algn="ctr" fontAlgn="ctr"/>
                      <a:r>
                        <a:rPr lang="ru-RU" sz="1200" b="1" i="0" u="none" strike="noStrike">
                          <a:solidFill>
                            <a:srgbClr val="000000"/>
                          </a:solidFill>
                          <a:effectLst/>
                          <a:latin typeface="Times New Roman"/>
                        </a:rPr>
                        <a:t>60 966 070,32</a:t>
                      </a:r>
                    </a:p>
                  </a:txBody>
                  <a:tcPr marL="9525" marR="9525" marT="9525" marB="0" anchor="ctr"/>
                </a:tc>
              </a:tr>
              <a:tr h="350974">
                <a:tc>
                  <a:txBody>
                    <a:bodyPr/>
                    <a:lstStyle/>
                    <a:p>
                      <a:pPr algn="l" fontAlgn="ctr"/>
                      <a:r>
                        <a:rPr lang="ru-RU" sz="1200" b="1" i="1" u="none" strike="noStrike">
                          <a:solidFill>
                            <a:srgbClr val="000000"/>
                          </a:solidFill>
                          <a:effectLst/>
                          <a:latin typeface="Times New Roman"/>
                        </a:rPr>
                        <a:t>Подпрограмма 1«Развитие системы культуры и дополнительного образования сферы культуры»</a:t>
                      </a:r>
                    </a:p>
                  </a:txBody>
                  <a:tcPr marL="9525" marR="9525" marT="9525" marB="0" anchor="ctr"/>
                </a:tc>
                <a:tc>
                  <a:txBody>
                    <a:bodyPr/>
                    <a:lstStyle/>
                    <a:p>
                      <a:pPr algn="ctr" fontAlgn="ctr"/>
                      <a:r>
                        <a:rPr lang="ru-RU" sz="1200" b="1" i="0" u="none" strike="noStrike">
                          <a:solidFill>
                            <a:srgbClr val="000000"/>
                          </a:solidFill>
                          <a:effectLst/>
                          <a:latin typeface="Times New Roman"/>
                        </a:rPr>
                        <a:t>60 197 107,88</a:t>
                      </a:r>
                    </a:p>
                  </a:txBody>
                  <a:tcPr marL="9525" marR="9525" marT="9525" marB="0" anchor="ctr"/>
                </a:tc>
                <a:tc>
                  <a:txBody>
                    <a:bodyPr/>
                    <a:lstStyle/>
                    <a:p>
                      <a:pPr algn="ctr" fontAlgn="ctr"/>
                      <a:r>
                        <a:rPr lang="ru-RU" sz="1200" b="1" i="0" u="none" strike="noStrike">
                          <a:solidFill>
                            <a:srgbClr val="000000"/>
                          </a:solidFill>
                          <a:effectLst/>
                          <a:latin typeface="Times New Roman"/>
                        </a:rPr>
                        <a:t>60 503 114,32</a:t>
                      </a:r>
                    </a:p>
                  </a:txBody>
                  <a:tcPr marL="9525" marR="9525" marT="9525" marB="0" anchor="ctr"/>
                </a:tc>
                <a:tc>
                  <a:txBody>
                    <a:bodyPr/>
                    <a:lstStyle/>
                    <a:p>
                      <a:pPr algn="ctr" fontAlgn="ctr"/>
                      <a:r>
                        <a:rPr lang="ru-RU" sz="1200" b="1" i="0" u="none" strike="noStrike" dirty="0">
                          <a:solidFill>
                            <a:srgbClr val="000000"/>
                          </a:solidFill>
                          <a:effectLst/>
                          <a:latin typeface="Times New Roman"/>
                        </a:rPr>
                        <a:t>60 731 070,32</a:t>
                      </a:r>
                    </a:p>
                  </a:txBody>
                  <a:tcPr marL="9525" marR="9525" marT="9525" marB="0" anchor="ctr"/>
                </a:tc>
              </a:tr>
              <a:tr h="350974">
                <a:tc>
                  <a:txBody>
                    <a:bodyPr/>
                    <a:lstStyle/>
                    <a:p>
                      <a:pPr algn="l" fontAlgn="ctr"/>
                      <a:r>
                        <a:rPr lang="ru-RU" sz="1200" b="0" i="0" u="none" strike="noStrike" dirty="0">
                          <a:solidFill>
                            <a:srgbClr val="000000"/>
                          </a:solidFill>
                          <a:effectLst/>
                          <a:latin typeface="Times New Roman"/>
                        </a:rPr>
                        <a:t>Выполнение учреждениями культуры муниципальных заданий</a:t>
                      </a:r>
                    </a:p>
                  </a:txBody>
                  <a:tcPr marL="9525" marR="9525" marT="9525" marB="0" anchor="ctr"/>
                </a:tc>
                <a:tc>
                  <a:txBody>
                    <a:bodyPr/>
                    <a:lstStyle/>
                    <a:p>
                      <a:pPr algn="ctr" fontAlgn="ctr"/>
                      <a:r>
                        <a:rPr lang="ru-RU" sz="1200" b="0" i="0" u="none" strike="noStrike">
                          <a:solidFill>
                            <a:srgbClr val="000000"/>
                          </a:solidFill>
                          <a:effectLst/>
                          <a:latin typeface="Times New Roman"/>
                        </a:rPr>
                        <a:t>59 251 352,32</a:t>
                      </a:r>
                    </a:p>
                  </a:txBody>
                  <a:tcPr marL="9525" marR="9525" marT="9525" marB="0" anchor="ctr"/>
                </a:tc>
                <a:tc>
                  <a:txBody>
                    <a:bodyPr/>
                    <a:lstStyle/>
                    <a:p>
                      <a:pPr algn="ctr" fontAlgn="ctr"/>
                      <a:r>
                        <a:rPr lang="ru-RU" sz="1200" b="0" i="0" u="none" strike="noStrike">
                          <a:solidFill>
                            <a:srgbClr val="000000"/>
                          </a:solidFill>
                          <a:effectLst/>
                          <a:latin typeface="Times New Roman"/>
                        </a:rPr>
                        <a:t>59 595 614,32</a:t>
                      </a:r>
                    </a:p>
                  </a:txBody>
                  <a:tcPr marL="9525" marR="9525" marT="9525" marB="0" anchor="ctr"/>
                </a:tc>
                <a:tc>
                  <a:txBody>
                    <a:bodyPr/>
                    <a:lstStyle/>
                    <a:p>
                      <a:pPr algn="ctr" fontAlgn="ctr"/>
                      <a:r>
                        <a:rPr lang="ru-RU" sz="1200" b="0" i="0" u="none" strike="noStrike">
                          <a:solidFill>
                            <a:srgbClr val="000000"/>
                          </a:solidFill>
                          <a:effectLst/>
                          <a:latin typeface="Times New Roman"/>
                        </a:rPr>
                        <a:t>59 964 570,32</a:t>
                      </a:r>
                    </a:p>
                  </a:txBody>
                  <a:tcPr marL="9525" marR="9525" marT="9525" marB="0" anchor="ctr"/>
                </a:tc>
              </a:tr>
              <a:tr h="350974">
                <a:tc>
                  <a:txBody>
                    <a:bodyPr/>
                    <a:lstStyle/>
                    <a:p>
                      <a:pPr algn="l" fontAlgn="ctr"/>
                      <a:r>
                        <a:rPr lang="ru-RU" sz="1200" b="0" i="0" u="none" strike="noStrike">
                          <a:solidFill>
                            <a:srgbClr val="000000"/>
                          </a:solidFill>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r>
              <a:tr h="350974">
                <a:tc>
                  <a:txBody>
                    <a:bodyPr/>
                    <a:lstStyle/>
                    <a:p>
                      <a:pPr algn="l" fontAlgn="ctr"/>
                      <a:r>
                        <a:rPr lang="ru-RU" sz="1200" b="0" i="0" u="none" strike="noStrike" dirty="0">
                          <a:solidFill>
                            <a:srgbClr val="000000"/>
                          </a:solidFill>
                          <a:effectLst/>
                          <a:latin typeface="Times New Roman"/>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484993">
                <a:tc>
                  <a:txBody>
                    <a:bodyPr/>
                    <a:lstStyle/>
                    <a:p>
                      <a:pPr algn="l" fontAlgn="ctr"/>
                      <a:r>
                        <a:rPr lang="ru-RU" sz="1200" b="0" i="0" u="none" strike="noStrike">
                          <a:solidFill>
                            <a:srgbClr val="000000"/>
                          </a:solidFill>
                          <a:effectLst/>
                          <a:latin typeface="Times New Roman"/>
                        </a:rPr>
                        <a:t>Комплектование документных и книжных фондов</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91 000,00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350974">
                <a:tc>
                  <a:txBody>
                    <a:bodyPr/>
                    <a:lstStyle/>
                    <a:p>
                      <a:pPr algn="l" fontAlgn="ctr"/>
                      <a:r>
                        <a:rPr lang="ru-RU" sz="1200" b="0" i="0" u="none" strike="noStrike">
                          <a:solidFill>
                            <a:srgbClr val="000000"/>
                          </a:solidFill>
                          <a:effectLst/>
                          <a:latin typeface="Times New Roman"/>
                        </a:rPr>
                        <a:t>Внедрение информационных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r>
              <a:tr h="350974">
                <a:tc>
                  <a:txBody>
                    <a:bodyPr/>
                    <a:lstStyle/>
                    <a:p>
                      <a:pPr algn="l" fontAlgn="ctr"/>
                      <a:r>
                        <a:rPr lang="ru-RU" sz="1200" b="0" i="0" u="none" strike="noStrike">
                          <a:solidFill>
                            <a:srgbClr val="000000"/>
                          </a:solidFill>
                          <a:effectLst/>
                          <a:latin typeface="Times New Roman"/>
                        </a:rPr>
                        <a:t>Укрепление учебной, материально-технической базы учреждений культуры</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350974">
                <a:tc>
                  <a:txBody>
                    <a:bodyPr/>
                    <a:lstStyle/>
                    <a:p>
                      <a:pPr algn="l" fontAlgn="t"/>
                      <a:r>
                        <a:rPr lang="ru-RU" sz="1200" b="0" i="0" u="none" strike="noStrike" dirty="0">
                          <a:solidFill>
                            <a:schemeClr val="tx1"/>
                          </a:solidFill>
                          <a:effectLst/>
                          <a:latin typeface="Times New Roman"/>
                        </a:rPr>
                        <a:t>Обеспечение функционирования кинозала</a:t>
                      </a:r>
                    </a:p>
                  </a:txBody>
                  <a:tcPr marL="9525" marR="9525" marT="9525" marB="0"/>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350974">
                <a:tc>
                  <a:txBody>
                    <a:bodyPr/>
                    <a:lstStyle/>
                    <a:p>
                      <a:pPr algn="l" fontAlgn="ctr"/>
                      <a:r>
                        <a:rPr lang="ru-RU" sz="1200" b="0" i="0" u="none" strike="noStrike" dirty="0">
                          <a:solidFill>
                            <a:srgbClr val="000000"/>
                          </a:solidFill>
                          <a:effectLst/>
                          <a:latin typeface="Times New Roman"/>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146 500,00</a:t>
                      </a:r>
                    </a:p>
                  </a:txBody>
                  <a:tcPr marL="9525" marR="9525" marT="9525" marB="0" anchor="ctr"/>
                </a:tc>
                <a:tc>
                  <a:txBody>
                    <a:bodyPr/>
                    <a:lstStyle/>
                    <a:p>
                      <a:pPr algn="ctr" fontAlgn="ctr"/>
                      <a:r>
                        <a:rPr lang="ru-RU" sz="1200" b="0" i="0" u="none" strike="noStrike">
                          <a:solidFill>
                            <a:srgbClr val="000000"/>
                          </a:solidFill>
                          <a:effectLst/>
                          <a:latin typeface="Times New Roman"/>
                        </a:rPr>
                        <a:t>146 500,00</a:t>
                      </a:r>
                    </a:p>
                  </a:txBody>
                  <a:tcPr marL="9525" marR="9525" marT="9525" marB="0" anchor="ctr"/>
                </a:tc>
              </a:tr>
              <a:tr h="350974">
                <a:tc>
                  <a:txBody>
                    <a:bodyPr/>
                    <a:lstStyle/>
                    <a:p>
                      <a:pPr algn="l" fontAlgn="ctr"/>
                      <a:r>
                        <a:rPr lang="ru-RU" sz="1200" b="0" i="0" u="none" strike="noStrike" dirty="0">
                          <a:solidFill>
                            <a:srgbClr val="000000"/>
                          </a:solidFill>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ctr" fontAlgn="ctr"/>
                      <a:r>
                        <a:rPr lang="ru-RU" sz="1200" b="0" i="0" u="none" strike="noStrike">
                          <a:solidFill>
                            <a:srgbClr val="000000"/>
                          </a:solidFill>
                          <a:effectLst/>
                          <a:latin typeface="Times New Roman"/>
                        </a:rPr>
                        <a:t>155 755,56</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23382" y="3429000"/>
            <a:ext cx="4088578" cy="33144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endPar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23760" y="357301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873691653"/>
              </p:ext>
            </p:extLst>
          </p:nvPr>
        </p:nvGraphicFramePr>
        <p:xfrm>
          <a:off x="4644008" y="4293096"/>
          <a:ext cx="4032448" cy="24756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2652403118"/>
              </p:ext>
            </p:extLst>
          </p:nvPr>
        </p:nvGraphicFramePr>
        <p:xfrm>
          <a:off x="71655" y="519098"/>
          <a:ext cx="9000689" cy="2831304"/>
        </p:xfrm>
        <a:graphic>
          <a:graphicData uri="http://schemas.openxmlformats.org/drawingml/2006/table">
            <a:tbl>
              <a:tblPr firstRow="1" bandRow="1">
                <a:tableStyleId>{F5AB1C69-6EDB-4FF4-983F-18BD219EF322}</a:tableStyleId>
              </a:tblPr>
              <a:tblGrid>
                <a:gridCol w="5931232"/>
                <a:gridCol w="1025151"/>
                <a:gridCol w="1025151"/>
                <a:gridCol w="1019155"/>
              </a:tblGrid>
              <a:tr h="309722">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2023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97033">
                <a:tc>
                  <a:txBody>
                    <a:bodyPr/>
                    <a:lstStyle/>
                    <a:p>
                      <a:pPr algn="l" fontAlgn="ctr"/>
                      <a:r>
                        <a:rPr lang="ru-RU" sz="1200" b="1" i="1" u="none" strike="noStrike" dirty="0">
                          <a:solidFill>
                            <a:schemeClr val="tx1"/>
                          </a:solidFill>
                          <a:effectLst/>
                          <a:latin typeface="Times New Roman"/>
                        </a:rPr>
                        <a:t>Подпрограмма 2 «Реализация национальной политики, развитие местного народного творчества»</a:t>
                      </a:r>
                    </a:p>
                  </a:txBody>
                  <a:tcPr marL="9525" marR="9525" marT="9525" marB="0" anchor="ctr"/>
                </a:tc>
                <a:tc>
                  <a:txBody>
                    <a:bodyPr/>
                    <a:lstStyle/>
                    <a:p>
                      <a:pPr algn="ctr" fontAlgn="ctr"/>
                      <a:r>
                        <a:rPr lang="ru-RU" sz="1200" b="1" i="0" u="none" strike="noStrike">
                          <a:solidFill>
                            <a:srgbClr val="000000"/>
                          </a:solidFill>
                          <a:effectLst/>
                          <a:latin typeface="Times New Roman"/>
                        </a:rPr>
                        <a:t>15 000,00</a:t>
                      </a:r>
                    </a:p>
                  </a:txBody>
                  <a:tcPr marL="9525" marR="9525" marT="9525" marB="0" anchor="ctr"/>
                </a:tc>
                <a:tc>
                  <a:txBody>
                    <a:bodyPr/>
                    <a:lstStyle/>
                    <a:p>
                      <a:pPr algn="ctr" fontAlgn="ctr"/>
                      <a:r>
                        <a:rPr lang="ru-RU" sz="1200" b="1" i="0" u="none" strike="noStrike">
                          <a:solidFill>
                            <a:srgbClr val="000000"/>
                          </a:solidFill>
                          <a:effectLst/>
                          <a:latin typeface="Times New Roman"/>
                        </a:rPr>
                        <a:t>35 000,00</a:t>
                      </a:r>
                    </a:p>
                  </a:txBody>
                  <a:tcPr marL="9525" marR="9525" marT="9525" marB="0" anchor="ctr"/>
                </a:tc>
                <a:tc>
                  <a:txBody>
                    <a:bodyPr/>
                    <a:lstStyle/>
                    <a:p>
                      <a:pPr algn="ctr" fontAlgn="ctr"/>
                      <a:r>
                        <a:rPr lang="ru-RU" sz="1200" b="1" i="0" u="none" strike="noStrike">
                          <a:solidFill>
                            <a:srgbClr val="000000"/>
                          </a:solidFill>
                          <a:effectLst/>
                          <a:latin typeface="Times New Roman"/>
                        </a:rPr>
                        <a:t>35 000,00</a:t>
                      </a:r>
                    </a:p>
                  </a:txBody>
                  <a:tcPr marL="9525" marR="9525" marT="9525" marB="0" anchor="ctr"/>
                </a:tc>
              </a:tr>
              <a:tr h="397033">
                <a:tc>
                  <a:txBody>
                    <a:bodyPr/>
                    <a:lstStyle/>
                    <a:p>
                      <a:pPr algn="l" fontAlgn="ctr"/>
                      <a:r>
                        <a:rPr lang="ru-RU" sz="1200" b="0" i="0" u="none" strike="noStrike" dirty="0">
                          <a:solidFill>
                            <a:schemeClr val="tx1"/>
                          </a:solidFill>
                          <a:effectLst/>
                          <a:latin typeface="Times New Roman"/>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r>
              <a:tr h="203555">
                <a:tc>
                  <a:txBody>
                    <a:bodyPr/>
                    <a:lstStyle/>
                    <a:p>
                      <a:pPr algn="l" fontAlgn="ctr"/>
                      <a:r>
                        <a:rPr lang="ru-RU" sz="1200" b="0" i="0" u="none" strike="noStrike" dirty="0">
                          <a:solidFill>
                            <a:schemeClr val="tx1"/>
                          </a:solidFill>
                          <a:effectLst/>
                          <a:latin typeface="Times New Roman"/>
                        </a:rPr>
                        <a:t>Организация и проведение Дней национальных культур</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r>
              <a:tr h="203555">
                <a:tc>
                  <a:txBody>
                    <a:bodyPr/>
                    <a:lstStyle/>
                    <a:p>
                      <a:pPr algn="l" fontAlgn="ctr"/>
                      <a:r>
                        <a:rPr lang="ru-RU" sz="1200" b="1" i="0" u="none" strike="noStrike" dirty="0">
                          <a:solidFill>
                            <a:schemeClr val="tx1"/>
                          </a:solidFill>
                          <a:effectLst/>
                          <a:latin typeface="Times New Roman"/>
                        </a:rPr>
                        <a:t>Подпрограмма 3 «Строительство и ремонт, капитальный ремонт и реконструкция зданий и помещений учреждений культуры»</a:t>
                      </a:r>
                    </a:p>
                  </a:txBody>
                  <a:tcPr marL="9525" marR="9525" marT="9525" marB="0" anchor="ctr"/>
                </a:tc>
                <a:tc>
                  <a:txBody>
                    <a:bodyPr/>
                    <a:lstStyle/>
                    <a:p>
                      <a:pPr algn="ctr" fontAlgn="ctr"/>
                      <a:r>
                        <a:rPr lang="ru-RU" sz="1200" b="1" i="0" u="none" strike="noStrike">
                          <a:solidFill>
                            <a:srgbClr val="000000"/>
                          </a:solidFill>
                          <a:effectLst/>
                          <a:latin typeface="Times New Roman"/>
                        </a:rPr>
                        <a:t>3 427 670,00</a:t>
                      </a:r>
                    </a:p>
                  </a:txBody>
                  <a:tcPr marL="9525" marR="9525" marT="9525" marB="0" anchor="ctr"/>
                </a:tc>
                <a:tc>
                  <a:txBody>
                    <a:bodyPr/>
                    <a:lstStyle/>
                    <a:p>
                      <a:pPr algn="ctr" fontAlgn="ctr"/>
                      <a:r>
                        <a:rPr lang="ru-RU" sz="1200" b="1" i="0" u="none" strike="noStrike">
                          <a:solidFill>
                            <a:srgbClr val="000000"/>
                          </a:solidFill>
                          <a:effectLst/>
                          <a:latin typeface="Times New Roman"/>
                        </a:rPr>
                        <a:t>200 000,00</a:t>
                      </a:r>
                    </a:p>
                  </a:txBody>
                  <a:tcPr marL="9525" marR="9525" marT="9525" marB="0" anchor="ctr"/>
                </a:tc>
                <a:tc>
                  <a:txBody>
                    <a:bodyPr/>
                    <a:lstStyle/>
                    <a:p>
                      <a:pPr algn="ctr" fontAlgn="ctr"/>
                      <a:r>
                        <a:rPr lang="ru-RU" sz="1200" b="1" i="0" u="none" strike="noStrike">
                          <a:solidFill>
                            <a:srgbClr val="000000"/>
                          </a:solidFill>
                          <a:effectLst/>
                          <a:latin typeface="Times New Roman"/>
                        </a:rPr>
                        <a:t>200 000,00</a:t>
                      </a:r>
                    </a:p>
                  </a:txBody>
                  <a:tcPr marL="9525" marR="9525" marT="9525" marB="0" anchor="ctr"/>
                </a:tc>
              </a:tr>
              <a:tr h="397033">
                <a:tc>
                  <a:txBody>
                    <a:bodyPr/>
                    <a:lstStyle/>
                    <a:p>
                      <a:pPr algn="l" fontAlgn="ctr"/>
                      <a:r>
                        <a:rPr lang="ru-RU" sz="1200" b="0" i="0" u="none" strike="noStrike" dirty="0">
                          <a:solidFill>
                            <a:schemeClr val="tx1"/>
                          </a:solidFill>
                          <a:effectLst/>
                          <a:latin typeface="Times New Roman"/>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a:t>
                      </a:r>
                    </a:p>
                  </a:txBody>
                  <a:tcPr marL="9525" marR="9525" marT="9525" marB="0" anchor="ctr"/>
                </a:tc>
                <a:tc>
                  <a:txBody>
                    <a:bodyPr/>
                    <a:lstStyle/>
                    <a:p>
                      <a:pPr algn="ctr" fontAlgn="ctr"/>
                      <a:r>
                        <a:rPr lang="ru-RU" sz="1200" b="0" i="0" u="none" strike="noStrike">
                          <a:solidFill>
                            <a:srgbClr val="000000"/>
                          </a:solidFill>
                          <a:effectLst/>
                          <a:latin typeface="Times New Roman"/>
                        </a:rPr>
                        <a:t>400 000,00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590511">
                <a:tc>
                  <a:txBody>
                    <a:bodyPr/>
                    <a:lstStyle/>
                    <a:p>
                      <a:pPr algn="l" fontAlgn="ctr"/>
                      <a:r>
                        <a:rPr lang="ru-RU" sz="1200" b="0" i="0" u="none" strike="noStrike" dirty="0">
                          <a:solidFill>
                            <a:schemeClr val="tx1"/>
                          </a:solidFill>
                          <a:effectLst/>
                          <a:latin typeface="Times New Roman"/>
                        </a:rPr>
                        <a:t>Капитальный ремонт МБУ ДО "ДХШ" в рамках национального проекта "Культура"</a:t>
                      </a:r>
                    </a:p>
                  </a:txBody>
                  <a:tcPr marL="9525" marR="9525" marT="9525" marB="0" anchor="ctr"/>
                </a:tc>
                <a:tc>
                  <a:txBody>
                    <a:bodyPr/>
                    <a:lstStyle/>
                    <a:p>
                      <a:pPr algn="ctr" fontAlgn="ctr"/>
                      <a:r>
                        <a:rPr lang="ru-RU" sz="1200" b="0" i="0" u="none" strike="noStrike">
                          <a:solidFill>
                            <a:srgbClr val="000000"/>
                          </a:solidFill>
                          <a:effectLst/>
                          <a:latin typeface="Times New Roman"/>
                        </a:rPr>
                        <a:t>3 027 670,00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r>
            </a:tbl>
          </a:graphicData>
        </a:graphic>
      </p:graphicFrame>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981236246"/>
              </p:ext>
            </p:extLst>
          </p:nvPr>
        </p:nvGraphicFramePr>
        <p:xfrm>
          <a:off x="718417" y="1716987"/>
          <a:ext cx="7998607" cy="3436069"/>
        </p:xfrm>
        <a:graphic>
          <a:graphicData uri="http://schemas.openxmlformats.org/drawingml/2006/table">
            <a:tbl>
              <a:tblPr>
                <a:tableStyleId>{E8B1032C-EA38-4F05-BA0D-38AFFFC7BED3}</a:tableStyleId>
              </a:tblPr>
              <a:tblGrid>
                <a:gridCol w="2611637"/>
                <a:gridCol w="959939"/>
                <a:gridCol w="512482"/>
                <a:gridCol w="636242"/>
                <a:gridCol w="611885"/>
                <a:gridCol w="579957"/>
                <a:gridCol w="611885"/>
                <a:gridCol w="737290"/>
                <a:gridCol w="737290"/>
              </a:tblGrid>
              <a:tr h="525469">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2019</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2020</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2021</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2022</a:t>
                      </a:r>
                    </a:p>
                    <a:p>
                      <a:pPr algn="ctr">
                        <a:spcAft>
                          <a:spcPts val="0"/>
                        </a:spcAft>
                      </a:pPr>
                      <a:r>
                        <a:rPr lang="ru-RU" sz="1200" b="1">
                          <a:effectLst/>
                          <a:latin typeface="Times New Roman"/>
                          <a:ea typeface="Times New Roman"/>
                        </a:rPr>
                        <a:t> 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2023 </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a:effectLst/>
                          <a:latin typeface="Times New Roman"/>
                          <a:ea typeface="Times New Roman"/>
                        </a:rPr>
                        <a:t>2024</a:t>
                      </a:r>
                    </a:p>
                    <a:p>
                      <a:pPr algn="ctr">
                        <a:spcAft>
                          <a:spcPts val="0"/>
                        </a:spcAft>
                      </a:pPr>
                      <a:r>
                        <a:rPr lang="ru-RU" sz="1200" b="1">
                          <a:effectLst/>
                          <a:latin typeface="Times New Roman"/>
                          <a:ea typeface="Times New Roman"/>
                        </a:rPr>
                        <a:t>год</a:t>
                      </a:r>
                    </a:p>
                  </a:txBody>
                  <a:tcPr marL="34925" marR="34925" marT="34925" marB="34925" anchor="ctr">
                    <a:cell3D prstMaterial="dkEdge">
                      <a:bevel prst="artDeco"/>
                      <a:lightRig rig="flood" dir="t"/>
                    </a:cell3D>
                  </a:tcPr>
                </a:tc>
                <a:tc>
                  <a:txBody>
                    <a:bodyPr/>
                    <a:lstStyle/>
                    <a:p>
                      <a:pPr algn="ctr">
                        <a:spcAft>
                          <a:spcPts val="0"/>
                        </a:spcAft>
                      </a:pPr>
                      <a:r>
                        <a:rPr lang="ru-RU" sz="1200" b="1" dirty="0">
                          <a:effectLst/>
                          <a:latin typeface="Times New Roman"/>
                          <a:ea typeface="Times New Roman"/>
                        </a:rPr>
                        <a:t>2025</a:t>
                      </a:r>
                    </a:p>
                    <a:p>
                      <a:pPr algn="ctr">
                        <a:spcAft>
                          <a:spcPts val="0"/>
                        </a:spcAft>
                      </a:pPr>
                      <a:r>
                        <a:rPr lang="ru-RU" sz="1200" b="1" dirty="0">
                          <a:effectLst/>
                          <a:latin typeface="Times New Roman"/>
                          <a:ea typeface="Times New Roman"/>
                        </a:rPr>
                        <a:t>год</a:t>
                      </a:r>
                    </a:p>
                  </a:txBody>
                  <a:tcPr marL="34925" marR="34925" marT="34925" marB="34925" anchor="ctr">
                    <a:cell3D prstMaterial="dkEdge">
                      <a:bevel prst="artDeco"/>
                      <a:lightRig rig="flood" dir="t"/>
                    </a:cell3D>
                  </a:tcPr>
                </a:tc>
              </a:tr>
              <a:tr h="323610">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nchor="ctr">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574063">
                <a:tc>
                  <a:txBody>
                    <a:bodyPr/>
                    <a:lstStyle/>
                    <a:p>
                      <a:pPr algn="just">
                        <a:spcAft>
                          <a:spcPts val="0"/>
                        </a:spcAft>
                      </a:pPr>
                      <a:r>
                        <a:rPr lang="ru-RU" sz="120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округе «Вуктыл»</a:t>
                      </a:r>
                      <a:endParaRPr lang="ru-RU" sz="120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nchor="ctr">
                    <a:cell3D prstMaterial="dkEdge">
                      <a:bevel prst="artDeco"/>
                      <a:lightRig rig="flood" dir="t"/>
                    </a:cell3D>
                  </a:tcPr>
                </a:tc>
              </a:tr>
              <a:tr h="734957">
                <a:tc>
                  <a:txBody>
                    <a:bodyPr/>
                    <a:lstStyle/>
                    <a:p>
                      <a:pPr algn="just">
                        <a:spcAft>
                          <a:spcPts val="0"/>
                        </a:spcAft>
                      </a:pPr>
                      <a:r>
                        <a:rPr lang="ru-RU" sz="1200">
                          <a:effectLst/>
                          <a:latin typeface="Times New Roman"/>
                          <a:ea typeface="Calibri"/>
                        </a:rPr>
                        <a:t>Увеличение числа посещений организаций культуры к 2024 году с сохранением достигнутого уровня на период до 2035 года</a:t>
                      </a:r>
                      <a:endParaRPr lang="ru-RU" sz="120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8</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9</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10</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12</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13</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rPr>
                        <a:t>15</a:t>
                      </a:r>
                    </a:p>
                  </a:txBody>
                  <a:tcPr marL="34925" marR="34925" marT="34925" marB="34925" anchor="ctr">
                    <a:cell3D prstMaterial="dkEdge">
                      <a:bevel prst="artDeco"/>
                      <a:lightRig rig="flood" dir="t"/>
                    </a:cell3D>
                  </a:tcPr>
                </a:tc>
              </a:tr>
              <a:tr h="599969">
                <a:tc>
                  <a:txBody>
                    <a:bodyPr/>
                    <a:lstStyle/>
                    <a:p>
                      <a:pPr algn="just">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nchor="ctr">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nchor="ctr">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nchor="ctr">
                    <a:cell3D prstMaterial="dkEdge">
                      <a:bevel prst="artDeco"/>
                      <a:lightRig rig="flood" dir="t"/>
                    </a:cell3D>
                  </a:tcPr>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845134918"/>
              </p:ext>
            </p:extLst>
          </p:nvPr>
        </p:nvGraphicFramePr>
        <p:xfrm>
          <a:off x="107572" y="1620168"/>
          <a:ext cx="8964496" cy="5066894"/>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l" fontAlgn="ctr"/>
                      <a:r>
                        <a:rPr lang="ru-RU" sz="1200" b="1" i="0" u="none" strike="noStrike">
                          <a:solidFill>
                            <a:schemeClr val="tx1"/>
                          </a:solidFill>
                          <a:effectLst/>
                          <a:latin typeface="Times New Roman"/>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9 757 020,22</a:t>
                      </a:r>
                    </a:p>
                  </a:txBody>
                  <a:tcPr marL="9525" marR="9525" marT="9525" marB="0" anchor="ctr"/>
                </a:tc>
                <a:tc>
                  <a:txBody>
                    <a:bodyPr/>
                    <a:lstStyle/>
                    <a:p>
                      <a:pPr algn="ctr" fontAlgn="ctr"/>
                      <a:r>
                        <a:rPr lang="ru-RU" sz="1200" b="1" i="0" u="none" strike="noStrike">
                          <a:solidFill>
                            <a:srgbClr val="000000"/>
                          </a:solidFill>
                          <a:effectLst/>
                          <a:latin typeface="Times New Roman"/>
                        </a:rPr>
                        <a:t>9 994 283,22</a:t>
                      </a:r>
                    </a:p>
                  </a:txBody>
                  <a:tcPr marL="9525" marR="9525" marT="9525" marB="0" anchor="ctr"/>
                </a:tc>
                <a:tc>
                  <a:txBody>
                    <a:bodyPr/>
                    <a:lstStyle/>
                    <a:p>
                      <a:pPr algn="ctr" fontAlgn="ctr"/>
                      <a:r>
                        <a:rPr lang="ru-RU" sz="1200" b="1" i="0" u="none" strike="noStrike">
                          <a:solidFill>
                            <a:srgbClr val="000000"/>
                          </a:solidFill>
                          <a:effectLst/>
                          <a:latin typeface="Times New Roman"/>
                        </a:rPr>
                        <a:t>10 036 155,22</a:t>
                      </a:r>
                    </a:p>
                  </a:txBody>
                  <a:tcPr marL="9525" marR="9525" marT="9525" marB="0" anchor="ctr"/>
                </a:tc>
              </a:tr>
              <a:tr h="358203">
                <a:tc>
                  <a:txBody>
                    <a:bodyPr/>
                    <a:lstStyle/>
                    <a:p>
                      <a:pPr algn="l" fontAlgn="ctr"/>
                      <a:r>
                        <a:rPr lang="ru-RU" sz="1200" b="0" i="0" u="none" strike="noStrike">
                          <a:solidFill>
                            <a:schemeClr val="tx1"/>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9 757 020,22</a:t>
                      </a:r>
                    </a:p>
                  </a:txBody>
                  <a:tcPr marL="9525" marR="9525" marT="9525" marB="0" anchor="ctr"/>
                </a:tc>
                <a:tc>
                  <a:txBody>
                    <a:bodyPr/>
                    <a:lstStyle/>
                    <a:p>
                      <a:pPr algn="ctr" fontAlgn="ctr"/>
                      <a:r>
                        <a:rPr lang="ru-RU" sz="1200" b="0" i="0" u="none" strike="noStrike">
                          <a:solidFill>
                            <a:srgbClr val="000000"/>
                          </a:solidFill>
                          <a:effectLst/>
                          <a:latin typeface="Times New Roman"/>
                        </a:rPr>
                        <a:t>9 994 283,22</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10 036 155,22</a:t>
                      </a:r>
                    </a:p>
                  </a:txBody>
                  <a:tcPr marL="9525" marR="9525" marT="9525" marB="0" anchor="ctr"/>
                </a:tc>
              </a:tr>
              <a:tr h="358203">
                <a:tc>
                  <a:txBody>
                    <a:bodyPr/>
                    <a:lstStyle/>
                    <a:p>
                      <a:pPr algn="l" fontAlgn="ctr"/>
                      <a:r>
                        <a:rPr lang="ru-RU" sz="1200" b="0" i="0" u="none" strike="noStrike">
                          <a:solidFill>
                            <a:schemeClr val="tx1"/>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a:solidFill>
                            <a:srgbClr val="000000"/>
                          </a:solidFill>
                          <a:effectLst/>
                          <a:latin typeface="Times New Roman"/>
                        </a:rPr>
                        <a:t>9 237 020,22</a:t>
                      </a:r>
                    </a:p>
                  </a:txBody>
                  <a:tcPr marL="9525" marR="9525" marT="9525" marB="0" anchor="ctr"/>
                </a:tc>
                <a:tc>
                  <a:txBody>
                    <a:bodyPr/>
                    <a:lstStyle/>
                    <a:p>
                      <a:pPr algn="ctr" fontAlgn="ctr"/>
                      <a:r>
                        <a:rPr lang="ru-RU" sz="1200" b="0" i="0" u="none" strike="noStrike">
                          <a:solidFill>
                            <a:srgbClr val="000000"/>
                          </a:solidFill>
                          <a:effectLst/>
                          <a:latin typeface="Times New Roman"/>
                        </a:rPr>
                        <a:t>9 277 283,22</a:t>
                      </a:r>
                    </a:p>
                  </a:txBody>
                  <a:tcPr marL="9525" marR="9525" marT="9525" marB="0" anchor="ctr"/>
                </a:tc>
                <a:tc>
                  <a:txBody>
                    <a:bodyPr/>
                    <a:lstStyle/>
                    <a:p>
                      <a:pPr algn="ctr" fontAlgn="ctr"/>
                      <a:r>
                        <a:rPr lang="ru-RU" sz="1200" b="0" i="0" u="none" strike="noStrike">
                          <a:solidFill>
                            <a:srgbClr val="000000"/>
                          </a:solidFill>
                          <a:effectLst/>
                          <a:latin typeface="Times New Roman"/>
                        </a:rPr>
                        <a:t>9 319 155,22</a:t>
                      </a:r>
                    </a:p>
                  </a:txBody>
                  <a:tcPr marL="9525" marR="9525" marT="9525" marB="0" anchor="ctr"/>
                </a:tc>
              </a:tr>
              <a:tr h="358203">
                <a:tc>
                  <a:txBody>
                    <a:bodyPr/>
                    <a:lstStyle/>
                    <a:p>
                      <a:pPr algn="l" fontAlgn="ctr"/>
                      <a:r>
                        <a:rPr lang="ru-RU" sz="1200" b="0" i="0" u="none" strike="noStrike">
                          <a:solidFill>
                            <a:schemeClr val="tx1"/>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432783">
                <a:tc>
                  <a:txBody>
                    <a:bodyPr/>
                    <a:lstStyle/>
                    <a:p>
                      <a:pPr algn="l" fontAlgn="ctr"/>
                      <a:r>
                        <a:rPr lang="ru-RU" sz="1200" b="0" i="0" u="none" strike="noStrike">
                          <a:solidFill>
                            <a:schemeClr val="tx1"/>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648072">
                <a:tc>
                  <a:txBody>
                    <a:bodyPr/>
                    <a:lstStyle/>
                    <a:p>
                      <a:pPr algn="l" fontAlgn="t"/>
                      <a:r>
                        <a:rPr lang="ru-RU" sz="1200" b="0" i="0" u="none" strike="noStrike" dirty="0">
                          <a:solidFill>
                            <a:schemeClr val="tx1"/>
                          </a:solidFill>
                          <a:effectLst/>
                          <a:latin typeface="Times New Roman"/>
                        </a:rPr>
                        <a:t>Приобретение инвентаря и оборудования по видам спорта для проведения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58203">
                <a:tc>
                  <a:txBody>
                    <a:bodyPr/>
                    <a:lstStyle/>
                    <a:p>
                      <a:pPr algn="l" fontAlgn="t"/>
                      <a:r>
                        <a:rPr lang="ru-RU" sz="1200" b="0" i="0" u="none" strike="noStrike" dirty="0">
                          <a:solidFill>
                            <a:schemeClr val="tx1"/>
                          </a:solidFill>
                          <a:effectLst/>
                          <a:latin typeface="Times New Roman"/>
                        </a:rPr>
                        <a:t>Поддержка и создание физкультурно-спортивных клубов при общеобразовательных учреждениях</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7 000,00</a:t>
                      </a:r>
                    </a:p>
                  </a:txBody>
                  <a:tcPr marL="9525" marR="9525" marT="9525" marB="0" anchor="ctr"/>
                </a:tc>
                <a:tc>
                  <a:txBody>
                    <a:bodyPr/>
                    <a:lstStyle/>
                    <a:p>
                      <a:pPr algn="ctr" fontAlgn="ctr"/>
                      <a:r>
                        <a:rPr lang="ru-RU" sz="1200" b="0" i="0" u="none" strike="noStrike">
                          <a:solidFill>
                            <a:srgbClr val="000000"/>
                          </a:solidFill>
                          <a:effectLst/>
                          <a:latin typeface="Times New Roman"/>
                        </a:rPr>
                        <a:t>7 000,00</a:t>
                      </a:r>
                    </a:p>
                  </a:txBody>
                  <a:tcPr marL="9525" marR="9525" marT="9525" marB="0" anchor="ctr"/>
                </a:tc>
              </a:tr>
              <a:tr h="362497">
                <a:tc>
                  <a:txBody>
                    <a:bodyPr/>
                    <a:lstStyle/>
                    <a:p>
                      <a:pPr algn="l" fontAlgn="ctr"/>
                      <a:r>
                        <a:rPr lang="ru-RU" sz="1200" b="0" i="0" u="none" strike="noStrike">
                          <a:solidFill>
                            <a:schemeClr val="tx1"/>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400 000,00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r>
              <a:tr h="689590">
                <a:tc>
                  <a:txBody>
                    <a:bodyPr/>
                    <a:lstStyle/>
                    <a:p>
                      <a:pPr algn="l" fontAlgn="t"/>
                      <a:r>
                        <a:rPr lang="ru-RU" sz="1200" b="0" i="0" u="none" strike="noStrike">
                          <a:solidFill>
                            <a:schemeClr val="tx1"/>
                          </a:solidFill>
                          <a:effectLst/>
                          <a:latin typeface="Times New Roman"/>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p>
                  </a:txBody>
                  <a:tcPr marL="9525" marR="9525" marT="9525" marB="0" anchor="ctr"/>
                </a:tc>
                <a:tc>
                  <a:txBody>
                    <a:bodyPr/>
                    <a:lstStyle/>
                    <a:p>
                      <a:pPr algn="ctr" fontAlgn="ctr"/>
                      <a:r>
                        <a:rPr lang="ru-RU" sz="1200" b="0" i="0" u="none" strike="noStrike">
                          <a:solidFill>
                            <a:srgbClr val="000000"/>
                          </a:solidFill>
                          <a:effectLst/>
                          <a:latin typeface="Times New Roman"/>
                        </a:rPr>
                        <a:t>390 000,00</a:t>
                      </a:r>
                    </a:p>
                  </a:txBody>
                  <a:tcPr marL="9525" marR="9525" marT="9525" marB="0" anchor="ctr"/>
                </a:tc>
                <a:tc>
                  <a:txBody>
                    <a:bodyPr/>
                    <a:lstStyle/>
                    <a:p>
                      <a:pPr algn="ctr" fontAlgn="ctr"/>
                      <a:r>
                        <a:rPr lang="ru-RU" sz="1200" b="0" i="0" u="none" strike="noStrike">
                          <a:solidFill>
                            <a:srgbClr val="000000"/>
                          </a:solidFill>
                          <a:effectLst/>
                          <a:latin typeface="Times New Roman"/>
                        </a:rPr>
                        <a:t>490 000,00</a:t>
                      </a:r>
                    </a:p>
                  </a:txBody>
                  <a:tcPr marL="9525" marR="9525" marT="9525" marB="0" anchor="ctr"/>
                </a:tc>
                <a:tc>
                  <a:txBody>
                    <a:bodyPr/>
                    <a:lstStyle/>
                    <a:p>
                      <a:pPr algn="ctr" fontAlgn="ctr"/>
                      <a:r>
                        <a:rPr lang="ru-RU" sz="1200" b="0" i="0" u="none" strike="noStrike">
                          <a:solidFill>
                            <a:srgbClr val="000000"/>
                          </a:solidFill>
                          <a:effectLst/>
                          <a:latin typeface="Times New Roman"/>
                        </a:rPr>
                        <a:t>490 000,00</a:t>
                      </a:r>
                    </a:p>
                  </a:txBody>
                  <a:tcPr marL="9525" marR="9525" marT="9525" marB="0" anchor="ctr"/>
                </a:tc>
              </a:tr>
              <a:tr h="362497">
                <a:tc>
                  <a:txBody>
                    <a:bodyPr/>
                    <a:lstStyle/>
                    <a:p>
                      <a:pPr algn="l" fontAlgn="ctr"/>
                      <a:r>
                        <a:rPr lang="ru-RU" sz="1200" b="0" i="0" u="none" strike="noStrike">
                          <a:solidFill>
                            <a:schemeClr val="tx1"/>
                          </a:solidFill>
                          <a:effectLst/>
                          <a:latin typeface="Times New Roman"/>
                        </a:rPr>
                        <a:t>Организация и проведение мероприятий по приему нормативов (тестов)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362497">
                <a:tc>
                  <a:txBody>
                    <a:bodyPr/>
                    <a:lstStyle/>
                    <a:p>
                      <a:pPr algn="l" fontAlgn="t"/>
                      <a:r>
                        <a:rPr lang="ru-RU" sz="1200" b="0" i="0" u="none" strike="noStrike" dirty="0">
                          <a:solidFill>
                            <a:schemeClr val="tx1"/>
                          </a:solidFill>
                          <a:effectLst/>
                          <a:latin typeface="Times New Roman"/>
                        </a:rPr>
                        <a:t>Укрепление материально-технической базы объектов спортивной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60 000,00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647100" y="2304000"/>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37" name="Table 3"/>
          <p:cNvGraphicFramePr/>
          <p:nvPr>
            <p:extLst>
              <p:ext uri="{D42A27DB-BD31-4B8C-83A1-F6EECF244321}">
                <p14:modId xmlns:p14="http://schemas.microsoft.com/office/powerpoint/2010/main" val="3739880534"/>
              </p:ext>
            </p:extLst>
          </p:nvPr>
        </p:nvGraphicFramePr>
        <p:xfrm>
          <a:off x="471310" y="2691360"/>
          <a:ext cx="8201379" cy="212185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2020</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 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2023 </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год</a:t>
                      </a:r>
                    </a:p>
                  </a:txBody>
                  <a:tcPr marL="31750" marR="34925" marT="34925" marB="34925" anchor="ctr">
                    <a:cell3D prstMaterial="dkEdge">
                      <a:bevel prst="artDeco"/>
                      <a:lightRig rig="flood" dir="t"/>
                    </a:cell3D>
                  </a:tcPr>
                </a:tc>
                <a:tc>
                  <a:txBody>
                    <a:bodyPr/>
                    <a:lstStyle/>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2025</a:t>
                      </a:r>
                    </a:p>
                    <a:p>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318960">
                <a:tc gridSpan="9">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r>
              <a:tr h="699840">
                <a:tc>
                  <a:txBody>
                    <a:bodyPr/>
                    <a:lstStyle/>
                    <a:p>
                      <a:pPr algn="just">
                        <a:spcAft>
                          <a:spcPts val="0"/>
                        </a:spcAft>
                      </a:pPr>
                      <a:r>
                        <a:rPr lang="ru-RU" sz="1000">
                          <a:effectLst/>
                          <a:latin typeface="Times New Roman"/>
                          <a:ea typeface="Times New Roman"/>
                          <a:cs typeface="Mangal"/>
                        </a:rPr>
                        <a:t>Доля населения, систематически занимающегося физической культурой и спортом, в общей численности населения в возрасте 3-79 лет</a:t>
                      </a:r>
                      <a:endParaRPr lang="ru-RU" sz="120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45,40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45,80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46,20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45,20</a:t>
                      </a:r>
                    </a:p>
                  </a:txBody>
                  <a:tcPr marL="31750" marR="34925" marT="34925" marB="34925" anchor="ctr">
                    <a:cell3D prstMaterial="dkEdge">
                      <a:bevel prst="artDeco"/>
                      <a:lightRig rig="flood" dir="t"/>
                    </a:cell3D>
                  </a:tcPr>
                </a:tc>
              </a:tr>
              <a:tr h="216000">
                <a:tc>
                  <a:txBody>
                    <a:bodyPr/>
                    <a:lstStyle/>
                    <a:p>
                      <a:pPr algn="just">
                        <a:spcAft>
                          <a:spcPts val="0"/>
                        </a:spcAft>
                      </a:pPr>
                      <a:r>
                        <a:rPr lang="ru-RU" sz="1000" dirty="0">
                          <a:effectLst/>
                          <a:latin typeface="Times New Roman"/>
                          <a:ea typeface="Times New Roman"/>
                          <a:cs typeface="Mangal"/>
                        </a:rPr>
                        <a:t>Уровень обеспеченности граждан спортивными сооружениями исходя из единовременной пропускной способности объектов спорта</a:t>
                      </a:r>
                      <a:endParaRPr lang="ru-RU" sz="1200" dirty="0">
                        <a:effectLst/>
                        <a:latin typeface="Times New Roman"/>
                        <a:ea typeface="Times New Roman"/>
                        <a:cs typeface="Mangal"/>
                      </a:endParaRPr>
                    </a:p>
                  </a:txBody>
                  <a:tcPr marL="31750" marR="34925" marT="34925" marB="34925">
                    <a:cell3D prstMaterial="dkEdge">
                      <a:bevel prst="artDeco"/>
                      <a:lightRig rig="flood" dir="t"/>
                    </a:cell3D>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70,50</a:t>
                      </a:r>
                    </a:p>
                  </a:txBody>
                  <a:tcPr marL="31750" marR="34925" marT="34925" marB="34925" anchor="ctr">
                    <a:cell3D prstMaterial="dkEdge">
                      <a:bevel prst="artDeco"/>
                      <a:lightRig rig="flood" dir="t"/>
                    </a:cell3D>
                  </a:tcPr>
                </a:tc>
                <a:tc>
                  <a:txBody>
                    <a:bodyPr/>
                    <a:lstStyle/>
                    <a:p>
                      <a:pPr algn="ctr">
                        <a:spcAft>
                          <a:spcPts val="0"/>
                        </a:spcAft>
                      </a:pPr>
                      <a:r>
                        <a:rPr lang="ru-RU" sz="1200">
                          <a:effectLst/>
                          <a:latin typeface="Times New Roman"/>
                          <a:ea typeface="Times New Roman"/>
                          <a:cs typeface="Mangal"/>
                        </a:rPr>
                        <a:t>71,0</a:t>
                      </a: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71,50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cs typeface="Mangal"/>
                        </a:rPr>
                        <a:t>72,50</a:t>
                      </a:r>
                      <a:endParaRPr lang="ru-RU" sz="1200">
                        <a:effectLst/>
                        <a:latin typeface="Times New Roman"/>
                        <a:ea typeface="Times New Roman"/>
                        <a:cs typeface="Mangal"/>
                      </a:endParaRPr>
                    </a:p>
                  </a:txBody>
                  <a:tcPr marL="31750" marR="34925" marT="34925" marB="34925" anchor="ctr">
                    <a:cell3D prstMaterial="dkEdge">
                      <a:bevel prst="artDeco"/>
                      <a:lightRig rig="flood" dir="t"/>
                    </a:cell3D>
                  </a:tcPr>
                </a:tc>
                <a:tc>
                  <a:txBody>
                    <a:bodyPr/>
                    <a:lstStyle/>
                    <a:p>
                      <a:pPr algn="ctr">
                        <a:spcAft>
                          <a:spcPts val="0"/>
                        </a:spcAft>
                      </a:pPr>
                      <a:r>
                        <a:rPr lang="ru-RU" sz="1200" dirty="0">
                          <a:effectLst/>
                          <a:latin typeface="Times New Roman"/>
                          <a:ea typeface="Times New Roman"/>
                          <a:cs typeface="Mangal"/>
                        </a:rPr>
                        <a:t>70,0</a:t>
                      </a:r>
                    </a:p>
                  </a:txBody>
                  <a:tcPr marL="31750" marR="34925" marT="34925" marB="34925" anchor="ctr">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мотивации граждан к регулярным занятиям физической культурой и спортом и ведению здорового образа жизни.</a:t>
            </a:r>
          </a:p>
          <a:p>
            <a:r>
              <a:rPr lang="ru-RU" sz="1400" b="1" dirty="0">
                <a:latin typeface="Times New Roman" panose="02020603050405020304" pitchFamily="18" charset="0"/>
                <a:cs typeface="Times New Roman" panose="02020603050405020304" pitchFamily="18" charset="0"/>
              </a:rPr>
              <a:t>2. Создание эффективной системы подготовки спортивного резерва.</a:t>
            </a:r>
          </a:p>
          <a:p>
            <a:r>
              <a:rPr lang="ru-RU" sz="1400" b="1" dirty="0">
                <a:latin typeface="Times New Roman" panose="02020603050405020304" pitchFamily="18" charset="0"/>
                <a:cs typeface="Times New Roman" panose="02020603050405020304" pitchFamily="18" charset="0"/>
              </a:rPr>
              <a:t>3. Улучшение технического состояния учреждений и объектов сферы физической культуры и </a:t>
            </a:r>
            <a:r>
              <a:rPr lang="ru-RU" sz="1400" b="1" dirty="0" smtClean="0">
                <a:latin typeface="Times New Roman" panose="02020603050405020304" pitchFamily="18" charset="0"/>
                <a:cs typeface="Times New Roman" panose="02020603050405020304" pitchFamily="18" charset="0"/>
              </a:rPr>
              <a:t>спорта.</a:t>
            </a:r>
            <a:endParaRPr lang="ru-RU" sz="1400" b="1" spc="-1" dirty="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endParaRPr lang="ru-RU" sz="1400" b="1" strike="noStrike" spc="-1" dirty="0" smtClean="0">
              <a:solidFill>
                <a:srgbClr val="0000FF"/>
              </a:solidFill>
              <a:latin typeface="Calibri"/>
              <a:ea typeface="Microsoft YaHei"/>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 </a:t>
            </a:r>
            <a:r>
              <a:rPr lang="ru-RU" sz="1400" b="1" strike="noStrike" spc="-1" dirty="0">
                <a:solidFill>
                  <a:srgbClr val="000000"/>
                </a:solidFill>
                <a:latin typeface="Calibri"/>
                <a:ea typeface="Microsoft YaHei"/>
              </a:rPr>
              <a:t>- </a:t>
            </a:r>
            <a:r>
              <a:rPr lang="ru-RU" sz="1400" b="1" strike="noStrike" spc="-1" dirty="0" smtClean="0">
                <a:solidFill>
                  <a:srgbClr val="000000"/>
                </a:solidFill>
                <a:latin typeface="Calibri"/>
                <a:ea typeface="Microsoft YaHei"/>
              </a:rPr>
              <a:t>п</a:t>
            </a:r>
            <a:r>
              <a:rPr lang="ru-RU" sz="1400" b="1" dirty="0" smtClean="0">
                <a:latin typeface="Times New Roman" panose="02020603050405020304" pitchFamily="18" charset="0"/>
                <a:cs typeface="Times New Roman" panose="02020603050405020304" pitchFamily="18" charset="0"/>
              </a:rPr>
              <a:t>овышение </a:t>
            </a:r>
            <a:r>
              <a:rPr lang="ru-RU" sz="1400" b="1" dirty="0">
                <a:latin typeface="Times New Roman" panose="02020603050405020304" pitchFamily="18" charset="0"/>
                <a:cs typeface="Times New Roman" panose="02020603050405020304" pitchFamily="18" charset="0"/>
              </a:rPr>
              <a:t>уровня физической культуры населения</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1" strike="noStrike" spc="-1" dirty="0">
              <a:latin typeface="Times New Roman" panose="02020603050405020304" pitchFamily="18" charset="0"/>
              <a:cs typeface="Times New Roman" panose="02020603050405020304" pitchFamily="18" charset="0"/>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23260" y="48691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656317368"/>
              </p:ext>
            </p:extLst>
          </p:nvPr>
        </p:nvGraphicFramePr>
        <p:xfrm>
          <a:off x="1547676" y="5186040"/>
          <a:ext cx="5832648" cy="15553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719259190"/>
              </p:ext>
            </p:extLst>
          </p:nvPr>
        </p:nvGraphicFramePr>
        <p:xfrm>
          <a:off x="60968" y="1196752"/>
          <a:ext cx="9047536" cy="5588210"/>
        </p:xfrm>
        <a:graphic>
          <a:graphicData uri="http://schemas.openxmlformats.org/drawingml/2006/table">
            <a:tbl>
              <a:tblPr firstRow="1" bandRow="1">
                <a:tableStyleId>{5C22544A-7EE6-4342-B048-85BDC9FD1C3A}</a:tableStyleId>
              </a:tblPr>
              <a:tblGrid>
                <a:gridCol w="6224382"/>
                <a:gridCol w="991568"/>
                <a:gridCol w="952425"/>
                <a:gridCol w="879161"/>
              </a:tblGrid>
              <a:tr h="30754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200" b="1" i="0" u="none" strike="noStrike">
                          <a:solidFill>
                            <a:schemeClr val="tx1"/>
                          </a:solidFill>
                          <a:effectLst/>
                          <a:latin typeface="Times New Roman"/>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3 484 507,00</a:t>
                      </a:r>
                    </a:p>
                  </a:txBody>
                  <a:tcPr marL="9525" marR="9525" marT="9525" marB="0" anchor="ctr"/>
                </a:tc>
                <a:tc>
                  <a:txBody>
                    <a:bodyPr/>
                    <a:lstStyle/>
                    <a:p>
                      <a:pPr algn="ctr" fontAlgn="ctr"/>
                      <a:r>
                        <a:rPr lang="ru-RU" sz="1200" b="1" i="0" u="none" strike="noStrike">
                          <a:solidFill>
                            <a:srgbClr val="000000"/>
                          </a:solidFill>
                          <a:effectLst/>
                          <a:latin typeface="Times New Roman"/>
                        </a:rPr>
                        <a:t>4 127 522,00</a:t>
                      </a:r>
                    </a:p>
                  </a:txBody>
                  <a:tcPr marL="9525" marR="9525" marT="9525" marB="0" anchor="ctr"/>
                </a:tc>
                <a:tc>
                  <a:txBody>
                    <a:bodyPr/>
                    <a:lstStyle/>
                    <a:p>
                      <a:pPr algn="ctr" fontAlgn="ctr"/>
                      <a:r>
                        <a:rPr lang="ru-RU" sz="1200" b="1" i="0" u="none" strike="noStrike">
                          <a:solidFill>
                            <a:srgbClr val="000000"/>
                          </a:solidFill>
                          <a:effectLst/>
                          <a:latin typeface="Times New Roman"/>
                        </a:rPr>
                        <a:t>3 625 522,00</a:t>
                      </a:r>
                    </a:p>
                  </a:txBody>
                  <a:tcPr marL="9525" marR="9525" marT="9525" marB="0" anchor="ctr"/>
                </a:tc>
              </a:tr>
              <a:tr h="358888">
                <a:tc>
                  <a:txBody>
                    <a:bodyPr/>
                    <a:lstStyle/>
                    <a:p>
                      <a:pPr algn="l" fontAlgn="ctr"/>
                      <a:r>
                        <a:rPr lang="ru-RU" sz="1200" b="1" i="0" u="none" strike="noStrike" dirty="0">
                          <a:solidFill>
                            <a:schemeClr val="tx1"/>
                          </a:solidFill>
                          <a:effectLst/>
                          <a:latin typeface="Times New Roman"/>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200" b="1" i="0" u="none" strike="noStrike">
                          <a:solidFill>
                            <a:srgbClr val="000000"/>
                          </a:solidFill>
                          <a:effectLst/>
                          <a:latin typeface="Times New Roman"/>
                        </a:rPr>
                        <a:t>1 132 125,00</a:t>
                      </a:r>
                    </a:p>
                  </a:txBody>
                  <a:tcPr marL="9525" marR="9525" marT="9525" marB="0" anchor="ctr"/>
                </a:tc>
                <a:tc>
                  <a:txBody>
                    <a:bodyPr/>
                    <a:lstStyle/>
                    <a:p>
                      <a:pPr algn="ctr" fontAlgn="ctr"/>
                      <a:r>
                        <a:rPr lang="ru-RU" sz="1200" b="1" i="0" u="none" strike="noStrike">
                          <a:solidFill>
                            <a:srgbClr val="000000"/>
                          </a:solidFill>
                          <a:effectLst/>
                          <a:latin typeface="Times New Roman"/>
                        </a:rPr>
                        <a:t>1 930 500,00</a:t>
                      </a:r>
                    </a:p>
                  </a:txBody>
                  <a:tcPr marL="9525" marR="9525" marT="9525" marB="0" anchor="ctr"/>
                </a:tc>
                <a:tc>
                  <a:txBody>
                    <a:bodyPr/>
                    <a:lstStyle/>
                    <a:p>
                      <a:pPr algn="ctr" fontAlgn="ctr"/>
                      <a:r>
                        <a:rPr lang="ru-RU" sz="1200" b="1" i="0" u="none" strike="noStrike">
                          <a:solidFill>
                            <a:srgbClr val="000000"/>
                          </a:solidFill>
                          <a:effectLst/>
                          <a:latin typeface="Times New Roman"/>
                        </a:rPr>
                        <a:t>1 428 500,00</a:t>
                      </a:r>
                    </a:p>
                  </a:txBody>
                  <a:tcPr marL="9525" marR="9525" marT="9525" marB="0" anchor="ctr"/>
                </a:tc>
              </a:tr>
              <a:tr h="358888">
                <a:tc>
                  <a:txBody>
                    <a:bodyPr/>
                    <a:lstStyle/>
                    <a:p>
                      <a:pPr algn="l" fontAlgn="ctr"/>
                      <a:r>
                        <a:rPr lang="ru-RU" sz="1200" b="0" i="0" u="none" strike="noStrike">
                          <a:solidFill>
                            <a:schemeClr val="tx1"/>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200" b="0" i="0" u="none" strike="noStrike">
                          <a:solidFill>
                            <a:srgbClr val="000000"/>
                          </a:solidFill>
                          <a:effectLst/>
                          <a:latin typeface="Times New Roman"/>
                        </a:rPr>
                        <a:t>17 125,00</a:t>
                      </a:r>
                    </a:p>
                  </a:txBody>
                  <a:tcPr marL="9525" marR="9525" marT="9525" marB="0" anchor="ctr"/>
                </a:tc>
                <a:tc>
                  <a:txBody>
                    <a:bodyPr/>
                    <a:lstStyle/>
                    <a:p>
                      <a:pPr algn="ctr" fontAlgn="ctr"/>
                      <a:r>
                        <a:rPr lang="ru-RU" sz="1200" b="0" i="0" u="none" strike="noStrike">
                          <a:solidFill>
                            <a:srgbClr val="000000"/>
                          </a:solidFill>
                          <a:effectLst/>
                          <a:latin typeface="Times New Roman"/>
                        </a:rPr>
                        <a:t>68 500,00</a:t>
                      </a:r>
                    </a:p>
                  </a:txBody>
                  <a:tcPr marL="9525" marR="9525" marT="9525" marB="0" anchor="ctr"/>
                </a:tc>
                <a:tc>
                  <a:txBody>
                    <a:bodyPr/>
                    <a:lstStyle/>
                    <a:p>
                      <a:pPr algn="ctr" fontAlgn="ctr"/>
                      <a:r>
                        <a:rPr lang="ru-RU" sz="1200" b="0" i="0" u="none" strike="noStrike">
                          <a:solidFill>
                            <a:srgbClr val="000000"/>
                          </a:solidFill>
                          <a:effectLst/>
                          <a:latin typeface="Times New Roman"/>
                        </a:rPr>
                        <a:t>68 500,00</a:t>
                      </a:r>
                    </a:p>
                  </a:txBody>
                  <a:tcPr marL="9525" marR="9525" marT="9525" marB="0" anchor="ctr"/>
                </a:tc>
              </a:tr>
              <a:tr h="358888">
                <a:tc>
                  <a:txBody>
                    <a:bodyPr/>
                    <a:lstStyle/>
                    <a:p>
                      <a:pPr algn="l" fontAlgn="ctr"/>
                      <a:r>
                        <a:rPr lang="ru-RU" sz="1200" b="0" i="0" u="none" strike="noStrike">
                          <a:solidFill>
                            <a:schemeClr val="tx1"/>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12 500,00</a:t>
                      </a:r>
                    </a:p>
                  </a:txBody>
                  <a:tcPr marL="9525" marR="9525" marT="9525" marB="0" anchor="ctr"/>
                </a:tc>
                <a:tc>
                  <a:txBody>
                    <a:bodyPr/>
                    <a:lstStyle/>
                    <a:p>
                      <a:pPr algn="ctr" fontAlgn="ctr"/>
                      <a:r>
                        <a:rPr lang="ru-RU" sz="1200" b="0" i="0" u="none" strike="noStrike">
                          <a:solidFill>
                            <a:srgbClr val="000000"/>
                          </a:solidFill>
                          <a:effectLst/>
                          <a:latin typeface="Times New Roman"/>
                        </a:rPr>
                        <a:t>12 500,00</a:t>
                      </a:r>
                    </a:p>
                  </a:txBody>
                  <a:tcPr marL="9525" marR="9525" marT="9525" marB="0" anchor="ctr"/>
                </a:tc>
              </a:tr>
              <a:tr h="279549">
                <a:tc>
                  <a:txBody>
                    <a:bodyPr/>
                    <a:lstStyle/>
                    <a:p>
                      <a:pPr algn="l" fontAlgn="ctr"/>
                      <a:r>
                        <a:rPr lang="ru-RU" sz="1200" b="0" i="0" u="none" strike="noStrike">
                          <a:solidFill>
                            <a:schemeClr val="tx1"/>
                          </a:solidFill>
                          <a:effectLst/>
                          <a:latin typeface="Times New Roman"/>
                        </a:rPr>
                        <a:t>Материальное стимулирование членов добровольной пожарной охраны</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533777">
                <a:tc>
                  <a:txBody>
                    <a:bodyPr/>
                    <a:lstStyle/>
                    <a:p>
                      <a:pPr algn="l" fontAlgn="ctr"/>
                      <a:r>
                        <a:rPr lang="ru-RU" sz="1200" b="0" i="0" u="none" strike="noStrike" dirty="0">
                          <a:solidFill>
                            <a:schemeClr val="tx1"/>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167 000,00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211452">
                <a:tc>
                  <a:txBody>
                    <a:bodyPr/>
                    <a:lstStyle/>
                    <a:p>
                      <a:pPr algn="l" fontAlgn="ctr"/>
                      <a:r>
                        <a:rPr lang="ru-RU" sz="1200" b="0" i="0" u="none" strike="noStrike">
                          <a:solidFill>
                            <a:schemeClr val="tx1"/>
                          </a:solidFill>
                          <a:effectLst/>
                          <a:latin typeface="Times New Roman"/>
                        </a:rPr>
                        <a:t>Оснащение ГО "Вуктыл" средствами пожаротушения"</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r>
              <a:tr h="358888">
                <a:tc>
                  <a:txBody>
                    <a:bodyPr/>
                    <a:lstStyle/>
                    <a:p>
                      <a:pPr algn="l" fontAlgn="ctr"/>
                      <a:r>
                        <a:rPr lang="ru-RU" sz="1200" b="0" i="0" u="none" strike="noStrike">
                          <a:solidFill>
                            <a:schemeClr val="tx1"/>
                          </a:solidFill>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358888">
                <a:tc>
                  <a:txBody>
                    <a:bodyPr/>
                    <a:lstStyle/>
                    <a:p>
                      <a:pPr algn="l" fontAlgn="t"/>
                      <a:r>
                        <a:rPr lang="ru-RU" sz="1200" b="0" i="0" u="none" strike="noStrike" dirty="0">
                          <a:solidFill>
                            <a:schemeClr val="tx1"/>
                          </a:solidFill>
                          <a:effectLst/>
                          <a:latin typeface="Times New Roman"/>
                        </a:rPr>
                        <a:t>Оснащение сотрудников ЕДДС отдела по делам ГО и ЧС формой в соответствии с требованиями</a:t>
                      </a:r>
                    </a:p>
                  </a:txBody>
                  <a:tcPr marL="9525" marR="9525" marT="9525" marB="0"/>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07543">
                <a:tc>
                  <a:txBody>
                    <a:bodyPr/>
                    <a:lstStyle/>
                    <a:p>
                      <a:pPr algn="l" fontAlgn="ctr"/>
                      <a:r>
                        <a:rPr lang="ru-RU" sz="1200" b="0" i="0" u="none" strike="noStrike">
                          <a:solidFill>
                            <a:schemeClr val="tx1"/>
                          </a:solidFill>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257437">
                <a:tc>
                  <a:txBody>
                    <a:bodyPr/>
                    <a:lstStyle/>
                    <a:p>
                      <a:pPr algn="l" fontAlgn="ctr"/>
                      <a:r>
                        <a:rPr lang="ru-RU" sz="1200" b="0" i="0" u="none" strike="noStrike">
                          <a:solidFill>
                            <a:schemeClr val="tx1"/>
                          </a:solidFill>
                          <a:effectLst/>
                          <a:latin typeface="Times New Roman"/>
                        </a:rPr>
                        <a:t>Обеспечение своевременного оповещения населения</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223355">
                <a:tc>
                  <a:txBody>
                    <a:bodyPr/>
                    <a:lstStyle/>
                    <a:p>
                      <a:pPr algn="l" fontAlgn="ctr"/>
                      <a:r>
                        <a:rPr lang="ru-RU" sz="1200" b="0" i="0" u="none" strike="noStrike">
                          <a:solidFill>
                            <a:schemeClr val="tx1"/>
                          </a:solidFill>
                          <a:effectLst/>
                          <a:latin typeface="Times New Roman"/>
                        </a:rPr>
                        <a:t>Содержание в рабочем состоянии системы оповещения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r>
              <a:tr h="307543">
                <a:tc>
                  <a:txBody>
                    <a:bodyPr/>
                    <a:lstStyle/>
                    <a:p>
                      <a:pPr algn="l" fontAlgn="ctr"/>
                      <a:r>
                        <a:rPr lang="ru-RU" sz="1200" b="0" i="0" u="none" strike="noStrike">
                          <a:solidFill>
                            <a:schemeClr val="tx1"/>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200" b="0" i="0" u="none" strike="noStrike">
                          <a:solidFill>
                            <a:srgbClr val="000000"/>
                          </a:solidFill>
                          <a:effectLst/>
                          <a:latin typeface="Times New Roman"/>
                        </a:rPr>
                        <a:t>450 000,00</a:t>
                      </a:r>
                    </a:p>
                  </a:txBody>
                  <a:tcPr marL="9525" marR="9525" marT="9525" marB="0" anchor="ctr"/>
                </a:tc>
                <a:tc>
                  <a:txBody>
                    <a:bodyPr/>
                    <a:lstStyle/>
                    <a:p>
                      <a:pPr algn="ctr" fontAlgn="ctr"/>
                      <a:r>
                        <a:rPr lang="ru-RU" sz="1200" b="0" i="0" u="none" strike="noStrike">
                          <a:solidFill>
                            <a:srgbClr val="000000"/>
                          </a:solidFill>
                          <a:effectLst/>
                          <a:latin typeface="Times New Roman"/>
                        </a:rPr>
                        <a:t>460 000,00</a:t>
                      </a:r>
                    </a:p>
                  </a:txBody>
                  <a:tcPr marL="9525" marR="9525" marT="9525" marB="0" anchor="ctr"/>
                </a:tc>
                <a:tc>
                  <a:txBody>
                    <a:bodyPr/>
                    <a:lstStyle/>
                    <a:p>
                      <a:pPr algn="ctr" fontAlgn="ctr"/>
                      <a:r>
                        <a:rPr lang="ru-RU" sz="1200" b="0" i="0" u="none" strike="noStrike">
                          <a:solidFill>
                            <a:srgbClr val="000000"/>
                          </a:solidFill>
                          <a:effectLst/>
                          <a:latin typeface="Times New Roman"/>
                        </a:rPr>
                        <a:t>450 000,00</a:t>
                      </a:r>
                    </a:p>
                  </a:txBody>
                  <a:tcPr marL="9525" marR="9525" marT="9525" marB="0" anchor="ctr"/>
                </a:tc>
              </a:tr>
              <a:tr h="201085">
                <a:tc>
                  <a:txBody>
                    <a:bodyPr/>
                    <a:lstStyle/>
                    <a:p>
                      <a:pPr algn="l" fontAlgn="ctr"/>
                      <a:r>
                        <a:rPr lang="ru-RU" sz="1200" b="0" i="0" u="none" strike="noStrike">
                          <a:solidFill>
                            <a:schemeClr val="tx1"/>
                          </a:solidFill>
                          <a:effectLst/>
                          <a:latin typeface="Times New Roman"/>
                        </a:rPr>
                        <a:t>Строительство пожарного водоема</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r>
              <a:tr h="307543">
                <a:tc>
                  <a:txBody>
                    <a:bodyPr/>
                    <a:lstStyle/>
                    <a:p>
                      <a:pPr algn="l" fontAlgn="ctr"/>
                      <a:r>
                        <a:rPr lang="ru-RU" sz="1200" b="0" i="0" u="none" strike="noStrike">
                          <a:solidFill>
                            <a:schemeClr val="tx1"/>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r>
              <a:tr h="307543">
                <a:tc>
                  <a:txBody>
                    <a:bodyPr/>
                    <a:lstStyle/>
                    <a:p>
                      <a:pPr algn="l" fontAlgn="ctr"/>
                      <a:r>
                        <a:rPr lang="ru-RU" sz="1200" b="0" i="0" u="none" strike="noStrike" dirty="0">
                          <a:solidFill>
                            <a:schemeClr val="tx1"/>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200" b="0" i="0" u="none" strike="noStrike">
                          <a:solidFill>
                            <a:srgbClr val="000000"/>
                          </a:solidFill>
                          <a:effectLst/>
                          <a:latin typeface="Times New Roman"/>
                        </a:rPr>
                        <a:t>300 000,00</a:t>
                      </a:r>
                    </a:p>
                  </a:txBody>
                  <a:tcPr marL="9525" marR="9525" marT="9525" marB="0" anchor="ctr"/>
                </a:tc>
                <a:tc>
                  <a:txBody>
                    <a:bodyPr/>
                    <a:lstStyle/>
                    <a:p>
                      <a:pPr algn="ctr" fontAlgn="ctr"/>
                      <a:r>
                        <a:rPr lang="ru-RU" sz="1200" b="0" i="0" u="none" strike="noStrike">
                          <a:solidFill>
                            <a:srgbClr val="000000"/>
                          </a:solidFill>
                          <a:effectLst/>
                          <a:latin typeface="Times New Roman"/>
                        </a:rPr>
                        <a:t>400 000,00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400 000,00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291560" y="3140968"/>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768935394"/>
              </p:ext>
            </p:extLst>
          </p:nvPr>
        </p:nvGraphicFramePr>
        <p:xfrm>
          <a:off x="1187624" y="4005064"/>
          <a:ext cx="6336704" cy="23042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24819362"/>
              </p:ext>
            </p:extLst>
          </p:nvPr>
        </p:nvGraphicFramePr>
        <p:xfrm>
          <a:off x="124520" y="781279"/>
          <a:ext cx="8894960" cy="1778546"/>
        </p:xfrm>
        <a:graphic>
          <a:graphicData uri="http://schemas.openxmlformats.org/drawingml/2006/table">
            <a:tbl>
              <a:tblPr firstRow="1" bandRow="1">
                <a:tableStyleId>{5C22544A-7EE6-4342-B048-85BDC9FD1C3A}</a:tableStyleId>
              </a:tblPr>
              <a:tblGrid>
                <a:gridCol w="6203436"/>
                <a:gridCol w="920785"/>
                <a:gridCol w="920785"/>
                <a:gridCol w="849954"/>
              </a:tblGrid>
              <a:tr h="230517">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95491">
                <a:tc>
                  <a:txBody>
                    <a:bodyPr/>
                    <a:lstStyle/>
                    <a:p>
                      <a:pPr algn="l" fontAlgn="ctr"/>
                      <a:r>
                        <a:rPr lang="ru-RU" sz="1200" b="1" i="0" u="none" strike="noStrike" dirty="0">
                          <a:solidFill>
                            <a:schemeClr val="tx1"/>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solidFill>
                            <a:srgbClr val="000000"/>
                          </a:solidFill>
                          <a:effectLst/>
                          <a:latin typeface="Times New Roman"/>
                        </a:rPr>
                        <a:t>2 569 717,52</a:t>
                      </a:r>
                    </a:p>
                  </a:txBody>
                  <a:tcPr marL="9525" marR="9525" marT="9525" marB="0" anchor="ctr"/>
                </a:tc>
                <a:tc>
                  <a:txBody>
                    <a:bodyPr/>
                    <a:lstStyle/>
                    <a:p>
                      <a:pPr algn="ctr" fontAlgn="ctr"/>
                      <a:r>
                        <a:rPr lang="ru-RU" sz="1200" b="1" i="0" u="none" strike="noStrike">
                          <a:solidFill>
                            <a:srgbClr val="000000"/>
                          </a:solidFill>
                          <a:effectLst/>
                          <a:latin typeface="Times New Roman"/>
                        </a:rPr>
                        <a:t>2 507 809,36</a:t>
                      </a:r>
                    </a:p>
                  </a:txBody>
                  <a:tcPr marL="9525" marR="9525" marT="9525" marB="0" anchor="ctr"/>
                </a:tc>
                <a:tc>
                  <a:txBody>
                    <a:bodyPr/>
                    <a:lstStyle/>
                    <a:p>
                      <a:pPr algn="ctr" fontAlgn="ctr"/>
                      <a:r>
                        <a:rPr lang="ru-RU" sz="1200" b="1" i="0" u="none" strike="noStrike" dirty="0">
                          <a:solidFill>
                            <a:srgbClr val="000000"/>
                          </a:solidFill>
                          <a:effectLst/>
                          <a:latin typeface="Times New Roman"/>
                        </a:rPr>
                        <a:t>2 427 809,36</a:t>
                      </a:r>
                    </a:p>
                  </a:txBody>
                  <a:tcPr marL="9525" marR="9525" marT="9525" marB="0" anchor="ctr"/>
                </a:tc>
              </a:tr>
              <a:tr h="346818">
                <a:tc>
                  <a:txBody>
                    <a:bodyPr/>
                    <a:lstStyle/>
                    <a:p>
                      <a:pPr algn="l" fontAlgn="ctr"/>
                      <a:r>
                        <a:rPr lang="ru-RU" sz="1200" b="0" i="0" u="none" strike="noStrike" dirty="0">
                          <a:solidFill>
                            <a:schemeClr val="tx1"/>
                          </a:solidFill>
                          <a:effectLst/>
                          <a:latin typeface="Times New Roman"/>
                        </a:rPr>
                        <a:t>Проведение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p>
                  </a:txBody>
                  <a:tcPr marL="9525" marR="9525" marT="9525" marB="0" anchor="ctr"/>
                </a:tc>
                <a:tc>
                  <a:txBody>
                    <a:bodyPr/>
                    <a:lstStyle/>
                    <a:p>
                      <a:pPr algn="ctr" fontAlgn="ctr"/>
                      <a:r>
                        <a:rPr lang="ru-RU" sz="1200" b="0" i="0" u="none" strike="noStrike">
                          <a:solidFill>
                            <a:srgbClr val="000000"/>
                          </a:solidFill>
                          <a:effectLst/>
                          <a:latin typeface="Times New Roman"/>
                        </a:rPr>
                        <a:t>990 370,66</a:t>
                      </a:r>
                    </a:p>
                  </a:txBody>
                  <a:tcPr marL="9525" marR="9525" marT="9525" marB="0" anchor="ctr"/>
                </a:tc>
                <a:tc>
                  <a:txBody>
                    <a:bodyPr/>
                    <a:lstStyle/>
                    <a:p>
                      <a:pPr algn="ctr" fontAlgn="ctr"/>
                      <a:r>
                        <a:rPr lang="ru-RU" sz="1200" b="0" i="0" u="none" strike="noStrike">
                          <a:solidFill>
                            <a:srgbClr val="000000"/>
                          </a:solidFill>
                          <a:effectLst/>
                          <a:latin typeface="Times New Roman"/>
                        </a:rPr>
                        <a:t>1 065 500,00</a:t>
                      </a:r>
                    </a:p>
                  </a:txBody>
                  <a:tcPr marL="9525" marR="9525" marT="9525" marB="0" anchor="ctr"/>
                </a:tc>
                <a:tc>
                  <a:txBody>
                    <a:bodyPr/>
                    <a:lstStyle/>
                    <a:p>
                      <a:pPr algn="ctr" fontAlgn="ctr"/>
                      <a:r>
                        <a:rPr lang="ru-RU" sz="1200" b="0" i="0" u="none" strike="noStrike">
                          <a:solidFill>
                            <a:srgbClr val="000000"/>
                          </a:solidFill>
                          <a:effectLst/>
                          <a:latin typeface="Times New Roman"/>
                        </a:rPr>
                        <a:t>985 500,00</a:t>
                      </a:r>
                    </a:p>
                  </a:txBody>
                  <a:tcPr marL="9525" marR="9525" marT="9525" marB="0" anchor="ctr"/>
                </a:tc>
              </a:tr>
              <a:tr h="315360">
                <a:tc>
                  <a:txBody>
                    <a:bodyPr/>
                    <a:lstStyle/>
                    <a:p>
                      <a:pPr algn="l" fontAlgn="ctr"/>
                      <a:r>
                        <a:rPr lang="ru-RU" sz="1200" b="0" i="0" u="none" strike="noStrike" dirty="0">
                          <a:solidFill>
                            <a:schemeClr val="tx1"/>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rgbClr val="000000"/>
                          </a:solidFill>
                          <a:effectLst/>
                          <a:latin typeface="Times New Roman"/>
                        </a:rPr>
                        <a:t>1 579 346,86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r>
              <a:tr h="183824">
                <a:tc>
                  <a:txBody>
                    <a:bodyPr/>
                    <a:lstStyle/>
                    <a:p>
                      <a:pPr algn="l" fontAlgn="ctr"/>
                      <a:r>
                        <a:rPr lang="ru-RU" sz="1200" b="0" i="0" u="none" strike="noStrike" dirty="0">
                          <a:solidFill>
                            <a:schemeClr val="tx1"/>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ctr" fontAlgn="ctr"/>
                      <a:r>
                        <a:rPr lang="ru-RU" sz="1200" b="1" i="0" u="none" strike="noStrike">
                          <a:solidFill>
                            <a:srgbClr val="000000"/>
                          </a:solidFill>
                          <a:effectLst/>
                          <a:latin typeface="Times New Roman"/>
                        </a:rPr>
                        <a:t>152 500,00</a:t>
                      </a:r>
                    </a:p>
                  </a:txBody>
                  <a:tcPr marL="9525" marR="9525" marT="9525" marB="0" anchor="ctr"/>
                </a:tc>
                <a:tc>
                  <a:txBody>
                    <a:bodyPr/>
                    <a:lstStyle/>
                    <a:p>
                      <a:pPr algn="ctr" fontAlgn="ctr"/>
                      <a:r>
                        <a:rPr lang="ru-RU" sz="1200" b="1" i="0" u="none" strike="noStrike">
                          <a:solidFill>
                            <a:srgbClr val="000000"/>
                          </a:solidFill>
                          <a:effectLst/>
                          <a:latin typeface="Times New Roman"/>
                        </a:rPr>
                        <a:t>102 500,00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102 500,00</a:t>
                      </a:r>
                    </a:p>
                  </a:txBody>
                  <a:tcPr marL="9525" marR="9525" marT="9525" marB="0" anchor="ctr"/>
                </a:tc>
              </a:tr>
            </a:tbl>
          </a:graphicData>
        </a:graphic>
      </p:graphicFrame>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400" b="1" strike="noStrike" spc="-1" dirty="0">
              <a:latin typeface="Times New Roman" panose="02020603050405020304" pitchFamily="18" charset="0"/>
              <a:cs typeface="Times New Roman" panose="02020603050405020304" pitchFamily="18" charset="0"/>
            </a:endParaRPr>
          </a:p>
          <a:p>
            <a:pPr algn="just">
              <a:lnSpc>
                <a:spcPct val="100000"/>
              </a:lnSpc>
            </a:pPr>
            <a:endPar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4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4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400" b="1" strike="noStrike" spc="-1" dirty="0">
              <a:latin typeface="Times New Roman" panose="02020603050405020304" pitchFamily="18" charset="0"/>
              <a:cs typeface="Times New Roman" panose="02020603050405020304" pitchFamily="18" charset="0"/>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2043145024"/>
              </p:ext>
            </p:extLst>
          </p:nvPr>
        </p:nvGraphicFramePr>
        <p:xfrm>
          <a:off x="380984" y="3573016"/>
          <a:ext cx="8381672" cy="1828800"/>
        </p:xfrm>
        <a:graphic>
          <a:graphicData uri="http://schemas.openxmlformats.org/drawingml/2006/table">
            <a:tbl>
              <a:tblPr/>
              <a:tblGrid>
                <a:gridCol w="3773160"/>
                <a:gridCol w="936104"/>
                <a:gridCol w="539806"/>
                <a:gridCol w="499360"/>
                <a:gridCol w="488800"/>
                <a:gridCol w="488258"/>
                <a:gridCol w="504056"/>
                <a:gridCol w="576064"/>
                <a:gridCol w="576064"/>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2019</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2020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2021</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2022</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1200" b="1">
                          <a:effectLst/>
                          <a:latin typeface="Times New Roman" panose="02020603050405020304" pitchFamily="18" charset="0"/>
                          <a:ea typeface="Times New Roman"/>
                          <a:cs typeface="Times New Roman" panose="02020603050405020304" pitchFamily="18" charset="0"/>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1200" b="1" dirty="0">
                          <a:effectLst/>
                          <a:latin typeface="Times New Roman" panose="02020603050405020304" pitchFamily="18" charset="0"/>
                          <a:ea typeface="Times New Roman"/>
                          <a:cs typeface="Times New Roman" panose="02020603050405020304" pitchFamily="18" charset="0"/>
                        </a:rPr>
                        <a:t>год </a:t>
                      </a:r>
                    </a:p>
                  </a:txBody>
                  <a:tcPr marL="4762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b="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Количество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endParaRPr lang="ru-RU"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kumimoji="0" lang="ru-RU" sz="1200" kern="1200" dirty="0" smtClean="0">
                          <a:solidFill>
                            <a:schemeClr val="tx1"/>
                          </a:solidFill>
                          <a:effectLst/>
                          <a:latin typeface="Times New Roman" panose="02020603050405020304" pitchFamily="18" charset="0"/>
                          <a:ea typeface="+mn-ea"/>
                          <a:cs typeface="Times New Roman" panose="02020603050405020304" pitchFamily="18" charset="0"/>
                        </a:rPr>
                        <a:t>единиц</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a:effectLst/>
                          <a:latin typeface="Times New Roman" panose="02020603050405020304" pitchFamily="18" charset="0"/>
                          <a:ea typeface="Times New Roman"/>
                          <a:cs typeface="Times New Roman" panose="02020603050405020304" pitchFamily="18" charset="0"/>
                        </a:rPr>
                        <a:t>16</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spcAft>
                          <a:spcPts val="0"/>
                        </a:spcAft>
                      </a:pPr>
                      <a:r>
                        <a:rPr lang="ru-RU" sz="1200" dirty="0">
                          <a:effectLst/>
                          <a:latin typeface="Times New Roman" panose="02020603050405020304" pitchFamily="18" charset="0"/>
                          <a:ea typeface="Times New Roman"/>
                          <a:cs typeface="Times New Roman" panose="02020603050405020304" pitchFamily="18" charset="0"/>
                        </a:rPr>
                        <a:t>14</a:t>
                      </a: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145928373"/>
              </p:ext>
            </p:extLst>
          </p:nvPr>
        </p:nvGraphicFramePr>
        <p:xfrm>
          <a:off x="120329" y="764705"/>
          <a:ext cx="8928991" cy="3785118"/>
        </p:xfrm>
        <a:graphic>
          <a:graphicData uri="http://schemas.openxmlformats.org/drawingml/2006/table">
            <a:tbl>
              <a:tblPr firstRow="1" bandRow="1">
                <a:tableStyleId>{5C22544A-7EE6-4342-B048-85BDC9FD1C3A}</a:tableStyleId>
              </a:tblPr>
              <a:tblGrid>
                <a:gridCol w="5555926"/>
                <a:gridCol w="1139221"/>
                <a:gridCol w="1115858"/>
                <a:gridCol w="1117986"/>
              </a:tblGrid>
              <a:tr h="231067">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16113">
                <a:tc>
                  <a:txBody>
                    <a:bodyPr/>
                    <a:lstStyle/>
                    <a:p>
                      <a:pPr algn="l" fontAlgn="ctr"/>
                      <a:r>
                        <a:rPr lang="ru-RU" sz="1200" b="1" i="0" u="none" strike="noStrike">
                          <a:solidFill>
                            <a:schemeClr val="tx1"/>
                          </a:solidFill>
                          <a:effectLst/>
                          <a:latin typeface="Times New Roman"/>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a:solidFill>
                            <a:srgbClr val="000000"/>
                          </a:solidFill>
                          <a:effectLst/>
                          <a:latin typeface="Times New Roman"/>
                        </a:rPr>
                        <a:t>367 700,00</a:t>
                      </a:r>
                    </a:p>
                  </a:txBody>
                  <a:tcPr marL="9525" marR="9525" marT="9525" marB="0" anchor="ctr"/>
                </a:tc>
                <a:tc>
                  <a:txBody>
                    <a:bodyPr/>
                    <a:lstStyle/>
                    <a:p>
                      <a:pPr algn="ctr" fontAlgn="ctr"/>
                      <a:r>
                        <a:rPr lang="ru-RU" sz="1200" b="1" i="0" u="none" strike="noStrike">
                          <a:solidFill>
                            <a:srgbClr val="000000"/>
                          </a:solidFill>
                          <a:effectLst/>
                          <a:latin typeface="Times New Roman"/>
                        </a:rPr>
                        <a:t>462 700,00</a:t>
                      </a:r>
                    </a:p>
                  </a:txBody>
                  <a:tcPr marL="9525" marR="9525" marT="9525" marB="0" anchor="ctr"/>
                </a:tc>
                <a:tc>
                  <a:txBody>
                    <a:bodyPr/>
                    <a:lstStyle/>
                    <a:p>
                      <a:pPr algn="ctr" fontAlgn="ctr"/>
                      <a:r>
                        <a:rPr lang="ru-RU" sz="1200" b="1" i="0" u="none" strike="noStrike">
                          <a:solidFill>
                            <a:srgbClr val="000000"/>
                          </a:solidFill>
                          <a:effectLst/>
                          <a:latin typeface="Times New Roman"/>
                        </a:rPr>
                        <a:t>442 700,00</a:t>
                      </a:r>
                    </a:p>
                  </a:txBody>
                  <a:tcPr marL="9525" marR="9525" marT="9525" marB="0" anchor="ctr"/>
                </a:tc>
              </a:tr>
              <a:tr h="316113">
                <a:tc>
                  <a:txBody>
                    <a:bodyPr/>
                    <a:lstStyle/>
                    <a:p>
                      <a:pPr algn="l" fontAlgn="ctr"/>
                      <a:r>
                        <a:rPr lang="ru-RU" sz="1200" b="1" i="1" u="none" strike="noStrike">
                          <a:solidFill>
                            <a:schemeClr val="tx1"/>
                          </a:solidFill>
                          <a:effectLst/>
                          <a:latin typeface="Times New Roman"/>
                        </a:rPr>
                        <a:t>Подпрограмма 1 «Развитие и поддержка малого и среднего предпринимательства»</a:t>
                      </a:r>
                    </a:p>
                  </a:txBody>
                  <a:tcPr marL="9525" marR="9525" marT="9525" marB="0" anchor="ctr"/>
                </a:tc>
                <a:tc>
                  <a:txBody>
                    <a:bodyPr/>
                    <a:lstStyle/>
                    <a:p>
                      <a:pPr algn="ctr" fontAlgn="ctr"/>
                      <a:r>
                        <a:rPr lang="ru-RU" sz="1200" b="1" i="0" u="none" strike="noStrike">
                          <a:solidFill>
                            <a:srgbClr val="000000"/>
                          </a:solidFill>
                          <a:effectLst/>
                          <a:latin typeface="Times New Roman"/>
                        </a:rPr>
                        <a:t>192 000,00</a:t>
                      </a:r>
                    </a:p>
                  </a:txBody>
                  <a:tcPr marL="9525" marR="9525" marT="9525" marB="0" anchor="ctr"/>
                </a:tc>
                <a:tc>
                  <a:txBody>
                    <a:bodyPr/>
                    <a:lstStyle/>
                    <a:p>
                      <a:pPr algn="ctr" fontAlgn="ctr"/>
                      <a:r>
                        <a:rPr lang="ru-RU" sz="1200" b="1" i="0" u="none" strike="noStrike">
                          <a:solidFill>
                            <a:srgbClr val="000000"/>
                          </a:solidFill>
                          <a:effectLst/>
                          <a:latin typeface="Times New Roman"/>
                        </a:rPr>
                        <a:t>267 000,00</a:t>
                      </a:r>
                    </a:p>
                  </a:txBody>
                  <a:tcPr marL="9525" marR="9525" marT="9525" marB="0" anchor="ctr"/>
                </a:tc>
                <a:tc>
                  <a:txBody>
                    <a:bodyPr/>
                    <a:lstStyle/>
                    <a:p>
                      <a:pPr algn="ctr" fontAlgn="ctr"/>
                      <a:r>
                        <a:rPr lang="ru-RU" sz="1200" b="1" i="0" u="none" strike="noStrike">
                          <a:solidFill>
                            <a:srgbClr val="000000"/>
                          </a:solidFill>
                          <a:effectLst/>
                          <a:latin typeface="Times New Roman"/>
                        </a:rPr>
                        <a:t>267 000,00</a:t>
                      </a:r>
                    </a:p>
                  </a:txBody>
                  <a:tcPr marL="9525" marR="9525" marT="9525" marB="0" anchor="ctr"/>
                </a:tc>
              </a:tr>
              <a:tr h="162068">
                <a:tc>
                  <a:txBody>
                    <a:bodyPr/>
                    <a:lstStyle/>
                    <a:p>
                      <a:pPr algn="l" fontAlgn="ctr"/>
                      <a:r>
                        <a:rPr lang="ru-RU" sz="1200" b="0" i="0" u="none" strike="noStrike">
                          <a:solidFill>
                            <a:schemeClr val="tx1"/>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r>
              <a:tr h="316113">
                <a:tc>
                  <a:txBody>
                    <a:bodyPr/>
                    <a:lstStyle/>
                    <a:p>
                      <a:pPr algn="l" fontAlgn="ctr"/>
                      <a:r>
                        <a:rPr lang="ru-RU" sz="1200" b="0" i="0" u="none" strike="noStrike">
                          <a:solidFill>
                            <a:schemeClr val="tx1"/>
                          </a:solidFill>
                          <a:effectLst/>
                          <a:latin typeface="Times New Roman"/>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r>
              <a:tr h="316113">
                <a:tc>
                  <a:txBody>
                    <a:bodyPr/>
                    <a:lstStyle/>
                    <a:p>
                      <a:pPr algn="l" fontAlgn="ctr"/>
                      <a:r>
                        <a:rPr lang="ru-RU" sz="1200" b="1" i="1" u="none" strike="noStrike">
                          <a:solidFill>
                            <a:schemeClr val="tx1"/>
                          </a:solidFill>
                          <a:effectLst/>
                          <a:latin typeface="Times New Roman"/>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solidFill>
                            <a:srgbClr val="000000"/>
                          </a:solidFill>
                          <a:effectLst/>
                          <a:latin typeface="Times New Roman"/>
                        </a:rPr>
                        <a:t>155 700,00</a:t>
                      </a:r>
                    </a:p>
                  </a:txBody>
                  <a:tcPr marL="9525" marR="9525" marT="9525" marB="0" anchor="ctr"/>
                </a:tc>
                <a:tc>
                  <a:txBody>
                    <a:bodyPr/>
                    <a:lstStyle/>
                    <a:p>
                      <a:pPr algn="ctr" fontAlgn="ctr"/>
                      <a:r>
                        <a:rPr lang="ru-RU" sz="1200" b="1" i="0" u="none" strike="noStrike">
                          <a:solidFill>
                            <a:srgbClr val="000000"/>
                          </a:solidFill>
                          <a:effectLst/>
                          <a:latin typeface="Times New Roman"/>
                        </a:rPr>
                        <a:t>155 700,00</a:t>
                      </a:r>
                    </a:p>
                  </a:txBody>
                  <a:tcPr marL="9525" marR="9525" marT="9525" marB="0" anchor="ctr"/>
                </a:tc>
                <a:tc>
                  <a:txBody>
                    <a:bodyPr/>
                    <a:lstStyle/>
                    <a:p>
                      <a:pPr algn="ctr" fontAlgn="ctr"/>
                      <a:r>
                        <a:rPr lang="ru-RU" sz="1200" b="1" i="0" u="none" strike="noStrike">
                          <a:solidFill>
                            <a:srgbClr val="000000"/>
                          </a:solidFill>
                          <a:effectLst/>
                          <a:latin typeface="Times New Roman"/>
                        </a:rPr>
                        <a:t>155 700,00</a:t>
                      </a:r>
                    </a:p>
                  </a:txBody>
                  <a:tcPr marL="9525" marR="9525" marT="9525" marB="0" anchor="ctr"/>
                </a:tc>
              </a:tr>
              <a:tr h="316113">
                <a:tc>
                  <a:txBody>
                    <a:bodyPr/>
                    <a:lstStyle/>
                    <a:p>
                      <a:pPr algn="l" fontAlgn="ctr"/>
                      <a:r>
                        <a:rPr lang="ru-RU" sz="1200" b="0" i="0" u="none" strike="noStrike" dirty="0">
                          <a:solidFill>
                            <a:schemeClr val="tx1"/>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r>
              <a:tr h="316113">
                <a:tc>
                  <a:txBody>
                    <a:bodyPr/>
                    <a:lstStyle/>
                    <a:p>
                      <a:pPr algn="l" fontAlgn="ctr"/>
                      <a:r>
                        <a:rPr lang="ru-RU" sz="1200" b="1" i="1" u="none" strike="noStrike">
                          <a:solidFill>
                            <a:schemeClr val="tx1"/>
                          </a:solidFill>
                          <a:effectLst/>
                          <a:latin typeface="Times New Roman"/>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solidFill>
                            <a:srgbClr val="000000"/>
                          </a:solidFill>
                          <a:effectLst/>
                          <a:latin typeface="Times New Roman"/>
                        </a:rPr>
                        <a:t>20 000,00</a:t>
                      </a:r>
                    </a:p>
                  </a:txBody>
                  <a:tcPr marL="9525" marR="9525" marT="9525" marB="0" anchor="ctr"/>
                </a:tc>
                <a:tc>
                  <a:txBody>
                    <a:bodyPr/>
                    <a:lstStyle/>
                    <a:p>
                      <a:pPr algn="ctr" fontAlgn="ctr"/>
                      <a:r>
                        <a:rPr lang="ru-RU" sz="1200" b="1" i="0" u="none" strike="noStrike">
                          <a:solidFill>
                            <a:srgbClr val="000000"/>
                          </a:solidFill>
                          <a:effectLst/>
                          <a:latin typeface="Times New Roman"/>
                        </a:rPr>
                        <a:t>40 000,00</a:t>
                      </a:r>
                    </a:p>
                  </a:txBody>
                  <a:tcPr marL="9525" marR="9525" marT="9525" marB="0" anchor="ctr"/>
                </a:tc>
                <a:tc>
                  <a:txBody>
                    <a:bodyPr/>
                    <a:lstStyle/>
                    <a:p>
                      <a:pPr algn="ctr" fontAlgn="ctr"/>
                      <a:r>
                        <a:rPr lang="ru-RU" sz="1200" b="1" i="0" u="none" strike="noStrike">
                          <a:solidFill>
                            <a:srgbClr val="000000"/>
                          </a:solidFill>
                          <a:effectLst/>
                          <a:latin typeface="Times New Roman"/>
                        </a:rPr>
                        <a:t>20 000,00</a:t>
                      </a:r>
                    </a:p>
                  </a:txBody>
                  <a:tcPr marL="9525" marR="9525" marT="9525" marB="0" anchor="ctr"/>
                </a:tc>
              </a:tr>
              <a:tr h="316113">
                <a:tc>
                  <a:txBody>
                    <a:bodyPr/>
                    <a:lstStyle/>
                    <a:p>
                      <a:pPr algn="l" fontAlgn="ctr"/>
                      <a:r>
                        <a:rPr lang="ru-RU" sz="1200" b="0" i="0" u="none" strike="noStrike">
                          <a:solidFill>
                            <a:schemeClr val="tx1"/>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162068">
                <a:tc>
                  <a:txBody>
                    <a:bodyPr/>
                    <a:lstStyle/>
                    <a:p>
                      <a:pPr algn="l" fontAlgn="t"/>
                      <a:r>
                        <a:rPr lang="ru-RU" sz="1200" b="0" i="0" u="none" strike="noStrike">
                          <a:solidFill>
                            <a:schemeClr val="tx1"/>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316113">
                <a:tc>
                  <a:txBody>
                    <a:bodyPr/>
                    <a:lstStyle/>
                    <a:p>
                      <a:pPr algn="l" fontAlgn="ctr"/>
                      <a:r>
                        <a:rPr lang="ru-RU" sz="1200" b="0" i="0" u="none" strike="noStrike" dirty="0">
                          <a:solidFill>
                            <a:schemeClr val="tx1"/>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21962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dirty="0">
                <a:latin typeface="Times New Roman" panose="02020603050405020304" pitchFamily="18" charset="0"/>
                <a:cs typeface="Times New Roman" panose="02020603050405020304" pitchFamily="18" charset="0"/>
              </a:rPr>
              <a:t>Создание благоприятных условий для развития  экономики   ГО «Вуктыл»</a:t>
            </a:r>
            <a:endParaRPr lang="ru-RU" sz="1200" b="1" strike="noStrike" spc="-1" dirty="0">
              <a:latin typeface="Times New Roman" panose="02020603050405020304" pitchFamily="18" charset="0"/>
              <a:cs typeface="Times New Roman" panose="02020603050405020304" pitchFamily="18" charset="0"/>
            </a:endParaRPr>
          </a:p>
          <a:p>
            <a:pPr algn="just">
              <a:lnSpc>
                <a:spcPct val="100000"/>
              </a:lnSpc>
            </a:pPr>
            <a:endParaRPr lang="ru-RU" sz="1200" b="1" strike="noStrike" spc="-1" dirty="0" smtClean="0">
              <a:solidFill>
                <a:srgbClr val="FF0000"/>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2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trike="noStrike" spc="-1" dirty="0">
              <a:solidFill>
                <a:srgbClr val="FF0000"/>
              </a:solidFill>
              <a:latin typeface="Times New Roman" panose="02020603050405020304" pitchFamily="18" charset="0"/>
              <a:cs typeface="Times New Roman" panose="02020603050405020304" pitchFamily="18" charset="0"/>
            </a:endParaRPr>
          </a:p>
          <a:p>
            <a:pPr lvl="0"/>
            <a:r>
              <a:rPr lang="ru-RU" sz="1200" b="1" dirty="0" smtClean="0">
                <a:latin typeface="Times New Roman" panose="02020603050405020304" pitchFamily="18" charset="0"/>
                <a:cs typeface="Times New Roman" panose="02020603050405020304" pitchFamily="18" charset="0"/>
              </a:rPr>
              <a:t>1. Создание </a:t>
            </a:r>
            <a:r>
              <a:rPr lang="ru-RU" sz="1200" b="1" dirty="0">
                <a:latin typeface="Times New Roman" panose="02020603050405020304" pitchFamily="18" charset="0"/>
                <a:cs typeface="Times New Roman" panose="02020603050405020304" pitchFamily="18" charset="0"/>
              </a:rPr>
              <a:t>условий для развития малого и среднего предпринимательства ГО «Вуктыл»;</a:t>
            </a:r>
          </a:p>
          <a:p>
            <a:pPr lvl="0"/>
            <a:r>
              <a:rPr lang="ru-RU" sz="1200" b="1" dirty="0" smtClean="0">
                <a:latin typeface="Times New Roman" panose="02020603050405020304" pitchFamily="18" charset="0"/>
                <a:cs typeface="Times New Roman" panose="02020603050405020304" pitchFamily="18" charset="0"/>
              </a:rPr>
              <a:t>2. создание </a:t>
            </a:r>
            <a:r>
              <a:rPr lang="ru-RU" sz="1200" b="1" dirty="0">
                <a:latin typeface="Times New Roman" panose="02020603050405020304" pitchFamily="18" charset="0"/>
                <a:cs typeface="Times New Roman" panose="02020603050405020304" pitchFamily="18" charset="0"/>
              </a:rPr>
              <a:t>условий для сохранения и развития сельского хозяйства, регулирование рынка пищевой продукции на территории ГО «Вуктыл»;</a:t>
            </a:r>
          </a:p>
          <a:p>
            <a:pPr lvl="0"/>
            <a:r>
              <a:rPr lang="ru-RU" sz="1200" b="1" dirty="0" smtClean="0">
                <a:latin typeface="Times New Roman" panose="02020603050405020304" pitchFamily="18" charset="0"/>
                <a:cs typeface="Times New Roman" panose="02020603050405020304" pitchFamily="18" charset="0"/>
              </a:rPr>
              <a:t>3. формирование </a:t>
            </a:r>
            <a:r>
              <a:rPr lang="ru-RU" sz="1200" b="1" dirty="0">
                <a:latin typeface="Times New Roman" panose="02020603050405020304" pitchFamily="18" charset="0"/>
                <a:cs typeface="Times New Roman" panose="02020603050405020304" pitchFamily="18" charset="0"/>
              </a:rPr>
              <a:t>туристского комплекса, интегрированного в экономику  и удовлетворяющего потребности жителей и гостей  ГО «Вуктыл» в отдыхе;</a:t>
            </a:r>
          </a:p>
          <a:p>
            <a:pPr lvl="0"/>
            <a:r>
              <a:rPr lang="ru-RU" sz="1200" b="1" dirty="0" smtClean="0">
                <a:latin typeface="Times New Roman" panose="02020603050405020304" pitchFamily="18" charset="0"/>
                <a:cs typeface="Times New Roman" panose="02020603050405020304" pitchFamily="18" charset="0"/>
              </a:rPr>
              <a:t>4. функционирование </a:t>
            </a:r>
            <a:r>
              <a:rPr lang="ru-RU" sz="1200" b="1" dirty="0">
                <a:latin typeface="Times New Roman" panose="02020603050405020304" pitchFamily="18" charset="0"/>
                <a:cs typeface="Times New Roman" panose="02020603050405020304" pitchFamily="18" charset="0"/>
              </a:rPr>
              <a:t>комплексной системы стратегического планирования ГО «Вуктыл»;</a:t>
            </a:r>
          </a:p>
          <a:p>
            <a:pPr lvl="0"/>
            <a:r>
              <a:rPr lang="ru-RU" sz="1200" b="1" dirty="0" smtClean="0">
                <a:latin typeface="Times New Roman" panose="02020603050405020304" pitchFamily="18" charset="0"/>
                <a:cs typeface="Times New Roman" panose="02020603050405020304" pitchFamily="18" charset="0"/>
              </a:rPr>
              <a:t>5. создание </a:t>
            </a:r>
            <a:r>
              <a:rPr lang="ru-RU" sz="1200" b="1" dirty="0">
                <a:latin typeface="Times New Roman" panose="02020603050405020304" pitchFamily="18" charset="0"/>
                <a:cs typeface="Times New Roman" panose="02020603050405020304" pitchFamily="18" charset="0"/>
              </a:rPr>
              <a:t>условий для повышения инвестиционной привлекательности ГО «Вуктыл» и инвестиционной активности на территории ГО «Вуктыл»;</a:t>
            </a:r>
          </a:p>
          <a:p>
            <a:pPr lvl="0"/>
            <a:r>
              <a:rPr lang="ru-RU" sz="1200" b="1" dirty="0" smtClean="0">
                <a:latin typeface="Times New Roman" panose="02020603050405020304" pitchFamily="18" charset="0"/>
                <a:cs typeface="Times New Roman" panose="02020603050405020304" pitchFamily="18" charset="0"/>
              </a:rPr>
              <a:t>6. развитие </a:t>
            </a:r>
            <a:r>
              <a:rPr lang="ru-RU" sz="1200" b="1" dirty="0">
                <a:latin typeface="Times New Roman" panose="02020603050405020304" pitchFamily="18" charset="0"/>
                <a:cs typeface="Times New Roman" panose="02020603050405020304" pitchFamily="18" charset="0"/>
              </a:rPr>
              <a:t>конкурентной среды в ГО «Вуктыл»</a:t>
            </a:r>
          </a:p>
        </p:txBody>
      </p:sp>
      <p:sp>
        <p:nvSpPr>
          <p:cNvPr id="564" name="TextShape 2"/>
          <p:cNvSpPr txBox="1"/>
          <p:nvPr/>
        </p:nvSpPr>
        <p:spPr>
          <a:xfrm>
            <a:off x="1115616" y="5661248"/>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479201127"/>
              </p:ext>
            </p:extLst>
          </p:nvPr>
        </p:nvGraphicFramePr>
        <p:xfrm>
          <a:off x="389074" y="3429000"/>
          <a:ext cx="8350860" cy="2291512"/>
        </p:xfrm>
        <a:graphic>
          <a:graphicData uri="http://schemas.openxmlformats.org/drawingml/2006/table">
            <a:tbl>
              <a:tblPr/>
              <a:tblGrid>
                <a:gridCol w="3636254"/>
                <a:gridCol w="882781"/>
                <a:gridCol w="611156"/>
                <a:gridCol w="543250"/>
                <a:gridCol w="543250"/>
                <a:gridCol w="543250"/>
                <a:gridCol w="543250"/>
                <a:gridCol w="543250"/>
                <a:gridCol w="504419"/>
              </a:tblGrid>
              <a:tr h="131855">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   </a:t>
                      </a:r>
                      <a:r>
                        <a:rPr lang="ru-RU" sz="1100" b="1" strike="noStrike" spc="-1" dirty="0">
                          <a:latin typeface="Times New Roman" panose="02020603050405020304" pitchFamily="18" charset="0"/>
                          <a:ea typeface="Times New Roman"/>
                          <a:cs typeface="Times New Roman" panose="02020603050405020304" pitchFamily="18" charset="0"/>
                        </a:rPr>
                        <a:t>Ед.   </a:t>
                      </a:r>
                      <a:r>
                        <a:rPr sz="1100" b="1" dirty="0">
                          <a:latin typeface="Times New Roman" panose="02020603050405020304" pitchFamily="18" charset="0"/>
                          <a:cs typeface="Times New Roman" panose="02020603050405020304" pitchFamily="18" charset="0"/>
                        </a:rPr>
                        <a:t/>
                      </a:r>
                      <a:br>
                        <a:rPr sz="1100" b="1"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en-US" sz="1100" b="1"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2019</a:t>
                      </a:r>
                    </a:p>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2020 </a:t>
                      </a:r>
                    </a:p>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2021</a:t>
                      </a:r>
                    </a:p>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2022</a:t>
                      </a:r>
                    </a:p>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100" b="1">
                          <a:effectLst/>
                          <a:latin typeface="Times New Roman" panose="02020603050405020304" pitchFamily="18" charset="0"/>
                          <a:ea typeface="Times New Roman"/>
                          <a:cs typeface="Times New Roman" panose="02020603050405020304" pitchFamily="18" charset="0"/>
                        </a:rPr>
                        <a:t>2023</a:t>
                      </a:r>
                    </a:p>
                    <a:p>
                      <a:pPr algn="ctr">
                        <a:lnSpc>
                          <a:spcPct val="115000"/>
                        </a:lnSpc>
                        <a:spcAft>
                          <a:spcPts val="0"/>
                        </a:spcAft>
                      </a:pPr>
                      <a:r>
                        <a:rPr lang="ru-RU" sz="1100" b="1">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100" b="1">
                          <a:effectLst/>
                          <a:latin typeface="Times New Roman" panose="02020603050405020304" pitchFamily="18" charset="0"/>
                          <a:ea typeface="Times New Roman"/>
                          <a:cs typeface="Times New Roman" panose="02020603050405020304" pitchFamily="18" charset="0"/>
                        </a:rPr>
                        <a:t>2024</a:t>
                      </a:r>
                    </a:p>
                    <a:p>
                      <a:pPr algn="ctr">
                        <a:lnSpc>
                          <a:spcPct val="115000"/>
                        </a:lnSpc>
                        <a:spcAft>
                          <a:spcPts val="0"/>
                        </a:spcAft>
                      </a:pPr>
                      <a:r>
                        <a:rPr lang="ru-RU" sz="1100" b="1">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2025</a:t>
                      </a:r>
                    </a:p>
                    <a:p>
                      <a:pPr algn="ctr">
                        <a:lnSpc>
                          <a:spcPct val="115000"/>
                        </a:lnSpc>
                        <a:spcAft>
                          <a:spcPts val="0"/>
                        </a:spcAft>
                      </a:pPr>
                      <a:r>
                        <a:rPr lang="ru-RU" sz="1100" b="1" dirty="0">
                          <a:effectLst/>
                          <a:latin typeface="Times New Roman" panose="02020603050405020304" pitchFamily="18" charset="0"/>
                          <a:ea typeface="Times New Roman"/>
                          <a:cs typeface="Times New Roman" panose="02020603050405020304" pitchFamily="18" charset="0"/>
                        </a:rPr>
                        <a:t>год</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432174">
                <a:tc gridSpan="9">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pPr algn="just">
                        <a:lnSpc>
                          <a:spcPct val="115000"/>
                        </a:lnSpc>
                        <a:spcAft>
                          <a:spcPts val="0"/>
                        </a:spcAft>
                      </a:pPr>
                      <a:r>
                        <a:rPr lang="ru-RU" sz="1100">
                          <a:effectLst/>
                          <a:latin typeface="Times New Roman"/>
                          <a:ea typeface="Times New Roman"/>
                          <a:cs typeface="Calibri"/>
                        </a:rPr>
                        <a:t>Число субъектов малого и среднего предпринимательства (без индивидуальных предпринимателей) в расчете на 10 тыс. человек населения</a:t>
                      </a:r>
                      <a:endParaRPr lang="ru-RU" sz="110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a:effectLst/>
                          <a:latin typeface="Times New Roman"/>
                          <a:ea typeface="Times New Roman"/>
                        </a:rPr>
                        <a:t>ед.</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a:effectLst/>
                          <a:latin typeface="Times New Roman"/>
                          <a:ea typeface="Times New Roman"/>
                        </a:rPr>
                        <a:t>-</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dirty="0">
                          <a:effectLst/>
                          <a:latin typeface="Times New Roman"/>
                          <a:ea typeface="Times New Roman"/>
                        </a:rPr>
                        <a:t>40</a:t>
                      </a: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dirty="0">
                          <a:effectLst/>
                          <a:latin typeface="Times New Roman"/>
                          <a:ea typeface="Times New Roman"/>
                        </a:rPr>
                        <a:t>40</a:t>
                      </a: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427130">
                <a:tc>
                  <a:txBody>
                    <a:bodyPr/>
                    <a:lstStyle/>
                    <a:p>
                      <a:pPr>
                        <a:lnSpc>
                          <a:spcPct val="115000"/>
                        </a:lnSpc>
                        <a:spcAft>
                          <a:spcPts val="0"/>
                        </a:spcAft>
                      </a:pPr>
                      <a:r>
                        <a:rPr lang="ru-RU" sz="1100">
                          <a:effectLst/>
                          <a:latin typeface="Times New Roman"/>
                          <a:ea typeface="Times New Roman"/>
                          <a:cs typeface="Calibri"/>
                        </a:rPr>
                        <a:t>Объем инвестиций в основной капитал  за счет всех источников  финансирования</a:t>
                      </a:r>
                      <a:endParaRPr lang="ru-RU" sz="1100">
                        <a:effectLst/>
                        <a:latin typeface="Calibri"/>
                        <a:ea typeface="Times New Roman"/>
                        <a:cs typeface="Calibri"/>
                      </a:endParaRP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100">
                          <a:effectLst/>
                          <a:latin typeface="Times New Roman"/>
                          <a:ea typeface="Times New Roman"/>
                        </a:rPr>
                        <a:t>млн.руб</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a:effectLst/>
                          <a:latin typeface="Times New Roman"/>
                          <a:ea typeface="Times New Roman"/>
                          <a:cs typeface="Calibri"/>
                        </a:rPr>
                        <a:t>-</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a:effectLst/>
                          <a:latin typeface="Times New Roman"/>
                          <a:ea typeface="Times New Roman"/>
                          <a:cs typeface="Calibri"/>
                        </a:rPr>
                        <a:t>-</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a:effectLst/>
                          <a:latin typeface="Times New Roman"/>
                          <a:ea typeface="Times New Roman"/>
                          <a:cs typeface="Calibri"/>
                        </a:rPr>
                        <a:t>419,2</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a:effectLst/>
                          <a:latin typeface="Times New Roman"/>
                          <a:ea typeface="Times New Roman"/>
                          <a:cs typeface="Calibri"/>
                        </a:rPr>
                        <a:t>263,0</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a:effectLst/>
                          <a:latin typeface="Times New Roman"/>
                          <a:ea typeface="Times New Roman"/>
                          <a:cs typeface="Calibri"/>
                        </a:rPr>
                        <a:t>275,89</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a:effectLst/>
                          <a:latin typeface="Times New Roman"/>
                          <a:ea typeface="Times New Roman"/>
                          <a:cs typeface="Calibri"/>
                        </a:rPr>
                        <a:t>287,5</a:t>
                      </a:r>
                      <a:endParaRPr lang="ru-RU" sz="110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dirty="0">
                          <a:effectLst/>
                          <a:latin typeface="Times New Roman"/>
                          <a:ea typeface="Times New Roman"/>
                          <a:cs typeface="Calibri"/>
                        </a:rPr>
                        <a:t>297,8</a:t>
                      </a:r>
                      <a:endParaRPr lang="ru-RU" sz="11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427130">
                <a:tc>
                  <a:txBody>
                    <a:bodyPr/>
                    <a:lstStyle/>
                    <a:p>
                      <a:pPr>
                        <a:spcAft>
                          <a:spcPts val="0"/>
                        </a:spcAft>
                      </a:pPr>
                      <a:r>
                        <a:rPr lang="ru-RU" sz="1100" dirty="0">
                          <a:effectLst/>
                          <a:latin typeface="Times New Roman"/>
                          <a:ea typeface="Times New Roman"/>
                        </a:rPr>
                        <a:t>Количество туристов, посетивших туристские маршруты на территории ГО «Вуктыл»</a:t>
                      </a:r>
                    </a:p>
                  </a:txBody>
                  <a:tcPr marL="41275" marR="47625"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dirty="0">
                          <a:effectLst/>
                          <a:latin typeface="Times New Roman"/>
                          <a:ea typeface="Times New Roman"/>
                        </a:rPr>
                        <a:t>чел.</a:t>
                      </a:r>
                    </a:p>
                  </a:txBody>
                  <a:tcPr marL="41275" marR="47625"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100">
                          <a:effectLst/>
                          <a:latin typeface="Times New Roman"/>
                          <a:ea typeface="Times New Roman"/>
                          <a:cs typeface="Calibri"/>
                        </a:rPr>
                        <a:t>2380</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tabLst>
                          <a:tab pos="-38735" algn="l"/>
                        </a:tabLst>
                      </a:pPr>
                      <a:r>
                        <a:rPr lang="ru-RU" sz="1100">
                          <a:effectLst/>
                          <a:latin typeface="Times New Roman"/>
                          <a:ea typeface="Times New Roman"/>
                          <a:cs typeface="Calibri"/>
                        </a:rPr>
                        <a:t>2382</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100">
                          <a:effectLst/>
                          <a:latin typeface="Times New Roman"/>
                          <a:ea typeface="Times New Roman"/>
                          <a:cs typeface="Calibri"/>
                        </a:rPr>
                        <a:t>2384</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100">
                          <a:effectLst/>
                          <a:latin typeface="Times New Roman"/>
                          <a:ea typeface="Times New Roman"/>
                          <a:cs typeface="Calibri"/>
                        </a:rPr>
                        <a:t>2386</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100">
                          <a:effectLst/>
                          <a:latin typeface="Times New Roman"/>
                          <a:ea typeface="Times New Roman"/>
                          <a:cs typeface="Calibri"/>
                        </a:rPr>
                        <a:t>2388</a:t>
                      </a:r>
                      <a:endParaRPr lang="ru-RU" sz="110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100">
                          <a:effectLst/>
                          <a:latin typeface="Times New Roman"/>
                          <a:ea typeface="Times New Roman"/>
                          <a:cs typeface="Calibri"/>
                        </a:rPr>
                        <a:t>2390</a:t>
                      </a:r>
                      <a:endParaRPr lang="ru-RU" sz="1100">
                        <a:effectLst/>
                        <a:latin typeface="Calibri"/>
                        <a:ea typeface="Times New Roman"/>
                        <a:cs typeface="Calibri"/>
                      </a:endParaRPr>
                    </a:p>
                  </a:txBody>
                  <a:tcPr marL="4127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lnSpc>
                          <a:spcPct val="115000"/>
                        </a:lnSpc>
                        <a:spcAft>
                          <a:spcPts val="1000"/>
                        </a:spcAft>
                      </a:pPr>
                      <a:r>
                        <a:rPr lang="ru-RU" sz="1100" dirty="0">
                          <a:effectLst/>
                          <a:latin typeface="Times New Roman"/>
                          <a:ea typeface="Times New Roman"/>
                          <a:cs typeface="Calibri"/>
                        </a:rPr>
                        <a:t>2392</a:t>
                      </a:r>
                      <a:endParaRPr lang="ru-RU" sz="1100" dirty="0">
                        <a:effectLst/>
                        <a:latin typeface="Calibri"/>
                        <a:ea typeface="Times New Roman"/>
                        <a:cs typeface="Calibri"/>
                      </a:endParaRPr>
                    </a:p>
                  </a:txBody>
                  <a:tcPr marL="4127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bl>
          </a:graphicData>
        </a:graphic>
      </p:graphicFrame>
      <p:sp>
        <p:nvSpPr>
          <p:cNvPr id="9" name="CustomShape 1"/>
          <p:cNvSpPr/>
          <p:nvPr/>
        </p:nvSpPr>
        <p:spPr>
          <a:xfrm>
            <a:off x="1766352" y="2837764"/>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2381722697"/>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414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dirty="0">
                <a:latin typeface="Times New Roman" panose="02020603050405020304" pitchFamily="18" charset="0"/>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a:t>
            </a:r>
            <a:r>
              <a:rPr lang="ru-RU" sz="1200" b="1" dirty="0" smtClean="0">
                <a:latin typeface="Times New Roman" panose="02020603050405020304" pitchFamily="18" charset="0"/>
                <a:cs typeface="Times New Roman" panose="02020603050405020304" pitchFamily="18" charset="0"/>
              </a:rPr>
              <a:t>услугах</a:t>
            </a:r>
          </a:p>
          <a:p>
            <a:pPr algn="just">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967532456"/>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686979573"/>
              </p:ext>
            </p:extLst>
          </p:nvPr>
        </p:nvGraphicFramePr>
        <p:xfrm>
          <a:off x="89572" y="3140968"/>
          <a:ext cx="8964856" cy="3443374"/>
        </p:xfrm>
        <a:graphic>
          <a:graphicData uri="http://schemas.openxmlformats.org/drawingml/2006/table">
            <a:tbl>
              <a:tblPr firstRow="1" bandRow="1">
                <a:tableStyleId>{5C22544A-7EE6-4342-B048-85BDC9FD1C3A}</a:tableStyleId>
              </a:tblPr>
              <a:tblGrid>
                <a:gridCol w="5976664"/>
                <a:gridCol w="1008112"/>
                <a:gridCol w="1008112"/>
                <a:gridCol w="971968"/>
              </a:tblGrid>
              <a:tr h="248311">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39703">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solidFill>
                            <a:srgbClr val="000000"/>
                          </a:solidFill>
                          <a:effectLst/>
                          <a:latin typeface="Times New Roman"/>
                        </a:rPr>
                        <a:t>31 455 256,34</a:t>
                      </a:r>
                    </a:p>
                  </a:txBody>
                  <a:tcPr marL="9525" marR="9525" marT="9525" marB="0" anchor="ctr"/>
                </a:tc>
                <a:tc>
                  <a:txBody>
                    <a:bodyPr/>
                    <a:lstStyle/>
                    <a:p>
                      <a:pPr algn="ctr" fontAlgn="ctr"/>
                      <a:r>
                        <a:rPr lang="ru-RU" sz="1200" b="1" i="0" u="none" strike="noStrike">
                          <a:solidFill>
                            <a:srgbClr val="000000"/>
                          </a:solidFill>
                          <a:effectLst/>
                          <a:latin typeface="Times New Roman"/>
                        </a:rPr>
                        <a:t>32 716 053,82</a:t>
                      </a:r>
                    </a:p>
                  </a:txBody>
                  <a:tcPr marL="9525" marR="9525" marT="9525" marB="0" anchor="ctr"/>
                </a:tc>
                <a:tc>
                  <a:txBody>
                    <a:bodyPr/>
                    <a:lstStyle/>
                    <a:p>
                      <a:pPr algn="ctr" fontAlgn="ctr"/>
                      <a:r>
                        <a:rPr lang="ru-RU" sz="1200" b="1" i="0" u="none" strike="noStrike">
                          <a:solidFill>
                            <a:srgbClr val="000000"/>
                          </a:solidFill>
                          <a:effectLst/>
                          <a:latin typeface="Times New Roman"/>
                        </a:rPr>
                        <a:t>32 516 053,82</a:t>
                      </a:r>
                    </a:p>
                  </a:txBody>
                  <a:tcPr marL="9525" marR="9525" marT="9525" marB="0" anchor="ctr"/>
                </a:tc>
              </a:tr>
              <a:tr h="238746">
                <a:tc>
                  <a:txBody>
                    <a:bodyPr/>
                    <a:lstStyle/>
                    <a:p>
                      <a:pPr algn="l" fontAlgn="ctr"/>
                      <a:r>
                        <a:rPr lang="ru-RU" sz="1200" b="1" i="0" u="none" strike="noStrike">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20 158 720,21</a:t>
                      </a:r>
                    </a:p>
                  </a:txBody>
                  <a:tcPr marL="9525" marR="9525" marT="9525" marB="0" anchor="ctr"/>
                </a:tc>
                <a:tc>
                  <a:txBody>
                    <a:bodyPr/>
                    <a:lstStyle/>
                    <a:p>
                      <a:pPr algn="ctr" fontAlgn="ctr"/>
                      <a:r>
                        <a:rPr lang="ru-RU" sz="1200" b="1" i="0" u="none" strike="noStrike">
                          <a:solidFill>
                            <a:srgbClr val="000000"/>
                          </a:solidFill>
                          <a:effectLst/>
                          <a:latin typeface="Times New Roman"/>
                        </a:rPr>
                        <a:t>21 419 473,69</a:t>
                      </a:r>
                    </a:p>
                  </a:txBody>
                  <a:tcPr marL="9525" marR="9525" marT="9525" marB="0" anchor="ctr"/>
                </a:tc>
                <a:tc>
                  <a:txBody>
                    <a:bodyPr/>
                    <a:lstStyle/>
                    <a:p>
                      <a:pPr algn="ctr" fontAlgn="ctr"/>
                      <a:r>
                        <a:rPr lang="ru-RU" sz="1200" b="1" i="0" u="none" strike="noStrike">
                          <a:solidFill>
                            <a:srgbClr val="000000"/>
                          </a:solidFill>
                          <a:effectLst/>
                          <a:latin typeface="Times New Roman"/>
                        </a:rPr>
                        <a:t>21 369 473,69</a:t>
                      </a:r>
                    </a:p>
                  </a:txBody>
                  <a:tcPr marL="9525" marR="9525" marT="9525" marB="0" anchor="ctr"/>
                </a:tc>
              </a:tr>
              <a:tr h="670784">
                <a:tc>
                  <a:txBody>
                    <a:bodyPr/>
                    <a:lstStyle/>
                    <a:p>
                      <a:pPr algn="l" fontAlgn="ctr"/>
                      <a:r>
                        <a:rPr lang="ru-RU" sz="1200" b="0" i="0" u="none" strike="noStrike">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339703">
                <a:tc>
                  <a:txBody>
                    <a:bodyPr/>
                    <a:lstStyle/>
                    <a:p>
                      <a:pPr algn="l" fontAlgn="ctr"/>
                      <a:r>
                        <a:rPr lang="ru-RU" sz="1200" b="0" i="0" u="none" strike="noStrike" dirty="0">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solidFill>
                            <a:srgbClr val="000000"/>
                          </a:solidFill>
                          <a:effectLst/>
                          <a:latin typeface="Times New Roman"/>
                        </a:rPr>
                        <a:t>9 234 263,03</a:t>
                      </a:r>
                    </a:p>
                  </a:txBody>
                  <a:tcPr marL="9525" marR="9525" marT="9525" marB="0" anchor="ctr"/>
                </a:tc>
                <a:tc>
                  <a:txBody>
                    <a:bodyPr/>
                    <a:lstStyle/>
                    <a:p>
                      <a:pPr algn="ctr" fontAlgn="ctr"/>
                      <a:r>
                        <a:rPr lang="ru-RU" sz="1200" b="0" i="0" u="none" strike="noStrike">
                          <a:solidFill>
                            <a:srgbClr val="000000"/>
                          </a:solidFill>
                          <a:effectLst/>
                          <a:latin typeface="Times New Roman"/>
                        </a:rPr>
                        <a:t>9 800 000,00</a:t>
                      </a:r>
                    </a:p>
                  </a:txBody>
                  <a:tcPr marL="9525" marR="9525" marT="9525" marB="0" anchor="ctr"/>
                </a:tc>
                <a:tc>
                  <a:txBody>
                    <a:bodyPr/>
                    <a:lstStyle/>
                    <a:p>
                      <a:pPr algn="ctr" fontAlgn="ctr"/>
                      <a:r>
                        <a:rPr lang="ru-RU" sz="1200" b="0" i="0" u="none" strike="noStrike">
                          <a:solidFill>
                            <a:srgbClr val="000000"/>
                          </a:solidFill>
                          <a:effectLst/>
                          <a:latin typeface="Times New Roman"/>
                        </a:rPr>
                        <a:t>9 900 000,00</a:t>
                      </a:r>
                    </a:p>
                  </a:txBody>
                  <a:tcPr marL="9525" marR="9525" marT="9525" marB="0" anchor="ctr"/>
                </a:tc>
              </a:tr>
              <a:tr h="339703">
                <a:tc>
                  <a:txBody>
                    <a:bodyPr/>
                    <a:lstStyle/>
                    <a:p>
                      <a:pPr algn="l"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769 473,69</a:t>
                      </a:r>
                    </a:p>
                  </a:txBody>
                  <a:tcPr marL="9525" marR="9525" marT="9525" marB="0" anchor="ctr"/>
                </a:tc>
                <a:tc>
                  <a:txBody>
                    <a:bodyPr/>
                    <a:lstStyle/>
                    <a:p>
                      <a:pPr algn="ctr" fontAlgn="ctr"/>
                      <a:r>
                        <a:rPr lang="ru-RU" sz="1200" b="0" i="0" u="none" strike="noStrike">
                          <a:solidFill>
                            <a:srgbClr val="000000"/>
                          </a:solidFill>
                          <a:effectLst/>
                          <a:latin typeface="Times New Roman"/>
                        </a:rPr>
                        <a:t>769 473,69</a:t>
                      </a:r>
                    </a:p>
                  </a:txBody>
                  <a:tcPr marL="9525" marR="9525" marT="9525" marB="0" anchor="ctr"/>
                </a:tc>
                <a:tc>
                  <a:txBody>
                    <a:bodyPr/>
                    <a:lstStyle/>
                    <a:p>
                      <a:pPr algn="ctr" fontAlgn="ctr"/>
                      <a:r>
                        <a:rPr lang="ru-RU" sz="1200" b="0" i="0" u="none" strike="noStrike">
                          <a:solidFill>
                            <a:srgbClr val="000000"/>
                          </a:solidFill>
                          <a:effectLst/>
                          <a:latin typeface="Times New Roman"/>
                        </a:rPr>
                        <a:t>769 473,69</a:t>
                      </a:r>
                    </a:p>
                  </a:txBody>
                  <a:tcPr marL="9525" marR="9525" marT="9525" marB="0" anchor="ctr"/>
                </a:tc>
              </a:tr>
              <a:tr h="505243">
                <a:tc>
                  <a:txBody>
                    <a:bodyPr/>
                    <a:lstStyle/>
                    <a:p>
                      <a:pPr algn="l" fontAlgn="ctr"/>
                      <a:r>
                        <a:rPr lang="ru-RU" sz="1200" b="0" i="0" u="none" strike="noStrike">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10 099 383,49</a:t>
                      </a:r>
                    </a:p>
                  </a:txBody>
                  <a:tcPr marL="9525" marR="9525" marT="9525" marB="0" anchor="ctr"/>
                </a:tc>
                <a:tc>
                  <a:txBody>
                    <a:bodyPr/>
                    <a:lstStyle/>
                    <a:p>
                      <a:pPr algn="ctr" fontAlgn="ctr"/>
                      <a:r>
                        <a:rPr lang="ru-RU" sz="1200" b="0" i="0" u="none" strike="noStrike">
                          <a:solidFill>
                            <a:srgbClr val="000000"/>
                          </a:solidFill>
                          <a:effectLst/>
                          <a:latin typeface="Times New Roman"/>
                        </a:rPr>
                        <a:t>10 850 000,00</a:t>
                      </a:r>
                    </a:p>
                  </a:txBody>
                  <a:tcPr marL="9525" marR="9525" marT="9525" marB="0" anchor="ctr"/>
                </a:tc>
                <a:tc>
                  <a:txBody>
                    <a:bodyPr/>
                    <a:lstStyle/>
                    <a:p>
                      <a:pPr algn="ctr" fontAlgn="ctr"/>
                      <a:r>
                        <a:rPr lang="ru-RU" sz="1200" b="0" i="0" u="none" strike="noStrike">
                          <a:solidFill>
                            <a:srgbClr val="000000"/>
                          </a:solidFill>
                          <a:effectLst/>
                          <a:latin typeface="Times New Roman"/>
                        </a:rPr>
                        <a:t>10 700 000,00</a:t>
                      </a:r>
                    </a:p>
                  </a:txBody>
                  <a:tcPr marL="9525" marR="9525" marT="9525" marB="0" anchor="ctr"/>
                </a:tc>
              </a:tr>
              <a:tr h="505243">
                <a:tc>
                  <a:txBody>
                    <a:bodyPr/>
                    <a:lstStyle/>
                    <a:p>
                      <a:pPr algn="l" fontAlgn="t"/>
                      <a:r>
                        <a:rPr lang="ru-RU" sz="1200" b="0" i="0" u="none" strike="noStrike" dirty="0">
                          <a:solidFill>
                            <a:srgbClr val="000000"/>
                          </a:solidFill>
                          <a:effectLst/>
                          <a:latin typeface="Times New Roman"/>
                        </a:rPr>
                        <a:t>Реализация народных проектов в сфере дорожной деятельности в рамках проекта "Народный бюджет"</a:t>
                      </a:r>
                    </a:p>
                  </a:txBody>
                  <a:tcPr marL="9525" marR="9525" marT="9525" marB="0"/>
                </a:tc>
                <a:tc>
                  <a:txBody>
                    <a:bodyPr/>
                    <a:lstStyle/>
                    <a:p>
                      <a:pPr algn="ctr" fontAlgn="ctr"/>
                      <a:r>
                        <a:rPr lang="ru-RU" sz="1200" b="0" i="0" u="none" strike="noStrike">
                          <a:solidFill>
                            <a:srgbClr val="000000"/>
                          </a:solidFill>
                          <a:effectLst/>
                          <a:latin typeface="Times New Roman"/>
                        </a:rPr>
                        <a:t>55 600,00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dirty="0">
                          <a:solidFill>
                            <a:srgbClr val="000000"/>
                          </a:solidFill>
                          <a:effectLst/>
                          <a:latin typeface="Times New Roman"/>
                        </a:rPr>
                        <a:t>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3905488"/>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406216748"/>
              </p:ext>
            </p:extLst>
          </p:nvPr>
        </p:nvGraphicFramePr>
        <p:xfrm>
          <a:off x="483413" y="4193520"/>
          <a:ext cx="8177174" cy="2484120"/>
        </p:xfrm>
        <a:graphic>
          <a:graphicData uri="http://schemas.openxmlformats.org/drawingml/2006/table">
            <a:tbl>
              <a:tblPr/>
              <a:tblGrid>
                <a:gridCol w="3024385"/>
                <a:gridCol w="880493"/>
                <a:gridCol w="588203"/>
                <a:gridCol w="556898"/>
                <a:gridCol w="609292"/>
                <a:gridCol w="651142"/>
                <a:gridCol w="640926"/>
                <a:gridCol w="546024"/>
                <a:gridCol w="679811"/>
              </a:tblGrid>
              <a:tr h="0">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100" b="1" strike="noStrike" spc="-1" dirty="0">
                          <a:latin typeface="Times New Roman" panose="02020603050405020304" pitchFamily="18" charset="0"/>
                          <a:ea typeface="Microsoft YaHei"/>
                          <a:cs typeface="Times New Roman" panose="02020603050405020304" pitchFamily="18" charset="0"/>
                        </a:rPr>
                        <a:t>Ед. </a:t>
                      </a:r>
                      <a:r>
                        <a:rPr lang="ru-RU" sz="1100" b="1" strike="noStrike" spc="-1" dirty="0" smtClean="0">
                          <a:latin typeface="Times New Roman" panose="02020603050405020304" pitchFamily="18" charset="0"/>
                          <a:ea typeface="Microsoft YaHei"/>
                          <a:cs typeface="Times New Roman" panose="02020603050405020304" pitchFamily="18" charset="0"/>
                        </a:rPr>
                        <a:t>изм.</a:t>
                      </a:r>
                      <a:endParaRPr lang="ru-RU" sz="11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2019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2020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2021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2022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a:effectLst/>
                          <a:latin typeface="Times New Roman"/>
                          <a:ea typeface="Times New Roman"/>
                        </a:rPr>
                        <a:t>2023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2024 год</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spcAft>
                          <a:spcPts val="0"/>
                        </a:spcAft>
                      </a:pPr>
                      <a:r>
                        <a:rPr lang="ru-RU" sz="1100" b="1" dirty="0">
                          <a:effectLst/>
                          <a:latin typeface="Times New Roman"/>
                          <a:ea typeface="Times New Roman"/>
                        </a:rPr>
                        <a:t>2025 год</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1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100" b="1" strike="noStrike" spc="-1" dirty="0">
                          <a:latin typeface="Times New Roman" panose="02020603050405020304" pitchFamily="18" charset="0"/>
                          <a:cs typeface="Times New Roman" panose="02020603050405020304" pitchFamily="18" charset="0"/>
                        </a:rPr>
                        <a:t>»</a:t>
                      </a:r>
                      <a:endParaRPr lang="ru-RU" sz="11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marL="36195" marR="36195" algn="just">
                        <a:spcAft>
                          <a:spcPts val="0"/>
                        </a:spcAft>
                        <a:tabLst>
                          <a:tab pos="410210" algn="ctr"/>
                        </a:tabLst>
                      </a:pPr>
                      <a:r>
                        <a:rPr lang="ru-RU" sz="1100">
                          <a:effectLst/>
                          <a:latin typeface="Times New Roman"/>
                          <a:ea typeface="Times New Roman"/>
                        </a:rPr>
                        <a:t>Доля протяженности автомобильных дорог общего пользования местного значения, отвечающих нормативным требованиям, в общей протяженности автомобильных дорог общего пользования местного значения</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100" dirty="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11,6</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marL="36195" marR="36195" algn="just">
                        <a:spcAft>
                          <a:spcPts val="0"/>
                        </a:spcAft>
                      </a:pPr>
                      <a:r>
                        <a:rPr lang="ru-RU" sz="1100">
                          <a:effectLst/>
                          <a:latin typeface="Times New Roman"/>
                          <a:ea typeface="Times New Roman"/>
                        </a:rPr>
                        <a:t>Доля населенных пунктов, охваченных автобусным   сообщением, в общей численности населенных пунктов (на конец года)</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процент</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45,5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100" dirty="0">
                          <a:effectLst/>
                          <a:latin typeface="Times New Roman"/>
                          <a:ea typeface="Times New Roman"/>
                        </a:rPr>
                        <a:t>54,5</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marL="36195" marR="36195" algn="just">
                        <a:spcAft>
                          <a:spcPts val="0"/>
                        </a:spcAft>
                        <a:tabLst>
                          <a:tab pos="410210" algn="ctr"/>
                        </a:tabLst>
                      </a:pPr>
                      <a:r>
                        <a:rPr lang="ru-RU" sz="1100" dirty="0">
                          <a:effectLst/>
                          <a:latin typeface="Times New Roman"/>
                          <a:ea typeface="Times New Roman"/>
                        </a:rPr>
                        <a:t>Число граждан, погибших в дорожно-транспортных происшествиях</a:t>
                      </a:r>
                    </a:p>
                  </a:txBody>
                  <a:tcPr marL="0" marR="0" marT="47625" marB="47625"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человек</a:t>
                      </a:r>
                    </a:p>
                  </a:txBody>
                  <a:tcPr marL="0" marR="0" marT="47625" marB="47625"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3</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2</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100" dirty="0">
                          <a:effectLst/>
                          <a:latin typeface="Times New Roman"/>
                          <a:ea typeface="Times New Roman"/>
                        </a:rPr>
                        <a:t>1</a:t>
                      </a:r>
                    </a:p>
                  </a:txBody>
                  <a:tcPr marL="0" marR="0" marT="47625" marB="47625"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667156849"/>
              </p:ext>
            </p:extLst>
          </p:nvPr>
        </p:nvGraphicFramePr>
        <p:xfrm>
          <a:off x="35496" y="692696"/>
          <a:ext cx="9038952" cy="3157324"/>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i="0" u="none" strike="noStrike">
                          <a:solidFill>
                            <a:schemeClr val="tx1"/>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a:solidFill>
                            <a:srgbClr val="000000"/>
                          </a:solidFill>
                          <a:effectLst/>
                          <a:latin typeface="Times New Roman"/>
                        </a:rPr>
                        <a:t>10 849 855,63</a:t>
                      </a:r>
                    </a:p>
                  </a:txBody>
                  <a:tcPr marL="9525" marR="9525" marT="9525" marB="0" anchor="ctr"/>
                </a:tc>
                <a:tc>
                  <a:txBody>
                    <a:bodyPr/>
                    <a:lstStyle/>
                    <a:p>
                      <a:pPr algn="ctr" fontAlgn="ctr"/>
                      <a:r>
                        <a:rPr lang="ru-RU" sz="1200" b="1" i="0" u="none" strike="noStrike">
                          <a:solidFill>
                            <a:srgbClr val="000000"/>
                          </a:solidFill>
                          <a:effectLst/>
                          <a:latin typeface="Times New Roman"/>
                        </a:rPr>
                        <a:t>10 849 899,63</a:t>
                      </a:r>
                    </a:p>
                  </a:txBody>
                  <a:tcPr marL="9525" marR="9525" marT="9525" marB="0" anchor="ctr"/>
                </a:tc>
                <a:tc>
                  <a:txBody>
                    <a:bodyPr/>
                    <a:lstStyle/>
                    <a:p>
                      <a:pPr algn="ctr" fontAlgn="ctr"/>
                      <a:r>
                        <a:rPr lang="ru-RU" sz="1200" b="1" i="0" u="none" strike="noStrike">
                          <a:solidFill>
                            <a:srgbClr val="000000"/>
                          </a:solidFill>
                          <a:effectLst/>
                          <a:latin typeface="Times New Roman"/>
                        </a:rPr>
                        <a:t>10 849 899,63</a:t>
                      </a:r>
                    </a:p>
                  </a:txBody>
                  <a:tcPr marL="9525" marR="9525" marT="9525" marB="0" anchor="ctr"/>
                </a:tc>
              </a:tr>
              <a:tr h="175164">
                <a:tc>
                  <a:txBody>
                    <a:bodyPr/>
                    <a:lstStyle/>
                    <a:p>
                      <a:pPr algn="l" fontAlgn="ctr"/>
                      <a:r>
                        <a:rPr lang="ru-RU" sz="1200" b="0" i="0" u="none" strike="noStrike">
                          <a:solidFill>
                            <a:schemeClr val="tx1"/>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3 964 002,00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c>
                  <a:txBody>
                    <a:bodyPr/>
                    <a:lstStyle/>
                    <a:p>
                      <a:pPr algn="ctr" fontAlgn="ctr"/>
                      <a:r>
                        <a:rPr lang="ru-RU" sz="1200" b="0" i="0" u="none" strike="noStrike">
                          <a:solidFill>
                            <a:srgbClr val="000000"/>
                          </a:solidFill>
                          <a:effectLst/>
                          <a:latin typeface="Times New Roman"/>
                        </a:rPr>
                        <a:t>3 964 046,00</a:t>
                      </a:r>
                    </a:p>
                  </a:txBody>
                  <a:tcPr marL="9525" marR="9525" marT="9525" marB="0" anchor="ctr"/>
                </a:tc>
              </a:tr>
              <a:tr h="341656">
                <a:tc>
                  <a:txBody>
                    <a:bodyPr/>
                    <a:lstStyle/>
                    <a:p>
                      <a:pPr algn="l" fontAlgn="ctr"/>
                      <a:r>
                        <a:rPr lang="ru-RU" sz="1200" b="0" i="0" u="none" strike="noStrike">
                          <a:solidFill>
                            <a:schemeClr val="tx1"/>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6 403 353,63</a:t>
                      </a:r>
                    </a:p>
                  </a:txBody>
                  <a:tcPr marL="9525" marR="9525" marT="9525" marB="0" anchor="ctr"/>
                </a:tc>
                <a:tc>
                  <a:txBody>
                    <a:bodyPr/>
                    <a:lstStyle/>
                    <a:p>
                      <a:pPr algn="ctr" fontAlgn="ctr"/>
                      <a:r>
                        <a:rPr lang="ru-RU" sz="1200" b="0" i="0" u="none" strike="noStrike">
                          <a:solidFill>
                            <a:srgbClr val="000000"/>
                          </a:solidFill>
                          <a:effectLst/>
                          <a:latin typeface="Times New Roman"/>
                        </a:rPr>
                        <a:t>6 403 353,63</a:t>
                      </a:r>
                    </a:p>
                  </a:txBody>
                  <a:tcPr marL="9525" marR="9525" marT="9525" marB="0" anchor="ctr"/>
                </a:tc>
                <a:tc>
                  <a:txBody>
                    <a:bodyPr/>
                    <a:lstStyle/>
                    <a:p>
                      <a:pPr algn="ctr" fontAlgn="ctr"/>
                      <a:r>
                        <a:rPr lang="ru-RU" sz="1200" b="0" i="0" u="none" strike="noStrike">
                          <a:solidFill>
                            <a:srgbClr val="000000"/>
                          </a:solidFill>
                          <a:effectLst/>
                          <a:latin typeface="Times New Roman"/>
                        </a:rPr>
                        <a:t>6 403 353,63</a:t>
                      </a:r>
                    </a:p>
                  </a:txBody>
                  <a:tcPr marL="9525" marR="9525" marT="9525" marB="0" anchor="ctr"/>
                </a:tc>
              </a:tr>
              <a:tr h="333737">
                <a:tc>
                  <a:txBody>
                    <a:bodyPr/>
                    <a:lstStyle/>
                    <a:p>
                      <a:pPr algn="l" fontAlgn="ctr"/>
                      <a:r>
                        <a:rPr lang="ru-RU" sz="1200" b="0" i="0" u="none" strike="noStrike">
                          <a:solidFill>
                            <a:schemeClr val="tx1"/>
                          </a:solidFill>
                          <a:effectLst/>
                          <a:latin typeface="Times New Roman"/>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c>
                  <a:txBody>
                    <a:bodyPr/>
                    <a:lstStyle/>
                    <a:p>
                      <a:pPr algn="ctr" fontAlgn="ctr"/>
                      <a:r>
                        <a:rPr lang="ru-RU" sz="1200" b="0" i="0" u="none" strike="noStrike">
                          <a:solidFill>
                            <a:srgbClr val="000000"/>
                          </a:solidFill>
                          <a:effectLst/>
                          <a:latin typeface="Times New Roman"/>
                        </a:rPr>
                        <a:t>282 500,00</a:t>
                      </a:r>
                    </a:p>
                  </a:txBody>
                  <a:tcPr marL="9525" marR="9525" marT="9525" marB="0" anchor="ctr"/>
                </a:tc>
              </a:tr>
              <a:tr h="246484">
                <a:tc>
                  <a:txBody>
                    <a:bodyPr/>
                    <a:lstStyle/>
                    <a:p>
                      <a:pPr algn="l" fontAlgn="ctr"/>
                      <a:r>
                        <a:rPr lang="ru-RU" sz="1200" b="0" i="0" u="none" strike="noStrike">
                          <a:solidFill>
                            <a:schemeClr val="tx1"/>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175164">
                <a:tc>
                  <a:txBody>
                    <a:bodyPr/>
                    <a:lstStyle/>
                    <a:p>
                      <a:pPr algn="l" fontAlgn="ctr"/>
                      <a:r>
                        <a:rPr lang="ru-RU" sz="1200" b="1" i="0" u="none" strike="noStrike">
                          <a:solidFill>
                            <a:schemeClr val="tx1"/>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a:solidFill>
                            <a:srgbClr val="000000"/>
                          </a:solidFill>
                          <a:effectLst/>
                          <a:latin typeface="Times New Roman"/>
                        </a:rPr>
                        <a:t>446 680,50</a:t>
                      </a:r>
                    </a:p>
                  </a:txBody>
                  <a:tcPr marL="9525" marR="9525" marT="9525" marB="0" anchor="ctr"/>
                </a:tc>
                <a:tc>
                  <a:txBody>
                    <a:bodyPr/>
                    <a:lstStyle/>
                    <a:p>
                      <a:pPr algn="ctr" fontAlgn="ctr"/>
                      <a:r>
                        <a:rPr lang="ru-RU" sz="1200" b="1" i="0" u="none" strike="noStrike">
                          <a:solidFill>
                            <a:srgbClr val="000000"/>
                          </a:solidFill>
                          <a:effectLst/>
                          <a:latin typeface="Times New Roman"/>
                        </a:rPr>
                        <a:t>446 680,50</a:t>
                      </a:r>
                    </a:p>
                  </a:txBody>
                  <a:tcPr marL="9525" marR="9525" marT="9525" marB="0" anchor="ctr"/>
                </a:tc>
                <a:tc>
                  <a:txBody>
                    <a:bodyPr/>
                    <a:lstStyle/>
                    <a:p>
                      <a:pPr algn="ctr" fontAlgn="ctr"/>
                      <a:r>
                        <a:rPr lang="ru-RU" sz="1200" b="1" i="0" u="none" strike="noStrike">
                          <a:solidFill>
                            <a:srgbClr val="000000"/>
                          </a:solidFill>
                          <a:effectLst/>
                          <a:latin typeface="Times New Roman"/>
                        </a:rPr>
                        <a:t>296 680,50</a:t>
                      </a:r>
                    </a:p>
                  </a:txBody>
                  <a:tcPr marL="9525" marR="9525" marT="9525" marB="0" anchor="ctr"/>
                </a:tc>
              </a:tr>
              <a:tr h="175164">
                <a:tc>
                  <a:txBody>
                    <a:bodyPr/>
                    <a:lstStyle/>
                    <a:p>
                      <a:pPr algn="l" fontAlgn="ctr"/>
                      <a:r>
                        <a:rPr lang="ru-RU" sz="1200" b="0" i="0" u="none" strike="noStrike" dirty="0">
                          <a:solidFill>
                            <a:schemeClr val="tx1"/>
                          </a:solidFill>
                          <a:effectLst/>
                          <a:latin typeface="Times New Roman"/>
                        </a:rPr>
                        <a:t>Оснащение образовательных учреждений на территории муниципального образования городского округа "Вуктыл" оборудованием и материалами, позволяющими в игровой форме формировать навыки безопасного поведения на улично-дорожной сети</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41656">
                <a:tc>
                  <a:txBody>
                    <a:bodyPr/>
                    <a:lstStyle/>
                    <a:p>
                      <a:pPr algn="l" fontAlgn="ctr"/>
                      <a:r>
                        <a:rPr lang="ru-RU" sz="1200" b="0" i="0" u="none" strike="noStrike">
                          <a:solidFill>
                            <a:schemeClr val="tx1"/>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350 000,00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341656">
                <a:tc>
                  <a:txBody>
                    <a:bodyPr/>
                    <a:lstStyle/>
                    <a:p>
                      <a:pPr algn="l" fontAlgn="ctr"/>
                      <a:r>
                        <a:rPr lang="ru-RU" sz="1200" b="0" i="0" u="none" strike="noStrike" dirty="0">
                          <a:solidFill>
                            <a:schemeClr val="tx1"/>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a:solidFill>
                            <a:srgbClr val="000000"/>
                          </a:solidFill>
                          <a:effectLst/>
                          <a:latin typeface="Times New Roman"/>
                        </a:rPr>
                        <a:t>86 680,50</a:t>
                      </a:r>
                    </a:p>
                  </a:txBody>
                  <a:tcPr marL="9525" marR="9525" marT="9525" marB="0" anchor="ctr"/>
                </a:tc>
                <a:tc>
                  <a:txBody>
                    <a:bodyPr/>
                    <a:lstStyle/>
                    <a:p>
                      <a:pPr algn="ctr" fontAlgn="ctr"/>
                      <a:r>
                        <a:rPr lang="ru-RU" sz="1200" b="0" i="0" u="none" strike="noStrike" dirty="0">
                          <a:solidFill>
                            <a:srgbClr val="000000"/>
                          </a:solidFill>
                          <a:effectLst/>
                          <a:latin typeface="Times New Roman"/>
                        </a:rPr>
                        <a:t>86 680,50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4932040" y="1021120"/>
            <a:ext cx="3612344" cy="3096344"/>
          </a:xfrm>
          <a:prstGeom prst="rect">
            <a:avLst/>
          </a:prstGeom>
          <a:ln>
            <a:noFill/>
          </a:ln>
        </p:spPr>
      </p:pic>
      <p:graphicFrame>
        <p:nvGraphicFramePr>
          <p:cNvPr id="580" name="Table 1"/>
          <p:cNvGraphicFramePr/>
          <p:nvPr>
            <p:extLst>
              <p:ext uri="{D42A27DB-BD31-4B8C-83A1-F6EECF244321}">
                <p14:modId xmlns:p14="http://schemas.microsoft.com/office/powerpoint/2010/main" val="2913238632"/>
              </p:ext>
            </p:extLst>
          </p:nvPr>
        </p:nvGraphicFramePr>
        <p:xfrm>
          <a:off x="100552" y="4406384"/>
          <a:ext cx="8942896" cy="2423011"/>
        </p:xfrm>
        <a:graphic>
          <a:graphicData uri="http://schemas.openxmlformats.org/drawingml/2006/table">
            <a:tbl>
              <a:tblPr/>
              <a:tblGrid>
                <a:gridCol w="5170655"/>
                <a:gridCol w="1250098"/>
                <a:gridCol w="1136455"/>
                <a:gridCol w="1385688"/>
              </a:tblGrid>
              <a:tr h="0">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2022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2023</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just" fontAlgn="ctr"/>
                      <a:r>
                        <a:rPr lang="ru-RU" sz="1200" b="0" i="0" u="none" strike="noStrike" dirty="0" smtClean="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endParaRPr lang="ru-RU" sz="1200" b="0" i="0" u="none" strike="noStrike" dirty="0" smtClean="0">
                        <a:effectLst/>
                        <a:latin typeface="Times New Roman" panose="02020603050405020304" pitchFamily="18" charset="0"/>
                        <a:cs typeface="Times New Roman" panose="02020603050405020304" pitchFamily="18" charset="0"/>
                      </a:endParaRPr>
                    </a:p>
                    <a:p>
                      <a:pPr algn="ctr" fontAlgn="ctr"/>
                      <a:r>
                        <a:rPr lang="ru-RU" sz="1200" b="0" i="0" u="none" strike="noStrike" dirty="0" smtClean="0">
                          <a:effectLst/>
                          <a:latin typeface="Times New Roman" panose="02020603050405020304" pitchFamily="18" charset="0"/>
                          <a:cs typeface="Times New Roman" panose="02020603050405020304" pitchFamily="18" charset="0"/>
                        </a:rPr>
                        <a:t>9 234,2</a:t>
                      </a:r>
                    </a:p>
                    <a:p>
                      <a:pPr algn="ctr" fontAlgn="ct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9 800,0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9 900,0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just" fontAlgn="ctr"/>
                      <a:r>
                        <a:rPr lang="ru-RU" sz="1200" b="0" i="0" u="none" strike="noStrike" dirty="0" smtClean="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smtClean="0">
                          <a:solidFill>
                            <a:srgbClr val="000000"/>
                          </a:solidFill>
                          <a:effectLst/>
                          <a:latin typeface="Times New Roman"/>
                        </a:rPr>
                        <a:t>769,5</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smtClean="0">
                          <a:solidFill>
                            <a:srgbClr val="000000"/>
                          </a:solidFill>
                          <a:effectLst/>
                          <a:latin typeface="Times New Roman"/>
                        </a:rPr>
                        <a:t>769,5</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smtClean="0">
                          <a:solidFill>
                            <a:srgbClr val="000000"/>
                          </a:solidFill>
                          <a:effectLst/>
                          <a:latin typeface="Times New Roman"/>
                        </a:rPr>
                        <a:t>769,5</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491089">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Итого</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10 003,7</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10 569,5</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1" i="0" u="none" strike="noStrike" dirty="0" smtClean="0">
                          <a:solidFill>
                            <a:srgbClr val="000000"/>
                          </a:solidFill>
                          <a:effectLst/>
                          <a:latin typeface="Times New Roman"/>
                        </a:rPr>
                        <a:t>10 669,5</a:t>
                      </a:r>
                      <a:endParaRPr lang="ru-RU" sz="1000" b="1" i="0" u="none" strike="noStrike" dirty="0">
                        <a:solidFill>
                          <a:srgbClr val="000000"/>
                        </a:solidFill>
                        <a:effectLst/>
                        <a:latin typeface="Times New Roman"/>
                      </a:endParaRP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149876323"/>
              </p:ext>
            </p:extLst>
          </p:nvPr>
        </p:nvGraphicFramePr>
        <p:xfrm>
          <a:off x="179512" y="1143876"/>
          <a:ext cx="4392488" cy="29927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«Социальная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90650739"/>
              </p:ext>
            </p:extLst>
          </p:nvPr>
        </p:nvGraphicFramePr>
        <p:xfrm>
          <a:off x="71499" y="980728"/>
          <a:ext cx="9001001" cy="5199821"/>
        </p:xfrm>
        <a:graphic>
          <a:graphicData uri="http://schemas.openxmlformats.org/drawingml/2006/table">
            <a:tbl>
              <a:tblPr firstRow="1" bandRow="1">
                <a:tableStyleId>{5C22544A-7EE6-4342-B048-85BDC9FD1C3A}</a:tableStyleId>
              </a:tblPr>
              <a:tblGrid>
                <a:gridCol w="6387806"/>
                <a:gridCol w="871065"/>
                <a:gridCol w="871065"/>
                <a:gridCol w="871065"/>
              </a:tblGrid>
              <a:tr h="436802">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2038">
                <a:tc>
                  <a:txBody>
                    <a:bodyPr/>
                    <a:lstStyle/>
                    <a:p>
                      <a:pPr algn="l" fontAlgn="ctr"/>
                      <a:r>
                        <a:rPr lang="ru-RU" sz="1200" b="1" i="0" u="none" strike="noStrike">
                          <a:solidFill>
                            <a:schemeClr val="tx1"/>
                          </a:solidFill>
                          <a:effectLst/>
                          <a:latin typeface="Times New Roman"/>
                        </a:rPr>
                        <a:t>Муниципальная программа городского округа «Вуктыл» «Социальная защита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2 774 450,12</a:t>
                      </a:r>
                    </a:p>
                  </a:txBody>
                  <a:tcPr marL="9525" marR="9525" marT="9525" marB="0" anchor="ctr"/>
                </a:tc>
                <a:tc>
                  <a:txBody>
                    <a:bodyPr/>
                    <a:lstStyle/>
                    <a:p>
                      <a:pPr algn="ctr" fontAlgn="ctr"/>
                      <a:r>
                        <a:rPr lang="ru-RU" sz="1200" b="1" i="0" u="none" strike="noStrike">
                          <a:solidFill>
                            <a:srgbClr val="000000"/>
                          </a:solidFill>
                          <a:effectLst/>
                          <a:latin typeface="Times New Roman"/>
                        </a:rPr>
                        <a:t>3 684 668,00</a:t>
                      </a:r>
                    </a:p>
                  </a:txBody>
                  <a:tcPr marL="9525" marR="9525" marT="9525" marB="0" anchor="ctr"/>
                </a:tc>
                <a:tc>
                  <a:txBody>
                    <a:bodyPr/>
                    <a:lstStyle/>
                    <a:p>
                      <a:pPr algn="ctr" fontAlgn="ctr"/>
                      <a:r>
                        <a:rPr lang="ru-RU" sz="1200" b="1" i="0" u="none" strike="noStrike">
                          <a:solidFill>
                            <a:srgbClr val="000000"/>
                          </a:solidFill>
                          <a:effectLst/>
                          <a:latin typeface="Times New Roman"/>
                        </a:rPr>
                        <a:t>3 674 668,00</a:t>
                      </a:r>
                    </a:p>
                  </a:txBody>
                  <a:tcPr marL="9525" marR="9525" marT="9525" marB="0" anchor="ctr"/>
                </a:tc>
              </a:tr>
              <a:tr h="273288">
                <a:tc>
                  <a:txBody>
                    <a:bodyPr/>
                    <a:lstStyle/>
                    <a:p>
                      <a:pPr algn="l" fontAlgn="ctr"/>
                      <a:r>
                        <a:rPr lang="ru-RU" sz="1200" b="1" i="0" u="none" strike="noStrike">
                          <a:solidFill>
                            <a:schemeClr val="tx1"/>
                          </a:solidFill>
                          <a:effectLst/>
                          <a:latin typeface="Times New Roman"/>
                        </a:rPr>
                        <a:t>Подпрограмма 1 «Улучшение жилищных условий»</a:t>
                      </a:r>
                    </a:p>
                  </a:txBody>
                  <a:tcPr marL="9525" marR="9525" marT="9525" marB="0" anchor="ctr"/>
                </a:tc>
                <a:tc>
                  <a:txBody>
                    <a:bodyPr/>
                    <a:lstStyle/>
                    <a:p>
                      <a:pPr algn="ctr" fontAlgn="ctr"/>
                      <a:r>
                        <a:rPr lang="ru-RU" sz="1200" b="1" i="0" u="none" strike="noStrike">
                          <a:solidFill>
                            <a:srgbClr val="000000"/>
                          </a:solidFill>
                          <a:effectLst/>
                          <a:latin typeface="Times New Roman"/>
                        </a:rPr>
                        <a:t>1 486 539,00</a:t>
                      </a:r>
                    </a:p>
                  </a:txBody>
                  <a:tcPr marL="9525" marR="9525" marT="9525" marB="0" anchor="ctr"/>
                </a:tc>
                <a:tc>
                  <a:txBody>
                    <a:bodyPr/>
                    <a:lstStyle/>
                    <a:p>
                      <a:pPr algn="ctr" fontAlgn="ctr"/>
                      <a:r>
                        <a:rPr lang="ru-RU" sz="1200" b="1" i="0" u="none" strike="noStrike">
                          <a:solidFill>
                            <a:srgbClr val="000000"/>
                          </a:solidFill>
                          <a:effectLst/>
                          <a:latin typeface="Times New Roman"/>
                        </a:rPr>
                        <a:t>2 609 668,00</a:t>
                      </a:r>
                    </a:p>
                  </a:txBody>
                  <a:tcPr marL="9525" marR="9525" marT="9525" marB="0" anchor="ctr"/>
                </a:tc>
                <a:tc>
                  <a:txBody>
                    <a:bodyPr/>
                    <a:lstStyle/>
                    <a:p>
                      <a:pPr algn="ctr" fontAlgn="ctr"/>
                      <a:r>
                        <a:rPr lang="ru-RU" sz="1200" b="1" i="0" u="none" strike="noStrike">
                          <a:solidFill>
                            <a:srgbClr val="000000"/>
                          </a:solidFill>
                          <a:effectLst/>
                          <a:latin typeface="Times New Roman"/>
                        </a:rPr>
                        <a:t>2 609 668,00</a:t>
                      </a:r>
                    </a:p>
                  </a:txBody>
                  <a:tcPr marL="9525" marR="9525" marT="9525" marB="0" anchor="ctr"/>
                </a:tc>
              </a:tr>
              <a:tr h="442038">
                <a:tc>
                  <a:txBody>
                    <a:bodyPr/>
                    <a:lstStyle/>
                    <a:p>
                      <a:pPr algn="l" fontAlgn="ctr"/>
                      <a:r>
                        <a:rPr lang="ru-RU" sz="1200" b="0" i="0" u="none" strike="noStrike">
                          <a:solidFill>
                            <a:schemeClr val="tx1"/>
                          </a:solidFill>
                          <a:effectLst/>
                          <a:latin typeface="Times New Roman"/>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a:solidFill>
                            <a:srgbClr val="000000"/>
                          </a:solidFill>
                          <a:effectLst/>
                          <a:latin typeface="Times New Roman"/>
                        </a:rPr>
                        <a:t>51 900,00</a:t>
                      </a:r>
                    </a:p>
                  </a:txBody>
                  <a:tcPr marL="9525" marR="9525" marT="9525" marB="0" anchor="ctr"/>
                </a:tc>
                <a:tc>
                  <a:txBody>
                    <a:bodyPr/>
                    <a:lstStyle/>
                    <a:p>
                      <a:pPr algn="ctr" fontAlgn="ctr"/>
                      <a:r>
                        <a:rPr lang="ru-RU" sz="1200" b="0" i="0" u="none" strike="noStrike">
                          <a:solidFill>
                            <a:srgbClr val="000000"/>
                          </a:solidFill>
                          <a:effectLst/>
                          <a:latin typeface="Times New Roman"/>
                        </a:rPr>
                        <a:t>1 175 029,00</a:t>
                      </a:r>
                    </a:p>
                  </a:txBody>
                  <a:tcPr marL="9525" marR="9525" marT="9525" marB="0" anchor="ctr"/>
                </a:tc>
                <a:tc>
                  <a:txBody>
                    <a:bodyPr/>
                    <a:lstStyle/>
                    <a:p>
                      <a:pPr algn="ctr" fontAlgn="ctr"/>
                      <a:r>
                        <a:rPr lang="ru-RU" sz="1200" b="0" i="0" u="none" strike="noStrike">
                          <a:solidFill>
                            <a:srgbClr val="000000"/>
                          </a:solidFill>
                          <a:effectLst/>
                          <a:latin typeface="Times New Roman"/>
                        </a:rPr>
                        <a:t>1 175 029,00</a:t>
                      </a:r>
                    </a:p>
                  </a:txBody>
                  <a:tcPr marL="9525" marR="9525" marT="9525" marB="0" anchor="ctr"/>
                </a:tc>
              </a:tr>
              <a:tr h="872856">
                <a:tc>
                  <a:txBody>
                    <a:bodyPr/>
                    <a:lstStyle/>
                    <a:p>
                      <a:pPr algn="l" fontAlgn="ctr"/>
                      <a:r>
                        <a:rPr lang="ru-RU" sz="1200" b="0" i="0" u="none" strike="noStrike">
                          <a:solidFill>
                            <a:schemeClr val="tx1"/>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851 798,00</a:t>
                      </a:r>
                    </a:p>
                  </a:txBody>
                  <a:tcPr marL="9525" marR="9525" marT="9525" marB="0" anchor="ctr"/>
                </a:tc>
                <a:tc>
                  <a:txBody>
                    <a:bodyPr/>
                    <a:lstStyle/>
                    <a:p>
                      <a:pPr algn="ctr" fontAlgn="ctr"/>
                      <a:r>
                        <a:rPr lang="ru-RU" sz="1200" b="0" i="0" u="none" strike="noStrike">
                          <a:solidFill>
                            <a:srgbClr val="000000"/>
                          </a:solidFill>
                          <a:effectLst/>
                          <a:latin typeface="Times New Roman"/>
                        </a:rPr>
                        <a:t>851 798,00</a:t>
                      </a:r>
                    </a:p>
                  </a:txBody>
                  <a:tcPr marL="9525" marR="9525" marT="9525" marB="0" anchor="ctr"/>
                </a:tc>
                <a:tc>
                  <a:txBody>
                    <a:bodyPr/>
                    <a:lstStyle/>
                    <a:p>
                      <a:pPr algn="ctr" fontAlgn="ctr"/>
                      <a:r>
                        <a:rPr lang="ru-RU" sz="1200" b="0" i="0" u="none" strike="noStrike">
                          <a:solidFill>
                            <a:srgbClr val="000000"/>
                          </a:solidFill>
                          <a:effectLst/>
                          <a:latin typeface="Times New Roman"/>
                        </a:rPr>
                        <a:t>851 798,00</a:t>
                      </a:r>
                    </a:p>
                  </a:txBody>
                  <a:tcPr marL="9525" marR="9525" marT="9525" marB="0" anchor="ctr"/>
                </a:tc>
              </a:tr>
              <a:tr h="341290">
                <a:tc>
                  <a:txBody>
                    <a:bodyPr/>
                    <a:lstStyle/>
                    <a:p>
                      <a:pPr algn="l" fontAlgn="ctr"/>
                      <a:r>
                        <a:rPr lang="ru-RU" sz="1200" b="0" i="0" u="none" strike="noStrike" dirty="0">
                          <a:solidFill>
                            <a:schemeClr val="tx1"/>
                          </a:solidFill>
                          <a:effectLst/>
                          <a:latin typeface="Times New Roman"/>
                        </a:rPr>
                        <a:t>Предоставление социальных выплат молодым семьям</a:t>
                      </a:r>
                    </a:p>
                  </a:txBody>
                  <a:tcPr marL="9525" marR="9525" marT="9525" marB="0" anchor="ctr"/>
                </a:tc>
                <a:tc>
                  <a:txBody>
                    <a:bodyPr/>
                    <a:lstStyle/>
                    <a:p>
                      <a:pPr algn="ctr" fontAlgn="ctr"/>
                      <a:r>
                        <a:rPr lang="ru-RU" sz="1200" b="0" i="0" u="none" strike="noStrike">
                          <a:solidFill>
                            <a:srgbClr val="000000"/>
                          </a:solidFill>
                          <a:effectLst/>
                          <a:latin typeface="Times New Roman"/>
                        </a:rPr>
                        <a:t>582 841,00</a:t>
                      </a:r>
                    </a:p>
                  </a:txBody>
                  <a:tcPr marL="9525" marR="9525" marT="9525" marB="0" anchor="ctr"/>
                </a:tc>
                <a:tc>
                  <a:txBody>
                    <a:bodyPr/>
                    <a:lstStyle/>
                    <a:p>
                      <a:pPr algn="ctr" fontAlgn="ctr"/>
                      <a:r>
                        <a:rPr lang="ru-RU" sz="1200" b="0" i="0" u="none" strike="noStrike">
                          <a:solidFill>
                            <a:srgbClr val="000000"/>
                          </a:solidFill>
                          <a:effectLst/>
                          <a:latin typeface="Times New Roman"/>
                        </a:rPr>
                        <a:t>582 841,00</a:t>
                      </a:r>
                    </a:p>
                  </a:txBody>
                  <a:tcPr marL="9525" marR="9525" marT="9525" marB="0" anchor="ctr"/>
                </a:tc>
                <a:tc>
                  <a:txBody>
                    <a:bodyPr/>
                    <a:lstStyle/>
                    <a:p>
                      <a:pPr algn="ctr" fontAlgn="ctr"/>
                      <a:r>
                        <a:rPr lang="ru-RU" sz="1200" b="0" i="0" u="none" strike="noStrike">
                          <a:solidFill>
                            <a:srgbClr val="000000"/>
                          </a:solidFill>
                          <a:effectLst/>
                          <a:latin typeface="Times New Roman"/>
                        </a:rPr>
                        <a:t>582 841,00</a:t>
                      </a:r>
                    </a:p>
                  </a:txBody>
                  <a:tcPr marL="9525" marR="9525" marT="9525" marB="0" anchor="ctr"/>
                </a:tc>
              </a:tr>
              <a:tr h="288032">
                <a:tc>
                  <a:txBody>
                    <a:bodyPr/>
                    <a:lstStyle/>
                    <a:p>
                      <a:pPr algn="l" fontAlgn="ctr"/>
                      <a:r>
                        <a:rPr lang="ru-RU" sz="1200" b="1" i="0" u="none" strike="noStrike">
                          <a:solidFill>
                            <a:schemeClr val="tx1"/>
                          </a:solidFill>
                          <a:effectLst/>
                          <a:latin typeface="Times New Roman"/>
                        </a:rPr>
                        <a:t>Подпрограмма 2 «Социальная поддержка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340 000,00</a:t>
                      </a:r>
                    </a:p>
                  </a:txBody>
                  <a:tcPr marL="9525" marR="9525" marT="9525" marB="0" anchor="ctr"/>
                </a:tc>
                <a:tc>
                  <a:txBody>
                    <a:bodyPr/>
                    <a:lstStyle/>
                    <a:p>
                      <a:pPr algn="ctr" fontAlgn="ctr"/>
                      <a:r>
                        <a:rPr lang="ru-RU" sz="1200" b="1" i="0" u="none" strike="noStrike">
                          <a:solidFill>
                            <a:srgbClr val="000000"/>
                          </a:solidFill>
                          <a:effectLst/>
                          <a:latin typeface="Times New Roman"/>
                        </a:rPr>
                        <a:t>385 000,00</a:t>
                      </a:r>
                    </a:p>
                  </a:txBody>
                  <a:tcPr marL="9525" marR="9525" marT="9525" marB="0" anchor="ctr"/>
                </a:tc>
                <a:tc>
                  <a:txBody>
                    <a:bodyPr/>
                    <a:lstStyle/>
                    <a:p>
                      <a:pPr algn="ctr" fontAlgn="ctr"/>
                      <a:r>
                        <a:rPr lang="ru-RU" sz="1200" b="1" i="0" u="none" strike="noStrike">
                          <a:solidFill>
                            <a:srgbClr val="000000"/>
                          </a:solidFill>
                          <a:effectLst/>
                          <a:latin typeface="Times New Roman"/>
                        </a:rPr>
                        <a:t>385 000,00</a:t>
                      </a:r>
                    </a:p>
                  </a:txBody>
                  <a:tcPr marL="9525" marR="9525" marT="9525" marB="0" anchor="ctr"/>
                </a:tc>
              </a:tr>
              <a:tr h="288032">
                <a:tc>
                  <a:txBody>
                    <a:bodyPr/>
                    <a:lstStyle/>
                    <a:p>
                      <a:pPr algn="l" fontAlgn="ctr"/>
                      <a:r>
                        <a:rPr lang="ru-RU" sz="1200" b="0" i="0" u="none" strike="noStrike">
                          <a:solidFill>
                            <a:schemeClr val="tx1"/>
                          </a:solidFill>
                          <a:effectLst/>
                          <a:latin typeface="Times New Roman"/>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240 000,00</a:t>
                      </a:r>
                    </a:p>
                  </a:txBody>
                  <a:tcPr marL="9525" marR="9525" marT="9525" marB="0" anchor="ctr"/>
                </a:tc>
                <a:tc>
                  <a:txBody>
                    <a:bodyPr/>
                    <a:lstStyle/>
                    <a:p>
                      <a:pPr algn="ctr" fontAlgn="ctr"/>
                      <a:r>
                        <a:rPr lang="ru-RU" sz="1200" b="0" i="0" u="none" strike="noStrike">
                          <a:solidFill>
                            <a:srgbClr val="000000"/>
                          </a:solidFill>
                          <a:effectLst/>
                          <a:latin typeface="Times New Roman"/>
                        </a:rPr>
                        <a:t>240 000,00</a:t>
                      </a:r>
                    </a:p>
                  </a:txBody>
                  <a:tcPr marL="9525" marR="9525" marT="9525" marB="0" anchor="ctr"/>
                </a:tc>
              </a:tr>
              <a:tr h="288032">
                <a:tc>
                  <a:txBody>
                    <a:bodyPr/>
                    <a:lstStyle/>
                    <a:p>
                      <a:pPr algn="l" fontAlgn="ctr"/>
                      <a:r>
                        <a:rPr lang="ru-RU" sz="1200" b="0" i="0" u="none" strike="noStrike">
                          <a:solidFill>
                            <a:schemeClr val="tx1"/>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r>
              <a:tr h="288032">
                <a:tc>
                  <a:txBody>
                    <a:bodyPr/>
                    <a:lstStyle/>
                    <a:p>
                      <a:pPr algn="l" fontAlgn="ctr"/>
                      <a:r>
                        <a:rPr lang="ru-RU" sz="1200" b="0" i="0" u="none" strike="noStrike">
                          <a:solidFill>
                            <a:schemeClr val="tx1"/>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442038">
                <a:tc>
                  <a:txBody>
                    <a:bodyPr/>
                    <a:lstStyle/>
                    <a:p>
                      <a:pPr algn="l" fontAlgn="ctr"/>
                      <a:r>
                        <a:rPr lang="ru-RU" sz="1200" b="1" i="0" u="none" strike="noStrike" dirty="0">
                          <a:solidFill>
                            <a:schemeClr val="tx1"/>
                          </a:solidFill>
                          <a:effectLst/>
                          <a:latin typeface="Times New Roman"/>
                        </a:rPr>
                        <a:t>Подпрограмма 3 «Содействие занятости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697 911,12</a:t>
                      </a:r>
                    </a:p>
                  </a:txBody>
                  <a:tcPr marL="9525" marR="9525" marT="9525" marB="0" anchor="ctr"/>
                </a:tc>
                <a:tc>
                  <a:txBody>
                    <a:bodyPr/>
                    <a:lstStyle/>
                    <a:p>
                      <a:pPr algn="ctr" fontAlgn="ctr"/>
                      <a:r>
                        <a:rPr lang="ru-RU" sz="1200" b="1" i="0" u="none" strike="noStrike">
                          <a:solidFill>
                            <a:srgbClr val="000000"/>
                          </a:solidFill>
                          <a:effectLst/>
                          <a:latin typeface="Times New Roman"/>
                        </a:rPr>
                        <a:t>320 000,00</a:t>
                      </a:r>
                    </a:p>
                  </a:txBody>
                  <a:tcPr marL="9525" marR="9525" marT="9525" marB="0" anchor="ctr"/>
                </a:tc>
                <a:tc>
                  <a:txBody>
                    <a:bodyPr/>
                    <a:lstStyle/>
                    <a:p>
                      <a:pPr algn="ctr" fontAlgn="ctr"/>
                      <a:r>
                        <a:rPr lang="ru-RU" sz="1200" b="1" i="0" u="none" strike="noStrike">
                          <a:solidFill>
                            <a:srgbClr val="000000"/>
                          </a:solidFill>
                          <a:effectLst/>
                          <a:latin typeface="Times New Roman"/>
                        </a:rPr>
                        <a:t>320 000,00</a:t>
                      </a:r>
                    </a:p>
                  </a:txBody>
                  <a:tcPr marL="9525" marR="9525" marT="9525" marB="0" anchor="ctr"/>
                </a:tc>
              </a:tr>
              <a:tr h="350050">
                <a:tc>
                  <a:txBody>
                    <a:bodyPr/>
                    <a:lstStyle/>
                    <a:p>
                      <a:pPr algn="l" fontAlgn="ctr"/>
                      <a:r>
                        <a:rPr lang="ru-RU" sz="1200" b="0" i="0" u="none" strike="noStrike">
                          <a:solidFill>
                            <a:schemeClr val="tx1"/>
                          </a:solidFill>
                          <a:effectLst/>
                          <a:latin typeface="Times New Roman"/>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377 911,12</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360040">
                <a:tc>
                  <a:txBody>
                    <a:bodyPr/>
                    <a:lstStyle/>
                    <a:p>
                      <a:pPr algn="l" fontAlgn="ctr"/>
                      <a:r>
                        <a:rPr lang="ru-RU" sz="1200" b="0" i="0" u="none" strike="noStrike" dirty="0">
                          <a:solidFill>
                            <a:schemeClr val="tx1"/>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320 000,00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«Социальная защита населения», руб.</a:t>
            </a:r>
            <a:endParaRPr lang="ru-RU" sz="2000" b="0" strike="noStrike" spc="-1" dirty="0">
              <a:latin typeface="Arial"/>
            </a:endParaRPr>
          </a:p>
        </p:txBody>
      </p:sp>
      <p:sp>
        <p:nvSpPr>
          <p:cNvPr id="6" name="TextShape 2"/>
          <p:cNvSpPr txBox="1"/>
          <p:nvPr/>
        </p:nvSpPr>
        <p:spPr>
          <a:xfrm>
            <a:off x="1073200" y="4653136"/>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3671583729"/>
              </p:ext>
            </p:extLst>
          </p:nvPr>
        </p:nvGraphicFramePr>
        <p:xfrm>
          <a:off x="1691680" y="5013176"/>
          <a:ext cx="5472608" cy="17439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624157943"/>
              </p:ext>
            </p:extLst>
          </p:nvPr>
        </p:nvGraphicFramePr>
        <p:xfrm>
          <a:off x="107504" y="1008400"/>
          <a:ext cx="8928992" cy="3672408"/>
        </p:xfrm>
        <a:graphic>
          <a:graphicData uri="http://schemas.openxmlformats.org/drawingml/2006/table">
            <a:tbl>
              <a:tblPr firstRow="1" bandRow="1">
                <a:tableStyleId>{5C22544A-7EE6-4342-B048-85BDC9FD1C3A}</a:tableStyleId>
              </a:tblPr>
              <a:tblGrid>
                <a:gridCol w="6120680"/>
                <a:gridCol w="1008112"/>
                <a:gridCol w="936104"/>
                <a:gridCol w="864096"/>
              </a:tblGrid>
              <a:tr h="259147">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2023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59147">
                <a:tc>
                  <a:txBody>
                    <a:bodyPr/>
                    <a:lstStyle/>
                    <a:p>
                      <a:pPr algn="l" fontAlgn="ctr"/>
                      <a:r>
                        <a:rPr lang="ru-RU" sz="1200" b="1" i="0" u="none" strike="noStrike">
                          <a:solidFill>
                            <a:schemeClr val="tx1"/>
                          </a:solidFill>
                          <a:effectLst/>
                          <a:latin typeface="Times New Roman"/>
                        </a:rPr>
                        <a:t>Подпрограмма 5 «Доступная среда»</a:t>
                      </a:r>
                    </a:p>
                  </a:txBody>
                  <a:tcPr marL="9525" marR="9525" marT="9525" marB="0" anchor="ctr"/>
                </a:tc>
                <a:tc>
                  <a:txBody>
                    <a:bodyPr/>
                    <a:lstStyle/>
                    <a:p>
                      <a:pPr algn="ctr" fontAlgn="ctr"/>
                      <a:r>
                        <a:rPr lang="ru-RU" sz="1200" b="1" i="0" u="none" strike="noStrike">
                          <a:solidFill>
                            <a:srgbClr val="000000"/>
                          </a:solidFill>
                          <a:effectLst/>
                          <a:latin typeface="Times New Roman"/>
                        </a:rPr>
                        <a:t>100 000,00</a:t>
                      </a:r>
                    </a:p>
                  </a:txBody>
                  <a:tcPr marL="9525" marR="9525" marT="9525" marB="0" anchor="ctr"/>
                </a:tc>
                <a:tc>
                  <a:txBody>
                    <a:bodyPr/>
                    <a:lstStyle/>
                    <a:p>
                      <a:pPr algn="ctr" fontAlgn="ctr"/>
                      <a:r>
                        <a:rPr lang="ru-RU" sz="1200" b="1" i="0" u="none" strike="noStrike">
                          <a:solidFill>
                            <a:srgbClr val="000000"/>
                          </a:solidFill>
                          <a:effectLst/>
                          <a:latin typeface="Times New Roman"/>
                        </a:rPr>
                        <a:t>220 000,00</a:t>
                      </a:r>
                    </a:p>
                  </a:txBody>
                  <a:tcPr marL="9525" marR="9525" marT="9525" marB="0" anchor="ctr"/>
                </a:tc>
                <a:tc>
                  <a:txBody>
                    <a:bodyPr/>
                    <a:lstStyle/>
                    <a:p>
                      <a:pPr algn="ctr" fontAlgn="ctr"/>
                      <a:r>
                        <a:rPr lang="ru-RU" sz="1200" b="1" i="0" u="none" strike="noStrike">
                          <a:solidFill>
                            <a:srgbClr val="000000"/>
                          </a:solidFill>
                          <a:effectLst/>
                          <a:latin typeface="Times New Roman"/>
                        </a:rPr>
                        <a:t>210 000,00</a:t>
                      </a:r>
                    </a:p>
                  </a:txBody>
                  <a:tcPr marL="9525" marR="9525" marT="9525" marB="0" anchor="ctr"/>
                </a:tc>
              </a:tr>
              <a:tr h="456730">
                <a:tc>
                  <a:txBody>
                    <a:bodyPr/>
                    <a:lstStyle/>
                    <a:p>
                      <a:pPr algn="l" fontAlgn="ctr"/>
                      <a:r>
                        <a:rPr lang="ru-RU" sz="1200" b="0" i="0" u="none" strike="noStrike">
                          <a:solidFill>
                            <a:schemeClr val="tx1"/>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456730">
                <a:tc>
                  <a:txBody>
                    <a:bodyPr/>
                    <a:lstStyle/>
                    <a:p>
                      <a:pPr algn="l" fontAlgn="t"/>
                      <a:r>
                        <a:rPr lang="ru-RU" sz="1200" b="0" i="0" u="none" strike="noStrike" dirty="0">
                          <a:solidFill>
                            <a:schemeClr val="tx1"/>
                          </a:solidFill>
                          <a:effectLst/>
                          <a:latin typeface="Times New Roman"/>
                        </a:rPr>
                        <a:t>Адаптация муниципальных учреждений сферы 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70 000,00</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r>
              <a:tr h="456730">
                <a:tc>
                  <a:txBody>
                    <a:bodyPr/>
                    <a:lstStyle/>
                    <a:p>
                      <a:pPr algn="l" fontAlgn="ctr"/>
                      <a:r>
                        <a:rPr lang="ru-RU" sz="1200" b="0" i="0" u="none" strike="noStrike" dirty="0">
                          <a:solidFill>
                            <a:schemeClr val="tx1"/>
                          </a:solidFill>
                          <a:effectLst/>
                          <a:latin typeface="Times New Roman"/>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456730">
                <a:tc>
                  <a:txBody>
                    <a:bodyPr/>
                    <a:lstStyle/>
                    <a:p>
                      <a:pPr algn="l" fontAlgn="ctr"/>
                      <a:r>
                        <a:rPr lang="ru-RU" sz="1200" b="1" i="0" u="none" strike="noStrike" dirty="0">
                          <a:solidFill>
                            <a:schemeClr val="tx1"/>
                          </a:solidFill>
                          <a:effectLst/>
                          <a:latin typeface="Times New Roman"/>
                        </a:rPr>
                        <a:t>Подпрограмма 6 «Поддержка социально ориентированных некоммерческих организаций»</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c>
                  <a:txBody>
                    <a:bodyPr/>
                    <a:lstStyle/>
                    <a:p>
                      <a:pPr algn="ctr" fontAlgn="ctr"/>
                      <a:r>
                        <a:rPr lang="ru-RU" sz="1200" b="1" i="0" u="none" strike="noStrike">
                          <a:solidFill>
                            <a:srgbClr val="000000"/>
                          </a:solidFill>
                          <a:effectLst/>
                          <a:latin typeface="Times New Roman"/>
                        </a:rPr>
                        <a:t>150 000,00</a:t>
                      </a:r>
                    </a:p>
                  </a:txBody>
                  <a:tcPr marL="9525" marR="9525" marT="9525" marB="0" anchor="ctr"/>
                </a:tc>
              </a:tr>
              <a:tr h="209924">
                <a:tc>
                  <a:txBody>
                    <a:bodyPr/>
                    <a:lstStyle/>
                    <a:p>
                      <a:pPr algn="l" fontAlgn="t"/>
                      <a:r>
                        <a:rPr lang="ru-RU" sz="1200" b="0" i="0" u="none" strike="noStrike" dirty="0">
                          <a:solidFill>
                            <a:schemeClr val="tx1"/>
                          </a:solidFill>
                          <a:effectLst/>
                          <a:latin typeface="Times New Roman"/>
                        </a:rPr>
                        <a:t>Финансовая поддержка социально ориентированных некоммерческих организаций</a:t>
                      </a:r>
                    </a:p>
                  </a:txBody>
                  <a:tcPr marL="9525" marR="9525" marT="9525" marB="0"/>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150 000,00</a:t>
                      </a:r>
                    </a:p>
                  </a:txBody>
                  <a:tcPr marL="9525" marR="9525" marT="9525" marB="0" anchor="ctr"/>
                </a:tc>
              </a:tr>
            </a:tbl>
          </a:graphicData>
        </a:graphic>
      </p:graphicFrame>
    </p:spTree>
    <p:extLst>
      <p:ext uri="{BB962C8B-B14F-4D97-AF65-F5344CB8AC3E}">
        <p14:creationId xmlns:p14="http://schemas.microsoft.com/office/powerpoint/2010/main" val="2284280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23134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dirty="0">
                <a:latin typeface="Times New Roman" panose="02020603050405020304" pitchFamily="18" charset="0"/>
                <a:cs typeface="Times New Roman" panose="02020603050405020304" pitchFamily="18" charset="0"/>
              </a:rPr>
              <a:t>Повышение социальной защищенности граждан</a:t>
            </a:r>
          </a:p>
          <a:p>
            <a:pPr algn="just">
              <a:lnSpc>
                <a:spcPct val="100000"/>
              </a:lnSpc>
            </a:pPr>
            <a:endPar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endParaRPr>
          </a:p>
          <a:p>
            <a:pPr algn="just">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trike="noStrike" spc="-1" dirty="0">
              <a:latin typeface="Times New Roman" panose="02020603050405020304" pitchFamily="18" charset="0"/>
              <a:cs typeface="Times New Roman" panose="02020603050405020304" pitchFamily="18" charset="0"/>
            </a:endParaRPr>
          </a:p>
          <a:p>
            <a:pPr lvl="0"/>
            <a:r>
              <a:rPr lang="ru-RU" sz="1200" b="1" dirty="0" smtClean="0">
                <a:latin typeface="Times New Roman" panose="02020603050405020304" pitchFamily="18" charset="0"/>
                <a:cs typeface="Times New Roman" panose="02020603050405020304" pitchFamily="18" charset="0"/>
              </a:rPr>
              <a:t>1. Создание </a:t>
            </a:r>
            <a:r>
              <a:rPr lang="ru-RU" sz="1200" b="1" dirty="0">
                <a:latin typeface="Times New Roman" panose="02020603050405020304" pitchFamily="18" charset="0"/>
                <a:cs typeface="Times New Roman" panose="02020603050405020304" pitchFamily="18" charset="0"/>
              </a:rPr>
              <a:t>условий для повышения удовлетворения потребностей на­селения в жилье.</a:t>
            </a:r>
          </a:p>
          <a:p>
            <a:pPr lvl="0"/>
            <a:r>
              <a:rPr lang="ru-RU" sz="1200" b="1" dirty="0" smtClean="0">
                <a:latin typeface="Times New Roman" panose="02020603050405020304" pitchFamily="18" charset="0"/>
                <a:cs typeface="Times New Roman" panose="02020603050405020304" pitchFamily="18" charset="0"/>
              </a:rPr>
              <a:t>2. Формирование </a:t>
            </a:r>
            <a:r>
              <a:rPr lang="ru-RU" sz="1200" b="1" dirty="0">
                <a:latin typeface="Times New Roman" panose="02020603050405020304" pitchFamily="18" charset="0"/>
                <a:cs typeface="Times New Roman" panose="02020603050405020304" pitchFamily="18" charset="0"/>
              </a:rPr>
              <a:t>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p>
          <a:p>
            <a:pPr lvl="0"/>
            <a:r>
              <a:rPr lang="ru-RU" sz="1200" b="1" dirty="0" smtClean="0">
                <a:latin typeface="Times New Roman" panose="02020603050405020304" pitchFamily="18" charset="0"/>
                <a:cs typeface="Times New Roman" panose="02020603050405020304" pitchFamily="18" charset="0"/>
              </a:rPr>
              <a:t>3. Содействие </a:t>
            </a:r>
            <a:r>
              <a:rPr lang="ru-RU" sz="1200" b="1" dirty="0">
                <a:latin typeface="Times New Roman" panose="02020603050405020304" pitchFamily="18" charset="0"/>
                <a:cs typeface="Times New Roman" panose="02020603050405020304" pitchFamily="18" charset="0"/>
              </a:rPr>
              <a:t>занятости населения.</a:t>
            </a:r>
          </a:p>
          <a:p>
            <a:pPr lvl="0"/>
            <a:r>
              <a:rPr lang="ru-RU" sz="1200" b="1" dirty="0" smtClean="0">
                <a:latin typeface="Times New Roman" panose="02020603050405020304" pitchFamily="18" charset="0"/>
                <a:cs typeface="Times New Roman" panose="02020603050405020304" pitchFamily="18" charset="0"/>
              </a:rPr>
              <a:t>4. Улучшение </a:t>
            </a:r>
            <a:r>
              <a:rPr lang="ru-RU" sz="1200" b="1" dirty="0">
                <a:latin typeface="Times New Roman" panose="02020603050405020304" pitchFamily="18" charset="0"/>
                <a:cs typeface="Times New Roman" panose="02020603050405020304" pitchFamily="18" charset="0"/>
              </a:rPr>
              <a:t>состояния здоровья населения городского округа «Вуктыл».</a:t>
            </a:r>
          </a:p>
          <a:p>
            <a:pPr lvl="0"/>
            <a:r>
              <a:rPr lang="ru-RU" sz="1200" b="1" dirty="0" smtClean="0">
                <a:latin typeface="Times New Roman" panose="02020603050405020304" pitchFamily="18" charset="0"/>
                <a:cs typeface="Times New Roman" panose="02020603050405020304" pitchFamily="18" charset="0"/>
              </a:rPr>
              <a:t>5. Создание </a:t>
            </a:r>
            <a:r>
              <a:rPr lang="ru-RU" sz="1200" b="1" dirty="0">
                <a:latin typeface="Times New Roman" panose="02020603050405020304" pitchFamily="18" charset="0"/>
                <a:cs typeface="Times New Roman" panose="02020603050405020304" pitchFamily="18" charset="0"/>
              </a:rPr>
              <a:t>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p>
          <a:p>
            <a:r>
              <a:rPr lang="ru-RU" sz="1200" b="1" dirty="0" smtClean="0">
                <a:latin typeface="Times New Roman" panose="02020603050405020304" pitchFamily="18" charset="0"/>
                <a:cs typeface="Times New Roman" panose="02020603050405020304" pitchFamily="18" charset="0"/>
              </a:rPr>
              <a:t>6. Развитие </a:t>
            </a:r>
            <a:r>
              <a:rPr lang="ru-RU" sz="1200" b="1" dirty="0">
                <a:latin typeface="Times New Roman" panose="02020603050405020304" pitchFamily="18" charset="0"/>
                <a:cs typeface="Times New Roman" panose="02020603050405020304" pitchFamily="18" charset="0"/>
              </a:rPr>
              <a:t>социально ориентированных некоммерческих организаций, деятельность которых направлена на решение социальных проблем</a:t>
            </a:r>
            <a:endParaRPr lang="ru-RU" sz="1200" b="1"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4201011370"/>
              </p:ext>
            </p:extLst>
          </p:nvPr>
        </p:nvGraphicFramePr>
        <p:xfrm>
          <a:off x="456931" y="3789040"/>
          <a:ext cx="8230137" cy="2691000"/>
        </p:xfrm>
        <a:graphic>
          <a:graphicData uri="http://schemas.openxmlformats.org/drawingml/2006/table">
            <a:tbl>
              <a:tblPr/>
              <a:tblGrid>
                <a:gridCol w="3250907"/>
                <a:gridCol w="713712"/>
                <a:gridCol w="651053"/>
                <a:gridCol w="629608"/>
                <a:gridCol w="661440"/>
                <a:gridCol w="598446"/>
                <a:gridCol w="587723"/>
                <a:gridCol w="525064"/>
                <a:gridCol w="612184"/>
              </a:tblGrid>
              <a:tr h="2595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2019 </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2020</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2021 </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2022 </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2023</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a:solidFill>
                            <a:srgbClr val="00000A"/>
                          </a:solidFill>
                          <a:effectLst/>
                          <a:latin typeface="Times New Roman"/>
                          <a:ea typeface="Times New Roman"/>
                          <a:cs typeface="Lucida Sans"/>
                        </a:rPr>
                        <a:t>2024</a:t>
                      </a:r>
                      <a:endParaRPr lang="ru-RU" sz="1000" b="1">
                        <a:solidFill>
                          <a:srgbClr val="00000A"/>
                        </a:solidFill>
                        <a:effectLst/>
                        <a:latin typeface="Times New Roman"/>
                        <a:ea typeface="Times New Roman"/>
                        <a:cs typeface="Lucida Sans"/>
                      </a:endParaRPr>
                    </a:p>
                    <a:p>
                      <a:pPr algn="ctr">
                        <a:spcAft>
                          <a:spcPts val="0"/>
                        </a:spcAft>
                      </a:pPr>
                      <a:r>
                        <a:rPr lang="ru-RU" sz="1200" b="1">
                          <a:solidFill>
                            <a:srgbClr val="00000A"/>
                          </a:solidFill>
                          <a:effectLst/>
                          <a:latin typeface="Times New Roman"/>
                          <a:ea typeface="Times New Roman"/>
                          <a:cs typeface="Lucida Sans"/>
                        </a:rPr>
                        <a:t> год</a:t>
                      </a:r>
                      <a:endParaRPr lang="ru-RU" sz="1000" b="1">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pPr algn="ctr">
                        <a:spcAft>
                          <a:spcPts val="0"/>
                        </a:spcAft>
                      </a:pPr>
                      <a:r>
                        <a:rPr lang="ru-RU" sz="1200" b="1" dirty="0">
                          <a:solidFill>
                            <a:srgbClr val="00000A"/>
                          </a:solidFill>
                          <a:effectLst/>
                          <a:latin typeface="Times New Roman"/>
                          <a:ea typeface="Times New Roman"/>
                          <a:cs typeface="Lucida Sans"/>
                        </a:rPr>
                        <a:t>2025</a:t>
                      </a:r>
                      <a:endParaRPr lang="ru-RU" sz="1000" b="1" dirty="0">
                        <a:solidFill>
                          <a:srgbClr val="00000A"/>
                        </a:solidFill>
                        <a:effectLst/>
                        <a:latin typeface="Times New Roman"/>
                        <a:ea typeface="Times New Roman"/>
                        <a:cs typeface="Lucida Sans"/>
                      </a:endParaRPr>
                    </a:p>
                    <a:p>
                      <a:pPr algn="ctr">
                        <a:spcAft>
                          <a:spcPts val="0"/>
                        </a:spcAft>
                      </a:pPr>
                      <a:r>
                        <a:rPr lang="ru-RU" sz="1200" b="1" dirty="0">
                          <a:solidFill>
                            <a:srgbClr val="00000A"/>
                          </a:solidFill>
                          <a:effectLst/>
                          <a:latin typeface="Times New Roman"/>
                          <a:ea typeface="Times New Roman"/>
                          <a:cs typeface="Lucida Sans"/>
                        </a:rPr>
                        <a:t> год </a:t>
                      </a:r>
                      <a:endParaRPr lang="ru-RU" sz="1000" b="1"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26460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spcAft>
                          <a:spcPts val="0"/>
                        </a:spcAft>
                      </a:pPr>
                      <a:r>
                        <a:rPr lang="ru-RU" sz="1200">
                          <a:solidFill>
                            <a:srgbClr val="00000A"/>
                          </a:solidFill>
                          <a:effectLst/>
                          <a:latin typeface="Times New Roman"/>
                          <a:ea typeface="Times New Roman"/>
                          <a:cs typeface="Lucida Sans"/>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4,4</a:t>
                      </a: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4,4</a:t>
                      </a: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405000">
                <a:tc>
                  <a:txBody>
                    <a:bodyPr/>
                    <a:lstStyle/>
                    <a:p>
                      <a:pPr algn="just">
                        <a:spcAft>
                          <a:spcPts val="0"/>
                        </a:spcAft>
                      </a:pPr>
                      <a:r>
                        <a:rPr lang="ru-RU" sz="1200">
                          <a:solidFill>
                            <a:srgbClr val="00000A"/>
                          </a:solidFill>
                          <a:effectLst/>
                          <a:latin typeface="Times New Roman"/>
                          <a:ea typeface="Times New Roman"/>
                          <a:cs typeface="Lucida Sans"/>
                        </a:rPr>
                        <a:t>Число организованных оплачиваемых общественных (времен­ных) рабочих мест</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dirty="0">
                          <a:solidFill>
                            <a:srgbClr val="00000A"/>
                          </a:solidFill>
                          <a:effectLst/>
                          <a:latin typeface="Times New Roman"/>
                          <a:ea typeface="Times New Roman"/>
                          <a:cs typeface="Lucida Sans"/>
                        </a:rPr>
                        <a:t>35</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solidFill>
                            <a:srgbClr val="00000A"/>
                          </a:solidFill>
                          <a:effectLst/>
                          <a:latin typeface="Times New Roman"/>
                          <a:ea typeface="Times New Roman"/>
                          <a:cs typeface="Lucida Sans"/>
                        </a:rPr>
                        <a:t>35</a:t>
                      </a:r>
                      <a:endParaRPr lang="ru-RU" sz="100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spcAft>
                          <a:spcPts val="0"/>
                        </a:spcAft>
                      </a:pPr>
                      <a:r>
                        <a:rPr lang="ru-RU" sz="1200" dirty="0">
                          <a:solidFill>
                            <a:srgbClr val="00000A"/>
                          </a:solidFill>
                          <a:effectLst/>
                          <a:latin typeface="Times New Roman"/>
                          <a:ea typeface="Calibri"/>
                          <a:cs typeface="Lucida Sans"/>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82,22</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solidFill>
                            <a:srgbClr val="00000A"/>
                          </a:solidFill>
                          <a:effectLst/>
                          <a:latin typeface="Times New Roman"/>
                          <a:ea typeface="Times New Roman"/>
                          <a:cs typeface="Lucida Sans"/>
                        </a:rPr>
                        <a:t>82,98</a:t>
                      </a:r>
                      <a:endParaRPr lang="ru-RU" sz="100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solidFill>
                            <a:srgbClr val="00000A"/>
                          </a:solidFill>
                          <a:effectLst/>
                          <a:latin typeface="Times New Roman"/>
                          <a:ea typeface="Times New Roman"/>
                          <a:cs typeface="Lucida Sans"/>
                        </a:rPr>
                        <a:t>82,98</a:t>
                      </a:r>
                      <a:endParaRPr lang="ru-RU" sz="1000" dirty="0">
                        <a:solidFill>
                          <a:srgbClr val="00000A"/>
                        </a:solidFill>
                        <a:effectLst/>
                        <a:latin typeface="Times New Roman"/>
                        <a:ea typeface="Times New Roman"/>
                        <a:cs typeface="Lucida Sans"/>
                      </a:endParaRPr>
                    </a:p>
                  </a:txBody>
                  <a:tcPr marL="6350"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48000" y="329414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2021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228 500тыс</a:t>
            </a:r>
            <a:r>
              <a:rPr lang="ru-RU" b="1" spc="-1" dirty="0">
                <a:solidFill>
                  <a:srgbClr val="7030A0"/>
                </a:solidFill>
                <a:latin typeface="Arial"/>
                <a:ea typeface="Microsoft YaHei"/>
              </a:rPr>
              <a:t>.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2022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smtClean="0">
                <a:solidFill>
                  <a:srgbClr val="7030A0"/>
                </a:solidFill>
                <a:latin typeface="Arial"/>
                <a:ea typeface="Microsoft YaHei"/>
              </a:rPr>
              <a:t>2023 </a:t>
            </a:r>
            <a:r>
              <a:rPr lang="ru-RU" b="1" spc="-1" dirty="0">
                <a:solidFill>
                  <a:srgbClr val="7030A0"/>
                </a:solidFill>
                <a:latin typeface="Arial"/>
                <a:ea typeface="Microsoft YaHei"/>
              </a:rPr>
              <a:t>год – </a:t>
            </a:r>
            <a:r>
              <a:rPr lang="ru-RU" b="1" spc="-1" dirty="0" smtClean="0">
                <a:solidFill>
                  <a:srgbClr val="7030A0"/>
                </a:solidFill>
                <a:latin typeface="Arial"/>
                <a:ea typeface="Microsoft YaHei"/>
              </a:rPr>
              <a:t>50,0 </a:t>
            </a:r>
            <a:r>
              <a:rPr lang="ru-RU" b="1" spc="-1" dirty="0">
                <a:solidFill>
                  <a:srgbClr val="7030A0"/>
                </a:solidFill>
                <a:latin typeface="Arial"/>
                <a:ea typeface="Microsoft YaHei"/>
              </a:rPr>
              <a:t>тыс</a:t>
            </a:r>
            <a:r>
              <a:rPr lang="ru-RU" b="1" spc="-1" dirty="0"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0,1%</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0,03%</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3%</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829131791"/>
              </p:ext>
            </p:extLst>
          </p:nvPr>
        </p:nvGraphicFramePr>
        <p:xfrm>
          <a:off x="186416" y="1052736"/>
          <a:ext cx="8771168" cy="5690883"/>
        </p:xfrm>
        <a:graphic>
          <a:graphicData uri="http://schemas.openxmlformats.org/drawingml/2006/table">
            <a:tbl>
              <a:tblPr firstRow="1" bandRow="1">
                <a:tableStyleId>{5C22544A-7EE6-4342-B048-85BDC9FD1C3A}</a:tableStyleId>
              </a:tblPr>
              <a:tblGrid>
                <a:gridCol w="5183705"/>
                <a:gridCol w="1224987"/>
                <a:gridCol w="1152568"/>
                <a:gridCol w="1209908"/>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l" fontAlgn="ctr"/>
                      <a:r>
                        <a:rPr lang="ru-RU" sz="1200" b="1" i="0" u="none" strike="noStrike">
                          <a:solidFill>
                            <a:schemeClr val="tx1"/>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a:solidFill>
                            <a:srgbClr val="000000"/>
                          </a:solidFill>
                          <a:effectLst/>
                          <a:latin typeface="Times New Roman"/>
                        </a:rPr>
                        <a:t>84 473 947,54</a:t>
                      </a:r>
                    </a:p>
                  </a:txBody>
                  <a:tcPr marL="9525" marR="9525" marT="9525" marB="0" anchor="ctr"/>
                </a:tc>
                <a:tc>
                  <a:txBody>
                    <a:bodyPr/>
                    <a:lstStyle/>
                    <a:p>
                      <a:pPr algn="ctr" fontAlgn="ctr"/>
                      <a:r>
                        <a:rPr lang="ru-RU" sz="1200" b="1" i="0" u="none" strike="noStrike">
                          <a:solidFill>
                            <a:srgbClr val="000000"/>
                          </a:solidFill>
                          <a:effectLst/>
                          <a:latin typeface="Times New Roman"/>
                        </a:rPr>
                        <a:t>81 783 547,98</a:t>
                      </a:r>
                    </a:p>
                  </a:txBody>
                  <a:tcPr marL="9525" marR="9525" marT="9525" marB="0" anchor="ctr"/>
                </a:tc>
                <a:tc>
                  <a:txBody>
                    <a:bodyPr/>
                    <a:lstStyle/>
                    <a:p>
                      <a:pPr algn="ctr" fontAlgn="ctr"/>
                      <a:r>
                        <a:rPr lang="ru-RU" sz="1200" b="1" i="0" u="none" strike="noStrike">
                          <a:solidFill>
                            <a:srgbClr val="000000"/>
                          </a:solidFill>
                          <a:effectLst/>
                          <a:latin typeface="Times New Roman"/>
                        </a:rPr>
                        <a:t>77 229 434,18</a:t>
                      </a:r>
                    </a:p>
                  </a:txBody>
                  <a:tcPr marL="9525" marR="9525" marT="9525" marB="0" anchor="ctr"/>
                </a:tc>
              </a:tr>
              <a:tr h="247868">
                <a:tc>
                  <a:txBody>
                    <a:bodyPr/>
                    <a:lstStyle/>
                    <a:p>
                      <a:pPr algn="l" fontAlgn="ctr"/>
                      <a:r>
                        <a:rPr lang="ru-RU" sz="1200" b="1" i="0" u="none" strike="noStrike">
                          <a:solidFill>
                            <a:schemeClr val="tx1"/>
                          </a:solidFill>
                          <a:effectLst/>
                          <a:latin typeface="Times New Roman"/>
                        </a:rPr>
                        <a:t>Подпрограмма 1 «Открытый муниципалитет»</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r>
              <a:tr h="1259279">
                <a:tc>
                  <a:txBody>
                    <a:bodyPr/>
                    <a:lstStyle/>
                    <a:p>
                      <a:pPr algn="l" fontAlgn="ctr"/>
                      <a:r>
                        <a:rPr lang="ru-RU" sz="1200" b="0" i="0" u="none" strike="noStrike">
                          <a:solidFill>
                            <a:schemeClr val="tx1"/>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l" fontAlgn="ctr"/>
                      <a:r>
                        <a:rPr lang="ru-RU" sz="1200" b="1" i="0" u="none" strike="noStrike">
                          <a:solidFill>
                            <a:schemeClr val="tx1"/>
                          </a:solidFill>
                          <a:effectLst/>
                          <a:latin typeface="Times New Roman"/>
                        </a:rPr>
                        <a:t>Подпрограмма 2 «Развитие кадрового потенциала»</a:t>
                      </a:r>
                    </a:p>
                  </a:txBody>
                  <a:tcPr marL="9525" marR="9525" marT="9525" marB="0" anchor="ctr"/>
                </a:tc>
                <a:tc>
                  <a:txBody>
                    <a:bodyPr/>
                    <a:lstStyle/>
                    <a:p>
                      <a:pPr algn="ctr" fontAlgn="ctr"/>
                      <a:r>
                        <a:rPr lang="ru-RU" sz="1200" b="1" i="0" u="none" strike="noStrike">
                          <a:solidFill>
                            <a:srgbClr val="000000"/>
                          </a:solidFill>
                          <a:effectLst/>
                          <a:latin typeface="Times New Roman"/>
                        </a:rPr>
                        <a:t>10 000,00</a:t>
                      </a:r>
                    </a:p>
                  </a:txBody>
                  <a:tcPr marL="9525" marR="9525" marT="9525" marB="0" anchor="ctr"/>
                </a:tc>
                <a:tc>
                  <a:txBody>
                    <a:bodyPr/>
                    <a:lstStyle/>
                    <a:p>
                      <a:pPr algn="ctr" fontAlgn="ctr"/>
                      <a:r>
                        <a:rPr lang="ru-RU" sz="1200" b="1" i="0" u="none" strike="noStrike">
                          <a:solidFill>
                            <a:srgbClr val="000000"/>
                          </a:solidFill>
                          <a:effectLst/>
                          <a:latin typeface="Times New Roman"/>
                        </a:rPr>
                        <a:t>22 200,00</a:t>
                      </a:r>
                    </a:p>
                  </a:txBody>
                  <a:tcPr marL="9525" marR="9525" marT="9525" marB="0" anchor="ctr"/>
                </a:tc>
                <a:tc>
                  <a:txBody>
                    <a:bodyPr/>
                    <a:lstStyle/>
                    <a:p>
                      <a:pPr algn="ctr" fontAlgn="ctr"/>
                      <a:r>
                        <a:rPr lang="ru-RU" sz="1200" b="1" i="0" u="none" strike="noStrike">
                          <a:solidFill>
                            <a:srgbClr val="000000"/>
                          </a:solidFill>
                          <a:effectLst/>
                          <a:latin typeface="Times New Roman"/>
                        </a:rPr>
                        <a:t>22 200,00</a:t>
                      </a:r>
                    </a:p>
                  </a:txBody>
                  <a:tcPr marL="9525" marR="9525" marT="9525" marB="0" anchor="ctr"/>
                </a:tc>
              </a:tr>
              <a:tr h="1051205">
                <a:tc>
                  <a:txBody>
                    <a:bodyPr/>
                    <a:lstStyle/>
                    <a:p>
                      <a:pPr algn="l" fontAlgn="ctr"/>
                      <a:r>
                        <a:rPr lang="ru-RU" sz="1200" b="0" i="0" u="none" strike="noStrike">
                          <a:solidFill>
                            <a:schemeClr val="tx1"/>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22 200,00</a:t>
                      </a:r>
                    </a:p>
                  </a:txBody>
                  <a:tcPr marL="9525" marR="9525" marT="9525" marB="0" anchor="ctr"/>
                </a:tc>
                <a:tc>
                  <a:txBody>
                    <a:bodyPr/>
                    <a:lstStyle/>
                    <a:p>
                      <a:pPr algn="ctr" fontAlgn="ctr"/>
                      <a:r>
                        <a:rPr lang="ru-RU" sz="1200" b="0" i="0" u="none" strike="noStrike">
                          <a:solidFill>
                            <a:srgbClr val="000000"/>
                          </a:solidFill>
                          <a:effectLst/>
                          <a:latin typeface="Times New Roman"/>
                        </a:rPr>
                        <a:t>22 200,00</a:t>
                      </a:r>
                    </a:p>
                  </a:txBody>
                  <a:tcPr marL="9525" marR="9525" marT="9525" marB="0" anchor="ctr"/>
                </a:tc>
              </a:tr>
              <a:tr h="259232">
                <a:tc>
                  <a:txBody>
                    <a:bodyPr/>
                    <a:lstStyle/>
                    <a:p>
                      <a:pPr algn="l" fontAlgn="ctr"/>
                      <a:r>
                        <a:rPr lang="ru-RU" sz="1200" b="1" i="0" u="none" strike="noStrike">
                          <a:solidFill>
                            <a:schemeClr val="tx1"/>
                          </a:solidFill>
                          <a:effectLst/>
                          <a:latin typeface="Times New Roman"/>
                        </a:rPr>
                        <a:t>Подпрограмма 3 «Обеспечение органов местного самоуправления»</a:t>
                      </a:r>
                    </a:p>
                  </a:txBody>
                  <a:tcPr marL="9525" marR="9525" marT="9525" marB="0" anchor="ctr"/>
                </a:tc>
                <a:tc>
                  <a:txBody>
                    <a:bodyPr/>
                    <a:lstStyle/>
                    <a:p>
                      <a:pPr algn="ctr" fontAlgn="ctr"/>
                      <a:r>
                        <a:rPr lang="ru-RU" sz="1200" b="1" i="0" u="none" strike="noStrike">
                          <a:solidFill>
                            <a:srgbClr val="000000"/>
                          </a:solidFill>
                          <a:effectLst/>
                          <a:latin typeface="Times New Roman"/>
                        </a:rPr>
                        <a:t>73 371 083,10</a:t>
                      </a:r>
                    </a:p>
                  </a:txBody>
                  <a:tcPr marL="9525" marR="9525" marT="9525" marB="0" anchor="ctr"/>
                </a:tc>
                <a:tc>
                  <a:txBody>
                    <a:bodyPr/>
                    <a:lstStyle/>
                    <a:p>
                      <a:pPr algn="ctr" fontAlgn="ctr"/>
                      <a:r>
                        <a:rPr lang="ru-RU" sz="1200" b="1" i="0" u="none" strike="noStrike">
                          <a:solidFill>
                            <a:srgbClr val="000000"/>
                          </a:solidFill>
                          <a:effectLst/>
                          <a:latin typeface="Times New Roman"/>
                        </a:rPr>
                        <a:t>71 140 058,82</a:t>
                      </a:r>
                    </a:p>
                  </a:txBody>
                  <a:tcPr marL="9525" marR="9525" marT="9525" marB="0" anchor="ctr"/>
                </a:tc>
                <a:tc>
                  <a:txBody>
                    <a:bodyPr/>
                    <a:lstStyle/>
                    <a:p>
                      <a:pPr algn="ctr" fontAlgn="ctr"/>
                      <a:r>
                        <a:rPr lang="ru-RU" sz="1200" b="1" i="0" u="none" strike="noStrike">
                          <a:solidFill>
                            <a:srgbClr val="000000"/>
                          </a:solidFill>
                          <a:effectLst/>
                          <a:latin typeface="Times New Roman"/>
                        </a:rPr>
                        <a:t>67 322 890,58</a:t>
                      </a:r>
                    </a:p>
                  </a:txBody>
                  <a:tcPr marL="9525" marR="9525" marT="9525" marB="0" anchor="ctr"/>
                </a:tc>
              </a:tr>
              <a:tr h="413278">
                <a:tc>
                  <a:txBody>
                    <a:bodyPr/>
                    <a:lstStyle/>
                    <a:p>
                      <a:pPr algn="l" fontAlgn="ctr"/>
                      <a:r>
                        <a:rPr lang="ru-RU" sz="1200" b="0" i="0" u="none" strike="noStrike">
                          <a:solidFill>
                            <a:schemeClr val="tx1"/>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70 486 886,87</a:t>
                      </a:r>
                    </a:p>
                  </a:txBody>
                  <a:tcPr marL="9525" marR="9525" marT="9525" marB="0" anchor="ctr"/>
                </a:tc>
                <a:tc>
                  <a:txBody>
                    <a:bodyPr/>
                    <a:lstStyle/>
                    <a:p>
                      <a:pPr algn="ctr" fontAlgn="ctr"/>
                      <a:r>
                        <a:rPr lang="ru-RU" sz="1200" b="0" i="0" u="none" strike="noStrike">
                          <a:solidFill>
                            <a:srgbClr val="000000"/>
                          </a:solidFill>
                          <a:effectLst/>
                          <a:latin typeface="Times New Roman"/>
                        </a:rPr>
                        <a:t>68 255 862,59</a:t>
                      </a:r>
                    </a:p>
                  </a:txBody>
                  <a:tcPr marL="9525" marR="9525" marT="9525" marB="0" anchor="ctr"/>
                </a:tc>
                <a:tc>
                  <a:txBody>
                    <a:bodyPr/>
                    <a:lstStyle/>
                    <a:p>
                      <a:pPr algn="ctr" fontAlgn="ctr"/>
                      <a:r>
                        <a:rPr lang="ru-RU" sz="1200" b="0" i="0" u="none" strike="noStrike">
                          <a:solidFill>
                            <a:srgbClr val="000000"/>
                          </a:solidFill>
                          <a:effectLst/>
                          <a:latin typeface="Times New Roman"/>
                        </a:rPr>
                        <a:t>64 438 694,35</a:t>
                      </a:r>
                    </a:p>
                  </a:txBody>
                  <a:tcPr marL="9525" marR="9525" marT="9525" marB="0" anchor="ctr"/>
                </a:tc>
              </a:tr>
              <a:tr h="413278">
                <a:tc>
                  <a:txBody>
                    <a:bodyPr/>
                    <a:lstStyle/>
                    <a:p>
                      <a:pPr algn="l" fontAlgn="ctr"/>
                      <a:r>
                        <a:rPr lang="ru-RU" sz="1200" b="0" i="0" u="none" strike="noStrike" dirty="0">
                          <a:solidFill>
                            <a:schemeClr val="tx1"/>
                          </a:solidFill>
                          <a:effectLst/>
                          <a:latin typeface="Times New Roman"/>
                        </a:rPr>
                        <a:t>Глава муниципального образования городского округа "Вуктыл" - руководитель администрации городского округа </a:t>
                      </a:r>
                      <a:r>
                        <a:rPr lang="ru-RU" sz="1200" b="0" i="0" u="none" strike="noStrike" dirty="0" smtClean="0">
                          <a:solidFill>
                            <a:schemeClr val="tx1"/>
                          </a:solidFill>
                          <a:effectLst/>
                          <a:latin typeface="Times New Roman"/>
                        </a:rPr>
                        <a:t>«Вуктыл»</a:t>
                      </a:r>
                      <a:endParaRPr lang="ru-RU" sz="1200" b="0" i="0" u="none" strike="noStrike" dirty="0">
                        <a:solidFill>
                          <a:schemeClr val="tx1"/>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2 884 196,23</a:t>
                      </a:r>
                    </a:p>
                  </a:txBody>
                  <a:tcPr marL="9525" marR="9525" marT="9525" marB="0" anchor="ctr"/>
                </a:tc>
                <a:tc>
                  <a:txBody>
                    <a:bodyPr/>
                    <a:lstStyle/>
                    <a:p>
                      <a:pPr algn="ctr" fontAlgn="ctr"/>
                      <a:r>
                        <a:rPr lang="ru-RU" sz="1200" b="0" i="0" u="none" strike="noStrike">
                          <a:solidFill>
                            <a:srgbClr val="000000"/>
                          </a:solidFill>
                          <a:effectLst/>
                          <a:latin typeface="Times New Roman"/>
                        </a:rPr>
                        <a:t>2 884 196,23</a:t>
                      </a:r>
                    </a:p>
                  </a:txBody>
                  <a:tcPr marL="9525" marR="9525" marT="9525" marB="0" anchor="ctr"/>
                </a:tc>
                <a:tc>
                  <a:txBody>
                    <a:bodyPr/>
                    <a:lstStyle/>
                    <a:p>
                      <a:pPr algn="ctr" fontAlgn="ctr"/>
                      <a:r>
                        <a:rPr lang="ru-RU" sz="1200" b="0" i="0" u="none" strike="noStrike">
                          <a:solidFill>
                            <a:srgbClr val="000000"/>
                          </a:solidFill>
                          <a:effectLst/>
                          <a:latin typeface="Times New Roman"/>
                        </a:rPr>
                        <a:t>2 884 196,23</a:t>
                      </a:r>
                    </a:p>
                  </a:txBody>
                  <a:tcPr marL="9525" marR="9525" marT="9525" marB="0" anchor="ctr"/>
                </a:tc>
              </a:tr>
              <a:tr h="413278">
                <a:tc>
                  <a:txBody>
                    <a:bodyPr/>
                    <a:lstStyle/>
                    <a:p>
                      <a:pPr algn="l" fontAlgn="ctr"/>
                      <a:r>
                        <a:rPr lang="ru-RU" sz="1200" b="1" i="0" u="none" strike="noStrike">
                          <a:solidFill>
                            <a:schemeClr val="tx1"/>
                          </a:solidFill>
                          <a:effectLst/>
                          <a:latin typeface="Times New Roman"/>
                        </a:rPr>
                        <a:t>Подпрограмма 4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11 042 864,44</a:t>
                      </a:r>
                    </a:p>
                  </a:txBody>
                  <a:tcPr marL="9525" marR="9525" marT="9525" marB="0" anchor="ctr"/>
                </a:tc>
                <a:tc>
                  <a:txBody>
                    <a:bodyPr/>
                    <a:lstStyle/>
                    <a:p>
                      <a:pPr algn="ctr" fontAlgn="ctr"/>
                      <a:r>
                        <a:rPr lang="ru-RU" sz="1200" b="1" i="0" u="none" strike="noStrike">
                          <a:solidFill>
                            <a:srgbClr val="000000"/>
                          </a:solidFill>
                          <a:effectLst/>
                          <a:latin typeface="Times New Roman"/>
                        </a:rPr>
                        <a:t>10 571 289,16</a:t>
                      </a:r>
                    </a:p>
                  </a:txBody>
                  <a:tcPr marL="9525" marR="9525" marT="9525" marB="0" anchor="ctr"/>
                </a:tc>
                <a:tc>
                  <a:txBody>
                    <a:bodyPr/>
                    <a:lstStyle/>
                    <a:p>
                      <a:pPr algn="ctr" fontAlgn="ctr"/>
                      <a:r>
                        <a:rPr lang="ru-RU" sz="1200" b="1" i="0" u="none" strike="noStrike">
                          <a:solidFill>
                            <a:srgbClr val="000000"/>
                          </a:solidFill>
                          <a:effectLst/>
                          <a:latin typeface="Times New Roman"/>
                        </a:rPr>
                        <a:t>9 834 343,60</a:t>
                      </a:r>
                    </a:p>
                  </a:txBody>
                  <a:tcPr marL="9525" marR="9525" marT="9525" marB="0" anchor="ctr"/>
                </a:tc>
              </a:tr>
              <a:tr h="413278">
                <a:tc>
                  <a:txBody>
                    <a:bodyPr/>
                    <a:lstStyle/>
                    <a:p>
                      <a:pPr algn="l" fontAlgn="ctr"/>
                      <a:r>
                        <a:rPr lang="ru-RU" sz="1200" b="0" i="0" u="none" strike="noStrike" dirty="0">
                          <a:solidFill>
                            <a:schemeClr val="tx1"/>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a:t>
                      </a:r>
                      <a:r>
                        <a:rPr lang="ru-RU" sz="1200" b="0" i="0" u="none" strike="noStrike" dirty="0" smtClean="0">
                          <a:solidFill>
                            <a:schemeClr val="tx1"/>
                          </a:solidFill>
                          <a:effectLst/>
                          <a:latin typeface="Times New Roman"/>
                        </a:rPr>
                        <a:t>Вуктыл»</a:t>
                      </a:r>
                      <a:endParaRPr lang="ru-RU" sz="1200" b="0" i="0" u="none" strike="noStrike" dirty="0">
                        <a:solidFill>
                          <a:schemeClr val="tx1"/>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11 042 864,44</a:t>
                      </a:r>
                    </a:p>
                  </a:txBody>
                  <a:tcPr marL="9525" marR="9525" marT="9525" marB="0" anchor="ctr"/>
                </a:tc>
                <a:tc>
                  <a:txBody>
                    <a:bodyPr/>
                    <a:lstStyle/>
                    <a:p>
                      <a:pPr algn="ctr" fontAlgn="ctr"/>
                      <a:r>
                        <a:rPr lang="ru-RU" sz="1200" b="0" i="0" u="none" strike="noStrike">
                          <a:solidFill>
                            <a:srgbClr val="000000"/>
                          </a:solidFill>
                          <a:effectLst/>
                          <a:latin typeface="Times New Roman"/>
                        </a:rPr>
                        <a:t>10 571 289,16</a:t>
                      </a:r>
                    </a:p>
                  </a:txBody>
                  <a:tcPr marL="9525" marR="9525" marT="9525" marB="0" anchor="ctr"/>
                </a:tc>
                <a:tc>
                  <a:txBody>
                    <a:bodyPr/>
                    <a:lstStyle/>
                    <a:p>
                      <a:pPr algn="ctr" fontAlgn="ctr"/>
                      <a:r>
                        <a:rPr lang="ru-RU" sz="1200" b="0" i="0" u="none" strike="noStrike" dirty="0">
                          <a:solidFill>
                            <a:srgbClr val="000000"/>
                          </a:solidFill>
                          <a:effectLst/>
                          <a:latin typeface="Times New Roman"/>
                        </a:rPr>
                        <a:t>9 834 343,60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6608" y="641520"/>
            <a:ext cx="8928992" cy="1131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05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50" b="1" dirty="0">
                <a:latin typeface="Times New Roman" panose="02020603050405020304" pitchFamily="18" charset="0"/>
                <a:cs typeface="Times New Roman" panose="02020603050405020304" pitchFamily="18" charset="0"/>
              </a:rPr>
              <a:t>Совершенствование муниципального управления городского округа «Вуктыл</a:t>
            </a:r>
            <a:r>
              <a:rPr lang="ru-RU" sz="1050" b="1" dirty="0" smtClean="0">
                <a:latin typeface="Times New Roman" panose="02020603050405020304" pitchFamily="18" charset="0"/>
                <a:cs typeface="Times New Roman" panose="02020603050405020304" pitchFamily="18" charset="0"/>
              </a:rPr>
              <a:t>»</a:t>
            </a:r>
          </a:p>
          <a:p>
            <a:pPr algn="just">
              <a:lnSpc>
                <a:spcPct val="100000"/>
              </a:lnSpc>
            </a:pPr>
            <a:r>
              <a:rPr lang="ru-RU" sz="12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b="1" strike="noStrike" spc="-1" dirty="0">
              <a:solidFill>
                <a:srgbClr val="FF0000"/>
              </a:solidFill>
              <a:latin typeface="Times New Roman" panose="02020603050405020304" pitchFamily="18" charset="0"/>
              <a:cs typeface="Times New Roman" panose="02020603050405020304" pitchFamily="18" charset="0"/>
            </a:endParaRPr>
          </a:p>
          <a:p>
            <a:pPr lvl="0"/>
            <a:r>
              <a:rPr lang="ru-RU" sz="1050" b="1" dirty="0" smtClean="0">
                <a:latin typeface="Times New Roman" panose="02020603050405020304" pitchFamily="18" charset="0"/>
                <a:cs typeface="Times New Roman" panose="02020603050405020304" pitchFamily="18" charset="0"/>
              </a:rPr>
              <a:t>1. Повышение </a:t>
            </a:r>
            <a:r>
              <a:rPr lang="ru-RU" sz="105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r>
              <a:rPr lang="ru-RU" sz="1050" b="1" dirty="0" smtClean="0">
                <a:latin typeface="Times New Roman" panose="02020603050405020304" pitchFamily="18" charset="0"/>
                <a:cs typeface="Times New Roman" panose="02020603050405020304" pitchFamily="18" charset="0"/>
              </a:rPr>
              <a:t>2. Формирование </a:t>
            </a:r>
            <a:r>
              <a:rPr lang="ru-RU" sz="1050" b="1" dirty="0">
                <a:latin typeface="Times New Roman" panose="02020603050405020304" pitchFamily="18" charset="0"/>
                <a:cs typeface="Times New Roman" panose="02020603050405020304" pitchFamily="18" charset="0"/>
              </a:rPr>
              <a:t>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r>
              <a:rPr lang="ru-RU" sz="1050" b="1" dirty="0" smtClean="0">
                <a:latin typeface="Times New Roman" panose="02020603050405020304" pitchFamily="18" charset="0"/>
                <a:cs typeface="Times New Roman" panose="02020603050405020304" pitchFamily="18" charset="0"/>
              </a:rPr>
              <a:t>3. Повышение </a:t>
            </a:r>
            <a:r>
              <a:rPr lang="ru-RU" sz="105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r>
              <a:rPr lang="ru-RU" sz="1050" b="1" dirty="0" smtClean="0">
                <a:latin typeface="Times New Roman" panose="02020603050405020304" pitchFamily="18" charset="0"/>
                <a:cs typeface="Times New Roman" panose="02020603050405020304" pitchFamily="18" charset="0"/>
              </a:rPr>
              <a:t>». </a:t>
            </a:r>
            <a:endParaRPr lang="ru-RU" sz="105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2383104" y="16896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2267744" y="6237312"/>
            <a:ext cx="29523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a:t>
            </a:r>
            <a:endPar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endParaRPr>
          </a:p>
          <a:p>
            <a:pPr algn="ctr">
              <a:lnSpc>
                <a:spcPct val="100000"/>
              </a:lnSpc>
            </a:pPr>
            <a:r>
              <a:rPr lang="ru-RU" sz="1200" b="1" strike="noStrike" spc="-1" dirty="0" smtClean="0">
                <a:solidFill>
                  <a:srgbClr val="CE181E"/>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09720208"/>
              </p:ext>
            </p:extLst>
          </p:nvPr>
        </p:nvGraphicFramePr>
        <p:xfrm>
          <a:off x="107503" y="1989028"/>
          <a:ext cx="8828097" cy="647567"/>
        </p:xfrm>
        <a:graphic>
          <a:graphicData uri="http://schemas.openxmlformats.org/drawingml/2006/table">
            <a:tbl>
              <a:tblPr/>
              <a:tblGrid>
                <a:gridCol w="4824536"/>
                <a:gridCol w="576064"/>
                <a:gridCol w="432048"/>
                <a:gridCol w="504056"/>
                <a:gridCol w="432048"/>
                <a:gridCol w="504056"/>
                <a:gridCol w="432048"/>
                <a:gridCol w="576064"/>
                <a:gridCol w="547177"/>
              </a:tblGrid>
              <a:tr h="274822">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rowSpan="2">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Ед. </a:t>
                      </a:r>
                      <a:br>
                        <a:rPr lang="ru-RU" sz="900" b="1" dirty="0">
                          <a:solidFill>
                            <a:srgbClr val="000000"/>
                          </a:solidFill>
                          <a:effectLst/>
                          <a:latin typeface="Times New Roman" panose="02020603050405020304" pitchFamily="18" charset="0"/>
                          <a:cs typeface="Times New Roman" panose="02020603050405020304" pitchFamily="18" charset="0"/>
                        </a:rPr>
                      </a:br>
                      <a:r>
                        <a:rPr lang="ru-RU" sz="900" b="1"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gridSpan="7">
                  <a:txBody>
                    <a:bodyPr/>
                    <a:lstStyle/>
                    <a:p>
                      <a:pPr algn="ctr" rtl="0">
                        <a:lnSpc>
                          <a:spcPct val="100000"/>
                        </a:lnSpc>
                      </a:pPr>
                      <a:r>
                        <a:rPr lang="ru-RU" sz="900" b="1"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2019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2020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2021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2022 </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2023</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 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2024</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2025</a:t>
                      </a:r>
                    </a:p>
                    <a:p>
                      <a:pPr algn="ctr">
                        <a:spcAft>
                          <a:spcPts val="0"/>
                        </a:spcAft>
                      </a:pPr>
                      <a:r>
                        <a:rPr lang="ru-RU" sz="900" b="1" dirty="0">
                          <a:solidFill>
                            <a:srgbClr val="00000A"/>
                          </a:solidFill>
                          <a:effectLst/>
                          <a:latin typeface="Times New Roman" panose="02020603050405020304" pitchFamily="18" charset="0"/>
                          <a:ea typeface="Times New Roman"/>
                          <a:cs typeface="Times New Roman" panose="02020603050405020304" pitchFamily="18" charset="0"/>
                        </a:rPr>
                        <a:t>год </a:t>
                      </a:r>
                    </a:p>
                  </a:txBody>
                  <a:tcPr marL="8255" marR="6858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06383539"/>
              </p:ext>
            </p:extLst>
          </p:nvPr>
        </p:nvGraphicFramePr>
        <p:xfrm>
          <a:off x="107503" y="2620708"/>
          <a:ext cx="8828097" cy="3405176"/>
        </p:xfrm>
        <a:graphic>
          <a:graphicData uri="http://schemas.openxmlformats.org/drawingml/2006/table">
            <a:tbl>
              <a:tblPr/>
              <a:tblGrid>
                <a:gridCol w="4824537"/>
                <a:gridCol w="576064"/>
                <a:gridCol w="432048"/>
                <a:gridCol w="504056"/>
                <a:gridCol w="432048"/>
                <a:gridCol w="504056"/>
                <a:gridCol w="432048"/>
                <a:gridCol w="576064"/>
                <a:gridCol w="547176"/>
              </a:tblGrid>
              <a:tr h="248316">
                <a:tc gridSpan="9">
                  <a:txBody>
                    <a:bodyPr/>
                    <a:lstStyle/>
                    <a:p>
                      <a:pPr algn="ctr" rtl="0">
                        <a:lnSpc>
                          <a:spcPct val="100000"/>
                        </a:lnSpc>
                      </a:pPr>
                      <a:r>
                        <a:rPr lang="ru-RU" sz="1000" b="1" dirty="0" smtClean="0">
                          <a:solidFill>
                            <a:srgbClr val="000000"/>
                          </a:solidFill>
                          <a:effectLst/>
                          <a:latin typeface="Times New Roman" panose="02020603050405020304" pitchFamily="18" charset="0"/>
                          <a:cs typeface="Times New Roman" panose="02020603050405020304" pitchFamily="18" charset="0"/>
                        </a:rPr>
                        <a:t>Муниципальная </a:t>
                      </a:r>
                      <a:r>
                        <a:rPr lang="ru-RU" sz="1000" b="1" dirty="0">
                          <a:solidFill>
                            <a:srgbClr val="000000"/>
                          </a:solidFill>
                          <a:effectLst/>
                          <a:latin typeface="Times New Roman" panose="02020603050405020304" pitchFamily="18" charset="0"/>
                          <a:cs typeface="Times New Roman" panose="02020603050405020304" pitchFamily="18" charset="0"/>
                        </a:rPr>
                        <a:t>программа «Муниципальное управление</a:t>
                      </a:r>
                      <a:r>
                        <a:rPr lang="ru-RU" sz="1000" b="1" dirty="0" smtClean="0">
                          <a:solidFill>
                            <a:srgbClr val="000000"/>
                          </a:solidFill>
                          <a:effectLst/>
                          <a:latin typeface="Times New Roman" panose="02020603050405020304" pitchFamily="18" charset="0"/>
                          <a:cs typeface="Times New Roman" panose="02020603050405020304" pitchFamily="18" charset="0"/>
                        </a:rPr>
                        <a:t>»</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64,4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дополнительного профессионального образования за счет средств бюджетов всех уровней, от общей численности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311020">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Доля муниципальных служащих, прошедших аттестацию в отчетном периоде, от общей численности муниципальных служащих, подлежащих аттестации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процент</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просветительных мероприятий, направленных на повышение профессиональной деятельности работников  администрации городского округа «Вуктыл», отраслевых (функциональных) органов администрации городского округа «Вуктыл», являющихся юридическими лицами</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10</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r h="549974">
                <a:tc>
                  <a:txBody>
                    <a:bodyPr/>
                    <a:lstStyle/>
                    <a:p>
                      <a:pPr algn="just"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Количество мероприятий, направленных на повышение  эффективности и результативности работы отдела кадров и трудовых отношений администрации городского округа «Вуктыл», ответственных работников за кадровое делопроизводство отраслевых (функциональных) органов администрации городского округа «Вуктыл», являющихся юридическими лицами </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41366" marR="41366" marT="41366" marB="413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кол-во</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lnSpc>
                          <a:spcPct val="115000"/>
                        </a:lnSpc>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c>
                  <a:txBody>
                    <a:bodyPr/>
                    <a:lstStyle/>
                    <a:p>
                      <a:pPr algn="ctr">
                        <a:spcAft>
                          <a:spcPts val="0"/>
                        </a:spcAft>
                      </a:pPr>
                      <a:r>
                        <a:rPr lang="ru-RU" sz="1000" dirty="0">
                          <a:solidFill>
                            <a:srgbClr val="00000A"/>
                          </a:solidFill>
                          <a:effectLst/>
                          <a:latin typeface="Times New Roman" panose="02020603050405020304" pitchFamily="18" charset="0"/>
                          <a:ea typeface="Times New Roman"/>
                          <a:cs typeface="Times New Roman" panose="02020603050405020304" pitchFamily="18" charset="0"/>
                        </a:rPr>
                        <a:t>4</a:t>
                      </a:r>
                    </a:p>
                  </a:txBody>
                  <a:tcPr marL="0" marR="4762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a:lightRig rig="flood" dir="t"/>
                    </a:cell3D>
                    <a:solidFill>
                      <a:schemeClr val="accent1">
                        <a:lumMod val="40000"/>
                        <a:lumOff val="60000"/>
                      </a:schemeClr>
                    </a:solidFill>
                  </a:tcPr>
                </a:tc>
              </a:tr>
            </a:tbl>
          </a:graphicData>
        </a:graphic>
      </p:graphicFrame>
      <p:graphicFrame>
        <p:nvGraphicFramePr>
          <p:cNvPr id="4" name="Диаграмма 3"/>
          <p:cNvGraphicFramePr/>
          <p:nvPr>
            <p:extLst>
              <p:ext uri="{D42A27DB-BD31-4B8C-83A1-F6EECF244321}">
                <p14:modId xmlns:p14="http://schemas.microsoft.com/office/powerpoint/2010/main" val="444607948"/>
              </p:ext>
            </p:extLst>
          </p:nvPr>
        </p:nvGraphicFramePr>
        <p:xfrm>
          <a:off x="4607944" y="5895926"/>
          <a:ext cx="4308552" cy="979996"/>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447818870"/>
              </p:ext>
            </p:extLst>
          </p:nvPr>
        </p:nvGraphicFramePr>
        <p:xfrm>
          <a:off x="107504" y="1412778"/>
          <a:ext cx="8928993" cy="5040560"/>
        </p:xfrm>
        <a:graphic>
          <a:graphicData uri="http://schemas.openxmlformats.org/drawingml/2006/table">
            <a:tbl>
              <a:tblPr firstRow="1" bandRow="1">
                <a:tableStyleId>{5C22544A-7EE6-4342-B048-85BDC9FD1C3A}</a:tableStyleId>
              </a:tblPr>
              <a:tblGrid>
                <a:gridCol w="5486025"/>
                <a:gridCol w="1244204"/>
                <a:gridCol w="1171015"/>
                <a:gridCol w="1027749"/>
              </a:tblGrid>
              <a:tr h="351027">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2023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730948">
                <a:tc>
                  <a:txBody>
                    <a:bodyPr/>
                    <a:lstStyle/>
                    <a:p>
                      <a:pPr algn="l" fontAlgn="ctr"/>
                      <a:r>
                        <a:rPr lang="ru-RU" sz="1200" b="1" i="0" u="none" strike="noStrike">
                          <a:solidFill>
                            <a:schemeClr val="tx1"/>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энергоэффективности»</a:t>
                      </a:r>
                    </a:p>
                  </a:txBody>
                  <a:tcPr marL="9525" marR="9525" marT="9525" marB="0" anchor="ctr"/>
                </a:tc>
                <a:tc>
                  <a:txBody>
                    <a:bodyPr/>
                    <a:lstStyle/>
                    <a:p>
                      <a:pPr algn="ctr" fontAlgn="ctr"/>
                      <a:r>
                        <a:rPr lang="ru-RU" sz="1200" b="1" i="0" u="none" strike="noStrike">
                          <a:solidFill>
                            <a:srgbClr val="000000"/>
                          </a:solidFill>
                          <a:effectLst/>
                          <a:latin typeface="Times New Roman"/>
                        </a:rPr>
                        <a:t>43 304 330,97</a:t>
                      </a:r>
                    </a:p>
                  </a:txBody>
                  <a:tcPr marL="9525" marR="9525" marT="9525" marB="0" anchor="ctr"/>
                </a:tc>
                <a:tc>
                  <a:txBody>
                    <a:bodyPr/>
                    <a:lstStyle/>
                    <a:p>
                      <a:pPr algn="ctr" fontAlgn="ctr"/>
                      <a:r>
                        <a:rPr lang="ru-RU" sz="1200" b="1" i="0" u="none" strike="noStrike">
                          <a:solidFill>
                            <a:srgbClr val="000000"/>
                          </a:solidFill>
                          <a:effectLst/>
                          <a:latin typeface="Times New Roman"/>
                        </a:rPr>
                        <a:t>43 482 432,49</a:t>
                      </a:r>
                    </a:p>
                  </a:txBody>
                  <a:tcPr marL="9525" marR="9525" marT="9525" marB="0" anchor="ctr"/>
                </a:tc>
                <a:tc>
                  <a:txBody>
                    <a:bodyPr/>
                    <a:lstStyle/>
                    <a:p>
                      <a:pPr algn="ctr" fontAlgn="ctr"/>
                      <a:r>
                        <a:rPr lang="ru-RU" sz="1200" b="1" i="0" u="none" strike="noStrike">
                          <a:solidFill>
                            <a:srgbClr val="000000"/>
                          </a:solidFill>
                          <a:effectLst/>
                          <a:latin typeface="Times New Roman"/>
                        </a:rPr>
                        <a:t>43 830 116,49</a:t>
                      </a:r>
                    </a:p>
                  </a:txBody>
                  <a:tcPr marL="9525" marR="9525" marT="9525" marB="0" anchor="ctr"/>
                </a:tc>
              </a:tr>
              <a:tr h="457442">
                <a:tc>
                  <a:txBody>
                    <a:bodyPr/>
                    <a:lstStyle/>
                    <a:p>
                      <a:pPr algn="l" fontAlgn="ctr"/>
                      <a:r>
                        <a:rPr lang="ru-RU" sz="1200" b="1" i="0" u="none" strike="noStrike">
                          <a:solidFill>
                            <a:schemeClr val="tx1"/>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42 164 330,97</a:t>
                      </a:r>
                    </a:p>
                  </a:txBody>
                  <a:tcPr marL="9525" marR="9525" marT="9525" marB="0" anchor="ctr"/>
                </a:tc>
                <a:tc>
                  <a:txBody>
                    <a:bodyPr/>
                    <a:lstStyle/>
                    <a:p>
                      <a:pPr algn="ctr" fontAlgn="ctr"/>
                      <a:r>
                        <a:rPr lang="ru-RU" sz="1200" b="1" i="0" u="none" strike="noStrike">
                          <a:solidFill>
                            <a:srgbClr val="000000"/>
                          </a:solidFill>
                          <a:effectLst/>
                          <a:latin typeface="Times New Roman"/>
                        </a:rPr>
                        <a:t>42 092 432,49</a:t>
                      </a:r>
                    </a:p>
                  </a:txBody>
                  <a:tcPr marL="9525" marR="9525" marT="9525" marB="0" anchor="ctr"/>
                </a:tc>
                <a:tc>
                  <a:txBody>
                    <a:bodyPr/>
                    <a:lstStyle/>
                    <a:p>
                      <a:pPr algn="ctr" fontAlgn="ctr"/>
                      <a:r>
                        <a:rPr lang="ru-RU" sz="1200" b="1" i="0" u="none" strike="noStrike">
                          <a:solidFill>
                            <a:srgbClr val="000000"/>
                          </a:solidFill>
                          <a:effectLst/>
                          <a:latin typeface="Times New Roman"/>
                        </a:rPr>
                        <a:t>42 340 116,49</a:t>
                      </a:r>
                    </a:p>
                  </a:txBody>
                  <a:tcPr marL="9525" marR="9525" marT="9525" marB="0" anchor="ctr"/>
                </a:tc>
              </a:tr>
              <a:tr h="390253">
                <a:tc>
                  <a:txBody>
                    <a:bodyPr/>
                    <a:lstStyle/>
                    <a:p>
                      <a:pPr algn="l" fontAlgn="ctr"/>
                      <a:r>
                        <a:rPr lang="ru-RU" sz="1200" b="0" i="0" u="none" strike="noStrike">
                          <a:solidFill>
                            <a:schemeClr val="tx1"/>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5 987 389,00</a:t>
                      </a:r>
                    </a:p>
                  </a:txBody>
                  <a:tcPr marL="9525" marR="9525" marT="9525" marB="0" anchor="ctr"/>
                </a:tc>
                <a:tc>
                  <a:txBody>
                    <a:bodyPr/>
                    <a:lstStyle/>
                    <a:p>
                      <a:pPr algn="ctr" fontAlgn="ctr"/>
                      <a:r>
                        <a:rPr lang="ru-RU" sz="1200" b="0" i="0" u="none" strike="noStrike">
                          <a:solidFill>
                            <a:srgbClr val="000000"/>
                          </a:solidFill>
                          <a:effectLst/>
                          <a:latin typeface="Times New Roman"/>
                        </a:rPr>
                        <a:t>5 997 389,00</a:t>
                      </a:r>
                    </a:p>
                  </a:txBody>
                  <a:tcPr marL="9525" marR="9525" marT="9525" marB="0" anchor="ctr"/>
                </a:tc>
                <a:tc>
                  <a:txBody>
                    <a:bodyPr/>
                    <a:lstStyle/>
                    <a:p>
                      <a:pPr algn="ctr" fontAlgn="ctr"/>
                      <a:r>
                        <a:rPr lang="ru-RU" sz="1200" b="0" i="0" u="none" strike="noStrike">
                          <a:solidFill>
                            <a:srgbClr val="000000"/>
                          </a:solidFill>
                          <a:effectLst/>
                          <a:latin typeface="Times New Roman"/>
                        </a:rPr>
                        <a:t>5 997 389,00</a:t>
                      </a:r>
                    </a:p>
                  </a:txBody>
                  <a:tcPr marL="9525" marR="9525" marT="9525" marB="0" anchor="ctr"/>
                </a:tc>
              </a:tr>
              <a:tr h="491456">
                <a:tc>
                  <a:txBody>
                    <a:bodyPr/>
                    <a:lstStyle/>
                    <a:p>
                      <a:pPr algn="l" fontAlgn="ctr"/>
                      <a:r>
                        <a:rPr lang="ru-RU" sz="1200" b="0" i="0" u="none" strike="noStrike">
                          <a:solidFill>
                            <a:schemeClr val="tx1"/>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400 122,24</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491456">
                <a:tc>
                  <a:txBody>
                    <a:bodyPr/>
                    <a:lstStyle/>
                    <a:p>
                      <a:pPr algn="l" fontAlgn="ctr"/>
                      <a:r>
                        <a:rPr lang="ru-RU" sz="1200" b="0" i="0" u="none" strike="noStrike">
                          <a:solidFill>
                            <a:schemeClr val="tx1"/>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34 880 155,49</a:t>
                      </a:r>
                    </a:p>
                  </a:txBody>
                  <a:tcPr marL="9525" marR="9525" marT="9525" marB="0" anchor="ctr"/>
                </a:tc>
                <a:tc>
                  <a:txBody>
                    <a:bodyPr/>
                    <a:lstStyle/>
                    <a:p>
                      <a:pPr algn="ctr" fontAlgn="ctr"/>
                      <a:r>
                        <a:rPr lang="ru-RU" sz="1200" b="0" i="0" u="none" strike="noStrike">
                          <a:solidFill>
                            <a:srgbClr val="000000"/>
                          </a:solidFill>
                          <a:effectLst/>
                          <a:latin typeface="Times New Roman"/>
                        </a:rPr>
                        <a:t>34 950 043,49</a:t>
                      </a:r>
                    </a:p>
                  </a:txBody>
                  <a:tcPr marL="9525" marR="9525" marT="9525" marB="0" anchor="ctr"/>
                </a:tc>
                <a:tc>
                  <a:txBody>
                    <a:bodyPr/>
                    <a:lstStyle/>
                    <a:p>
                      <a:pPr algn="ctr" fontAlgn="ctr"/>
                      <a:r>
                        <a:rPr lang="ru-RU" sz="1200" b="0" i="0" u="none" strike="noStrike">
                          <a:solidFill>
                            <a:srgbClr val="000000"/>
                          </a:solidFill>
                          <a:effectLst/>
                          <a:latin typeface="Times New Roman"/>
                        </a:rPr>
                        <a:t>35 022 727,49</a:t>
                      </a:r>
                    </a:p>
                  </a:txBody>
                  <a:tcPr marL="9525" marR="9525" marT="9525" marB="0" anchor="ctr"/>
                </a:tc>
              </a:tr>
              <a:tr h="903273">
                <a:tc>
                  <a:txBody>
                    <a:bodyPr/>
                    <a:lstStyle/>
                    <a:p>
                      <a:pPr algn="l" fontAlgn="ctr"/>
                      <a:r>
                        <a:rPr lang="ru-RU" sz="1200" b="0" i="0" u="none" strike="noStrike" dirty="0">
                          <a:solidFill>
                            <a:schemeClr val="tx1"/>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800 000,00</a:t>
                      </a:r>
                    </a:p>
                  </a:txBody>
                  <a:tcPr marL="9525" marR="9525" marT="9525" marB="0" anchor="ctr"/>
                </a:tc>
                <a:tc>
                  <a:txBody>
                    <a:bodyPr/>
                    <a:lstStyle/>
                    <a:p>
                      <a:pPr algn="ctr" fontAlgn="ctr"/>
                      <a:r>
                        <a:rPr lang="ru-RU" sz="1200" b="0" i="0" u="none" strike="noStrike">
                          <a:solidFill>
                            <a:srgbClr val="000000"/>
                          </a:solidFill>
                          <a:effectLst/>
                          <a:latin typeface="Times New Roman"/>
                        </a:rPr>
                        <a:t>900 000,00</a:t>
                      </a:r>
                    </a:p>
                  </a:txBody>
                  <a:tcPr marL="9525" marR="9525" marT="9525" marB="0" anchor="ctr"/>
                </a:tc>
              </a:tr>
              <a:tr h="367425">
                <a:tc>
                  <a:txBody>
                    <a:bodyPr/>
                    <a:lstStyle/>
                    <a:p>
                      <a:pPr algn="l" fontAlgn="ctr"/>
                      <a:r>
                        <a:rPr lang="ru-RU" sz="1200" b="0" i="0" u="none" strike="noStrike">
                          <a:solidFill>
                            <a:schemeClr val="tx1"/>
                          </a:solidFill>
                          <a:effectLst/>
                          <a:latin typeface="Times New Roman"/>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457442">
                <a:tc>
                  <a:txBody>
                    <a:bodyPr/>
                    <a:lstStyle/>
                    <a:p>
                      <a:pPr algn="l" fontAlgn="ctr"/>
                      <a:r>
                        <a:rPr lang="ru-RU" sz="1200" b="0" i="0" u="none" strike="noStrike">
                          <a:solidFill>
                            <a:schemeClr val="tx1"/>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solidFill>
                            <a:srgbClr val="000000"/>
                          </a:solidFill>
                          <a:effectLst/>
                          <a:latin typeface="Times New Roman"/>
                        </a:rPr>
                        <a:t>276 664,24</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399838">
                <a:tc>
                  <a:txBody>
                    <a:bodyPr/>
                    <a:lstStyle/>
                    <a:p>
                      <a:pPr algn="l" fontAlgn="ctr"/>
                      <a:r>
                        <a:rPr lang="ru-RU" sz="1200" b="0" i="0" u="none" strike="noStrike" dirty="0">
                          <a:solidFill>
                            <a:schemeClr val="tx1"/>
                          </a:solidFill>
                          <a:effectLst/>
                          <a:latin typeface="Times New Roman"/>
                        </a:rPr>
                        <a:t>Замена ламп накаливания на энергосберегающие</a:t>
                      </a:r>
                    </a:p>
                  </a:txBody>
                  <a:tcPr marL="9525" marR="9525" marT="9525" marB="0" anchor="ctr"/>
                </a:tc>
                <a:tc>
                  <a:txBody>
                    <a:bodyPr/>
                    <a:lstStyle/>
                    <a:p>
                      <a:pPr algn="ctr" fontAlgn="ctr"/>
                      <a:r>
                        <a:rPr lang="ru-RU" sz="1200" b="0" i="0" u="none" strike="noStrike">
                          <a:solidFill>
                            <a:srgbClr val="000000"/>
                          </a:solidFill>
                          <a:effectLst/>
                          <a:latin typeface="Times New Roman"/>
                        </a:rPr>
                        <a:t>120 000,00</a:t>
                      </a:r>
                    </a:p>
                  </a:txBody>
                  <a:tcPr marL="9525" marR="9525" marT="9525" marB="0" anchor="ctr"/>
                </a:tc>
                <a:tc>
                  <a:txBody>
                    <a:bodyPr/>
                    <a:lstStyle/>
                    <a:p>
                      <a:pPr algn="ctr" fontAlgn="ctr"/>
                      <a:r>
                        <a:rPr lang="ru-RU" sz="1200" b="0" i="0" u="none" strike="noStrike">
                          <a:solidFill>
                            <a:srgbClr val="000000"/>
                          </a:solidFill>
                          <a:effectLst/>
                          <a:latin typeface="Times New Roman"/>
                        </a:rPr>
                        <a:t>120 000,00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120 000,00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2339752" y="436510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855958024"/>
              </p:ext>
            </p:extLst>
          </p:nvPr>
        </p:nvGraphicFramePr>
        <p:xfrm>
          <a:off x="2063076" y="4876304"/>
          <a:ext cx="4416152" cy="188084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697433494"/>
              </p:ext>
            </p:extLst>
          </p:nvPr>
        </p:nvGraphicFramePr>
        <p:xfrm>
          <a:off x="179512" y="1556792"/>
          <a:ext cx="8784977" cy="2328861"/>
        </p:xfrm>
        <a:graphic>
          <a:graphicData uri="http://schemas.openxmlformats.org/drawingml/2006/table">
            <a:tbl>
              <a:tblPr firstRow="1" bandRow="1">
                <a:tableStyleId>{5C22544A-7EE6-4342-B048-85BDC9FD1C3A}</a:tableStyleId>
              </a:tblPr>
              <a:tblGrid>
                <a:gridCol w="4514941"/>
                <a:gridCol w="1505995"/>
                <a:gridCol w="1290854"/>
                <a:gridCol w="1473187"/>
              </a:tblGrid>
              <a:tr h="25340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94669">
                <a:tc>
                  <a:txBody>
                    <a:bodyPr/>
                    <a:lstStyle/>
                    <a:p>
                      <a:pPr algn="just" fontAlgn="ctr"/>
                      <a:r>
                        <a:rPr lang="ru-RU" sz="1200" b="1" i="0" u="none" strike="noStrike" dirty="0">
                          <a:solidFill>
                            <a:schemeClr val="tx1"/>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solidFill>
                            <a:srgbClr val="000000"/>
                          </a:solidFill>
                          <a:effectLst/>
                          <a:latin typeface="Times New Roman"/>
                        </a:rPr>
                        <a:t>1 140 000,00</a:t>
                      </a:r>
                    </a:p>
                  </a:txBody>
                  <a:tcPr marL="9525" marR="9525" marT="9525" marB="0" anchor="ctr"/>
                </a:tc>
                <a:tc>
                  <a:txBody>
                    <a:bodyPr/>
                    <a:lstStyle/>
                    <a:p>
                      <a:pPr algn="ctr" fontAlgn="ctr"/>
                      <a:r>
                        <a:rPr lang="ru-RU" sz="1200" b="1" i="0" u="none" strike="noStrike">
                          <a:solidFill>
                            <a:srgbClr val="000000"/>
                          </a:solidFill>
                          <a:effectLst/>
                          <a:latin typeface="Times New Roman"/>
                        </a:rPr>
                        <a:t>1 390 000,00</a:t>
                      </a:r>
                    </a:p>
                  </a:txBody>
                  <a:tcPr marL="9525" marR="9525" marT="9525" marB="0" anchor="ctr"/>
                </a:tc>
                <a:tc>
                  <a:txBody>
                    <a:bodyPr/>
                    <a:lstStyle/>
                    <a:p>
                      <a:pPr algn="ctr" fontAlgn="ctr"/>
                      <a:r>
                        <a:rPr lang="ru-RU" sz="1200" b="1" i="0" u="none" strike="noStrike">
                          <a:solidFill>
                            <a:srgbClr val="000000"/>
                          </a:solidFill>
                          <a:effectLst/>
                          <a:latin typeface="Times New Roman"/>
                        </a:rPr>
                        <a:t>1 490 000,00</a:t>
                      </a:r>
                    </a:p>
                  </a:txBody>
                  <a:tcPr marL="9525" marR="9525" marT="9525" marB="0" anchor="ctr"/>
                </a:tc>
              </a:tr>
              <a:tr h="288032">
                <a:tc>
                  <a:txBody>
                    <a:bodyPr/>
                    <a:lstStyle/>
                    <a:p>
                      <a:pPr algn="just" fontAlgn="ctr"/>
                      <a:r>
                        <a:rPr lang="ru-RU" sz="1200" b="0" i="0" u="none" strike="noStrike" dirty="0">
                          <a:solidFill>
                            <a:schemeClr val="tx1"/>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solidFill>
                            <a:srgbClr val="000000"/>
                          </a:solidFill>
                          <a:effectLst/>
                          <a:latin typeface="Times New Roman"/>
                        </a:rPr>
                        <a:t>1 090 000,00</a:t>
                      </a:r>
                    </a:p>
                  </a:txBody>
                  <a:tcPr marL="9525" marR="9525" marT="9525" marB="0" anchor="ctr"/>
                </a:tc>
                <a:tc>
                  <a:txBody>
                    <a:bodyPr/>
                    <a:lstStyle/>
                    <a:p>
                      <a:pPr algn="ctr" fontAlgn="ctr"/>
                      <a:r>
                        <a:rPr lang="ru-RU" sz="1200" b="0" i="0" u="none" strike="noStrike">
                          <a:solidFill>
                            <a:srgbClr val="000000"/>
                          </a:solidFill>
                          <a:effectLst/>
                          <a:latin typeface="Times New Roman"/>
                        </a:rPr>
                        <a:t>1 090 000,00</a:t>
                      </a:r>
                    </a:p>
                  </a:txBody>
                  <a:tcPr marL="9525" marR="9525" marT="9525" marB="0" anchor="ctr"/>
                </a:tc>
                <a:tc>
                  <a:txBody>
                    <a:bodyPr/>
                    <a:lstStyle/>
                    <a:p>
                      <a:pPr algn="ctr" fontAlgn="ctr"/>
                      <a:r>
                        <a:rPr lang="ru-RU" sz="1200" b="0" i="0" u="none" strike="noStrike">
                          <a:solidFill>
                            <a:srgbClr val="000000"/>
                          </a:solidFill>
                          <a:effectLst/>
                          <a:latin typeface="Times New Roman"/>
                        </a:rPr>
                        <a:t>1 190 000,00</a:t>
                      </a:r>
                    </a:p>
                  </a:txBody>
                  <a:tcPr marL="9525" marR="9525" marT="9525" marB="0" anchor="ctr"/>
                </a:tc>
              </a:tr>
              <a:tr h="515605">
                <a:tc>
                  <a:txBody>
                    <a:bodyPr/>
                    <a:lstStyle/>
                    <a:p>
                      <a:pPr algn="just" fontAlgn="t"/>
                      <a:r>
                        <a:rPr lang="ru-RU" sz="1200" b="0" i="0" u="none" strike="noStrike" dirty="0">
                          <a:solidFill>
                            <a:schemeClr val="tx1"/>
                          </a:solidFill>
                          <a:effectLst/>
                          <a:latin typeface="Times New Roman"/>
                        </a:rPr>
                        <a:t>Актуализация схем теплоснабжения, водоснабжения и водоотведения</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586102">
                <a:tc>
                  <a:txBody>
                    <a:bodyPr/>
                    <a:lstStyle/>
                    <a:p>
                      <a:pPr algn="just" fontAlgn="ctr"/>
                      <a:r>
                        <a:rPr lang="ru-RU" sz="1200" b="0" i="0" u="none" strike="noStrike" dirty="0">
                          <a:solidFill>
                            <a:schemeClr val="tx1"/>
                          </a:solidFill>
                          <a:effectLst/>
                          <a:latin typeface="Times New Roman"/>
                        </a:rPr>
                        <a:t>Реконструкция коммунальной инфраструктуры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250 000,00</a:t>
                      </a:r>
                    </a:p>
                  </a:txBody>
                  <a:tcPr marL="9525" marR="9525" marT="9525" marB="0" anchor="ctr"/>
                </a:tc>
              </a:tr>
            </a:tbl>
          </a:graphicData>
        </a:graphic>
      </p:graphicFrame>
    </p:spTree>
    <p:extLst>
      <p:ext uri="{BB962C8B-B14F-4D97-AF65-F5344CB8AC3E}">
        <p14:creationId xmlns:p14="http://schemas.microsoft.com/office/powerpoint/2010/main" val="3051660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87763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r>
              <a:rPr lang="ru-RU" sz="1400" b="1" dirty="0" smtClean="0">
                <a:latin typeface="Times New Roman" panose="02020603050405020304" pitchFamily="18" charset="0"/>
                <a:cs typeface="Times New Roman" panose="02020603050405020304" pitchFamily="18" charset="0"/>
              </a:rPr>
              <a:t>».</a:t>
            </a:r>
          </a:p>
          <a:p>
            <a:pPr algn="just">
              <a:lnSpc>
                <a:spcPct val="100000"/>
              </a:lnSpc>
            </a:pPr>
            <a:r>
              <a:rPr lang="ru-RU" sz="1400" b="1" strike="noStrike" spc="-1" dirty="0" smtClean="0">
                <a:solidFill>
                  <a:srgbClr val="FF0000"/>
                </a:solidFill>
                <a:latin typeface="Times New Roman" panose="02020603050405020304" pitchFamily="18" charset="0"/>
                <a:ea typeface="Microsoft YaHei"/>
                <a:cs typeface="Times New Roman" panose="02020603050405020304" pitchFamily="18" charset="0"/>
              </a:rPr>
              <a:t>Задачи </a:t>
            </a: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1" strike="noStrike" spc="-1" dirty="0">
              <a:latin typeface="Times New Roman" panose="02020603050405020304" pitchFamily="18" charset="0"/>
              <a:cs typeface="Times New Roman" panose="02020603050405020304" pitchFamily="18" charset="0"/>
            </a:endParaRPr>
          </a:p>
          <a:p>
            <a:r>
              <a:rPr lang="ru-RU" sz="1400" b="1" dirty="0">
                <a:latin typeface="Times New Roman" panose="02020603050405020304" pitchFamily="18" charset="0"/>
                <a:cs typeface="Times New Roman" panose="02020603050405020304" pitchFamily="18" charset="0"/>
              </a:rPr>
              <a:t>1. Повышение качества и надежности предоставления жилищно-коммунальных и бытовых услуг.</a:t>
            </a:r>
          </a:p>
          <a:p>
            <a:r>
              <a:rPr lang="ru-RU" sz="1400" b="1" dirty="0">
                <a:latin typeface="Times New Roman" panose="02020603050405020304" pitchFamily="18" charset="0"/>
                <a:cs typeface="Times New Roman" panose="02020603050405020304" pitchFamily="18" charset="0"/>
              </a:rPr>
              <a:t>2. Создание комфортных условий гражданам, проживающим на селе, создание условий для активизации процессов обновления коммунальной </a:t>
            </a:r>
            <a:r>
              <a:rPr lang="ru-RU" sz="1400" b="1" dirty="0" smtClean="0">
                <a:latin typeface="Times New Roman" panose="02020603050405020304" pitchFamily="18" charset="0"/>
                <a:cs typeface="Times New Roman" panose="02020603050405020304" pitchFamily="18" charset="0"/>
              </a:rPr>
              <a:t>инфраструктуры.</a:t>
            </a:r>
            <a:endParaRPr lang="ru-RU" sz="1400" b="1"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3087177987"/>
              </p:ext>
            </p:extLst>
          </p:nvPr>
        </p:nvGraphicFramePr>
        <p:xfrm>
          <a:off x="396000" y="3789040"/>
          <a:ext cx="8352001" cy="1596240"/>
        </p:xfrm>
        <a:graphic>
          <a:graphicData uri="http://schemas.openxmlformats.org/drawingml/2006/table">
            <a:tbl>
              <a:tblPr/>
              <a:tblGrid>
                <a:gridCol w="3311904"/>
                <a:gridCol w="826901"/>
                <a:gridCol w="665242"/>
                <a:gridCol w="591325"/>
                <a:gridCol w="521535"/>
                <a:gridCol w="640856"/>
                <a:gridCol w="640856"/>
                <a:gridCol w="640856"/>
                <a:gridCol w="512526"/>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2019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2020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2021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2022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2023 </a:t>
                      </a:r>
                    </a:p>
                    <a:p>
                      <a:pPr algn="ctr">
                        <a:spcAft>
                          <a:spcPts val="0"/>
                        </a:spcAft>
                      </a:pPr>
                      <a:r>
                        <a:rPr lang="ru-RU" sz="1200" b="1" dirty="0">
                          <a:effectLst/>
                          <a:latin typeface="Times New Roman"/>
                          <a:ea typeface="Times New Roman"/>
                        </a:rPr>
                        <a:t>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a:effectLst/>
                          <a:latin typeface="Times New Roman"/>
                          <a:ea typeface="Times New Roman"/>
                        </a:rPr>
                        <a:t>2024 год</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pPr algn="ctr">
                        <a:spcAft>
                          <a:spcPts val="0"/>
                        </a:spcAft>
                      </a:pPr>
                      <a:r>
                        <a:rPr lang="ru-RU" sz="1200" b="1" dirty="0">
                          <a:effectLst/>
                          <a:latin typeface="Times New Roman"/>
                          <a:ea typeface="Times New Roman"/>
                        </a:rPr>
                        <a:t>2025 год</a:t>
                      </a:r>
                    </a:p>
                  </a:txBody>
                  <a:tcPr marL="47625" marR="47625"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a:t>
                      </a: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энергосбережение </a:t>
                      </a:r>
                      <a:r>
                        <a:rPr lang="ru-RU" sz="1200" b="1" strike="noStrike" spc="-1" dirty="0">
                          <a:latin typeface="Times New Roman" panose="02020603050405020304" pitchFamily="18" charset="0"/>
                          <a:cs typeface="Times New Roman" panose="02020603050405020304" pitchFamily="18" charset="0"/>
                        </a:rPr>
                        <a:t>и повышение </a:t>
                      </a:r>
                      <a:r>
                        <a:rPr lang="ru-RU" sz="1200" b="1" strike="noStrike" spc="-1" dirty="0" err="1">
                          <a:latin typeface="Times New Roman" panose="02020603050405020304" pitchFamily="18" charset="0"/>
                          <a:cs typeface="Times New Roman" panose="02020603050405020304" pitchFamily="18" charset="0"/>
                        </a:rPr>
                        <a:t>энергоэффективности</a:t>
                      </a:r>
                      <a:r>
                        <a:rPr lang="ru-RU" sz="1200" b="1"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a:txBody>
                    <a:bodyPr/>
                    <a:lstStyle/>
                    <a:p>
                      <a:pPr algn="ctr">
                        <a:spcAft>
                          <a:spcPts val="0"/>
                        </a:spcAft>
                      </a:pPr>
                      <a:r>
                        <a:rPr lang="ru-RU" sz="1200" dirty="0">
                          <a:effectLst/>
                          <a:latin typeface="Times New Roman"/>
                          <a:ea typeface="Times New Roman"/>
                        </a:rPr>
                        <a:t>Доля тепловых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32,7</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26,59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10,4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8,4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6,4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4,4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spcAft>
                          <a:spcPts val="0"/>
                        </a:spcAft>
                      </a:pPr>
                      <a:r>
                        <a:rPr lang="ru-RU" sz="1200">
                          <a:effectLst/>
                          <a:latin typeface="Times New Roman"/>
                          <a:ea typeface="Times New Roman"/>
                        </a:rPr>
                        <a:t>2,4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pPr algn="ctr">
                        <a:spcAft>
                          <a:spcPts val="0"/>
                        </a:spcAft>
                      </a:pPr>
                      <a:r>
                        <a:rPr lang="ru-RU" sz="1200" dirty="0">
                          <a:effectLst/>
                          <a:latin typeface="Times New Roman"/>
                          <a:ea typeface="Times New Roman"/>
                        </a:rPr>
                        <a:t>Доля уличных водопроводных сетей, нуждающихся в замене</a:t>
                      </a:r>
                    </a:p>
                  </a:txBody>
                  <a:tcPr marL="47625" marR="47625" marT="0" marB="0" anchor="ctr">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4,8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3,26</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2,9</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2,54</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a:effectLst/>
                          <a:latin typeface="Times New Roman"/>
                          <a:ea typeface="Times New Roman"/>
                        </a:rPr>
                        <a:t>2,18</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spcAft>
                          <a:spcPts val="0"/>
                        </a:spcAft>
                      </a:pPr>
                      <a:r>
                        <a:rPr lang="ru-RU" sz="1200" dirty="0">
                          <a:effectLst/>
                          <a:latin typeface="Times New Roman"/>
                          <a:ea typeface="Times New Roman"/>
                        </a:rPr>
                        <a:t>1,82</a:t>
                      </a:r>
                    </a:p>
                  </a:txBody>
                  <a:tcPr marL="47625" marR="47625"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611560" y="5085184"/>
            <a:ext cx="8064432" cy="576064"/>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274270432"/>
              </p:ext>
            </p:extLst>
          </p:nvPr>
        </p:nvGraphicFramePr>
        <p:xfrm>
          <a:off x="2303516" y="5373216"/>
          <a:ext cx="4680520" cy="1368152"/>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2830160480"/>
              </p:ext>
            </p:extLst>
          </p:nvPr>
        </p:nvGraphicFramePr>
        <p:xfrm>
          <a:off x="107504" y="730091"/>
          <a:ext cx="8928992" cy="4014229"/>
        </p:xfrm>
        <a:graphic>
          <a:graphicData uri="http://schemas.openxmlformats.org/drawingml/2006/table">
            <a:tbl>
              <a:tblPr/>
              <a:tblGrid>
                <a:gridCol w="6120680"/>
                <a:gridCol w="936104"/>
                <a:gridCol w="936104"/>
                <a:gridCol w="936104"/>
              </a:tblGrid>
              <a:tr h="251803">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6503">
                <a:tc>
                  <a:txBody>
                    <a:bodyPr/>
                    <a:lstStyle/>
                    <a:p>
                      <a:pPr algn="just" fontAlgn="ctr"/>
                      <a:r>
                        <a:rPr lang="ru-RU" sz="1200" b="1" i="0" u="none" strike="noStrike" dirty="0">
                          <a:solidFill>
                            <a:schemeClr val="tx1"/>
                          </a:solidFill>
                          <a:effectLst/>
                          <a:latin typeface="Times New Roman"/>
                        </a:rPr>
                        <a:t>Муниципальная программа городского округа «Вуктыл» </a:t>
                      </a:r>
                      <a:r>
                        <a:rPr lang="ru-RU" sz="1200" b="1" i="0" u="none" strike="noStrike" dirty="0" smtClean="0">
                          <a:solidFill>
                            <a:schemeClr val="tx1"/>
                          </a:solidFill>
                          <a:effectLst/>
                          <a:latin typeface="Times New Roman"/>
                        </a:rPr>
                        <a:t>«</a:t>
                      </a:r>
                      <a:r>
                        <a:rPr lang="ru-RU" sz="1200" b="1" i="0" u="none" strike="noStrike" dirty="0">
                          <a:solidFill>
                            <a:schemeClr val="tx1"/>
                          </a:solidFill>
                          <a:effectLst/>
                          <a:latin typeface="Times New Roman"/>
                        </a:rPr>
                        <a:t>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19 859 619,44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16 301 236,51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16 181 536,51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89228">
                <a:tc>
                  <a:txBody>
                    <a:bodyPr/>
                    <a:lstStyle/>
                    <a:p>
                      <a:pPr algn="just" fontAlgn="ctr"/>
                      <a:r>
                        <a:rPr lang="ru-RU" sz="1200" b="1" i="0" u="none" strike="noStrike" dirty="0">
                          <a:solidFill>
                            <a:schemeClr val="tx1"/>
                          </a:solidFill>
                          <a:effectLst/>
                          <a:latin typeface="Times New Roman"/>
                        </a:rPr>
                        <a:t>Подпрограмма 1 «Развитие структуры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1 078 835,59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1 088 855,37</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969 155,37</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just" fontAlgn="ctr"/>
                      <a:r>
                        <a:rPr lang="ru-RU" sz="1200" b="0" i="0" u="none" strike="noStrike" dirty="0">
                          <a:solidFill>
                            <a:schemeClr val="tx1"/>
                          </a:solidFill>
                          <a:effectLst/>
                          <a:latin typeface="Times New Roman"/>
                        </a:rPr>
                        <a:t>Проведение инвентаризации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18 205,05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18 205,05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18 205,05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just" fontAlgn="ctr"/>
                      <a:r>
                        <a:rPr lang="ru-RU" sz="1200" b="0" i="0" u="none" strike="noStrike" dirty="0">
                          <a:solidFill>
                            <a:schemeClr val="tx1"/>
                          </a:solidFill>
                          <a:effectLst/>
                          <a:latin typeface="Times New Roman"/>
                        </a:rPr>
                        <a:t>Организация постановки на кадастровый учет объектов недвижимого имущества и земельных участков, находящихся в муниципальной собственности, в том числе выявленных бесхозяйных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138 120,54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120 646,32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120 646,32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just" fontAlgn="ctr"/>
                      <a:r>
                        <a:rPr lang="ru-RU" sz="1200" b="0" i="0" u="none" strike="noStrike" dirty="0">
                          <a:solidFill>
                            <a:schemeClr val="tx1"/>
                          </a:solidFill>
                          <a:effectLst/>
                          <a:latin typeface="Times New Roman"/>
                        </a:rPr>
                        <a:t>Проведение приватизации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94 000,00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6503">
                <a:tc>
                  <a:txBody>
                    <a:bodyPr/>
                    <a:lstStyle/>
                    <a:p>
                      <a:pPr algn="just" fontAlgn="ctr"/>
                      <a:r>
                        <a:rPr lang="ru-RU" sz="1200" b="0" i="0" u="none" strike="noStrike" dirty="0">
                          <a:solidFill>
                            <a:schemeClr val="tx1"/>
                          </a:solidFill>
                          <a:effectLst/>
                          <a:latin typeface="Times New Roman"/>
                        </a:rPr>
                        <a:t>Приобретение имущества (основных средств, материальных запасов), в муниципальную собственность</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409 206,00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219 700,00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just" fontAlgn="t"/>
                      <a:r>
                        <a:rPr lang="ru-RU" sz="1200" b="0" i="0" u="none" strike="noStrike" dirty="0">
                          <a:solidFill>
                            <a:schemeClr val="tx1"/>
                          </a:solidFill>
                          <a:effectLst/>
                          <a:latin typeface="Times New Roman"/>
                        </a:rPr>
                        <a:t>Комплексные кадастровые работы</a:t>
                      </a:r>
                    </a:p>
                  </a:txBody>
                  <a:tcPr marL="9525" marR="9525" marT="9525"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419 304,00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630 304,00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630 304,00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just" fontAlgn="ctr"/>
                      <a:r>
                        <a:rPr lang="ru-RU" sz="1200" b="1" i="0" u="none" strike="noStrike" dirty="0">
                          <a:solidFill>
                            <a:schemeClr val="tx1"/>
                          </a:solidFill>
                          <a:effectLst/>
                          <a:latin typeface="Times New Roman"/>
                        </a:rPr>
                        <a:t>Подпрограмма 2 «Использование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18 780 783,85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15 212 381,14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15 212 381,14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just" fontAlgn="ctr"/>
                      <a:r>
                        <a:rPr lang="ru-RU" sz="1200" b="0" i="0" u="none" strike="noStrike" dirty="0">
                          <a:solidFill>
                            <a:schemeClr val="tx1"/>
                          </a:solidFill>
                          <a:effectLst/>
                          <a:latin typeface="Times New Roman"/>
                        </a:rPr>
                        <a:t>Предоставление муниципального имущества и земельных участков в аренду, пользование</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16503">
                <a:tc>
                  <a:txBody>
                    <a:bodyPr/>
                    <a:lstStyle/>
                    <a:p>
                      <a:pPr algn="just" fontAlgn="t"/>
                      <a:r>
                        <a:rPr lang="ru-RU" sz="1200" b="0" i="0" u="none" strike="noStrike" dirty="0">
                          <a:solidFill>
                            <a:schemeClr val="tx1"/>
                          </a:solidFill>
                          <a:effectLst/>
                          <a:latin typeface="Times New Roman"/>
                        </a:rPr>
                        <a:t>Содержание объектов муниципальной собственности, в том числе не переданных пользователям</a:t>
                      </a:r>
                    </a:p>
                  </a:txBody>
                  <a:tcPr marL="9525" marR="9525" marT="9525"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16 857 324,07</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14 400 381,14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173161">
                <a:tc>
                  <a:txBody>
                    <a:bodyPr/>
                    <a:lstStyle/>
                    <a:p>
                      <a:pPr algn="just" fontAlgn="t"/>
                      <a:r>
                        <a:rPr lang="ru-RU" sz="1200" b="0" i="0" u="none" strike="noStrike" dirty="0">
                          <a:solidFill>
                            <a:schemeClr val="tx1"/>
                          </a:solidFill>
                          <a:effectLst/>
                          <a:latin typeface="Times New Roman"/>
                        </a:rPr>
                        <a:t>Проведение мероприятий по капитальному и текущему ремонту объектов недвижимого </a:t>
                      </a:r>
                      <a:r>
                        <a:rPr lang="ru-RU" sz="1200" b="0" i="0" u="none" strike="noStrike" dirty="0" smtClean="0">
                          <a:solidFill>
                            <a:schemeClr val="tx1"/>
                          </a:solidFill>
                          <a:effectLst/>
                          <a:latin typeface="Times New Roman"/>
                        </a:rPr>
                        <a:t>имущества</a:t>
                      </a:r>
                      <a:endParaRPr lang="ru-RU" sz="1200" b="0" i="0" u="none" strike="noStrike" dirty="0">
                        <a:solidFill>
                          <a:schemeClr val="tx1"/>
                        </a:solidFill>
                        <a:effectLst/>
                        <a:latin typeface="Times New Roman"/>
                      </a:endParaRPr>
                    </a:p>
                  </a:txBody>
                  <a:tcPr marL="9525" marR="9525" marT="9525"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1 911 459,78</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800 000,00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800 000,00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93580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Цель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Эффективное </a:t>
            </a:r>
            <a:r>
              <a:rPr lang="ru-RU" sz="1200" b="1" dirty="0">
                <a:latin typeface="Times New Roman" panose="02020603050405020304" pitchFamily="18" charset="0"/>
                <a:cs typeface="Times New Roman" panose="02020603050405020304" pitchFamily="18" charset="0"/>
              </a:rPr>
              <a:t>управление муниципальным </a:t>
            </a:r>
            <a:r>
              <a:rPr lang="ru-RU" sz="1200" b="1" dirty="0" smtClean="0">
                <a:latin typeface="Times New Roman" panose="02020603050405020304" pitchFamily="18" charset="0"/>
                <a:cs typeface="Times New Roman" panose="02020603050405020304" pitchFamily="18" charset="0"/>
              </a:rPr>
              <a:t>имуществом</a:t>
            </a:r>
          </a:p>
          <a:p>
            <a:pPr>
              <a:lnSpc>
                <a:spcPct val="100000"/>
              </a:lnSpc>
            </a:pP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1"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Совершенствование системы учета муниципального имущества, оптимизация его состава и структуры.</a:t>
            </a:r>
          </a:p>
          <a:p>
            <a:r>
              <a:rPr lang="ru-RU" sz="1200" b="1" dirty="0">
                <a:latin typeface="Times New Roman" panose="02020603050405020304" pitchFamily="18" charset="0"/>
                <a:cs typeface="Times New Roman" panose="02020603050405020304" pitchFamily="18" charset="0"/>
              </a:rPr>
              <a:t>2. Обеспечение эффективности использования и распоряжения муниципальным </a:t>
            </a:r>
            <a:r>
              <a:rPr lang="ru-RU" sz="1200" b="1" dirty="0" smtClean="0">
                <a:latin typeface="Times New Roman" panose="02020603050405020304" pitchFamily="18" charset="0"/>
                <a:cs typeface="Times New Roman" panose="02020603050405020304" pitchFamily="18" charset="0"/>
              </a:rPr>
              <a:t>имуществом.</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04656" y="1700808"/>
            <a:ext cx="8208448" cy="388368"/>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71180779"/>
              </p:ext>
            </p:extLst>
          </p:nvPr>
        </p:nvGraphicFramePr>
        <p:xfrm>
          <a:off x="160303" y="2089176"/>
          <a:ext cx="8876193" cy="4467226"/>
        </p:xfrm>
        <a:graphic>
          <a:graphicData uri="http://schemas.openxmlformats.org/drawingml/2006/table">
            <a:tbl>
              <a:tblPr firstRow="1" bandRow="1">
                <a:tableStyleId>{5C22544A-7EE6-4342-B048-85BDC9FD1C3A}</a:tableStyleId>
              </a:tblPr>
              <a:tblGrid>
                <a:gridCol w="3172734"/>
                <a:gridCol w="751487"/>
                <a:gridCol w="778998"/>
                <a:gridCol w="655922"/>
                <a:gridCol w="801682"/>
                <a:gridCol w="702901"/>
                <a:gridCol w="681823"/>
                <a:gridCol w="655922"/>
                <a:gridCol w="674724"/>
              </a:tblGrid>
              <a:tr h="329911">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 целевого индикатора </a:t>
                      </a:r>
                    </a:p>
                    <a:p>
                      <a:pPr algn="ctr"/>
                      <a:r>
                        <a:rPr lang="ru-RU" sz="1200" b="1" dirty="0" smtClean="0">
                          <a:solidFill>
                            <a:schemeClr val="tx1"/>
                          </a:solidFill>
                          <a:latin typeface="Times New Roman" panose="02020603050405020304" pitchFamily="18" charset="0"/>
                          <a:cs typeface="Times New Roman" panose="02020603050405020304" pitchFamily="18" charset="0"/>
                        </a:rPr>
                        <a:t>и показателя</a:t>
                      </a:r>
                    </a:p>
                    <a:p>
                      <a:pPr algn="ct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rowSpan="2">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Ед. измерения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gridSpan="7">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Значения индикатора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convex"/>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474416">
                <a:tc vMerge="1">
                  <a:txBody>
                    <a:bodyPr/>
                    <a:lstStyle/>
                    <a:p>
                      <a:endParaRPr lang="ru-RU" dirty="0"/>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2019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2020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2021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2022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2023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2024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ea typeface="Times New Roman"/>
                          <a:cs typeface="Times New Roman" panose="02020603050405020304" pitchFamily="18" charset="0"/>
                        </a:rPr>
                        <a:t>2025 год</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39370" marR="39370" marT="64770" marB="64770" anchor="ctr">
                    <a:cell3D prstMaterial="dkEdge">
                      <a:bevel prst="convex"/>
                      <a:lightRig rig="flood" dir="t"/>
                    </a:cell3D>
                    <a:solidFill>
                      <a:schemeClr val="accent2">
                        <a:lumMod val="40000"/>
                        <a:lumOff val="60000"/>
                      </a:schemeClr>
                    </a:solidFill>
                  </a:tcPr>
                </a:tc>
              </a:tr>
              <a:tr h="329911">
                <a:tc gridSpan="9">
                  <a:txBody>
                    <a:bodyPr/>
                    <a:lstStyle/>
                    <a:p>
                      <a:pPr algn="ctr"/>
                      <a:r>
                        <a:rPr lang="ru-RU" sz="1200" b="1" dirty="0" smtClean="0">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 имуществом»</a:t>
                      </a:r>
                      <a:endParaRPr lang="ru-RU" sz="1200" b="1" dirty="0">
                        <a:latin typeface="Times New Roman" panose="02020603050405020304" pitchFamily="18" charset="0"/>
                        <a:cs typeface="Times New Roman" panose="02020603050405020304" pitchFamily="18" charset="0"/>
                      </a:endParaRPr>
                    </a:p>
                  </a:txBody>
                  <a:tcPr anchor="ctr">
                    <a:cell3D prstMaterial="dkEdge">
                      <a:bevel prst="convex"/>
                      <a:lightRig rig="flood" dir="t"/>
                    </a:cell3D>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dirty="0"/>
                    </a:p>
                  </a:txBody>
                  <a:tcPr/>
                </a:tc>
                <a:tc hMerge="1">
                  <a:txBody>
                    <a:bodyPr/>
                    <a:lstStyle/>
                    <a:p>
                      <a:endParaRPr lang="ru-RU"/>
                    </a:p>
                  </a:txBody>
                  <a:tcPr/>
                </a:tc>
                <a:tc hMerge="1">
                  <a:txBody>
                    <a:bodyPr/>
                    <a:lstStyle/>
                    <a:p>
                      <a:endParaRPr lang="ru-RU"/>
                    </a:p>
                  </a:txBody>
                  <a:tcPr/>
                </a:tc>
              </a:tr>
              <a:tr h="1222817">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Удельный вес объектов недвижимости, на которые зарегистрировано право муниципальной собственности по отношению к общему количеству объектов недвижимости, находящихся в Реестре муниципального имущества</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25</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40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55</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70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1035717">
                <a:tc>
                  <a:txBody>
                    <a:bodyPr/>
                    <a:lstStyle/>
                    <a:p>
                      <a:pPr algn="just">
                        <a:lnSpc>
                          <a:spcPct val="115000"/>
                        </a:lnSpc>
                        <a:spcAft>
                          <a:spcPts val="0"/>
                        </a:spcAft>
                      </a:pPr>
                      <a:r>
                        <a:rPr lang="ru-RU" sz="1200">
                          <a:solidFill>
                            <a:srgbClr val="00000A"/>
                          </a:solidFill>
                          <a:effectLst/>
                          <a:latin typeface="Times New Roman" panose="02020603050405020304" pitchFamily="18" charset="0"/>
                          <a:ea typeface="Times New Roman"/>
                          <a:cs typeface="Times New Roman" panose="02020603050405020304" pitchFamily="18" charset="0"/>
                        </a:rPr>
                        <a:t>Удельный вес земельных участков, на которые зарегистрировано право муниципальной собственности, по отношению к общему количеству земельных участков, находящихся в Реестре муниципального имущества </a:t>
                      </a:r>
                      <a:endParaRPr lang="ru-RU" sz="120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процент</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40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50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70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80</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90</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r h="661516">
                <a:tc>
                  <a:txBody>
                    <a:bodyPr/>
                    <a:lstStyle/>
                    <a:p>
                      <a:pPr algn="just">
                        <a:lnSpc>
                          <a:spcPct val="115000"/>
                        </a:lnSpc>
                        <a:spcAft>
                          <a:spcPts val="0"/>
                        </a:spcAft>
                      </a:pPr>
                      <a:r>
                        <a:rPr lang="ru-RU" sz="1200" dirty="0">
                          <a:solidFill>
                            <a:srgbClr val="00000A"/>
                          </a:solidFill>
                          <a:effectLst/>
                          <a:latin typeface="Times New Roman" panose="02020603050405020304" pitchFamily="18" charset="0"/>
                          <a:ea typeface="Times New Roman"/>
                          <a:cs typeface="Times New Roman" panose="02020603050405020304" pitchFamily="18" charset="0"/>
                        </a:rPr>
                        <a:t>Доходы, полученные от использования муниципального имущества и земельных участков</a:t>
                      </a:r>
                      <a:endParaRPr lang="ru-RU" sz="1200" dirty="0">
                        <a:solidFill>
                          <a:srgbClr val="00000A"/>
                        </a:solidFill>
                        <a:effectLst/>
                        <a:latin typeface="Times New Roman" panose="02020603050405020304" pitchFamily="18" charset="0"/>
                        <a:ea typeface="Calibri"/>
                        <a:cs typeface="Times New Roman" panose="02020603050405020304" pitchFamily="18" charset="0"/>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млн. руб.</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19,8</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20,6</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21,4</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a:solidFill>
                            <a:srgbClr val="00000A"/>
                          </a:solidFill>
                          <a:effectLst/>
                          <a:latin typeface="Times New Roman"/>
                          <a:ea typeface="Times New Roman"/>
                          <a:cs typeface="Calibri"/>
                        </a:rPr>
                        <a:t>22,3</a:t>
                      </a:r>
                      <a:endParaRPr lang="ru-RU" sz="1100">
                        <a:solidFill>
                          <a:srgbClr val="00000A"/>
                        </a:solidFill>
                        <a:effectLst/>
                        <a:latin typeface="Calibri"/>
                        <a:ea typeface="Calibri"/>
                        <a:cs typeface="Calibri"/>
                      </a:endParaRPr>
                    </a:p>
                  </a:txBody>
                  <a:tcPr marL="39370" marR="39370" marT="64770" marB="64770">
                    <a:cell3D prstMaterial="dkEdge">
                      <a:bevel prst="convex"/>
                      <a:lightRig rig="flood" dir="t"/>
                    </a:cell3D>
                  </a:tcPr>
                </a:tc>
                <a:tc>
                  <a:txBody>
                    <a:bodyPr/>
                    <a:lstStyle/>
                    <a:p>
                      <a:pPr algn="ctr">
                        <a:lnSpc>
                          <a:spcPct val="115000"/>
                        </a:lnSpc>
                        <a:spcAft>
                          <a:spcPts val="0"/>
                        </a:spcAft>
                      </a:pPr>
                      <a:r>
                        <a:rPr lang="ru-RU" sz="1100" dirty="0">
                          <a:solidFill>
                            <a:srgbClr val="00000A"/>
                          </a:solidFill>
                          <a:effectLst/>
                          <a:latin typeface="Times New Roman"/>
                          <a:ea typeface="Times New Roman"/>
                          <a:cs typeface="Calibri"/>
                        </a:rPr>
                        <a:t>23,2</a:t>
                      </a:r>
                      <a:endParaRPr lang="ru-RU" sz="1100" dirty="0">
                        <a:solidFill>
                          <a:srgbClr val="00000A"/>
                        </a:solidFill>
                        <a:effectLst/>
                        <a:latin typeface="Calibri"/>
                        <a:ea typeface="Calibri"/>
                        <a:cs typeface="Calibri"/>
                      </a:endParaRPr>
                    </a:p>
                  </a:txBody>
                  <a:tcPr marL="39370" marR="39370" marT="64770" marB="64770">
                    <a:cell3D prstMaterial="dkEdge">
                      <a:bevel prst="convex"/>
                      <a:lightRig rig="flood" dir="t"/>
                    </a:cell3D>
                  </a:tcPr>
                </a:tc>
              </a:tr>
            </a:tbl>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616480619"/>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13 083 524,80</a:t>
                      </a:r>
                    </a:p>
                  </a:txBody>
                  <a:tcPr marL="9525" marR="9525" marT="9525" marB="0" anchor="ctr"/>
                </a:tc>
                <a:tc>
                  <a:txBody>
                    <a:bodyPr/>
                    <a:lstStyle/>
                    <a:p>
                      <a:pPr algn="ctr" fontAlgn="ctr"/>
                      <a:r>
                        <a:rPr lang="ru-RU" sz="1200" b="1" i="0" u="none" strike="noStrike">
                          <a:solidFill>
                            <a:srgbClr val="000000"/>
                          </a:solidFill>
                          <a:effectLst/>
                          <a:latin typeface="Times New Roman"/>
                        </a:rPr>
                        <a:t>11 247 070,38</a:t>
                      </a:r>
                    </a:p>
                  </a:txBody>
                  <a:tcPr marL="9525" marR="9525" marT="9525" marB="0" anchor="ctr"/>
                </a:tc>
                <a:tc>
                  <a:txBody>
                    <a:bodyPr/>
                    <a:lstStyle/>
                    <a:p>
                      <a:pPr algn="ctr" fontAlgn="ctr"/>
                      <a:r>
                        <a:rPr lang="ru-RU" sz="1200" b="1" i="0" u="none" strike="noStrike">
                          <a:solidFill>
                            <a:srgbClr val="000000"/>
                          </a:solidFill>
                          <a:effectLst/>
                          <a:latin typeface="Times New Roman"/>
                        </a:rPr>
                        <a:t>11 101 506,84</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4 567 788,81</a:t>
                      </a:r>
                    </a:p>
                  </a:txBody>
                  <a:tcPr marL="9525" marR="9525" marT="9525" marB="0" anchor="ctr"/>
                </a:tc>
                <a:tc>
                  <a:txBody>
                    <a:bodyPr/>
                    <a:lstStyle/>
                    <a:p>
                      <a:pPr algn="ctr" fontAlgn="ctr"/>
                      <a:r>
                        <a:rPr lang="ru-RU" sz="1200" b="1" i="0" u="none" strike="noStrike">
                          <a:solidFill>
                            <a:srgbClr val="000000"/>
                          </a:solidFill>
                          <a:effectLst/>
                          <a:latin typeface="Times New Roman"/>
                        </a:rPr>
                        <a:t>2 970 412,78</a:t>
                      </a:r>
                    </a:p>
                  </a:txBody>
                  <a:tcPr marL="9525" marR="9525" marT="9525" marB="0" anchor="ctr"/>
                </a:tc>
                <a:tc>
                  <a:txBody>
                    <a:bodyPr/>
                    <a:lstStyle/>
                    <a:p>
                      <a:pPr algn="ctr" fontAlgn="ctr"/>
                      <a:r>
                        <a:rPr lang="ru-RU" sz="1200" b="1" i="0" u="none" strike="noStrike">
                          <a:solidFill>
                            <a:srgbClr val="000000"/>
                          </a:solidFill>
                          <a:effectLst/>
                          <a:latin typeface="Times New Roman"/>
                        </a:rPr>
                        <a:t>3 101 275,34</a:t>
                      </a:r>
                    </a:p>
                  </a:txBody>
                  <a:tcPr marL="9525" marR="9525" marT="9525" marB="0" anchor="ctr"/>
                </a:tc>
              </a:tr>
              <a:tr h="370840">
                <a:tc>
                  <a:txBody>
                    <a:bodyPr/>
                    <a:lstStyle/>
                    <a:p>
                      <a:pPr algn="l" fontAlgn="ctr"/>
                      <a:r>
                        <a:rPr lang="ru-RU" sz="1200" b="0" i="0" u="none" strike="noStrike">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4 567 788,81</a:t>
                      </a:r>
                    </a:p>
                  </a:txBody>
                  <a:tcPr marL="9525" marR="9525" marT="9525" marB="0" anchor="ctr"/>
                </a:tc>
                <a:tc>
                  <a:txBody>
                    <a:bodyPr/>
                    <a:lstStyle/>
                    <a:p>
                      <a:pPr algn="ctr" fontAlgn="ctr"/>
                      <a:r>
                        <a:rPr lang="ru-RU" sz="1200" b="0" i="0" u="none" strike="noStrike">
                          <a:solidFill>
                            <a:srgbClr val="000000"/>
                          </a:solidFill>
                          <a:effectLst/>
                          <a:latin typeface="Times New Roman"/>
                        </a:rPr>
                        <a:t>2 970 412,78</a:t>
                      </a:r>
                    </a:p>
                  </a:txBody>
                  <a:tcPr marL="9525" marR="9525" marT="9525" marB="0" anchor="ctr"/>
                </a:tc>
                <a:tc>
                  <a:txBody>
                    <a:bodyPr/>
                    <a:lstStyle/>
                    <a:p>
                      <a:pPr algn="ctr" fontAlgn="ctr"/>
                      <a:r>
                        <a:rPr lang="ru-RU" sz="1200" b="0" i="0" u="none" strike="noStrike">
                          <a:solidFill>
                            <a:srgbClr val="000000"/>
                          </a:solidFill>
                          <a:effectLst/>
                          <a:latin typeface="Times New Roman"/>
                        </a:rPr>
                        <a:t>3 101 275,34</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a:solidFill>
                            <a:srgbClr val="000000"/>
                          </a:solidFill>
                          <a:effectLst/>
                          <a:latin typeface="Times New Roman"/>
                        </a:rPr>
                        <a:t>8 515 735,99</a:t>
                      </a:r>
                    </a:p>
                  </a:txBody>
                  <a:tcPr marL="9525" marR="9525" marT="9525" marB="0" anchor="ctr"/>
                </a:tc>
                <a:tc>
                  <a:txBody>
                    <a:bodyPr/>
                    <a:lstStyle/>
                    <a:p>
                      <a:pPr algn="ctr" fontAlgn="ctr"/>
                      <a:r>
                        <a:rPr lang="ru-RU" sz="1200" b="1" i="0" u="none" strike="noStrike">
                          <a:solidFill>
                            <a:srgbClr val="000000"/>
                          </a:solidFill>
                          <a:effectLst/>
                          <a:latin typeface="Times New Roman"/>
                        </a:rPr>
                        <a:t>8 276 657,60</a:t>
                      </a:r>
                    </a:p>
                  </a:txBody>
                  <a:tcPr marL="9525" marR="9525" marT="9525" marB="0" anchor="ctr"/>
                </a:tc>
                <a:tc>
                  <a:txBody>
                    <a:bodyPr/>
                    <a:lstStyle/>
                    <a:p>
                      <a:pPr algn="ctr" fontAlgn="ctr"/>
                      <a:r>
                        <a:rPr lang="ru-RU" sz="1200" b="1" i="0" u="none" strike="noStrike">
                          <a:solidFill>
                            <a:srgbClr val="000000"/>
                          </a:solidFill>
                          <a:effectLst/>
                          <a:latin typeface="Times New Roman"/>
                        </a:rPr>
                        <a:t>8 000 231,50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solidFill>
                            <a:srgbClr val="000000"/>
                          </a:solidFill>
                          <a:effectLst/>
                          <a:latin typeface="Times New Roman"/>
                        </a:rPr>
                        <a:t>8 515 735,99</a:t>
                      </a:r>
                    </a:p>
                  </a:txBody>
                  <a:tcPr marL="9525" marR="9525" marT="9525" marB="0" anchor="ctr"/>
                </a:tc>
                <a:tc>
                  <a:txBody>
                    <a:bodyPr/>
                    <a:lstStyle/>
                    <a:p>
                      <a:pPr algn="ctr" fontAlgn="ctr"/>
                      <a:r>
                        <a:rPr lang="ru-RU" sz="1200" b="0" i="0" u="none" strike="noStrike">
                          <a:solidFill>
                            <a:srgbClr val="000000"/>
                          </a:solidFill>
                          <a:effectLst/>
                          <a:latin typeface="Times New Roman"/>
                        </a:rPr>
                        <a:t>8 276 657,60</a:t>
                      </a:r>
                    </a:p>
                  </a:txBody>
                  <a:tcPr marL="9525" marR="9525" marT="9525" marB="0" anchor="ctr"/>
                </a:tc>
                <a:tc>
                  <a:txBody>
                    <a:bodyPr/>
                    <a:lstStyle/>
                    <a:p>
                      <a:pPr algn="ctr" fontAlgn="ctr"/>
                      <a:r>
                        <a:rPr lang="ru-RU" sz="1200" b="0" i="0" u="none" strike="noStrike" dirty="0">
                          <a:solidFill>
                            <a:srgbClr val="000000"/>
                          </a:solidFill>
                          <a:effectLst/>
                          <a:latin typeface="Times New Roman"/>
                        </a:rPr>
                        <a:t>8 000 231,50</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1519526412"/>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1900121563"/>
              </p:ext>
            </p:extLst>
          </p:nvPr>
        </p:nvGraphicFramePr>
        <p:xfrm>
          <a:off x="108000" y="1484784"/>
          <a:ext cx="8856487" cy="5184576"/>
        </p:xfrm>
        <a:graphic>
          <a:graphicData uri="http://schemas.openxmlformats.org/drawingml/2006/table">
            <a:tbl>
              <a:tblPr>
                <a:tableStyleId>{3C2FFA5D-87B4-456A-9821-1D502468CF0F}</a:tableStyleId>
              </a:tblPr>
              <a:tblGrid>
                <a:gridCol w="4896048"/>
                <a:gridCol w="720080"/>
                <a:gridCol w="504056"/>
                <a:gridCol w="432048"/>
                <a:gridCol w="432048"/>
                <a:gridCol w="473212"/>
                <a:gridCol w="462892"/>
                <a:gridCol w="432048"/>
                <a:gridCol w="504055"/>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nchor="ctr">
                    <a:cell3D prstMaterial="dkEdge">
                      <a:bevel prst="relaxedInset"/>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2019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2020 год</a:t>
                      </a:r>
                    </a:p>
                  </a:txBody>
                  <a:tcPr marL="0" marR="6350" marT="0" marB="0" anchor="ctr">
                    <a:cell3D prstMaterial="dkEdge">
                      <a:bevel prst="relaxedInset"/>
                      <a:lightRig rig="flood" dir="t"/>
                    </a:cell3D>
                  </a:tcPr>
                </a:tc>
                <a:tc>
                  <a:txBody>
                    <a:bodyPr/>
                    <a:lstStyle/>
                    <a:p>
                      <a:pPr algn="ctr" fontAlgn="base">
                        <a:spcAft>
                          <a:spcPts val="0"/>
                        </a:spcAft>
                      </a:pPr>
                      <a:r>
                        <a:rPr lang="ru-RU" sz="1200" b="1" dirty="0">
                          <a:solidFill>
                            <a:srgbClr val="00000A"/>
                          </a:solidFill>
                          <a:effectLst/>
                          <a:latin typeface="Times New Roman"/>
                          <a:ea typeface="Times New Roman"/>
                        </a:rPr>
                        <a:t>2021 год</a:t>
                      </a:r>
                    </a:p>
                  </a:txBody>
                  <a:tcPr marL="49530" marR="6858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2022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2023 год</a:t>
                      </a:r>
                    </a:p>
                  </a:txBody>
                  <a:tcPr marL="0" marR="6350" marT="0" marB="0" anchor="ctr">
                    <a:cell3D prstMaterial="dkEdge">
                      <a:bevel prst="relaxedInset"/>
                      <a:lightRig rig="flood" dir="t"/>
                    </a:cell3D>
                  </a:tcPr>
                </a:tc>
                <a:tc>
                  <a:txBody>
                    <a:bodyPr/>
                    <a:lstStyle/>
                    <a:p>
                      <a:pPr marR="83820" algn="ctr" fontAlgn="base">
                        <a:spcAft>
                          <a:spcPts val="0"/>
                        </a:spcAft>
                        <a:tabLst>
                          <a:tab pos="713740" algn="l"/>
                        </a:tabLst>
                      </a:pPr>
                      <a:r>
                        <a:rPr lang="ru-RU" sz="1200" b="1" dirty="0">
                          <a:solidFill>
                            <a:srgbClr val="00000A"/>
                          </a:solidFill>
                          <a:effectLst/>
                          <a:latin typeface="Times New Roman"/>
                          <a:ea typeface="Times New Roman"/>
                        </a:rPr>
                        <a:t>2024 год</a:t>
                      </a:r>
                    </a:p>
                  </a:txBody>
                  <a:tcPr marL="0" marR="6350" marT="0" marB="0" anchor="ctr">
                    <a:cell3D prstMaterial="dkEdge">
                      <a:bevel prst="relaxedInset"/>
                      <a:lightRig rig="flood" dir="t"/>
                    </a:cell3D>
                  </a:tcPr>
                </a:tc>
                <a:tc>
                  <a:txBody>
                    <a:bodyPr/>
                    <a:lstStyle/>
                    <a:p>
                      <a:pPr marR="83820" algn="ctr" fontAlgn="base">
                        <a:spcAft>
                          <a:spcPts val="0"/>
                        </a:spcAft>
                        <a:tabLst>
                          <a:tab pos="534035" algn="l"/>
                        </a:tabLst>
                      </a:pPr>
                      <a:r>
                        <a:rPr lang="ru-RU" sz="1200" b="1" dirty="0">
                          <a:solidFill>
                            <a:srgbClr val="00000A"/>
                          </a:solidFill>
                          <a:effectLst/>
                          <a:latin typeface="Times New Roman"/>
                          <a:ea typeface="Times New Roman"/>
                        </a:rPr>
                        <a:t>2025 год</a:t>
                      </a:r>
                    </a:p>
                  </a:txBody>
                  <a:tcPr marL="0" marR="6350" marT="0" marB="0" anchor="ctr">
                    <a:cell3D prstMaterial="dkEdge">
                      <a:bevel prst="relaxedInset"/>
                      <a:lightRig rig="flood" dir="t"/>
                    </a:cell3D>
                  </a:tcPr>
                </a:tc>
              </a:tr>
              <a:tr h="440336">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relaxedInset"/>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a:tc>
              </a:tr>
              <a:tr h="542624">
                <a:tc>
                  <a:txBody>
                    <a:bodyPr/>
                    <a:lstStyle/>
                    <a:p>
                      <a:pPr algn="ctr"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a:solidFill>
                            <a:srgbClr val="00000A"/>
                          </a:solidFill>
                          <a:effectLst/>
                          <a:latin typeface="Times New Roman"/>
                          <a:ea typeface="Times New Roman"/>
                        </a:rPr>
                        <a:t>муниципального образования</a:t>
                      </a:r>
                      <a:r>
                        <a:rPr lang="ru-RU" sz="1200" dirty="0">
                          <a:solidFill>
                            <a:srgbClr val="000000"/>
                          </a:solidFill>
                          <a:effectLst/>
                          <a:latin typeface="Times New Roman"/>
                          <a:ea typeface="Times New Roman"/>
                        </a:rPr>
                        <a:t> городского округа «Вуктыл»,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99,3</a:t>
                      </a:r>
                    </a:p>
                  </a:txBody>
                  <a:tcPr marL="11430" marR="17780" marT="0" marB="0" anchor="ctr">
                    <a:cell3D prstMaterial="dkEdge">
                      <a:bevel prst="relaxedInset"/>
                      <a:lightRig rig="flood" dir="t"/>
                    </a:cell3D>
                  </a:tcPr>
                </a:tc>
              </a:tr>
              <a:tr h="610199">
                <a:tc>
                  <a:txBody>
                    <a:bodyPr/>
                    <a:lstStyle/>
                    <a:p>
                      <a:pPr algn="ctr" fontAlgn="base">
                        <a:spcAft>
                          <a:spcPts val="0"/>
                        </a:spcAft>
                      </a:pPr>
                      <a:r>
                        <a:rPr lang="ru-RU" sz="1200" dirty="0">
                          <a:solidFill>
                            <a:srgbClr val="000000"/>
                          </a:solidFill>
                          <a:effectLst/>
                          <a:latin typeface="Times New Roman"/>
                          <a:ea typeface="Times New Roman"/>
                        </a:rPr>
                        <a:t>Доля налоговых и неналоговых доходов бюджета муниципального образования городского округа «Вуктыл» (за исключением поступлений налоговых доходов по дополнительным нормативам отчислений) в общем объеме доходов муниципального образования (без учета субвенций)</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29,8</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29,9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35,1</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37,1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37,3</a:t>
                      </a:r>
                    </a:p>
                  </a:txBody>
                  <a:tcPr marL="11430" marR="17780" marT="0" marB="0" anchor="ctr">
                    <a:cell3D prstMaterial="dkEdge">
                      <a:bevel prst="relaxedInset"/>
                      <a:lightRig rig="flood" dir="t"/>
                    </a:cell3D>
                  </a:tcPr>
                </a:tc>
              </a:tr>
              <a:tr h="735768">
                <a:tc>
                  <a:txBody>
                    <a:bodyPr/>
                    <a:lstStyle/>
                    <a:p>
                      <a:pPr algn="ctr" fontAlgn="base">
                        <a:spcAft>
                          <a:spcPts val="0"/>
                        </a:spcAft>
                      </a:pPr>
                      <a:r>
                        <a:rPr lang="ru-RU" sz="1200">
                          <a:solidFill>
                            <a:srgbClr val="00000A"/>
                          </a:solidFill>
                          <a:effectLst/>
                          <a:latin typeface="Times New Roman"/>
                          <a:ea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12,4</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20,1</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18,4</a:t>
                      </a: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18,2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17,9</a:t>
                      </a:r>
                    </a:p>
                  </a:txBody>
                  <a:tcPr marL="11430" marR="17780" marT="0" marB="0" anchor="ctr">
                    <a:cell3D prstMaterial="dkEdge">
                      <a:bevel prst="relaxedInset"/>
                      <a:lightRig rig="flood" dir="t"/>
                    </a:cell3D>
                  </a:tcPr>
                </a:tc>
              </a:tr>
              <a:tr h="576064">
                <a:tc>
                  <a:txBody>
                    <a:bodyPr/>
                    <a:lstStyle/>
                    <a:p>
                      <a:pPr algn="ctr" fontAlgn="base">
                        <a:spcAft>
                          <a:spcPts val="0"/>
                        </a:spcAft>
                      </a:pPr>
                      <a:r>
                        <a:rPr lang="ru-RU" sz="1200">
                          <a:solidFill>
                            <a:srgbClr val="000000"/>
                          </a:solidFill>
                          <a:effectLst/>
                          <a:latin typeface="Times New Roman"/>
                          <a:ea typeface="Times New Roman"/>
                        </a:rPr>
                        <a:t>Расходы бюджета муниципального образования городского округа «Вуктыл» на содержание работников органов местного самоуправления в расчете на одного жителя муниципального образования </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7,8</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6,9</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7,1</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7,2</a:t>
                      </a:r>
                    </a:p>
                  </a:txBody>
                  <a:tcPr marL="11430" marR="17780" marT="0" marB="0" anchor="ctr">
                    <a:cell3D prstMaterial="dkEdge">
                      <a:bevel prst="relaxedInset"/>
                      <a:lightRig rig="flood" dir="t"/>
                    </a:cell3D>
                  </a:tcPr>
                </a:tc>
              </a:tr>
              <a:tr h="720080">
                <a:tc>
                  <a:txBody>
                    <a:bodyPr/>
                    <a:lstStyle/>
                    <a:p>
                      <a:pPr algn="ctr" fontAlgn="base">
                        <a:spcAft>
                          <a:spcPts val="0"/>
                        </a:spcAft>
                      </a:pPr>
                      <a:r>
                        <a:rPr lang="ru-RU" sz="1200">
                          <a:solidFill>
                            <a:srgbClr val="000000"/>
                          </a:solidFill>
                          <a:effectLst/>
                          <a:latin typeface="Times New Roman"/>
                          <a:ea typeface="Times New Roman"/>
                        </a:rPr>
                        <a:t>Налоговые и неналоговые доходы бюджета муниципального образования городского округа «Вуктыл» (за исключением поступлений налоговых доходов по дополнительным нормативам отчислений) в расчете на одного жителя  муниципального образования городского округа «Вуктыл»</a:t>
                      </a:r>
                      <a:endParaRPr lang="ru-RU" sz="120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тыс.руб.</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14,7</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13,9</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14,0</a:t>
                      </a:r>
                    </a:p>
                  </a:txBody>
                  <a:tcPr marL="11430" marR="17780" marT="0" marB="0" anchor="ctr">
                    <a:cell3D prstMaterial="dkEdge">
                      <a:bevel prst="relaxedInset"/>
                      <a:lightRig rig="flood" dir="t"/>
                    </a:cell3D>
                  </a:tcPr>
                </a:tc>
              </a:tr>
              <a:tr h="780648">
                <a:tc>
                  <a:txBody>
                    <a:bodyPr/>
                    <a:lstStyle/>
                    <a:p>
                      <a:pPr algn="ctr" fontAlgn="base">
                        <a:spcAft>
                          <a:spcPts val="0"/>
                        </a:spcAft>
                      </a:pPr>
                      <a:r>
                        <a:rPr lang="ru-RU" sz="1200" dirty="0">
                          <a:solidFill>
                            <a:srgbClr val="000000"/>
                          </a:solidFill>
                          <a:effectLst/>
                          <a:latin typeface="Times New Roman"/>
                          <a:ea typeface="Times New Roman"/>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endParaRPr lang="ru-RU" sz="1200" dirty="0">
                        <a:solidFill>
                          <a:srgbClr val="00000A"/>
                        </a:solidFill>
                        <a:effectLst/>
                        <a:latin typeface="Times New Roman"/>
                        <a:ea typeface="Times New Roman"/>
                      </a:endParaRPr>
                    </a:p>
                  </a:txBody>
                  <a:tcPr marL="25400" marR="47625"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процент</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2,3</a:t>
                      </a:r>
                    </a:p>
                  </a:txBody>
                  <a:tcPr marL="11430" marR="17780"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2,0</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1,6</a:t>
                      </a:r>
                    </a:p>
                  </a:txBody>
                  <a:tcPr marL="25400" marR="47625" marT="0" marB="0" anchor="ctr">
                    <a:cell3D prstMaterial="dkEdge">
                      <a:bevel prst="relaxedInset"/>
                      <a:lightRig rig="flood" dir="t"/>
                    </a:cell3D>
                  </a:tcPr>
                </a:tc>
                <a:tc>
                  <a:txBody>
                    <a:bodyPr/>
                    <a:lstStyle/>
                    <a:p>
                      <a:pPr algn="ctr" fontAlgn="base">
                        <a:spcAft>
                          <a:spcPts val="0"/>
                        </a:spcAft>
                      </a:pPr>
                      <a:r>
                        <a:rPr lang="ru-RU" sz="1200">
                          <a:solidFill>
                            <a:srgbClr val="00000A"/>
                          </a:solidFill>
                          <a:effectLst/>
                          <a:latin typeface="Times New Roman"/>
                          <a:ea typeface="Times New Roman"/>
                        </a:rPr>
                        <a:t>1,5</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1,2</a:t>
                      </a:r>
                    </a:p>
                  </a:txBody>
                  <a:tcPr marL="11430" marR="17780" marT="0" marB="0" anchor="ctr">
                    <a:cell3D prstMaterial="dkEdge">
                      <a:bevel prst="relaxedInset"/>
                      <a:lightRig rig="flood" dir="t"/>
                    </a:cell3D>
                  </a:tcPr>
                </a:tc>
                <a:tc>
                  <a:txBody>
                    <a:bodyPr/>
                    <a:lstStyle/>
                    <a:p>
                      <a:pPr algn="ctr" fontAlgn="base">
                        <a:spcAft>
                          <a:spcPts val="0"/>
                        </a:spcAft>
                      </a:pPr>
                      <a:r>
                        <a:rPr lang="ru-RU" sz="1200" dirty="0">
                          <a:solidFill>
                            <a:srgbClr val="00000A"/>
                          </a:solidFill>
                          <a:effectLst/>
                          <a:latin typeface="Times New Roman"/>
                          <a:ea typeface="Times New Roman"/>
                        </a:rPr>
                        <a:t>1,0</a:t>
                      </a:r>
                    </a:p>
                  </a:txBody>
                  <a:tcPr marL="11430" marR="17780" marT="0" marB="0" anchor="ctr">
                    <a:cell3D prstMaterial="dkEdge">
                      <a:bevel prst="relaxedInset"/>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Повышение уровня благоустройства территории городского округа «Вуктыл»</a:t>
            </a:r>
          </a:p>
        </p:txBody>
      </p:sp>
      <p:sp>
        <p:nvSpPr>
          <p:cNvPr id="5" name="Прямоугольник 4"/>
          <p:cNvSpPr/>
          <p:nvPr/>
        </p:nvSpPr>
        <p:spPr>
          <a:xfrm>
            <a:off x="420496" y="1276713"/>
            <a:ext cx="8417632" cy="830997"/>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1.Повышение </a:t>
            </a:r>
            <a:r>
              <a:rPr lang="ru-RU" sz="1200" b="1" dirty="0">
                <a:latin typeface="Times New Roman" panose="02020603050405020304" pitchFamily="18" charset="0"/>
                <a:cs typeface="Times New Roman" panose="02020603050405020304" pitchFamily="18" charset="0"/>
              </a:rPr>
              <a:t>уровня благоустройства дворовых и особо посещаемых муниципальных территорий городского округа «Вуктыл».</a:t>
            </a:r>
          </a:p>
          <a:p>
            <a:pPr algn="just"/>
            <a:r>
              <a:rPr lang="ru-RU" sz="1200" b="1" dirty="0" smtClean="0">
                <a:latin typeface="Times New Roman" panose="02020603050405020304" pitchFamily="18" charset="0"/>
                <a:cs typeface="Times New Roman" panose="02020603050405020304" pitchFamily="18" charset="0"/>
              </a:rPr>
              <a:t>2.Внедрение </a:t>
            </a:r>
            <a:r>
              <a:rPr lang="ru-RU" sz="1200" b="1" dirty="0">
                <a:latin typeface="Times New Roman" panose="02020603050405020304" pitchFamily="18" charset="0"/>
                <a:cs typeface="Times New Roman" panose="02020603050405020304" pitchFamily="18" charset="0"/>
              </a:rPr>
              <a:t>единых подходов и современных механизмов </a:t>
            </a:r>
            <a:r>
              <a:rPr lang="ru-RU" sz="1200" b="1" dirty="0" smtClean="0">
                <a:latin typeface="Times New Roman" panose="02020603050405020304" pitchFamily="18" charset="0"/>
                <a:cs typeface="Times New Roman" panose="02020603050405020304" pitchFamily="18" charset="0"/>
              </a:rPr>
              <a:t>реализации </a:t>
            </a:r>
            <a:r>
              <a:rPr lang="ru-RU" sz="1200" b="1" dirty="0">
                <a:latin typeface="Times New Roman" panose="02020603050405020304" pitchFamily="18" charset="0"/>
                <a:cs typeface="Times New Roman" panose="02020603050405020304" pitchFamily="18" charset="0"/>
              </a:rPr>
              <a:t>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2670297663"/>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702230763"/>
              </p:ext>
            </p:extLst>
          </p:nvPr>
        </p:nvGraphicFramePr>
        <p:xfrm>
          <a:off x="181712" y="2492896"/>
          <a:ext cx="8784976" cy="148780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5 299 330,00</a:t>
                      </a: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a:solidFill>
                            <a:srgbClr val="000000"/>
                          </a:solidFill>
                          <a:effectLst/>
                          <a:latin typeface="Times New Roman"/>
                        </a:rPr>
                        <a:t>6 118 618,89</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5 299 330,00</a:t>
                      </a:r>
                    </a:p>
                  </a:txBody>
                  <a:tcPr marL="9525" marR="9525" marT="9525" marB="0" anchor="ctr"/>
                </a:tc>
                <a:tc>
                  <a:txBody>
                    <a:bodyPr/>
                    <a:lstStyle/>
                    <a:p>
                      <a:pPr algn="ctr" fontAlgn="ctr"/>
                      <a:r>
                        <a:rPr lang="ru-RU" sz="1200" b="1" i="0" u="none" strike="noStrike">
                          <a:solidFill>
                            <a:srgbClr val="000000"/>
                          </a:solidFill>
                          <a:effectLst/>
                          <a:latin typeface="Times New Roman"/>
                        </a:rPr>
                        <a:t>5 342 204,45</a:t>
                      </a:r>
                    </a:p>
                  </a:txBody>
                  <a:tcPr marL="9525" marR="9525" marT="9525" marB="0" anchor="ctr"/>
                </a:tc>
                <a:tc>
                  <a:txBody>
                    <a:bodyPr/>
                    <a:lstStyle/>
                    <a:p>
                      <a:pPr algn="ctr" fontAlgn="ctr"/>
                      <a:r>
                        <a:rPr lang="ru-RU" sz="1200" b="1" i="0" u="none" strike="noStrike">
                          <a:solidFill>
                            <a:srgbClr val="000000"/>
                          </a:solidFill>
                          <a:effectLst/>
                          <a:latin typeface="Times New Roman"/>
                        </a:rPr>
                        <a:t>6 118 618,89</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Благоустройство наиболее посещаемых муниципальных территорий</a:t>
                      </a:r>
                    </a:p>
                  </a:txBody>
                  <a:tcPr marL="9525" marR="9525" marT="9525" marB="0" anchor="ctr"/>
                </a:tc>
                <a:tc>
                  <a:txBody>
                    <a:bodyPr/>
                    <a:lstStyle/>
                    <a:p>
                      <a:pPr algn="ctr" fontAlgn="ctr"/>
                      <a:r>
                        <a:rPr lang="ru-RU" sz="1200" b="0" i="0" u="none" strike="noStrike">
                          <a:solidFill>
                            <a:srgbClr val="000000"/>
                          </a:solidFill>
                          <a:effectLst/>
                          <a:latin typeface="Times New Roman"/>
                        </a:rPr>
                        <a:t>5 299 330,00</a:t>
                      </a:r>
                    </a:p>
                  </a:txBody>
                  <a:tcPr marL="9525" marR="9525" marT="9525" marB="0" anchor="ctr"/>
                </a:tc>
                <a:tc>
                  <a:txBody>
                    <a:bodyPr/>
                    <a:lstStyle/>
                    <a:p>
                      <a:pPr algn="ctr" fontAlgn="ctr"/>
                      <a:r>
                        <a:rPr lang="ru-RU" sz="1200" b="0" i="0" u="none" strike="noStrike">
                          <a:solidFill>
                            <a:srgbClr val="000000"/>
                          </a:solidFill>
                          <a:effectLst/>
                          <a:latin typeface="Times New Roman"/>
                        </a:rPr>
                        <a:t>5 342 204,45</a:t>
                      </a:r>
                    </a:p>
                  </a:txBody>
                  <a:tcPr marL="9525" marR="9525" marT="9525" marB="0" anchor="ctr"/>
                </a:tc>
                <a:tc>
                  <a:txBody>
                    <a:bodyPr/>
                    <a:lstStyle/>
                    <a:p>
                      <a:pPr algn="ctr" fontAlgn="ctr"/>
                      <a:r>
                        <a:rPr lang="ru-RU" sz="1200" b="0" i="0" u="none" strike="noStrike" dirty="0">
                          <a:solidFill>
                            <a:srgbClr val="000000"/>
                          </a:solidFill>
                          <a:effectLst/>
                          <a:latin typeface="Times New Roman"/>
                        </a:rPr>
                        <a:t>6 118 618,89</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827721200"/>
              </p:ext>
            </p:extLst>
          </p:nvPr>
        </p:nvGraphicFramePr>
        <p:xfrm>
          <a:off x="107504" y="1556792"/>
          <a:ext cx="8928992" cy="5249088"/>
        </p:xfrm>
        <a:graphic>
          <a:graphicData uri="http://schemas.openxmlformats.org/drawingml/2006/table">
            <a:tbl>
              <a:tblPr/>
              <a:tblGrid>
                <a:gridCol w="1511071"/>
                <a:gridCol w="984183"/>
                <a:gridCol w="3326449"/>
                <a:gridCol w="1357208"/>
                <a:gridCol w="1750081"/>
              </a:tblGrid>
              <a:tr h="1312272">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662211">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161 304,2</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168 863,8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172 789,5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74 503,0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77 100,0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75 850,0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962333">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161 304,2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168 863,8</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 172 789,5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45 700,0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  45 750,0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01.01.2024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45 800,0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312272">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49 617,3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49 355,4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49 829,3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4 567,8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2 970,4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3 101,3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541129"/>
            <a:ext cx="9115792" cy="1015663"/>
          </a:xfrm>
          <a:prstGeom prst="rect">
            <a:avLst/>
          </a:prstGeom>
          <a:noFill/>
        </p:spPr>
        <p:txBody>
          <a:bodyPr wrap="square" rtlCol="0">
            <a:spAutoFit/>
          </a:bodyPr>
          <a:lstStyle/>
          <a:p>
            <a:pPr algn="just"/>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соответствии с приказом Минфина РК от 12.11.2019 года № 316 «Об утверждении перечня муниципальных образований в Республике Коми на 2020 год, распределенных в соответствии с положениями пунктов 2 - 4.1 статьи 136 Бюджетного Кодекса Российской Федерации» и пункта 3 статьи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 Бюджетного Кодекса Российской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Федерации муниципальные образования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имеют права устанавливать и исполнять расходные обязательства, не связанные с решением вопросов, отнесенных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Конституцией РФ, федеральными законами, законами субъектов РФ к полномочиям соответствующих органов местного самоуправления.</a:t>
            </a:r>
            <a:endParaRPr lang="ru-RU"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62154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1985417784"/>
              </p:ext>
            </p:extLst>
          </p:nvPr>
        </p:nvGraphicFramePr>
        <p:xfrm>
          <a:off x="74080" y="927900"/>
          <a:ext cx="8995839" cy="5764001"/>
        </p:xfrm>
        <a:graphic>
          <a:graphicData uri="http://schemas.openxmlformats.org/drawingml/2006/table">
            <a:tbl>
              <a:tblPr/>
              <a:tblGrid>
                <a:gridCol w="3515073"/>
                <a:gridCol w="521682"/>
                <a:gridCol w="729847"/>
                <a:gridCol w="695671"/>
                <a:gridCol w="662758"/>
                <a:gridCol w="717702"/>
                <a:gridCol w="717702"/>
                <a:gridCol w="717702"/>
                <a:gridCol w="717702"/>
              </a:tblGrid>
              <a:tr h="340860">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a:t>
                      </a:r>
                      <a:r>
                        <a:rPr lang="ru-RU" sz="11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a:spcAft>
                          <a:spcPts val="0"/>
                        </a:spcAft>
                      </a:pPr>
                      <a:r>
                        <a:rPr lang="ru-RU" sz="1000">
                          <a:effectLst/>
                          <a:latin typeface="Times New Roman"/>
                          <a:ea typeface="Times New Roman"/>
                        </a:rPr>
                        <a:t>Количество благоустроенных дворовых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27</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39</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4</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a:spcAft>
                          <a:spcPts val="0"/>
                        </a:spcAft>
                      </a:pPr>
                      <a:r>
                        <a:rPr lang="ru-RU" sz="1000">
                          <a:effectLst/>
                          <a:latin typeface="Times New Roman"/>
                          <a:ea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262810">
                <a:tc>
                  <a:txBody>
                    <a:bodyPr/>
                    <a:lstStyle/>
                    <a:p>
                      <a:pPr>
                        <a:spcAft>
                          <a:spcPts val="0"/>
                        </a:spcAft>
                      </a:pPr>
                      <a:r>
                        <a:rPr lang="ru-RU" sz="1000">
                          <a:effectLst/>
                          <a:latin typeface="Times New Roman"/>
                          <a:ea typeface="Times New Roman"/>
                        </a:rPr>
                        <a:t>Количество благоустроенных муниципальных территорий </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2</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91322">
                <a:tc>
                  <a:txBody>
                    <a:bodyPr/>
                    <a:lstStyle/>
                    <a:p>
                      <a:pPr>
                        <a:spcAft>
                          <a:spcPts val="0"/>
                        </a:spcAft>
                      </a:pPr>
                      <a:r>
                        <a:rPr lang="ru-RU" sz="1000" dirty="0">
                          <a:effectLst/>
                          <a:latin typeface="Times New Roman"/>
                          <a:ea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16161">
                <a:tc>
                  <a:txBody>
                    <a:bodyPr/>
                    <a:lstStyle/>
                    <a:p>
                      <a:pPr>
                        <a:spcAft>
                          <a:spcPts val="0"/>
                        </a:spcAft>
                      </a:pPr>
                      <a:r>
                        <a:rPr lang="ru-RU" sz="1000">
                          <a:effectLst/>
                          <a:latin typeface="Times New Roman"/>
                          <a:ea typeface="Times New Roman"/>
                        </a:rPr>
                        <a:t>Уровень актуализации информации, доведенной до граждан о ходе реализации муниципальной программы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3</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1390547">
                <a:tc>
                  <a:txBody>
                    <a:bodyPr/>
                    <a:lstStyle/>
                    <a:p>
                      <a:pPr>
                        <a:spcAft>
                          <a:spcPts val="0"/>
                        </a:spcAft>
                      </a:pPr>
                      <a:r>
                        <a:rPr lang="ru-RU" sz="1000" dirty="0">
                          <a:effectLst/>
                          <a:latin typeface="Times New Roman"/>
                          <a:ea typeface="Times New Roman"/>
                        </a:rPr>
                        <a:t>Реализация мероприятий по благоустройству территорий, дворовых проездов, тротуаров, обустройство освещения установка в том числе общественных территорий (площади, улицы, проезды, набережные, береговые полосы водных объектов общего пользования, скверы, бульвары, пешеходные зоны, парки, иные территории), улично-дорожной сети (ремонт проезжей части, прилегающих к улицам тротуаров, обустройство ограждений, освещения и иные мероприятия), дворовых территорий (ремонт скамеек, урн и иные мероприятия)</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solidFill>
                            <a:srgbClr val="000000"/>
                          </a:solidFill>
                          <a:effectLst/>
                          <a:latin typeface="Times New Roman"/>
                          <a:ea typeface="Times New Roman"/>
                        </a:rPr>
                        <a:t>100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marR="152400" algn="ctr">
                        <a:spcAft>
                          <a:spcPts val="0"/>
                        </a:spcAft>
                      </a:pPr>
                      <a:r>
                        <a:rPr lang="ru-RU" sz="1000" dirty="0">
                          <a:solidFill>
                            <a:srgbClr val="000000"/>
                          </a:solidFill>
                          <a:effectLst/>
                          <a:latin typeface="Times New Roman"/>
                          <a:ea typeface="Times New Roman"/>
                        </a:rPr>
                        <a:t>100</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556219">
                <a:tc>
                  <a:txBody>
                    <a:bodyPr/>
                    <a:lstStyle/>
                    <a:p>
                      <a:pPr>
                        <a:spcAft>
                          <a:spcPts val="0"/>
                        </a:spcAft>
                      </a:pPr>
                      <a:r>
                        <a:rPr lang="ru-RU" sz="1000">
                          <a:effectLst/>
                          <a:latin typeface="Times New Roman"/>
                          <a:ea typeface="Times New Roman"/>
                        </a:rPr>
                        <a:t>Количество приобретенного оборудования имеющего российское происхождение,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ед.</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000">
                          <a:effectLst/>
                          <a:latin typeface="Times New Roman"/>
                          <a:ea typeface="Times New Roman"/>
                        </a:rPr>
                        <a:t>1</a:t>
                      </a:r>
                      <a:endParaRPr lang="ru-RU" sz="140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701821">
                <a:tc>
                  <a:txBody>
                    <a:bodyPr/>
                    <a:lstStyle/>
                    <a:p>
                      <a:pPr>
                        <a:spcAft>
                          <a:spcPts val="0"/>
                        </a:spcAft>
                      </a:pPr>
                      <a:r>
                        <a:rPr lang="ru-RU" sz="1000" dirty="0">
                          <a:effectLst/>
                          <a:latin typeface="Times New Roman"/>
                          <a:ea typeface="Times New Roman"/>
                        </a:rPr>
                        <a:t>Доля объема закупок оборудования, имеющего российское происхождение, в том числе оборудования, закупленного в рамках реализации мероприятий муниципальных (государственных) программ современной городской среды</a:t>
                      </a:r>
                    </a:p>
                  </a:txBody>
                  <a:tcPr marL="68580" marR="68580"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a:t>
                      </a:r>
                      <a:endParaRPr lang="ru-RU" sz="1400" dirty="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0</a:t>
                      </a:r>
                      <a:endParaRPr lang="ru-RU" sz="1400">
                        <a:effectLst/>
                        <a:latin typeface="Times New Roman"/>
                        <a:ea typeface="Times New Roman"/>
                      </a:endParaRP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a:effectLst/>
                          <a:latin typeface="Times New Roman"/>
                          <a:ea typeface="Times New Roman"/>
                        </a:rPr>
                        <a:t>100</a:t>
                      </a:r>
                      <a:endParaRPr lang="ru-RU" sz="1400">
                        <a:effectLst/>
                        <a:latin typeface="Times New Roman"/>
                        <a:ea typeface="Times New Roman"/>
                      </a:endParaRP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000" dirty="0">
                          <a:effectLst/>
                          <a:latin typeface="Times New Roman"/>
                          <a:ea typeface="Times New Roman"/>
                        </a:rPr>
                        <a:t>100</a:t>
                      </a:r>
                      <a:endParaRPr lang="ru-RU" sz="1400" dirty="0">
                        <a:effectLst/>
                        <a:latin typeface="Times New Roman"/>
                        <a:ea typeface="Times New Roman"/>
                      </a:endParaRP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61683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62068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Муниципальная программа </a:t>
            </a:r>
          </a:p>
          <a:p>
            <a:pPr algn="ctr"/>
            <a:r>
              <a:rPr lang="ru-RU" sz="2000" b="1" spc="-1" dirty="0">
                <a:solidFill>
                  <a:srgbClr val="21409A"/>
                </a:solidFill>
                <a:latin typeface="Times New Roman"/>
              </a:rPr>
              <a:t>            «Обеспечение охраны общественного порядка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         и </a:t>
            </a:r>
            <a:r>
              <a:rPr lang="ru-RU" sz="2000" b="1" spc="-1" dirty="0">
                <a:solidFill>
                  <a:srgbClr val="21409A"/>
                </a:solidFill>
                <a:latin typeface="Times New Roman"/>
              </a:rPr>
              <a:t>профилактики правонарушений</a:t>
            </a:r>
            <a:r>
              <a:rPr lang="ru-RU" sz="2000" b="1" spc="-1" dirty="0" smtClean="0">
                <a:solidFill>
                  <a:srgbClr val="21409A"/>
                </a:solidFill>
                <a:latin typeface="Times New Roman"/>
              </a:rPr>
              <a:t>», руб.</a:t>
            </a:r>
            <a:endParaRPr lang="ru-RU" sz="2000" spc="-1" dirty="0">
              <a:latin typeface="Arial"/>
            </a:endParaRPr>
          </a:p>
        </p:txBody>
      </p:sp>
      <p:graphicFrame>
        <p:nvGraphicFramePr>
          <p:cNvPr id="8" name="Table 2"/>
          <p:cNvGraphicFramePr/>
          <p:nvPr>
            <p:extLst>
              <p:ext uri="{D42A27DB-BD31-4B8C-83A1-F6EECF244321}">
                <p14:modId xmlns:p14="http://schemas.microsoft.com/office/powerpoint/2010/main" val="3610345036"/>
              </p:ext>
            </p:extLst>
          </p:nvPr>
        </p:nvGraphicFramePr>
        <p:xfrm>
          <a:off x="202184" y="1196752"/>
          <a:ext cx="8834312" cy="4053961"/>
        </p:xfrm>
        <a:graphic>
          <a:graphicData uri="http://schemas.openxmlformats.org/drawingml/2006/table">
            <a:tbl>
              <a:tblPr/>
              <a:tblGrid>
                <a:gridCol w="6055778"/>
                <a:gridCol w="926178"/>
                <a:gridCol w="926178"/>
                <a:gridCol w="926178"/>
              </a:tblGrid>
              <a:tr h="251803">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6503">
                <a:tc>
                  <a:txBody>
                    <a:bodyPr/>
                    <a:lstStyle/>
                    <a:p>
                      <a:pPr algn="l" fontAlgn="ctr"/>
                      <a:r>
                        <a:rPr lang="ru-RU" sz="1200" b="1" i="0" u="none" strike="noStrike">
                          <a:solidFill>
                            <a:schemeClr val="tx1"/>
                          </a:solidFill>
                          <a:effectLst/>
                          <a:latin typeface="Times New Roman"/>
                        </a:rPr>
                        <a:t>Муниципальная программа городского округа "Вуктыл" "Обеспечение охраны общественного порядка и профилактики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1 993 158,09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2 065 408,09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1 988 158,09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89228">
                <a:tc>
                  <a:txBody>
                    <a:bodyPr/>
                    <a:lstStyle/>
                    <a:p>
                      <a:pPr algn="l" fontAlgn="ctr"/>
                      <a:r>
                        <a:rPr lang="ru-RU" sz="1200" b="1" i="0" u="none" strike="noStrike">
                          <a:solidFill>
                            <a:schemeClr val="tx1"/>
                          </a:solidFill>
                          <a:effectLst/>
                          <a:latin typeface="Times New Roman"/>
                        </a:rPr>
                        <a:t>Подпрограмма 1 «Профилактика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145 000,00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175 000,00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175 000,00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a:solidFill>
                            <a:schemeClr val="tx1"/>
                          </a:solidFill>
                          <a:effectLst/>
                          <a:latin typeface="Times New Roman"/>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200" b="0" i="0" u="none" strike="noStrike">
                          <a:solidFill>
                            <a:schemeClr val="tx1"/>
                          </a:solidFill>
                          <a:effectLst/>
                          <a:latin typeface="Times New Roman"/>
                        </a:rPr>
                        <a:t>Участие в республиканских соревнованиях юных инспекторов дорожного движения "Безопасное колесо" </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a:solidFill>
                            <a:schemeClr val="tx1"/>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120 000,00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6503">
                <a:tc>
                  <a:txBody>
                    <a:bodyPr/>
                    <a:lstStyle/>
                    <a:p>
                      <a:pPr algn="l" fontAlgn="ctr"/>
                      <a:r>
                        <a:rPr lang="ru-RU" sz="1200" b="1" i="0" u="none" strike="noStrike">
                          <a:solidFill>
                            <a:schemeClr val="tx1"/>
                          </a:solidFill>
                          <a:effectLst/>
                          <a:latin typeface="Times New Roman"/>
                        </a:rPr>
                        <a:t>Подпрограмма 2 «Профилактика терроризма и экстремизма»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1 848 158,09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1 890 408,09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1" i="0" u="none" strike="noStrike">
                          <a:solidFill>
                            <a:srgbClr val="000000"/>
                          </a:solidFill>
                          <a:effectLst/>
                          <a:latin typeface="Times New Roman"/>
                        </a:rPr>
                        <a:t>1 813 158,09</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200" b="0" i="0" u="none" strike="noStrike" dirty="0">
                          <a:solidFill>
                            <a:schemeClr val="tx1"/>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941 713,64</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941 713,64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941 713,64</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70383">
                <a:tc>
                  <a:txBody>
                    <a:bodyPr/>
                    <a:lstStyle/>
                    <a:p>
                      <a:pPr algn="l" fontAlgn="ctr"/>
                      <a:r>
                        <a:rPr lang="ru-RU" sz="1200" b="0" i="0" u="none" strike="noStrike">
                          <a:solidFill>
                            <a:schemeClr val="tx1"/>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161 000,00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203 250,00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126 000,00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200" b="0" i="0" u="none" strike="noStrike" dirty="0">
                          <a:solidFill>
                            <a:schemeClr val="tx1"/>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745 444,45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745 444,45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745 444,45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
        <p:nvSpPr>
          <p:cNvPr id="11" name="TextShape 1"/>
          <p:cNvSpPr txBox="1"/>
          <p:nvPr/>
        </p:nvSpPr>
        <p:spPr>
          <a:xfrm>
            <a:off x="359824" y="5805264"/>
            <a:ext cx="3714152"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p:nvPr>
            <p:extLst>
              <p:ext uri="{D42A27DB-BD31-4B8C-83A1-F6EECF244321}">
                <p14:modId xmlns:p14="http://schemas.microsoft.com/office/powerpoint/2010/main" val="2928079334"/>
              </p:ext>
            </p:extLst>
          </p:nvPr>
        </p:nvGraphicFramePr>
        <p:xfrm>
          <a:off x="4337184" y="5375920"/>
          <a:ext cx="4680520" cy="13681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55659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45988" y="306896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3122889967"/>
              </p:ext>
            </p:extLst>
          </p:nvPr>
        </p:nvGraphicFramePr>
        <p:xfrm>
          <a:off x="98280" y="3717032"/>
          <a:ext cx="8995839" cy="2694158"/>
        </p:xfrm>
        <a:graphic>
          <a:graphicData uri="http://schemas.openxmlformats.org/drawingml/2006/table">
            <a:tbl>
              <a:tblPr/>
              <a:tblGrid>
                <a:gridCol w="3321592"/>
                <a:gridCol w="715163"/>
                <a:gridCol w="729847"/>
                <a:gridCol w="695671"/>
                <a:gridCol w="662758"/>
                <a:gridCol w="717702"/>
                <a:gridCol w="717702"/>
                <a:gridCol w="717702"/>
                <a:gridCol w="717702"/>
              </a:tblGrid>
              <a:tr h="124836">
                <a:tc gridSpan="9">
                  <a:txBody>
                    <a:bodyPr/>
                    <a:lstStyle/>
                    <a:p>
                      <a:pPr algn="ctr"/>
                      <a:r>
                        <a:rPr lang="ru-RU" sz="1100" b="1" strike="noStrike" spc="-1" dirty="0" smtClean="0">
                          <a:latin typeface="Times New Roman" panose="02020603050405020304" pitchFamily="18" charset="0"/>
                          <a:cs typeface="Times New Roman" panose="02020603050405020304" pitchFamily="18" charset="0"/>
                        </a:rPr>
                        <a:t>Муниципальная программа городского округа «Вуктыл» </a:t>
                      </a:r>
                    </a:p>
                    <a:p>
                      <a:pPr algn="ctr"/>
                      <a:r>
                        <a:rPr lang="ru-RU" sz="1100" b="1" strike="noStrike" spc="-1" dirty="0" smtClean="0">
                          <a:solidFill>
                            <a:schemeClr val="tx1"/>
                          </a:solidFill>
                          <a:latin typeface="Times New Roman"/>
                        </a:rPr>
                        <a:t>«</a:t>
                      </a:r>
                      <a:r>
                        <a:rPr lang="ru-RU" sz="1100" b="1" spc="-1" dirty="0" smtClean="0">
                          <a:solidFill>
                            <a:schemeClr val="tx1"/>
                          </a:solidFill>
                          <a:latin typeface="Times New Roman"/>
                        </a:rPr>
                        <a:t>Обеспечение охраны общественного порядка  и профилактики правонарушений»</a:t>
                      </a:r>
                      <a:endParaRPr lang="ru-RU" sz="1100" b="0" strike="noStrike" spc="-1" dirty="0">
                        <a:solidFill>
                          <a:schemeClr val="tx1"/>
                        </a:solidFill>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38638">
                <a:tc>
                  <a:txBody>
                    <a:bodyPr/>
                    <a:lstStyle/>
                    <a:p>
                      <a:pPr algn="ct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r>
                        <a:rPr lang="ru-RU" sz="1100" b="1" strike="noStrike" spc="-1" dirty="0" err="1">
                          <a:latin typeface="Times New Roman" panose="02020603050405020304" pitchFamily="18" charset="0"/>
                          <a:cs typeface="Times New Roman" panose="02020603050405020304" pitchFamily="18" charset="0"/>
                        </a:rPr>
                        <a:t>ед.изм</a:t>
                      </a:r>
                      <a:r>
                        <a:rPr lang="ru-RU" sz="11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2019</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2020</a:t>
                      </a:r>
                    </a:p>
                  </a:txBody>
                  <a:tcPr marL="68580" marR="68580" marT="0"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a:effectLst/>
                          <a:latin typeface="Times New Roman"/>
                          <a:ea typeface="Times New Roman"/>
                        </a:rPr>
                        <a:t>2024</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100" b="1" dirty="0">
                          <a:effectLst/>
                          <a:latin typeface="Times New Roman"/>
                          <a:ea typeface="Times New Roman"/>
                        </a:rPr>
                        <a:t>2025</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r h="350911">
                <a:tc>
                  <a:txBody>
                    <a:bodyPr/>
                    <a:lstStyle/>
                    <a:p>
                      <a:pPr marL="62230" marR="52070" algn="just">
                        <a:spcAft>
                          <a:spcPts val="0"/>
                        </a:spcAft>
                      </a:pPr>
                      <a:r>
                        <a:rPr lang="ru-RU" sz="1200"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40000"/>
                        <a:lumOff val="60000"/>
                      </a:schemeClr>
                    </a:solidFill>
                  </a:tcPr>
                </a:tc>
              </a:tr>
              <a:tr h="602554">
                <a:tc>
                  <a:txBody>
                    <a:bodyPr/>
                    <a:lstStyle/>
                    <a:p>
                      <a:pPr marL="62230" marR="52070" algn="just">
                        <a:spcAft>
                          <a:spcPts val="0"/>
                        </a:spcAft>
                      </a:pPr>
                      <a:r>
                        <a:rPr lang="ru-RU" sz="1200"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процент</a:t>
                      </a:r>
                      <a:endParaRPr lang="ru-RU" sz="1000" dirty="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a:effectLst/>
                          <a:latin typeface="Times New Roman"/>
                          <a:ea typeface="Times New Roman"/>
                        </a:rPr>
                        <a:t>100</a:t>
                      </a:r>
                      <a:endParaRPr lang="ru-RU" sz="100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c>
                  <a:txBody>
                    <a:bodyPr/>
                    <a:lstStyle/>
                    <a:p>
                      <a:pPr algn="ctr">
                        <a:spcAft>
                          <a:spcPts val="0"/>
                        </a:spcAft>
                      </a:pPr>
                      <a:r>
                        <a:rPr lang="ru-RU" sz="1200" dirty="0">
                          <a:effectLst/>
                          <a:latin typeface="Times New Roman"/>
                          <a:ea typeface="Times New Roman"/>
                        </a:rPr>
                        <a:t>100</a:t>
                      </a:r>
                      <a:endParaRPr lang="ru-RU" sz="1000" dirty="0">
                        <a:effectLst/>
                        <a:latin typeface="Arial"/>
                        <a:ea typeface="Times New Roman"/>
                      </a:endParaRPr>
                    </a:p>
                  </a:txBody>
                  <a:tcPr marL="0" marR="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chemeClr val="accent2">
                        <a:lumMod val="20000"/>
                        <a:lumOff val="80000"/>
                      </a:schemeClr>
                    </a:solidFill>
                  </a:tcPr>
                </a:tc>
              </a:tr>
            </a:tbl>
          </a:graphicData>
        </a:graphic>
      </p:graphicFrame>
      <p:sp>
        <p:nvSpPr>
          <p:cNvPr id="9" name="Заголовок 1"/>
          <p:cNvSpPr txBox="1">
            <a:spLocks/>
          </p:cNvSpPr>
          <p:nvPr/>
        </p:nvSpPr>
        <p:spPr>
          <a:xfrm>
            <a:off x="0" y="3851"/>
            <a:ext cx="9144000" cy="976877"/>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98072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Обеспечение охраны общественного порядка  и профилактики правонарушений»</a:t>
            </a:r>
            <a:endParaRPr lang="ru-RU" sz="2000" b="0" strike="noStrike" spc="-1" dirty="0">
              <a:latin typeface="Arial"/>
            </a:endParaRPr>
          </a:p>
        </p:txBody>
      </p:sp>
      <p:sp>
        <p:nvSpPr>
          <p:cNvPr id="8" name="Прямоугольник 7"/>
          <p:cNvSpPr/>
          <p:nvPr/>
        </p:nvSpPr>
        <p:spPr>
          <a:xfrm>
            <a:off x="430128" y="1196752"/>
            <a:ext cx="8321160" cy="1754326"/>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a:latin typeface="Times New Roman" panose="02020603050405020304" pitchFamily="18" charset="0"/>
                <a:cs typeface="Times New Roman" panose="02020603050405020304" pitchFamily="18" charset="0"/>
              </a:rPr>
              <a:t>Обеспечение безопасности населения городского округа «Вуктыл» от угроз криминогенного характера</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Профилактика правонарушений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2.Совершенствование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8876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455197680"/>
              </p:ext>
            </p:extLst>
          </p:nvPr>
        </p:nvGraphicFramePr>
        <p:xfrm>
          <a:off x="72009" y="908721"/>
          <a:ext cx="8964488" cy="4549238"/>
        </p:xfrm>
        <a:graphic>
          <a:graphicData uri="http://schemas.openxmlformats.org/drawingml/2006/table">
            <a:tbl>
              <a:tblPr firstRow="1" bandRow="1">
                <a:tableStyleId>{5C22544A-7EE6-4342-B048-85BDC9FD1C3A}</a:tableStyleId>
              </a:tblPr>
              <a:tblGrid>
                <a:gridCol w="5414843"/>
                <a:gridCol w="1183215"/>
                <a:gridCol w="1183215"/>
                <a:gridCol w="1183215"/>
              </a:tblGrid>
              <a:tr h="26897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2023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56687">
                <a:tc>
                  <a:txBody>
                    <a:bodyPr/>
                    <a:lstStyle/>
                    <a:p>
                      <a:pPr algn="l" fontAlgn="ctr"/>
                      <a:r>
                        <a:rPr lang="ru-RU" sz="1200" b="1" i="0" u="none" strike="noStrike">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1" i="0" u="none" strike="noStrike">
                          <a:solidFill>
                            <a:srgbClr val="000000"/>
                          </a:solidFill>
                          <a:effectLst/>
                          <a:latin typeface="Times New Roman"/>
                        </a:rPr>
                        <a:t>3 027 419,53</a:t>
                      </a:r>
                    </a:p>
                  </a:txBody>
                  <a:tcPr marL="9525" marR="9525" marT="9525" marB="0" anchor="ctr"/>
                </a:tc>
                <a:tc>
                  <a:txBody>
                    <a:bodyPr/>
                    <a:lstStyle/>
                    <a:p>
                      <a:pPr algn="ctr" fontAlgn="ctr"/>
                      <a:r>
                        <a:rPr lang="ru-RU" sz="1200" b="1" i="0" u="none" strike="noStrike">
                          <a:solidFill>
                            <a:srgbClr val="000000"/>
                          </a:solidFill>
                          <a:effectLst/>
                          <a:latin typeface="Times New Roman"/>
                        </a:rPr>
                        <a:t>9 719 376,25</a:t>
                      </a:r>
                    </a:p>
                  </a:txBody>
                  <a:tcPr marL="9525" marR="9525" marT="9525" marB="0" anchor="ctr"/>
                </a:tc>
                <a:tc>
                  <a:txBody>
                    <a:bodyPr/>
                    <a:lstStyle/>
                    <a:p>
                      <a:pPr algn="ctr" fontAlgn="ctr"/>
                      <a:r>
                        <a:rPr lang="ru-RU" sz="1200" b="1" i="0" u="none" strike="noStrike" dirty="0">
                          <a:solidFill>
                            <a:srgbClr val="000000"/>
                          </a:solidFill>
                          <a:effectLst/>
                          <a:latin typeface="Times New Roman"/>
                        </a:rPr>
                        <a:t>16 126 311,35</a:t>
                      </a:r>
                    </a:p>
                  </a:txBody>
                  <a:tcPr marL="9525" marR="9525" marT="9525" marB="0" anchor="ctr"/>
                </a:tc>
              </a:tr>
              <a:tr h="256687">
                <a:tc>
                  <a:txBody>
                    <a:bodyPr/>
                    <a:lstStyle/>
                    <a:p>
                      <a:pPr algn="l" fontAlgn="t"/>
                      <a:r>
                        <a:rPr lang="ru-RU" sz="1200" b="0" i="0" u="none" strike="noStrike" dirty="0">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51162">
                <a:tc>
                  <a:txBody>
                    <a:bodyPr/>
                    <a:lstStyle/>
                    <a:p>
                      <a:pPr algn="l" fontAlgn="t"/>
                      <a:r>
                        <a:rPr lang="ru-RU" sz="1200" b="0" i="0" u="none" strike="noStrike" dirty="0">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983 265,38</a:t>
                      </a:r>
                    </a:p>
                  </a:txBody>
                  <a:tcPr marL="9525" marR="9525" marT="9525" marB="0" anchor="ctr"/>
                </a:tc>
                <a:tc>
                  <a:txBody>
                    <a:bodyPr/>
                    <a:lstStyle/>
                    <a:p>
                      <a:pPr algn="ctr" fontAlgn="ctr"/>
                      <a:r>
                        <a:rPr lang="ru-RU" sz="1200" b="0" i="0" u="none" strike="noStrike">
                          <a:solidFill>
                            <a:srgbClr val="000000"/>
                          </a:solidFill>
                          <a:effectLst/>
                          <a:latin typeface="Times New Roman"/>
                        </a:rPr>
                        <a:t>934 102,10</a:t>
                      </a:r>
                    </a:p>
                  </a:txBody>
                  <a:tcPr marL="9525" marR="9525" marT="9525" marB="0" anchor="ctr"/>
                </a:tc>
                <a:tc>
                  <a:txBody>
                    <a:bodyPr/>
                    <a:lstStyle/>
                    <a:p>
                      <a:pPr algn="ctr" fontAlgn="ctr"/>
                      <a:r>
                        <a:rPr lang="ru-RU" sz="1200" b="0" i="0" u="none" strike="noStrike">
                          <a:solidFill>
                            <a:srgbClr val="000000"/>
                          </a:solidFill>
                          <a:effectLst/>
                          <a:latin typeface="Times New Roman"/>
                        </a:rPr>
                        <a:t>903 500,20</a:t>
                      </a:r>
                    </a:p>
                  </a:txBody>
                  <a:tcPr marL="9525" marR="9525" marT="9525" marB="0" anchor="ctr"/>
                </a:tc>
              </a:tr>
              <a:tr h="351162">
                <a:tc>
                  <a:txBody>
                    <a:bodyPr/>
                    <a:lstStyle/>
                    <a:p>
                      <a:pPr algn="l" fontAlgn="t"/>
                      <a:r>
                        <a:rPr lang="ru-RU" sz="1200" b="0" i="0" u="none" strike="noStrike" dirty="0">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a:solidFill>
                            <a:srgbClr val="000000"/>
                          </a:solidFill>
                          <a:effectLst/>
                          <a:latin typeface="Times New Roman"/>
                        </a:rPr>
                        <a:t>990 189,15</a:t>
                      </a:r>
                    </a:p>
                  </a:txBody>
                  <a:tcPr marL="9525" marR="9525" marT="9525" marB="0" anchor="ctr"/>
                </a:tc>
                <a:tc>
                  <a:txBody>
                    <a:bodyPr/>
                    <a:lstStyle/>
                    <a:p>
                      <a:pPr algn="ctr" fontAlgn="ctr"/>
                      <a:r>
                        <a:rPr lang="ru-RU" sz="1200" b="0" i="0" u="none" strike="noStrike">
                          <a:solidFill>
                            <a:srgbClr val="000000"/>
                          </a:solidFill>
                          <a:effectLst/>
                          <a:latin typeface="Times New Roman"/>
                        </a:rPr>
                        <a:t>990 189,15</a:t>
                      </a:r>
                    </a:p>
                  </a:txBody>
                  <a:tcPr marL="9525" marR="9525" marT="9525" marB="0" anchor="ctr"/>
                </a:tc>
                <a:tc>
                  <a:txBody>
                    <a:bodyPr/>
                    <a:lstStyle/>
                    <a:p>
                      <a:pPr algn="ctr" fontAlgn="ctr"/>
                      <a:r>
                        <a:rPr lang="ru-RU" sz="1200" b="0" i="0" u="none" strike="noStrike">
                          <a:solidFill>
                            <a:srgbClr val="000000"/>
                          </a:solidFill>
                          <a:effectLst/>
                          <a:latin typeface="Times New Roman"/>
                        </a:rPr>
                        <a:t>990 189,15</a:t>
                      </a:r>
                    </a:p>
                  </a:txBody>
                  <a:tcPr marL="9525" marR="9525" marT="9525" marB="0" anchor="ctr"/>
                </a:tc>
              </a:tr>
              <a:tr h="382453">
                <a:tc>
                  <a:txBody>
                    <a:bodyPr/>
                    <a:lstStyle/>
                    <a:p>
                      <a:pPr algn="l" fontAlgn="t"/>
                      <a:r>
                        <a:rPr lang="ru-RU" sz="1200" b="0" i="0" u="none" strike="noStrike" dirty="0">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550 000,00</a:t>
                      </a:r>
                    </a:p>
                  </a:txBody>
                  <a:tcPr marL="9525" marR="9525" marT="9525" marB="0" anchor="ctr"/>
                </a:tc>
                <a:tc>
                  <a:txBody>
                    <a:bodyPr/>
                    <a:lstStyle/>
                    <a:p>
                      <a:pPr algn="ctr" fontAlgn="ctr"/>
                      <a:r>
                        <a:rPr lang="ru-RU" sz="1200" b="0" i="0" u="none" strike="noStrike">
                          <a:solidFill>
                            <a:srgbClr val="000000"/>
                          </a:solidFill>
                          <a:effectLst/>
                          <a:latin typeface="Times New Roman"/>
                        </a:rPr>
                        <a:t>550 000,00</a:t>
                      </a:r>
                    </a:p>
                  </a:txBody>
                  <a:tcPr marL="9525" marR="9525" marT="9525" marB="0" anchor="ctr"/>
                </a:tc>
                <a:tc>
                  <a:txBody>
                    <a:bodyPr/>
                    <a:lstStyle/>
                    <a:p>
                      <a:pPr algn="ctr" fontAlgn="ctr"/>
                      <a:r>
                        <a:rPr lang="ru-RU" sz="1200" b="0" i="0" u="none" strike="noStrike">
                          <a:solidFill>
                            <a:srgbClr val="000000"/>
                          </a:solidFill>
                          <a:effectLst/>
                          <a:latin typeface="Times New Roman"/>
                        </a:rPr>
                        <a:t>550 000,00</a:t>
                      </a:r>
                    </a:p>
                  </a:txBody>
                  <a:tcPr marL="9525" marR="9525" marT="9525" marB="0" anchor="ctr"/>
                </a:tc>
              </a:tr>
              <a:tr h="351162">
                <a:tc>
                  <a:txBody>
                    <a:bodyPr/>
                    <a:lstStyle/>
                    <a:p>
                      <a:pPr algn="l" fontAlgn="t"/>
                      <a:r>
                        <a:rPr lang="ru-RU" sz="1200" b="0" i="0" u="none" strike="noStrike" dirty="0">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427812">
                <a:tc>
                  <a:txBody>
                    <a:bodyPr/>
                    <a:lstStyle/>
                    <a:p>
                      <a:pPr algn="l" fontAlgn="t"/>
                      <a:r>
                        <a:rPr lang="ru-RU" sz="1200" b="0" i="0" u="none" strike="noStrike" dirty="0">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a:solidFill>
                            <a:srgbClr val="000000"/>
                          </a:solidFill>
                          <a:effectLst/>
                          <a:latin typeface="Times New Roman"/>
                        </a:rPr>
                        <a:t>14 629,00</a:t>
                      </a:r>
                    </a:p>
                  </a:txBody>
                  <a:tcPr marL="9525" marR="9525" marT="9525" marB="0" anchor="ctr"/>
                </a:tc>
                <a:tc>
                  <a:txBody>
                    <a:bodyPr/>
                    <a:lstStyle/>
                    <a:p>
                      <a:pPr algn="ctr" fontAlgn="ctr"/>
                      <a:r>
                        <a:rPr lang="ru-RU" sz="1200" b="0" i="0" u="none" strike="noStrike">
                          <a:solidFill>
                            <a:srgbClr val="000000"/>
                          </a:solidFill>
                          <a:effectLst/>
                          <a:latin typeface="Times New Roman"/>
                        </a:rPr>
                        <a:t>318 385,00</a:t>
                      </a:r>
                    </a:p>
                  </a:txBody>
                  <a:tcPr marL="9525" marR="9525" marT="9525" marB="0" anchor="ctr"/>
                </a:tc>
                <a:tc>
                  <a:txBody>
                    <a:bodyPr/>
                    <a:lstStyle/>
                    <a:p>
                      <a:pPr algn="ctr" fontAlgn="ctr"/>
                      <a:r>
                        <a:rPr lang="ru-RU" sz="1200" b="0" i="0" u="none" strike="noStrike">
                          <a:solidFill>
                            <a:srgbClr val="000000"/>
                          </a:solidFill>
                          <a:effectLst/>
                          <a:latin typeface="Times New Roman"/>
                        </a:rPr>
                        <a:t>5 922,00</a:t>
                      </a:r>
                    </a:p>
                  </a:txBody>
                  <a:tcPr marL="9525" marR="9525" marT="9525" marB="0" anchor="ctr"/>
                </a:tc>
              </a:tr>
              <a:tr h="509461">
                <a:tc>
                  <a:txBody>
                    <a:bodyPr/>
                    <a:lstStyle/>
                    <a:p>
                      <a:pPr algn="l" fontAlgn="t"/>
                      <a:r>
                        <a:rPr lang="ru-RU" sz="1200" b="0" i="0" u="none" strike="noStrike" dirty="0">
                          <a:solidFill>
                            <a:srgbClr val="000000"/>
                          </a:solidFill>
                          <a:effectLst/>
                          <a:latin typeface="Times New Roman"/>
                        </a:rPr>
                        <a:t>Проведение Всероссийской переписи населения 2020 года</a:t>
                      </a:r>
                    </a:p>
                  </a:txBody>
                  <a:tcPr marL="9525" marR="9525" marT="9525" marB="0"/>
                </a:tc>
                <a:tc>
                  <a:txBody>
                    <a:bodyPr/>
                    <a:lstStyle/>
                    <a:p>
                      <a:pPr algn="ctr" fontAlgn="ctr"/>
                      <a:r>
                        <a:rPr lang="ru-RU" sz="1200" b="0" i="0" u="none" strike="noStrike">
                          <a:solidFill>
                            <a:srgbClr val="000000"/>
                          </a:solidFill>
                          <a:effectLst/>
                          <a:latin typeface="Times New Roman"/>
                        </a:rPr>
                        <a:t>212 636,00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0,00</a:t>
                      </a:r>
                    </a:p>
                  </a:txBody>
                  <a:tcPr marL="9525" marR="9525" marT="9525" marB="0" anchor="ctr"/>
                </a:tc>
              </a:tr>
              <a:tr h="697334">
                <a:tc>
                  <a:txBody>
                    <a:bodyPr/>
                    <a:lstStyle/>
                    <a:p>
                      <a:pPr algn="l" fontAlgn="t"/>
                      <a:r>
                        <a:rPr lang="ru-RU" sz="1200" b="0" i="0" u="none" strike="noStrike" dirty="0">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a:solidFill>
                            <a:srgbClr val="000000"/>
                          </a:solidFill>
                          <a:effectLst/>
                          <a:latin typeface="Times New Roman"/>
                        </a:rPr>
                        <a:t>26 700,00</a:t>
                      </a:r>
                    </a:p>
                  </a:txBody>
                  <a:tcPr marL="9525" marR="9525" marT="9525" marB="0" anchor="ctr"/>
                </a:tc>
                <a:tc>
                  <a:txBody>
                    <a:bodyPr/>
                    <a:lstStyle/>
                    <a:p>
                      <a:pPr algn="ctr" fontAlgn="ctr"/>
                      <a:r>
                        <a:rPr lang="ru-RU" sz="1200" b="0" i="0" u="none" strike="noStrike">
                          <a:solidFill>
                            <a:srgbClr val="000000"/>
                          </a:solidFill>
                          <a:effectLst/>
                          <a:latin typeface="Times New Roman"/>
                        </a:rPr>
                        <a:t>26 700,00</a:t>
                      </a:r>
                    </a:p>
                  </a:txBody>
                  <a:tcPr marL="9525" marR="9525" marT="9525" marB="0" anchor="ctr"/>
                </a:tc>
                <a:tc>
                  <a:txBody>
                    <a:bodyPr/>
                    <a:lstStyle/>
                    <a:p>
                      <a:pPr algn="ctr" fontAlgn="ctr"/>
                      <a:r>
                        <a:rPr lang="ru-RU" sz="1200" b="0" i="0" u="none" strike="noStrike">
                          <a:solidFill>
                            <a:srgbClr val="000000"/>
                          </a:solidFill>
                          <a:effectLst/>
                          <a:latin typeface="Times New Roman"/>
                        </a:rPr>
                        <a:t>26 700,00</a:t>
                      </a:r>
                    </a:p>
                  </a:txBody>
                  <a:tcPr marL="9525" marR="9525" marT="9525" marB="0" anchor="ctr"/>
                </a:tc>
              </a:tr>
              <a:tr h="444565">
                <a:tc>
                  <a:txBody>
                    <a:bodyPr/>
                    <a:lstStyle/>
                    <a:p>
                      <a:pPr algn="l"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a:solidFill>
                            <a:srgbClr val="000000"/>
                          </a:solidFill>
                          <a:effectLst/>
                          <a:latin typeface="Times New Roman"/>
                        </a:rPr>
                        <a:t>0,00</a:t>
                      </a:r>
                    </a:p>
                  </a:txBody>
                  <a:tcPr marL="9525" marR="9525" marT="9525" marB="0" anchor="ctr"/>
                </a:tc>
                <a:tc>
                  <a:txBody>
                    <a:bodyPr/>
                    <a:lstStyle/>
                    <a:p>
                      <a:pPr algn="ctr" fontAlgn="ctr"/>
                      <a:r>
                        <a:rPr lang="ru-RU" sz="1200" b="0" i="0" u="none" strike="noStrike">
                          <a:solidFill>
                            <a:srgbClr val="000000"/>
                          </a:solidFill>
                          <a:effectLst/>
                          <a:latin typeface="Times New Roman"/>
                        </a:rPr>
                        <a:t>6 650 000,00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13 400 000,00</a:t>
                      </a:r>
                    </a:p>
                  </a:txBody>
                  <a:tcPr marL="9525" marR="9525" marT="9525" marB="0" anchor="ctr"/>
                </a:tc>
              </a:tr>
            </a:tbl>
          </a:graphicData>
        </a:graphic>
      </p:graphicFrame>
      <p:sp>
        <p:nvSpPr>
          <p:cNvPr id="7" name="TextShape 1"/>
          <p:cNvSpPr txBox="1"/>
          <p:nvPr/>
        </p:nvSpPr>
        <p:spPr>
          <a:xfrm>
            <a:off x="467544" y="5805264"/>
            <a:ext cx="3388536" cy="824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a:t>
            </a:r>
            <a:r>
              <a:rPr lang="ru-RU" sz="1400" b="1" strike="noStrike" spc="-1" dirty="0" smtClean="0">
                <a:solidFill>
                  <a:srgbClr val="000000"/>
                </a:solidFill>
                <a:latin typeface="Times New Roman" panose="02020603050405020304" pitchFamily="18" charset="0"/>
                <a:ea typeface="DejaVu Sans"/>
                <a:cs typeface="Times New Roman" panose="02020603050405020304" pitchFamily="18" charset="0"/>
              </a:rPr>
              <a:t>по непрограммным направлениям деятельности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8" name="Диаграмма 7"/>
          <p:cNvGraphicFramePr/>
          <p:nvPr>
            <p:extLst>
              <p:ext uri="{D42A27DB-BD31-4B8C-83A1-F6EECF244321}">
                <p14:modId xmlns:p14="http://schemas.microsoft.com/office/powerpoint/2010/main" val="2076973013"/>
              </p:ext>
            </p:extLst>
          </p:nvPr>
        </p:nvGraphicFramePr>
        <p:xfrm>
          <a:off x="4427984" y="5645032"/>
          <a:ext cx="3672408" cy="11449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2522706525"/>
              </p:ext>
            </p:extLst>
          </p:nvPr>
        </p:nvGraphicFramePr>
        <p:xfrm>
          <a:off x="179512" y="1270080"/>
          <a:ext cx="8784977" cy="2819160"/>
        </p:xfrm>
        <a:graphic>
          <a:graphicData uri="http://schemas.openxmlformats.org/drawingml/2006/table">
            <a:tbl>
              <a:tblPr/>
              <a:tblGrid>
                <a:gridCol w="3810040"/>
                <a:gridCol w="798472"/>
                <a:gridCol w="887757"/>
                <a:gridCol w="843114"/>
                <a:gridCol w="772855"/>
                <a:gridCol w="772855"/>
                <a:gridCol w="89988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p>
                      <a:pPr algn="ct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a:solidFill>
                            <a:srgbClr val="000000"/>
                          </a:solidFill>
                          <a:effectLst/>
                          <a:latin typeface="Times New Roman"/>
                        </a:rPr>
                        <a:t>148 </a:t>
                      </a:r>
                      <a:r>
                        <a:rPr lang="ru-RU" sz="1200" b="0" i="0" u="none" strike="noStrike" dirty="0" smtClean="0">
                          <a:solidFill>
                            <a:srgbClr val="000000"/>
                          </a:solidFill>
                          <a:effectLst/>
                          <a:latin typeface="Times New Roman"/>
                        </a:rPr>
                        <a:t>991,4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160,6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24 360,4</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173 512,4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89280" y="4221088"/>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86704864"/>
              </p:ext>
            </p:extLst>
          </p:nvPr>
        </p:nvGraphicFramePr>
        <p:xfrm>
          <a:off x="2341292" y="4653136"/>
          <a:ext cx="4461416" cy="19599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2021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492673556"/>
              </p:ext>
            </p:extLst>
          </p:nvPr>
        </p:nvGraphicFramePr>
        <p:xfrm>
          <a:off x="107504" y="908720"/>
          <a:ext cx="8856984" cy="2723790"/>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2023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566 000 617,39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565 735 782,39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568 644 810,39</a:t>
                      </a:r>
                    </a:p>
                  </a:txBody>
                  <a:tcPr marL="9525" marR="9525" marT="9525" marB="0" anchor="ct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1 973 454,53</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1 924 291,25</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1 893 689,35</a:t>
                      </a:r>
                    </a:p>
                  </a:txBody>
                  <a:tcPr marL="9525" marR="9525" marT="9525" marB="0" anchor="ctr">
                    <a:cell3D prstMaterial="dkEdge">
                      <a:bevel w="50800" prst="hardEdge"/>
                      <a:lightRig rig="flood" dir="t"/>
                    </a:cell3D>
                  </a:tcP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255 174 733,69</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249 661 328,21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245 217 855,85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295 718 904,37</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296 203 092,55</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296 981 758,35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13 083 524,80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17 897 070,38</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24 501 506,84</a:t>
                      </a:r>
                    </a:p>
                  </a:txBody>
                  <a:tcPr marL="9525" marR="9525" marT="9525" marB="0" anchor="ctr">
                    <a:cell3D prstMaterial="dkEdge">
                      <a:bevel w="50800" prst="hardEdge"/>
                      <a:lightRig rig="flood" dir="t"/>
                    </a:cell3D>
                  </a:tcPr>
                </a:tc>
              </a:tr>
            </a:tbl>
          </a:graphicData>
        </a:graphic>
      </p:graphicFrame>
      <p:graphicFrame>
        <p:nvGraphicFramePr>
          <p:cNvPr id="8" name="Объект 1"/>
          <p:cNvGraphicFramePr>
            <a:graphicFrameLocks/>
          </p:cNvGraphicFramePr>
          <p:nvPr>
            <p:extLst>
              <p:ext uri="{D42A27DB-BD31-4B8C-83A1-F6EECF244321}">
                <p14:modId xmlns:p14="http://schemas.microsoft.com/office/powerpoint/2010/main" val="373854756"/>
              </p:ext>
            </p:extLst>
          </p:nvPr>
        </p:nvGraphicFramePr>
        <p:xfrm>
          <a:off x="83864" y="4005064"/>
          <a:ext cx="9060136" cy="285293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2515449353"/>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556951469"/>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460755125"/>
              </p:ext>
            </p:extLst>
          </p:nvPr>
        </p:nvGraphicFramePr>
        <p:xfrm>
          <a:off x="3203848" y="18864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3939284466"/>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1415694100"/>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2807659864"/>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26 622,9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16 562,5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17 134,5</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25 118,9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97,0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26 089,2</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17 936,6</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18 659,0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850,0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850,0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6 808,2</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14 048,1</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6 812,0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2742605019"/>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2019 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2019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15</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08874987"/>
              </p:ext>
            </p:extLst>
          </p:nvPr>
        </p:nvGraphicFramePr>
        <p:xfrm>
          <a:off x="107502" y="836712"/>
          <a:ext cx="8928996" cy="5626043"/>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51134">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gridSpan="3">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25113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r>
              <a:tr h="246094">
                <a:tc rowSpan="2">
                  <a:txBody>
                    <a:bodyPr/>
                    <a:lstStyle/>
                    <a:p>
                      <a:pPr algn="ctr" rtl="0" fontAlgn="ctr"/>
                      <a:r>
                        <a:rPr lang="ru-RU" sz="1200" b="0" i="0" u="none" strike="noStrike">
                          <a:solidFill>
                            <a:srgbClr val="000000"/>
                          </a:solidFill>
                          <a:effectLst/>
                          <a:latin typeface="Times New Roman"/>
                        </a:rPr>
                        <a:t>1</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Благоустройство «Визит центра» г</a:t>
                      </a:r>
                      <a:r>
                        <a:rPr lang="ru-RU" sz="1200" b="0" i="0" u="none" strike="noStrike" dirty="0" smtClean="0">
                          <a:solidFill>
                            <a:srgbClr val="000000"/>
                          </a:solidFill>
                          <a:effectLst/>
                          <a:latin typeface="Times New Roman"/>
                        </a:rPr>
                        <a:t>. Вуктыл</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673,00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33216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a:solidFill>
                            <a:srgbClr val="000000"/>
                          </a:solidFill>
                          <a:effectLst/>
                          <a:latin typeface="Times New Roman"/>
                        </a:rPr>
                        <a:t>66,80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6,20</a:t>
                      </a:r>
                    </a:p>
                  </a:txBody>
                  <a:tcPr marL="9525" marR="9525" marT="9525" marB="0" anchor="ctr">
                    <a:cell3D prstMaterial="dkEdge">
                      <a:bevel w="77470" h="12700" prst="softRound"/>
                      <a:lightRig rig="flood" dir="t"/>
                    </a:cell3D>
                    <a:solidFill>
                      <a:schemeClr val="accent2">
                        <a:lumMod val="20000"/>
                        <a:lumOff val="80000"/>
                      </a:schemeClr>
                    </a:solidFill>
                  </a:tcPr>
                </a:tc>
              </a:tr>
              <a:tr h="270131">
                <a:tc rowSpan="2">
                  <a:txBody>
                    <a:bodyPr/>
                    <a:lstStyle/>
                    <a:p>
                      <a:pPr algn="ctr" rtl="0" fontAlgn="ctr"/>
                      <a:r>
                        <a:rPr lang="ru-RU" sz="1200" b="0" i="0" u="none" strike="noStrike">
                          <a:solidFill>
                            <a:srgbClr val="000000"/>
                          </a:solidFill>
                          <a:effectLst/>
                          <a:latin typeface="Times New Roman"/>
                        </a:rPr>
                        <a:t>2</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«Хоровод дружбы» Центра национальных культур г</a:t>
                      </a:r>
                      <a:r>
                        <a:rPr lang="ru-RU" sz="1200" b="0" i="0" u="none" strike="noStrike" dirty="0" smtClean="0">
                          <a:solidFill>
                            <a:srgbClr val="000000"/>
                          </a:solidFill>
                          <a:effectLst/>
                          <a:latin typeface="Times New Roman"/>
                        </a:rPr>
                        <a:t>. Вуктыл</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339,65</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300,00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33,40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6,25</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3</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Ремонт окон в структурном подразделении МБОУ "СОШ №2 им</a:t>
                      </a:r>
                      <a:r>
                        <a:rPr lang="ru-RU" sz="1200" b="0" i="0" u="none" strike="noStrike" dirty="0" smtClean="0">
                          <a:solidFill>
                            <a:srgbClr val="000000"/>
                          </a:solidFill>
                          <a:effectLst/>
                          <a:latin typeface="Times New Roman"/>
                        </a:rPr>
                        <a:t>. Г. В. Кравченко </a:t>
                      </a:r>
                      <a:r>
                        <a:rPr lang="ru-RU" sz="1200" b="0" i="0" u="none" strike="noStrike" dirty="0">
                          <a:solidFill>
                            <a:srgbClr val="000000"/>
                          </a:solidFill>
                          <a:effectLst/>
                          <a:latin typeface="Times New Roman"/>
                        </a:rPr>
                        <a:t>г</a:t>
                      </a:r>
                      <a:r>
                        <a:rPr lang="ru-RU" sz="1200" b="0" i="0" u="none" strike="noStrike" dirty="0" smtClean="0">
                          <a:solidFill>
                            <a:srgbClr val="000000"/>
                          </a:solidFill>
                          <a:effectLst/>
                          <a:latin typeface="Times New Roman"/>
                        </a:rPr>
                        <a:t>. Вуктыл</a:t>
                      </a:r>
                      <a:r>
                        <a:rPr lang="ru-RU" sz="1200" b="0" i="0" u="none" strike="noStrike" dirty="0">
                          <a:solidFill>
                            <a:srgbClr val="000000"/>
                          </a:solidFill>
                          <a:effectLst/>
                          <a:latin typeface="Times New Roman"/>
                        </a:rPr>
                        <a:t>, расположенном по адресу: с</a:t>
                      </a:r>
                      <a:r>
                        <a:rPr lang="ru-RU" sz="1200" b="0" i="0" u="none" strike="noStrike" dirty="0" smtClean="0">
                          <a:solidFill>
                            <a:srgbClr val="000000"/>
                          </a:solidFill>
                          <a:effectLst/>
                          <a:latin typeface="Times New Roman"/>
                        </a:rPr>
                        <a:t>. Подчерье</a:t>
                      </a:r>
                      <a:r>
                        <a:rPr lang="ru-RU" sz="1200" b="0" i="0" u="none" strike="noStrike" dirty="0">
                          <a:solidFill>
                            <a:srgbClr val="000000"/>
                          </a:solidFill>
                          <a:effectLst/>
                          <a:latin typeface="Times New Roman"/>
                        </a:rPr>
                        <a:t>, ул</a:t>
                      </a:r>
                      <a:r>
                        <a:rPr lang="ru-RU" sz="1200" b="0" i="0" u="none" strike="noStrike" dirty="0" smtClean="0">
                          <a:solidFill>
                            <a:srgbClr val="000000"/>
                          </a:solidFill>
                          <a:effectLst/>
                          <a:latin typeface="Times New Roman"/>
                        </a:rPr>
                        <a:t>. Лесная</a:t>
                      </a:r>
                      <a:r>
                        <a:rPr lang="ru-RU" sz="1200" b="0" i="0" u="none" strike="noStrike" dirty="0">
                          <a:solidFill>
                            <a:srgbClr val="000000"/>
                          </a:solidFill>
                          <a:effectLst/>
                          <a:latin typeface="Times New Roman"/>
                        </a:rPr>
                        <a:t>, д.21</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с. Подчерье</a:t>
                      </a: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337,70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25960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300,00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a:solidFill>
                            <a:srgbClr val="000000"/>
                          </a:solidFill>
                          <a:effectLst/>
                          <a:latin typeface="Times New Roman"/>
                        </a:rPr>
                        <a:t>33,40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4,30</a:t>
                      </a:r>
                    </a:p>
                  </a:txBody>
                  <a:tcPr marL="9525" marR="9525" marT="9525" marB="0" anchor="ctr">
                    <a:cell3D prstMaterial="dkEdge">
                      <a:bevel w="77470" h="12700" prst="softRound"/>
                      <a:lightRig rig="flood" dir="t"/>
                    </a:cell3D>
                    <a:solidFill>
                      <a:schemeClr val="accent2">
                        <a:lumMod val="20000"/>
                        <a:lumOff val="80000"/>
                      </a:schemeClr>
                    </a:solidFill>
                  </a:tcPr>
                </a:tc>
              </a:tr>
              <a:tr h="280657">
                <a:tc rowSpan="2">
                  <a:txBody>
                    <a:bodyPr/>
                    <a:lstStyle/>
                    <a:p>
                      <a:pPr algn="ctr" rtl="0" fontAlgn="ctr"/>
                      <a:r>
                        <a:rPr lang="ru-RU" sz="1200" b="0" i="0" u="none" strike="noStrike">
                          <a:solidFill>
                            <a:srgbClr val="000000"/>
                          </a:solidFill>
                          <a:effectLst/>
                          <a:latin typeface="Times New Roman"/>
                        </a:rPr>
                        <a:t>4</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"Оснащение помещений </a:t>
                      </a:r>
                      <a:r>
                        <a:rPr lang="ru-RU" sz="1200" b="0" i="0" u="none" strike="noStrike" dirty="0" smtClean="0">
                          <a:solidFill>
                            <a:srgbClr val="000000"/>
                          </a:solidFill>
                          <a:effectLst/>
                          <a:latin typeface="Times New Roman"/>
                        </a:rPr>
                        <a:t>эколого-биологического </a:t>
                      </a:r>
                      <a:r>
                        <a:rPr lang="ru-RU" sz="1200" b="0" i="0" u="none" strike="noStrike" dirty="0">
                          <a:solidFill>
                            <a:srgbClr val="000000"/>
                          </a:solidFill>
                          <a:effectLst/>
                          <a:latin typeface="Times New Roman"/>
                        </a:rPr>
                        <a:t>объединения  МБОУДО «Центр внешкольной работы» г</a:t>
                      </a:r>
                      <a:r>
                        <a:rPr lang="ru-RU" sz="1200" b="0" i="0" u="none" strike="noStrike" dirty="0" smtClean="0">
                          <a:solidFill>
                            <a:srgbClr val="000000"/>
                          </a:solidFill>
                          <a:effectLst/>
                          <a:latin typeface="Times New Roman"/>
                        </a:rPr>
                        <a:t>. Вуктыл</a:t>
                      </a:r>
                      <a:r>
                        <a:rPr lang="ru-RU" sz="1200" b="0" i="0" u="none" strike="noStrike" dirty="0">
                          <a:solidFill>
                            <a:srgbClr val="000000"/>
                          </a:solidFill>
                          <a:effectLst/>
                          <a:latin typeface="Times New Roman"/>
                        </a:rPr>
                        <a:t>"</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343,33</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300,00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33,33</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10,00</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5</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Ремонт </a:t>
                      </a:r>
                      <a:r>
                        <a:rPr lang="ru-RU" sz="1200" b="0" i="0" u="none" strike="noStrike" dirty="0" smtClean="0">
                          <a:solidFill>
                            <a:srgbClr val="000000"/>
                          </a:solidFill>
                          <a:effectLst/>
                          <a:latin typeface="Times New Roman"/>
                        </a:rPr>
                        <a:t>улично-дорожной </a:t>
                      </a:r>
                      <a:r>
                        <a:rPr lang="ru-RU" sz="1200" b="0" i="0" u="none" strike="noStrike" dirty="0">
                          <a:solidFill>
                            <a:srgbClr val="000000"/>
                          </a:solidFill>
                          <a:effectLst/>
                          <a:latin typeface="Times New Roman"/>
                        </a:rPr>
                        <a:t>сети г</a:t>
                      </a:r>
                      <a:r>
                        <a:rPr lang="ru-RU" sz="1200" b="0" i="0" u="none" strike="noStrike" dirty="0" smtClean="0">
                          <a:solidFill>
                            <a:srgbClr val="000000"/>
                          </a:solidFill>
                          <a:effectLst/>
                          <a:latin typeface="Times New Roman"/>
                        </a:rPr>
                        <a:t>. Вуктыл   </a:t>
                      </a:r>
                      <a:r>
                        <a:rPr lang="ru-RU" sz="1200" b="0" i="0" u="none" strike="noStrike" dirty="0">
                          <a:solidFill>
                            <a:srgbClr val="000000"/>
                          </a:solidFill>
                          <a:effectLst/>
                          <a:latin typeface="Times New Roman"/>
                        </a:rPr>
                        <a:t>«Участок по ул. Газовиков, д.1 - пр. Пионерский, д.13 (ПК58 - ПК56)</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558,15</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27013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500,00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55,60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2,55</a:t>
                      </a:r>
                    </a:p>
                  </a:txBody>
                  <a:tcPr marL="9525" marR="9525" marT="9525" marB="0" anchor="ctr">
                    <a:cell3D prstMaterial="dkEdge">
                      <a:bevel w="77470" h="12700" prst="softRound"/>
                      <a:lightRig rig="flood" dir="t"/>
                    </a:cell3D>
                    <a:solidFill>
                      <a:schemeClr val="accent2">
                        <a:lumMod val="20000"/>
                        <a:lumOff val="80000"/>
                      </a:schemeClr>
                    </a:solidFill>
                  </a:tcPr>
                </a:tc>
              </a:tr>
              <a:tr h="270131">
                <a:tc rowSpan="2">
                  <a:txBody>
                    <a:bodyPr/>
                    <a:lstStyle/>
                    <a:p>
                      <a:pPr algn="ctr" rtl="0" fontAlgn="ctr"/>
                      <a:r>
                        <a:rPr lang="ru-RU" sz="1200" b="0" i="0" u="none" strike="noStrike">
                          <a:solidFill>
                            <a:srgbClr val="000000"/>
                          </a:solidFill>
                          <a:effectLst/>
                          <a:latin typeface="Times New Roman"/>
                        </a:rPr>
                        <a:t>6</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Устройство пешеходной дорожки в районе  пр. Пионерский, д.9 - пр. Пионерский, д. 11 </a:t>
                      </a:r>
                      <a:r>
                        <a:rPr lang="ru-RU" sz="1200" b="0" i="0" u="none" strike="noStrike" dirty="0" err="1">
                          <a:solidFill>
                            <a:srgbClr val="000000"/>
                          </a:solidFill>
                          <a:effectLst/>
                          <a:latin typeface="Times New Roman"/>
                        </a:rPr>
                        <a:t>г.Вуктыл</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a:solidFill>
                            <a:srgbClr val="000000"/>
                          </a:solidFill>
                          <a:effectLst/>
                          <a:latin typeface="Times New Roman"/>
                        </a:rPr>
                        <a:t>г. Вуктыл</a:t>
                      </a: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558,35</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500,00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55,60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2,75</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7</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Ремонт колодцев 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669,20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2,50</a:t>
                      </a:r>
                    </a:p>
                  </a:txBody>
                  <a:tcPr marL="9525" marR="9525" marT="9525" marB="0" anchor="ctr">
                    <a:cell3D prstMaterial="dkEdge">
                      <a:bevel w="77470" h="12700" prst="softRound"/>
                      <a:lightRig rig="flood" dir="t"/>
                    </a:cell3D>
                    <a:solidFill>
                      <a:schemeClr val="accent2">
                        <a:lumMod val="20000"/>
                        <a:lumOff val="80000"/>
                      </a:schemeClr>
                    </a:solidFill>
                  </a:tcPr>
                </a:tc>
              </a:tr>
              <a:tr h="295533">
                <a:tc rowSpan="2">
                  <a:txBody>
                    <a:bodyPr/>
                    <a:lstStyle/>
                    <a:p>
                      <a:pPr algn="ctr" rtl="0" fontAlgn="ctr"/>
                      <a:r>
                        <a:rPr lang="ru-RU" sz="1200" b="0" i="0" u="none" strike="noStrike">
                          <a:solidFill>
                            <a:srgbClr val="000000"/>
                          </a:solidFill>
                          <a:effectLst/>
                          <a:latin typeface="Times New Roman"/>
                        </a:rPr>
                        <a:t>8</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Ремонт выгребных ям 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670,40</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solidFill>
                      <a:schemeClr val="accent1">
                        <a:lumMod val="40000"/>
                        <a:lumOff val="60000"/>
                      </a:schemeClr>
                    </a:solidFill>
                  </a:tcPr>
                </a:tc>
                <a:tc hMerge="1">
                  <a:txBody>
                    <a:bodyPr/>
                    <a:lstStyle/>
                    <a:p>
                      <a:endParaRPr lang="ru-RU"/>
                    </a:p>
                  </a:txBody>
                  <a:tcPr>
                    <a:solidFill>
                      <a:schemeClr val="accent1">
                        <a:lumMod val="40000"/>
                        <a:lumOff val="60000"/>
                      </a:schemeClr>
                    </a:solidFill>
                  </a:tcPr>
                </a:tc>
              </a:tr>
              <a:tr h="246094">
                <a:tc vMerge="1">
                  <a:txBody>
                    <a:bodyPr/>
                    <a:lstStyle/>
                    <a:p>
                      <a:endParaRPr lang="ru-RU"/>
                    </a:p>
                  </a:txBody>
                  <a:tcPr>
                    <a:solidFill>
                      <a:schemeClr val="accent1">
                        <a:lumMod val="40000"/>
                        <a:lumOff val="60000"/>
                      </a:schemeClr>
                    </a:solidFill>
                  </a:tcPr>
                </a:tc>
                <a:tc vMerge="1">
                  <a:txBody>
                    <a:bodyPr/>
                    <a:lstStyle/>
                    <a:p>
                      <a:endParaRPr lang="ru-RU"/>
                    </a:p>
                  </a:txBody>
                  <a:tcPr>
                    <a:solidFill>
                      <a:schemeClr val="accent1">
                        <a:lumMod val="40000"/>
                        <a:lumOff val="60000"/>
                      </a:schemeClr>
                    </a:solidFill>
                  </a:tcPr>
                </a:tc>
                <a:tc vMerge="1">
                  <a:txBody>
                    <a:bodyPr/>
                    <a:lstStyle/>
                    <a:p>
                      <a:endParaRPr lang="ru-RU"/>
                    </a:p>
                  </a:txBody>
                  <a:tcPr>
                    <a:solidFill>
                      <a:schemeClr val="accent1">
                        <a:lumMod val="40000"/>
                        <a:lumOff val="60000"/>
                      </a:schemeClr>
                    </a:solidFill>
                  </a:tcPr>
                </a:tc>
                <a:tc>
                  <a:txBody>
                    <a:bodyPr/>
                    <a:lstStyle/>
                    <a:p>
                      <a:pPr algn="ctr" rtl="0" fontAlgn="ctr"/>
                      <a:r>
                        <a:rPr lang="ru-RU" sz="1200" b="0" i="0" u="none" strike="noStrike">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dirty="0">
                          <a:solidFill>
                            <a:srgbClr val="000000"/>
                          </a:solidFill>
                          <a:effectLst/>
                          <a:latin typeface="Times New Roman"/>
                        </a:rPr>
                        <a:t>3,70</a:t>
                      </a:r>
                    </a:p>
                  </a:txBody>
                  <a:tcPr marL="9525" marR="9525" marT="9525" marB="0" anchor="ctr">
                    <a:cell3D prstMaterial="dkEdge">
                      <a:bevel w="77470" h="12700" prst="softRound"/>
                      <a:lightRig rig="flood" dir="t"/>
                    </a:cell3D>
                    <a:solidFill>
                      <a:schemeClr val="accent2">
                        <a:lumMod val="40000"/>
                        <a:lumOff val="60000"/>
                      </a:schemeClr>
                    </a:solidFill>
                  </a:tcPr>
                </a:tc>
              </a:tr>
              <a:tr h="246094">
                <a:tc rowSpan="2">
                  <a:txBody>
                    <a:bodyPr/>
                    <a:lstStyle/>
                    <a:p>
                      <a:pPr algn="ctr" rtl="0" fontAlgn="ctr"/>
                      <a:r>
                        <a:rPr lang="ru-RU" sz="1200" b="0" i="0" u="none" strike="noStrike" dirty="0">
                          <a:solidFill>
                            <a:srgbClr val="000000"/>
                          </a:solidFill>
                          <a:effectLst/>
                          <a:latin typeface="Times New Roman"/>
                        </a:rPr>
                        <a:t>9</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Благоустройство территории с. Дутово</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с</a:t>
                      </a:r>
                      <a:r>
                        <a:rPr lang="ru-RU" sz="1200" b="0" i="0" u="none" strike="noStrike" dirty="0" smtClean="0">
                          <a:solidFill>
                            <a:srgbClr val="000000"/>
                          </a:solidFill>
                          <a:effectLst/>
                          <a:latin typeface="Times New Roman"/>
                        </a:rPr>
                        <a:t>. Дутово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672,25</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solidFill>
                      <a:schemeClr val="accent1">
                        <a:lumMod val="40000"/>
                        <a:lumOff val="60000"/>
                      </a:schemeClr>
                    </a:solidFill>
                  </a:tcPr>
                </a:tc>
                <a:tc hMerge="1">
                  <a:txBody>
                    <a:bodyPr/>
                    <a:lstStyle/>
                    <a:p>
                      <a:endParaRPr lang="ru-RU"/>
                    </a:p>
                  </a:txBody>
                  <a:tcPr>
                    <a:solidFill>
                      <a:schemeClr val="accent1">
                        <a:lumMod val="40000"/>
                        <a:lumOff val="60000"/>
                      </a:schemeClr>
                    </a:solidFill>
                  </a:tcPr>
                </a:tc>
              </a:tr>
              <a:tr h="246094">
                <a:tc vMerge="1">
                  <a:txBody>
                    <a:bodyPr/>
                    <a:lstStyle/>
                    <a:p>
                      <a:endParaRPr lang="ru-RU"/>
                    </a:p>
                  </a:txBody>
                  <a:tcPr>
                    <a:solidFill>
                      <a:schemeClr val="accent1">
                        <a:lumMod val="40000"/>
                        <a:lumOff val="60000"/>
                      </a:schemeClr>
                    </a:solidFill>
                  </a:tcPr>
                </a:tc>
                <a:tc vMerge="1">
                  <a:txBody>
                    <a:bodyPr/>
                    <a:lstStyle/>
                    <a:p>
                      <a:endParaRPr lang="ru-RU"/>
                    </a:p>
                  </a:txBody>
                  <a:tcPr>
                    <a:solidFill>
                      <a:schemeClr val="accent1">
                        <a:lumMod val="40000"/>
                        <a:lumOff val="60000"/>
                      </a:schemeClr>
                    </a:solidFill>
                  </a:tcPr>
                </a:tc>
                <a:tc vMerge="1">
                  <a:txBody>
                    <a:bodyPr/>
                    <a:lstStyle/>
                    <a:p>
                      <a:endParaRPr lang="ru-RU"/>
                    </a:p>
                  </a:txBody>
                  <a:tcPr>
                    <a:solidFill>
                      <a:schemeClr val="accent1">
                        <a:lumMod val="40000"/>
                        <a:lumOff val="60000"/>
                      </a:schemeClr>
                    </a:solidFill>
                  </a:tcPr>
                </a:tc>
                <a:tc>
                  <a:txBody>
                    <a:bodyPr/>
                    <a:lstStyle/>
                    <a:p>
                      <a:pPr algn="ctr" rtl="0" fontAlgn="ctr"/>
                      <a:r>
                        <a:rPr lang="ru-RU" sz="1200" b="0" i="0" u="none" strike="noStrike">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5,55</a:t>
                      </a:r>
                    </a:p>
                  </a:txBody>
                  <a:tcPr marL="9525" marR="9525" marT="9525" marB="0" anchor="ctr">
                    <a:cell3D prstMaterial="dkEdge">
                      <a:bevel w="77470" h="12700" prst="softRound"/>
                      <a:lightRig rig="flood" dir="t"/>
                    </a:cell3D>
                    <a:solidFill>
                      <a:schemeClr val="accent2">
                        <a:lumMod val="20000"/>
                        <a:lumOff val="80000"/>
                      </a:schemeClr>
                    </a:solidFill>
                  </a:tcPr>
                </a:tc>
              </a:tr>
            </a:tbl>
          </a:graphicData>
        </a:graphic>
      </p:graphicFrame>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планируемый на 2021 год, тыс.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spTree>
    <p:extLst>
      <p:ext uri="{BB962C8B-B14F-4D97-AF65-F5344CB8AC3E}">
        <p14:creationId xmlns:p14="http://schemas.microsoft.com/office/powerpoint/2010/main" val="41243822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96188274"/>
              </p:ext>
            </p:extLst>
          </p:nvPr>
        </p:nvGraphicFramePr>
        <p:xfrm>
          <a:off x="107502" y="1052736"/>
          <a:ext cx="8928996" cy="5133855"/>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51134">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gridSpan="3">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25113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cell3D prstMaterial="dkEdge">
                      <a:bevel w="77470" h="12700" prst="softRound"/>
                      <a:lightRig rig="flood" dir="t"/>
                    </a:cell3D>
                    <a:solidFill>
                      <a:schemeClr val="accent2">
                        <a:lumMod val="40000"/>
                        <a:lumOff val="60000"/>
                      </a:schemeClr>
                    </a:solidFill>
                  </a:tcPr>
                </a:tc>
              </a:tr>
              <a:tr h="246094">
                <a:tc rowSpan="2">
                  <a:txBody>
                    <a:bodyPr/>
                    <a:lstStyle/>
                    <a:p>
                      <a:pPr algn="ctr" rtl="0" fontAlgn="ctr"/>
                      <a:r>
                        <a:rPr lang="ru-RU" sz="1200" b="0" i="0" u="none" strike="noStrike" dirty="0">
                          <a:solidFill>
                            <a:srgbClr val="000000"/>
                          </a:solidFill>
                          <a:effectLst/>
                          <a:latin typeface="Times New Roman"/>
                        </a:rPr>
                        <a:t>10</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Строительство пешеходного тротуара  (на участке «верхний и нижний поселок»)  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668,50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33216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1,80</a:t>
                      </a:r>
                    </a:p>
                  </a:txBody>
                  <a:tcPr marL="9525" marR="9525" marT="9525" marB="0" anchor="ctr">
                    <a:cell3D prstMaterial="dkEdge">
                      <a:bevel w="77470" h="12700" prst="softRound"/>
                      <a:lightRig rig="flood" dir="t"/>
                    </a:cell3D>
                    <a:solidFill>
                      <a:schemeClr val="accent2">
                        <a:lumMod val="20000"/>
                        <a:lumOff val="80000"/>
                      </a:schemeClr>
                    </a:solidFill>
                  </a:tcPr>
                </a:tc>
              </a:tr>
              <a:tr h="270131">
                <a:tc rowSpan="2">
                  <a:txBody>
                    <a:bodyPr/>
                    <a:lstStyle/>
                    <a:p>
                      <a:pPr algn="ctr" rtl="0" fontAlgn="ctr"/>
                      <a:r>
                        <a:rPr lang="ru-RU" sz="1200" b="0" i="0" u="none" strike="noStrike">
                          <a:solidFill>
                            <a:srgbClr val="000000"/>
                          </a:solidFill>
                          <a:effectLst/>
                          <a:latin typeface="Times New Roman"/>
                        </a:rPr>
                        <a:t>11</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Ремонт колодцев  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668,50</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600,00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66,70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1,80</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12</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Благоустройство территории 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Шердино</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557,40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25960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500,00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a:solidFill>
                            <a:srgbClr val="000000"/>
                          </a:solidFill>
                          <a:effectLst/>
                          <a:latin typeface="Times New Roman"/>
                        </a:rPr>
                        <a:t>55,60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1,80</a:t>
                      </a:r>
                    </a:p>
                  </a:txBody>
                  <a:tcPr marL="9525" marR="9525" marT="9525" marB="0" anchor="ctr">
                    <a:cell3D prstMaterial="dkEdge">
                      <a:bevel w="77470" h="12700" prst="softRound"/>
                      <a:lightRig rig="flood" dir="t"/>
                    </a:cell3D>
                    <a:solidFill>
                      <a:schemeClr val="accent2">
                        <a:lumMod val="20000"/>
                        <a:lumOff val="80000"/>
                      </a:schemeClr>
                    </a:solidFill>
                  </a:tcPr>
                </a:tc>
              </a:tr>
              <a:tr h="280657">
                <a:tc rowSpan="2">
                  <a:txBody>
                    <a:bodyPr/>
                    <a:lstStyle/>
                    <a:p>
                      <a:pPr algn="ctr" rtl="0" fontAlgn="ctr"/>
                      <a:r>
                        <a:rPr lang="ru-RU" sz="1200" b="0" i="0" u="none" strike="noStrike">
                          <a:solidFill>
                            <a:srgbClr val="000000"/>
                          </a:solidFill>
                          <a:effectLst/>
                          <a:latin typeface="Times New Roman"/>
                        </a:rPr>
                        <a:t>13</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dirty="0">
                          <a:solidFill>
                            <a:srgbClr val="000000"/>
                          </a:solidFill>
                          <a:effectLst/>
                          <a:latin typeface="Times New Roman"/>
                        </a:rPr>
                        <a:t>Обустройство дороги к кладбищу в п</a:t>
                      </a:r>
                      <a:r>
                        <a:rPr lang="ru-RU" sz="1200" b="0" i="0" u="none" strike="noStrike" dirty="0" smtClean="0">
                          <a:solidFill>
                            <a:srgbClr val="000000"/>
                          </a:solidFill>
                          <a:effectLst/>
                          <a:latin typeface="Times New Roman"/>
                        </a:rPr>
                        <a:t>. Лемтыбож</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Лемтыбож</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a:solidFill>
                            <a:srgbClr val="000000"/>
                          </a:solidFill>
                          <a:effectLst/>
                          <a:latin typeface="Times New Roman"/>
                        </a:rPr>
                        <a:t>1 116,70</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1 000,00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111,10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5,60</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14</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«Объект культуры — культурный объект» п</a:t>
                      </a:r>
                      <a:r>
                        <a:rPr lang="ru-RU" sz="1200" b="0" i="0" u="none" strike="noStrike" dirty="0" smtClean="0">
                          <a:solidFill>
                            <a:srgbClr val="000000"/>
                          </a:solidFill>
                          <a:effectLst/>
                          <a:latin typeface="Times New Roman"/>
                        </a:rPr>
                        <a:t>. Лемтыбож</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п</a:t>
                      </a:r>
                      <a:r>
                        <a:rPr lang="ru-RU" sz="1200" b="0" i="0" u="none" strike="noStrike" dirty="0" smtClean="0">
                          <a:solidFill>
                            <a:srgbClr val="000000"/>
                          </a:solidFill>
                          <a:effectLst/>
                          <a:latin typeface="Times New Roman"/>
                        </a:rPr>
                        <a:t>. Лемтыбож</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559,60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27013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500,00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a:solidFill>
                            <a:srgbClr val="000000"/>
                          </a:solidFill>
                          <a:effectLst/>
                          <a:latin typeface="Times New Roman"/>
                        </a:rPr>
                        <a:t>54,00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5,60</a:t>
                      </a:r>
                    </a:p>
                  </a:txBody>
                  <a:tcPr marL="9525" marR="9525" marT="9525" marB="0" anchor="ctr">
                    <a:cell3D prstMaterial="dkEdge">
                      <a:bevel w="77470" h="12700" prst="softRound"/>
                      <a:lightRig rig="flood" dir="t"/>
                    </a:cell3D>
                    <a:solidFill>
                      <a:schemeClr val="accent2">
                        <a:lumMod val="20000"/>
                        <a:lumOff val="80000"/>
                      </a:schemeClr>
                    </a:solidFill>
                  </a:tcPr>
                </a:tc>
              </a:tr>
              <a:tr h="270131">
                <a:tc rowSpan="2">
                  <a:txBody>
                    <a:bodyPr/>
                    <a:lstStyle/>
                    <a:p>
                      <a:pPr algn="ctr" rtl="0" fontAlgn="ctr"/>
                      <a:r>
                        <a:rPr lang="ru-RU" sz="1200" b="0" i="0" u="none" strike="noStrike">
                          <a:solidFill>
                            <a:srgbClr val="000000"/>
                          </a:solidFill>
                          <a:effectLst/>
                          <a:latin typeface="Times New Roman"/>
                        </a:rPr>
                        <a:t>15</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t"/>
                      <a:r>
                        <a:rPr lang="ru-RU" sz="1200" b="0" i="0" u="none" strike="noStrike">
                          <a:solidFill>
                            <a:srgbClr val="000000"/>
                          </a:solidFill>
                          <a:effectLst/>
                          <a:latin typeface="Times New Roman"/>
                        </a:rPr>
                        <a:t>Благоустройство территории с. Подчерье</a:t>
                      </a:r>
                    </a:p>
                  </a:txBody>
                  <a:tcPr marL="9525" marR="9525" marT="9525" marB="0" anchor="ctr">
                    <a:cell3D prstMaterial="dkEdge">
                      <a:bevel w="77470" h="12700" prst="softRound"/>
                      <a:lightRig rig="flood" dir="t"/>
                    </a:cell3D>
                    <a:solidFill>
                      <a:schemeClr val="accent2">
                        <a:lumMod val="40000"/>
                        <a:lumOff val="60000"/>
                      </a:schemeClr>
                    </a:solidFill>
                  </a:tcPr>
                </a:tc>
                <a:tc rowSpan="2">
                  <a:txBody>
                    <a:bodyPr/>
                    <a:lstStyle/>
                    <a:p>
                      <a:pPr algn="ctr" rtl="0" fontAlgn="ctr"/>
                      <a:r>
                        <a:rPr lang="ru-RU" sz="1200" b="0" i="0" u="none" strike="noStrike" dirty="0">
                          <a:solidFill>
                            <a:srgbClr val="000000"/>
                          </a:solidFill>
                          <a:effectLst/>
                          <a:latin typeface="Times New Roman"/>
                        </a:rPr>
                        <a:t>с. Подчерье</a:t>
                      </a:r>
                    </a:p>
                  </a:txBody>
                  <a:tcPr marL="9525" marR="9525" marT="9525" marB="0" anchor="ctr">
                    <a:cell3D prstMaterial="dkEdge">
                      <a:bevel w="77470" h="12700" prst="softRound"/>
                      <a:lightRig rig="flood" dir="t"/>
                    </a:cell3D>
                    <a:solidFill>
                      <a:schemeClr val="accent2">
                        <a:lumMod val="40000"/>
                        <a:lumOff val="60000"/>
                      </a:schemeClr>
                    </a:solidFill>
                  </a:tcPr>
                </a:tc>
                <a:tc gridSpan="3">
                  <a:txBody>
                    <a:bodyPr/>
                    <a:lstStyle/>
                    <a:p>
                      <a:pPr algn="ctr" rtl="0" fontAlgn="ctr"/>
                      <a:r>
                        <a:rPr lang="ru-RU" sz="1200" b="1" i="0" u="none" strike="noStrike">
                          <a:solidFill>
                            <a:srgbClr val="000000"/>
                          </a:solidFill>
                          <a:effectLst/>
                          <a:latin typeface="Times New Roman"/>
                        </a:rPr>
                        <a:t>1 117,11</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a:solidFill>
                            <a:srgbClr val="000000"/>
                          </a:solidFill>
                          <a:effectLst/>
                          <a:latin typeface="Times New Roman"/>
                        </a:rPr>
                        <a:t>1 000,00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111,11</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rtl="0" fontAlgn="ctr"/>
                      <a:r>
                        <a:rPr lang="ru-RU" sz="1200" b="0" i="0" u="none" strike="noStrike">
                          <a:solidFill>
                            <a:srgbClr val="000000"/>
                          </a:solidFill>
                          <a:effectLst/>
                          <a:latin typeface="Times New Roman"/>
                        </a:rPr>
                        <a:t>6,00</a:t>
                      </a:r>
                    </a:p>
                  </a:txBody>
                  <a:tcPr marL="9525" marR="9525" marT="9525" marB="0" anchor="ctr">
                    <a:cell3D prstMaterial="dkEdge">
                      <a:bevel w="77470" h="12700" prst="softRound"/>
                      <a:lightRig rig="flood" dir="t"/>
                    </a:cell3D>
                    <a:solidFill>
                      <a:schemeClr val="accent2">
                        <a:lumMod val="40000"/>
                        <a:lumOff val="60000"/>
                      </a:schemeClr>
                    </a:solidFill>
                  </a:tcPr>
                </a:tc>
              </a:tr>
              <a:tr h="270131">
                <a:tc rowSpan="2">
                  <a:txBody>
                    <a:bodyPr/>
                    <a:lstStyle/>
                    <a:p>
                      <a:pPr algn="ctr" rtl="0" fontAlgn="ctr"/>
                      <a:r>
                        <a:rPr lang="ru-RU" sz="1200" b="0" i="0" u="none" strike="noStrike" dirty="0">
                          <a:solidFill>
                            <a:srgbClr val="000000"/>
                          </a:solidFill>
                          <a:effectLst/>
                          <a:latin typeface="Times New Roman"/>
                        </a:rPr>
                        <a:t>16</a:t>
                      </a: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t"/>
                      <a:r>
                        <a:rPr lang="ru-RU" sz="1200" b="0" i="0" u="none" strike="noStrike" dirty="0">
                          <a:solidFill>
                            <a:srgbClr val="000000"/>
                          </a:solidFill>
                          <a:effectLst/>
                          <a:latin typeface="Times New Roman"/>
                        </a:rPr>
                        <a:t>Реконструкция водонапорной башни в  п</a:t>
                      </a:r>
                      <a:r>
                        <a:rPr lang="ru-RU" sz="1200" b="0" i="0" u="none" strike="noStrike" dirty="0" smtClean="0">
                          <a:solidFill>
                            <a:srgbClr val="000000"/>
                          </a:solidFill>
                          <a:effectLst/>
                          <a:latin typeface="Times New Roman"/>
                        </a:rPr>
                        <a:t>. Усть-Соплеск</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rowSpan="2">
                  <a:txBody>
                    <a:bodyPr/>
                    <a:lstStyle/>
                    <a:p>
                      <a:pPr algn="ctr" rtl="0" fontAlgn="ctr"/>
                      <a:r>
                        <a:rPr lang="ru-RU" sz="1200" b="0" i="0" u="none" strike="noStrike" dirty="0">
                          <a:solidFill>
                            <a:srgbClr val="000000"/>
                          </a:solidFill>
                          <a:effectLst/>
                          <a:latin typeface="Times New Roman"/>
                        </a:rPr>
                        <a:t> п</a:t>
                      </a:r>
                      <a:r>
                        <a:rPr lang="ru-RU" sz="1200" b="0" i="0" u="none" strike="noStrike" dirty="0" smtClean="0">
                          <a:solidFill>
                            <a:srgbClr val="000000"/>
                          </a:solidFill>
                          <a:effectLst/>
                          <a:latin typeface="Times New Roman"/>
                        </a:rPr>
                        <a:t>. Усть-Соплеск</a:t>
                      </a:r>
                      <a:endParaRPr lang="ru-RU" sz="1200" b="0" i="0" u="none" strike="noStrike" dirty="0">
                        <a:solidFill>
                          <a:srgbClr val="000000"/>
                        </a:solidFill>
                        <a:effectLst/>
                        <a:latin typeface="Times New Roman"/>
                      </a:endParaRPr>
                    </a:p>
                  </a:txBody>
                  <a:tcPr marL="9525" marR="9525" marT="9525" marB="0" anchor="ctr">
                    <a:cell3D prstMaterial="dkEdge">
                      <a:bevel w="77470" h="12700" prst="softRound"/>
                      <a:lightRig rig="flood" dir="t"/>
                    </a:cell3D>
                    <a:solidFill>
                      <a:schemeClr val="accent2">
                        <a:lumMod val="20000"/>
                        <a:lumOff val="80000"/>
                      </a:schemeClr>
                    </a:solidFill>
                  </a:tcPr>
                </a:tc>
                <a:tc gridSpan="3">
                  <a:txBody>
                    <a:bodyPr/>
                    <a:lstStyle/>
                    <a:p>
                      <a:pPr algn="ctr" rtl="0" fontAlgn="ctr"/>
                      <a:r>
                        <a:rPr lang="ru-RU" sz="1200" b="1" i="0" u="none" strike="noStrike" dirty="0">
                          <a:solidFill>
                            <a:srgbClr val="000000"/>
                          </a:solidFill>
                          <a:effectLst/>
                          <a:latin typeface="Times New Roman"/>
                        </a:rPr>
                        <a:t>1 116,50</a:t>
                      </a:r>
                    </a:p>
                  </a:txBody>
                  <a:tcPr marL="9525" marR="9525" marT="9525" marB="0" anchor="ctr">
                    <a:cell3D prstMaterial="dkEdge">
                      <a:bevel w="77470" h="12700" prst="softRound"/>
                      <a:lightRig rig="flood" dir="t"/>
                    </a:cell3D>
                    <a:solidFill>
                      <a:schemeClr val="accent2">
                        <a:lumMod val="20000"/>
                        <a:lumOff val="8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1200" b="0" i="0" u="none" strike="noStrike" dirty="0">
                          <a:solidFill>
                            <a:srgbClr val="000000"/>
                          </a:solidFill>
                          <a:effectLst/>
                          <a:latin typeface="Times New Roman"/>
                        </a:rPr>
                        <a:t>1 000,00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111,10</a:t>
                      </a:r>
                    </a:p>
                  </a:txBody>
                  <a:tcPr marL="9525" marR="9525" marT="9525" marB="0" anchor="ctr">
                    <a:cell3D prstMaterial="dkEdge">
                      <a:bevel w="77470" h="12700" prst="softRound"/>
                      <a:lightRig rig="flood" dir="t"/>
                    </a:cell3D>
                    <a:solidFill>
                      <a:schemeClr val="accent2">
                        <a:lumMod val="20000"/>
                        <a:lumOff val="80000"/>
                      </a:schemeClr>
                    </a:solidFill>
                  </a:tcPr>
                </a:tc>
                <a:tc>
                  <a:txBody>
                    <a:bodyPr/>
                    <a:lstStyle/>
                    <a:p>
                      <a:pPr algn="ctr" rtl="0" fontAlgn="ctr"/>
                      <a:r>
                        <a:rPr lang="ru-RU" sz="1200" b="0" i="0" u="none" strike="noStrike" dirty="0">
                          <a:solidFill>
                            <a:srgbClr val="000000"/>
                          </a:solidFill>
                          <a:effectLst/>
                          <a:latin typeface="Times New Roman"/>
                        </a:rPr>
                        <a:t>5,40</a:t>
                      </a:r>
                    </a:p>
                  </a:txBody>
                  <a:tcPr marL="9525" marR="9525" marT="9525" marB="0" anchor="ctr">
                    <a:cell3D prstMaterial="dkEdge">
                      <a:bevel w="77470" h="12700" prst="softRound"/>
                      <a:lightRig rig="flood" dir="t"/>
                    </a:cell3D>
                    <a:solidFill>
                      <a:schemeClr val="accent2">
                        <a:lumMod val="20000"/>
                        <a:lumOff val="80000"/>
                      </a:schemeClr>
                    </a:solidFill>
                  </a:tcPr>
                </a:tc>
              </a:tr>
              <a:tr h="295533">
                <a:tc rowSpan="2" gridSpan="3">
                  <a:txBody>
                    <a:bodyPr/>
                    <a:lstStyle/>
                    <a:p>
                      <a:pPr algn="r" fontAlgn="b"/>
                      <a:r>
                        <a:rPr lang="ru-RU" sz="1200" b="1" i="0" u="none" strike="noStrike" dirty="0">
                          <a:solidFill>
                            <a:srgbClr val="000000"/>
                          </a:solidFill>
                          <a:effectLst/>
                          <a:latin typeface="Times New Roman"/>
                        </a:rPr>
                        <a:t>Всего</a:t>
                      </a:r>
                    </a:p>
                  </a:txBody>
                  <a:tcPr marL="9525" marR="9525" marT="9525" marB="0" anchor="ctr">
                    <a:cell3D prstMaterial="dkEdge">
                      <a:bevel w="77470" h="12700" prst="softRound"/>
                      <a:lightRig rig="flood" dir="t"/>
                    </a:cell3D>
                    <a:solidFill>
                      <a:schemeClr val="accent2">
                        <a:lumMod val="40000"/>
                        <a:lumOff val="60000"/>
                      </a:schemeClr>
                    </a:solidFill>
                  </a:tcPr>
                </a:tc>
                <a:tc rowSpan="2" hMerge="1">
                  <a:txBody>
                    <a:bodyPr/>
                    <a:lstStyle/>
                    <a:p>
                      <a:endParaRPr lang="ru-RU"/>
                    </a:p>
                  </a:txBody>
                  <a:tcPr>
                    <a:solidFill>
                      <a:schemeClr val="accent1">
                        <a:lumMod val="40000"/>
                        <a:lumOff val="60000"/>
                      </a:schemeClr>
                    </a:solidFill>
                  </a:tcPr>
                </a:tc>
                <a:tc rowSpan="2" hMerge="1">
                  <a:txBody>
                    <a:bodyPr/>
                    <a:lstStyle/>
                    <a:p>
                      <a:endParaRPr lang="ru-RU"/>
                    </a:p>
                  </a:txBody>
                  <a:tcPr>
                    <a:solidFill>
                      <a:schemeClr val="accent1">
                        <a:lumMod val="40000"/>
                        <a:lumOff val="60000"/>
                      </a:schemeClr>
                    </a:solidFill>
                  </a:tcPr>
                </a:tc>
                <a:tc gridSpan="3">
                  <a:txBody>
                    <a:bodyPr/>
                    <a:lstStyle/>
                    <a:p>
                      <a:pPr algn="ctr" rtl="0" fontAlgn="ctr"/>
                      <a:r>
                        <a:rPr lang="ru-RU" sz="1200" b="1" i="0" u="none" strike="noStrike" dirty="0">
                          <a:solidFill>
                            <a:srgbClr val="000000"/>
                          </a:solidFill>
                          <a:effectLst/>
                          <a:latin typeface="Times New Roman"/>
                        </a:rPr>
                        <a:t>10 626,34</a:t>
                      </a:r>
                    </a:p>
                  </a:txBody>
                  <a:tcPr marL="9525" marR="9525" marT="9525" marB="0" anchor="ctr">
                    <a:cell3D prstMaterial="dkEdge">
                      <a:bevel w="77470" h="12700" prst="softRound"/>
                      <a:lightRig rig="flood" dir="t"/>
                    </a:cell3D>
                    <a:solidFill>
                      <a:schemeClr val="accent2">
                        <a:lumMod val="40000"/>
                        <a:lumOff val="60000"/>
                      </a:schemeClr>
                    </a:solidFill>
                  </a:tcPr>
                </a:tc>
                <a:tc hMerge="1">
                  <a:txBody>
                    <a:bodyPr/>
                    <a:lstStyle/>
                    <a:p>
                      <a:endParaRPr lang="ru-RU"/>
                    </a:p>
                  </a:txBody>
                  <a:tcPr>
                    <a:solidFill>
                      <a:schemeClr val="accent1">
                        <a:lumMod val="40000"/>
                        <a:lumOff val="60000"/>
                      </a:schemeClr>
                    </a:solidFill>
                  </a:tcPr>
                </a:tc>
                <a:tc hMerge="1">
                  <a:txBody>
                    <a:bodyPr/>
                    <a:lstStyle/>
                    <a:p>
                      <a:endParaRPr lang="ru-RU"/>
                    </a:p>
                  </a:txBody>
                  <a:tcPr>
                    <a:solidFill>
                      <a:schemeClr val="accent1">
                        <a:lumMod val="40000"/>
                        <a:lumOff val="60000"/>
                      </a:schemeClr>
                    </a:solidFill>
                  </a:tcPr>
                </a:tc>
              </a:tr>
              <a:tr h="246094">
                <a:tc gridSpan="3" vMerge="1">
                  <a:txBody>
                    <a:bodyPr/>
                    <a:lstStyle/>
                    <a:p>
                      <a:endParaRPr lang="ru-RU"/>
                    </a:p>
                  </a:txBody>
                  <a:tcPr>
                    <a:solidFill>
                      <a:schemeClr val="accent1">
                        <a:lumMod val="40000"/>
                        <a:lumOff val="60000"/>
                      </a:schemeClr>
                    </a:solidFill>
                  </a:tcPr>
                </a:tc>
                <a:tc hMerge="1" vMerge="1">
                  <a:txBody>
                    <a:bodyPr/>
                    <a:lstStyle/>
                    <a:p>
                      <a:endParaRPr lang="ru-RU"/>
                    </a:p>
                  </a:txBody>
                  <a:tcPr>
                    <a:solidFill>
                      <a:schemeClr val="accent1">
                        <a:lumMod val="40000"/>
                        <a:lumOff val="60000"/>
                      </a:schemeClr>
                    </a:solidFill>
                  </a:tcPr>
                </a:tc>
                <a:tc hMerge="1" vMerge="1">
                  <a:txBody>
                    <a:bodyPr/>
                    <a:lstStyle/>
                    <a:p>
                      <a:endParaRPr lang="ru-RU"/>
                    </a:p>
                  </a:txBody>
                  <a:tcPr>
                    <a:solidFill>
                      <a:schemeClr val="accent1">
                        <a:lumMod val="40000"/>
                        <a:lumOff val="60000"/>
                      </a:schemeClr>
                    </a:solidFill>
                  </a:tcPr>
                </a:tc>
                <a:tc>
                  <a:txBody>
                    <a:bodyPr/>
                    <a:lstStyle/>
                    <a:p>
                      <a:pPr algn="ctr" fontAlgn="b"/>
                      <a:r>
                        <a:rPr lang="ru-RU" sz="1200" b="1" i="0" u="none" strike="noStrike">
                          <a:solidFill>
                            <a:srgbClr val="000000"/>
                          </a:solidFill>
                          <a:effectLst/>
                          <a:latin typeface="Times New Roman"/>
                        </a:rPr>
                        <a:t>9 500,00</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fontAlgn="b"/>
                      <a:r>
                        <a:rPr lang="ru-RU" sz="1200" b="1" i="0" u="none" strike="noStrike" dirty="0">
                          <a:solidFill>
                            <a:srgbClr val="000000"/>
                          </a:solidFill>
                          <a:effectLst/>
                          <a:latin typeface="Times New Roman"/>
                        </a:rPr>
                        <a:t>1 054,54</a:t>
                      </a:r>
                    </a:p>
                  </a:txBody>
                  <a:tcPr marL="9525" marR="9525" marT="9525" marB="0" anchor="ctr">
                    <a:cell3D prstMaterial="dkEdge">
                      <a:bevel w="77470" h="12700" prst="softRound"/>
                      <a:lightRig rig="flood" dir="t"/>
                    </a:cell3D>
                    <a:solidFill>
                      <a:schemeClr val="accent2">
                        <a:lumMod val="40000"/>
                        <a:lumOff val="60000"/>
                      </a:schemeClr>
                    </a:solidFill>
                  </a:tcPr>
                </a:tc>
                <a:tc>
                  <a:txBody>
                    <a:bodyPr/>
                    <a:lstStyle/>
                    <a:p>
                      <a:pPr algn="ctr" fontAlgn="b"/>
                      <a:r>
                        <a:rPr lang="ru-RU" sz="1200" b="1" i="0" u="none" strike="noStrike" dirty="0">
                          <a:solidFill>
                            <a:srgbClr val="000000"/>
                          </a:solidFill>
                          <a:effectLst/>
                          <a:latin typeface="Times New Roman"/>
                        </a:rPr>
                        <a:t>71,80</a:t>
                      </a:r>
                    </a:p>
                  </a:txBody>
                  <a:tcPr marL="9525" marR="9525" marT="9525" marB="0" anchor="ctr">
                    <a:cell3D prstMaterial="dkEdge">
                      <a:bevel w="77470" h="12700" prst="softRound"/>
                      <a:lightRig rig="flood" dir="t"/>
                    </a:cell3D>
                    <a:solidFill>
                      <a:schemeClr val="accent2">
                        <a:lumMod val="40000"/>
                        <a:lumOff val="60000"/>
                      </a:schemeClr>
                    </a:solidFill>
                  </a:tcPr>
                </a:tc>
              </a:tr>
            </a:tbl>
          </a:graphicData>
        </a:graphic>
      </p:graphicFrame>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Региональный проект «Народный бюджет»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планируемый на </a:t>
            </a:r>
            <a:r>
              <a:rPr lang="ru-RU" sz="2000" b="1" spc="-1" dirty="0">
                <a:solidFill>
                  <a:srgbClr val="21409A"/>
                </a:solidFill>
                <a:latin typeface="Times New Roman"/>
              </a:rPr>
              <a:t>2021 год, тыс. руб.</a:t>
            </a:r>
            <a:endParaRPr lang="ru-RU" sz="2000"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spTree>
    <p:extLst>
      <p:ext uri="{BB962C8B-B14F-4D97-AF65-F5344CB8AC3E}">
        <p14:creationId xmlns:p14="http://schemas.microsoft.com/office/powerpoint/2010/main" val="7200030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a:t>
            </a:r>
            <a:r>
              <a:rPr lang="ru-RU" sz="2000" b="1" strike="noStrike" spc="-1" dirty="0" smtClean="0">
                <a:solidFill>
                  <a:srgbClr val="21409A"/>
                </a:solidFill>
                <a:latin typeface="Times New Roman"/>
              </a:rPr>
              <a:t>2020 </a:t>
            </a:r>
            <a:r>
              <a:rPr lang="ru-RU" sz="2000" b="1" strike="noStrike" spc="-1" dirty="0" smtClean="0">
                <a:solidFill>
                  <a:srgbClr val="21409A"/>
                </a:solidFill>
                <a:latin typeface="Times New Roman"/>
              </a:rPr>
              <a:t>- </a:t>
            </a:r>
            <a:r>
              <a:rPr lang="ru-RU" sz="2000" b="1" strike="noStrike" spc="-1" dirty="0" smtClean="0">
                <a:solidFill>
                  <a:srgbClr val="21409A"/>
                </a:solidFill>
                <a:latin typeface="Times New Roman"/>
              </a:rPr>
              <a:t>2021 </a:t>
            </a:r>
            <a:r>
              <a:rPr lang="ru-RU" sz="2000" b="1" strike="noStrike" spc="-1" dirty="0" smtClean="0">
                <a:solidFill>
                  <a:srgbClr val="21409A"/>
                </a:solidFill>
                <a:latin typeface="Times New Roman"/>
              </a:rPr>
              <a:t>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2049433677"/>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2422838432"/>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071127"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 </a:t>
            </a:r>
            <a:r>
              <a:rPr lang="ru-RU" sz="1600" b="1" dirty="0" smtClean="0">
                <a:latin typeface="Times New Roman" panose="02020603050405020304" pitchFamily="18" charset="0"/>
                <a:cs typeface="Times New Roman" panose="02020603050405020304" pitchFamily="18" charset="0"/>
              </a:rPr>
              <a:t>5 961,24</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2502858244"/>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2020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198635298"/>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636404" cy="261610"/>
          </a:xfrm>
          <a:prstGeom prst="rect">
            <a:avLst/>
          </a:prstGeom>
        </p:spPr>
        <p:txBody>
          <a:bodyPr wrap="square">
            <a:spAutoFit/>
          </a:bodyPr>
          <a:lstStyle/>
          <a:p>
            <a:r>
              <a:rPr lang="ru-RU" sz="1100" b="1" dirty="0" smtClean="0">
                <a:latin typeface="Times New Roman" panose="02020603050405020304" pitchFamily="18" charset="0"/>
                <a:cs typeface="Times New Roman" panose="02020603050405020304" pitchFamily="18" charset="0"/>
              </a:rPr>
              <a:t>«Объект культуры – культурный объект п. </a:t>
            </a:r>
            <a:r>
              <a:rPr lang="ru-RU" sz="1100" b="1" dirty="0" err="1" smtClean="0">
                <a:latin typeface="Times New Roman" panose="02020603050405020304" pitchFamily="18" charset="0"/>
                <a:cs typeface="Times New Roman" panose="02020603050405020304" pitchFamily="18" charset="0"/>
              </a:rPr>
              <a:t>Лемты</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«Отсыпка и планировка внутрипоселковых дорог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1" name="Picture 3" descr="W:\Администрация\Орг.отдел\Народный бюджет 2020\Проекты-победители\Объект культуры — культурный объект п. Лемты\фото\Стало\IMG-20200720-WA0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737186"/>
            <a:ext cx="3284111" cy="17886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Администрация\Орг.отдел\Народный бюджет 2020\Проекты-победители\Объект культуры — культурный объект п. Лемты\фото\Было\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781" y="2538347"/>
            <a:ext cx="3291858" cy="18516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71800" y="4015213"/>
            <a:ext cx="724878" cy="369332"/>
          </a:xfrm>
          <a:prstGeom prst="rect">
            <a:avLst/>
          </a:prstGeom>
          <a:noFill/>
        </p:spPr>
        <p:txBody>
          <a:bodyPr wrap="none" rtlCol="0">
            <a:spAutoFit/>
          </a:bodyPr>
          <a:lstStyle/>
          <a:p>
            <a:r>
              <a:rPr lang="ru-RU" b="1" i="1" dirty="0" smtClean="0">
                <a:latin typeface="Times New Roman" panose="02020603050405020304" pitchFamily="18" charset="0"/>
                <a:cs typeface="Times New Roman" panose="02020603050405020304" pitchFamily="18" charset="0"/>
              </a:rPr>
              <a:t>Было</a:t>
            </a:r>
            <a:endParaRPr lang="ru-RU"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629838" y="6131618"/>
            <a:ext cx="870816" cy="369332"/>
          </a:xfrm>
          <a:prstGeom prst="rect">
            <a:avLst/>
          </a:prstGeom>
          <a:noFill/>
        </p:spPr>
        <p:txBody>
          <a:bodyPr wrap="none" rtlCol="0">
            <a:spAutoFit/>
          </a:bodyPr>
          <a:lstStyle/>
          <a:p>
            <a:r>
              <a:rPr lang="ru-RU" b="1" i="1" dirty="0" smtClean="0">
                <a:latin typeface="Times New Roman" panose="02020603050405020304" pitchFamily="18" charset="0"/>
                <a:cs typeface="Times New Roman" panose="02020603050405020304" pitchFamily="18" charset="0"/>
              </a:rPr>
              <a:t>Стало</a:t>
            </a:r>
            <a:endParaRPr lang="ru-RU" b="1" i="1" dirty="0">
              <a:latin typeface="Times New Roman" panose="02020603050405020304" pitchFamily="18" charset="0"/>
              <a:cs typeface="Times New Roman" panose="02020603050405020304" pitchFamily="18" charset="0"/>
            </a:endParaRPr>
          </a:p>
        </p:txBody>
      </p:sp>
      <p:pic>
        <p:nvPicPr>
          <p:cNvPr id="2053" name="Picture 5" descr="W:\Администрация\Орг.отдел\Народный бюджет 2020\Проекты-победители\Отсыпка и планировка внутрипоселковых дорог Подчерье\фото\Стало\Подчерье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545" y="2773075"/>
            <a:ext cx="3312368" cy="16169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Администрация\Орг.отдел\Народный бюджет 2020\Проекты-победители\Отсыпка и планировка внутрипоселковых дорог Подчерье\фото\Стало\Подчерье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7545" y="4672171"/>
            <a:ext cx="3312368" cy="19186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452320" y="3988532"/>
            <a:ext cx="724878"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Было</a:t>
            </a:r>
            <a:endParaRPr lang="ru-RU" b="1" i="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7311606" y="6165223"/>
            <a:ext cx="870816" cy="369332"/>
          </a:xfrm>
          <a:prstGeom prst="rect">
            <a:avLst/>
          </a:prstGeom>
          <a:noFill/>
        </p:spPr>
        <p:txBody>
          <a:bodyPr wrap="none" rtlCol="0">
            <a:spAutoFit/>
          </a:bodyPr>
          <a:lstStyle/>
          <a:p>
            <a:r>
              <a:rPr lang="ru-RU" b="1" i="1" dirty="0" smtClean="0">
                <a:solidFill>
                  <a:schemeClr val="bg1"/>
                </a:solidFill>
                <a:latin typeface="Times New Roman" panose="02020603050405020304" pitchFamily="18" charset="0"/>
                <a:cs typeface="Times New Roman" panose="02020603050405020304" pitchFamily="18" charset="0"/>
              </a:rPr>
              <a:t>Стало</a:t>
            </a:r>
            <a:endParaRPr lang="ru-RU"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2020 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08740648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0" y="2132112"/>
            <a:ext cx="2843808"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оборудования для создания </a:t>
            </a:r>
            <a:r>
              <a:rPr lang="ru-RU" sz="1100" b="1" dirty="0" smtClean="0">
                <a:latin typeface="Times New Roman" panose="02020603050405020304" pitchFamily="18" charset="0"/>
                <a:cs typeface="Times New Roman" panose="02020603050405020304" pitchFamily="18" charset="0"/>
              </a:rPr>
              <a:t>рыбохозяйственного </a:t>
            </a:r>
            <a:r>
              <a:rPr lang="ru-RU" sz="1100" b="1" dirty="0">
                <a:latin typeface="Times New Roman" panose="02020603050405020304" pitchFamily="18" charset="0"/>
                <a:cs typeface="Times New Roman" panose="02020603050405020304" pitchFamily="18" charset="0"/>
              </a:rPr>
              <a:t>комплекса Вуктыл»</a:t>
            </a:r>
          </a:p>
        </p:txBody>
      </p:sp>
      <p:sp>
        <p:nvSpPr>
          <p:cNvPr id="7" name="Прямоугольник 6"/>
          <p:cNvSpPr/>
          <p:nvPr/>
        </p:nvSpPr>
        <p:spPr>
          <a:xfrm>
            <a:off x="5940152" y="2132112"/>
            <a:ext cx="2959322"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пожарного депо в </a:t>
            </a:r>
            <a:r>
              <a:rPr lang="ru-RU" sz="1100" b="1" dirty="0" err="1">
                <a:latin typeface="Times New Roman" panose="02020603050405020304" pitchFamily="18" charset="0"/>
                <a:cs typeface="Times New Roman" panose="02020603050405020304" pitchFamily="18" charset="0"/>
              </a:rPr>
              <a:t>п.Усть-Соплеск</a:t>
            </a:r>
            <a:r>
              <a:rPr lang="ru-RU" sz="1100" b="1" dirty="0">
                <a:latin typeface="Times New Roman" panose="02020603050405020304" pitchFamily="18" charset="0"/>
                <a:cs typeface="Times New Roman" panose="02020603050405020304" pitchFamily="18" charset="0"/>
              </a:rPr>
              <a:t>»</a:t>
            </a:r>
          </a:p>
        </p:txBody>
      </p:sp>
      <p:sp>
        <p:nvSpPr>
          <p:cNvPr id="13" name="Прямоугольник 12"/>
          <p:cNvSpPr/>
          <p:nvPr/>
        </p:nvSpPr>
        <p:spPr>
          <a:xfrm>
            <a:off x="3144664" y="2132112"/>
            <a:ext cx="2558058"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помещения и спецоборудования для сбора и прессования пластика и картона Вуктыл»</a:t>
            </a:r>
          </a:p>
        </p:txBody>
      </p:sp>
      <p:pic>
        <p:nvPicPr>
          <p:cNvPr id="3074" name="Picture 2" descr="W:\Администрация\Орг.отдел\Народный бюджет 2020\Проекты-победители\Приобретение оборудования для создания рыбохоз. комплекса Вуктыл\Фото\Стало\8cahtSGczd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869160"/>
            <a:ext cx="2736304" cy="18750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Администрация\Орг.отдел\Народный бюджет 2020\Проекты-победители\Приобретение оборудования для создания рыбохоз. комплекса Вуктыл\Фото\Было\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08" y="2711316"/>
            <a:ext cx="2664296" cy="19442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3953" y="4232582"/>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259632" y="6309320"/>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076" name="Picture 4" descr="W:\Администрация\Орг.отдел\Народный бюджет 2020\Проекты-победители\Приобретение помещения и спецоборудования для сбора и прессования пластика и картона Вуктыл\Фото\Стало\Безымянный.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6581" y="4869160"/>
            <a:ext cx="2486141" cy="180949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W:\Администрация\Орг.отдел\Народный бюджет 2020\Проекты-победители\Приобретение помещения и спецоборудования для сбора и прессования пластика и картона Вуктыл\Фото\Было\IMG_20200811_1037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6582" y="2840920"/>
            <a:ext cx="2486140" cy="197344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809220" y="4384982"/>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347864" y="6280586"/>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3078" name="Picture 6" descr="W:\Администрация\Орг.отдел\Народный бюджет 2020\Проекты-победители\Ремонт пожарного депо в п.Усть-Соплеск\фото\Стало\пож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3879" y="4869160"/>
            <a:ext cx="2825595" cy="180949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W:\Администрация\Орг.отдел\Народный бюджет 2020\Проекты-победители\Ремонт пожарного депо в п.Усть-Соплеск\фото\Было\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0766" y="2742839"/>
            <a:ext cx="2838707" cy="191269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097486" y="3863250"/>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111590" y="6225946"/>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pc="-1" dirty="0">
                <a:solidFill>
                  <a:srgbClr val="21409A"/>
                </a:solidFill>
                <a:latin typeface="Times New Roman"/>
              </a:rPr>
              <a:t>Реализация регионального проекта «Народный бюджет»</a:t>
            </a:r>
          </a:p>
          <a:p>
            <a:pPr algn="ctr"/>
            <a:r>
              <a:rPr lang="ru-RU" sz="2000" b="1" spc="-1" dirty="0">
                <a:solidFill>
                  <a:srgbClr val="21409A"/>
                </a:solidFill>
                <a:latin typeface="Times New Roman"/>
              </a:rPr>
              <a:t> за 2020 год (исполнение),  руб.</a:t>
            </a:r>
            <a:endParaRPr lang="ru-RU" sz="2000"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34251183"/>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2020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2020 год</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(на 01.12.2020) </a:t>
                      </a: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4 665 066,67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4 606 154,11</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58 912,56</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улично-дорожной сети г. Вуктыл в районе Т-образного перекрестка»</a:t>
            </a: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фасада в МБДОУ «Детский сад «Сказка» Вуктыл»</a:t>
            </a:r>
          </a:p>
        </p:txBody>
      </p:sp>
      <p:pic>
        <p:nvPicPr>
          <p:cNvPr id="4098" name="Picture 2" descr="W:\Администрация\Орг.отдел\Народный бюджет 2020\Проекты-победители\Ремонт улично-дорожной сети г. Вуктыл в районе Т-образного перекрестка\фото\Было\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415" y="2636912"/>
            <a:ext cx="3241247" cy="18976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W:\Администрация\Орг.отдел\Народный бюджет 2020\Проекты-победители\Ремонт улично-дорожной сети г. Вуктыл в районе Т-образного перекрестка\фото\Стало\Т-образный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14" y="4707432"/>
            <a:ext cx="3241247" cy="21332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945038" y="4165223"/>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555776" y="6440865"/>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pic>
        <p:nvPicPr>
          <p:cNvPr id="4100" name="Picture 4" descr="W:\Администрация\Орг.отдел\Народный бюджет 2020\Проекты-победители\Ремонт фасада в МБДОУ «Детский сад «Сказка» Вуктыл\фото\Было\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5537" y="2477681"/>
            <a:ext cx="3456384" cy="211223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W:\Администрация\Орг.отдел\Народный бюджет 2020\Проекты-победители\Ремонт фасада в МБДОУ «Детский сад «Сказка» Вуктыл\фото\Стало\20200902_12302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5537" y="4707432"/>
            <a:ext cx="3456384" cy="200928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076056" y="4233939"/>
            <a:ext cx="76174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Было</a:t>
            </a:r>
            <a:endParaRPr lang="ru-RU"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547322" y="6350382"/>
            <a:ext cx="827727" cy="369332"/>
          </a:xfrm>
          <a:prstGeom prst="rect">
            <a:avLst/>
          </a:prstGeom>
          <a:noFill/>
        </p:spPr>
        <p:txBody>
          <a:bodyPr wrap="none" rtlCol="0">
            <a:spAutoFit/>
          </a:bodyPr>
          <a:lstStyle/>
          <a:p>
            <a:r>
              <a:rPr lang="ru-RU" b="1" dirty="0" smtClean="0">
                <a:solidFill>
                  <a:schemeClr val="bg1"/>
                </a:solidFill>
                <a:latin typeface="Times New Roman" panose="02020603050405020304" pitchFamily="18" charset="0"/>
                <a:cs typeface="Times New Roman" panose="02020603050405020304" pitchFamily="18" charset="0"/>
              </a:rPr>
              <a:t>Стало</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49686</TotalTime>
  <Words>15068</Words>
  <Application>Microsoft Office PowerPoint</Application>
  <PresentationFormat>Экран (4:3)</PresentationFormat>
  <Paragraphs>3791</Paragraphs>
  <Slides>97</Slides>
  <Notes>90</Notes>
  <HiddenSlides>0</HiddenSlides>
  <MMClips>0</MMClips>
  <ScaleCrop>false</ScaleCrop>
  <HeadingPairs>
    <vt:vector size="4" baseType="variant">
      <vt:variant>
        <vt:lpstr>Тема</vt:lpstr>
      </vt:variant>
      <vt:variant>
        <vt:i4>1</vt:i4>
      </vt:variant>
      <vt:variant>
        <vt:lpstr>Заголовки слайдов</vt:lpstr>
      </vt:variant>
      <vt:variant>
        <vt:i4>97</vt:i4>
      </vt:variant>
    </vt:vector>
  </HeadingPairs>
  <TitlesOfParts>
    <vt:vector size="98"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2465</cp:revision>
  <cp:lastPrinted>2020-12-08T11:22:14Z</cp:lastPrinted>
  <dcterms:created xsi:type="dcterms:W3CDTF">2009-09-22T13:30:24Z</dcterms:created>
  <dcterms:modified xsi:type="dcterms:W3CDTF">2020-12-10T11:15:52Z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