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notesSlides/notesSlide15.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6.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notesSlides/notesSlide31.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notesSlides/notesSlide32.xml" ContentType="application/vnd.openxmlformats-officedocument.presentationml.notesSlide+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5.xml" ContentType="application/vnd.openxmlformats-officedocument.drawingml.chart+xml"/>
  <Override PartName="/ppt/charts/chart16.xml" ContentType="application/vnd.openxmlformats-officedocument.drawingml.chart+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7.xml" ContentType="application/vnd.openxmlformats-officedocument.drawingml.chart+xml"/>
  <Override PartName="/ppt/notesSlides/notesSlide38.xml" ContentType="application/vnd.openxmlformats-officedocument.presentationml.notesSlide+xml"/>
  <Override PartName="/ppt/charts/chart18.xml" ContentType="application/vnd.openxmlformats-officedocument.drawingml.chart+xml"/>
  <Override PartName="/ppt/charts/chart19.xml" ContentType="application/vnd.openxmlformats-officedocument.drawingml.chart+xml"/>
  <Override PartName="/ppt/notesSlides/notesSlide39.xml" ContentType="application/vnd.openxmlformats-officedocument.presentationml.notesSlide+xml"/>
  <Override PartName="/ppt/charts/chart20.xml" ContentType="application/vnd.openxmlformats-officedocument.drawingml.chart+xml"/>
  <Override PartName="/ppt/notesSlides/notesSlide40.xml" ContentType="application/vnd.openxmlformats-officedocument.presentationml.notesSlide+xml"/>
  <Override PartName="/ppt/charts/chart21.xml" ContentType="application/vnd.openxmlformats-officedocument.drawingml.chart+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22.xml" ContentType="application/vnd.openxmlformats-officedocument.drawingml.chart+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23.xml" ContentType="application/vnd.openxmlformats-officedocument.drawingml.chart+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24.xml" ContentType="application/vnd.openxmlformats-officedocument.drawingml.chart+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25.xml" ContentType="application/vnd.openxmlformats-officedocument.drawingml.chart+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26.xml" ContentType="application/vnd.openxmlformats-officedocument.drawingml.chart+xml"/>
  <Override PartName="/ppt/notesSlides/notesSlide54.xml" ContentType="application/vnd.openxmlformats-officedocument.presentationml.notesSlide+xml"/>
  <Override PartName="/ppt/charts/chart27.xml" ContentType="application/vnd.openxmlformats-officedocument.drawingml.chart+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28.xml" ContentType="application/vnd.openxmlformats-officedocument.drawingml.chart+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rts/chart29.xml" ContentType="application/vnd.openxmlformats-officedocument.drawingml.chart+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30.xml" ContentType="application/vnd.openxmlformats-officedocument.drawingml.chart+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rts/chart31.xml" ContentType="application/vnd.openxmlformats-officedocument.drawingml.chart+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rts/chart32.xml" ContentType="application/vnd.openxmlformats-officedocument.drawingml.chart+xml"/>
  <Override PartName="/ppt/charts/chart33.xml" ContentType="application/vnd.openxmlformats-officedocument.drawingml.chart+xml"/>
  <Override PartName="/ppt/notesSlides/notesSlide66.xml" ContentType="application/vnd.openxmlformats-officedocument.presentationml.notesSlide+xml"/>
  <Override PartName="/ppt/charts/chart34.xml" ContentType="application/vnd.openxmlformats-officedocument.drawingml.chart+xml"/>
  <Override PartName="/ppt/notesSlides/notesSlide67.xml" ContentType="application/vnd.openxmlformats-officedocument.presentationml.notesSlide+xml"/>
  <Override PartName="/ppt/charts/chart35.xml" ContentType="application/vnd.openxmlformats-officedocument.drawingml.chart+xml"/>
  <Override PartName="/ppt/charts/chart36.xml" ContentType="application/vnd.openxmlformats-officedocument.drawingml.chart+xml"/>
  <Override PartName="/ppt/charts/chart37.xml" ContentType="application/vnd.openxmlformats-officedocument.drawingml.chart+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38.xml" ContentType="application/vnd.openxmlformats-officedocument.drawingml.chart+xml"/>
  <Override PartName="/ppt/notesSlides/notesSlide70.xml" ContentType="application/vnd.openxmlformats-officedocument.presentationml.notesSlide+xml"/>
  <Override PartName="/ppt/charts/chart39.xml" ContentType="application/vnd.openxmlformats-officedocument.drawingml.chart+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rts/chart40.xml" ContentType="application/vnd.openxmlformats-officedocument.drawingml.chart+xml"/>
  <Override PartName="/ppt/notesSlides/notesSlide73.xml" ContentType="application/vnd.openxmlformats-officedocument.presentationml.notesSlide+xml"/>
  <Override PartName="/ppt/charts/chart41.xml" ContentType="application/vnd.openxmlformats-officedocument.drawingml.chart+xml"/>
  <Override PartName="/ppt/drawings/drawing1.xml" ContentType="application/vnd.openxmlformats-officedocument.drawingml.chartshape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4.xml" ContentType="application/vnd.openxmlformats-officedocument.presentationml.notesSlide+xml"/>
  <Override PartName="/ppt/charts/chart42.xml" ContentType="application/vnd.openxmlformats-officedocument.drawingml.chart+xml"/>
  <Override PartName="/ppt/drawings/drawing2.xml" ContentType="application/vnd.openxmlformats-officedocument.drawingml.chartshapes+xml"/>
  <Override PartName="/ppt/notesSlides/notesSlide75.xml" ContentType="application/vnd.openxmlformats-officedocument.presentationml.notesSlide+xml"/>
  <Override PartName="/ppt/charts/chart43.xml" ContentType="application/vnd.openxmlformats-officedocument.drawingml.chart+xml"/>
  <Override PartName="/ppt/drawings/drawing3.xml" ContentType="application/vnd.openxmlformats-officedocument.drawingml.chartshapes+xml"/>
  <Override PartName="/ppt/charts/chart44.xml" ContentType="application/vnd.openxmlformats-officedocument.drawingml.chart+xml"/>
  <Override PartName="/ppt/drawings/drawing4.xml" ContentType="application/vnd.openxmlformats-officedocument.drawingml.chartshapes+xml"/>
  <Override PartName="/ppt/notesSlides/notesSlide76.xml" ContentType="application/vnd.openxmlformats-officedocument.presentationml.notesSlide+xml"/>
  <Override PartName="/ppt/charts/chart45.xml" ContentType="application/vnd.openxmlformats-officedocument.drawingml.chart+xml"/>
  <Override PartName="/ppt/notesSlides/notesSlide7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6" r:id="rId1"/>
  </p:sldMasterIdLst>
  <p:notesMasterIdLst>
    <p:notesMasterId r:id="rId9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8" r:id="rId32"/>
    <p:sldId id="289" r:id="rId33"/>
    <p:sldId id="290" r:id="rId34"/>
    <p:sldId id="291" r:id="rId35"/>
    <p:sldId id="294" r:id="rId36"/>
    <p:sldId id="295" r:id="rId37"/>
    <p:sldId id="296" r:id="rId38"/>
    <p:sldId id="338" r:id="rId39"/>
    <p:sldId id="287" r:id="rId40"/>
    <p:sldId id="298" r:id="rId41"/>
    <p:sldId id="349" r:id="rId42"/>
    <p:sldId id="299" r:id="rId43"/>
    <p:sldId id="300" r:id="rId44"/>
    <p:sldId id="301" r:id="rId45"/>
    <p:sldId id="302" r:id="rId46"/>
    <p:sldId id="339" r:id="rId47"/>
    <p:sldId id="305" r:id="rId48"/>
    <p:sldId id="306" r:id="rId49"/>
    <p:sldId id="307" r:id="rId50"/>
    <p:sldId id="308" r:id="rId51"/>
    <p:sldId id="340" r:id="rId52"/>
    <p:sldId id="309" r:id="rId53"/>
    <p:sldId id="310" r:id="rId54"/>
    <p:sldId id="311" r:id="rId55"/>
    <p:sldId id="313" r:id="rId56"/>
    <p:sldId id="314" r:id="rId57"/>
    <p:sldId id="315" r:id="rId58"/>
    <p:sldId id="316" r:id="rId59"/>
    <p:sldId id="341" r:id="rId60"/>
    <p:sldId id="317" r:id="rId61"/>
    <p:sldId id="318" r:id="rId62"/>
    <p:sldId id="319" r:id="rId63"/>
    <p:sldId id="320" r:id="rId64"/>
    <p:sldId id="342"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44" r:id="rId82"/>
    <p:sldId id="345" r:id="rId83"/>
    <p:sldId id="346" r:id="rId84"/>
    <p:sldId id="347" r:id="rId85"/>
    <p:sldId id="350" r:id="rId86"/>
    <p:sldId id="351" r:id="rId87"/>
    <p:sldId id="352" r:id="rId88"/>
    <p:sldId id="353" r:id="rId89"/>
    <p:sldId id="337" r:id="rId90"/>
  </p:sldIdLst>
  <p:sldSz cx="9144000" cy="6858000" type="screen4x3"/>
  <p:notesSz cx="6797675" cy="987425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a:srgbClr val="FF66FF"/>
    <a:srgbClr val="66FF66"/>
    <a:srgbClr val="0000FF"/>
    <a:srgbClr val="F17763"/>
    <a:srgbClr val="66FFFF"/>
    <a:srgbClr val="000000"/>
    <a:srgbClr val="FFFF66"/>
    <a:srgbClr val="6600CC"/>
    <a:srgbClr val="4587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84E427A-3D55-4303-BF80-6455036E1DE7}" styleName="Стиль из темы 1 - акцент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Стиль из темы 1 - акцент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Стиль из темы 2 - акцент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Стиль из темы 2 - акцент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Стиль из темы 1 - акцент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6D9F66E-5EB9-4882-86FB-DCBF35E3C3E4}" styleName="Средний стиль 4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Светлый стиль 3 - акцент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C4B1156A-380E-4F78-BDF5-A606A8083BF9}" styleName="Средний стиль 4 - акцент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532" autoAdjust="0"/>
  </p:normalViewPr>
  <p:slideViewPr>
    <p:cSldViewPr>
      <p:cViewPr>
        <p:scale>
          <a:sx n="94" d="100"/>
          <a:sy n="94" d="100"/>
        </p:scale>
        <p:origin x="-1284"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29.jpeg"/></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28.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Worksheet36.xlsx"/></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Worksheet37.xlsx"/></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Worksheet38.xlsx"/></Relationships>
</file>

<file path=ppt/charts/_rels/chart4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39.xlsx"/></Relationships>
</file>

<file path=ppt/charts/_rels/chart4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40.xlsx"/></Relationships>
</file>

<file path=ppt/charts/_rels/chart4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41.xlsx"/></Relationships>
</file>

<file path=ppt/charts/_rels/chart4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42.xlsx"/></Relationships>
</file>

<file path=ppt/charts/_rels/chart45.xml.rels><?xml version="1.0" encoding="UTF-8" standalone="yes"?>
<Relationships xmlns="http://schemas.openxmlformats.org/package/2006/relationships"><Relationship Id="rId1" Type="http://schemas.openxmlformats.org/officeDocument/2006/relationships/package" Target="../embeddings/Microsoft_Excel_Worksheet4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1334249898159466"/>
          <c:y val="2.5697057990368661E-2"/>
        </c:manualLayout>
      </c:layout>
      <c:overlay val="0"/>
      <c:txPr>
        <a:bodyPr/>
        <a:lstStyle/>
        <a:p>
          <a:pPr>
            <a:defRPr sz="1600">
              <a:solidFill>
                <a:srgbClr val="FF0000"/>
              </a:solidFill>
              <a:latin typeface="Times New Roman" panose="02020603050405020304" pitchFamily="18" charset="0"/>
              <a:cs typeface="Times New Roman" panose="02020603050405020304" pitchFamily="18" charset="0"/>
            </a:defRPr>
          </a:pPr>
          <a:endParaRPr lang="ru-RU"/>
        </a:p>
      </c:txPr>
    </c:title>
    <c:autoTitleDeleted val="0"/>
    <c:plotArea>
      <c:layout>
        <c:manualLayout>
          <c:layoutTarget val="inner"/>
          <c:xMode val="edge"/>
          <c:yMode val="edge"/>
          <c:x val="7.4447232200537408E-2"/>
          <c:y val="0.15494044487610109"/>
          <c:w val="0.90556399083229422"/>
          <c:h val="0.7422416467699946"/>
        </c:manualLayout>
      </c:layout>
      <c:lineChart>
        <c:grouping val="stacked"/>
        <c:varyColors val="0"/>
        <c:ser>
          <c:idx val="0"/>
          <c:order val="0"/>
          <c:tx>
            <c:strRef>
              <c:f>Лист1!$B$1</c:f>
              <c:strCache>
                <c:ptCount val="1"/>
                <c:pt idx="0">
                  <c:v>Долговая нагрузка, %</c:v>
                </c:pt>
              </c:strCache>
            </c:strRef>
          </c:tx>
          <c:marker>
            <c:spPr>
              <a:solidFill>
                <a:srgbClr val="FF0000"/>
              </a:solidFill>
            </c:spPr>
          </c:marker>
          <c:dPt>
            <c:idx val="0"/>
            <c:bubble3D val="0"/>
            <c:spPr>
              <a:ln>
                <a:solidFill>
                  <a:srgbClr val="FF0000"/>
                </a:solidFill>
              </a:ln>
            </c:spPr>
          </c:dPt>
          <c:dPt>
            <c:idx val="1"/>
            <c:bubble3D val="0"/>
            <c:spPr>
              <a:ln>
                <a:solidFill>
                  <a:srgbClr val="FF0000"/>
                </a:solidFill>
              </a:ln>
            </c:spPr>
          </c:dPt>
          <c:dPt>
            <c:idx val="2"/>
            <c:marker>
              <c:spPr>
                <a:solidFill>
                  <a:srgbClr val="FF0000"/>
                </a:solidFill>
                <a:ln>
                  <a:solidFill>
                    <a:srgbClr val="FF0000"/>
                  </a:solidFill>
                </a:ln>
              </c:spPr>
            </c:marker>
            <c:bubble3D val="0"/>
            <c:spPr>
              <a:ln>
                <a:solidFill>
                  <a:srgbClr val="FF0000"/>
                </a:solidFill>
              </a:ln>
            </c:spPr>
          </c:dPt>
          <c:dLbls>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numRef>
              <c:f>Лист1!$A$2:$A$4</c:f>
              <c:numCache>
                <c:formatCode>General</c:formatCode>
                <c:ptCount val="3"/>
                <c:pt idx="0">
                  <c:v>2019</c:v>
                </c:pt>
                <c:pt idx="1">
                  <c:v>2020</c:v>
                </c:pt>
                <c:pt idx="2">
                  <c:v>2021</c:v>
                </c:pt>
              </c:numCache>
            </c:numRef>
          </c:cat>
          <c:val>
            <c:numRef>
              <c:f>Лист1!$B$2:$B$4</c:f>
              <c:numCache>
                <c:formatCode>General</c:formatCode>
                <c:ptCount val="3"/>
                <c:pt idx="0">
                  <c:v>28.9</c:v>
                </c:pt>
                <c:pt idx="1">
                  <c:v>28.1</c:v>
                </c:pt>
                <c:pt idx="2">
                  <c:v>26.3</c:v>
                </c:pt>
              </c:numCache>
            </c:numRef>
          </c:val>
          <c:smooth val="0"/>
        </c:ser>
        <c:dLbls>
          <c:showLegendKey val="0"/>
          <c:showVal val="0"/>
          <c:showCatName val="0"/>
          <c:showSerName val="0"/>
          <c:showPercent val="0"/>
          <c:showBubbleSize val="0"/>
        </c:dLbls>
        <c:marker val="1"/>
        <c:smooth val="0"/>
        <c:axId val="67804160"/>
        <c:axId val="40862272"/>
      </c:lineChart>
      <c:catAx>
        <c:axId val="67804160"/>
        <c:scaling>
          <c:orientation val="minMax"/>
        </c:scaling>
        <c:delete val="0"/>
        <c:axPos val="b"/>
        <c:numFmt formatCode="General" sourceLinked="1"/>
        <c:majorTickMark val="out"/>
        <c:minorTickMark val="none"/>
        <c:tickLblPos val="nextTo"/>
        <c:txPr>
          <a:bodyPr/>
          <a:lstStyle/>
          <a:p>
            <a:pPr>
              <a:defRPr sz="1200" b="1">
                <a:latin typeface="Times New Roman" panose="02020603050405020304" pitchFamily="18" charset="0"/>
                <a:cs typeface="Times New Roman" panose="02020603050405020304" pitchFamily="18" charset="0"/>
              </a:defRPr>
            </a:pPr>
            <a:endParaRPr lang="ru-RU"/>
          </a:p>
        </c:txPr>
        <c:crossAx val="40862272"/>
        <c:crosses val="autoZero"/>
        <c:auto val="1"/>
        <c:lblAlgn val="ctr"/>
        <c:lblOffset val="100"/>
        <c:noMultiLvlLbl val="0"/>
      </c:catAx>
      <c:valAx>
        <c:axId val="40862272"/>
        <c:scaling>
          <c:orientation val="minMax"/>
        </c:scaling>
        <c:delete val="1"/>
        <c:axPos val="l"/>
        <c:numFmt formatCode="General" sourceLinked="1"/>
        <c:majorTickMark val="out"/>
        <c:minorTickMark val="none"/>
        <c:tickLblPos val="nextTo"/>
        <c:crossAx val="67804160"/>
        <c:crosses val="autoZero"/>
        <c:crossBetween val="between"/>
      </c:valAx>
    </c:plotArea>
    <c:plotVisOnly val="1"/>
    <c:dispBlanksAs val="zero"/>
    <c:showDLblsOverMax val="0"/>
  </c:chart>
  <c:spPr>
    <a:gradFill>
      <a:gsLst>
        <a:gs pos="0">
          <a:srgbClr val="E6FF00"/>
        </a:gs>
        <a:gs pos="100000">
          <a:srgbClr val="FF3333"/>
        </a:gs>
      </a:gsLst>
      <a:path path="circle">
        <a:fillToRect l="50000" t="50000" r="50000" b="50000"/>
      </a:path>
    </a:gradFill>
  </c:spPr>
  <c:txPr>
    <a:bodyPr/>
    <a:lstStyle/>
    <a:p>
      <a:pPr>
        <a:defRPr sz="1800"/>
      </a:pPr>
      <a:endParaRPr lang="ru-RU"/>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plotArea>
      <c:layout>
        <c:manualLayout>
          <c:layoutTarget val="inner"/>
          <c:xMode val="edge"/>
          <c:yMode val="edge"/>
          <c:x val="1.5645663026688791E-2"/>
          <c:y val="7.6338964675332618E-2"/>
          <c:w val="0.78288646691586239"/>
          <c:h val="0.92366103532466737"/>
        </c:manualLayout>
      </c:layout>
      <c:barChart>
        <c:barDir val="col"/>
        <c:grouping val="clustered"/>
        <c:varyColors val="0"/>
        <c:ser>
          <c:idx val="0"/>
          <c:order val="0"/>
          <c:tx>
            <c:strRef>
              <c:f>Лист1!$B$1</c:f>
              <c:strCache>
                <c:ptCount val="1"/>
                <c:pt idx="0">
                  <c:v>Доходы</c:v>
                </c:pt>
              </c:strCache>
            </c:strRef>
          </c:tx>
          <c:spPr>
            <a:solidFill>
              <a:srgbClr val="FFC000"/>
            </a:solidFill>
          </c:spPr>
          <c:invertIfNegative val="0"/>
          <c:dLbls>
            <c:txPr>
              <a:bodyPr rot="-5400000" vert="horz"/>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2017 год (факт)</c:v>
                </c:pt>
                <c:pt idx="1">
                  <c:v>2018 год (факт)</c:v>
                </c:pt>
                <c:pt idx="2">
                  <c:v>2019 год (план)</c:v>
                </c:pt>
                <c:pt idx="3">
                  <c:v>2020 год (план)</c:v>
                </c:pt>
                <c:pt idx="4">
                  <c:v>2021 год (план)</c:v>
                </c:pt>
              </c:strCache>
            </c:strRef>
          </c:cat>
          <c:val>
            <c:numRef>
              <c:f>Лист1!$B$2:$B$6</c:f>
              <c:numCache>
                <c:formatCode>#,##0.00</c:formatCode>
                <c:ptCount val="5"/>
                <c:pt idx="0">
                  <c:v>556550549.52999997</c:v>
                </c:pt>
                <c:pt idx="1">
                  <c:v>593919495.85000002</c:v>
                </c:pt>
                <c:pt idx="2">
                  <c:v>803051449.25999999</c:v>
                </c:pt>
                <c:pt idx="3">
                  <c:v>530493410</c:v>
                </c:pt>
                <c:pt idx="4">
                  <c:v>516736347</c:v>
                </c:pt>
              </c:numCache>
            </c:numRef>
          </c:val>
        </c:ser>
        <c:ser>
          <c:idx val="1"/>
          <c:order val="1"/>
          <c:tx>
            <c:strRef>
              <c:f>Лист1!$C$1</c:f>
              <c:strCache>
                <c:ptCount val="1"/>
                <c:pt idx="0">
                  <c:v>Расходы</c:v>
                </c:pt>
              </c:strCache>
            </c:strRef>
          </c:tx>
          <c:spPr>
            <a:solidFill>
              <a:srgbClr val="92D050"/>
            </a:solidFill>
          </c:spPr>
          <c:invertIfNegative val="0"/>
          <c:dLbls>
            <c:txPr>
              <a:bodyPr rot="-5400000" vert="horz"/>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2017 год (факт)</c:v>
                </c:pt>
                <c:pt idx="1">
                  <c:v>2018 год (факт)</c:v>
                </c:pt>
                <c:pt idx="2">
                  <c:v>2019 год (план)</c:v>
                </c:pt>
                <c:pt idx="3">
                  <c:v>2020 год (план)</c:v>
                </c:pt>
                <c:pt idx="4">
                  <c:v>2021 год (план)</c:v>
                </c:pt>
              </c:strCache>
            </c:strRef>
          </c:cat>
          <c:val>
            <c:numRef>
              <c:f>Лист1!$C$2:$C$6</c:f>
              <c:numCache>
                <c:formatCode>#,##0.00</c:formatCode>
                <c:ptCount val="5"/>
                <c:pt idx="0">
                  <c:v>549345032.74000001</c:v>
                </c:pt>
                <c:pt idx="1">
                  <c:v>599918378.13</c:v>
                </c:pt>
                <c:pt idx="2">
                  <c:v>811248453.25999999</c:v>
                </c:pt>
                <c:pt idx="3">
                  <c:v>533793406</c:v>
                </c:pt>
                <c:pt idx="4">
                  <c:v>517236347</c:v>
                </c:pt>
              </c:numCache>
            </c:numRef>
          </c:val>
        </c:ser>
        <c:ser>
          <c:idx val="2"/>
          <c:order val="2"/>
          <c:tx>
            <c:strRef>
              <c:f>Лист1!$D$1</c:f>
              <c:strCache>
                <c:ptCount val="1"/>
                <c:pt idx="0">
                  <c:v>Дефицит/профицит</c:v>
                </c:pt>
              </c:strCache>
            </c:strRef>
          </c:tx>
          <c:spPr>
            <a:solidFill>
              <a:srgbClr val="FF0000"/>
            </a:solidFill>
          </c:spPr>
          <c:invertIfNegative val="0"/>
          <c:dLbls>
            <c:dLbl>
              <c:idx val="0"/>
              <c:layout>
                <c:manualLayout>
                  <c:x val="-5.6893320097050146E-3"/>
                  <c:y val="-0.16754429133858273"/>
                </c:manualLayout>
              </c:layout>
              <c:dLblPos val="outEnd"/>
              <c:showLegendKey val="0"/>
              <c:showVal val="1"/>
              <c:showCatName val="0"/>
              <c:showSerName val="0"/>
              <c:showPercent val="0"/>
              <c:showBubbleSize val="0"/>
            </c:dLbl>
            <c:dLbl>
              <c:idx val="1"/>
              <c:layout>
                <c:manualLayout>
                  <c:x val="3.8974164160971364E-4"/>
                  <c:y val="0.33437524606299218"/>
                </c:manualLayout>
              </c:layout>
              <c:dLblPos val="outEnd"/>
              <c:showLegendKey val="0"/>
              <c:showVal val="1"/>
              <c:showCatName val="0"/>
              <c:showSerName val="0"/>
              <c:showPercent val="0"/>
              <c:showBubbleSize val="0"/>
            </c:dLbl>
            <c:dLbl>
              <c:idx val="2"/>
              <c:layout>
                <c:manualLayout>
                  <c:x val="-2.3181788045055925E-3"/>
                  <c:y val="0.40625098425196848"/>
                </c:manualLayout>
              </c:layout>
              <c:dLblPos val="outEnd"/>
              <c:showLegendKey val="0"/>
              <c:showVal val="1"/>
              <c:showCatName val="0"/>
              <c:showSerName val="0"/>
              <c:showPercent val="0"/>
              <c:showBubbleSize val="0"/>
            </c:dLbl>
            <c:dLbl>
              <c:idx val="3"/>
              <c:layout>
                <c:manualLayout>
                  <c:x val="-1.6754410800233666E-3"/>
                  <c:y val="0.28437573818897638"/>
                </c:manualLayout>
              </c:layout>
              <c:dLblPos val="outEnd"/>
              <c:showLegendKey val="0"/>
              <c:showVal val="1"/>
              <c:showCatName val="0"/>
              <c:showSerName val="0"/>
              <c:showPercent val="0"/>
              <c:showBubbleSize val="0"/>
            </c:dLbl>
            <c:dLbl>
              <c:idx val="4"/>
              <c:layout>
                <c:manualLayout>
                  <c:x val="2.8446660048525073E-3"/>
                  <c:y val="0.27812549212598425"/>
                </c:manualLayout>
              </c:layout>
              <c:dLblPos val="outEnd"/>
              <c:showLegendKey val="0"/>
              <c:showVal val="1"/>
              <c:showCatName val="0"/>
              <c:showSerName val="0"/>
              <c:showPercent val="0"/>
              <c:showBubbleSize val="0"/>
            </c:dLbl>
            <c:txPr>
              <a:bodyPr rot="-5400000" vert="horz"/>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2017 год (факт)</c:v>
                </c:pt>
                <c:pt idx="1">
                  <c:v>2018 год (факт)</c:v>
                </c:pt>
                <c:pt idx="2">
                  <c:v>2019 год (план)</c:v>
                </c:pt>
                <c:pt idx="3">
                  <c:v>2020 год (план)</c:v>
                </c:pt>
                <c:pt idx="4">
                  <c:v>2021 год (план)</c:v>
                </c:pt>
              </c:strCache>
            </c:strRef>
          </c:cat>
          <c:val>
            <c:numRef>
              <c:f>Лист1!$D$2:$D$6</c:f>
              <c:numCache>
                <c:formatCode>#,##0.00</c:formatCode>
                <c:ptCount val="5"/>
                <c:pt idx="0">
                  <c:v>7205516.7899999619</c:v>
                </c:pt>
                <c:pt idx="1">
                  <c:v>-5998882.2799999714</c:v>
                </c:pt>
                <c:pt idx="2">
                  <c:v>-8197004</c:v>
                </c:pt>
                <c:pt idx="3">
                  <c:v>-3299996</c:v>
                </c:pt>
                <c:pt idx="4">
                  <c:v>-500000</c:v>
                </c:pt>
              </c:numCache>
            </c:numRef>
          </c:val>
        </c:ser>
        <c:dLbls>
          <c:showLegendKey val="0"/>
          <c:showVal val="0"/>
          <c:showCatName val="0"/>
          <c:showSerName val="0"/>
          <c:showPercent val="0"/>
          <c:showBubbleSize val="0"/>
        </c:dLbls>
        <c:gapWidth val="150"/>
        <c:axId val="92217344"/>
        <c:axId val="92146496"/>
      </c:barChart>
      <c:catAx>
        <c:axId val="92217344"/>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92146496"/>
        <c:crosses val="autoZero"/>
        <c:auto val="1"/>
        <c:lblAlgn val="ctr"/>
        <c:lblOffset val="100"/>
        <c:noMultiLvlLbl val="0"/>
      </c:catAx>
      <c:valAx>
        <c:axId val="92146496"/>
        <c:scaling>
          <c:orientation val="minMax"/>
        </c:scaling>
        <c:delete val="1"/>
        <c:axPos val="l"/>
        <c:majorGridlines>
          <c:spPr>
            <a:ln>
              <a:noFill/>
            </a:ln>
          </c:spPr>
        </c:majorGridlines>
        <c:numFmt formatCode="#,##0.00" sourceLinked="1"/>
        <c:majorTickMark val="out"/>
        <c:minorTickMark val="none"/>
        <c:tickLblPos val="nextTo"/>
        <c:crossAx val="92217344"/>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0.81417779296923998"/>
          <c:y val="1.8593756489085199E-2"/>
          <c:w val="0.17728820901620251"/>
          <c:h val="0.19942256704386238"/>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layout>
        <c:manualLayout>
          <c:xMode val="edge"/>
          <c:yMode val="edge"/>
          <c:x val="0.17702367747669615"/>
          <c:y val="3.7286994374655019E-2"/>
        </c:manualLayout>
      </c:layout>
      <c:overlay val="0"/>
      <c:txPr>
        <a:bodyPr/>
        <a:lstStyle/>
        <a:p>
          <a:pPr>
            <a:defRPr sz="1400" baseline="0">
              <a:latin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
          <c:y val="0.27581023366516477"/>
          <c:w val="0.63878923847171099"/>
          <c:h val="0.63951354662929483"/>
        </c:manualLayout>
      </c:layout>
      <c:pie3DChart>
        <c:varyColors val="1"/>
        <c:ser>
          <c:idx val="0"/>
          <c:order val="0"/>
          <c:tx>
            <c:strRef>
              <c:f>Лист1!$B$1</c:f>
              <c:strCache>
                <c:ptCount val="1"/>
                <c:pt idx="0">
                  <c:v>исполнение бюджета за 2018 год</c:v>
                </c:pt>
              </c:strCache>
            </c:strRef>
          </c:tx>
          <c:explosion val="25"/>
          <c:dPt>
            <c:idx val="0"/>
            <c:bubble3D val="0"/>
            <c:spPr>
              <a:solidFill>
                <a:srgbClr val="FFFF00"/>
              </a:solidFill>
            </c:spPr>
          </c:dPt>
          <c:dPt>
            <c:idx val="1"/>
            <c:bubble3D val="0"/>
            <c:spPr>
              <a:solidFill>
                <a:srgbClr val="FF66FF"/>
              </a:solidFill>
              <a:scene3d>
                <a:camera prst="orthographicFront"/>
                <a:lightRig rig="balanced" dir="t">
                  <a:rot lat="0" lon="0" rev="19200000"/>
                </a:lightRig>
              </a:scene3d>
              <a:sp3d prstMaterial="matte">
                <a:bevelT w="60000" h="50800" prst="relaxedInset"/>
                <a:contourClr>
                  <a:srgbClr val="000000"/>
                </a:contourClr>
              </a:sp3d>
            </c:spPr>
          </c:dPt>
          <c:dPt>
            <c:idx val="2"/>
            <c:bubble3D val="0"/>
            <c:spPr>
              <a:solidFill>
                <a:srgbClr val="0000FF"/>
              </a:solidFill>
            </c:spPr>
          </c:dPt>
          <c:dLbls>
            <c:dLbl>
              <c:idx val="0"/>
              <c:layout/>
              <c:numFmt formatCode="#,##0.00" sourceLinked="0"/>
              <c:spPr/>
              <c:txPr>
                <a:bodyPr/>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dLbl>
            <c:dLbl>
              <c:idx val="1"/>
              <c:layout/>
              <c:numFmt formatCode="#,##0.00" sourceLinked="0"/>
              <c:spPr/>
              <c:txPr>
                <a:bodyPr/>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dLbl>
            <c:dLbl>
              <c:idx val="2"/>
              <c:numFmt formatCode="#,##0.00" sourceLinked="0"/>
              <c:spPr/>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доходы</c:v>
                </c:pt>
                <c:pt idx="1">
                  <c:v>расходы</c:v>
                </c:pt>
                <c:pt idx="2">
                  <c:v>дефицит</c:v>
                </c:pt>
              </c:strCache>
            </c:strRef>
          </c:cat>
          <c:val>
            <c:numRef>
              <c:f>Лист1!$B$2:$B$4</c:f>
              <c:numCache>
                <c:formatCode>General</c:formatCode>
                <c:ptCount val="3"/>
                <c:pt idx="0">
                  <c:v>593919495.85000002</c:v>
                </c:pt>
                <c:pt idx="1">
                  <c:v>599918378.13</c:v>
                </c:pt>
                <c:pt idx="2">
                  <c:v>5998882.2800000003</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55701998613057335"/>
          <c:y val="0.32390800975529555"/>
          <c:w val="9.166376227014203E-2"/>
          <c:h val="0.38457100404653516"/>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5001127992581316"/>
          <c:y val="0.10072157945882244"/>
        </c:manualLayout>
      </c:layout>
      <c:overlay val="0"/>
      <c:txPr>
        <a:bodyPr/>
        <a:lstStyle/>
        <a:p>
          <a:pPr>
            <a:defRPr b="1" i="0" baseline="0">
              <a:latin typeface="Times New Roman" panose="02020603050405020304" pitchFamily="18" charset="0"/>
              <a:cs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9.1450744155999131E-2"/>
          <c:y val="1.257771640000618E-3"/>
          <c:w val="0.79803735798902986"/>
          <c:h val="0.99874222835999937"/>
        </c:manualLayout>
      </c:layout>
      <c:pie3DChart>
        <c:varyColors val="1"/>
        <c:ser>
          <c:idx val="0"/>
          <c:order val="0"/>
          <c:tx>
            <c:strRef>
              <c:f>Лист1!$B$1</c:f>
              <c:strCache>
                <c:ptCount val="1"/>
                <c:pt idx="0">
                  <c:v>2019 год</c:v>
                </c:pt>
              </c:strCache>
            </c:strRef>
          </c:tx>
          <c:explosion val="25"/>
          <c:dPt>
            <c:idx val="0"/>
            <c:bubble3D val="0"/>
            <c:spPr>
              <a:solidFill>
                <a:srgbClr val="92D050"/>
              </a:solidFill>
            </c:spPr>
          </c:dPt>
          <c:dPt>
            <c:idx val="1"/>
            <c:bubble3D val="0"/>
            <c:spPr>
              <a:solidFill>
                <a:srgbClr val="00B0F0"/>
              </a:solidFill>
            </c:spPr>
          </c:dPt>
          <c:dPt>
            <c:idx val="2"/>
            <c:bubble3D val="0"/>
            <c:spPr>
              <a:solidFill>
                <a:schemeClr val="accent1"/>
              </a:solidFill>
            </c:spPr>
          </c:dPt>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1"/>
          </c:dLbls>
          <c:cat>
            <c:strRef>
              <c:f>Лист1!$A$2:$A$3</c:f>
              <c:strCache>
                <c:ptCount val="2"/>
                <c:pt idx="0">
                  <c:v>Налоговые и неналоговые доходы</c:v>
                </c:pt>
                <c:pt idx="1">
                  <c:v>Безвозмездные поступления</c:v>
                </c:pt>
              </c:strCache>
            </c:strRef>
          </c:cat>
          <c:val>
            <c:numRef>
              <c:f>Лист1!$B$2:$B$3</c:f>
              <c:numCache>
                <c:formatCode>General</c:formatCode>
                <c:ptCount val="2"/>
                <c:pt idx="0">
                  <c:v>280876.81</c:v>
                </c:pt>
                <c:pt idx="1">
                  <c:v>522174.64</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5001127992581316"/>
          <c:y val="0.10072157945882244"/>
        </c:manualLayout>
      </c:layout>
      <c:overlay val="0"/>
      <c:txPr>
        <a:bodyPr/>
        <a:lstStyle/>
        <a:p>
          <a:pPr>
            <a:defRPr b="1" i="0" baseline="0">
              <a:latin typeface="Times New Roman" panose="02020603050405020304" pitchFamily="18" charset="0"/>
              <a:cs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9.1450744155999131E-2"/>
          <c:y val="1.257771640000618E-3"/>
          <c:w val="0.79803735798902986"/>
          <c:h val="0.99874222835999937"/>
        </c:manualLayout>
      </c:layout>
      <c:pie3DChart>
        <c:varyColors val="1"/>
        <c:ser>
          <c:idx val="0"/>
          <c:order val="0"/>
          <c:tx>
            <c:strRef>
              <c:f>Лист1!$B$1</c:f>
              <c:strCache>
                <c:ptCount val="1"/>
                <c:pt idx="0">
                  <c:v>2020 год</c:v>
                </c:pt>
              </c:strCache>
            </c:strRef>
          </c:tx>
          <c:explosion val="25"/>
          <c:dPt>
            <c:idx val="0"/>
            <c:bubble3D val="0"/>
            <c:spPr>
              <a:solidFill>
                <a:srgbClr val="92D050"/>
              </a:solidFill>
            </c:spPr>
          </c:dPt>
          <c:dPt>
            <c:idx val="1"/>
            <c:bubble3D val="0"/>
            <c:spPr>
              <a:solidFill>
                <a:srgbClr val="00B0F0"/>
              </a:solidFill>
            </c:spPr>
          </c:dPt>
          <c:dPt>
            <c:idx val="2"/>
            <c:bubble3D val="0"/>
            <c:spPr>
              <a:solidFill>
                <a:schemeClr val="accent1"/>
              </a:solidFill>
            </c:spPr>
          </c:dPt>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1"/>
          </c:dLbls>
          <c:cat>
            <c:strRef>
              <c:f>Лист1!$A$2:$A$3</c:f>
              <c:strCache>
                <c:ptCount val="2"/>
                <c:pt idx="0">
                  <c:v>Налоговые и неналоговые доходы</c:v>
                </c:pt>
                <c:pt idx="1">
                  <c:v>Безвозмездные поступления</c:v>
                </c:pt>
              </c:strCache>
            </c:strRef>
          </c:cat>
          <c:val>
            <c:numRef>
              <c:f>Лист1!$B$2:$B$3</c:f>
              <c:numCache>
                <c:formatCode>#,##0.00</c:formatCode>
                <c:ptCount val="2"/>
                <c:pt idx="0">
                  <c:v>267594.3</c:v>
                </c:pt>
                <c:pt idx="1">
                  <c:v>262899.11</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1.8596856585095974E-2"/>
          <c:y val="0.74513823604820106"/>
          <c:w val="0.97716098438042032"/>
          <c:h val="0.25079854285958464"/>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5001127992581316"/>
          <c:y val="0.10072157945882244"/>
        </c:manualLayout>
      </c:layout>
      <c:overlay val="0"/>
      <c:txPr>
        <a:bodyPr/>
        <a:lstStyle/>
        <a:p>
          <a:pPr>
            <a:defRPr b="1" i="0" baseline="0">
              <a:latin typeface="Times New Roman" panose="02020603050405020304" pitchFamily="18" charset="0"/>
              <a:cs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9.1450744155999131E-2"/>
          <c:y val="1.257771640000618E-3"/>
          <c:w val="0.79803735798902986"/>
          <c:h val="0.99874222835999937"/>
        </c:manualLayout>
      </c:layout>
      <c:pie3DChart>
        <c:varyColors val="1"/>
        <c:ser>
          <c:idx val="0"/>
          <c:order val="0"/>
          <c:tx>
            <c:strRef>
              <c:f>Лист1!$B$1</c:f>
              <c:strCache>
                <c:ptCount val="1"/>
                <c:pt idx="0">
                  <c:v>2021 год</c:v>
                </c:pt>
              </c:strCache>
            </c:strRef>
          </c:tx>
          <c:explosion val="25"/>
          <c:dPt>
            <c:idx val="0"/>
            <c:bubble3D val="0"/>
            <c:spPr>
              <a:solidFill>
                <a:srgbClr val="92D050"/>
              </a:solidFill>
            </c:spPr>
          </c:dPt>
          <c:dPt>
            <c:idx val="1"/>
            <c:bubble3D val="0"/>
            <c:spPr>
              <a:solidFill>
                <a:srgbClr val="00B0F0"/>
              </a:solidFill>
            </c:spPr>
          </c:dPt>
          <c:dPt>
            <c:idx val="2"/>
            <c:bubble3D val="0"/>
            <c:spPr>
              <a:solidFill>
                <a:schemeClr val="accent1"/>
              </a:solidFill>
            </c:spPr>
          </c:dPt>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1"/>
          </c:dLbls>
          <c:cat>
            <c:strRef>
              <c:f>Лист1!$A$2:$A$3</c:f>
              <c:strCache>
                <c:ptCount val="2"/>
                <c:pt idx="0">
                  <c:v>Налоговые и неналоговые доходы</c:v>
                </c:pt>
                <c:pt idx="1">
                  <c:v>Безвозмездные поступления</c:v>
                </c:pt>
              </c:strCache>
            </c:strRef>
          </c:cat>
          <c:val>
            <c:numRef>
              <c:f>Лист1!$B$2:$B$3</c:f>
              <c:numCache>
                <c:formatCode>General</c:formatCode>
                <c:ptCount val="2"/>
                <c:pt idx="0">
                  <c:v>271770.53999999998</c:v>
                </c:pt>
                <c:pt idx="1">
                  <c:v>244965.81</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manualLayout>
          <c:layoutTarget val="inner"/>
          <c:xMode val="edge"/>
          <c:yMode val="edge"/>
          <c:x val="0.536302876916115"/>
          <c:y val="7.0652404123623974E-2"/>
          <c:w val="0.43036376716950153"/>
          <c:h val="0.77303223765374907"/>
        </c:manualLayout>
      </c:layout>
      <c:barChart>
        <c:barDir val="bar"/>
        <c:grouping val="clustered"/>
        <c:varyColors val="0"/>
        <c:ser>
          <c:idx val="0"/>
          <c:order val="0"/>
          <c:tx>
            <c:strRef>
              <c:f>Лист1!$B$1</c:f>
              <c:strCache>
                <c:ptCount val="1"/>
                <c:pt idx="0">
                  <c:v>Безвозмездные поступления бюджета МО ГО "Вуктыл"</c:v>
                </c:pt>
              </c:strCache>
            </c:strRef>
          </c:tx>
          <c:invertIfNegative val="0"/>
          <c:dPt>
            <c:idx val="1"/>
            <c:invertIfNegative val="0"/>
            <c:bubble3D val="0"/>
            <c:spPr>
              <a:solidFill>
                <a:srgbClr val="66FF66"/>
              </a:solidFill>
            </c:spPr>
          </c:dPt>
          <c:dPt>
            <c:idx val="2"/>
            <c:invertIfNegative val="0"/>
            <c:bubble3D val="0"/>
            <c:spPr>
              <a:solidFill>
                <a:srgbClr val="FF66FF"/>
              </a:solidFill>
            </c:spPr>
          </c:dPt>
          <c:dLbls>
            <c:numFmt formatCode="#,##0.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2021 год</c:v>
                </c:pt>
                <c:pt idx="1">
                  <c:v>2020 год</c:v>
                </c:pt>
                <c:pt idx="2">
                  <c:v>2019 год</c:v>
                </c:pt>
              </c:strCache>
            </c:strRef>
          </c:cat>
          <c:val>
            <c:numRef>
              <c:f>Лист1!$B$2:$B$4</c:f>
              <c:numCache>
                <c:formatCode>General</c:formatCode>
                <c:ptCount val="3"/>
                <c:pt idx="0">
                  <c:v>244965.81</c:v>
                </c:pt>
                <c:pt idx="1">
                  <c:v>262899.11</c:v>
                </c:pt>
                <c:pt idx="2">
                  <c:v>522174.64</c:v>
                </c:pt>
              </c:numCache>
            </c:numRef>
          </c:val>
        </c:ser>
        <c:dLbls>
          <c:showLegendKey val="0"/>
          <c:showVal val="0"/>
          <c:showCatName val="0"/>
          <c:showSerName val="0"/>
          <c:showPercent val="0"/>
          <c:showBubbleSize val="0"/>
        </c:dLbls>
        <c:gapWidth val="150"/>
        <c:axId val="93140480"/>
        <c:axId val="92206144"/>
      </c:barChart>
      <c:catAx>
        <c:axId val="93140480"/>
        <c:scaling>
          <c:orientation val="minMax"/>
        </c:scaling>
        <c:delete val="0"/>
        <c:axPos val="l"/>
        <c:majorTickMark val="out"/>
        <c:minorTickMark val="none"/>
        <c:tickLblPos val="nextTo"/>
        <c:txPr>
          <a:bodyPr/>
          <a:lstStyle/>
          <a:p>
            <a:pPr>
              <a:defRPr sz="1400" b="1" i="0" baseline="0">
                <a:latin typeface="Times New Roman" panose="02020603050405020304" pitchFamily="18" charset="0"/>
              </a:defRPr>
            </a:pPr>
            <a:endParaRPr lang="ru-RU"/>
          </a:p>
        </c:txPr>
        <c:crossAx val="92206144"/>
        <c:crosses val="autoZero"/>
        <c:auto val="1"/>
        <c:lblAlgn val="ctr"/>
        <c:lblOffset val="100"/>
        <c:noMultiLvlLbl val="0"/>
      </c:catAx>
      <c:valAx>
        <c:axId val="92206144"/>
        <c:scaling>
          <c:orientation val="minMax"/>
        </c:scaling>
        <c:delete val="1"/>
        <c:axPos val="b"/>
        <c:numFmt formatCode="General" sourceLinked="1"/>
        <c:majorTickMark val="out"/>
        <c:minorTickMark val="none"/>
        <c:tickLblPos val="nextTo"/>
        <c:crossAx val="93140480"/>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plotVisOnly val="1"/>
    <c:dispBlanksAs val="gap"/>
    <c:showDLblsOverMax val="0"/>
  </c:chart>
  <c:txPr>
    <a:bodyPr/>
    <a:lstStyle/>
    <a:p>
      <a:pPr>
        <a:defRPr sz="1800"/>
      </a:pPr>
      <a:endParaRPr lang="ru-RU"/>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plotArea>
      <c:layout>
        <c:manualLayout>
          <c:layoutTarget val="inner"/>
          <c:xMode val="edge"/>
          <c:yMode val="edge"/>
          <c:x val="2.2916666666666665E-2"/>
          <c:y val="0.21096968533585339"/>
          <c:w val="0.71430314960629926"/>
          <c:h val="0.6347799122897686"/>
        </c:manualLayout>
      </c:layout>
      <c:barChart>
        <c:barDir val="col"/>
        <c:grouping val="clustered"/>
        <c:varyColors val="0"/>
        <c:ser>
          <c:idx val="0"/>
          <c:order val="0"/>
          <c:tx>
            <c:strRef>
              <c:f>Лист1!$B$1</c:f>
              <c:strCache>
                <c:ptCount val="1"/>
                <c:pt idx="0">
                  <c:v>Дотации</c:v>
                </c:pt>
              </c:strCache>
            </c:strRef>
          </c:tx>
          <c:spPr>
            <a:solidFill>
              <a:srgbClr val="00B0F0"/>
            </a:solidFill>
          </c:spPr>
          <c:invertIfNegative val="0"/>
          <c:dLbls>
            <c:numFmt formatCode="#,##0.00" sourceLinked="0"/>
            <c:txPr>
              <a:bodyPr rot="-5400000" vert="horz"/>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2019 год</c:v>
                </c:pt>
                <c:pt idx="1">
                  <c:v>2020 год</c:v>
                </c:pt>
                <c:pt idx="2">
                  <c:v>2021 год</c:v>
                </c:pt>
              </c:strCache>
            </c:strRef>
          </c:cat>
          <c:val>
            <c:numRef>
              <c:f>Лист1!$B$2:$B$4</c:f>
              <c:numCache>
                <c:formatCode>General</c:formatCode>
                <c:ptCount val="3"/>
                <c:pt idx="0">
                  <c:v>34106.5</c:v>
                </c:pt>
                <c:pt idx="1">
                  <c:v>1092.2</c:v>
                </c:pt>
                <c:pt idx="2">
                  <c:v>1407.2</c:v>
                </c:pt>
              </c:numCache>
            </c:numRef>
          </c:val>
        </c:ser>
        <c:ser>
          <c:idx val="1"/>
          <c:order val="1"/>
          <c:tx>
            <c:strRef>
              <c:f>Лист1!$C$1</c:f>
              <c:strCache>
                <c:ptCount val="1"/>
                <c:pt idx="0">
                  <c:v>Субсидии</c:v>
                </c:pt>
              </c:strCache>
            </c:strRef>
          </c:tx>
          <c:spPr>
            <a:solidFill>
              <a:srgbClr val="FFFF66"/>
            </a:solidFill>
          </c:spPr>
          <c:invertIfNegative val="0"/>
          <c:dLbls>
            <c:numFmt formatCode="#,##0.00" sourceLinked="0"/>
            <c:txPr>
              <a:bodyPr rot="-5400000" vert="horz"/>
              <a:lstStyle/>
              <a:p>
                <a:pPr>
                  <a:defRPr sz="1400" b="1" i="0" baseline="0">
                    <a:latin typeface="Times New Roman" panose="02020603050405020304" pitchFamily="18" charset="0"/>
                  </a:defRPr>
                </a:pPr>
                <a:endParaRPr lang="ru-RU"/>
              </a:p>
            </c:txPr>
            <c:dLblPos val="inBase"/>
            <c:showLegendKey val="0"/>
            <c:showVal val="1"/>
            <c:showCatName val="0"/>
            <c:showSerName val="0"/>
            <c:showPercent val="0"/>
            <c:showBubbleSize val="0"/>
            <c:showLeaderLines val="0"/>
          </c:dLbls>
          <c:cat>
            <c:strRef>
              <c:f>Лист1!$A$2:$A$4</c:f>
              <c:strCache>
                <c:ptCount val="3"/>
                <c:pt idx="0">
                  <c:v>2019 год</c:v>
                </c:pt>
                <c:pt idx="1">
                  <c:v>2020 год</c:v>
                </c:pt>
                <c:pt idx="2">
                  <c:v>2021 год</c:v>
                </c:pt>
              </c:strCache>
            </c:strRef>
          </c:cat>
          <c:val>
            <c:numRef>
              <c:f>Лист1!$C$2:$C$4</c:f>
              <c:numCache>
                <c:formatCode>General</c:formatCode>
                <c:ptCount val="3"/>
                <c:pt idx="0">
                  <c:v>241573.39</c:v>
                </c:pt>
                <c:pt idx="1">
                  <c:v>27834.400000000001</c:v>
                </c:pt>
                <c:pt idx="2">
                  <c:v>7834.4</c:v>
                </c:pt>
              </c:numCache>
            </c:numRef>
          </c:val>
        </c:ser>
        <c:ser>
          <c:idx val="2"/>
          <c:order val="2"/>
          <c:tx>
            <c:strRef>
              <c:f>Лист1!$D$1</c:f>
              <c:strCache>
                <c:ptCount val="1"/>
                <c:pt idx="0">
                  <c:v>Субвенции</c:v>
                </c:pt>
              </c:strCache>
            </c:strRef>
          </c:tx>
          <c:spPr>
            <a:solidFill>
              <a:srgbClr val="45874B"/>
            </a:solidFill>
          </c:spPr>
          <c:invertIfNegative val="0"/>
          <c:dLbls>
            <c:numFmt formatCode="#,##0.00" sourceLinked="0"/>
            <c:txPr>
              <a:bodyPr rot="-5400000" vert="horz"/>
              <a:lstStyle/>
              <a:p>
                <a:pPr>
                  <a:defRPr sz="1400" b="1" i="0" baseline="0">
                    <a:latin typeface="Times New Roman" panose="02020603050405020304" pitchFamily="18" charset="0"/>
                  </a:defRPr>
                </a:pPr>
                <a:endParaRPr lang="ru-RU"/>
              </a:p>
            </c:txPr>
            <c:dLblPos val="inBase"/>
            <c:showLegendKey val="0"/>
            <c:showVal val="1"/>
            <c:showCatName val="0"/>
            <c:showSerName val="0"/>
            <c:showPercent val="0"/>
            <c:showBubbleSize val="0"/>
            <c:showLeaderLines val="0"/>
          </c:dLbls>
          <c:cat>
            <c:strRef>
              <c:f>Лист1!$A$2:$A$4</c:f>
              <c:strCache>
                <c:ptCount val="3"/>
                <c:pt idx="0">
                  <c:v>2019 год</c:v>
                </c:pt>
                <c:pt idx="1">
                  <c:v>2020 год</c:v>
                </c:pt>
                <c:pt idx="2">
                  <c:v>2021 год</c:v>
                </c:pt>
              </c:strCache>
            </c:strRef>
          </c:cat>
          <c:val>
            <c:numRef>
              <c:f>Лист1!$D$2:$D$4</c:f>
              <c:numCache>
                <c:formatCode>General</c:formatCode>
                <c:ptCount val="3"/>
                <c:pt idx="0">
                  <c:v>236812.48</c:v>
                </c:pt>
                <c:pt idx="1">
                  <c:v>233972.51</c:v>
                </c:pt>
                <c:pt idx="2">
                  <c:v>235724.21</c:v>
                </c:pt>
              </c:numCache>
            </c:numRef>
          </c:val>
        </c:ser>
        <c:dLbls>
          <c:showLegendKey val="0"/>
          <c:showVal val="0"/>
          <c:showCatName val="0"/>
          <c:showSerName val="0"/>
          <c:showPercent val="0"/>
          <c:showBubbleSize val="0"/>
        </c:dLbls>
        <c:gapWidth val="150"/>
        <c:axId val="107537920"/>
        <c:axId val="92207872"/>
      </c:barChart>
      <c:catAx>
        <c:axId val="107537920"/>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92207872"/>
        <c:crosses val="autoZero"/>
        <c:auto val="1"/>
        <c:lblAlgn val="ctr"/>
        <c:lblOffset val="100"/>
        <c:noMultiLvlLbl val="0"/>
      </c:catAx>
      <c:valAx>
        <c:axId val="92207872"/>
        <c:scaling>
          <c:orientation val="minMax"/>
        </c:scaling>
        <c:delete val="1"/>
        <c:axPos val="l"/>
        <c:majorGridlines>
          <c:spPr>
            <a:ln>
              <a:noFill/>
            </a:ln>
          </c:spPr>
        </c:majorGridlines>
        <c:numFmt formatCode="General" sourceLinked="1"/>
        <c:majorTickMark val="out"/>
        <c:minorTickMark val="none"/>
        <c:tickLblPos val="nextTo"/>
        <c:crossAx val="107537920"/>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2.3823982939632532E-2"/>
          <c:y val="2.6373610147217372E-2"/>
          <c:w val="0.71784268372703408"/>
          <c:h val="0.13150332974026546"/>
        </c:manualLayout>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layout/>
      <c:overlay val="0"/>
      <c:txPr>
        <a:bodyPr/>
        <a:lstStyle/>
        <a:p>
          <a:pPr>
            <a:defRPr sz="2000" baseline="0">
              <a:latin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20791501937905724"/>
          <c:y val="0"/>
          <c:w val="0.58472771318092043"/>
          <c:h val="0.79965068816307572"/>
        </c:manualLayout>
      </c:layout>
      <c:pie3DChart>
        <c:varyColors val="1"/>
        <c:ser>
          <c:idx val="0"/>
          <c:order val="0"/>
          <c:tx>
            <c:strRef>
              <c:f>Лист1!$B$1</c:f>
              <c:strCache>
                <c:ptCount val="1"/>
                <c:pt idx="0">
                  <c:v>2019 год</c:v>
                </c:pt>
              </c:strCache>
            </c:strRef>
          </c:tx>
          <c:explosion val="25"/>
          <c:dPt>
            <c:idx val="1"/>
            <c:bubble3D val="0"/>
            <c:spPr>
              <a:solidFill>
                <a:srgbClr val="00B050"/>
              </a:solidFill>
            </c:spPr>
          </c:dPt>
          <c:dPt>
            <c:idx val="2"/>
            <c:bubble3D val="0"/>
            <c:spPr>
              <a:solidFill>
                <a:srgbClr val="FF66CC"/>
              </a:solidFill>
            </c:spPr>
          </c:dPt>
          <c:dPt>
            <c:idx val="3"/>
            <c:bubble3D val="0"/>
            <c:spPr>
              <a:solidFill>
                <a:srgbClr val="6600CC"/>
              </a:solidFill>
            </c:spPr>
          </c:dPt>
          <c:dPt>
            <c:idx val="5"/>
            <c:bubble3D val="0"/>
            <c:spPr>
              <a:solidFill>
                <a:srgbClr val="C00000"/>
              </a:solidFill>
            </c:spPr>
          </c:dPt>
          <c:dPt>
            <c:idx val="6"/>
            <c:bubble3D val="0"/>
            <c:spPr>
              <a:solidFill>
                <a:schemeClr val="tx1"/>
              </a:solidFill>
            </c:spPr>
          </c:dPt>
          <c:dPt>
            <c:idx val="7"/>
            <c:bubble3D val="0"/>
            <c:spPr>
              <a:solidFill>
                <a:srgbClr val="0070C0"/>
              </a:solidFill>
            </c:spPr>
          </c:dPt>
          <c:dPt>
            <c:idx val="8"/>
            <c:bubble3D val="0"/>
            <c:spPr>
              <a:solidFill>
                <a:srgbClr val="FFFF66"/>
              </a:solidFill>
            </c:spPr>
          </c:dPt>
          <c:dPt>
            <c:idx val="9"/>
            <c:bubble3D val="0"/>
            <c:spPr>
              <a:solidFill>
                <a:schemeClr val="accent2"/>
              </a:solidFill>
            </c:spPr>
          </c:dPt>
          <c:dPt>
            <c:idx val="10"/>
            <c:bubble3D val="0"/>
            <c:spPr>
              <a:solidFill>
                <a:schemeClr val="accent5">
                  <a:lumMod val="60000"/>
                  <a:lumOff val="40000"/>
                </a:schemeClr>
              </a:solidFill>
            </c:spPr>
          </c:dPt>
          <c:dPt>
            <c:idx val="11"/>
            <c:bubble3D val="0"/>
            <c:spPr>
              <a:solidFill>
                <a:srgbClr val="66FFFF"/>
              </a:solidFill>
            </c:spPr>
          </c:dPt>
          <c:dPt>
            <c:idx val="12"/>
            <c:bubble3D val="0"/>
            <c:spPr>
              <a:solidFill>
                <a:srgbClr val="66FF66"/>
              </a:solidFill>
            </c:spPr>
          </c:dPt>
          <c:dLbls>
            <c:dLbl>
              <c:idx val="0"/>
              <c:layout>
                <c:manualLayout>
                  <c:x val="-0.15729936962740365"/>
                  <c:y val="-8.6724310574438343E-2"/>
                </c:manualLayout>
              </c:layout>
              <c:showLegendKey val="0"/>
              <c:showVal val="1"/>
              <c:showCatName val="0"/>
              <c:showSerName val="0"/>
              <c:showPercent val="0"/>
              <c:showBubbleSize val="0"/>
            </c:dLbl>
            <c:dLbl>
              <c:idx val="1"/>
              <c:layout>
                <c:manualLayout>
                  <c:x val="9.9909461279370046E-2"/>
                  <c:y val="-0.13819388033364258"/>
                </c:manualLayout>
              </c:layout>
              <c:showLegendKey val="0"/>
              <c:showVal val="1"/>
              <c:showCatName val="0"/>
              <c:showSerName val="0"/>
              <c:showPercent val="0"/>
              <c:showBubbleSize val="0"/>
            </c:dLbl>
            <c:dLbl>
              <c:idx val="7"/>
              <c:layout>
                <c:manualLayout>
                  <c:x val="6.8423686889351951E-2"/>
                  <c:y val="1.6294906626536446E-2"/>
                </c:manualLayout>
              </c:layout>
              <c:showLegendKey val="0"/>
              <c:showVal val="1"/>
              <c:showCatName val="0"/>
              <c:showSerName val="0"/>
              <c:showPercent val="0"/>
              <c:showBubbleSize val="0"/>
            </c:dLbl>
            <c:dLbl>
              <c:idx val="8"/>
              <c:layout>
                <c:manualLayout>
                  <c:x val="6.2483628738631572E-2"/>
                  <c:y val="5.4733637099485338E-2"/>
                </c:manualLayout>
              </c:layout>
              <c:showLegendKey val="0"/>
              <c:showVal val="1"/>
              <c:showCatName val="0"/>
              <c:showSerName val="0"/>
              <c:showPercent val="0"/>
              <c:showBubbleSize val="0"/>
            </c:dLbl>
            <c:numFmt formatCode="#,##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Лист1!$A$2:$A$14</c:f>
              <c:strCache>
                <c:ptCount val="13"/>
                <c:pt idx="0">
                  <c:v>"Развитие образования"</c:v>
                </c:pt>
                <c:pt idx="1">
                  <c:v>"Развитие культуры"</c:v>
                </c:pt>
                <c:pt idx="2">
                  <c:v>"Развитие физической культуры и спорта "</c:v>
                </c:pt>
                <c:pt idx="3">
                  <c:v>"Безопасность жизнедеятельности населения"</c:v>
                </c:pt>
                <c:pt idx="4">
                  <c:v> "Развитие экономики"</c:v>
                </c:pt>
                <c:pt idx="5">
                  <c:v> "Развитие транспортной системы"</c:v>
                </c:pt>
                <c:pt idx="6">
                  <c:v>"Социальное развитие и защита населения"</c:v>
                </c:pt>
                <c:pt idx="7">
                  <c:v>"Муниципальное управление"</c:v>
                </c:pt>
                <c:pt idx="8">
                  <c:v>"Развитие строительства и жилищно-коммунального комплекса, энергосбережение и повышение энергоэффективности"</c:v>
                </c:pt>
                <c:pt idx="9">
                  <c:v>"Управление муниципальным имуществом"</c:v>
                </c:pt>
                <c:pt idx="10">
                  <c:v>"Управление муниципальными финансами и муниципальным долгом городского округа Вуктыл"</c:v>
                </c:pt>
                <c:pt idx="11">
                  <c:v> "Формирование современной городской среды"</c:v>
                </c:pt>
                <c:pt idx="12">
                  <c:v>Непрограммные расходы</c:v>
                </c:pt>
              </c:strCache>
            </c:strRef>
          </c:cat>
          <c:val>
            <c:numRef>
              <c:f>Лист1!$B$2:$B$14</c:f>
              <c:numCache>
                <c:formatCode>0.000</c:formatCode>
                <c:ptCount val="13"/>
                <c:pt idx="0">
                  <c:v>54.7</c:v>
                </c:pt>
                <c:pt idx="1">
                  <c:v>13.3</c:v>
                </c:pt>
                <c:pt idx="2">
                  <c:v>2</c:v>
                </c:pt>
                <c:pt idx="3">
                  <c:v>1.2</c:v>
                </c:pt>
                <c:pt idx="4">
                  <c:v>0.2</c:v>
                </c:pt>
                <c:pt idx="5">
                  <c:v>4.4000000000000004</c:v>
                </c:pt>
                <c:pt idx="6">
                  <c:v>0.7</c:v>
                </c:pt>
                <c:pt idx="7">
                  <c:v>10.6</c:v>
                </c:pt>
                <c:pt idx="8">
                  <c:v>8</c:v>
                </c:pt>
                <c:pt idx="9">
                  <c:v>2.1</c:v>
                </c:pt>
                <c:pt idx="10">
                  <c:v>1.6</c:v>
                </c:pt>
                <c:pt idx="11">
                  <c:v>0.7</c:v>
                </c:pt>
                <c:pt idx="12">
                  <c:v>0.5</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1.5470729087915287E-2"/>
          <c:y val="0.53328381983531414"/>
          <c:w val="0.97592589079984793"/>
          <c:h val="0.45429818764726004"/>
        </c:manualLayout>
      </c:layout>
      <c:overlay val="0"/>
      <c:txPr>
        <a:bodyPr/>
        <a:lstStyle/>
        <a:p>
          <a:pPr>
            <a:defRPr sz="11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layout>
        <c:manualLayout>
          <c:xMode val="edge"/>
          <c:yMode val="edge"/>
          <c:x val="2.8878905053910001E-2"/>
          <c:y val="0"/>
        </c:manualLayout>
      </c:layout>
      <c:overlay val="0"/>
      <c:txPr>
        <a:bodyPr/>
        <a:lstStyle/>
        <a:p>
          <a:pPr>
            <a:defRPr sz="2000" baseline="0">
              <a:latin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6.0223660785657961E-2"/>
          <c:y val="5.0391226371672988E-2"/>
          <c:w val="0.41839569767767448"/>
          <c:h val="0.5705996592009257"/>
        </c:manualLayout>
      </c:layout>
      <c:pie3DChart>
        <c:varyColors val="1"/>
        <c:ser>
          <c:idx val="0"/>
          <c:order val="0"/>
          <c:tx>
            <c:strRef>
              <c:f>Лист1!$B$1</c:f>
              <c:strCache>
                <c:ptCount val="1"/>
                <c:pt idx="0">
                  <c:v>2020 год</c:v>
                </c:pt>
              </c:strCache>
            </c:strRef>
          </c:tx>
          <c:explosion val="25"/>
          <c:dPt>
            <c:idx val="1"/>
            <c:bubble3D val="0"/>
            <c:spPr>
              <a:solidFill>
                <a:srgbClr val="00B050"/>
              </a:solidFill>
            </c:spPr>
          </c:dPt>
          <c:dPt>
            <c:idx val="2"/>
            <c:bubble3D val="0"/>
            <c:spPr>
              <a:solidFill>
                <a:srgbClr val="FF66CC"/>
              </a:solidFill>
            </c:spPr>
          </c:dPt>
          <c:dPt>
            <c:idx val="3"/>
            <c:bubble3D val="0"/>
            <c:spPr>
              <a:solidFill>
                <a:srgbClr val="6600CC"/>
              </a:solidFill>
            </c:spPr>
          </c:dPt>
          <c:dPt>
            <c:idx val="5"/>
            <c:bubble3D val="0"/>
            <c:spPr>
              <a:solidFill>
                <a:srgbClr val="C00000"/>
              </a:solidFill>
            </c:spPr>
          </c:dPt>
          <c:dPt>
            <c:idx val="6"/>
            <c:bubble3D val="0"/>
            <c:spPr>
              <a:solidFill>
                <a:schemeClr val="tx1"/>
              </a:solidFill>
            </c:spPr>
          </c:dPt>
          <c:dPt>
            <c:idx val="7"/>
            <c:bubble3D val="0"/>
            <c:spPr>
              <a:solidFill>
                <a:srgbClr val="0070C0"/>
              </a:solidFill>
            </c:spPr>
          </c:dPt>
          <c:dPt>
            <c:idx val="8"/>
            <c:bubble3D val="0"/>
            <c:spPr>
              <a:solidFill>
                <a:srgbClr val="FFFF66"/>
              </a:solidFill>
            </c:spPr>
          </c:dPt>
          <c:dPt>
            <c:idx val="9"/>
            <c:bubble3D val="0"/>
            <c:spPr>
              <a:solidFill>
                <a:schemeClr val="accent2"/>
              </a:solidFill>
            </c:spPr>
          </c:dPt>
          <c:dPt>
            <c:idx val="10"/>
            <c:bubble3D val="0"/>
            <c:spPr>
              <a:solidFill>
                <a:schemeClr val="accent5">
                  <a:lumMod val="60000"/>
                  <a:lumOff val="40000"/>
                </a:schemeClr>
              </a:solidFill>
            </c:spPr>
          </c:dPt>
          <c:dPt>
            <c:idx val="11"/>
            <c:bubble3D val="0"/>
            <c:spPr>
              <a:solidFill>
                <a:srgbClr val="66FFFF"/>
              </a:solidFill>
            </c:spPr>
          </c:dPt>
          <c:dPt>
            <c:idx val="12"/>
            <c:bubble3D val="0"/>
            <c:spPr>
              <a:solidFill>
                <a:srgbClr val="66FF66"/>
              </a:solidFill>
            </c:spPr>
          </c:dPt>
          <c:dLbls>
            <c:dLbl>
              <c:idx val="0"/>
              <c:layout>
                <c:manualLayout>
                  <c:x val="-0.1343570226614387"/>
                  <c:y val="-6.3819207678223383E-2"/>
                </c:manualLayout>
              </c:layout>
              <c:showLegendKey val="0"/>
              <c:showVal val="1"/>
              <c:showCatName val="0"/>
              <c:showSerName val="0"/>
              <c:showPercent val="0"/>
              <c:showBubbleSize val="0"/>
            </c:dLbl>
            <c:dLbl>
              <c:idx val="1"/>
              <c:layout>
                <c:manualLayout>
                  <c:x val="5.8326513856184002E-2"/>
                  <c:y val="-0.11986979801667062"/>
                </c:manualLayout>
              </c:layout>
              <c:showLegendKey val="0"/>
              <c:showVal val="1"/>
              <c:showCatName val="0"/>
              <c:showSerName val="0"/>
              <c:showPercent val="0"/>
              <c:showBubbleSize val="0"/>
            </c:dLbl>
            <c:dLbl>
              <c:idx val="7"/>
              <c:layout>
                <c:manualLayout>
                  <c:x val="6.8423686889351951E-2"/>
                  <c:y val="1.6294906626536446E-2"/>
                </c:manualLayout>
              </c:layout>
              <c:showLegendKey val="0"/>
              <c:showVal val="1"/>
              <c:showCatName val="0"/>
              <c:showSerName val="0"/>
              <c:showPercent val="0"/>
              <c:showBubbleSize val="0"/>
            </c:dLbl>
            <c:dLbl>
              <c:idx val="8"/>
              <c:layout>
                <c:manualLayout>
                  <c:x val="5.2446408393647316E-2"/>
                  <c:y val="4.0990575361756362E-2"/>
                </c:manualLayout>
              </c:layout>
              <c:showLegendKey val="0"/>
              <c:showVal val="1"/>
              <c:showCatName val="0"/>
              <c:showSerName val="0"/>
              <c:showPercent val="0"/>
              <c:showBubbleSize val="0"/>
            </c:dLbl>
            <c:numFmt formatCode="#,##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Лист1!$A$2:$A$14</c:f>
              <c:strCache>
                <c:ptCount val="13"/>
                <c:pt idx="0">
                  <c:v>"Развитие образования"</c:v>
                </c:pt>
                <c:pt idx="1">
                  <c:v>"Развитие культуры"</c:v>
                </c:pt>
                <c:pt idx="2">
                  <c:v>"Развитие физической культуры и спорта "</c:v>
                </c:pt>
                <c:pt idx="3">
                  <c:v>"Безопасность жизнедеятельности населения"</c:v>
                </c:pt>
                <c:pt idx="4">
                  <c:v> "Развитие экономики"</c:v>
                </c:pt>
                <c:pt idx="5">
                  <c:v> "Развитие транспортной системы"</c:v>
                </c:pt>
                <c:pt idx="6">
                  <c:v>"Социальное развитие и защита населения"</c:v>
                </c:pt>
                <c:pt idx="7">
                  <c:v>"Муниципальное управление"</c:v>
                </c:pt>
                <c:pt idx="8">
                  <c:v>"Развитие строительства и жилищно-коммунального комплекса, энергосбережение и повышение энергоэффективности"</c:v>
                </c:pt>
                <c:pt idx="9">
                  <c:v>"Управление муниципальным имуществом"</c:v>
                </c:pt>
                <c:pt idx="10">
                  <c:v>"Управление муниципальными финансами и муниципальным долгом городского округа Вуктыл"</c:v>
                </c:pt>
                <c:pt idx="11">
                  <c:v> "Формирование современной городской среды"</c:v>
                </c:pt>
                <c:pt idx="12">
                  <c:v>Непрограммные расходы</c:v>
                </c:pt>
              </c:strCache>
            </c:strRef>
          </c:cat>
          <c:val>
            <c:numRef>
              <c:f>Лист1!$B$2:$B$14</c:f>
              <c:numCache>
                <c:formatCode>0.0</c:formatCode>
                <c:ptCount val="13"/>
                <c:pt idx="0">
                  <c:v>55.5</c:v>
                </c:pt>
                <c:pt idx="1">
                  <c:v>8.8000000000000007</c:v>
                </c:pt>
                <c:pt idx="2">
                  <c:v>1.7</c:v>
                </c:pt>
                <c:pt idx="3">
                  <c:v>0.7</c:v>
                </c:pt>
                <c:pt idx="4">
                  <c:v>0.1</c:v>
                </c:pt>
                <c:pt idx="5">
                  <c:v>5.5</c:v>
                </c:pt>
                <c:pt idx="6">
                  <c:v>0.5</c:v>
                </c:pt>
                <c:pt idx="7">
                  <c:v>12.6</c:v>
                </c:pt>
                <c:pt idx="8">
                  <c:v>8.6999999999999993</c:v>
                </c:pt>
                <c:pt idx="9">
                  <c:v>1.6</c:v>
                </c:pt>
                <c:pt idx="10">
                  <c:v>2</c:v>
                </c:pt>
                <c:pt idx="11">
                  <c:v>0.2</c:v>
                </c:pt>
                <c:pt idx="12">
                  <c:v>2.1</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2.5656589195599687E-3"/>
          <c:y val="0.54473637128342156"/>
          <c:w val="0.98883096096820322"/>
          <c:h val="0.44284563619915246"/>
        </c:manualLayout>
      </c:layout>
      <c:overlay val="0"/>
      <c:txPr>
        <a:bodyPr/>
        <a:lstStyle/>
        <a:p>
          <a:pPr>
            <a:defRPr sz="11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layout>
        <c:manualLayout>
          <c:xMode val="edge"/>
          <c:yMode val="edge"/>
          <c:x val="0.75567947647394018"/>
          <c:y val="1.6949884356283647E-2"/>
        </c:manualLayout>
      </c:layout>
      <c:overlay val="0"/>
      <c:txPr>
        <a:bodyPr/>
        <a:lstStyle/>
        <a:p>
          <a:pPr>
            <a:defRPr sz="2000" baseline="0">
              <a:latin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12669179230981503"/>
          <c:y val="0"/>
          <c:w val="0.85742242797395274"/>
          <c:h val="1"/>
        </c:manualLayout>
      </c:layout>
      <c:pie3DChart>
        <c:varyColors val="1"/>
        <c:ser>
          <c:idx val="0"/>
          <c:order val="0"/>
          <c:tx>
            <c:strRef>
              <c:f>Лист1!$B$1</c:f>
              <c:strCache>
                <c:ptCount val="1"/>
                <c:pt idx="0">
                  <c:v>2021 год</c:v>
                </c:pt>
              </c:strCache>
            </c:strRef>
          </c:tx>
          <c:explosion val="25"/>
          <c:dPt>
            <c:idx val="1"/>
            <c:bubble3D val="0"/>
            <c:spPr>
              <a:solidFill>
                <a:srgbClr val="00B050"/>
              </a:solidFill>
            </c:spPr>
          </c:dPt>
          <c:dPt>
            <c:idx val="2"/>
            <c:bubble3D val="0"/>
            <c:spPr>
              <a:solidFill>
                <a:srgbClr val="FF66CC"/>
              </a:solidFill>
            </c:spPr>
          </c:dPt>
          <c:dPt>
            <c:idx val="3"/>
            <c:bubble3D val="0"/>
            <c:spPr>
              <a:solidFill>
                <a:srgbClr val="6600CC"/>
              </a:solidFill>
            </c:spPr>
          </c:dPt>
          <c:dPt>
            <c:idx val="5"/>
            <c:bubble3D val="0"/>
            <c:spPr>
              <a:solidFill>
                <a:srgbClr val="C00000"/>
              </a:solidFill>
            </c:spPr>
          </c:dPt>
          <c:dPt>
            <c:idx val="6"/>
            <c:bubble3D val="0"/>
            <c:spPr>
              <a:solidFill>
                <a:schemeClr val="tx1"/>
              </a:solidFill>
            </c:spPr>
          </c:dPt>
          <c:dPt>
            <c:idx val="7"/>
            <c:bubble3D val="0"/>
            <c:spPr>
              <a:solidFill>
                <a:srgbClr val="0070C0"/>
              </a:solidFill>
            </c:spPr>
          </c:dPt>
          <c:dPt>
            <c:idx val="8"/>
            <c:bubble3D val="0"/>
            <c:spPr>
              <a:solidFill>
                <a:srgbClr val="FFFF66"/>
              </a:solidFill>
            </c:spPr>
          </c:dPt>
          <c:dPt>
            <c:idx val="9"/>
            <c:bubble3D val="0"/>
            <c:spPr>
              <a:solidFill>
                <a:schemeClr val="accent2"/>
              </a:solidFill>
            </c:spPr>
          </c:dPt>
          <c:dPt>
            <c:idx val="10"/>
            <c:bubble3D val="0"/>
            <c:spPr>
              <a:solidFill>
                <a:schemeClr val="accent5">
                  <a:lumMod val="60000"/>
                  <a:lumOff val="40000"/>
                </a:schemeClr>
              </a:solidFill>
            </c:spPr>
          </c:dPt>
          <c:dPt>
            <c:idx val="11"/>
            <c:bubble3D val="0"/>
            <c:spPr>
              <a:solidFill>
                <a:srgbClr val="66FFFF"/>
              </a:solidFill>
            </c:spPr>
          </c:dPt>
          <c:dPt>
            <c:idx val="12"/>
            <c:bubble3D val="0"/>
            <c:spPr>
              <a:solidFill>
                <a:srgbClr val="66FF66"/>
              </a:solidFill>
            </c:spPr>
          </c:dPt>
          <c:dLbls>
            <c:dLbl>
              <c:idx val="0"/>
              <c:layout>
                <c:manualLayout>
                  <c:x val="-0.15729936962740365"/>
                  <c:y val="-8.6724310574438343E-2"/>
                </c:manualLayout>
              </c:layout>
              <c:showLegendKey val="0"/>
              <c:showVal val="1"/>
              <c:showCatName val="0"/>
              <c:showSerName val="0"/>
              <c:showPercent val="0"/>
              <c:showBubbleSize val="0"/>
            </c:dLbl>
            <c:dLbl>
              <c:idx val="1"/>
              <c:layout>
                <c:manualLayout>
                  <c:x val="9.421981786969906E-2"/>
                  <c:y val="-0.16384770379048794"/>
                </c:manualLayout>
              </c:layout>
              <c:showLegendKey val="0"/>
              <c:showVal val="1"/>
              <c:showCatName val="0"/>
              <c:showSerName val="0"/>
              <c:showPercent val="0"/>
              <c:showBubbleSize val="0"/>
            </c:dLbl>
            <c:dLbl>
              <c:idx val="7"/>
              <c:layout>
                <c:manualLayout>
                  <c:x val="0.1253167210811702"/>
                  <c:y val="6.6747634101260887E-3"/>
                </c:manualLayout>
              </c:layout>
              <c:showLegendKey val="0"/>
              <c:showVal val="1"/>
              <c:showCatName val="0"/>
              <c:showSerName val="0"/>
              <c:showPercent val="0"/>
              <c:showBubbleSize val="0"/>
            </c:dLbl>
            <c:dLbl>
              <c:idx val="8"/>
              <c:layout>
                <c:manualLayout>
                  <c:x val="9.0930308818733402E-2"/>
                  <c:y val="4.831988364929149E-2"/>
                </c:manualLayout>
              </c:layout>
              <c:showLegendKey val="0"/>
              <c:showVal val="1"/>
              <c:showCatName val="0"/>
              <c:showSerName val="0"/>
              <c:showPercent val="0"/>
              <c:showBubbleSize val="0"/>
            </c:dLbl>
            <c:numFmt formatCode="#,##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Лист1!$A$2:$A$14</c:f>
              <c:strCache>
                <c:ptCount val="13"/>
                <c:pt idx="0">
                  <c:v>"Развитие образования"</c:v>
                </c:pt>
                <c:pt idx="1">
                  <c:v>"Развитие культуры"</c:v>
                </c:pt>
                <c:pt idx="2">
                  <c:v>"Развитие физической культуры и спорта "</c:v>
                </c:pt>
                <c:pt idx="3">
                  <c:v>"Безопасность жизнедеятельности населения"</c:v>
                </c:pt>
                <c:pt idx="4">
                  <c:v> "Развитие экономики"</c:v>
                </c:pt>
                <c:pt idx="5">
                  <c:v> "Развитие транспортной системы"</c:v>
                </c:pt>
                <c:pt idx="6">
                  <c:v>"Социальное развитие и защита населения"</c:v>
                </c:pt>
                <c:pt idx="7">
                  <c:v>"Муниципальное управление"</c:v>
                </c:pt>
                <c:pt idx="8">
                  <c:v>"Развитие строительства и жилищно-коммунального комплекса, энергосбережение и повышение энергоэффективности"</c:v>
                </c:pt>
                <c:pt idx="9">
                  <c:v>"Управление муниципальным имуществом"</c:v>
                </c:pt>
                <c:pt idx="10">
                  <c:v>"Управление муниципальными финансами и муниципальным долгом городского округа Вуктыл"</c:v>
                </c:pt>
                <c:pt idx="11">
                  <c:v> "Формирование современной городской среды"</c:v>
                </c:pt>
                <c:pt idx="12">
                  <c:v>Непрограммные расходы</c:v>
                </c:pt>
              </c:strCache>
            </c:strRef>
          </c:cat>
          <c:val>
            <c:numRef>
              <c:f>Лист1!$B$2:$B$14</c:f>
              <c:numCache>
                <c:formatCode>0.0</c:formatCode>
                <c:ptCount val="13"/>
                <c:pt idx="0">
                  <c:v>53.7</c:v>
                </c:pt>
                <c:pt idx="1">
                  <c:v>9.1</c:v>
                </c:pt>
                <c:pt idx="2">
                  <c:v>1.9</c:v>
                </c:pt>
                <c:pt idx="3">
                  <c:v>0.7</c:v>
                </c:pt>
                <c:pt idx="4">
                  <c:v>0.1</c:v>
                </c:pt>
                <c:pt idx="5">
                  <c:v>5.0999999999999996</c:v>
                </c:pt>
                <c:pt idx="6">
                  <c:v>0.5</c:v>
                </c:pt>
                <c:pt idx="7">
                  <c:v>13</c:v>
                </c:pt>
                <c:pt idx="8">
                  <c:v>8.4</c:v>
                </c:pt>
                <c:pt idx="9">
                  <c:v>1.7</c:v>
                </c:pt>
                <c:pt idx="10">
                  <c:v>2</c:v>
                </c:pt>
                <c:pt idx="11">
                  <c:v>0.6</c:v>
                </c:pt>
                <c:pt idx="12">
                  <c:v>3.2</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ln>
          <a:solidFill>
            <a:schemeClr val="tx2">
              <a:lumMod val="40000"/>
              <a:lumOff val="60000"/>
            </a:schemeClr>
          </a:solidFill>
        </a:ln>
      </c:spPr>
    </c:floor>
    <c:sideWall>
      <c:thickness val="0"/>
      <c:spPr>
        <a:noFill/>
        <a:ln w="25400">
          <a:noFill/>
        </a:ln>
      </c:spPr>
    </c:sideWall>
    <c:backWall>
      <c:thickness val="0"/>
      <c:spPr>
        <a:noFill/>
        <a:ln w="25400">
          <a:noFill/>
        </a:ln>
      </c:spPr>
    </c:backWall>
    <c:plotArea>
      <c:layout>
        <c:manualLayout>
          <c:layoutTarget val="inner"/>
          <c:xMode val="edge"/>
          <c:yMode val="edge"/>
          <c:x val="8.6073430865405198E-2"/>
          <c:y val="7.6480266053699814E-2"/>
          <c:w val="0.76774726189166975"/>
          <c:h val="0.54048007042597934"/>
        </c:manualLayout>
      </c:layout>
      <c:bar3DChart>
        <c:barDir val="col"/>
        <c:grouping val="clustered"/>
        <c:varyColors val="0"/>
        <c:ser>
          <c:idx val="0"/>
          <c:order val="0"/>
          <c:tx>
            <c:strRef>
              <c:f>Лист1!$B$1</c:f>
              <c:strCache>
                <c:ptCount val="1"/>
                <c:pt idx="0">
                  <c:v>ООО "Газпром  трансгаз Ухта" </c:v>
                </c:pt>
              </c:strCache>
            </c:strRef>
          </c:tx>
          <c:spPr>
            <a:solidFill>
              <a:srgbClr val="0BB55C"/>
            </a:solidFill>
            <a:scene3d>
              <a:camera prst="orthographicFront"/>
              <a:lightRig rig="threePt" dir="t"/>
            </a:scene3d>
            <a:sp3d/>
          </c:spPr>
          <c:invertIfNegative val="0"/>
          <c:dLbls>
            <c:numFmt formatCode="#,##0.0" sourceLinked="0"/>
            <c:txPr>
              <a:bodyPr/>
              <a:lstStyle/>
              <a:p>
                <a:pPr>
                  <a:defRPr sz="1400" b="1">
                    <a:solidFill>
                      <a:schemeClr val="bg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Основные налогоплательщики</c:v>
                </c:pt>
              </c:strCache>
            </c:strRef>
          </c:cat>
          <c:val>
            <c:numRef>
              <c:f>Лист1!$B$2</c:f>
              <c:numCache>
                <c:formatCode>General</c:formatCode>
                <c:ptCount val="1"/>
                <c:pt idx="0">
                  <c:v>22</c:v>
                </c:pt>
              </c:numCache>
            </c:numRef>
          </c:val>
        </c:ser>
        <c:ser>
          <c:idx val="1"/>
          <c:order val="1"/>
          <c:tx>
            <c:strRef>
              <c:f>Лист1!$C$1</c:f>
              <c:strCache>
                <c:ptCount val="1"/>
                <c:pt idx="0">
                  <c:v>ООО "Газпром добыча Краснодар" </c:v>
                </c:pt>
              </c:strCache>
            </c:strRef>
          </c:tx>
          <c:spPr>
            <a:solidFill>
              <a:srgbClr val="FF33CC"/>
            </a:solidFill>
          </c:spPr>
          <c:invertIfNegative val="0"/>
          <c:dLbls>
            <c:dLbl>
              <c:idx val="0"/>
              <c:numFmt formatCode="#,##0.0" sourceLinked="0"/>
              <c:spPr/>
              <c:txPr>
                <a:bodyPr/>
                <a:lstStyle/>
                <a:p>
                  <a:pPr>
                    <a:defRPr sz="1400">
                      <a:solidFill>
                        <a:schemeClr val="bg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dLbl>
            <c:txPr>
              <a:bodyPr/>
              <a:lstStyle/>
              <a:p>
                <a:pPr>
                  <a:defRPr sz="1400">
                    <a:solidFill>
                      <a:schemeClr val="bg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Основные налогоплательщики</c:v>
                </c:pt>
              </c:strCache>
            </c:strRef>
          </c:cat>
          <c:val>
            <c:numRef>
              <c:f>Лист1!$C$2</c:f>
              <c:numCache>
                <c:formatCode>General</c:formatCode>
                <c:ptCount val="1"/>
                <c:pt idx="0">
                  <c:v>8.9</c:v>
                </c:pt>
              </c:numCache>
            </c:numRef>
          </c:val>
        </c:ser>
        <c:ser>
          <c:idx val="2"/>
          <c:order val="2"/>
          <c:tx>
            <c:strRef>
              <c:f>Лист1!$D$1</c:f>
              <c:strCache>
                <c:ptCount val="1"/>
                <c:pt idx="0">
                  <c:v>Обособленное подразделение ПАО "Газпром"</c:v>
                </c:pt>
              </c:strCache>
            </c:strRef>
          </c:tx>
          <c:spPr>
            <a:solidFill>
              <a:srgbClr val="9CFEFE"/>
            </a:solidFill>
          </c:spPr>
          <c:invertIfNegative val="0"/>
          <c:dLbls>
            <c:numFmt formatCode="#,##0.0" sourceLinked="0"/>
            <c:txPr>
              <a:bodyPr/>
              <a:lstStyle/>
              <a:p>
                <a:pPr>
                  <a:defRPr sz="1400" b="1">
                    <a:solidFill>
                      <a:schemeClr val="bg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Основные налогоплательщики</c:v>
                </c:pt>
              </c:strCache>
            </c:strRef>
          </c:cat>
          <c:val>
            <c:numRef>
              <c:f>Лист1!$D$2</c:f>
              <c:numCache>
                <c:formatCode>General</c:formatCode>
                <c:ptCount val="1"/>
                <c:pt idx="0">
                  <c:v>32</c:v>
                </c:pt>
              </c:numCache>
            </c:numRef>
          </c:val>
        </c:ser>
        <c:dLbls>
          <c:showLegendKey val="0"/>
          <c:showVal val="0"/>
          <c:showCatName val="0"/>
          <c:showSerName val="0"/>
          <c:showPercent val="0"/>
          <c:showBubbleSize val="0"/>
        </c:dLbls>
        <c:gapWidth val="150"/>
        <c:shape val="cone"/>
        <c:axId val="85786624"/>
        <c:axId val="86981376"/>
        <c:axId val="0"/>
      </c:bar3DChart>
      <c:catAx>
        <c:axId val="85786624"/>
        <c:scaling>
          <c:orientation val="minMax"/>
        </c:scaling>
        <c:delete val="1"/>
        <c:axPos val="b"/>
        <c:majorTickMark val="out"/>
        <c:minorTickMark val="none"/>
        <c:tickLblPos val="nextTo"/>
        <c:crossAx val="86981376"/>
        <c:crosses val="autoZero"/>
        <c:auto val="1"/>
        <c:lblAlgn val="ctr"/>
        <c:lblOffset val="100"/>
        <c:noMultiLvlLbl val="0"/>
      </c:catAx>
      <c:valAx>
        <c:axId val="86981376"/>
        <c:scaling>
          <c:orientation val="minMax"/>
        </c:scaling>
        <c:delete val="1"/>
        <c:axPos val="l"/>
        <c:numFmt formatCode="General" sourceLinked="1"/>
        <c:majorTickMark val="out"/>
        <c:minorTickMark val="none"/>
        <c:tickLblPos val="nextTo"/>
        <c:crossAx val="85786624"/>
        <c:crosses val="autoZero"/>
        <c:crossBetween val="between"/>
      </c:valAx>
      <c:spPr>
        <a:noFill/>
        <a:ln w="25400">
          <a:noFill/>
        </a:ln>
      </c:spPr>
    </c:plotArea>
    <c:legend>
      <c:legendPos val="r"/>
      <c:layout>
        <c:manualLayout>
          <c:xMode val="edge"/>
          <c:yMode val="edge"/>
          <c:x val="0.13682736432139531"/>
          <c:y val="0.64113256792621587"/>
          <c:w val="0.74820320040640076"/>
          <c:h val="0.34583498291763815"/>
        </c:manualLayout>
      </c:layout>
      <c:overlay val="0"/>
      <c:txPr>
        <a:bodyPr/>
        <a:lstStyle/>
        <a:p>
          <a:pPr>
            <a:defRPr sz="1397" b="1" i="1">
              <a:solidFill>
                <a:srgbClr val="FFFF00"/>
              </a:solidFill>
            </a:defRPr>
          </a:pPr>
          <a:endParaRPr lang="ru-RU"/>
        </a:p>
      </c:txPr>
    </c:legend>
    <c:plotVisOnly val="1"/>
    <c:dispBlanksAs val="gap"/>
    <c:showDLblsOverMax val="0"/>
  </c:chart>
  <c:txPr>
    <a:bodyPr/>
    <a:lstStyle/>
    <a:p>
      <a:pPr>
        <a:defRPr sz="1797"/>
      </a:pPr>
      <a:endParaRPr lang="ru-RU"/>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2"/>
    </mc:Choice>
    <mc:Fallback>
      <c:style val="32"/>
    </mc:Fallback>
  </mc:AlternateContent>
  <c:chart>
    <c:autoTitleDeleted val="0"/>
    <c:plotArea>
      <c:layout>
        <c:manualLayout>
          <c:layoutTarget val="inner"/>
          <c:xMode val="edge"/>
          <c:yMode val="edge"/>
          <c:x val="0.30382076677868686"/>
          <c:y val="0"/>
          <c:w val="0.4582775962340831"/>
          <c:h val="0.95358702834188014"/>
        </c:manualLayout>
      </c:layout>
      <c:barChart>
        <c:barDir val="bar"/>
        <c:grouping val="clustered"/>
        <c:varyColors val="0"/>
        <c:ser>
          <c:idx val="0"/>
          <c:order val="0"/>
          <c:tx>
            <c:strRef>
              <c:f>Лист1!$B$1</c:f>
              <c:strCache>
                <c:ptCount val="1"/>
                <c:pt idx="0">
                  <c:v>месяц</c:v>
                </c:pt>
              </c:strCache>
            </c:strRef>
          </c:tx>
          <c:spPr>
            <a:solidFill>
              <a:srgbClr val="66FF66"/>
            </a:solidFill>
          </c:spPr>
          <c:invertIfNegative val="0"/>
          <c:dLbls>
            <c:numFmt formatCode="#,##0.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Лист1!$A$2:$A$10</c:f>
              <c:strCache>
                <c:ptCount val="9"/>
                <c:pt idx="0">
                  <c:v>Обслуживание государственного и муниципального долга</c:v>
                </c:pt>
                <c:pt idx="1">
                  <c:v>Физическая культура и спорт</c:v>
                </c:pt>
                <c:pt idx="2">
                  <c:v>Социальная политика</c:v>
                </c:pt>
                <c:pt idx="3">
                  <c:v>Культура, кинематография </c:v>
                </c:pt>
                <c:pt idx="4">
                  <c:v>Образование</c:v>
                </c:pt>
                <c:pt idx="5">
                  <c:v>Жилищно-коммунальное хозяйство</c:v>
                </c:pt>
                <c:pt idx="6">
                  <c:v>Национальная экономика</c:v>
                </c:pt>
                <c:pt idx="7">
                  <c:v>Национальная безопасность и правоохранительная деятельность</c:v>
                </c:pt>
                <c:pt idx="8">
                  <c:v>Общегосударственные вопросы</c:v>
                </c:pt>
              </c:strCache>
            </c:strRef>
          </c:cat>
          <c:val>
            <c:numRef>
              <c:f>Лист1!$B$2:$B$10</c:f>
              <c:numCache>
                <c:formatCode>General</c:formatCode>
                <c:ptCount val="9"/>
                <c:pt idx="0">
                  <c:v>21.61</c:v>
                </c:pt>
                <c:pt idx="1">
                  <c:v>7.81</c:v>
                </c:pt>
                <c:pt idx="2">
                  <c:v>107.27</c:v>
                </c:pt>
                <c:pt idx="3">
                  <c:v>588.13</c:v>
                </c:pt>
                <c:pt idx="4">
                  <c:v>3437.25</c:v>
                </c:pt>
                <c:pt idx="5">
                  <c:v>638.42999999999995</c:v>
                </c:pt>
                <c:pt idx="6">
                  <c:v>167.55</c:v>
                </c:pt>
                <c:pt idx="7">
                  <c:v>19.989999999999998</c:v>
                </c:pt>
                <c:pt idx="8">
                  <c:v>741.12</c:v>
                </c:pt>
              </c:numCache>
            </c:numRef>
          </c:val>
        </c:ser>
        <c:ser>
          <c:idx val="1"/>
          <c:order val="1"/>
          <c:tx>
            <c:strRef>
              <c:f>Лист1!$C$1</c:f>
              <c:strCache>
                <c:ptCount val="1"/>
                <c:pt idx="0">
                  <c:v>год</c:v>
                </c:pt>
              </c:strCache>
            </c:strRef>
          </c:tx>
          <c:spPr>
            <a:solidFill>
              <a:srgbClr val="FF66FF"/>
            </a:solidFill>
          </c:spPr>
          <c:invertIfNegative val="0"/>
          <c:dLbls>
            <c:numFmt formatCode="#,##0.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Лист1!$A$2:$A$10</c:f>
              <c:strCache>
                <c:ptCount val="9"/>
                <c:pt idx="0">
                  <c:v>Обслуживание государственного и муниципального долга</c:v>
                </c:pt>
                <c:pt idx="1">
                  <c:v>Физическая культура и спорт</c:v>
                </c:pt>
                <c:pt idx="2">
                  <c:v>Социальная политика</c:v>
                </c:pt>
                <c:pt idx="3">
                  <c:v>Культура, кинематография </c:v>
                </c:pt>
                <c:pt idx="4">
                  <c:v>Образование</c:v>
                </c:pt>
                <c:pt idx="5">
                  <c:v>Жилищно-коммунальное хозяйство</c:v>
                </c:pt>
                <c:pt idx="6">
                  <c:v>Национальная экономика</c:v>
                </c:pt>
                <c:pt idx="7">
                  <c:v>Национальная безопасность и правоохранительная деятельность</c:v>
                </c:pt>
                <c:pt idx="8">
                  <c:v>Общегосударственные вопросы</c:v>
                </c:pt>
              </c:strCache>
            </c:strRef>
          </c:cat>
          <c:val>
            <c:numRef>
              <c:f>Лист1!$C$2:$C$10</c:f>
              <c:numCache>
                <c:formatCode>General</c:formatCode>
                <c:ptCount val="9"/>
                <c:pt idx="0">
                  <c:v>259.27</c:v>
                </c:pt>
                <c:pt idx="1">
                  <c:v>93.69</c:v>
                </c:pt>
                <c:pt idx="2">
                  <c:v>1287.25</c:v>
                </c:pt>
                <c:pt idx="3">
                  <c:v>7057.52</c:v>
                </c:pt>
                <c:pt idx="4">
                  <c:v>41247</c:v>
                </c:pt>
                <c:pt idx="5">
                  <c:v>7661.18</c:v>
                </c:pt>
                <c:pt idx="6">
                  <c:v>2010.65</c:v>
                </c:pt>
                <c:pt idx="7">
                  <c:v>239.93</c:v>
                </c:pt>
                <c:pt idx="8">
                  <c:v>8893.3799999999992</c:v>
                </c:pt>
              </c:numCache>
            </c:numRef>
          </c:val>
        </c:ser>
        <c:dLbls>
          <c:showLegendKey val="0"/>
          <c:showVal val="0"/>
          <c:showCatName val="0"/>
          <c:showSerName val="0"/>
          <c:showPercent val="0"/>
          <c:showBubbleSize val="0"/>
        </c:dLbls>
        <c:gapWidth val="150"/>
        <c:axId val="100875264"/>
        <c:axId val="100966400"/>
      </c:barChart>
      <c:catAx>
        <c:axId val="100875264"/>
        <c:scaling>
          <c:orientation val="minMax"/>
        </c:scaling>
        <c:delete val="0"/>
        <c:axPos val="l"/>
        <c:majorTickMark val="out"/>
        <c:minorTickMark val="none"/>
        <c:tickLblPos val="nextTo"/>
        <c:txPr>
          <a:bodyPr/>
          <a:lstStyle/>
          <a:p>
            <a:pPr>
              <a:defRPr sz="1200" b="1">
                <a:latin typeface="Times New Roman" panose="02020603050405020304" pitchFamily="18" charset="0"/>
                <a:cs typeface="Times New Roman" panose="02020603050405020304" pitchFamily="18" charset="0"/>
              </a:defRPr>
            </a:pPr>
            <a:endParaRPr lang="ru-RU"/>
          </a:p>
        </c:txPr>
        <c:crossAx val="100966400"/>
        <c:crosses val="autoZero"/>
        <c:auto val="1"/>
        <c:lblAlgn val="ctr"/>
        <c:lblOffset val="100"/>
        <c:noMultiLvlLbl val="0"/>
      </c:catAx>
      <c:valAx>
        <c:axId val="100966400"/>
        <c:scaling>
          <c:orientation val="minMax"/>
        </c:scaling>
        <c:delete val="1"/>
        <c:axPos val="b"/>
        <c:majorGridlines/>
        <c:numFmt formatCode="General" sourceLinked="1"/>
        <c:majorTickMark val="out"/>
        <c:minorTickMark val="none"/>
        <c:tickLblPos val="nextTo"/>
        <c:crossAx val="100875264"/>
        <c:crosses val="autoZero"/>
        <c:crossBetween val="between"/>
      </c:valAx>
      <c:spPr>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scene3d>
          <a:camera prst="orthographicFront"/>
          <a:lightRig rig="threePt" dir="t"/>
        </a:scene3d>
        <a:sp3d>
          <a:bevelT/>
        </a:sp3d>
      </c:spPr>
    </c:plotArea>
    <c:legend>
      <c:legendPos val="r"/>
      <c:layout>
        <c:manualLayout>
          <c:xMode val="edge"/>
          <c:yMode val="edge"/>
          <c:x val="0.84488513152590428"/>
          <c:y val="2.8543794841508839E-2"/>
          <c:w val="7.2716212170434488E-2"/>
          <c:h val="8.8913731807576932E-2"/>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view3D>
      <c:rotX val="15"/>
      <c:rotY val="20"/>
      <c:rAngAx val="1"/>
    </c:view3D>
    <c:floor>
      <c:thickness val="0"/>
    </c:floor>
    <c:sideWall>
      <c:thickness val="0"/>
      <c:spPr>
        <a:noFill/>
        <a:ln w="25400">
          <a:noFill/>
        </a:ln>
      </c:spPr>
    </c:sideWall>
    <c:backWall>
      <c:thickness val="0"/>
      <c:spPr>
        <a:blipFill>
          <a:blip xmlns:r="http://schemas.openxmlformats.org/officeDocument/2006/relationships" r:embed="rId1"/>
          <a:tile tx="0" ty="0" sx="100000" sy="100000" flip="none" algn="tl"/>
        </a:blipFill>
        <a:ln w="25400">
          <a:noFill/>
        </a:ln>
      </c:spPr>
    </c:backWall>
    <c:plotArea>
      <c:layout/>
      <c:bar3DChart>
        <c:barDir val="col"/>
        <c:grouping val="clustered"/>
        <c:varyColors val="0"/>
        <c:ser>
          <c:idx val="0"/>
          <c:order val="0"/>
          <c:tx>
            <c:strRef>
              <c:f>Лист1!$B$1</c:f>
              <c:strCache>
                <c:ptCount val="1"/>
                <c:pt idx="0">
                  <c:v>в год</c:v>
                </c:pt>
              </c:strCache>
            </c:strRef>
          </c:tx>
          <c:spPr>
            <a:solidFill>
              <a:srgbClr val="66FFFF"/>
            </a:solidFill>
          </c:spPr>
          <c:invertIfNegative val="0"/>
          <c:dLbls>
            <c:numFmt formatCode="#,##0.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Сады</c:v>
                </c:pt>
                <c:pt idx="1">
                  <c:v>ЦВР</c:v>
                </c:pt>
                <c:pt idx="2">
                  <c:v>Школы</c:v>
                </c:pt>
                <c:pt idx="3">
                  <c:v>ДМШ</c:v>
                </c:pt>
                <c:pt idx="4">
                  <c:v>ДХШ</c:v>
                </c:pt>
                <c:pt idx="5">
                  <c:v>КДЮСШ</c:v>
                </c:pt>
              </c:strCache>
            </c:strRef>
          </c:cat>
          <c:val>
            <c:numRef>
              <c:f>Лист1!$B$2:$B$7</c:f>
              <c:numCache>
                <c:formatCode>#,##0.00_ ;\-#,##0.00\ </c:formatCode>
                <c:ptCount val="6"/>
                <c:pt idx="0">
                  <c:v>152.18282321794874</c:v>
                </c:pt>
                <c:pt idx="1">
                  <c:v>50.607473251028807</c:v>
                </c:pt>
                <c:pt idx="2">
                  <c:v>115.42784479057592</c:v>
                </c:pt>
                <c:pt idx="3">
                  <c:v>153.2097934375</c:v>
                </c:pt>
                <c:pt idx="4">
                  <c:v>52.563984825174828</c:v>
                </c:pt>
                <c:pt idx="5">
                  <c:v>56.896841333333327</c:v>
                </c:pt>
              </c:numCache>
            </c:numRef>
          </c:val>
        </c:ser>
        <c:ser>
          <c:idx val="1"/>
          <c:order val="1"/>
          <c:tx>
            <c:strRef>
              <c:f>Лист1!$C$1</c:f>
              <c:strCache>
                <c:ptCount val="1"/>
                <c:pt idx="0">
                  <c:v>в месяц</c:v>
                </c:pt>
              </c:strCache>
            </c:strRef>
          </c:tx>
          <c:spPr>
            <a:solidFill>
              <a:srgbClr val="FF66FF"/>
            </a:solidFill>
          </c:spPr>
          <c:invertIfNegative val="0"/>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Сады</c:v>
                </c:pt>
                <c:pt idx="1">
                  <c:v>ЦВР</c:v>
                </c:pt>
                <c:pt idx="2">
                  <c:v>Школы</c:v>
                </c:pt>
                <c:pt idx="3">
                  <c:v>ДМШ</c:v>
                </c:pt>
                <c:pt idx="4">
                  <c:v>ДХШ</c:v>
                </c:pt>
                <c:pt idx="5">
                  <c:v>КДЮСШ</c:v>
                </c:pt>
              </c:strCache>
            </c:strRef>
          </c:cat>
          <c:val>
            <c:numRef>
              <c:f>Лист1!$C$2:$C$7</c:f>
              <c:numCache>
                <c:formatCode>#,##0.00;[Red]#,##0.00</c:formatCode>
                <c:ptCount val="6"/>
                <c:pt idx="0">
                  <c:v>12.681901934829062</c:v>
                </c:pt>
                <c:pt idx="1">
                  <c:v>4.2172894375857339</c:v>
                </c:pt>
                <c:pt idx="2">
                  <c:v>9.6189870658813259</c:v>
                </c:pt>
                <c:pt idx="3">
                  <c:v>12.767482786458332</c:v>
                </c:pt>
                <c:pt idx="4">
                  <c:v>4.3803320687645693</c:v>
                </c:pt>
                <c:pt idx="5">
                  <c:v>4.7414034444444439</c:v>
                </c:pt>
              </c:numCache>
            </c:numRef>
          </c:val>
        </c:ser>
        <c:dLbls>
          <c:showLegendKey val="0"/>
          <c:showVal val="0"/>
          <c:showCatName val="0"/>
          <c:showSerName val="0"/>
          <c:showPercent val="0"/>
          <c:showBubbleSize val="0"/>
        </c:dLbls>
        <c:gapWidth val="150"/>
        <c:shape val="cylinder"/>
        <c:axId val="100881408"/>
        <c:axId val="100969856"/>
        <c:axId val="0"/>
      </c:bar3DChart>
      <c:catAx>
        <c:axId val="100881408"/>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100969856"/>
        <c:crosses val="autoZero"/>
        <c:auto val="1"/>
        <c:lblAlgn val="ctr"/>
        <c:lblOffset val="100"/>
        <c:noMultiLvlLbl val="0"/>
      </c:catAx>
      <c:valAx>
        <c:axId val="100969856"/>
        <c:scaling>
          <c:orientation val="minMax"/>
        </c:scaling>
        <c:delete val="1"/>
        <c:axPos val="l"/>
        <c:numFmt formatCode="#,##0.00_ ;\-#,##0.00\ " sourceLinked="1"/>
        <c:majorTickMark val="out"/>
        <c:minorTickMark val="none"/>
        <c:tickLblPos val="nextTo"/>
        <c:crossAx val="100881408"/>
        <c:crosses val="autoZero"/>
        <c:crossBetween val="between"/>
      </c:valAx>
    </c:plotArea>
    <c:legend>
      <c:legendPos val="r"/>
      <c:layout>
        <c:manualLayout>
          <c:xMode val="edge"/>
          <c:yMode val="edge"/>
          <c:x val="0.84835515091863534"/>
          <c:y val="3.6406496062992136E-2"/>
          <c:w val="0.12254909387172469"/>
          <c:h val="0.18383666074995356"/>
        </c:manualLayout>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c:v>
                </c:pt>
              </c:strCache>
            </c:strRef>
          </c:tx>
          <c:explosion val="25"/>
          <c:dPt>
            <c:idx val="0"/>
            <c:bubble3D val="0"/>
            <c:spPr>
              <a:solidFill>
                <a:srgbClr val="00B0F0"/>
              </a:solidFill>
            </c:spPr>
          </c:dPt>
          <c:dPt>
            <c:idx val="1"/>
            <c:bubble3D val="0"/>
            <c:spPr>
              <a:solidFill>
                <a:srgbClr val="92D050"/>
              </a:solidFill>
            </c:spPr>
          </c:dPt>
          <c:dPt>
            <c:idx val="2"/>
            <c:bubble3D val="0"/>
            <c:spPr>
              <a:solidFill>
                <a:srgbClr val="FF66FF"/>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2019 год</c:v>
                </c:pt>
                <c:pt idx="1">
                  <c:v>2020 год</c:v>
                </c:pt>
                <c:pt idx="2">
                  <c:v>2021 год</c:v>
                </c:pt>
              </c:strCache>
            </c:strRef>
          </c:cat>
          <c:val>
            <c:numRef>
              <c:f>Лист1!$B$2:$B$4</c:f>
              <c:numCache>
                <c:formatCode>General</c:formatCode>
                <c:ptCount val="3"/>
                <c:pt idx="0">
                  <c:v>54.6</c:v>
                </c:pt>
                <c:pt idx="1">
                  <c:v>55.5</c:v>
                </c:pt>
                <c:pt idx="2">
                  <c:v>53.7</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Столбец1</c:v>
                </c:pt>
              </c:strCache>
            </c:strRef>
          </c:tx>
          <c:explosion val="25"/>
          <c:dPt>
            <c:idx val="1"/>
            <c:bubble3D val="0"/>
            <c:spPr>
              <a:solidFill>
                <a:srgbClr val="C00000"/>
              </a:solidFill>
            </c:spPr>
          </c:dPt>
          <c:dPt>
            <c:idx val="2"/>
            <c:bubble3D val="0"/>
            <c:spPr>
              <a:solidFill>
                <a:srgbClr val="FFFF00"/>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2019 год</c:v>
                </c:pt>
                <c:pt idx="1">
                  <c:v>2020 год</c:v>
                </c:pt>
                <c:pt idx="2">
                  <c:v>2021 год</c:v>
                </c:pt>
              </c:strCache>
            </c:strRef>
          </c:cat>
          <c:val>
            <c:numRef>
              <c:f>Лист1!$B$2:$B$4</c:f>
              <c:numCache>
                <c:formatCode>General</c:formatCode>
                <c:ptCount val="3"/>
                <c:pt idx="0">
                  <c:v>13.3</c:v>
                </c:pt>
                <c:pt idx="1">
                  <c:v>8.8000000000000007</c:v>
                </c:pt>
                <c:pt idx="2">
                  <c:v>9.1</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view3D>
      <c:rotX val="15"/>
      <c:rotY val="20"/>
      <c:rAngAx val="1"/>
    </c:view3D>
    <c:floor>
      <c:thickness val="0"/>
      <c:spPr>
        <a:scene3d>
          <a:camera prst="orthographicFront"/>
          <a:lightRig rig="threePt" dir="t"/>
        </a:scene3d>
        <a:sp3d>
          <a:bevelT/>
          <a:contourClr>
            <a:srgbClr val="000000"/>
          </a:contourClr>
        </a:sp3d>
      </c:spPr>
    </c:floor>
    <c:sideWall>
      <c:thickness val="0"/>
      <c:spPr>
        <a:pattFill prst="sphere">
          <a:fgClr>
            <a:schemeClr val="accent1"/>
          </a:fgClr>
          <a:bgClr>
            <a:schemeClr val="bg1"/>
          </a:bgClr>
        </a:pattFill>
      </c:spPr>
    </c:sideWall>
    <c:backWall>
      <c:thickness val="0"/>
      <c:spPr>
        <a:pattFill prst="sphere">
          <a:fgClr>
            <a:schemeClr val="accent1"/>
          </a:fgClr>
          <a:bgClr>
            <a:schemeClr val="bg1"/>
          </a:bgClr>
        </a:pattFill>
      </c:spPr>
    </c:backWall>
    <c:plotArea>
      <c:layout/>
      <c:bar3DChart>
        <c:barDir val="col"/>
        <c:grouping val="clustered"/>
        <c:varyColors val="0"/>
        <c:ser>
          <c:idx val="0"/>
          <c:order val="0"/>
          <c:tx>
            <c:strRef>
              <c:f>Лист1!$B$1</c:f>
              <c:strCache>
                <c:ptCount val="1"/>
                <c:pt idx="0">
                  <c:v>Столбец1</c:v>
                </c:pt>
              </c:strCache>
            </c:strRef>
          </c:tx>
          <c:invertIfNegative val="0"/>
          <c:dPt>
            <c:idx val="0"/>
            <c:invertIfNegative val="0"/>
            <c:bubble3D val="0"/>
            <c:spPr>
              <a:solidFill>
                <a:srgbClr val="0000FF"/>
              </a:solidFill>
            </c:spPr>
          </c:dPt>
          <c:dPt>
            <c:idx val="1"/>
            <c:invertIfNegative val="0"/>
            <c:bubble3D val="0"/>
            <c:spPr>
              <a:solidFill>
                <a:srgbClr val="00B050"/>
              </a:solidFill>
            </c:spPr>
          </c:dPt>
          <c:dPt>
            <c:idx val="2"/>
            <c:invertIfNegative val="0"/>
            <c:bubble3D val="0"/>
            <c:spPr>
              <a:solidFill>
                <a:srgbClr val="C00000"/>
              </a:solidFill>
            </c:spPr>
          </c:dPt>
          <c:dLbls>
            <c:dLbl>
              <c:idx val="0"/>
              <c:layout>
                <c:manualLayout>
                  <c:x val="2.1773986703809314E-3"/>
                  <c:y val="-8.3554630493552509E-2"/>
                </c:manualLayout>
              </c:layout>
              <c:showLegendKey val="0"/>
              <c:showVal val="1"/>
              <c:showCatName val="0"/>
              <c:showSerName val="0"/>
              <c:showPercent val="0"/>
              <c:showBubbleSize val="0"/>
            </c:dLbl>
            <c:dLbl>
              <c:idx val="1"/>
              <c:layout>
                <c:manualLayout>
                  <c:x val="2.1773986703808516E-3"/>
                  <c:y val="-8.3554630493552509E-2"/>
                </c:manualLayout>
              </c:layout>
              <c:showLegendKey val="0"/>
              <c:showVal val="1"/>
              <c:showCatName val="0"/>
              <c:showSerName val="0"/>
              <c:showPercent val="0"/>
              <c:showBubbleSize val="0"/>
            </c:dLbl>
            <c:dLbl>
              <c:idx val="2"/>
              <c:layout>
                <c:manualLayout>
                  <c:x val="4.354797340761783E-3"/>
                  <c:y val="-6.8362879494724749E-2"/>
                </c:manualLayout>
              </c:layout>
              <c:showLegendKey val="0"/>
              <c:showVal val="1"/>
              <c:showCatName val="0"/>
              <c:showSerName val="0"/>
              <c:showPercent val="0"/>
              <c:showBubbleSize val="0"/>
            </c:dLbl>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2019 год</c:v>
                </c:pt>
                <c:pt idx="1">
                  <c:v>2020 год</c:v>
                </c:pt>
                <c:pt idx="2">
                  <c:v>2021 год</c:v>
                </c:pt>
              </c:strCache>
            </c:strRef>
          </c:cat>
          <c:val>
            <c:numRef>
              <c:f>Лист1!$B$2:$B$4</c:f>
              <c:numCache>
                <c:formatCode>General</c:formatCode>
                <c:ptCount val="3"/>
                <c:pt idx="0">
                  <c:v>1.9</c:v>
                </c:pt>
                <c:pt idx="1">
                  <c:v>1.7</c:v>
                </c:pt>
                <c:pt idx="2">
                  <c:v>1.9</c:v>
                </c:pt>
              </c:numCache>
            </c:numRef>
          </c:val>
        </c:ser>
        <c:dLbls>
          <c:showLegendKey val="0"/>
          <c:showVal val="0"/>
          <c:showCatName val="0"/>
          <c:showSerName val="0"/>
          <c:showPercent val="0"/>
          <c:showBubbleSize val="0"/>
        </c:dLbls>
        <c:gapWidth val="150"/>
        <c:shape val="cylinder"/>
        <c:axId val="117646336"/>
        <c:axId val="113845952"/>
        <c:axId val="0"/>
      </c:bar3DChart>
      <c:catAx>
        <c:axId val="117646336"/>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113845952"/>
        <c:crosses val="autoZero"/>
        <c:auto val="1"/>
        <c:lblAlgn val="ctr"/>
        <c:lblOffset val="100"/>
        <c:noMultiLvlLbl val="0"/>
      </c:catAx>
      <c:valAx>
        <c:axId val="113845952"/>
        <c:scaling>
          <c:orientation val="minMax"/>
        </c:scaling>
        <c:delete val="1"/>
        <c:axPos val="l"/>
        <c:numFmt formatCode="General" sourceLinked="1"/>
        <c:majorTickMark val="out"/>
        <c:minorTickMark val="none"/>
        <c:tickLblPos val="nextTo"/>
        <c:crossAx val="117646336"/>
        <c:crosses val="autoZero"/>
        <c:crossBetween val="between"/>
      </c:valAx>
      <c:spPr>
        <a:pattFill prst="pct5">
          <a:fgClr>
            <a:schemeClr val="accent1"/>
          </a:fgClr>
          <a:bgClr>
            <a:schemeClr val="bg1"/>
          </a:bgClr>
        </a:pattFill>
      </c:spPr>
    </c:plotArea>
    <c:plotVisOnly val="1"/>
    <c:dispBlanksAs val="gap"/>
    <c:showDLblsOverMax val="0"/>
  </c:chart>
  <c:txPr>
    <a:bodyPr/>
    <a:lstStyle/>
    <a:p>
      <a:pPr>
        <a:defRPr sz="1800"/>
      </a:pPr>
      <a:endParaRPr lang="ru-RU"/>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bar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66FF66"/>
              </a:solidFill>
            </c:spPr>
          </c:dPt>
          <c:dPt>
            <c:idx val="1"/>
            <c:invertIfNegative val="0"/>
            <c:bubble3D val="0"/>
            <c:spPr>
              <a:solidFill>
                <a:srgbClr val="66FFFF"/>
              </a:solidFill>
            </c:spPr>
          </c:dPt>
          <c:dPt>
            <c:idx val="2"/>
            <c:invertIfNegative val="0"/>
            <c:bubble3D val="0"/>
            <c:spPr>
              <a:solidFill>
                <a:srgbClr val="FF66FF"/>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2019 год</c:v>
                </c:pt>
                <c:pt idx="1">
                  <c:v>2020 год</c:v>
                </c:pt>
                <c:pt idx="2">
                  <c:v>2021 год</c:v>
                </c:pt>
              </c:strCache>
            </c:strRef>
          </c:cat>
          <c:val>
            <c:numRef>
              <c:f>Лист1!$B$2:$B$4</c:f>
              <c:numCache>
                <c:formatCode>General</c:formatCode>
                <c:ptCount val="3"/>
                <c:pt idx="0">
                  <c:v>1.2</c:v>
                </c:pt>
                <c:pt idx="1">
                  <c:v>0.7</c:v>
                </c:pt>
                <c:pt idx="2">
                  <c:v>0.7</c:v>
                </c:pt>
              </c:numCache>
            </c:numRef>
          </c:val>
        </c:ser>
        <c:dLbls>
          <c:showLegendKey val="0"/>
          <c:showVal val="0"/>
          <c:showCatName val="0"/>
          <c:showSerName val="0"/>
          <c:showPercent val="0"/>
          <c:showBubbleSize val="0"/>
        </c:dLbls>
        <c:gapWidth val="150"/>
        <c:axId val="132878336"/>
        <c:axId val="113849408"/>
      </c:barChart>
      <c:catAx>
        <c:axId val="132878336"/>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113849408"/>
        <c:crosses val="autoZero"/>
        <c:auto val="1"/>
        <c:lblAlgn val="ctr"/>
        <c:lblOffset val="100"/>
        <c:noMultiLvlLbl val="0"/>
      </c:catAx>
      <c:valAx>
        <c:axId val="113849408"/>
        <c:scaling>
          <c:orientation val="minMax"/>
        </c:scaling>
        <c:delete val="1"/>
        <c:axPos val="l"/>
        <c:numFmt formatCode="General" sourceLinked="1"/>
        <c:majorTickMark val="out"/>
        <c:minorTickMark val="none"/>
        <c:tickLblPos val="nextTo"/>
        <c:crossAx val="132878336"/>
        <c:crosses val="autoZero"/>
        <c:crossBetween val="between"/>
      </c:valAx>
    </c:plotArea>
    <c:plotVisOnly val="1"/>
    <c:dispBlanksAs val="gap"/>
    <c:showDLblsOverMax val="0"/>
  </c:chart>
  <c:spPr>
    <a:gradFill>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c:spPr>
  <c:txPr>
    <a:bodyPr/>
    <a:lstStyle/>
    <a:p>
      <a:pPr>
        <a:defRPr sz="1800"/>
      </a:pPr>
      <a:endParaRPr lang="ru-RU"/>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8"/>
    </mc:Choice>
    <mc:Fallback>
      <c:style val="28"/>
    </mc:Fallback>
  </mc:AlternateContent>
  <c:chart>
    <c:autoTitleDeleted val="1"/>
    <c:plotArea>
      <c:layout/>
      <c:barChart>
        <c:barDir val="bar"/>
        <c:grouping val="clustered"/>
        <c:varyColors val="0"/>
        <c:ser>
          <c:idx val="0"/>
          <c:order val="0"/>
          <c:tx>
            <c:strRef>
              <c:f>Лист1!$B$1</c:f>
              <c:strCache>
                <c:ptCount val="1"/>
                <c:pt idx="0">
                  <c:v>Ряд 1</c:v>
                </c:pt>
              </c:strCache>
            </c:strRef>
          </c:tx>
          <c:invertIfNegative val="0"/>
          <c:dPt>
            <c:idx val="0"/>
            <c:invertIfNegative val="0"/>
            <c:bubble3D val="0"/>
            <c:spPr>
              <a:solidFill>
                <a:srgbClr val="FF66FF"/>
              </a:solidFill>
            </c:spPr>
          </c:dPt>
          <c:dPt>
            <c:idx val="1"/>
            <c:invertIfNegative val="0"/>
            <c:bubble3D val="0"/>
            <c:spPr>
              <a:solidFill>
                <a:srgbClr val="00B0F0"/>
              </a:solidFill>
            </c:spPr>
          </c:dPt>
          <c:dPt>
            <c:idx val="2"/>
            <c:invertIfNegative val="0"/>
            <c:bubble3D val="0"/>
            <c:spPr>
              <a:solidFill>
                <a:srgbClr val="00B050"/>
              </a:solidFill>
            </c:spPr>
          </c:dPt>
          <c:dLbls>
            <c:txPr>
              <a:bodyPr/>
              <a:lstStyle/>
              <a:p>
                <a:pPr>
                  <a:defRPr baseline="0"/>
                </a:pPr>
                <a:endParaRPr lang="ru-RU"/>
              </a:p>
            </c:txPr>
            <c:showLegendKey val="0"/>
            <c:showVal val="1"/>
            <c:showCatName val="0"/>
            <c:showSerName val="0"/>
            <c:showPercent val="0"/>
            <c:showBubbleSize val="0"/>
            <c:showLeaderLines val="0"/>
          </c:dLbls>
          <c:cat>
            <c:strRef>
              <c:f>Лист1!$A$2:$A$4</c:f>
              <c:strCache>
                <c:ptCount val="3"/>
                <c:pt idx="0">
                  <c:v>2019 год</c:v>
                </c:pt>
                <c:pt idx="1">
                  <c:v>2020 год</c:v>
                </c:pt>
                <c:pt idx="2">
                  <c:v>2021 год</c:v>
                </c:pt>
              </c:strCache>
            </c:strRef>
          </c:cat>
          <c:val>
            <c:numRef>
              <c:f>Лист1!$B$2:$B$4</c:f>
              <c:numCache>
                <c:formatCode>General</c:formatCode>
                <c:ptCount val="3"/>
                <c:pt idx="0">
                  <c:v>0.2</c:v>
                </c:pt>
                <c:pt idx="1">
                  <c:v>0.1</c:v>
                </c:pt>
                <c:pt idx="2">
                  <c:v>0</c:v>
                </c:pt>
              </c:numCache>
            </c:numRef>
          </c:val>
        </c:ser>
        <c:dLbls>
          <c:showLegendKey val="0"/>
          <c:showVal val="0"/>
          <c:showCatName val="0"/>
          <c:showSerName val="0"/>
          <c:showPercent val="0"/>
          <c:showBubbleSize val="0"/>
        </c:dLbls>
        <c:gapWidth val="150"/>
        <c:axId val="3468288"/>
        <c:axId val="85659008"/>
      </c:barChart>
      <c:catAx>
        <c:axId val="3468288"/>
        <c:scaling>
          <c:orientation val="minMax"/>
        </c:scaling>
        <c:delete val="0"/>
        <c:axPos val="l"/>
        <c:majorTickMark val="out"/>
        <c:minorTickMark val="none"/>
        <c:tickLblPos val="nextTo"/>
        <c:crossAx val="85659008"/>
        <c:crosses val="autoZero"/>
        <c:auto val="1"/>
        <c:lblAlgn val="ctr"/>
        <c:lblOffset val="100"/>
        <c:noMultiLvlLbl val="0"/>
      </c:catAx>
      <c:valAx>
        <c:axId val="85659008"/>
        <c:scaling>
          <c:orientation val="minMax"/>
        </c:scaling>
        <c:delete val="1"/>
        <c:axPos val="b"/>
        <c:numFmt formatCode="General" sourceLinked="1"/>
        <c:majorTickMark val="out"/>
        <c:minorTickMark val="none"/>
        <c:tickLblPos val="nextTo"/>
        <c:crossAx val="3468288"/>
        <c:crosses val="autoZero"/>
        <c:crossBetween val="between"/>
      </c:valAx>
    </c:plotArea>
    <c:plotVisOnly val="1"/>
    <c:dispBlanksAs val="gap"/>
    <c:showDLblsOverMax val="0"/>
  </c:chart>
  <c:txPr>
    <a:bodyPr/>
    <a:lstStyle/>
    <a:p>
      <a:pPr>
        <a:defRPr sz="1400" b="1" i="0" baseline="0">
          <a:latin typeface="Times New Roman" panose="02020603050405020304" pitchFamily="18" charset="0"/>
        </a:defRPr>
      </a:pPr>
      <a:endParaRPr lang="ru-RU"/>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Столбец1</c:v>
                </c:pt>
              </c:strCache>
            </c:strRef>
          </c:tx>
          <c:explosion val="25"/>
          <c:dPt>
            <c:idx val="0"/>
            <c:bubble3D val="0"/>
            <c:spPr>
              <a:solidFill>
                <a:srgbClr val="00B0F0"/>
              </a:solidFill>
            </c:spPr>
          </c:dPt>
          <c:dPt>
            <c:idx val="2"/>
            <c:bubble3D val="0"/>
            <c:spPr>
              <a:solidFill>
                <a:srgbClr val="FFC000"/>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2019 год</c:v>
                </c:pt>
                <c:pt idx="1">
                  <c:v>2020 год </c:v>
                </c:pt>
                <c:pt idx="2">
                  <c:v>2021 год</c:v>
                </c:pt>
              </c:strCache>
            </c:strRef>
          </c:cat>
          <c:val>
            <c:numRef>
              <c:f>Лист1!$B$2:$B$4</c:f>
              <c:numCache>
                <c:formatCode>General</c:formatCode>
                <c:ptCount val="3"/>
                <c:pt idx="0">
                  <c:v>4.5999999999999996</c:v>
                </c:pt>
                <c:pt idx="1">
                  <c:v>5.5</c:v>
                </c:pt>
                <c:pt idx="2">
                  <c:v>5.0999999999999996</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pieChart>
        <c:varyColors val="1"/>
        <c:ser>
          <c:idx val="0"/>
          <c:order val="0"/>
          <c:tx>
            <c:strRef>
              <c:f>Лист1!$B$1</c:f>
              <c:strCache>
                <c:ptCount val="1"/>
                <c:pt idx="0">
                  <c:v>Продажи</c:v>
                </c:pt>
              </c:strCache>
            </c:strRef>
          </c:tx>
          <c:explosion val="25"/>
          <c:dPt>
            <c:idx val="0"/>
            <c:bubble3D val="0"/>
            <c:spPr>
              <a:solidFill>
                <a:srgbClr val="FF66CC"/>
              </a:solidFill>
            </c:spPr>
          </c:dPt>
          <c:dPt>
            <c:idx val="2"/>
            <c:bubble3D val="0"/>
            <c:spPr>
              <a:solidFill>
                <a:srgbClr val="66FF66"/>
              </a:solidFill>
            </c:spPr>
          </c:dPt>
          <c:dLbls>
            <c:numFmt formatCode="#,##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2019 год</c:v>
                </c:pt>
                <c:pt idx="1">
                  <c:v>2020 год</c:v>
                </c:pt>
                <c:pt idx="2">
                  <c:v>2021 год</c:v>
                </c:pt>
              </c:strCache>
            </c:strRef>
          </c:cat>
          <c:val>
            <c:numRef>
              <c:f>Лист1!$B$2:$B$4</c:f>
              <c:numCache>
                <c:formatCode>General</c:formatCode>
                <c:ptCount val="3"/>
                <c:pt idx="0">
                  <c:v>9062.5</c:v>
                </c:pt>
                <c:pt idx="1">
                  <c:v>7002.7</c:v>
                </c:pt>
                <c:pt idx="2">
                  <c:v>7477.9</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60348706074910929"/>
          <c:y val="0.48234545842248849"/>
          <c:w val="0.22540344714019103"/>
          <c:h val="0.37382260163677666"/>
        </c:manualLayout>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bar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C00000"/>
              </a:solidFill>
            </c:spPr>
          </c:dPt>
          <c:dPt>
            <c:idx val="1"/>
            <c:invertIfNegative val="0"/>
            <c:bubble3D val="0"/>
            <c:spPr>
              <a:solidFill>
                <a:srgbClr val="00B050"/>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2019 год</c:v>
                </c:pt>
                <c:pt idx="1">
                  <c:v>2020 год</c:v>
                </c:pt>
                <c:pt idx="2">
                  <c:v>2021 год</c:v>
                </c:pt>
              </c:strCache>
            </c:strRef>
          </c:cat>
          <c:val>
            <c:numRef>
              <c:f>Лист1!$B$2:$B$4</c:f>
              <c:numCache>
                <c:formatCode>General</c:formatCode>
                <c:ptCount val="3"/>
                <c:pt idx="0">
                  <c:v>0.7</c:v>
                </c:pt>
                <c:pt idx="1">
                  <c:v>0.5</c:v>
                </c:pt>
                <c:pt idx="2">
                  <c:v>0.5</c:v>
                </c:pt>
              </c:numCache>
            </c:numRef>
          </c:val>
        </c:ser>
        <c:dLbls>
          <c:showLegendKey val="0"/>
          <c:showVal val="0"/>
          <c:showCatName val="0"/>
          <c:showSerName val="0"/>
          <c:showPercent val="0"/>
          <c:showBubbleSize val="0"/>
        </c:dLbls>
        <c:gapWidth val="150"/>
        <c:axId val="152528384"/>
        <c:axId val="152571264"/>
      </c:barChart>
      <c:catAx>
        <c:axId val="152528384"/>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152571264"/>
        <c:crosses val="autoZero"/>
        <c:auto val="1"/>
        <c:lblAlgn val="ctr"/>
        <c:lblOffset val="100"/>
        <c:noMultiLvlLbl val="0"/>
      </c:catAx>
      <c:valAx>
        <c:axId val="152571264"/>
        <c:scaling>
          <c:orientation val="minMax"/>
        </c:scaling>
        <c:delete val="1"/>
        <c:axPos val="l"/>
        <c:numFmt formatCode="General" sourceLinked="1"/>
        <c:majorTickMark val="out"/>
        <c:minorTickMark val="none"/>
        <c:tickLblPos val="nextTo"/>
        <c:crossAx val="152528384"/>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1"/>
  <c:lang val="ru-RU"/>
  <c:roundedCorners val="0"/>
  <c:style val="2"/>
  <c:chart>
    <c:autoTitleDeleted val="1"/>
    <c:view3D>
      <c:rotX val="30"/>
      <c:rotY val="0"/>
      <c:rAngAx val="1"/>
    </c:view3D>
    <c:floor>
      <c:thickness val="0"/>
      <c:spPr>
        <a:solidFill>
          <a:srgbClr val="CCCCCC"/>
        </a:solidFill>
        <a:ln>
          <a:noFill/>
        </a:ln>
      </c:spPr>
    </c:floor>
    <c:sideWall>
      <c:thickness val="0"/>
    </c:sideWall>
    <c:backWall>
      <c:thickness val="0"/>
      <c:spPr>
        <a:noFill/>
        <a:ln>
          <a:solidFill>
            <a:srgbClr val="B3B3B3"/>
          </a:solidFill>
        </a:ln>
      </c:spPr>
    </c:backWall>
    <c:plotArea>
      <c:layout/>
      <c:pie3DChart>
        <c:varyColors val="1"/>
        <c:ser>
          <c:idx val="0"/>
          <c:order val="0"/>
          <c:tx>
            <c:strRef>
              <c:f>label 0</c:f>
              <c:strCache>
                <c:ptCount val="1"/>
                <c:pt idx="0">
                  <c:v>Столбец 1</c:v>
                </c:pt>
              </c:strCache>
            </c:strRef>
          </c:tx>
          <c:spPr>
            <a:solidFill>
              <a:srgbClr val="004586"/>
            </a:solidFill>
            <a:ln>
              <a:noFill/>
            </a:ln>
          </c:spPr>
          <c:explosion val="50"/>
          <c:dPt>
            <c:idx val="0"/>
            <c:bubble3D val="0"/>
            <c:spPr>
              <a:solidFill>
                <a:srgbClr val="BD7CB5"/>
              </a:solidFill>
              <a:ln>
                <a:noFill/>
              </a:ln>
            </c:spPr>
          </c:dPt>
          <c:dPt>
            <c:idx val="1"/>
            <c:bubble3D val="0"/>
            <c:spPr>
              <a:solidFill>
                <a:srgbClr val="999999"/>
              </a:solidFill>
              <a:ln>
                <a:noFill/>
              </a:ln>
            </c:spPr>
          </c:dPt>
          <c:dPt>
            <c:idx val="2"/>
            <c:bubble3D val="0"/>
            <c:spPr>
              <a:solidFill>
                <a:srgbClr val="F37B70"/>
              </a:solidFill>
              <a:ln>
                <a:noFill/>
              </a:ln>
            </c:spPr>
          </c:dPt>
          <c:dPt>
            <c:idx val="3"/>
            <c:bubble3D val="0"/>
            <c:spPr>
              <a:solidFill>
                <a:srgbClr val="579D1C"/>
              </a:solidFill>
              <a:ln>
                <a:noFill/>
              </a:ln>
            </c:spPr>
          </c:dPt>
          <c:dPt>
            <c:idx val="4"/>
            <c:bubble3D val="0"/>
            <c:spPr>
              <a:solidFill>
                <a:srgbClr val="FFF9AE"/>
              </a:solidFill>
              <a:ln>
                <a:noFill/>
              </a:ln>
            </c:spPr>
          </c:dPt>
          <c:dPt>
            <c:idx val="5"/>
            <c:bubble3D val="0"/>
            <c:spPr>
              <a:solidFill>
                <a:srgbClr val="83CAFF"/>
              </a:solidFill>
              <a:ln>
                <a:noFill/>
              </a:ln>
            </c:spPr>
          </c:dPt>
          <c:dLbls>
            <c:dLblPos val="ctr"/>
            <c:showLegendKey val="0"/>
            <c:showVal val="1"/>
            <c:showCatName val="0"/>
            <c:showSerName val="0"/>
            <c:showPercent val="0"/>
            <c:showBubbleSize val="1"/>
            <c:showLeaderLines val="0"/>
          </c:dLbls>
          <c:cat>
            <c:strRef>
              <c:f>categories</c:f>
              <c:strCache>
                <c:ptCount val="6"/>
                <c:pt idx="0">
                  <c:v>ГО "Сыктывкар"</c:v>
                </c:pt>
                <c:pt idx="1">
                  <c:v>ГО "Воркута"</c:v>
                </c:pt>
                <c:pt idx="2">
                  <c:v>ГО "Инта"</c:v>
                </c:pt>
                <c:pt idx="3">
                  <c:v>ГО "Ухта"</c:v>
                </c:pt>
                <c:pt idx="4">
                  <c:v>ГО "Усинск"</c:v>
                </c:pt>
                <c:pt idx="5">
                  <c:v>ГО "Вуктыл"</c:v>
                </c:pt>
              </c:strCache>
            </c:strRef>
          </c:cat>
          <c:val>
            <c:numRef>
              <c:f>0</c:f>
              <c:numCache>
                <c:formatCode>General</c:formatCode>
                <c:ptCount val="6"/>
                <c:pt idx="0">
                  <c:v>260.8</c:v>
                </c:pt>
                <c:pt idx="1">
                  <c:v>77.3</c:v>
                </c:pt>
                <c:pt idx="2">
                  <c:v>28.1</c:v>
                </c:pt>
                <c:pt idx="3">
                  <c:v>117.8</c:v>
                </c:pt>
                <c:pt idx="4">
                  <c:v>44.1</c:v>
                </c:pt>
                <c:pt idx="5">
                  <c:v>11.8</c:v>
                </c:pt>
              </c:numCache>
            </c:numRef>
          </c:val>
        </c:ser>
        <c:dLbls>
          <c:showLegendKey val="0"/>
          <c:showVal val="0"/>
          <c:showCatName val="0"/>
          <c:showSerName val="0"/>
          <c:showPercent val="0"/>
          <c:showBubbleSize val="0"/>
          <c:showLeaderLines val="0"/>
        </c:dLbls>
      </c:pie3DChart>
      <c:spPr>
        <a:noFill/>
        <a:ln>
          <a:solidFill>
            <a:srgbClr val="B3B3B3"/>
          </a:solidFill>
        </a:ln>
      </c:spPr>
    </c:plotArea>
    <c:legend>
      <c:legendPos val="r"/>
      <c:layout/>
      <c:overlay val="0"/>
      <c:spPr>
        <a:noFill/>
        <a:ln>
          <a:noFill/>
        </a:ln>
      </c:spPr>
    </c:legend>
    <c:plotVisOnly val="1"/>
    <c:dispBlanksAs val="zero"/>
    <c:showDLblsOverMax val="1"/>
  </c:chart>
  <c:spPr>
    <a:noFill/>
    <a:ln>
      <a:noFill/>
    </a:ln>
  </c:spPr>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FFC000"/>
              </a:solidFill>
            </c:spPr>
          </c:dPt>
          <c:dPt>
            <c:idx val="1"/>
            <c:invertIfNegative val="0"/>
            <c:bubble3D val="0"/>
            <c:spPr>
              <a:solidFill>
                <a:srgbClr val="66FFFF"/>
              </a:solidFill>
            </c:spPr>
          </c:dPt>
          <c:dPt>
            <c:idx val="2"/>
            <c:invertIfNegative val="0"/>
            <c:bubble3D val="0"/>
            <c:spPr>
              <a:solidFill>
                <a:srgbClr val="FF66CC"/>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2019 год</c:v>
                </c:pt>
                <c:pt idx="1">
                  <c:v>2020 год</c:v>
                </c:pt>
                <c:pt idx="2">
                  <c:v>2021 год</c:v>
                </c:pt>
              </c:strCache>
            </c:strRef>
          </c:cat>
          <c:val>
            <c:numRef>
              <c:f>Лист1!$B$2:$B$4</c:f>
              <c:numCache>
                <c:formatCode>General</c:formatCode>
                <c:ptCount val="3"/>
                <c:pt idx="0">
                  <c:v>10.6</c:v>
                </c:pt>
                <c:pt idx="1">
                  <c:v>12.6</c:v>
                </c:pt>
                <c:pt idx="2">
                  <c:v>13</c:v>
                </c:pt>
              </c:numCache>
            </c:numRef>
          </c:val>
        </c:ser>
        <c:dLbls>
          <c:showLegendKey val="0"/>
          <c:showVal val="0"/>
          <c:showCatName val="0"/>
          <c:showSerName val="0"/>
          <c:showPercent val="0"/>
          <c:showBubbleSize val="0"/>
        </c:dLbls>
        <c:gapWidth val="150"/>
        <c:shape val="cylinder"/>
        <c:axId val="124682240"/>
        <c:axId val="152574720"/>
        <c:axId val="0"/>
      </c:bar3DChart>
      <c:catAx>
        <c:axId val="124682240"/>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152574720"/>
        <c:crosses val="autoZero"/>
        <c:auto val="1"/>
        <c:lblAlgn val="ctr"/>
        <c:lblOffset val="100"/>
        <c:noMultiLvlLbl val="0"/>
      </c:catAx>
      <c:valAx>
        <c:axId val="152574720"/>
        <c:scaling>
          <c:orientation val="minMax"/>
        </c:scaling>
        <c:delete val="1"/>
        <c:axPos val="l"/>
        <c:numFmt formatCode="General" sourceLinked="1"/>
        <c:majorTickMark val="out"/>
        <c:minorTickMark val="none"/>
        <c:tickLblPos val="nextTo"/>
        <c:crossAx val="124682240"/>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Продажи</c:v>
                </c:pt>
              </c:strCache>
            </c:strRef>
          </c:tx>
          <c:explosion val="25"/>
          <c:dPt>
            <c:idx val="1"/>
            <c:bubble3D val="0"/>
            <c:explosion val="18"/>
          </c:dPt>
          <c:dPt>
            <c:idx val="2"/>
            <c:bubble3D val="0"/>
            <c:spPr>
              <a:solidFill>
                <a:srgbClr val="92D050"/>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2019 год</c:v>
                </c:pt>
                <c:pt idx="1">
                  <c:v>2020 год</c:v>
                </c:pt>
                <c:pt idx="2">
                  <c:v>2021 год</c:v>
                </c:pt>
              </c:strCache>
            </c:strRef>
          </c:cat>
          <c:val>
            <c:numRef>
              <c:f>Лист1!$B$2:$B$4</c:f>
              <c:numCache>
                <c:formatCode>General</c:formatCode>
                <c:ptCount val="3"/>
                <c:pt idx="0">
                  <c:v>8</c:v>
                </c:pt>
                <c:pt idx="1">
                  <c:v>8.6999999999999993</c:v>
                </c:pt>
                <c:pt idx="2">
                  <c:v>8.4</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2"/>
    </mc:Choice>
    <mc:Fallback>
      <c:style val="32"/>
    </mc:Fallback>
  </mc:AlternateContent>
  <c:chart>
    <c:title>
      <c:tx>
        <c:rich>
          <a:bodyPr/>
          <a:lstStyle/>
          <a:p>
            <a:pPr>
              <a:defRPr sz="1400" baseline="0">
                <a:latin typeface="Times New Roman" panose="02020603050405020304" pitchFamily="18" charset="0"/>
              </a:defRPr>
            </a:pPr>
            <a:r>
              <a:rPr lang="ru-RU" dirty="0" smtClean="0"/>
              <a:t>Предусмотрено программой, </a:t>
            </a:r>
            <a:r>
              <a:rPr lang="ru-RU" dirty="0" err="1" smtClean="0"/>
              <a:t>тыс.руб</a:t>
            </a:r>
            <a:r>
              <a:rPr lang="ru-RU" dirty="0" smtClean="0"/>
              <a:t>.</a:t>
            </a:r>
            <a:endParaRPr lang="ru-RU" dirty="0"/>
          </a:p>
        </c:rich>
      </c:tx>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Лист1!$B$1</c:f>
              <c:strCache>
                <c:ptCount val="1"/>
                <c:pt idx="0">
                  <c:v>Предусмотренно программой, тыс.руб.</c:v>
                </c:pt>
              </c:strCache>
            </c:strRef>
          </c:tx>
          <c:invertIfNegative val="0"/>
          <c:dPt>
            <c:idx val="0"/>
            <c:invertIfNegative val="0"/>
            <c:bubble3D val="0"/>
            <c:spPr>
              <a:solidFill>
                <a:srgbClr val="92D050"/>
              </a:solidFill>
            </c:spPr>
          </c:dPt>
          <c:dPt>
            <c:idx val="1"/>
            <c:invertIfNegative val="0"/>
            <c:bubble3D val="0"/>
            <c:spPr>
              <a:solidFill>
                <a:schemeClr val="accent1"/>
              </a:solidFill>
            </c:spPr>
          </c:dPt>
          <c:dPt>
            <c:idx val="2"/>
            <c:invertIfNegative val="0"/>
            <c:bubble3D val="0"/>
            <c:spPr>
              <a:solidFill>
                <a:srgbClr val="00B0F0"/>
              </a:solidFill>
            </c:spPr>
          </c:dPt>
          <c:dLbls>
            <c:numFmt formatCode="#,##0.00" sourceLinked="0"/>
            <c:txPr>
              <a:bodyPr/>
              <a:lstStyle/>
              <a:p>
                <a:pPr>
                  <a:defRPr sz="10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2019 год</c:v>
                </c:pt>
                <c:pt idx="1">
                  <c:v>2020 год</c:v>
                </c:pt>
                <c:pt idx="2">
                  <c:v>2021 год</c:v>
                </c:pt>
              </c:strCache>
            </c:strRef>
          </c:cat>
          <c:val>
            <c:numRef>
              <c:f>Лист1!$B$2:$B$4</c:f>
              <c:numCache>
                <c:formatCode>General</c:formatCode>
                <c:ptCount val="3"/>
                <c:pt idx="0">
                  <c:v>17251.2</c:v>
                </c:pt>
                <c:pt idx="1">
                  <c:v>8292.9</c:v>
                </c:pt>
                <c:pt idx="2">
                  <c:v>8792.9</c:v>
                </c:pt>
              </c:numCache>
            </c:numRef>
          </c:val>
        </c:ser>
        <c:dLbls>
          <c:showLegendKey val="0"/>
          <c:showVal val="0"/>
          <c:showCatName val="0"/>
          <c:showSerName val="0"/>
          <c:showPercent val="0"/>
          <c:showBubbleSize val="0"/>
        </c:dLbls>
        <c:gapWidth val="150"/>
        <c:shape val="box"/>
        <c:axId val="153617920"/>
        <c:axId val="113898560"/>
        <c:axId val="0"/>
      </c:bar3DChart>
      <c:catAx>
        <c:axId val="153617920"/>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13898560"/>
        <c:crosses val="autoZero"/>
        <c:auto val="1"/>
        <c:lblAlgn val="ctr"/>
        <c:lblOffset val="100"/>
        <c:noMultiLvlLbl val="0"/>
      </c:catAx>
      <c:valAx>
        <c:axId val="113898560"/>
        <c:scaling>
          <c:orientation val="minMax"/>
        </c:scaling>
        <c:delete val="1"/>
        <c:axPos val="l"/>
        <c:numFmt formatCode="General" sourceLinked="1"/>
        <c:majorTickMark val="out"/>
        <c:minorTickMark val="none"/>
        <c:tickLblPos val="nextTo"/>
        <c:crossAx val="153617920"/>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2"/>
    </mc:Choice>
    <mc:Fallback>
      <c:style val="32"/>
    </mc:Fallback>
  </mc:AlternateContent>
  <c:chart>
    <c:autoTitleDeleted val="1"/>
    <c:plotArea>
      <c:layout/>
      <c:pieChart>
        <c:varyColors val="1"/>
        <c:ser>
          <c:idx val="0"/>
          <c:order val="0"/>
          <c:tx>
            <c:strRef>
              <c:f>Лист1!$B$1</c:f>
              <c:strCache>
                <c:ptCount val="1"/>
                <c:pt idx="0">
                  <c:v>Столбец1</c:v>
                </c:pt>
              </c:strCache>
            </c:strRef>
          </c:tx>
          <c:explosion val="25"/>
          <c:dPt>
            <c:idx val="0"/>
            <c:bubble3D val="0"/>
            <c:spPr>
              <a:solidFill>
                <a:srgbClr val="92D050"/>
              </a:solidFill>
            </c:spPr>
          </c:dPt>
          <c:dPt>
            <c:idx val="1"/>
            <c:bubble3D val="0"/>
            <c:spPr>
              <a:solidFill>
                <a:schemeClr val="accent1"/>
              </a:solidFill>
            </c:spPr>
          </c:dPt>
          <c:dPt>
            <c:idx val="2"/>
            <c:bubble3D val="0"/>
            <c:spPr>
              <a:solidFill>
                <a:srgbClr val="00B0F0"/>
              </a:solidFill>
            </c:spPr>
          </c:dPt>
          <c:dLbls>
            <c:numFmt formatCode="#,##0.0" sourceLinked="0"/>
            <c:txPr>
              <a:bodyPr/>
              <a:lstStyle/>
              <a:p>
                <a:pPr>
                  <a:defRPr sz="10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2019 год</c:v>
                </c:pt>
                <c:pt idx="1">
                  <c:v>2020 год</c:v>
                </c:pt>
                <c:pt idx="2">
                  <c:v>2021 год</c:v>
                </c:pt>
              </c:strCache>
            </c:strRef>
          </c:cat>
          <c:val>
            <c:numRef>
              <c:f>Лист1!$B$2:$B$4</c:f>
              <c:numCache>
                <c:formatCode>General</c:formatCode>
                <c:ptCount val="3"/>
                <c:pt idx="0">
                  <c:v>2.1</c:v>
                </c:pt>
                <c:pt idx="1">
                  <c:v>1.6</c:v>
                </c:pt>
                <c:pt idx="2">
                  <c:v>1.7</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ru-RU"/>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barChart>
        <c:barDir val="bar"/>
        <c:grouping val="clustered"/>
        <c:varyColors val="0"/>
        <c:ser>
          <c:idx val="0"/>
          <c:order val="0"/>
          <c:tx>
            <c:strRef>
              <c:f>Лист1!$B$1</c:f>
              <c:strCache>
                <c:ptCount val="1"/>
                <c:pt idx="0">
                  <c:v>2015 год</c:v>
                </c:pt>
              </c:strCache>
            </c:strRef>
          </c:tx>
          <c:spPr>
            <a:solidFill>
              <a:srgbClr val="0000FF"/>
            </a:solidFill>
          </c:spPr>
          <c:invertIfNegative val="0"/>
          <c:dLbls>
            <c:dLbl>
              <c:idx val="0"/>
              <c:numFmt formatCode="#,##0.0" sourceLinked="0"/>
              <c:spPr/>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Лист1!$B$2</c:f>
              <c:numCache>
                <c:formatCode>General</c:formatCode>
                <c:ptCount val="1"/>
                <c:pt idx="0">
                  <c:v>25</c:v>
                </c:pt>
              </c:numCache>
            </c:numRef>
          </c:val>
        </c:ser>
        <c:ser>
          <c:idx val="1"/>
          <c:order val="1"/>
          <c:tx>
            <c:strRef>
              <c:f>Лист1!$C$1</c:f>
              <c:strCache>
                <c:ptCount val="1"/>
                <c:pt idx="0">
                  <c:v>2016 год</c:v>
                </c:pt>
              </c:strCache>
            </c:strRef>
          </c:tx>
          <c:spPr>
            <a:solidFill>
              <a:srgbClr val="7030A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Лист1!$C$2</c:f>
              <c:numCache>
                <c:formatCode>General</c:formatCode>
                <c:ptCount val="1"/>
                <c:pt idx="0">
                  <c:v>26.2</c:v>
                </c:pt>
              </c:numCache>
            </c:numRef>
          </c:val>
        </c:ser>
        <c:ser>
          <c:idx val="2"/>
          <c:order val="2"/>
          <c:tx>
            <c:strRef>
              <c:f>Лист1!$D$1</c:f>
              <c:strCache>
                <c:ptCount val="1"/>
                <c:pt idx="0">
                  <c:v>2017 год</c:v>
                </c:pt>
              </c:strCache>
            </c:strRef>
          </c:tx>
          <c:spPr>
            <a:solidFill>
              <a:srgbClr val="FFFF0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Лист1!$D$2</c:f>
              <c:numCache>
                <c:formatCode>General</c:formatCode>
                <c:ptCount val="1"/>
                <c:pt idx="0">
                  <c:v>27.4</c:v>
                </c:pt>
              </c:numCache>
            </c:numRef>
          </c:val>
        </c:ser>
        <c:ser>
          <c:idx val="3"/>
          <c:order val="3"/>
          <c:tx>
            <c:strRef>
              <c:f>Лист1!$E$1</c:f>
              <c:strCache>
                <c:ptCount val="1"/>
                <c:pt idx="0">
                  <c:v>2018 год</c:v>
                </c:pt>
              </c:strCache>
            </c:strRef>
          </c:tx>
          <c:spPr>
            <a:solidFill>
              <a:srgbClr val="92D05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Лист1!$E$2</c:f>
              <c:numCache>
                <c:formatCode>General</c:formatCode>
                <c:ptCount val="1"/>
                <c:pt idx="0">
                  <c:v>28.6</c:v>
                </c:pt>
              </c:numCache>
            </c:numRef>
          </c:val>
        </c:ser>
        <c:ser>
          <c:idx val="4"/>
          <c:order val="4"/>
          <c:tx>
            <c:strRef>
              <c:f>Лист1!$F$1</c:f>
              <c:strCache>
                <c:ptCount val="1"/>
                <c:pt idx="0">
                  <c:v>2019 год</c:v>
                </c:pt>
              </c:strCache>
            </c:strRef>
          </c:tx>
          <c:spPr>
            <a:solidFill>
              <a:srgbClr val="F17763"/>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Лист1!$F$2</c:f>
              <c:numCache>
                <c:formatCode>General</c:formatCode>
                <c:ptCount val="1"/>
                <c:pt idx="0">
                  <c:v>30.6</c:v>
                </c:pt>
              </c:numCache>
            </c:numRef>
          </c:val>
        </c:ser>
        <c:ser>
          <c:idx val="5"/>
          <c:order val="5"/>
          <c:tx>
            <c:strRef>
              <c:f>Лист1!$G$1</c:f>
              <c:strCache>
                <c:ptCount val="1"/>
                <c:pt idx="0">
                  <c:v>2020 год</c:v>
                </c:pt>
              </c:strCache>
            </c:strRef>
          </c:tx>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Лист1!$G$2</c:f>
              <c:numCache>
                <c:formatCode>General</c:formatCode>
                <c:ptCount val="1"/>
                <c:pt idx="0">
                  <c:v>31.7</c:v>
                </c:pt>
              </c:numCache>
            </c:numRef>
          </c:val>
        </c:ser>
        <c:ser>
          <c:idx val="6"/>
          <c:order val="6"/>
          <c:tx>
            <c:strRef>
              <c:f>Лист1!$H$1</c:f>
              <c:strCache>
                <c:ptCount val="1"/>
                <c:pt idx="0">
                  <c:v>2021 год</c:v>
                </c:pt>
              </c:strCache>
            </c:strRef>
          </c:tx>
          <c:spPr>
            <a:solidFill>
              <a:srgbClr val="00B0F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Лист1!$H$2</c:f>
              <c:numCache>
                <c:formatCode>General</c:formatCode>
                <c:ptCount val="1"/>
                <c:pt idx="0">
                  <c:v>32.700000000000003</c:v>
                </c:pt>
              </c:numCache>
            </c:numRef>
          </c:val>
        </c:ser>
        <c:dLbls>
          <c:showLegendKey val="0"/>
          <c:showVal val="0"/>
          <c:showCatName val="0"/>
          <c:showSerName val="0"/>
          <c:showPercent val="0"/>
          <c:showBubbleSize val="0"/>
        </c:dLbls>
        <c:gapWidth val="150"/>
        <c:axId val="154044928"/>
        <c:axId val="133244608"/>
      </c:barChart>
      <c:catAx>
        <c:axId val="154044928"/>
        <c:scaling>
          <c:orientation val="minMax"/>
        </c:scaling>
        <c:delete val="0"/>
        <c:axPos val="l"/>
        <c:majorTickMark val="out"/>
        <c:minorTickMark val="none"/>
        <c:tickLblPos val="nextTo"/>
        <c:txPr>
          <a:bodyPr/>
          <a:lstStyle/>
          <a:p>
            <a:pPr>
              <a:defRPr sz="1200" b="1" i="0" baseline="0">
                <a:latin typeface="Times New Roman" panose="02020603050405020304" pitchFamily="18" charset="0"/>
              </a:defRPr>
            </a:pPr>
            <a:endParaRPr lang="ru-RU"/>
          </a:p>
        </c:txPr>
        <c:crossAx val="133244608"/>
        <c:crosses val="autoZero"/>
        <c:auto val="1"/>
        <c:lblAlgn val="ctr"/>
        <c:lblOffset val="100"/>
        <c:noMultiLvlLbl val="0"/>
      </c:catAx>
      <c:valAx>
        <c:axId val="133244608"/>
        <c:scaling>
          <c:orientation val="minMax"/>
        </c:scaling>
        <c:delete val="1"/>
        <c:axPos val="b"/>
        <c:numFmt formatCode="General" sourceLinked="1"/>
        <c:majorTickMark val="out"/>
        <c:minorTickMark val="none"/>
        <c:tickLblPos val="nextTo"/>
        <c:crossAx val="154044928"/>
        <c:crosses val="autoZero"/>
        <c:crossBetween val="between"/>
      </c:valAx>
    </c:plotArea>
    <c:legend>
      <c:legendPos val="r"/>
      <c:layout>
        <c:manualLayout>
          <c:xMode val="edge"/>
          <c:yMode val="edge"/>
          <c:x val="0.84325411842790898"/>
          <c:y val="7.1603369207522589E-3"/>
          <c:w val="0.14288193888512069"/>
          <c:h val="0.894764027718428"/>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Лист1!$B$1</c:f>
              <c:strCache>
                <c:ptCount val="1"/>
                <c:pt idx="0">
                  <c:v>2019 год</c:v>
                </c:pt>
              </c:strCache>
            </c:strRef>
          </c:tx>
          <c:invertIfNegative val="0"/>
          <c:dLbls>
            <c:dLbl>
              <c:idx val="0"/>
              <c:layout>
                <c:manualLayout>
                  <c:x val="-9.4063622560456254E-3"/>
                  <c:y val="-1.8954714649457222E-2"/>
                </c:manualLayout>
              </c:layout>
              <c:showLegendKey val="0"/>
              <c:showVal val="1"/>
              <c:showCatName val="0"/>
              <c:showSerName val="0"/>
              <c:showPercent val="0"/>
              <c:showBubbleSize val="0"/>
            </c:dLbl>
            <c:dLbl>
              <c:idx val="1"/>
              <c:layout>
                <c:manualLayout>
                  <c:x val="-1.646113394807993E-2"/>
                  <c:y val="-1.895471464945719E-2"/>
                </c:manualLayout>
              </c:layout>
              <c:showLegendKey val="0"/>
              <c:showVal val="1"/>
              <c:showCatName val="0"/>
              <c:showSerName val="0"/>
              <c:showPercent val="0"/>
              <c:showBubbleSize val="0"/>
            </c:dLbl>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Подпрограмма 2 "Организация и обеспечение бюджетного процесса в городском округе "Вуктыл"</c:v>
                </c:pt>
                <c:pt idx="1">
                  <c:v>Подпрограмма 3 "Обеспечение реализации муниципальной программы"</c:v>
                </c:pt>
              </c:strCache>
            </c:strRef>
          </c:cat>
          <c:val>
            <c:numRef>
              <c:f>Лист1!$B$2:$B$3</c:f>
              <c:numCache>
                <c:formatCode>General</c:formatCode>
                <c:ptCount val="2"/>
                <c:pt idx="0">
                  <c:v>3059.4</c:v>
                </c:pt>
                <c:pt idx="1">
                  <c:v>9536.1</c:v>
                </c:pt>
              </c:numCache>
            </c:numRef>
          </c:val>
        </c:ser>
        <c:ser>
          <c:idx val="1"/>
          <c:order val="1"/>
          <c:tx>
            <c:strRef>
              <c:f>Лист1!$C$1</c:f>
              <c:strCache>
                <c:ptCount val="1"/>
                <c:pt idx="0">
                  <c:v>2020 год</c:v>
                </c:pt>
              </c:strCache>
            </c:strRef>
          </c:tx>
          <c:spPr>
            <a:solidFill>
              <a:srgbClr val="92D050"/>
            </a:solidFill>
          </c:spPr>
          <c:invertIfNegative val="0"/>
          <c:dLbls>
            <c:dLbl>
              <c:idx val="0"/>
              <c:layout>
                <c:manualLayout>
                  <c:x val="2.3515905640114063E-3"/>
                  <c:y val="-6.6341501273100123E-2"/>
                </c:manualLayout>
              </c:layout>
              <c:showLegendKey val="0"/>
              <c:showVal val="1"/>
              <c:showCatName val="0"/>
              <c:showSerName val="0"/>
              <c:showPercent val="0"/>
              <c:showBubbleSize val="0"/>
            </c:dLbl>
            <c:dLbl>
              <c:idx val="1"/>
              <c:layout>
                <c:manualLayout>
                  <c:x val="2.1164315076102655E-2"/>
                  <c:y val="-1.4216035987092883E-2"/>
                </c:manualLayout>
              </c:layout>
              <c:showLegendKey val="0"/>
              <c:showVal val="1"/>
              <c:showCatName val="0"/>
              <c:showSerName val="0"/>
              <c:showPercent val="0"/>
              <c:showBubbleSize val="0"/>
            </c:dLbl>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Подпрограмма 2 "Организация и обеспечение бюджетного процесса в городском округе "Вуктыл"</c:v>
                </c:pt>
                <c:pt idx="1">
                  <c:v>Подпрограмма 3 "Обеспечение реализации муниципальной программы"</c:v>
                </c:pt>
              </c:strCache>
            </c:strRef>
          </c:cat>
          <c:val>
            <c:numRef>
              <c:f>Лист1!$C$2:$C$3</c:f>
              <c:numCache>
                <c:formatCode>General</c:formatCode>
                <c:ptCount val="2"/>
                <c:pt idx="0">
                  <c:v>3450</c:v>
                </c:pt>
                <c:pt idx="1">
                  <c:v>7021.2</c:v>
                </c:pt>
              </c:numCache>
            </c:numRef>
          </c:val>
        </c:ser>
        <c:ser>
          <c:idx val="2"/>
          <c:order val="2"/>
          <c:tx>
            <c:strRef>
              <c:f>Лист1!$D$1</c:f>
              <c:strCache>
                <c:ptCount val="1"/>
                <c:pt idx="0">
                  <c:v>2021 год</c:v>
                </c:pt>
              </c:strCache>
            </c:strRef>
          </c:tx>
          <c:spPr>
            <a:solidFill>
              <a:srgbClr val="FF66FF"/>
            </a:solidFill>
          </c:spPr>
          <c:invertIfNegative val="0"/>
          <c:dLbls>
            <c:dLbl>
              <c:idx val="0"/>
              <c:layout>
                <c:manualLayout>
                  <c:x val="1.4109543384068437E-2"/>
                  <c:y val="-1.4216035987092928E-2"/>
                </c:manualLayout>
              </c:layout>
              <c:showLegendKey val="0"/>
              <c:showVal val="1"/>
              <c:showCatName val="0"/>
              <c:showSerName val="0"/>
              <c:showPercent val="0"/>
              <c:showBubbleSize val="0"/>
            </c:dLbl>
            <c:dLbl>
              <c:idx val="1"/>
              <c:layout>
                <c:manualLayout>
                  <c:x val="4.9383401844239443E-2"/>
                  <c:y val="-1.4216035987092883E-2"/>
                </c:manualLayout>
              </c:layout>
              <c:showLegendKey val="0"/>
              <c:showVal val="1"/>
              <c:showCatName val="0"/>
              <c:showSerName val="0"/>
              <c:showPercent val="0"/>
              <c:showBubbleSize val="0"/>
            </c:dLbl>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Подпрограмма 2 "Организация и обеспечение бюджетного процесса в городском округе "Вуктыл"</c:v>
                </c:pt>
                <c:pt idx="1">
                  <c:v>Подпрограмма 3 "Обеспечение реализации муниципальной программы"</c:v>
                </c:pt>
              </c:strCache>
            </c:strRef>
          </c:cat>
          <c:val>
            <c:numRef>
              <c:f>Лист1!$D$2:$D$3</c:f>
              <c:numCache>
                <c:formatCode>General</c:formatCode>
                <c:ptCount val="2"/>
                <c:pt idx="0">
                  <c:v>3450</c:v>
                </c:pt>
                <c:pt idx="1">
                  <c:v>7021.2</c:v>
                </c:pt>
              </c:numCache>
            </c:numRef>
          </c:val>
        </c:ser>
        <c:dLbls>
          <c:showLegendKey val="0"/>
          <c:showVal val="0"/>
          <c:showCatName val="0"/>
          <c:showSerName val="0"/>
          <c:showPercent val="0"/>
          <c:showBubbleSize val="0"/>
        </c:dLbls>
        <c:gapWidth val="150"/>
        <c:shape val="cylinder"/>
        <c:axId val="154701312"/>
        <c:axId val="152574144"/>
        <c:axId val="0"/>
      </c:bar3DChart>
      <c:catAx>
        <c:axId val="154701312"/>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52574144"/>
        <c:crosses val="autoZero"/>
        <c:auto val="1"/>
        <c:lblAlgn val="ctr"/>
        <c:lblOffset val="100"/>
        <c:noMultiLvlLbl val="0"/>
      </c:catAx>
      <c:valAx>
        <c:axId val="152574144"/>
        <c:scaling>
          <c:orientation val="minMax"/>
        </c:scaling>
        <c:delete val="1"/>
        <c:axPos val="l"/>
        <c:numFmt formatCode="General" sourceLinked="1"/>
        <c:majorTickMark val="out"/>
        <c:minorTickMark val="none"/>
        <c:tickLblPos val="nextTo"/>
        <c:crossAx val="154701312"/>
        <c:crosses val="autoZero"/>
        <c:crossBetween val="between"/>
      </c:valAx>
    </c:plotArea>
    <c:legend>
      <c:legendPos val="r"/>
      <c:layout>
        <c:manualLayout>
          <c:xMode val="edge"/>
          <c:yMode val="edge"/>
          <c:x val="0.76893796427489791"/>
          <c:y val="0.16817458635439644"/>
          <c:w val="0.21946153623722164"/>
          <c:h val="0.72725098430191426"/>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view3D>
      <c:rotX val="15"/>
      <c:rotY val="20"/>
      <c:rAngAx val="1"/>
    </c:view3D>
    <c:floor>
      <c:thickness val="0"/>
    </c:floor>
    <c:sideWall>
      <c:thickness val="0"/>
    </c:sideWall>
    <c:backWall>
      <c:thickness val="0"/>
    </c:backWall>
    <c:plotArea>
      <c:layout/>
      <c:bar3DChart>
        <c:barDir val="bar"/>
        <c:grouping val="clustered"/>
        <c:varyColors val="0"/>
        <c:ser>
          <c:idx val="0"/>
          <c:order val="0"/>
          <c:tx>
            <c:strRef>
              <c:f>Лист1!$B$1</c:f>
              <c:strCache>
                <c:ptCount val="1"/>
                <c:pt idx="0">
                  <c:v>2019 год</c:v>
                </c:pt>
              </c:strCache>
            </c:strRef>
          </c:tx>
          <c:spPr>
            <a:solidFill>
              <a:srgbClr val="FF66FF"/>
            </a:solidFill>
          </c:spPr>
          <c:invertIfNegative val="0"/>
          <c:dLbls>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Реализация функций аппарата</c:v>
                </c:pt>
                <c:pt idx="1">
                  <c:v>Обслуживание мун.долга</c:v>
                </c:pt>
              </c:strCache>
            </c:strRef>
          </c:cat>
          <c:val>
            <c:numRef>
              <c:f>Лист1!$B$2:$B$3</c:f>
              <c:numCache>
                <c:formatCode>General</c:formatCode>
                <c:ptCount val="2"/>
                <c:pt idx="0">
                  <c:v>9536.1</c:v>
                </c:pt>
                <c:pt idx="1">
                  <c:v>3059.4</c:v>
                </c:pt>
              </c:numCache>
            </c:numRef>
          </c:val>
        </c:ser>
        <c:ser>
          <c:idx val="1"/>
          <c:order val="1"/>
          <c:tx>
            <c:strRef>
              <c:f>Лист1!$C$1</c:f>
              <c:strCache>
                <c:ptCount val="1"/>
                <c:pt idx="0">
                  <c:v>2020 год</c:v>
                </c:pt>
              </c:strCache>
            </c:strRef>
          </c:tx>
          <c:spPr>
            <a:solidFill>
              <a:srgbClr val="92D050"/>
            </a:solidFill>
          </c:spPr>
          <c:invertIfNegative val="0"/>
          <c:dLbls>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Реализация функций аппарата</c:v>
                </c:pt>
                <c:pt idx="1">
                  <c:v>Обслуживание мун.долга</c:v>
                </c:pt>
              </c:strCache>
            </c:strRef>
          </c:cat>
          <c:val>
            <c:numRef>
              <c:f>Лист1!$C$2:$C$3</c:f>
              <c:numCache>
                <c:formatCode>General</c:formatCode>
                <c:ptCount val="2"/>
                <c:pt idx="0">
                  <c:v>7021.2</c:v>
                </c:pt>
                <c:pt idx="1">
                  <c:v>3450</c:v>
                </c:pt>
              </c:numCache>
            </c:numRef>
          </c:val>
        </c:ser>
        <c:ser>
          <c:idx val="2"/>
          <c:order val="2"/>
          <c:tx>
            <c:strRef>
              <c:f>Лист1!$D$1</c:f>
              <c:strCache>
                <c:ptCount val="1"/>
                <c:pt idx="0">
                  <c:v>2021 год</c:v>
                </c:pt>
              </c:strCache>
            </c:strRef>
          </c:tx>
          <c:spPr>
            <a:solidFill>
              <a:schemeClr val="accent1"/>
            </a:solidFill>
          </c:spPr>
          <c:invertIfNegative val="0"/>
          <c:dLbls>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Реализация функций аппарата</c:v>
                </c:pt>
                <c:pt idx="1">
                  <c:v>Обслуживание мун.долга</c:v>
                </c:pt>
              </c:strCache>
            </c:strRef>
          </c:cat>
          <c:val>
            <c:numRef>
              <c:f>Лист1!$D$2:$D$3</c:f>
              <c:numCache>
                <c:formatCode>General</c:formatCode>
                <c:ptCount val="2"/>
                <c:pt idx="0">
                  <c:v>7021.2</c:v>
                </c:pt>
                <c:pt idx="1">
                  <c:v>3450</c:v>
                </c:pt>
              </c:numCache>
            </c:numRef>
          </c:val>
        </c:ser>
        <c:dLbls>
          <c:showLegendKey val="0"/>
          <c:showVal val="0"/>
          <c:showCatName val="0"/>
          <c:showSerName val="0"/>
          <c:showPercent val="0"/>
          <c:showBubbleSize val="0"/>
        </c:dLbls>
        <c:gapWidth val="150"/>
        <c:shape val="box"/>
        <c:axId val="154706432"/>
        <c:axId val="133248064"/>
        <c:axId val="0"/>
      </c:bar3DChart>
      <c:catAx>
        <c:axId val="154706432"/>
        <c:scaling>
          <c:orientation val="minMax"/>
        </c:scaling>
        <c:delete val="0"/>
        <c:axPos val="l"/>
        <c:majorTickMark val="out"/>
        <c:minorTickMark val="none"/>
        <c:tickLblPos val="nextTo"/>
        <c:txPr>
          <a:bodyPr/>
          <a:lstStyle/>
          <a:p>
            <a:pPr>
              <a:defRPr sz="1200" b="1" i="0" baseline="0">
                <a:latin typeface="Times New Roman" panose="02020603050405020304" pitchFamily="18" charset="0"/>
              </a:defRPr>
            </a:pPr>
            <a:endParaRPr lang="ru-RU"/>
          </a:p>
        </c:txPr>
        <c:crossAx val="133248064"/>
        <c:crosses val="autoZero"/>
        <c:auto val="1"/>
        <c:lblAlgn val="ctr"/>
        <c:lblOffset val="100"/>
        <c:noMultiLvlLbl val="0"/>
      </c:catAx>
      <c:valAx>
        <c:axId val="133248064"/>
        <c:scaling>
          <c:orientation val="minMax"/>
        </c:scaling>
        <c:delete val="1"/>
        <c:axPos val="b"/>
        <c:numFmt formatCode="General" sourceLinked="1"/>
        <c:majorTickMark val="out"/>
        <c:minorTickMark val="none"/>
        <c:tickLblPos val="nextTo"/>
        <c:crossAx val="154706432"/>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Продажи</c:v>
                </c:pt>
              </c:strCache>
            </c:strRef>
          </c:tx>
          <c:explosion val="25"/>
          <c:dPt>
            <c:idx val="1"/>
            <c:bubble3D val="0"/>
            <c:spPr>
              <a:solidFill>
                <a:srgbClr val="FF66FF"/>
              </a:solidFill>
            </c:spPr>
          </c:dPt>
          <c:dPt>
            <c:idx val="2"/>
            <c:bubble3D val="0"/>
            <c:spPr>
              <a:solidFill>
                <a:srgbClr val="92D050"/>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2019 год</c:v>
                </c:pt>
                <c:pt idx="1">
                  <c:v>2020 год</c:v>
                </c:pt>
                <c:pt idx="2">
                  <c:v>2021 год</c:v>
                </c:pt>
              </c:strCache>
            </c:strRef>
          </c:cat>
          <c:val>
            <c:numRef>
              <c:f>Лист1!$B$2:$B$4</c:f>
              <c:numCache>
                <c:formatCode>General</c:formatCode>
                <c:ptCount val="3"/>
                <c:pt idx="0">
                  <c:v>1.6</c:v>
                </c:pt>
                <c:pt idx="1">
                  <c:v>2</c:v>
                </c:pt>
                <c:pt idx="2">
                  <c:v>2</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view3D>
      <c:rotX val="15"/>
      <c:rotY val="20"/>
      <c:rAngAx val="0"/>
      <c:perspective val="30"/>
    </c:view3D>
    <c:floor>
      <c:thickness val="0"/>
    </c:floor>
    <c:sideWall>
      <c:thickness val="0"/>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sideWall>
    <c:backWall>
      <c:thickness val="0"/>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backWall>
    <c:plotArea>
      <c:layout/>
      <c:bar3DChart>
        <c:barDir val="col"/>
        <c:grouping val="standard"/>
        <c:varyColors val="0"/>
        <c:ser>
          <c:idx val="0"/>
          <c:order val="0"/>
          <c:tx>
            <c:strRef>
              <c:f>Лист1!$B$1</c:f>
              <c:strCache>
                <c:ptCount val="1"/>
                <c:pt idx="0">
                  <c:v>Благоустройство наиболее посещаемых муниципальных территорий</c:v>
                </c:pt>
              </c:strCache>
            </c:strRef>
          </c:tx>
          <c:invertIfNegative val="0"/>
          <c:dLbls>
            <c:numFmt formatCode="#,##0.0" sourceLinked="0"/>
            <c:txPr>
              <a:bodyPr/>
              <a:lstStyle/>
              <a:p>
                <a:pPr>
                  <a:defRPr sz="1200" b="1" i="0" baseline="0">
                    <a:solidFill>
                      <a:schemeClr val="tx1"/>
                    </a:solidFill>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2019 год</c:v>
                </c:pt>
                <c:pt idx="1">
                  <c:v>2020 год</c:v>
                </c:pt>
                <c:pt idx="2">
                  <c:v>2021 год</c:v>
                </c:pt>
              </c:strCache>
            </c:strRef>
          </c:cat>
          <c:val>
            <c:numRef>
              <c:f>Лист1!$B$2:$B$4</c:f>
              <c:numCache>
                <c:formatCode>General</c:formatCode>
                <c:ptCount val="3"/>
                <c:pt idx="0">
                  <c:v>5898.3</c:v>
                </c:pt>
                <c:pt idx="1">
                  <c:v>331.6</c:v>
                </c:pt>
                <c:pt idx="2">
                  <c:v>2383.6999999999998</c:v>
                </c:pt>
              </c:numCache>
            </c:numRef>
          </c:val>
        </c:ser>
        <c:ser>
          <c:idx val="1"/>
          <c:order val="1"/>
          <c:tx>
            <c:strRef>
              <c:f>Лист1!$C$1</c:f>
              <c:strCache>
                <c:ptCount val="1"/>
                <c:pt idx="0">
                  <c:v>Благоустройство дворовых территорий</c:v>
                </c:pt>
              </c:strCache>
            </c:strRef>
          </c:tx>
          <c:spPr>
            <a:solidFill>
              <a:srgbClr val="66FFFF"/>
            </a:solidFill>
          </c:spPr>
          <c:invertIfNegative val="0"/>
          <c:dLbls>
            <c:dLbl>
              <c:idx val="2"/>
              <c:layout>
                <c:manualLayout>
                  <c:x val="4.7651643484139396E-2"/>
                  <c:y val="1.4510106803526299E-2"/>
                </c:manualLayout>
              </c:layout>
              <c:showLegendKey val="0"/>
              <c:showVal val="1"/>
              <c:showCatName val="0"/>
              <c:showSerName val="0"/>
              <c:showPercent val="0"/>
              <c:showBubbleSize val="0"/>
            </c:dLbl>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2019 год</c:v>
                </c:pt>
                <c:pt idx="1">
                  <c:v>2020 год</c:v>
                </c:pt>
                <c:pt idx="2">
                  <c:v>2021 год</c:v>
                </c:pt>
              </c:strCache>
            </c:strRef>
          </c:cat>
          <c:val>
            <c:numRef>
              <c:f>Лист1!$C$2:$C$4</c:f>
              <c:numCache>
                <c:formatCode>General</c:formatCode>
                <c:ptCount val="3"/>
                <c:pt idx="0">
                  <c:v>0</c:v>
                </c:pt>
                <c:pt idx="1">
                  <c:v>663.1</c:v>
                </c:pt>
                <c:pt idx="2">
                  <c:v>938.1</c:v>
                </c:pt>
              </c:numCache>
            </c:numRef>
          </c:val>
        </c:ser>
        <c:dLbls>
          <c:showLegendKey val="0"/>
          <c:showVal val="0"/>
          <c:showCatName val="0"/>
          <c:showSerName val="0"/>
          <c:showPercent val="0"/>
          <c:showBubbleSize val="0"/>
        </c:dLbls>
        <c:gapWidth val="150"/>
        <c:shape val="box"/>
        <c:axId val="126109184"/>
        <c:axId val="154963904"/>
        <c:axId val="154266112"/>
      </c:bar3DChart>
      <c:catAx>
        <c:axId val="126109184"/>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54963904"/>
        <c:crosses val="autoZero"/>
        <c:auto val="1"/>
        <c:lblAlgn val="ctr"/>
        <c:lblOffset val="100"/>
        <c:noMultiLvlLbl val="0"/>
      </c:catAx>
      <c:valAx>
        <c:axId val="154963904"/>
        <c:scaling>
          <c:orientation val="minMax"/>
        </c:scaling>
        <c:delete val="1"/>
        <c:axPos val="l"/>
        <c:majorGridlines/>
        <c:numFmt formatCode="General" sourceLinked="1"/>
        <c:majorTickMark val="out"/>
        <c:minorTickMark val="none"/>
        <c:tickLblPos val="nextTo"/>
        <c:crossAx val="126109184"/>
        <c:crosses val="autoZero"/>
        <c:crossBetween val="between"/>
      </c:valAx>
      <c:serAx>
        <c:axId val="154266112"/>
        <c:scaling>
          <c:orientation val="minMax"/>
        </c:scaling>
        <c:delete val="1"/>
        <c:axPos val="b"/>
        <c:majorTickMark val="out"/>
        <c:minorTickMark val="none"/>
        <c:tickLblPos val="nextTo"/>
        <c:crossAx val="154963904"/>
        <c:crosses val="autoZero"/>
      </c:serAx>
    </c:plotArea>
    <c:legend>
      <c:legendPos val="r"/>
      <c:layout>
        <c:manualLayout>
          <c:xMode val="edge"/>
          <c:yMode val="edge"/>
          <c:x val="0"/>
          <c:y val="0.84562588831559371"/>
          <c:w val="0.85821050378603003"/>
          <c:h val="0.13062303149606302"/>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15"/>
      <c:rotY val="20"/>
      <c:rAngAx val="0"/>
      <c:perspective val="30"/>
    </c:view3D>
    <c:floor>
      <c:thickness val="0"/>
    </c:floor>
    <c:sideWall>
      <c:thickness val="0"/>
      <c:spPr>
        <a:gradFill>
          <a:gsLst>
            <a:gs pos="0">
              <a:srgbClr val="FF3399"/>
            </a:gs>
            <a:gs pos="25000">
              <a:srgbClr val="FF6633"/>
            </a:gs>
            <a:gs pos="50000">
              <a:srgbClr val="FFFF00"/>
            </a:gs>
            <a:gs pos="75000">
              <a:srgbClr val="01A78F"/>
            </a:gs>
            <a:gs pos="100000">
              <a:srgbClr val="3366FF"/>
            </a:gs>
          </a:gsLst>
          <a:lin ang="5400000" scaled="0"/>
        </a:gradFill>
      </c:spPr>
    </c:sideWall>
    <c:backWall>
      <c:thickness val="0"/>
      <c:spPr>
        <a:gradFill>
          <a:gsLst>
            <a:gs pos="0">
              <a:srgbClr val="FF3399"/>
            </a:gs>
            <a:gs pos="25000">
              <a:srgbClr val="FF6633"/>
            </a:gs>
            <a:gs pos="50000">
              <a:srgbClr val="FFFF00"/>
            </a:gs>
            <a:gs pos="75000">
              <a:srgbClr val="01A78F"/>
            </a:gs>
            <a:gs pos="100000">
              <a:srgbClr val="3366FF"/>
            </a:gs>
          </a:gsLst>
          <a:lin ang="5400000" scaled="0"/>
        </a:gradFill>
      </c:spPr>
    </c:backWall>
    <c:plotArea>
      <c:layout>
        <c:manualLayout>
          <c:layoutTarget val="inner"/>
          <c:xMode val="edge"/>
          <c:yMode val="edge"/>
          <c:x val="0.13918946850393699"/>
          <c:y val="4.7507874015748033E-2"/>
          <c:w val="0.83789386482939621"/>
          <c:h val="0.83404921259842524"/>
        </c:manualLayout>
      </c:layout>
      <c:bar3DChart>
        <c:barDir val="col"/>
        <c:grouping val="standard"/>
        <c:varyColors val="0"/>
        <c:ser>
          <c:idx val="0"/>
          <c:order val="0"/>
          <c:tx>
            <c:strRef>
              <c:f>Лист1!$B$1</c:f>
              <c:strCache>
                <c:ptCount val="1"/>
                <c:pt idx="0">
                  <c:v>Ряд 1</c:v>
                </c:pt>
              </c:strCache>
            </c:strRef>
          </c:tx>
          <c:invertIfNegative val="0"/>
          <c:dPt>
            <c:idx val="0"/>
            <c:invertIfNegative val="0"/>
            <c:bubble3D val="0"/>
            <c:spPr>
              <a:solidFill>
                <a:srgbClr val="FFFF00"/>
              </a:solidFill>
            </c:spPr>
          </c:dPt>
          <c:dPt>
            <c:idx val="1"/>
            <c:invertIfNegative val="0"/>
            <c:bubble3D val="0"/>
            <c:spPr>
              <a:solidFill>
                <a:srgbClr val="FF66CC"/>
              </a:solidFill>
            </c:spPr>
          </c:dPt>
          <c:dPt>
            <c:idx val="2"/>
            <c:invertIfNegative val="0"/>
            <c:bubble3D val="0"/>
            <c:spPr>
              <a:solidFill>
                <a:srgbClr val="92D050"/>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2019 год</c:v>
                </c:pt>
                <c:pt idx="1">
                  <c:v>2020 год</c:v>
                </c:pt>
                <c:pt idx="2">
                  <c:v>2021 год</c:v>
                </c:pt>
              </c:strCache>
            </c:strRef>
          </c:cat>
          <c:val>
            <c:numRef>
              <c:f>Лист1!$B$2:$B$4</c:f>
              <c:numCache>
                <c:formatCode>General</c:formatCode>
                <c:ptCount val="3"/>
                <c:pt idx="0">
                  <c:v>0.7</c:v>
                </c:pt>
                <c:pt idx="1">
                  <c:v>0.2</c:v>
                </c:pt>
                <c:pt idx="2">
                  <c:v>0.6</c:v>
                </c:pt>
              </c:numCache>
            </c:numRef>
          </c:val>
        </c:ser>
        <c:dLbls>
          <c:showLegendKey val="0"/>
          <c:showVal val="0"/>
          <c:showCatName val="0"/>
          <c:showSerName val="0"/>
          <c:showPercent val="0"/>
          <c:showBubbleSize val="0"/>
        </c:dLbls>
        <c:gapWidth val="150"/>
        <c:shape val="cone"/>
        <c:axId val="158225920"/>
        <c:axId val="87025344"/>
        <c:axId val="40962560"/>
      </c:bar3DChart>
      <c:catAx>
        <c:axId val="158225920"/>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87025344"/>
        <c:crosses val="autoZero"/>
        <c:auto val="1"/>
        <c:lblAlgn val="ctr"/>
        <c:lblOffset val="100"/>
        <c:noMultiLvlLbl val="0"/>
      </c:catAx>
      <c:valAx>
        <c:axId val="87025344"/>
        <c:scaling>
          <c:orientation val="minMax"/>
        </c:scaling>
        <c:delete val="1"/>
        <c:axPos val="l"/>
        <c:majorGridlines/>
        <c:numFmt formatCode="General" sourceLinked="1"/>
        <c:majorTickMark val="out"/>
        <c:minorTickMark val="none"/>
        <c:tickLblPos val="nextTo"/>
        <c:crossAx val="158225920"/>
        <c:crosses val="autoZero"/>
        <c:crossBetween val="between"/>
      </c:valAx>
      <c:serAx>
        <c:axId val="40962560"/>
        <c:scaling>
          <c:orientation val="minMax"/>
        </c:scaling>
        <c:delete val="1"/>
        <c:axPos val="b"/>
        <c:majorTickMark val="out"/>
        <c:minorTickMark val="none"/>
        <c:tickLblPos val="nextTo"/>
        <c:crossAx val="87025344"/>
        <c:crosses val="autoZero"/>
      </c:serAx>
    </c:plotArea>
    <c:plotVisOnly val="1"/>
    <c:dispBlanksAs val="gap"/>
    <c:showDLblsOverMax val="0"/>
  </c:chart>
  <c:txPr>
    <a:bodyPr/>
    <a:lstStyle/>
    <a:p>
      <a:pPr>
        <a:defRPr sz="1800"/>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1"/>
  <c:lang val="ru-RU"/>
  <c:roundedCorners val="0"/>
  <c:style val="2"/>
  <c:chart>
    <c:autoTitleDeleted val="1"/>
    <c:view3D>
      <c:rotX val="0"/>
      <c:rotY val="5"/>
      <c:rAngAx val="1"/>
    </c:view3D>
    <c:floor>
      <c:thickness val="0"/>
      <c:spPr>
        <a:solidFill>
          <a:srgbClr val="CCCCCC"/>
        </a:solidFill>
        <a:ln>
          <a:noFill/>
        </a:ln>
      </c:spPr>
    </c:floor>
    <c:sideWall>
      <c:thickness val="0"/>
    </c:sideWall>
    <c:backWall>
      <c:thickness val="0"/>
      <c:spPr>
        <a:ln>
          <a:solidFill>
            <a:srgbClr val="B3B3B3"/>
          </a:solidFill>
        </a:ln>
      </c:spPr>
    </c:backWall>
    <c:plotArea>
      <c:layout/>
      <c:bar3DChart>
        <c:barDir val="bar"/>
        <c:grouping val="clustered"/>
        <c:varyColors val="0"/>
        <c:ser>
          <c:idx val="0"/>
          <c:order val="0"/>
          <c:tx>
            <c:strRef>
              <c:f>label 0</c:f>
              <c:strCache>
                <c:ptCount val="1"/>
                <c:pt idx="0">
                  <c:v>от общей суммы доходов</c:v>
                </c:pt>
              </c:strCache>
            </c:strRef>
          </c:tx>
          <c:spPr>
            <a:solidFill>
              <a:srgbClr val="ADD58A"/>
            </a:solidFill>
            <a:ln>
              <a:noFill/>
            </a:ln>
          </c:spPr>
          <c:invertIfNegative val="0"/>
          <c:dLbls>
            <c:showLegendKey val="0"/>
            <c:showVal val="1"/>
            <c:showCatName val="0"/>
            <c:showSerName val="0"/>
            <c:showPercent val="0"/>
            <c:showBubbleSize val="1"/>
            <c:showLeaderLines val="0"/>
          </c:dLbls>
          <c:cat>
            <c:strRef>
              <c:f>categories</c:f>
              <c:strCache>
                <c:ptCount val="6"/>
                <c:pt idx="0">
                  <c:v>ГО "Сыктывкар"</c:v>
                </c:pt>
                <c:pt idx="1">
                  <c:v>ГО "Воркута"</c:v>
                </c:pt>
                <c:pt idx="2">
                  <c:v>ГО "Инта"</c:v>
                </c:pt>
                <c:pt idx="3">
                  <c:v>ГО "Ухта"</c:v>
                </c:pt>
                <c:pt idx="4">
                  <c:v>ГО "Усинск"</c:v>
                </c:pt>
                <c:pt idx="5">
                  <c:v>ГО "Вуктыл"</c:v>
                </c:pt>
              </c:strCache>
            </c:strRef>
          </c:cat>
          <c:val>
            <c:numRef>
              <c:f>0</c:f>
              <c:numCache>
                <c:formatCode>General</c:formatCode>
                <c:ptCount val="6"/>
                <c:pt idx="0">
                  <c:v>28.8</c:v>
                </c:pt>
                <c:pt idx="1">
                  <c:v>49.3</c:v>
                </c:pt>
                <c:pt idx="2">
                  <c:v>57.7</c:v>
                </c:pt>
                <c:pt idx="3">
                  <c:v>27.1</c:v>
                </c:pt>
                <c:pt idx="4">
                  <c:v>60.7</c:v>
                </c:pt>
                <c:pt idx="5">
                  <c:v>51.1</c:v>
                </c:pt>
              </c:numCache>
            </c:numRef>
          </c:val>
        </c:ser>
        <c:ser>
          <c:idx val="1"/>
          <c:order val="1"/>
          <c:tx>
            <c:strRef>
              <c:f>label 1</c:f>
              <c:strCache>
                <c:ptCount val="1"/>
                <c:pt idx="0">
                  <c:v>от общей суммы расходов</c:v>
                </c:pt>
              </c:strCache>
            </c:strRef>
          </c:tx>
          <c:spPr>
            <a:solidFill>
              <a:srgbClr val="F3715A"/>
            </a:solidFill>
            <a:ln>
              <a:noFill/>
            </a:ln>
          </c:spPr>
          <c:invertIfNegative val="0"/>
          <c:dLbls>
            <c:showLegendKey val="0"/>
            <c:showVal val="1"/>
            <c:showCatName val="0"/>
            <c:showSerName val="0"/>
            <c:showPercent val="0"/>
            <c:showBubbleSize val="1"/>
            <c:showLeaderLines val="0"/>
          </c:dLbls>
          <c:cat>
            <c:strRef>
              <c:f>categories</c:f>
              <c:strCache>
                <c:ptCount val="6"/>
                <c:pt idx="0">
                  <c:v>ГО "Сыктывкар"</c:v>
                </c:pt>
                <c:pt idx="1">
                  <c:v>ГО "Воркута"</c:v>
                </c:pt>
                <c:pt idx="2">
                  <c:v>ГО "Инта"</c:v>
                </c:pt>
                <c:pt idx="3">
                  <c:v>ГО "Ухта"</c:v>
                </c:pt>
                <c:pt idx="4">
                  <c:v>ГО "Усинск"</c:v>
                </c:pt>
                <c:pt idx="5">
                  <c:v>ГО "Вуктыл"</c:v>
                </c:pt>
              </c:strCache>
            </c:strRef>
          </c:cat>
          <c:val>
            <c:numRef>
              <c:f>1</c:f>
              <c:numCache>
                <c:formatCode>General</c:formatCode>
                <c:ptCount val="6"/>
                <c:pt idx="0">
                  <c:v>29.9</c:v>
                </c:pt>
                <c:pt idx="1">
                  <c:v>51.2</c:v>
                </c:pt>
                <c:pt idx="2">
                  <c:v>60.2</c:v>
                </c:pt>
                <c:pt idx="3">
                  <c:v>31.1</c:v>
                </c:pt>
                <c:pt idx="4">
                  <c:v>63.4</c:v>
                </c:pt>
                <c:pt idx="5">
                  <c:v>51.9</c:v>
                </c:pt>
              </c:numCache>
            </c:numRef>
          </c:val>
        </c:ser>
        <c:dLbls>
          <c:showLegendKey val="0"/>
          <c:showVal val="0"/>
          <c:showCatName val="0"/>
          <c:showSerName val="0"/>
          <c:showPercent val="0"/>
          <c:showBubbleSize val="0"/>
        </c:dLbls>
        <c:gapWidth val="100"/>
        <c:shape val="box"/>
        <c:axId val="85728768"/>
        <c:axId val="7605632"/>
        <c:axId val="0"/>
      </c:bar3DChart>
      <c:catAx>
        <c:axId val="85728768"/>
        <c:scaling>
          <c:orientation val="minMax"/>
        </c:scaling>
        <c:delete val="0"/>
        <c:axPos val="l"/>
        <c:numFmt formatCode="dd/mm/yyyy" sourceLinked="1"/>
        <c:majorTickMark val="out"/>
        <c:minorTickMark val="none"/>
        <c:tickLblPos val="nextTo"/>
        <c:spPr>
          <a:ln>
            <a:solidFill>
              <a:srgbClr val="B3B3B3"/>
            </a:solidFill>
          </a:ln>
        </c:spPr>
        <c:txPr>
          <a:bodyPr/>
          <a:lstStyle/>
          <a:p>
            <a:pPr>
              <a:defRPr sz="1100" b="1" strike="noStrike" spc="-1">
                <a:latin typeface="Times New Roman"/>
              </a:defRPr>
            </a:pPr>
            <a:endParaRPr lang="ru-RU"/>
          </a:p>
        </c:txPr>
        <c:crossAx val="7605632"/>
        <c:crosses val="autoZero"/>
        <c:auto val="1"/>
        <c:lblAlgn val="ctr"/>
        <c:lblOffset val="100"/>
        <c:noMultiLvlLbl val="1"/>
      </c:catAx>
      <c:valAx>
        <c:axId val="7605632"/>
        <c:scaling>
          <c:orientation val="minMax"/>
        </c:scaling>
        <c:delete val="1"/>
        <c:axPos val="b"/>
        <c:majorGridlines>
          <c:spPr>
            <a:ln>
              <a:solidFill>
                <a:srgbClr val="B3B3B3"/>
              </a:solidFill>
            </a:ln>
          </c:spPr>
        </c:majorGridlines>
        <c:numFmt formatCode="General" sourceLinked="1"/>
        <c:majorTickMark val="out"/>
        <c:minorTickMark val="none"/>
        <c:tickLblPos val="nextTo"/>
        <c:crossAx val="85728768"/>
        <c:crosses val="autoZero"/>
        <c:crossBetween val="between"/>
      </c:valAx>
      <c:spPr>
        <a:gradFill>
          <a:gsLst>
            <a:gs pos="0">
              <a:srgbClr val="E6FF00"/>
            </a:gs>
            <a:gs pos="100000">
              <a:srgbClr val="FF3333"/>
            </a:gs>
          </a:gsLst>
          <a:path path="circle"/>
        </a:gradFill>
        <a:ln>
          <a:solidFill>
            <a:srgbClr val="B3B3B3"/>
          </a:solidFill>
        </a:ln>
      </c:spPr>
    </c:plotArea>
    <c:legend>
      <c:legendPos val="r"/>
      <c:layout>
        <c:manualLayout>
          <c:xMode val="edge"/>
          <c:yMode val="edge"/>
          <c:x val="0.67597306618492403"/>
          <c:y val="0.79958740831295805"/>
        </c:manualLayout>
      </c:layout>
      <c:overlay val="1"/>
      <c:spPr>
        <a:noFill/>
        <a:ln>
          <a:noFill/>
        </a:ln>
      </c:spPr>
    </c:legend>
    <c:plotVisOnly val="1"/>
    <c:dispBlanksAs val="gap"/>
    <c:showDLblsOverMax val="1"/>
  </c:chart>
  <c:spPr>
    <a:noFill/>
    <a:ln>
      <a:noFill/>
    </a:ln>
  </c:spPr>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5"/>
    </mc:Choice>
    <mc:Fallback>
      <c:style val="35"/>
    </mc:Fallback>
  </mc:AlternateContent>
  <c:chart>
    <c:autoTitleDeleted val="1"/>
    <c:view3D>
      <c:rotX val="15"/>
      <c:rotY val="20"/>
      <c:rAngAx val="1"/>
    </c:view3D>
    <c:floor>
      <c:thickness val="0"/>
    </c:floor>
    <c:sideWall>
      <c:thickness val="0"/>
      <c:spPr>
        <a:gradFill>
          <a:gsLst>
            <a:gs pos="0">
              <a:srgbClr val="FF3399"/>
            </a:gs>
            <a:gs pos="25000">
              <a:srgbClr val="FF6633"/>
            </a:gs>
            <a:gs pos="50000">
              <a:srgbClr val="FFFF00"/>
            </a:gs>
            <a:gs pos="75000">
              <a:srgbClr val="01A78F"/>
            </a:gs>
            <a:gs pos="100000">
              <a:srgbClr val="3366FF"/>
            </a:gs>
          </a:gsLst>
          <a:lin ang="5400000" scaled="0"/>
        </a:gradFill>
      </c:spPr>
    </c:sideWall>
    <c:backWall>
      <c:thickness val="0"/>
      <c:spPr>
        <a:gradFill>
          <a:gsLst>
            <a:gs pos="0">
              <a:srgbClr val="FF3399"/>
            </a:gs>
            <a:gs pos="25000">
              <a:srgbClr val="FF6633"/>
            </a:gs>
            <a:gs pos="50000">
              <a:srgbClr val="FFFF00"/>
            </a:gs>
            <a:gs pos="75000">
              <a:srgbClr val="01A78F"/>
            </a:gs>
            <a:gs pos="100000">
              <a:srgbClr val="3366FF"/>
            </a:gs>
          </a:gsLst>
          <a:lin ang="5400000" scaled="0"/>
        </a:gradFill>
      </c:spPr>
    </c:backWall>
    <c:plotArea>
      <c:layout/>
      <c:bar3D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FFFF00"/>
              </a:solidFill>
            </c:spPr>
          </c:dPt>
          <c:dPt>
            <c:idx val="1"/>
            <c:invertIfNegative val="0"/>
            <c:bubble3D val="0"/>
            <c:spPr>
              <a:solidFill>
                <a:srgbClr val="F17763"/>
              </a:solidFill>
            </c:spPr>
          </c:dPt>
          <c:dPt>
            <c:idx val="2"/>
            <c:invertIfNegative val="0"/>
            <c:bubble3D val="0"/>
            <c:spPr>
              <a:solidFill>
                <a:srgbClr val="0000FF"/>
              </a:solidFill>
            </c:spPr>
          </c:dPt>
          <c:dPt>
            <c:idx val="3"/>
            <c:invertIfNegative val="0"/>
            <c:bubble3D val="0"/>
            <c:spPr>
              <a:solidFill>
                <a:srgbClr val="00B050"/>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Лист1!$A$2:$A$5</c:f>
              <c:strCache>
                <c:ptCount val="4"/>
                <c:pt idx="0">
                  <c:v>2018 год</c:v>
                </c:pt>
                <c:pt idx="1">
                  <c:v>2019 год</c:v>
                </c:pt>
                <c:pt idx="2">
                  <c:v>2020 год</c:v>
                </c:pt>
                <c:pt idx="3">
                  <c:v>2021 год</c:v>
                </c:pt>
              </c:strCache>
            </c:strRef>
          </c:cat>
          <c:val>
            <c:numRef>
              <c:f>Лист1!$B$2:$B$5</c:f>
              <c:numCache>
                <c:formatCode>General</c:formatCode>
                <c:ptCount val="4"/>
                <c:pt idx="0">
                  <c:v>2.9</c:v>
                </c:pt>
                <c:pt idx="1">
                  <c:v>22.1</c:v>
                </c:pt>
                <c:pt idx="2">
                  <c:v>0.1</c:v>
                </c:pt>
                <c:pt idx="3">
                  <c:v>0</c:v>
                </c:pt>
              </c:numCache>
            </c:numRef>
          </c:val>
        </c:ser>
        <c:dLbls>
          <c:showLegendKey val="0"/>
          <c:showVal val="0"/>
          <c:showCatName val="0"/>
          <c:showSerName val="0"/>
          <c:showPercent val="0"/>
          <c:showBubbleSize val="0"/>
        </c:dLbls>
        <c:gapWidth val="150"/>
        <c:shape val="pyramid"/>
        <c:axId val="157519872"/>
        <c:axId val="87026496"/>
        <c:axId val="0"/>
      </c:bar3DChart>
      <c:catAx>
        <c:axId val="157519872"/>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87026496"/>
        <c:crosses val="autoZero"/>
        <c:auto val="1"/>
        <c:lblAlgn val="ctr"/>
        <c:lblOffset val="100"/>
        <c:noMultiLvlLbl val="0"/>
      </c:catAx>
      <c:valAx>
        <c:axId val="87026496"/>
        <c:scaling>
          <c:orientation val="minMax"/>
        </c:scaling>
        <c:delete val="1"/>
        <c:axPos val="l"/>
        <c:numFmt formatCode="General" sourceLinked="1"/>
        <c:majorTickMark val="out"/>
        <c:minorTickMark val="none"/>
        <c:tickLblPos val="nextTo"/>
        <c:crossAx val="157519872"/>
        <c:crosses val="autoZero"/>
        <c:crossBetween val="between"/>
      </c:valAx>
      <c:spPr>
        <a:pattFill prst="pct75">
          <a:fgClr>
            <a:srgbClr val="000000">
              <a:alpha val="0"/>
            </a:srgbClr>
          </a:fgClr>
          <a:bgClr>
            <a:srgbClr val="FFFFFF"/>
          </a:bgClr>
        </a:pattFill>
        <a:ln w="25400">
          <a:noFill/>
        </a:ln>
      </c:spPr>
    </c:plotArea>
    <c:plotVisOnly val="1"/>
    <c:dispBlanksAs val="gap"/>
    <c:showDLblsOverMax val="0"/>
  </c:chart>
  <c:spPr>
    <a:gradFill>
      <a:gsLst>
        <a:gs pos="0">
          <a:srgbClr val="FF3399"/>
        </a:gs>
        <a:gs pos="25000">
          <a:srgbClr val="FF6633"/>
        </a:gs>
        <a:gs pos="50000">
          <a:srgbClr val="FFFF00"/>
        </a:gs>
        <a:gs pos="75000">
          <a:srgbClr val="01A78F"/>
        </a:gs>
        <a:gs pos="100000">
          <a:srgbClr val="3366FF"/>
        </a:gs>
      </a:gsLst>
      <a:lin ang="5400000" scaled="0"/>
    </a:gradFill>
  </c:spPr>
  <c:txPr>
    <a:bodyPr/>
    <a:lstStyle/>
    <a:p>
      <a:pPr>
        <a:defRPr sz="1800"/>
      </a:pPr>
      <a:endParaRPr lang="ru-RU"/>
    </a:p>
  </c:tx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10"/>
      <c:depthPercent val="80"/>
      <c:rAngAx val="1"/>
    </c:view3D>
    <c:floor>
      <c:thickness val="0"/>
      <c:spPr>
        <a:noFill/>
        <a:ln w="25400">
          <a:noFill/>
        </a:ln>
      </c:spPr>
    </c:floor>
    <c:sideWall>
      <c:thickness val="0"/>
      <c:spPr>
        <a:noFill/>
        <a:ln w="25400">
          <a:noFill/>
        </a:ln>
      </c:spPr>
    </c:sideWall>
    <c:backWall>
      <c:thickness val="0"/>
      <c:spPr>
        <a:gradFill>
          <a:gsLst>
            <a:gs pos="0">
              <a:srgbClr val="FBEAC7"/>
            </a:gs>
            <a:gs pos="17999">
              <a:srgbClr val="FEE7F2"/>
            </a:gs>
            <a:gs pos="36000">
              <a:srgbClr val="FAC77D"/>
            </a:gs>
            <a:gs pos="61000">
              <a:srgbClr val="FBA97D"/>
            </a:gs>
            <a:gs pos="82001">
              <a:srgbClr val="FBD49C"/>
            </a:gs>
            <a:gs pos="100000">
              <a:srgbClr val="FEE7F2"/>
            </a:gs>
          </a:gsLst>
          <a:lin ang="5400000" scaled="0"/>
        </a:gradFill>
        <a:ln w="25400">
          <a:noFill/>
        </a:ln>
      </c:spPr>
    </c:backWall>
    <c:plotArea>
      <c:layout>
        <c:manualLayout>
          <c:layoutTarget val="inner"/>
          <c:xMode val="edge"/>
          <c:yMode val="edge"/>
          <c:x val="0.33917770337346037"/>
          <c:y val="1.9170575250092983E-2"/>
          <c:w val="0.64795029494930667"/>
          <c:h val="0.69391787978352393"/>
        </c:manualLayout>
      </c:layout>
      <c:bar3DChart>
        <c:barDir val="col"/>
        <c:grouping val="clustered"/>
        <c:varyColors val="0"/>
        <c:ser>
          <c:idx val="0"/>
          <c:order val="0"/>
          <c:tx>
            <c:strRef>
              <c:f>Лист1!$B$1</c:f>
              <c:strCache>
                <c:ptCount val="1"/>
                <c:pt idx="0">
                  <c:v>Контрольно-счетная палата ГО "Вуктыл"</c:v>
                </c:pt>
              </c:strCache>
            </c:strRef>
          </c:tx>
          <c:spPr>
            <a:solidFill>
              <a:srgbClr val="FF66CC"/>
            </a:solidFill>
          </c:spPr>
          <c:invertIfNegative val="0"/>
          <c:dLbls>
            <c:dLbl>
              <c:idx val="0"/>
              <c:layout>
                <c:manualLayout>
                  <c:x val="8.3333333333333332E-3"/>
                  <c:y val="-1.2301574553111403E-2"/>
                </c:manualLayout>
              </c:layout>
              <c:showLegendKey val="0"/>
              <c:showVal val="1"/>
              <c:showCatName val="0"/>
              <c:showSerName val="0"/>
              <c:showPercent val="0"/>
              <c:showBubbleSize val="0"/>
            </c:dLbl>
            <c:dLbl>
              <c:idx val="1"/>
              <c:layout>
                <c:manualLayout>
                  <c:x val="1.3888888888888889E-3"/>
                  <c:y val="3.9986651814025529E-3"/>
                </c:manualLayout>
              </c:layout>
              <c:showLegendKey val="0"/>
              <c:showVal val="1"/>
              <c:showCatName val="0"/>
              <c:showSerName val="0"/>
              <c:showPercent val="0"/>
              <c:showBubbleSize val="0"/>
            </c:dLbl>
            <c:dLbl>
              <c:idx val="2"/>
              <c:layout>
                <c:manualLayout>
                  <c:x val="-1.3888888888888889E-3"/>
                  <c:y val="5.0957378289211906E-5"/>
                </c:manualLayout>
              </c:layout>
              <c:showLegendKey val="0"/>
              <c:showVal val="1"/>
              <c:showCatName val="0"/>
              <c:showSerName val="0"/>
              <c:showPercent val="0"/>
              <c:showBubbleSize val="0"/>
            </c:dLbl>
            <c:dLbl>
              <c:idx val="3"/>
              <c:layout>
                <c:manualLayout>
                  <c:x val="-4.8611111111111112E-2"/>
                  <c:y val="-4.1006862890233956E-3"/>
                </c:manualLayout>
              </c:layout>
              <c:showLegendKey val="0"/>
              <c:showVal val="1"/>
              <c:showCatName val="0"/>
              <c:showSerName val="0"/>
              <c:showPercent val="0"/>
              <c:showBubbleSize val="0"/>
            </c:dLbl>
            <c:dLbl>
              <c:idx val="4"/>
              <c:layout>
                <c:manualLayout>
                  <c:x val="-2.361111111111111E-2"/>
                  <c:y val="4.1003634130508731E-3"/>
                </c:manualLayout>
              </c:layout>
              <c:showLegendKey val="0"/>
              <c:showVal val="1"/>
              <c:showCatName val="0"/>
              <c:showSerName val="0"/>
              <c:showPercent val="0"/>
              <c:showBubbleSize val="0"/>
            </c:dLbl>
            <c:dLbl>
              <c:idx val="5"/>
              <c:layout>
                <c:manualLayout>
                  <c:x val="-2.7777777777777779E-3"/>
                  <c:y val="4.1005248510371343E-3"/>
                </c:manualLayout>
              </c:layout>
              <c:showLegendKey val="0"/>
              <c:showVal val="1"/>
              <c:showCatName val="0"/>
              <c:showSerName val="0"/>
              <c:showPercent val="0"/>
              <c:showBubbleSize val="0"/>
            </c:dLbl>
            <c:dLbl>
              <c:idx val="6"/>
              <c:layout>
                <c:manualLayout>
                  <c:x val="-3.0555555555555454E-2"/>
                  <c:y val="-3.2804198808297054E-2"/>
                </c:manualLayout>
              </c:layout>
              <c:showLegendKey val="0"/>
              <c:showVal val="1"/>
              <c:showCatName val="0"/>
              <c:showSerName val="0"/>
              <c:showPercent val="0"/>
              <c:showBubbleSize val="0"/>
            </c:dLbl>
            <c:dLbl>
              <c:idx val="7"/>
              <c:layout>
                <c:manualLayout>
                  <c:x val="-6.8055555555555453E-2"/>
                  <c:y val="4.1003634130508731E-3"/>
                </c:manualLayout>
              </c:layout>
              <c:showLegendKey val="0"/>
              <c:showVal val="1"/>
              <c:showCatName val="0"/>
              <c:showSerName val="0"/>
              <c:showPercent val="0"/>
              <c:showBubbleSize val="0"/>
            </c:dLbl>
            <c:numFmt formatCode="#,##0.0" sourceLinked="0"/>
            <c:txPr>
              <a:bodyPr rot="-5400000" vert="horz"/>
              <a:lstStyle/>
              <a:p>
                <a:pPr>
                  <a:defRPr sz="1400" b="1">
                    <a:solidFill>
                      <a:schemeClr val="tx1"/>
                    </a:solidFill>
                    <a:effectLst/>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c:v>
                </c:pt>
                <c:pt idx="2">
                  <c:v>прочие безвозмездные поступления</c:v>
                </c:pt>
              </c:strCache>
            </c:strRef>
          </c:cat>
          <c:val>
            <c:numRef>
              <c:f>Лист1!$B$2:$B$4</c:f>
              <c:numCache>
                <c:formatCode>General</c:formatCode>
                <c:ptCount val="3"/>
                <c:pt idx="0">
                  <c:v>0</c:v>
                </c:pt>
                <c:pt idx="1">
                  <c:v>2776.1</c:v>
                </c:pt>
                <c:pt idx="2" formatCode="#,##0.0">
                  <c:v>0</c:v>
                </c:pt>
              </c:numCache>
            </c:numRef>
          </c:val>
        </c:ser>
        <c:ser>
          <c:idx val="1"/>
          <c:order val="1"/>
          <c:tx>
            <c:strRef>
              <c:f>Лист1!$C$1</c:f>
              <c:strCache>
                <c:ptCount val="1"/>
                <c:pt idx="0">
                  <c:v>Совет ГО "Вуктыл"</c:v>
                </c:pt>
              </c:strCache>
            </c:strRef>
          </c:tx>
          <c:spPr>
            <a:solidFill>
              <a:srgbClr val="FFFF00"/>
            </a:solidFill>
          </c:spPr>
          <c:invertIfNegative val="0"/>
          <c:dLbls>
            <c:dLbl>
              <c:idx val="0"/>
              <c:layout>
                <c:manualLayout>
                  <c:x val="6.9444444444444441E-3"/>
                  <c:y val="-1.435183697862997E-2"/>
                </c:manualLayout>
              </c:layout>
              <c:showLegendKey val="0"/>
              <c:showVal val="1"/>
              <c:showCatName val="0"/>
              <c:showSerName val="0"/>
              <c:showPercent val="0"/>
              <c:showBubbleSize val="0"/>
            </c:dLbl>
            <c:dLbl>
              <c:idx val="1"/>
              <c:layout>
                <c:manualLayout>
                  <c:x val="1.1111111111111112E-2"/>
                  <c:y val="-4.1005248510371343E-3"/>
                </c:manualLayout>
              </c:layout>
              <c:showLegendKey val="0"/>
              <c:showVal val="1"/>
              <c:showCatName val="0"/>
              <c:showSerName val="0"/>
              <c:showPercent val="0"/>
              <c:showBubbleSize val="0"/>
            </c:dLbl>
            <c:dLbl>
              <c:idx val="2"/>
              <c:layout>
                <c:manualLayout>
                  <c:x val="5.5555555555555558E-3"/>
                  <c:y val="-1.1894411679695818E-2"/>
                </c:manualLayout>
              </c:layout>
              <c:showLegendKey val="0"/>
              <c:showVal val="1"/>
              <c:showCatName val="0"/>
              <c:showSerName val="0"/>
              <c:showPercent val="0"/>
              <c:showBubbleSize val="0"/>
            </c:dLbl>
            <c:dLbl>
              <c:idx val="3"/>
              <c:layout>
                <c:manualLayout>
                  <c:x val="-8.3333333333333332E-3"/>
                  <c:y val="-4.1005248510371343E-2"/>
                </c:manualLayout>
              </c:layout>
              <c:showLegendKey val="0"/>
              <c:showVal val="1"/>
              <c:showCatName val="0"/>
              <c:showSerName val="0"/>
              <c:showPercent val="0"/>
              <c:showBubbleSize val="0"/>
            </c:dLbl>
            <c:dLbl>
              <c:idx val="4"/>
              <c:layout>
                <c:manualLayout>
                  <c:x val="-1.5277777777777777E-2"/>
                  <c:y val="-3.2804198808297151E-2"/>
                </c:manualLayout>
              </c:layout>
              <c:showLegendKey val="0"/>
              <c:showVal val="1"/>
              <c:showCatName val="0"/>
              <c:showSerName val="0"/>
              <c:showPercent val="0"/>
              <c:showBubbleSize val="0"/>
            </c:dLbl>
            <c:dLbl>
              <c:idx val="5"/>
              <c:layout>
                <c:manualLayout>
                  <c:x val="1.3888888888888889E-3"/>
                  <c:y val="-1.8452361829667103E-2"/>
                </c:manualLayout>
              </c:layout>
              <c:showLegendKey val="0"/>
              <c:showVal val="1"/>
              <c:showCatName val="0"/>
              <c:showSerName val="0"/>
              <c:showPercent val="0"/>
              <c:showBubbleSize val="0"/>
            </c:dLbl>
            <c:dLbl>
              <c:idx val="6"/>
              <c:layout>
                <c:manualLayout>
                  <c:x val="-1.1111111111111112E-2"/>
                  <c:y val="-3.0753936382778506E-2"/>
                </c:manualLayout>
              </c:layout>
              <c:showLegendKey val="0"/>
              <c:showVal val="1"/>
              <c:showCatName val="0"/>
              <c:showSerName val="0"/>
              <c:showPercent val="0"/>
              <c:showBubbleSize val="0"/>
            </c:dLbl>
            <c:dLbl>
              <c:idx val="7"/>
              <c:layout>
                <c:manualLayout>
                  <c:x val="-1.388888888888899E-2"/>
                  <c:y val="-3.075393638277843E-2"/>
                </c:manualLayout>
              </c:layout>
              <c:showLegendKey val="0"/>
              <c:showVal val="1"/>
              <c:showCatName val="0"/>
              <c:showSerName val="0"/>
              <c:showPercent val="0"/>
              <c:showBubbleSize val="0"/>
            </c:dLbl>
            <c:numFmt formatCode="#,##0.0" sourceLinked="0"/>
            <c:txPr>
              <a:bodyPr rot="-5400000" vert="horz"/>
              <a:lstStyle/>
              <a:p>
                <a:pPr>
                  <a:defRPr sz="1400" b="1">
                    <a:solidFill>
                      <a:schemeClr val="tx1"/>
                    </a:solidFill>
                    <a:effectLst/>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c:v>
                </c:pt>
                <c:pt idx="2">
                  <c:v>прочие безвозмездные поступления</c:v>
                </c:pt>
              </c:strCache>
            </c:strRef>
          </c:cat>
          <c:val>
            <c:numRef>
              <c:f>Лист1!$C$2:$C$4</c:f>
              <c:numCache>
                <c:formatCode>General</c:formatCode>
                <c:ptCount val="3"/>
                <c:pt idx="0">
                  <c:v>0</c:v>
                </c:pt>
                <c:pt idx="1">
                  <c:v>50</c:v>
                </c:pt>
                <c:pt idx="2" formatCode="#,##0.0">
                  <c:v>0</c:v>
                </c:pt>
              </c:numCache>
            </c:numRef>
          </c:val>
        </c:ser>
        <c:ser>
          <c:idx val="2"/>
          <c:order val="2"/>
          <c:tx>
            <c:strRef>
              <c:f>Лист1!$D$1</c:f>
              <c:strCache>
                <c:ptCount val="1"/>
                <c:pt idx="0">
                  <c:v>Администрация ГО "Вуктыл"</c:v>
                </c:pt>
              </c:strCache>
            </c:strRef>
          </c:tx>
          <c:spPr>
            <a:solidFill>
              <a:schemeClr val="tx2">
                <a:lumMod val="40000"/>
                <a:lumOff val="60000"/>
              </a:schemeClr>
            </a:solidFill>
          </c:spPr>
          <c:invertIfNegative val="0"/>
          <c:dLbls>
            <c:dLbl>
              <c:idx val="0"/>
              <c:layout>
                <c:manualLayout>
                  <c:x val="5.5555555555555558E-3"/>
                  <c:y val="-4.1006862890233956E-3"/>
                </c:manualLayout>
              </c:layout>
              <c:showLegendKey val="0"/>
              <c:showVal val="1"/>
              <c:showCatName val="0"/>
              <c:showSerName val="0"/>
              <c:showPercent val="0"/>
              <c:showBubbleSize val="0"/>
            </c:dLbl>
            <c:dLbl>
              <c:idx val="1"/>
              <c:layout>
                <c:manualLayout>
                  <c:x val="2.7109443036794152E-3"/>
                  <c:y val="0.31020194616057151"/>
                </c:manualLayout>
              </c:layout>
              <c:tx>
                <c:rich>
                  <a:bodyPr rot="-5400000" vert="horz"/>
                  <a:lstStyle/>
                  <a:p>
                    <a:pPr algn="ctr">
                      <a:defRPr sz="1400" b="1" i="0" u="none" strike="noStrike" baseline="0">
                        <a:solidFill>
                          <a:srgbClr val="000000"/>
                        </a:solidFill>
                        <a:latin typeface="Times New Roman" panose="02020603050405020304" pitchFamily="18" charset="0"/>
                        <a:ea typeface="Calibri"/>
                        <a:cs typeface="Times New Roman" panose="02020603050405020304" pitchFamily="18" charset="0"/>
                      </a:defRPr>
                    </a:pPr>
                    <a:r>
                      <a:rPr lang="ru-RU" sz="1400" dirty="0">
                        <a:latin typeface="Times New Roman" panose="02020603050405020304" pitchFamily="18" charset="0"/>
                        <a:cs typeface="Times New Roman" panose="02020603050405020304" pitchFamily="18" charset="0"/>
                      </a:rPr>
                      <a:t> 226 708,7</a:t>
                    </a:r>
                    <a:endParaRPr lang="ru-RU" dirty="0"/>
                  </a:p>
                </c:rich>
              </c:tx>
              <c:numFmt formatCode="#,##0.0" sourceLinked="0"/>
              <c:spPr>
                <a:scene3d>
                  <a:camera prst="orthographicFront"/>
                  <a:lightRig rig="threePt" dir="t"/>
                </a:scene3d>
                <a:sp3d>
                  <a:bevelT w="6350"/>
                </a:sp3d>
              </c:spPr>
              <c:showLegendKey val="0"/>
              <c:showVal val="0"/>
              <c:showCatName val="0"/>
              <c:showSerName val="0"/>
              <c:showPercent val="0"/>
              <c:showBubbleSize val="0"/>
            </c:dLbl>
            <c:numFmt formatCode="#,##0.0" sourceLinked="0"/>
            <c:spPr>
              <a:scene3d>
                <a:camera prst="orthographicFront"/>
                <a:lightRig rig="threePt" dir="t"/>
              </a:scene3d>
              <a:sp3d>
                <a:bevelT w="6350"/>
              </a:sp3d>
            </c:spPr>
            <c:txPr>
              <a:bodyPr rot="-5400000" vert="horz"/>
              <a:lstStyle/>
              <a:p>
                <a:pPr>
                  <a:defRPr sz="14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c:v>
                </c:pt>
                <c:pt idx="2">
                  <c:v>прочие безвозмездные поступления</c:v>
                </c:pt>
              </c:strCache>
            </c:strRef>
          </c:cat>
          <c:val>
            <c:numRef>
              <c:f>Лист1!$D$2:$D$4</c:f>
              <c:numCache>
                <c:formatCode>General</c:formatCode>
                <c:ptCount val="3"/>
                <c:pt idx="0">
                  <c:v>108238.1</c:v>
                </c:pt>
                <c:pt idx="1">
                  <c:v>214996.1</c:v>
                </c:pt>
                <c:pt idx="2" formatCode="#,##0.0">
                  <c:v>9682.2999999999993</c:v>
                </c:pt>
              </c:numCache>
            </c:numRef>
          </c:val>
        </c:ser>
        <c:ser>
          <c:idx val="3"/>
          <c:order val="3"/>
          <c:tx>
            <c:strRef>
              <c:f>Лист1!$E$1</c:f>
              <c:strCache>
                <c:ptCount val="1"/>
                <c:pt idx="0">
                  <c:v>Управление образования АГО "Вуктыл"</c:v>
                </c:pt>
              </c:strCache>
            </c:strRef>
          </c:tx>
          <c:spPr>
            <a:solidFill>
              <a:srgbClr val="00FFFF"/>
            </a:solidFill>
          </c:spPr>
          <c:invertIfNegative val="0"/>
          <c:dLbls>
            <c:dLbl>
              <c:idx val="0"/>
              <c:layout>
                <c:manualLayout>
                  <c:x val="2.6774578810239724E-3"/>
                  <c:y val="0.3980424276529661"/>
                </c:manualLayout>
              </c:layout>
              <c:showLegendKey val="0"/>
              <c:showVal val="1"/>
              <c:showCatName val="0"/>
              <c:showSerName val="0"/>
              <c:showPercent val="0"/>
              <c:showBubbleSize val="0"/>
            </c:dLbl>
            <c:dLbl>
              <c:idx val="1"/>
              <c:layout>
                <c:manualLayout>
                  <c:x val="5.5555555555555558E-3"/>
                  <c:y val="9.2946304506054386E-2"/>
                </c:manualLayout>
              </c:layout>
              <c:showLegendKey val="0"/>
              <c:showVal val="1"/>
              <c:showCatName val="0"/>
              <c:showSerName val="0"/>
              <c:showPercent val="0"/>
              <c:showBubbleSize val="0"/>
            </c:dLbl>
            <c:numFmt formatCode="#,##0.0" sourceLinked="0"/>
            <c:txPr>
              <a:bodyPr rot="-5400000" vert="horz"/>
              <a:lstStyle/>
              <a:p>
                <a:pPr>
                  <a:defRPr sz="14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c:v>
                </c:pt>
                <c:pt idx="2">
                  <c:v>прочие безвозмездные поступления</c:v>
                </c:pt>
              </c:strCache>
            </c:strRef>
          </c:cat>
          <c:val>
            <c:numRef>
              <c:f>Лист1!$E$2:$E$4</c:f>
              <c:numCache>
                <c:formatCode>General</c:formatCode>
                <c:ptCount val="3"/>
                <c:pt idx="0">
                  <c:v>369260.79999999999</c:v>
                </c:pt>
                <c:pt idx="1">
                  <c:v>93649.5</c:v>
                </c:pt>
                <c:pt idx="2">
                  <c:v>0</c:v>
                </c:pt>
              </c:numCache>
            </c:numRef>
          </c:val>
        </c:ser>
        <c:ser>
          <c:idx val="4"/>
          <c:order val="4"/>
          <c:tx>
            <c:strRef>
              <c:f>Лист1!$F$1</c:f>
              <c:strCache>
                <c:ptCount val="1"/>
                <c:pt idx="0">
                  <c:v>Финансовое управление АГО "Вуктыл"</c:v>
                </c:pt>
              </c:strCache>
            </c:strRef>
          </c:tx>
          <c:spPr>
            <a:solidFill>
              <a:srgbClr val="66FF66"/>
            </a:solidFill>
          </c:spPr>
          <c:invertIfNegative val="0"/>
          <c:dLbls>
            <c:dLbl>
              <c:idx val="0"/>
              <c:layout>
                <c:manualLayout>
                  <c:x val="1.5277777777777777E-2"/>
                  <c:y val="-1.2301574553111403E-2"/>
                </c:manualLayout>
              </c:layout>
              <c:showLegendKey val="0"/>
              <c:showVal val="1"/>
              <c:showCatName val="0"/>
              <c:showSerName val="0"/>
              <c:showPercent val="0"/>
              <c:showBubbleSize val="0"/>
            </c:dLbl>
            <c:dLbl>
              <c:idx val="1"/>
              <c:layout>
                <c:manualLayout>
                  <c:x val="4.1666666666667681E-3"/>
                  <c:y val="5.1862634817706607E-3"/>
                </c:manualLayout>
              </c:layout>
              <c:showLegendKey val="0"/>
              <c:showVal val="1"/>
              <c:showCatName val="0"/>
              <c:showSerName val="0"/>
              <c:showPercent val="0"/>
              <c:showBubbleSize val="0"/>
            </c:dLbl>
            <c:numFmt formatCode="#,##0.0" sourceLinked="0"/>
            <c:txPr>
              <a:bodyPr rot="-5400000" vert="horz"/>
              <a:lstStyle/>
              <a:p>
                <a:pPr>
                  <a:defRPr sz="14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c:v>
                </c:pt>
                <c:pt idx="2">
                  <c:v>прочие безвозмездные поступления</c:v>
                </c:pt>
              </c:strCache>
            </c:strRef>
          </c:cat>
          <c:val>
            <c:numRef>
              <c:f>Лист1!$F$2:$F$4</c:f>
              <c:numCache>
                <c:formatCode>General</c:formatCode>
                <c:ptCount val="3"/>
                <c:pt idx="0">
                  <c:v>887</c:v>
                </c:pt>
                <c:pt idx="1">
                  <c:v>11708.5</c:v>
                </c:pt>
                <c:pt idx="2">
                  <c:v>0</c:v>
                </c:pt>
              </c:numCache>
            </c:numRef>
          </c:val>
        </c:ser>
        <c:dLbls>
          <c:showLegendKey val="0"/>
          <c:showVal val="0"/>
          <c:showCatName val="0"/>
          <c:showSerName val="0"/>
          <c:showPercent val="0"/>
          <c:showBubbleSize val="0"/>
        </c:dLbls>
        <c:gapWidth val="34"/>
        <c:gapDepth val="160"/>
        <c:shape val="cylinder"/>
        <c:axId val="158226944"/>
        <c:axId val="87028800"/>
        <c:axId val="0"/>
      </c:bar3DChart>
      <c:catAx>
        <c:axId val="158226944"/>
        <c:scaling>
          <c:orientation val="minMax"/>
        </c:scaling>
        <c:delete val="1"/>
        <c:axPos val="b"/>
        <c:majorTickMark val="out"/>
        <c:minorTickMark val="none"/>
        <c:tickLblPos val="nextTo"/>
        <c:crossAx val="87028800"/>
        <c:crosses val="autoZero"/>
        <c:auto val="1"/>
        <c:lblAlgn val="ctr"/>
        <c:lblOffset val="100"/>
        <c:noMultiLvlLbl val="0"/>
      </c:catAx>
      <c:valAx>
        <c:axId val="87028800"/>
        <c:scaling>
          <c:orientation val="minMax"/>
        </c:scaling>
        <c:delete val="1"/>
        <c:axPos val="l"/>
        <c:numFmt formatCode="General" sourceLinked="1"/>
        <c:majorTickMark val="out"/>
        <c:minorTickMark val="none"/>
        <c:tickLblPos val="nextTo"/>
        <c:crossAx val="158226944"/>
        <c:crosses val="autoZero"/>
        <c:crossBetween val="between"/>
      </c:valAx>
      <c:spPr>
        <a:noFill/>
        <a:ln w="25406">
          <a:noFill/>
        </a:ln>
      </c:spPr>
    </c:plotArea>
    <c:legend>
      <c:legendPos val="r"/>
      <c:layout>
        <c:manualLayout>
          <c:xMode val="edge"/>
          <c:yMode val="edge"/>
          <c:x val="2.3043810544348117E-2"/>
          <c:y val="0.10553990377880719"/>
          <c:w val="0.32641108873207636"/>
          <c:h val="0.5587374349709936"/>
        </c:manualLayout>
      </c:layout>
      <c:overlay val="0"/>
      <c:txPr>
        <a:bodyPr/>
        <a:lstStyle/>
        <a:p>
          <a:pPr rtl="0">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600"/>
      </a:pPr>
      <a:endParaRPr lang="ru-RU"/>
    </a:p>
  </c:txPr>
  <c:externalData r:id="rId1">
    <c:autoUpdate val="0"/>
  </c:externalData>
  <c:userShapes r:id="rId2"/>
</c:chartSpace>
</file>

<file path=ppt/charts/chart4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floor>
    <c:sideWall>
      <c:thickness val="0"/>
      <c:spPr>
        <a:noFill/>
        <a:ln w="25400">
          <a:noFill/>
        </a:ln>
      </c:spPr>
    </c:sideWall>
    <c:backWall>
      <c:thickness val="0"/>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backWall>
    <c:plotArea>
      <c:layout>
        <c:manualLayout>
          <c:layoutTarget val="inner"/>
          <c:xMode val="edge"/>
          <c:yMode val="edge"/>
          <c:x val="8.915409011373579E-2"/>
          <c:y val="5.7563400128537057E-2"/>
          <c:w val="0.92506048501088312"/>
          <c:h val="0.65324647439992611"/>
        </c:manualLayout>
      </c:layout>
      <c:bar3DChart>
        <c:barDir val="col"/>
        <c:grouping val="clustered"/>
        <c:varyColors val="0"/>
        <c:ser>
          <c:idx val="0"/>
          <c:order val="0"/>
          <c:tx>
            <c:strRef>
              <c:f>Лист1!$B$1</c:f>
              <c:strCache>
                <c:ptCount val="1"/>
                <c:pt idx="0">
                  <c:v>Столбец1</c:v>
                </c:pt>
              </c:strCache>
            </c:strRef>
          </c:tx>
          <c:spPr>
            <a:solidFill>
              <a:srgbClr val="00B0F0"/>
            </a:solidFill>
          </c:spPr>
          <c:invertIfNegative val="0"/>
          <c:dLbls>
            <c:dLbl>
              <c:idx val="0"/>
              <c:layout>
                <c:manualLayout>
                  <c:x val="-5.5555555555555558E-3"/>
                  <c:y val="0"/>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Лист1!$B$2:$B$6</c:f>
              <c:numCache>
                <c:formatCode>General</c:formatCode>
                <c:ptCount val="5"/>
                <c:pt idx="0" formatCode="#,##0.00">
                  <c:v>60.7</c:v>
                </c:pt>
              </c:numCache>
            </c:numRef>
          </c:val>
        </c:ser>
        <c:ser>
          <c:idx val="1"/>
          <c:order val="1"/>
          <c:tx>
            <c:strRef>
              <c:f>Лист1!$C$1</c:f>
              <c:strCache>
                <c:ptCount val="1"/>
                <c:pt idx="0">
                  <c:v>2017 год</c:v>
                </c:pt>
              </c:strCache>
            </c:strRef>
          </c:tx>
          <c:spPr>
            <a:solidFill>
              <a:srgbClr val="FFFF00"/>
            </a:solidFill>
          </c:spPr>
          <c:invertIfNegative val="0"/>
          <c:dLbls>
            <c:dLbl>
              <c:idx val="0"/>
              <c:layout>
                <c:manualLayout>
                  <c:x val="4.1666666666666666E-3"/>
                  <c:y val="7.8138294057341032E-2"/>
                </c:manualLayout>
              </c:layout>
              <c:showLegendKey val="0"/>
              <c:showVal val="1"/>
              <c:showCatName val="0"/>
              <c:showSerName val="0"/>
              <c:showPercent val="0"/>
              <c:showBubbleSize val="0"/>
            </c:dLbl>
            <c:dLbl>
              <c:idx val="1"/>
              <c:layout>
                <c:manualLayout>
                  <c:x val="5.5555555555555558E-3"/>
                  <c:y val="5.3580544496462421E-2"/>
                </c:manualLayout>
              </c:layout>
              <c:showLegendKey val="0"/>
              <c:showVal val="1"/>
              <c:showCatName val="0"/>
              <c:showSerName val="0"/>
              <c:showPercent val="0"/>
              <c:showBubbleSize val="0"/>
            </c:dLbl>
            <c:dLbl>
              <c:idx val="2"/>
              <c:layout>
                <c:manualLayout>
                  <c:x val="5.5555555555555558E-3"/>
                  <c:y val="6.9208203307930621E-2"/>
                </c:manualLayout>
              </c:layout>
              <c:showLegendKey val="0"/>
              <c:showVal val="1"/>
              <c:showCatName val="0"/>
              <c:showSerName val="0"/>
              <c:showPercent val="0"/>
              <c:showBubbleSize val="0"/>
            </c:dLbl>
            <c:dLbl>
              <c:idx val="3"/>
              <c:layout>
                <c:manualLayout>
                  <c:x val="6.9444444444444441E-3"/>
                  <c:y val="7.367324868263582E-2"/>
                </c:manualLayout>
              </c:layout>
              <c:showLegendKey val="0"/>
              <c:showVal val="1"/>
              <c:showCatName val="0"/>
              <c:showSerName val="0"/>
              <c:showPercent val="0"/>
              <c:showBubbleSize val="0"/>
            </c:dLbl>
            <c:dLbl>
              <c:idx val="4"/>
              <c:layout>
                <c:manualLayout>
                  <c:x val="8.3333324219890172E-3"/>
                  <c:y val="4.9515509433694059E-2"/>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Лист1!$C$2:$C$6</c:f>
              <c:numCache>
                <c:formatCode>#,##0.0</c:formatCode>
                <c:ptCount val="5"/>
                <c:pt idx="1">
                  <c:v>43.2</c:v>
                </c:pt>
                <c:pt idx="2">
                  <c:v>31.7</c:v>
                </c:pt>
                <c:pt idx="3">
                  <c:v>52</c:v>
                </c:pt>
                <c:pt idx="4">
                  <c:v>30.8</c:v>
                </c:pt>
              </c:numCache>
            </c:numRef>
          </c:val>
        </c:ser>
        <c:ser>
          <c:idx val="2"/>
          <c:order val="2"/>
          <c:tx>
            <c:strRef>
              <c:f>Лист1!$D$1</c:f>
              <c:strCache>
                <c:ptCount val="1"/>
                <c:pt idx="0">
                  <c:v>2018 год (факт)</c:v>
                </c:pt>
              </c:strCache>
            </c:strRef>
          </c:tx>
          <c:spPr>
            <a:solidFill>
              <a:srgbClr val="FF66CC"/>
            </a:solidFill>
          </c:spPr>
          <c:invertIfNegative val="0"/>
          <c:dLbls>
            <c:dLbl>
              <c:idx val="5"/>
              <c:layout>
                <c:manualLayout>
                  <c:x val="-1.3888887369980678E-3"/>
                  <c:y val="1.0495931958592143E-2"/>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Лист1!$D$2:$D$6</c:f>
              <c:numCache>
                <c:formatCode>#,##0.0</c:formatCode>
                <c:ptCount val="5"/>
                <c:pt idx="1">
                  <c:v>46.3</c:v>
                </c:pt>
                <c:pt idx="2">
                  <c:v>35.799999999999997</c:v>
                </c:pt>
                <c:pt idx="3">
                  <c:v>51.6</c:v>
                </c:pt>
                <c:pt idx="4">
                  <c:v>37.4</c:v>
                </c:pt>
              </c:numCache>
            </c:numRef>
          </c:val>
        </c:ser>
        <c:ser>
          <c:idx val="3"/>
          <c:order val="3"/>
          <c:tx>
            <c:strRef>
              <c:f>Лист1!$E$1</c:f>
              <c:strCache>
                <c:ptCount val="1"/>
                <c:pt idx="0">
                  <c:v>Целевой показатель на 2019 год (по состоянию на 01.10.2019 г.)</c:v>
                </c:pt>
              </c:strCache>
            </c:strRef>
          </c:tx>
          <c:spPr>
            <a:solidFill>
              <a:srgbClr val="00B050"/>
            </a:solidFill>
          </c:spPr>
          <c:invertIfNegative val="0"/>
          <c:dLbls>
            <c:dLbl>
              <c:idx val="1"/>
              <c:layout>
                <c:manualLayout>
                  <c:x val="1.3888887369981695E-2"/>
                  <c:y val="0"/>
                </c:manualLayout>
              </c:layout>
              <c:showLegendKey val="0"/>
              <c:showVal val="1"/>
              <c:showCatName val="0"/>
              <c:showSerName val="0"/>
              <c:showPercent val="0"/>
              <c:showBubbleSize val="0"/>
            </c:dLbl>
            <c:dLbl>
              <c:idx val="2"/>
              <c:layout>
                <c:manualLayout>
                  <c:x val="8.3333324219890172E-3"/>
                  <c:y val="3.8484639270334319E-17"/>
                </c:manualLayout>
              </c:layout>
              <c:showLegendKey val="0"/>
              <c:showVal val="1"/>
              <c:showCatName val="0"/>
              <c:showSerName val="0"/>
              <c:showPercent val="0"/>
              <c:showBubbleSize val="0"/>
            </c:dLbl>
            <c:dLbl>
              <c:idx val="3"/>
              <c:layout>
                <c:manualLayout>
                  <c:x val="9.7222211589871876E-3"/>
                  <c:y val="-2.0991863917184288E-3"/>
                </c:manualLayout>
              </c:layout>
              <c:showLegendKey val="0"/>
              <c:showVal val="1"/>
              <c:showCatName val="0"/>
              <c:showSerName val="0"/>
              <c:showPercent val="0"/>
              <c:showBubbleSize val="0"/>
            </c:dLbl>
            <c:dLbl>
              <c:idx val="4"/>
              <c:layout>
                <c:manualLayout>
                  <c:x val="9.7222211589871876E-3"/>
                  <c:y val="-6.2975591751552474E-3"/>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Лист1!$E$2:$E$6</c:f>
              <c:numCache>
                <c:formatCode>#,##0.0</c:formatCode>
                <c:ptCount val="5"/>
                <c:pt idx="1">
                  <c:v>49.1</c:v>
                </c:pt>
                <c:pt idx="2">
                  <c:v>39.1</c:v>
                </c:pt>
                <c:pt idx="3">
                  <c:v>53.5</c:v>
                </c:pt>
                <c:pt idx="4">
                  <c:v>39.1</c:v>
                </c:pt>
              </c:numCache>
            </c:numRef>
          </c:val>
        </c:ser>
        <c:dLbls>
          <c:showLegendKey val="0"/>
          <c:showVal val="0"/>
          <c:showCatName val="0"/>
          <c:showSerName val="0"/>
          <c:showPercent val="0"/>
          <c:showBubbleSize val="0"/>
        </c:dLbls>
        <c:gapWidth val="150"/>
        <c:shape val="cylinder"/>
        <c:axId val="158227968"/>
        <c:axId val="87029952"/>
        <c:axId val="0"/>
      </c:bar3DChart>
      <c:catAx>
        <c:axId val="158227968"/>
        <c:scaling>
          <c:orientation val="minMax"/>
        </c:scaling>
        <c:delete val="0"/>
        <c:axPos val="b"/>
        <c:numFmt formatCode="General" sourceLinked="1"/>
        <c:majorTickMark val="out"/>
        <c:minorTickMark val="none"/>
        <c:tickLblPos val="nextTo"/>
        <c:txPr>
          <a:bodyPr/>
          <a:lstStyle/>
          <a:p>
            <a:pPr>
              <a:defRPr sz="1200" b="1" baseline="0">
                <a:latin typeface="Times New Roman" panose="02020603050405020304" pitchFamily="18" charset="0"/>
              </a:defRPr>
            </a:pPr>
            <a:endParaRPr lang="ru-RU"/>
          </a:p>
        </c:txPr>
        <c:crossAx val="87029952"/>
        <c:crosses val="autoZero"/>
        <c:auto val="1"/>
        <c:lblAlgn val="ctr"/>
        <c:lblOffset val="100"/>
        <c:noMultiLvlLbl val="0"/>
      </c:catAx>
      <c:valAx>
        <c:axId val="87029952"/>
        <c:scaling>
          <c:orientation val="minMax"/>
        </c:scaling>
        <c:delete val="1"/>
        <c:axPos val="l"/>
        <c:numFmt formatCode="#,##0.00" sourceLinked="1"/>
        <c:majorTickMark val="out"/>
        <c:minorTickMark val="none"/>
        <c:tickLblPos val="nextTo"/>
        <c:crossAx val="158227968"/>
        <c:crosses val="autoZero"/>
        <c:crossBetween val="between"/>
      </c:valAx>
      <c:spPr>
        <a:noFill/>
        <a:ln w="25392">
          <a:noFill/>
        </a:ln>
      </c:spPr>
    </c:plotArea>
    <c:legend>
      <c:legendPos val="r"/>
      <c:legendEntry>
        <c:idx val="0"/>
        <c:delete val="1"/>
      </c:legendEntry>
      <c:layout>
        <c:manualLayout>
          <c:xMode val="edge"/>
          <c:yMode val="edge"/>
          <c:x val="0.1678304715845941"/>
          <c:y val="1.3218593237677649E-2"/>
          <c:w val="0.81133619736043328"/>
          <c:h val="0.11761394243237523"/>
        </c:manualLayout>
      </c:layout>
      <c:overlay val="0"/>
      <c:txPr>
        <a:bodyPr/>
        <a:lstStyle/>
        <a:p>
          <a:pPr>
            <a:defRPr sz="1400" b="1" baseline="0">
              <a:latin typeface="Times New Roman" panose="02020603050405020304" pitchFamily="18" charset="0"/>
            </a:defRPr>
          </a:pPr>
          <a:endParaRPr lang="ru-RU"/>
        </a:p>
      </c:txPr>
    </c:legend>
    <c:plotVisOnly val="1"/>
    <c:dispBlanksAs val="gap"/>
    <c:showDLblsOverMax val="0"/>
  </c:chart>
  <c:txPr>
    <a:bodyPr/>
    <a:lstStyle/>
    <a:p>
      <a:pPr>
        <a:defRPr sz="1797"/>
      </a:pPr>
      <a:endParaRPr lang="ru-RU"/>
    </a:p>
  </c:txPr>
  <c:externalData r:id="rId1">
    <c:autoUpdate val="0"/>
  </c:externalData>
  <c:userShapes r:id="rId2"/>
</c:chartSpace>
</file>

<file path=ppt/charts/chart4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1599"/>
            </a:pPr>
            <a:r>
              <a:rPr lang="ru-RU" sz="1600" dirty="0" smtClean="0">
                <a:latin typeface="Times New Roman" panose="02020603050405020304" pitchFamily="18" charset="0"/>
                <a:cs typeface="Times New Roman" panose="02020603050405020304" pitchFamily="18" charset="0"/>
              </a:rPr>
              <a:t>2019 </a:t>
            </a:r>
            <a:r>
              <a:rPr lang="ru-RU" sz="1600" dirty="0">
                <a:latin typeface="Times New Roman" panose="02020603050405020304" pitchFamily="18" charset="0"/>
                <a:cs typeface="Times New Roman" panose="02020603050405020304" pitchFamily="18" charset="0"/>
              </a:rPr>
              <a:t>год</a:t>
            </a:r>
          </a:p>
        </c:rich>
      </c:tx>
      <c:layout>
        <c:manualLayout>
          <c:xMode val="edge"/>
          <c:yMode val="edge"/>
          <c:x val="0.4222867031123872"/>
          <c:y val="6.4619626298329791E-2"/>
        </c:manualLayout>
      </c:layout>
      <c:overlay val="0"/>
    </c:title>
    <c:autoTitleDeleted val="0"/>
    <c:plotArea>
      <c:layout>
        <c:manualLayout>
          <c:layoutTarget val="inner"/>
          <c:xMode val="edge"/>
          <c:yMode val="edge"/>
          <c:x val="4.1332600866752119E-2"/>
          <c:y val="5.4188535102113987E-2"/>
          <c:w val="0.40516095953122139"/>
          <c:h val="0.57208585573038051"/>
        </c:manualLayout>
      </c:layout>
      <c:doughnutChart>
        <c:varyColors val="1"/>
        <c:ser>
          <c:idx val="0"/>
          <c:order val="0"/>
          <c:tx>
            <c:strRef>
              <c:f>Лист1!$B$1</c:f>
              <c:strCache>
                <c:ptCount val="1"/>
                <c:pt idx="0">
                  <c:v>2019 год</c:v>
                </c:pt>
              </c:strCache>
            </c:strRef>
          </c:tx>
          <c:explosion val="25"/>
          <c:dPt>
            <c:idx val="0"/>
            <c:bubble3D val="0"/>
            <c:spPr>
              <a:solidFill>
                <a:srgbClr val="92D050"/>
              </a:solidFill>
            </c:spPr>
          </c:dPt>
          <c:dPt>
            <c:idx val="1"/>
            <c:bubble3D val="0"/>
            <c:spPr>
              <a:solidFill>
                <a:srgbClr val="FFC000"/>
              </a:solidFill>
            </c:spPr>
          </c:dPt>
          <c:dPt>
            <c:idx val="2"/>
            <c:bubble3D val="0"/>
            <c:spPr>
              <a:solidFill>
                <a:srgbClr val="00B0F0"/>
              </a:solidFill>
            </c:spPr>
          </c:dPt>
          <c:dPt>
            <c:idx val="3"/>
            <c:bubble3D val="0"/>
            <c:spPr>
              <a:solidFill>
                <a:srgbClr val="FF66FF"/>
              </a:solidFill>
            </c:spPr>
          </c:dPt>
          <c:dPt>
            <c:idx val="4"/>
            <c:bubble3D val="0"/>
            <c:spPr>
              <a:solidFill>
                <a:srgbClr val="FF33CC"/>
              </a:solidFill>
            </c:spPr>
          </c:dPt>
          <c:dPt>
            <c:idx val="5"/>
            <c:bubble3D val="0"/>
          </c:dPt>
          <c:dLbls>
            <c:dLbl>
              <c:idx val="0"/>
              <c:layout>
                <c:manualLayout>
                  <c:x val="-3.0803703951556584E-3"/>
                  <c:y val="-1.5480632870857486E-2"/>
                </c:manualLayout>
              </c:layout>
              <c:showLegendKey val="0"/>
              <c:showVal val="1"/>
              <c:showCatName val="0"/>
              <c:showSerName val="0"/>
              <c:showPercent val="0"/>
              <c:showBubbleSize val="0"/>
            </c:dLbl>
            <c:dLbl>
              <c:idx val="1"/>
              <c:layout>
                <c:manualLayout>
                  <c:x val="4.4476373575160081E-3"/>
                  <c:y val="-4.7051348862444534E-3"/>
                </c:manualLayout>
              </c:layout>
              <c:showLegendKey val="0"/>
              <c:showVal val="1"/>
              <c:showCatName val="0"/>
              <c:showSerName val="0"/>
              <c:showPercent val="0"/>
              <c:showBubbleSize val="0"/>
            </c:dLbl>
            <c:dLbl>
              <c:idx val="2"/>
              <c:layout>
                <c:manualLayout>
                  <c:x val="1.3733266364835987E-3"/>
                  <c:y val="-1.0862286819768563E-2"/>
                </c:manualLayout>
              </c:layout>
              <c:showLegendKey val="0"/>
              <c:showVal val="1"/>
              <c:showCatName val="0"/>
              <c:showSerName val="0"/>
              <c:showPercent val="0"/>
              <c:showBubbleSize val="0"/>
            </c:dLbl>
            <c:dLbl>
              <c:idx val="3"/>
              <c:layout>
                <c:manualLayout>
                  <c:x val="-4.131072453152658E-2"/>
                  <c:y val="-3.1540328474702485E-2"/>
                </c:manualLayout>
              </c:layout>
              <c:showLegendKey val="0"/>
              <c:showVal val="1"/>
              <c:showCatName val="0"/>
              <c:showSerName val="0"/>
              <c:showPercent val="0"/>
              <c:showBubbleSize val="0"/>
            </c:dLbl>
            <c:dLbl>
              <c:idx val="4"/>
              <c:layout>
                <c:manualLayout>
                  <c:x val="-3.782174204968565E-2"/>
                  <c:y val="-7.0155549733166012E-2"/>
                </c:manualLayout>
              </c:layout>
              <c:showLegendKey val="0"/>
              <c:showVal val="1"/>
              <c:showCatName val="0"/>
              <c:showSerName val="0"/>
              <c:showPercent val="0"/>
              <c:showBubbleSize val="0"/>
            </c:dLbl>
            <c:dLbl>
              <c:idx val="5"/>
              <c:layout>
                <c:manualLayout>
                  <c:x val="5.5928144101560617E-3"/>
                  <c:y val="-2.2979704599481735E-2"/>
                </c:manualLayout>
              </c:layout>
              <c:showLegendKey val="0"/>
              <c:showVal val="1"/>
              <c:showCatName val="0"/>
              <c:showSerName val="0"/>
              <c:showPercent val="0"/>
              <c:showBubbleSize val="0"/>
            </c:dLbl>
            <c:numFmt formatCode="#,##0.0" sourceLinked="0"/>
            <c:txPr>
              <a:bodyPr rot="0" vert="horz"/>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4"/>
                <c:pt idx="0">
                  <c:v>Педработники общего образования</c:v>
                </c:pt>
                <c:pt idx="1">
                  <c:v>Педработники дошкольного образования</c:v>
                </c:pt>
                <c:pt idx="2">
                  <c:v>Педработники  дополнительного образования </c:v>
                </c:pt>
                <c:pt idx="3">
                  <c:v>Работники культуры</c:v>
                </c:pt>
              </c:strCache>
            </c:strRef>
          </c:cat>
          <c:val>
            <c:numRef>
              <c:f>Лист1!$B$2:$B$7</c:f>
              <c:numCache>
                <c:formatCode>#,##0.0</c:formatCode>
                <c:ptCount val="4"/>
                <c:pt idx="0">
                  <c:v>96921.2</c:v>
                </c:pt>
                <c:pt idx="1">
                  <c:v>57752.1</c:v>
                </c:pt>
                <c:pt idx="2">
                  <c:v>27776.2</c:v>
                </c:pt>
                <c:pt idx="3">
                  <c:v>36860.699999999997</c:v>
                </c:pt>
              </c:numCache>
            </c:numRef>
          </c:val>
        </c:ser>
        <c:dLbls>
          <c:showLegendKey val="0"/>
          <c:showVal val="0"/>
          <c:showCatName val="0"/>
          <c:showSerName val="0"/>
          <c:showPercent val="0"/>
          <c:showBubbleSize val="0"/>
          <c:showLeaderLines val="0"/>
        </c:dLbls>
        <c:firstSliceAng val="0"/>
        <c:holeSize val="50"/>
      </c:doughnutChart>
      <c:spPr>
        <a:noFill/>
        <a:ln w="25396">
          <a:noFill/>
        </a:ln>
      </c:spPr>
    </c:plotArea>
    <c:legend>
      <c:legendPos val="r"/>
      <c:layout>
        <c:manualLayout>
          <c:xMode val="edge"/>
          <c:yMode val="edge"/>
          <c:x val="0.26518988993779091"/>
          <c:y val="0.63336504670422022"/>
          <c:w val="0.39520086232314877"/>
          <c:h val="0.23203349257927497"/>
        </c:manualLayout>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794"/>
      </a:pPr>
      <a:endParaRPr lang="ru-RU"/>
    </a:p>
  </c:txPr>
  <c:externalData r:id="rId1">
    <c:autoUpdate val="0"/>
  </c:externalData>
  <c:userShapes r:id="rId2"/>
</c:chartSpace>
</file>

<file path=ppt/charts/chart4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15384239760727583"/>
          <c:y val="5.9448598863024456E-2"/>
          <c:w val="0.47066338582677164"/>
          <c:h val="0.58434502428742985"/>
        </c:manualLayout>
      </c:layout>
      <c:doughnutChart>
        <c:varyColors val="1"/>
        <c:ser>
          <c:idx val="0"/>
          <c:order val="0"/>
          <c:tx>
            <c:strRef>
              <c:f>Лист1!$B$1</c:f>
              <c:strCache>
                <c:ptCount val="1"/>
                <c:pt idx="0">
                  <c:v>Столбец1</c:v>
                </c:pt>
              </c:strCache>
            </c:strRef>
          </c:tx>
          <c:explosion val="25"/>
          <c:dPt>
            <c:idx val="0"/>
            <c:bubble3D val="0"/>
            <c:spPr>
              <a:solidFill>
                <a:srgbClr val="92D050"/>
              </a:solidFill>
            </c:spPr>
          </c:dPt>
          <c:dPt>
            <c:idx val="1"/>
            <c:bubble3D val="0"/>
            <c:spPr>
              <a:solidFill>
                <a:srgbClr val="FFC000"/>
              </a:solidFill>
            </c:spPr>
          </c:dPt>
          <c:dPt>
            <c:idx val="2"/>
            <c:bubble3D val="0"/>
            <c:spPr>
              <a:solidFill>
                <a:srgbClr val="00B0F0"/>
              </a:solidFill>
            </c:spPr>
          </c:dPt>
          <c:dPt>
            <c:idx val="3"/>
            <c:bubble3D val="0"/>
            <c:spPr>
              <a:solidFill>
                <a:srgbClr val="FF66FF"/>
              </a:solidFill>
            </c:spPr>
          </c:dPt>
          <c:dPt>
            <c:idx val="4"/>
            <c:bubble3D val="0"/>
            <c:spPr>
              <a:solidFill>
                <a:srgbClr val="FF33CC"/>
              </a:solidFill>
            </c:spPr>
          </c:dPt>
          <c:dPt>
            <c:idx val="5"/>
            <c:bubble3D val="0"/>
          </c:dPt>
          <c:dLbls>
            <c:dLbl>
              <c:idx val="0"/>
              <c:layout>
                <c:manualLayout>
                  <c:x val="-3.0803703951556584E-3"/>
                  <c:y val="-1.5480632870857486E-2"/>
                </c:manualLayout>
              </c:layout>
              <c:showLegendKey val="0"/>
              <c:showVal val="1"/>
              <c:showCatName val="0"/>
              <c:showSerName val="0"/>
              <c:showPercent val="0"/>
              <c:showBubbleSize val="0"/>
            </c:dLbl>
            <c:dLbl>
              <c:idx val="1"/>
              <c:layout>
                <c:manualLayout>
                  <c:x val="4.4476373575160081E-3"/>
                  <c:y val="-4.7051348862444534E-3"/>
                </c:manualLayout>
              </c:layout>
              <c:showLegendKey val="0"/>
              <c:showVal val="1"/>
              <c:showCatName val="0"/>
              <c:showSerName val="0"/>
              <c:showPercent val="0"/>
              <c:showBubbleSize val="0"/>
            </c:dLbl>
            <c:dLbl>
              <c:idx val="2"/>
              <c:layout>
                <c:manualLayout>
                  <c:x val="1.3733266364835987E-3"/>
                  <c:y val="-1.0862286819768563E-2"/>
                </c:manualLayout>
              </c:layout>
              <c:showLegendKey val="0"/>
              <c:showVal val="1"/>
              <c:showCatName val="0"/>
              <c:showSerName val="0"/>
              <c:showPercent val="0"/>
              <c:showBubbleSize val="0"/>
            </c:dLbl>
            <c:dLbl>
              <c:idx val="3"/>
              <c:layout>
                <c:manualLayout>
                  <c:x val="-1.0396558410248741E-2"/>
                  <c:y val="-1.7015756419221394E-2"/>
                </c:manualLayout>
              </c:layout>
              <c:showLegendKey val="0"/>
              <c:showVal val="1"/>
              <c:showCatName val="0"/>
              <c:showSerName val="0"/>
              <c:showPercent val="0"/>
              <c:showBubbleSize val="0"/>
            </c:dLbl>
            <c:dLbl>
              <c:idx val="4"/>
              <c:layout>
                <c:manualLayout>
                  <c:x val="3.2582882479413435E-3"/>
                  <c:y val="-6.9938307508316073E-3"/>
                </c:manualLayout>
              </c:layout>
              <c:showLegendKey val="0"/>
              <c:showVal val="1"/>
              <c:showCatName val="0"/>
              <c:showSerName val="0"/>
              <c:showPercent val="0"/>
              <c:showBubbleSize val="0"/>
            </c:dLbl>
            <c:dLbl>
              <c:idx val="5"/>
              <c:layout>
                <c:manualLayout>
                  <c:x val="1.4477944620896628E-4"/>
                  <c:y val="-1.0530039145977244E-2"/>
                </c:manualLayout>
              </c:layout>
              <c:showLegendKey val="0"/>
              <c:showVal val="1"/>
              <c:showCatName val="0"/>
              <c:showSerName val="0"/>
              <c:showPercent val="0"/>
              <c:showBubbleSize val="0"/>
            </c:dLbl>
            <c:numFmt formatCode="#,##0.0" sourceLinked="0"/>
            <c:txPr>
              <a:bodyPr rot="0" vert="horz"/>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4"/>
                <c:pt idx="0">
                  <c:v>Педработники общего образования</c:v>
                </c:pt>
                <c:pt idx="1">
                  <c:v>Педработники дошкольного образования</c:v>
                </c:pt>
                <c:pt idx="2">
                  <c:v>Педработники  дополнительного образования </c:v>
                </c:pt>
                <c:pt idx="3">
                  <c:v>Работники культуры</c:v>
                </c:pt>
              </c:strCache>
            </c:strRef>
          </c:cat>
          <c:val>
            <c:numRef>
              <c:f>Лист1!$B$2:$B$7</c:f>
              <c:numCache>
                <c:formatCode>#,##0.0</c:formatCode>
                <c:ptCount val="4"/>
                <c:pt idx="0">
                  <c:v>49116</c:v>
                </c:pt>
                <c:pt idx="1">
                  <c:v>39115</c:v>
                </c:pt>
                <c:pt idx="2">
                  <c:v>53548</c:v>
                </c:pt>
                <c:pt idx="3">
                  <c:v>39125</c:v>
                </c:pt>
              </c:numCache>
            </c:numRef>
          </c:val>
        </c:ser>
        <c:dLbls>
          <c:showLegendKey val="0"/>
          <c:showVal val="0"/>
          <c:showCatName val="0"/>
          <c:showSerName val="0"/>
          <c:showPercent val="0"/>
          <c:showBubbleSize val="0"/>
          <c:showLeaderLines val="0"/>
        </c:dLbls>
        <c:firstSliceAng val="0"/>
        <c:holeSize val="50"/>
      </c:doughnutChart>
      <c:spPr>
        <a:noFill/>
        <a:ln w="25398">
          <a:noFill/>
        </a:ln>
      </c:spPr>
    </c:plotArea>
    <c:plotVisOnly val="1"/>
    <c:dispBlanksAs val="gap"/>
    <c:showDLblsOverMax val="0"/>
  </c:chart>
  <c:txPr>
    <a:bodyPr/>
    <a:lstStyle/>
    <a:p>
      <a:pPr>
        <a:defRPr sz="1793"/>
      </a:pPr>
      <a:endParaRPr lang="ru-RU"/>
    </a:p>
  </c:txPr>
  <c:externalData r:id="rId1">
    <c:autoUpdate val="0"/>
  </c:externalData>
  <c:userShapes r:id="rId2"/>
</c:chartSpace>
</file>

<file path=ppt/charts/chart4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view3D>
      <c:rotX val="15"/>
      <c:rotY val="20"/>
      <c:depthPercent val="100"/>
      <c:rAngAx val="1"/>
    </c:view3D>
    <c:floor>
      <c:thickness val="0"/>
    </c:floor>
    <c:sideWall>
      <c:thickness val="0"/>
      <c:spPr>
        <a:noFill/>
        <a:ln w="25400">
          <a:noFill/>
        </a:ln>
      </c:spPr>
    </c:sideWall>
    <c:backWall>
      <c:thickness val="0"/>
      <c:spPr>
        <a:gradFill>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c:spPr>
    </c:backWall>
    <c:plotArea>
      <c:layout/>
      <c:bar3DChart>
        <c:barDir val="col"/>
        <c:grouping val="clustered"/>
        <c:varyColors val="0"/>
        <c:ser>
          <c:idx val="0"/>
          <c:order val="0"/>
          <c:tx>
            <c:strRef>
              <c:f>Лист1!$B$1</c:f>
              <c:strCache>
                <c:ptCount val="1"/>
                <c:pt idx="0">
                  <c:v>Педработники общего образования</c:v>
                </c:pt>
              </c:strCache>
            </c:strRef>
          </c:tx>
          <c:spPr>
            <a:solidFill>
              <a:srgbClr val="FFC000"/>
            </a:solidFill>
          </c:spPr>
          <c:invertIfNegative val="0"/>
          <c:dLbls>
            <c:dLbl>
              <c:idx val="0"/>
              <c:layout>
                <c:manualLayout>
                  <c:x val="1.5277777777777777E-2"/>
                  <c:y val="-1.7165824398009257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Лист1!$B$2</c:f>
              <c:numCache>
                <c:formatCode>#,##0.0</c:formatCode>
                <c:ptCount val="1"/>
                <c:pt idx="0">
                  <c:v>80.889621087314652</c:v>
                </c:pt>
              </c:numCache>
            </c:numRef>
          </c:val>
        </c:ser>
        <c:ser>
          <c:idx val="1"/>
          <c:order val="1"/>
          <c:tx>
            <c:strRef>
              <c:f>Лист1!$C$1</c:f>
              <c:strCache>
                <c:ptCount val="1"/>
                <c:pt idx="0">
                  <c:v>Педработники дошкольного образования</c:v>
                </c:pt>
              </c:strCache>
            </c:strRef>
          </c:tx>
          <c:spPr>
            <a:solidFill>
              <a:srgbClr val="92D050"/>
            </a:solidFill>
          </c:spPr>
          <c:invertIfNegative val="0"/>
          <c:dLbls>
            <c:dLbl>
              <c:idx val="0"/>
              <c:layout>
                <c:manualLayout>
                  <c:x val="1.2499890638670167E-2"/>
                  <c:y val="-3.0040192696516164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Лист1!$C$2</c:f>
              <c:numCache>
                <c:formatCode>#,##0.0</c:formatCode>
                <c:ptCount val="1"/>
                <c:pt idx="0">
                  <c:v>64.415156507413514</c:v>
                </c:pt>
              </c:numCache>
            </c:numRef>
          </c:val>
        </c:ser>
        <c:ser>
          <c:idx val="2"/>
          <c:order val="2"/>
          <c:tx>
            <c:strRef>
              <c:f>Лист1!$D$1</c:f>
              <c:strCache>
                <c:ptCount val="1"/>
                <c:pt idx="0">
                  <c:v>Педработники дополнительного образования</c:v>
                </c:pt>
              </c:strCache>
            </c:strRef>
          </c:tx>
          <c:spPr>
            <a:solidFill>
              <a:srgbClr val="FF66CC"/>
            </a:solidFill>
          </c:spPr>
          <c:invertIfNegative val="0"/>
          <c:dLbls>
            <c:dLbl>
              <c:idx val="0"/>
              <c:layout>
                <c:manualLayout>
                  <c:x val="1.6666666666666666E-2"/>
                  <c:y val="-1.7165824398009236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Лист1!$D$2</c:f>
              <c:numCache>
                <c:formatCode>#,##0.0</c:formatCode>
                <c:ptCount val="1"/>
                <c:pt idx="0">
                  <c:v>88.138385502471166</c:v>
                </c:pt>
              </c:numCache>
            </c:numRef>
          </c:val>
        </c:ser>
        <c:ser>
          <c:idx val="3"/>
          <c:order val="3"/>
          <c:tx>
            <c:strRef>
              <c:f>Лист1!$E$1</c:f>
              <c:strCache>
                <c:ptCount val="1"/>
                <c:pt idx="0">
                  <c:v>Педработники доп.образования (ДЮСШ)</c:v>
                </c:pt>
              </c:strCache>
            </c:strRef>
          </c:tx>
          <c:spPr>
            <a:solidFill>
              <a:schemeClr val="accent2">
                <a:lumMod val="75000"/>
              </a:schemeClr>
            </a:solidFill>
          </c:spPr>
          <c:invertIfNegative val="0"/>
          <c:dLbls>
            <c:dLbl>
              <c:idx val="0"/>
              <c:layout>
                <c:manualLayout>
                  <c:x val="2.0833333333333384E-2"/>
                  <c:y val="-1.7165824398009219E-2"/>
                </c:manualLayout>
              </c:layout>
              <c:showLegendKey val="0"/>
              <c:showVal val="1"/>
              <c:showCatName val="0"/>
              <c:showSerName val="0"/>
              <c:showPercent val="0"/>
              <c:showBubbleSize val="0"/>
            </c:dLbl>
            <c:txPr>
              <a:bodyPr/>
              <a:lstStyle/>
              <a:p>
                <a:pPr>
                  <a:defRPr b="1"/>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Лист1!$E$2</c:f>
            </c:numRef>
          </c:val>
        </c:ser>
        <c:ser>
          <c:idx val="4"/>
          <c:order val="4"/>
          <c:tx>
            <c:strRef>
              <c:f>Лист1!$F$1</c:f>
              <c:strCache>
                <c:ptCount val="1"/>
                <c:pt idx="0">
                  <c:v>Педработники доп.образования (ЦВР)</c:v>
                </c:pt>
              </c:strCache>
            </c:strRef>
          </c:tx>
          <c:spPr>
            <a:solidFill>
              <a:schemeClr val="accent6">
                <a:lumMod val="75000"/>
              </a:schemeClr>
            </a:solidFill>
          </c:spPr>
          <c:invertIfNegative val="0"/>
          <c:dLbls>
            <c:dLbl>
              <c:idx val="0"/>
              <c:layout>
                <c:manualLayout>
                  <c:x val="1.8055555555555554E-2"/>
                  <c:y val="-2.3603177502227249E-2"/>
                </c:manualLayout>
              </c:layout>
              <c:showLegendKey val="0"/>
              <c:showVal val="1"/>
              <c:showCatName val="0"/>
              <c:showSerName val="0"/>
              <c:showPercent val="0"/>
              <c:showBubbleSize val="0"/>
            </c:dLbl>
            <c:txPr>
              <a:bodyPr/>
              <a:lstStyle/>
              <a:p>
                <a:pPr>
                  <a:defRPr b="1"/>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Лист1!$F$2</c:f>
            </c:numRef>
          </c:val>
        </c:ser>
        <c:ser>
          <c:idx val="5"/>
          <c:order val="5"/>
          <c:tx>
            <c:strRef>
              <c:f>Лист1!$G$1</c:f>
              <c:strCache>
                <c:ptCount val="1"/>
                <c:pt idx="0">
                  <c:v>Работники культуры</c:v>
                </c:pt>
              </c:strCache>
            </c:strRef>
          </c:tx>
          <c:spPr>
            <a:solidFill>
              <a:srgbClr val="00B0F0"/>
            </a:solidFill>
          </c:spPr>
          <c:invertIfNegative val="0"/>
          <c:dLbls>
            <c:dLbl>
              <c:idx val="0"/>
              <c:layout>
                <c:manualLayout>
                  <c:x val="2.2222222222222223E-2"/>
                  <c:y val="-2.1457280497511548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Лист1!$G$2</c:f>
              <c:numCache>
                <c:formatCode>#,##0.0</c:formatCode>
                <c:ptCount val="1"/>
                <c:pt idx="0">
                  <c:v>64.415156507413514</c:v>
                </c:pt>
              </c:numCache>
            </c:numRef>
          </c:val>
        </c:ser>
        <c:dLbls>
          <c:showLegendKey val="0"/>
          <c:showVal val="0"/>
          <c:showCatName val="0"/>
          <c:showSerName val="0"/>
          <c:showPercent val="0"/>
          <c:showBubbleSize val="0"/>
        </c:dLbls>
        <c:gapWidth val="150"/>
        <c:shape val="pyramid"/>
        <c:axId val="130663936"/>
        <c:axId val="126044416"/>
        <c:axId val="0"/>
      </c:bar3DChart>
      <c:catAx>
        <c:axId val="130663936"/>
        <c:scaling>
          <c:orientation val="minMax"/>
        </c:scaling>
        <c:delete val="0"/>
        <c:axPos val="b"/>
        <c:numFmt formatCode="#,##0.00" sourceLinked="1"/>
        <c:majorTickMark val="out"/>
        <c:minorTickMark val="none"/>
        <c:tickLblPos val="nextTo"/>
        <c:txPr>
          <a:bodyPr/>
          <a:lstStyle/>
          <a:p>
            <a:pPr>
              <a:defRPr sz="1400" b="1" baseline="0">
                <a:latin typeface="Times New Roman" panose="02020603050405020304" pitchFamily="18" charset="0"/>
              </a:defRPr>
            </a:pPr>
            <a:endParaRPr lang="ru-RU"/>
          </a:p>
        </c:txPr>
        <c:crossAx val="126044416"/>
        <c:crosses val="autoZero"/>
        <c:auto val="1"/>
        <c:lblAlgn val="ctr"/>
        <c:lblOffset val="100"/>
        <c:noMultiLvlLbl val="0"/>
      </c:catAx>
      <c:valAx>
        <c:axId val="126044416"/>
        <c:scaling>
          <c:orientation val="minMax"/>
        </c:scaling>
        <c:delete val="1"/>
        <c:axPos val="l"/>
        <c:numFmt formatCode="#,##0.0" sourceLinked="1"/>
        <c:majorTickMark val="out"/>
        <c:minorTickMark val="none"/>
        <c:tickLblPos val="nextTo"/>
        <c:crossAx val="130663936"/>
        <c:crosses val="autoZero"/>
        <c:crossBetween val="between"/>
      </c:valAx>
      <c:spPr>
        <a:noFill/>
        <a:ln w="25409">
          <a:noFill/>
        </a:ln>
      </c:spPr>
    </c:plotArea>
    <c:legend>
      <c:legendPos val="r"/>
      <c:layout/>
      <c:overlay val="0"/>
      <c:txPr>
        <a:bodyPr/>
        <a:lstStyle/>
        <a:p>
          <a:pPr>
            <a:defRPr sz="1400" b="1" baseline="0">
              <a:latin typeface="Times New Roman" panose="02020603050405020304" pitchFamily="18" charset="0"/>
            </a:defRPr>
          </a:pPr>
          <a:endParaRPr lang="ru-RU"/>
        </a:p>
      </c:txPr>
    </c:legend>
    <c:plotVisOnly val="1"/>
    <c:dispBlanksAs val="gap"/>
    <c:showDLblsOverMax val="0"/>
  </c:chart>
  <c:txPr>
    <a:bodyPr/>
    <a:lstStyle/>
    <a:p>
      <a:pPr>
        <a:defRPr sz="1801"/>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7868484768957585"/>
          <c:y val="0"/>
          <c:w val="0.77823822353536276"/>
          <c:h val="0.53893206208232647"/>
        </c:manualLayout>
      </c:layout>
      <c:bar3DChart>
        <c:barDir val="col"/>
        <c:grouping val="clustered"/>
        <c:varyColors val="0"/>
        <c:ser>
          <c:idx val="0"/>
          <c:order val="0"/>
          <c:tx>
            <c:strRef>
              <c:f>Лист1!$B$1</c:f>
              <c:strCache>
                <c:ptCount val="1"/>
                <c:pt idx="0">
                  <c:v>доходы</c:v>
                </c:pt>
              </c:strCache>
            </c:strRef>
          </c:tx>
          <c:invertIfNegative val="0"/>
          <c:dLbls>
            <c:dLbl>
              <c:idx val="0"/>
              <c:layout>
                <c:manualLayout>
                  <c:x val="-3.1200995882060462E-3"/>
                  <c:y val="5.3398588931775947E-3"/>
                </c:manualLayout>
              </c:layout>
              <c:showLegendKey val="0"/>
              <c:showVal val="1"/>
              <c:showCatName val="0"/>
              <c:showSerName val="0"/>
              <c:showPercent val="0"/>
              <c:showBubbleSize val="0"/>
            </c:dLbl>
            <c:txPr>
              <a:bodyPr rot="-5400000" vert="horz"/>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ГО "Сыктывкар"</c:v>
                </c:pt>
                <c:pt idx="1">
                  <c:v>ГО "Воркута"</c:v>
                </c:pt>
                <c:pt idx="2">
                  <c:v>ГО "Инта"</c:v>
                </c:pt>
                <c:pt idx="3">
                  <c:v>ГО "Ухта" </c:v>
                </c:pt>
                <c:pt idx="4">
                  <c:v>ГО "Усинск"</c:v>
                </c:pt>
                <c:pt idx="5">
                  <c:v>ГО "Вуктыл"</c:v>
                </c:pt>
              </c:strCache>
            </c:strRef>
          </c:cat>
          <c:val>
            <c:numRef>
              <c:f>Лист1!$B$2:$B$7</c:f>
              <c:numCache>
                <c:formatCode>#,##0.0</c:formatCode>
                <c:ptCount val="6"/>
                <c:pt idx="0">
                  <c:v>7502.2</c:v>
                </c:pt>
                <c:pt idx="1">
                  <c:v>3809</c:v>
                </c:pt>
                <c:pt idx="2">
                  <c:v>1622.5</c:v>
                </c:pt>
                <c:pt idx="3">
                  <c:v>3194</c:v>
                </c:pt>
                <c:pt idx="4">
                  <c:v>2678.1</c:v>
                </c:pt>
                <c:pt idx="5">
                  <c:v>603.5</c:v>
                </c:pt>
              </c:numCache>
            </c:numRef>
          </c:val>
        </c:ser>
        <c:ser>
          <c:idx val="1"/>
          <c:order val="1"/>
          <c:tx>
            <c:strRef>
              <c:f>Лист1!$C$1</c:f>
              <c:strCache>
                <c:ptCount val="1"/>
                <c:pt idx="0">
                  <c:v>расходы</c:v>
                </c:pt>
              </c:strCache>
            </c:strRef>
          </c:tx>
          <c:invertIfNegative val="0"/>
          <c:dLbls>
            <c:dLbl>
              <c:idx val="0"/>
              <c:layout>
                <c:manualLayout>
                  <c:x val="7.7700838340366552E-4"/>
                  <c:y val="5.3398588931775947E-3"/>
                </c:manualLayout>
              </c:layout>
              <c:showLegendKey val="0"/>
              <c:showVal val="1"/>
              <c:showCatName val="0"/>
              <c:showSerName val="0"/>
              <c:showPercent val="0"/>
              <c:showBubbleSize val="0"/>
            </c:dLbl>
            <c:txPr>
              <a:bodyPr rot="-5400000" vert="horz"/>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ГО "Сыктывкар"</c:v>
                </c:pt>
                <c:pt idx="1">
                  <c:v>ГО "Воркута"</c:v>
                </c:pt>
                <c:pt idx="2">
                  <c:v>ГО "Инта"</c:v>
                </c:pt>
                <c:pt idx="3">
                  <c:v>ГО "Ухта" </c:v>
                </c:pt>
                <c:pt idx="4">
                  <c:v>ГО "Усинск"</c:v>
                </c:pt>
                <c:pt idx="5">
                  <c:v>ГО "Вуктыл"</c:v>
                </c:pt>
              </c:strCache>
            </c:strRef>
          </c:cat>
          <c:val>
            <c:numRef>
              <c:f>Лист1!$C$2:$C$7</c:f>
              <c:numCache>
                <c:formatCode>#,##0.0</c:formatCode>
                <c:ptCount val="6"/>
                <c:pt idx="0">
                  <c:v>7799.4</c:v>
                </c:pt>
                <c:pt idx="1">
                  <c:v>3960.7</c:v>
                </c:pt>
                <c:pt idx="2">
                  <c:v>1690.3</c:v>
                </c:pt>
                <c:pt idx="3">
                  <c:v>3662.9</c:v>
                </c:pt>
                <c:pt idx="4">
                  <c:v>2797.7</c:v>
                </c:pt>
                <c:pt idx="5">
                  <c:v>612</c:v>
                </c:pt>
              </c:numCache>
            </c:numRef>
          </c:val>
        </c:ser>
        <c:dLbls>
          <c:showLegendKey val="0"/>
          <c:showVal val="0"/>
          <c:showCatName val="0"/>
          <c:showSerName val="0"/>
          <c:showPercent val="0"/>
          <c:showBubbleSize val="0"/>
        </c:dLbls>
        <c:gapWidth val="150"/>
        <c:shape val="cylinder"/>
        <c:axId val="85787136"/>
        <c:axId val="7607360"/>
        <c:axId val="0"/>
      </c:bar3DChart>
      <c:catAx>
        <c:axId val="85787136"/>
        <c:scaling>
          <c:orientation val="minMax"/>
        </c:scaling>
        <c:delete val="0"/>
        <c:axPos val="b"/>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7607360"/>
        <c:crosses val="autoZero"/>
        <c:auto val="1"/>
        <c:lblAlgn val="ctr"/>
        <c:lblOffset val="100"/>
        <c:noMultiLvlLbl val="0"/>
      </c:catAx>
      <c:valAx>
        <c:axId val="7607360"/>
        <c:scaling>
          <c:orientation val="minMax"/>
        </c:scaling>
        <c:delete val="1"/>
        <c:axPos val="l"/>
        <c:numFmt formatCode="#,##0.0" sourceLinked="1"/>
        <c:majorTickMark val="out"/>
        <c:minorTickMark val="none"/>
        <c:tickLblPos val="nextTo"/>
        <c:crossAx val="85787136"/>
        <c:crosses val="autoZero"/>
        <c:crossBetween val="between"/>
      </c:valAx>
    </c:plotArea>
    <c:legend>
      <c:legendPos val="r"/>
      <c:layout>
        <c:manualLayout>
          <c:xMode val="edge"/>
          <c:yMode val="edge"/>
          <c:x val="1.4481289511501851E-2"/>
          <c:y val="0.23323229354869135"/>
          <c:w val="0.18053572371740118"/>
          <c:h val="0.18658736732314865"/>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view3D>
      <c:rotX val="15"/>
      <c:rotY val="20"/>
      <c:rAngAx val="1"/>
    </c:view3D>
    <c:floor>
      <c:thickness val="0"/>
    </c:floor>
    <c:sideWall>
      <c:thickness val="0"/>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c:spPr>
    </c:sideWall>
    <c:backWall>
      <c:thickness val="0"/>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c:spPr>
    </c:backWall>
    <c:plotArea>
      <c:layout/>
      <c:bar3DChart>
        <c:barDir val="col"/>
        <c:grouping val="clustered"/>
        <c:varyColors val="0"/>
        <c:ser>
          <c:idx val="0"/>
          <c:order val="0"/>
          <c:tx>
            <c:strRef>
              <c:f>Лист1!$B$1</c:f>
              <c:strCache>
                <c:ptCount val="1"/>
                <c:pt idx="0">
                  <c:v>Установленно по БК РФ</c:v>
                </c:pt>
              </c:strCache>
            </c:strRef>
          </c:tx>
          <c:spPr>
            <a:solidFill>
              <a:srgbClr val="00B0F0"/>
            </a:solidFill>
          </c:spPr>
          <c:invertIfNegative val="0"/>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Лист1!$A$2:$A$5</c:f>
              <c:strCache>
                <c:ptCount val="4"/>
                <c:pt idx="0">
                  <c:v>2018 год</c:v>
                </c:pt>
                <c:pt idx="1">
                  <c:v>2019 год</c:v>
                </c:pt>
                <c:pt idx="2">
                  <c:v>2020 год</c:v>
                </c:pt>
                <c:pt idx="3">
                  <c:v>2021 год</c:v>
                </c:pt>
              </c:strCache>
            </c:strRef>
          </c:cat>
          <c:val>
            <c:numRef>
              <c:f>Лист1!$B$2:$B$5</c:f>
              <c:numCache>
                <c:formatCode>General</c:formatCode>
                <c:ptCount val="4"/>
                <c:pt idx="0">
                  <c:v>15</c:v>
                </c:pt>
                <c:pt idx="1">
                  <c:v>15</c:v>
                </c:pt>
                <c:pt idx="2">
                  <c:v>15</c:v>
                </c:pt>
                <c:pt idx="3">
                  <c:v>15</c:v>
                </c:pt>
              </c:numCache>
            </c:numRef>
          </c:val>
        </c:ser>
        <c:ser>
          <c:idx val="1"/>
          <c:order val="1"/>
          <c:tx>
            <c:strRef>
              <c:f>Лист1!$C$1</c:f>
              <c:strCache>
                <c:ptCount val="1"/>
                <c:pt idx="0">
                  <c:v>Закреплены законом РК(единый норматив)</c:v>
                </c:pt>
              </c:strCache>
            </c:strRef>
          </c:tx>
          <c:spPr>
            <a:solidFill>
              <a:srgbClr val="92D050"/>
            </a:solidFill>
          </c:spPr>
          <c:invertIfNegative val="0"/>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Лист1!$A$2:$A$5</c:f>
              <c:strCache>
                <c:ptCount val="4"/>
                <c:pt idx="0">
                  <c:v>2018 год</c:v>
                </c:pt>
                <c:pt idx="1">
                  <c:v>2019 год</c:v>
                </c:pt>
                <c:pt idx="2">
                  <c:v>2020 год</c:v>
                </c:pt>
                <c:pt idx="3">
                  <c:v>2021 год</c:v>
                </c:pt>
              </c:strCache>
            </c:strRef>
          </c:cat>
          <c:val>
            <c:numRef>
              <c:f>Лист1!$C$2:$C$5</c:f>
              <c:numCache>
                <c:formatCode>General</c:formatCode>
                <c:ptCount val="4"/>
                <c:pt idx="0">
                  <c:v>5</c:v>
                </c:pt>
                <c:pt idx="1">
                  <c:v>5</c:v>
                </c:pt>
                <c:pt idx="2">
                  <c:v>5</c:v>
                </c:pt>
                <c:pt idx="3">
                  <c:v>5</c:v>
                </c:pt>
              </c:numCache>
            </c:numRef>
          </c:val>
        </c:ser>
        <c:ser>
          <c:idx val="2"/>
          <c:order val="2"/>
          <c:tx>
            <c:strRef>
              <c:f>Лист1!$D$1</c:f>
              <c:strCache>
                <c:ptCount val="1"/>
                <c:pt idx="0">
                  <c:v>Закреплены законом РК (дополнительный норматив)</c:v>
                </c:pt>
              </c:strCache>
            </c:strRef>
          </c:tx>
          <c:spPr>
            <a:solidFill>
              <a:srgbClr val="FF66CC"/>
            </a:solidFill>
          </c:spPr>
          <c:invertIfNegative val="0"/>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Лист1!$A$2:$A$5</c:f>
              <c:strCache>
                <c:ptCount val="4"/>
                <c:pt idx="0">
                  <c:v>2018 год</c:v>
                </c:pt>
                <c:pt idx="1">
                  <c:v>2019 год</c:v>
                </c:pt>
                <c:pt idx="2">
                  <c:v>2020 год</c:v>
                </c:pt>
                <c:pt idx="3">
                  <c:v>2021 год</c:v>
                </c:pt>
              </c:strCache>
            </c:strRef>
          </c:cat>
          <c:val>
            <c:numRef>
              <c:f>Лист1!$D$2:$D$5</c:f>
              <c:numCache>
                <c:formatCode>General</c:formatCode>
                <c:ptCount val="4"/>
                <c:pt idx="0">
                  <c:v>11.5</c:v>
                </c:pt>
                <c:pt idx="1">
                  <c:v>22.1</c:v>
                </c:pt>
                <c:pt idx="2">
                  <c:v>18.2</c:v>
                </c:pt>
                <c:pt idx="3">
                  <c:v>17.5</c:v>
                </c:pt>
              </c:numCache>
            </c:numRef>
          </c:val>
        </c:ser>
        <c:dLbls>
          <c:showLegendKey val="0"/>
          <c:showVal val="0"/>
          <c:showCatName val="0"/>
          <c:showSerName val="0"/>
          <c:showPercent val="0"/>
          <c:showBubbleSize val="0"/>
        </c:dLbls>
        <c:gapWidth val="150"/>
        <c:shape val="cylinder"/>
        <c:axId val="89471488"/>
        <c:axId val="37528128"/>
        <c:axId val="0"/>
      </c:bar3DChart>
      <c:catAx>
        <c:axId val="89471488"/>
        <c:scaling>
          <c:orientation val="minMax"/>
        </c:scaling>
        <c:delete val="0"/>
        <c:axPos val="b"/>
        <c:majorTickMark val="out"/>
        <c:minorTickMark val="none"/>
        <c:tickLblPos val="nextTo"/>
        <c:txPr>
          <a:bodyPr/>
          <a:lstStyle/>
          <a:p>
            <a:pPr>
              <a:defRPr sz="1200" b="1">
                <a:latin typeface="Times New Roman" panose="02020603050405020304" pitchFamily="18" charset="0"/>
                <a:cs typeface="Times New Roman" panose="02020603050405020304" pitchFamily="18" charset="0"/>
              </a:defRPr>
            </a:pPr>
            <a:endParaRPr lang="ru-RU"/>
          </a:p>
        </c:txPr>
        <c:crossAx val="37528128"/>
        <c:crosses val="autoZero"/>
        <c:auto val="1"/>
        <c:lblAlgn val="ctr"/>
        <c:lblOffset val="100"/>
        <c:noMultiLvlLbl val="0"/>
      </c:catAx>
      <c:valAx>
        <c:axId val="37528128"/>
        <c:scaling>
          <c:orientation val="minMax"/>
        </c:scaling>
        <c:delete val="1"/>
        <c:axPos val="l"/>
        <c:numFmt formatCode="General" sourceLinked="1"/>
        <c:majorTickMark val="out"/>
        <c:minorTickMark val="none"/>
        <c:tickLblPos val="nextTo"/>
        <c:crossAx val="89471488"/>
        <c:crosses val="autoZero"/>
        <c:crossBetween val="between"/>
      </c:valAx>
    </c:plotArea>
    <c:legend>
      <c:legendPos val="r"/>
      <c:layout>
        <c:manualLayout>
          <c:xMode val="edge"/>
          <c:yMode val="edge"/>
          <c:x val="0.69795357645687728"/>
          <c:y val="0.34852731299212597"/>
          <c:w val="0.29342785557361206"/>
          <c:h val="0.30294537401574806"/>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txPr>
    <a:bodyPr/>
    <a:lstStyle/>
    <a:p>
      <a:pPr>
        <a:defRPr sz="1800"/>
      </a:pPr>
      <a:endParaRPr lang="ru-RU"/>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xPr>
        <a:bodyPr/>
        <a:lstStyle/>
        <a:p>
          <a:pPr>
            <a:defRPr i="1">
              <a:latin typeface="Times New Roman" panose="02020603050405020304" pitchFamily="18" charset="0"/>
              <a:cs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5927078061285374E-2"/>
          <c:y val="0"/>
          <c:w val="0.6935222218107453"/>
          <c:h val="0.97798719126570355"/>
        </c:manualLayout>
      </c:layout>
      <c:pie3DChart>
        <c:varyColors val="1"/>
        <c:ser>
          <c:idx val="0"/>
          <c:order val="0"/>
          <c:tx>
            <c:strRef>
              <c:f>Лист1!$B$1</c:f>
              <c:strCache>
                <c:ptCount val="1"/>
                <c:pt idx="0">
                  <c:v>2019 год</c:v>
                </c:pt>
              </c:strCache>
            </c:strRef>
          </c:tx>
          <c:explosion val="25"/>
          <c:dPt>
            <c:idx val="0"/>
            <c:bubble3D val="0"/>
            <c:spPr>
              <a:solidFill>
                <a:srgbClr val="92D050"/>
              </a:solidFill>
            </c:spPr>
          </c:dPt>
          <c:dPt>
            <c:idx val="1"/>
            <c:bubble3D val="0"/>
            <c:spPr>
              <a:solidFill>
                <a:srgbClr val="00B0F0"/>
              </a:solidFill>
            </c:spPr>
          </c:dPt>
          <c:dPt>
            <c:idx val="2"/>
            <c:bubble3D val="0"/>
            <c:spPr>
              <a:solidFill>
                <a:schemeClr val="accent1"/>
              </a:solidFill>
            </c:spPr>
          </c:dPt>
          <c:dLbls>
            <c:dLbl>
              <c:idx val="0"/>
              <c:layout>
                <c:manualLayout>
                  <c:x val="-9.6070344035847868E-2"/>
                  <c:y val="-5.4608046320827282E-2"/>
                </c:manualLayout>
              </c:layout>
              <c:showLegendKey val="0"/>
              <c:showVal val="1"/>
              <c:showCatName val="0"/>
              <c:showSerName val="0"/>
              <c:showPercent val="0"/>
              <c:showBubbleSize val="0"/>
            </c:dLbl>
            <c:dLbl>
              <c:idx val="2"/>
              <c:layout/>
              <c:dLblPos val="ctr"/>
              <c:showLegendKey val="0"/>
              <c:showVal val="1"/>
              <c:showCatName val="0"/>
              <c:showSerName val="0"/>
              <c:showPercent val="0"/>
              <c:showBubbleSize val="0"/>
            </c:dLbl>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Дотации - 6,7%</c:v>
                </c:pt>
                <c:pt idx="1">
                  <c:v>Субсидии - 47,1%</c:v>
                </c:pt>
                <c:pt idx="2">
                  <c:v>Субвенции - 46,2%</c:v>
                </c:pt>
              </c:strCache>
            </c:strRef>
          </c:cat>
          <c:val>
            <c:numRef>
              <c:f>Лист1!$B$2:$B$4</c:f>
              <c:numCache>
                <c:formatCode>General</c:formatCode>
                <c:ptCount val="3"/>
                <c:pt idx="0">
                  <c:v>34106.5</c:v>
                </c:pt>
                <c:pt idx="1">
                  <c:v>241573.4</c:v>
                </c:pt>
                <c:pt idx="2">
                  <c:v>236812.5</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20576417435099803"/>
          <c:y val="0.74513823604820106"/>
          <c:w val="0.41251152135359448"/>
          <c:h val="0.25486176395179899"/>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xPr>
        <a:bodyPr/>
        <a:lstStyle/>
        <a:p>
          <a:pPr>
            <a:defRPr i="1">
              <a:latin typeface="Times New Roman" panose="02020603050405020304" pitchFamily="18" charset="0"/>
              <a:cs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5927078061285374E-2"/>
          <c:y val="0"/>
          <c:w val="0.6935222218107453"/>
          <c:h val="0.97798719126570355"/>
        </c:manualLayout>
      </c:layout>
      <c:pie3DChart>
        <c:varyColors val="1"/>
        <c:ser>
          <c:idx val="0"/>
          <c:order val="0"/>
          <c:tx>
            <c:strRef>
              <c:f>Лист1!$B$1</c:f>
              <c:strCache>
                <c:ptCount val="1"/>
                <c:pt idx="0">
                  <c:v>2020 год</c:v>
                </c:pt>
              </c:strCache>
            </c:strRef>
          </c:tx>
          <c:explosion val="25"/>
          <c:dPt>
            <c:idx val="0"/>
            <c:bubble3D val="0"/>
            <c:spPr>
              <a:solidFill>
                <a:srgbClr val="92D050"/>
              </a:solidFill>
            </c:spPr>
          </c:dPt>
          <c:dPt>
            <c:idx val="1"/>
            <c:bubble3D val="0"/>
            <c:spPr>
              <a:solidFill>
                <a:srgbClr val="00B0F0"/>
              </a:solidFill>
            </c:spPr>
          </c:dPt>
          <c:dPt>
            <c:idx val="2"/>
            <c:bubble3D val="0"/>
            <c:spPr>
              <a:solidFill>
                <a:schemeClr val="accent1"/>
              </a:solidFill>
            </c:spPr>
          </c:dPt>
          <c:dLbls>
            <c:dLbl>
              <c:idx val="0"/>
              <c:layout>
                <c:manualLayout>
                  <c:x val="-0.10124929534578463"/>
                  <c:y val="-5.087706178959063E-2"/>
                </c:manualLayout>
              </c:layout>
              <c:dLblPos val="bestFit"/>
              <c:showLegendKey val="0"/>
              <c:showVal val="1"/>
              <c:showCatName val="0"/>
              <c:showSerName val="0"/>
              <c:showPercent val="0"/>
              <c:showBubbleSize val="0"/>
            </c:dLbl>
            <c:dLbl>
              <c:idx val="1"/>
              <c:layout>
                <c:manualLayout>
                  <c:x val="0.10124903817271326"/>
                  <c:y val="3.391804119306042E-3"/>
                </c:manualLayout>
              </c:layout>
              <c:dLblPos val="bestFit"/>
              <c:showLegendKey val="0"/>
              <c:showVal val="1"/>
              <c:showCatName val="0"/>
              <c:showSerName val="0"/>
              <c:showPercent val="0"/>
              <c:showBubbleSize val="0"/>
            </c:dLbl>
            <c:dLbl>
              <c:idx val="2"/>
              <c:layout/>
              <c:dLblPos val="ctr"/>
              <c:showLegendKey val="0"/>
              <c:showVal val="1"/>
              <c:showCatName val="0"/>
              <c:showSerName val="0"/>
              <c:showPercent val="0"/>
              <c:showBubbleSize val="0"/>
            </c:dLbl>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Дотации - 0,4%</c:v>
                </c:pt>
                <c:pt idx="1">
                  <c:v>Субсидии - 10,6%</c:v>
                </c:pt>
                <c:pt idx="2">
                  <c:v>Субвенции - 89,0%</c:v>
                </c:pt>
              </c:strCache>
            </c:strRef>
          </c:cat>
          <c:val>
            <c:numRef>
              <c:f>Лист1!$B$2:$B$4</c:f>
              <c:numCache>
                <c:formatCode>General</c:formatCode>
                <c:ptCount val="3"/>
                <c:pt idx="0">
                  <c:v>1092.2</c:v>
                </c:pt>
                <c:pt idx="1">
                  <c:v>27834.400000000001</c:v>
                </c:pt>
                <c:pt idx="2">
                  <c:v>233972.51</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20576417435099803"/>
          <c:y val="0.74513823604820106"/>
          <c:w val="0.54163683459039513"/>
          <c:h val="0.25079854285958464"/>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xPr>
        <a:bodyPr/>
        <a:lstStyle/>
        <a:p>
          <a:pPr>
            <a:defRPr i="1">
              <a:latin typeface="Times New Roman" panose="02020603050405020304" pitchFamily="18" charset="0"/>
              <a:cs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5927078061285374E-2"/>
          <c:y val="0"/>
          <c:w val="0.6935222218107453"/>
          <c:h val="0.97798719126570355"/>
        </c:manualLayout>
      </c:layout>
      <c:pie3DChart>
        <c:varyColors val="1"/>
        <c:ser>
          <c:idx val="0"/>
          <c:order val="0"/>
          <c:tx>
            <c:strRef>
              <c:f>Лист1!$B$1</c:f>
              <c:strCache>
                <c:ptCount val="1"/>
                <c:pt idx="0">
                  <c:v>2021 год</c:v>
                </c:pt>
              </c:strCache>
            </c:strRef>
          </c:tx>
          <c:explosion val="25"/>
          <c:dPt>
            <c:idx val="0"/>
            <c:bubble3D val="0"/>
            <c:spPr>
              <a:solidFill>
                <a:srgbClr val="92D050"/>
              </a:solidFill>
            </c:spPr>
          </c:dPt>
          <c:dPt>
            <c:idx val="1"/>
            <c:bubble3D val="0"/>
            <c:spPr>
              <a:solidFill>
                <a:srgbClr val="00B0F0"/>
              </a:solidFill>
            </c:spPr>
          </c:dPt>
          <c:dPt>
            <c:idx val="2"/>
            <c:bubble3D val="0"/>
            <c:spPr>
              <a:solidFill>
                <a:schemeClr val="accent1"/>
              </a:solidFill>
            </c:spPr>
          </c:dPt>
          <c:dLbls>
            <c:dLbl>
              <c:idx val="0"/>
              <c:layout>
                <c:manualLayout>
                  <c:x val="-0.12178945137783044"/>
                  <c:y val="-3.1847705324331253E-2"/>
                </c:manualLayout>
              </c:layout>
              <c:showLegendKey val="0"/>
              <c:showVal val="1"/>
              <c:showCatName val="0"/>
              <c:showSerName val="0"/>
              <c:showPercent val="0"/>
              <c:showBubbleSize val="0"/>
            </c:dLbl>
            <c:dLbl>
              <c:idx val="1"/>
              <c:layout>
                <c:manualLayout>
                  <c:x val="6.2665619457920374E-2"/>
                  <c:y val="-1.1496880608495E-2"/>
                </c:manualLayout>
              </c:layout>
              <c:showLegendKey val="0"/>
              <c:showVal val="1"/>
              <c:showCatName val="0"/>
              <c:showSerName val="0"/>
              <c:showPercent val="0"/>
              <c:showBubbleSize val="0"/>
            </c:dLbl>
            <c:dLbl>
              <c:idx val="2"/>
              <c:layout/>
              <c:dLblPos val="ctr"/>
              <c:showLegendKey val="0"/>
              <c:showVal val="1"/>
              <c:showCatName val="0"/>
              <c:showSerName val="0"/>
              <c:showPercent val="0"/>
              <c:showBubbleSize val="0"/>
            </c:dLbl>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Дотации - 0,6%</c:v>
                </c:pt>
                <c:pt idx="1">
                  <c:v>Субсидии - 3,2%</c:v>
                </c:pt>
                <c:pt idx="2">
                  <c:v>Субвенции - 96,2%</c:v>
                </c:pt>
              </c:strCache>
            </c:strRef>
          </c:cat>
          <c:val>
            <c:numRef>
              <c:f>Лист1!$B$2:$B$4</c:f>
              <c:numCache>
                <c:formatCode>General</c:formatCode>
                <c:ptCount val="3"/>
                <c:pt idx="0">
                  <c:v>1407.2</c:v>
                </c:pt>
                <c:pt idx="1">
                  <c:v>7834.4</c:v>
                </c:pt>
                <c:pt idx="2">
                  <c:v>235724.21</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20576417435099803"/>
          <c:y val="0.74513823604820106"/>
          <c:w val="0.54163683459039513"/>
          <c:h val="0.25079854285958464"/>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diagrams/_rels/data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image" Target="../media/image135.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image" Target="../media/image13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56DAB7-AD95-4A0E-88D7-59F70DAC2F7C}" type="doc">
      <dgm:prSet loTypeId="urn:microsoft.com/office/officeart/2005/8/layout/target3" loCatId="list" qsTypeId="urn:microsoft.com/office/officeart/2005/8/quickstyle/3d2" qsCatId="3D" csTypeId="urn:microsoft.com/office/officeart/2005/8/colors/accent1_2" csCatId="accent1" phldr="1"/>
      <dgm:spPr/>
      <dgm:t>
        <a:bodyPr/>
        <a:lstStyle/>
        <a:p>
          <a:endParaRPr lang="ru-RU"/>
        </a:p>
      </dgm:t>
    </dgm:pt>
    <dgm:pt modelId="{EF32B679-D3A1-4DB0-956F-981B85A23B36}">
      <dgm:prSet phldrT="[Текст]" custT="1"/>
      <dgm:spPr>
        <a:solidFill>
          <a:srgbClr val="92D050">
            <a:alpha val="90000"/>
          </a:srgbClr>
        </a:solidFill>
      </dgm:spPr>
      <dgm:t>
        <a:bodyPr/>
        <a:lstStyle/>
        <a:p>
          <a:r>
            <a:rPr lang="ru-RU" sz="1400" dirty="0" smtClean="0">
              <a:latin typeface="Times New Roman" panose="02020603050405020304" pitchFamily="18" charset="0"/>
              <a:cs typeface="Times New Roman" panose="02020603050405020304" pitchFamily="18" charset="0"/>
            </a:rPr>
            <a:t>Повышение уровня вовлеченности заинтересованных граждан, организаций в реализацию мероприятий по благоустройству территорий</a:t>
          </a:r>
          <a:endParaRPr lang="ru-RU" sz="1400" dirty="0">
            <a:latin typeface="Times New Roman" panose="02020603050405020304" pitchFamily="18" charset="0"/>
            <a:cs typeface="Times New Roman" panose="02020603050405020304" pitchFamily="18" charset="0"/>
          </a:endParaRPr>
        </a:p>
      </dgm:t>
    </dgm:pt>
    <dgm:pt modelId="{48189FE8-A5ED-43FE-AB0D-96D9F9F3FB0B}" type="parTrans" cxnId="{EA31FD4B-9430-4C70-9F29-8629CD1018DC}">
      <dgm:prSet/>
      <dgm:spPr/>
      <dgm:t>
        <a:bodyPr/>
        <a:lstStyle/>
        <a:p>
          <a:endParaRPr lang="ru-RU"/>
        </a:p>
      </dgm:t>
    </dgm:pt>
    <dgm:pt modelId="{94F4EE1F-59E8-462E-9FD2-1561182F8F4B}" type="sibTrans" cxnId="{EA31FD4B-9430-4C70-9F29-8629CD1018DC}">
      <dgm:prSet/>
      <dgm:spPr/>
      <dgm:t>
        <a:bodyPr/>
        <a:lstStyle/>
        <a:p>
          <a:endParaRPr lang="ru-RU"/>
        </a:p>
      </dgm:t>
    </dgm:pt>
    <dgm:pt modelId="{B5909F22-5A0A-4B62-8BFA-DDDBCFF2F213}">
      <dgm:prSet phldrT="[Текст]" custT="1"/>
      <dgm:spPr>
        <a:solidFill>
          <a:srgbClr val="FFC000">
            <a:alpha val="90000"/>
          </a:srgbClr>
        </a:solidFill>
      </dgm:spPr>
      <dgm:t>
        <a:bodyPr/>
        <a:lstStyle/>
        <a:p>
          <a:r>
            <a:rPr lang="ru-RU" sz="1400" dirty="0" smtClean="0">
              <a:latin typeface="Times New Roman" panose="02020603050405020304" pitchFamily="18" charset="0"/>
              <a:cs typeface="Times New Roman" panose="02020603050405020304" pitchFamily="18" charset="0"/>
            </a:rPr>
            <a:t>Повышение уровня благоустройства наиболее посещаемых муниципальных территорий</a:t>
          </a:r>
          <a:endParaRPr lang="ru-RU" sz="1400" dirty="0">
            <a:latin typeface="Times New Roman" panose="02020603050405020304" pitchFamily="18" charset="0"/>
            <a:cs typeface="Times New Roman" panose="02020603050405020304" pitchFamily="18" charset="0"/>
          </a:endParaRPr>
        </a:p>
      </dgm:t>
    </dgm:pt>
    <dgm:pt modelId="{DC46E246-82AA-4518-ABDE-52591124B991}" type="sibTrans" cxnId="{910A9A69-74E8-43D7-9F8F-5B68DD0B7A1B}">
      <dgm:prSet/>
      <dgm:spPr/>
      <dgm:t>
        <a:bodyPr/>
        <a:lstStyle/>
        <a:p>
          <a:endParaRPr lang="ru-RU"/>
        </a:p>
      </dgm:t>
    </dgm:pt>
    <dgm:pt modelId="{0DC436C9-3530-43F1-B73F-653C8CA1B00A}" type="parTrans" cxnId="{910A9A69-74E8-43D7-9F8F-5B68DD0B7A1B}">
      <dgm:prSet/>
      <dgm:spPr/>
      <dgm:t>
        <a:bodyPr/>
        <a:lstStyle/>
        <a:p>
          <a:endParaRPr lang="ru-RU"/>
        </a:p>
      </dgm:t>
    </dgm:pt>
    <dgm:pt modelId="{E1A2BF7E-BA19-4C81-A5B8-CAEBF27D57E8}">
      <dgm:prSet phldrT="[Текст]" custT="1"/>
      <dgm:spPr>
        <a:solidFill>
          <a:schemeClr val="accent2">
            <a:lumMod val="40000"/>
            <a:lumOff val="60000"/>
            <a:alpha val="90000"/>
          </a:schemeClr>
        </a:solidFill>
      </dgm:spPr>
      <dgm:t>
        <a:bodyPr/>
        <a:lstStyle/>
        <a:p>
          <a:r>
            <a:rPr lang="ru-RU" sz="1400" dirty="0" smtClean="0">
              <a:latin typeface="Times New Roman" panose="02020603050405020304" pitchFamily="18" charset="0"/>
              <a:cs typeface="Times New Roman" panose="02020603050405020304" pitchFamily="18" charset="0"/>
            </a:rPr>
            <a:t>Повышение уровня благоустройства дворовых территорий</a:t>
          </a:r>
          <a:endParaRPr lang="ru-RU" sz="1400" dirty="0">
            <a:latin typeface="Times New Roman" panose="02020603050405020304" pitchFamily="18" charset="0"/>
            <a:cs typeface="Times New Roman" panose="02020603050405020304" pitchFamily="18" charset="0"/>
          </a:endParaRPr>
        </a:p>
      </dgm:t>
    </dgm:pt>
    <dgm:pt modelId="{E4E38CD1-4074-4530-980A-297F24832FD5}" type="sibTrans" cxnId="{0B37C3D2-336D-41EC-8B33-F5EB913C25F3}">
      <dgm:prSet/>
      <dgm:spPr/>
      <dgm:t>
        <a:bodyPr/>
        <a:lstStyle/>
        <a:p>
          <a:endParaRPr lang="ru-RU"/>
        </a:p>
      </dgm:t>
    </dgm:pt>
    <dgm:pt modelId="{DDCE1237-EBE9-4194-9D4B-8EABE6CD84B4}" type="parTrans" cxnId="{0B37C3D2-336D-41EC-8B33-F5EB913C25F3}">
      <dgm:prSet/>
      <dgm:spPr/>
      <dgm:t>
        <a:bodyPr/>
        <a:lstStyle/>
        <a:p>
          <a:endParaRPr lang="ru-RU"/>
        </a:p>
      </dgm:t>
    </dgm:pt>
    <dgm:pt modelId="{0711C067-70BE-4DAB-9C08-B2E6B977157A}" type="pres">
      <dgm:prSet presAssocID="{5156DAB7-AD95-4A0E-88D7-59F70DAC2F7C}" presName="Name0" presStyleCnt="0">
        <dgm:presLayoutVars>
          <dgm:chMax val="7"/>
          <dgm:dir/>
          <dgm:animLvl val="lvl"/>
          <dgm:resizeHandles val="exact"/>
        </dgm:presLayoutVars>
      </dgm:prSet>
      <dgm:spPr/>
      <dgm:t>
        <a:bodyPr/>
        <a:lstStyle/>
        <a:p>
          <a:endParaRPr lang="ru-RU"/>
        </a:p>
      </dgm:t>
    </dgm:pt>
    <dgm:pt modelId="{DE4A8E02-B245-4353-81B4-F457D669A20B}" type="pres">
      <dgm:prSet presAssocID="{E1A2BF7E-BA19-4C81-A5B8-CAEBF27D57E8}" presName="circle1" presStyleLbl="node1" presStyleIdx="0" presStyleCnt="3" custScaleY="124198"/>
      <dgm:spPr>
        <a:solidFill>
          <a:schemeClr val="accent2">
            <a:lumMod val="40000"/>
            <a:lumOff val="60000"/>
          </a:schemeClr>
        </a:solidFill>
      </dgm:spPr>
    </dgm:pt>
    <dgm:pt modelId="{2C05A92C-2E5C-460E-A247-29B5072D84E5}" type="pres">
      <dgm:prSet presAssocID="{E1A2BF7E-BA19-4C81-A5B8-CAEBF27D57E8}" presName="space" presStyleCnt="0"/>
      <dgm:spPr/>
    </dgm:pt>
    <dgm:pt modelId="{B1F0121C-5F33-4055-A163-0FE276F2FB63}" type="pres">
      <dgm:prSet presAssocID="{E1A2BF7E-BA19-4C81-A5B8-CAEBF27D57E8}" presName="rect1" presStyleLbl="alignAcc1" presStyleIdx="0" presStyleCnt="3" custScaleY="124198"/>
      <dgm:spPr/>
      <dgm:t>
        <a:bodyPr/>
        <a:lstStyle/>
        <a:p>
          <a:endParaRPr lang="ru-RU"/>
        </a:p>
      </dgm:t>
    </dgm:pt>
    <dgm:pt modelId="{75C664E8-4973-44D4-B46E-9817E7D8FA3E}" type="pres">
      <dgm:prSet presAssocID="{B5909F22-5A0A-4B62-8BFA-DDDBCFF2F213}" presName="vertSpace2" presStyleLbl="node1" presStyleIdx="0" presStyleCnt="3"/>
      <dgm:spPr/>
    </dgm:pt>
    <dgm:pt modelId="{0BCDACD9-ECD8-4F07-B1D9-21F148F433B1}" type="pres">
      <dgm:prSet presAssocID="{B5909F22-5A0A-4B62-8BFA-DDDBCFF2F213}" presName="circle2" presStyleLbl="node1" presStyleIdx="1" presStyleCnt="3"/>
      <dgm:spPr>
        <a:solidFill>
          <a:srgbClr val="FFC000"/>
        </a:solidFill>
      </dgm:spPr>
    </dgm:pt>
    <dgm:pt modelId="{93A03212-DA54-46A9-B17D-A7288A017731}" type="pres">
      <dgm:prSet presAssocID="{B5909F22-5A0A-4B62-8BFA-DDDBCFF2F213}" presName="rect2" presStyleLbl="alignAcc1" presStyleIdx="1" presStyleCnt="3"/>
      <dgm:spPr/>
      <dgm:t>
        <a:bodyPr/>
        <a:lstStyle/>
        <a:p>
          <a:endParaRPr lang="ru-RU"/>
        </a:p>
      </dgm:t>
    </dgm:pt>
    <dgm:pt modelId="{0085E589-91DE-407C-B6A3-91DCE1EF4A93}" type="pres">
      <dgm:prSet presAssocID="{EF32B679-D3A1-4DB0-956F-981B85A23B36}" presName="vertSpace3" presStyleLbl="node1" presStyleIdx="1" presStyleCnt="3"/>
      <dgm:spPr/>
    </dgm:pt>
    <dgm:pt modelId="{E1E1607D-4CC7-45FF-BA40-4DA92B2D010B}" type="pres">
      <dgm:prSet presAssocID="{EF32B679-D3A1-4DB0-956F-981B85A23B36}" presName="circle3" presStyleLbl="node1" presStyleIdx="2" presStyleCnt="3"/>
      <dgm:spPr>
        <a:solidFill>
          <a:srgbClr val="92D050"/>
        </a:solidFill>
      </dgm:spPr>
    </dgm:pt>
    <dgm:pt modelId="{AFE93A01-F0B0-4B78-AB56-32D4FC27F7E3}" type="pres">
      <dgm:prSet presAssocID="{EF32B679-D3A1-4DB0-956F-981B85A23B36}" presName="rect3" presStyleLbl="alignAcc1" presStyleIdx="2" presStyleCnt="3"/>
      <dgm:spPr/>
      <dgm:t>
        <a:bodyPr/>
        <a:lstStyle/>
        <a:p>
          <a:endParaRPr lang="ru-RU"/>
        </a:p>
      </dgm:t>
    </dgm:pt>
    <dgm:pt modelId="{FE94032E-8E78-4C37-BF97-A1601C8CF8B0}" type="pres">
      <dgm:prSet presAssocID="{E1A2BF7E-BA19-4C81-A5B8-CAEBF27D57E8}" presName="rect1ParTxNoCh" presStyleLbl="alignAcc1" presStyleIdx="2" presStyleCnt="3">
        <dgm:presLayoutVars>
          <dgm:chMax val="1"/>
          <dgm:bulletEnabled val="1"/>
        </dgm:presLayoutVars>
      </dgm:prSet>
      <dgm:spPr/>
      <dgm:t>
        <a:bodyPr/>
        <a:lstStyle/>
        <a:p>
          <a:endParaRPr lang="ru-RU"/>
        </a:p>
      </dgm:t>
    </dgm:pt>
    <dgm:pt modelId="{5B55EB90-7BB3-41BD-A029-EB3BF8592506}" type="pres">
      <dgm:prSet presAssocID="{B5909F22-5A0A-4B62-8BFA-DDDBCFF2F213}" presName="rect2ParTxNoCh" presStyleLbl="alignAcc1" presStyleIdx="2" presStyleCnt="3">
        <dgm:presLayoutVars>
          <dgm:chMax val="1"/>
          <dgm:bulletEnabled val="1"/>
        </dgm:presLayoutVars>
      </dgm:prSet>
      <dgm:spPr/>
      <dgm:t>
        <a:bodyPr/>
        <a:lstStyle/>
        <a:p>
          <a:endParaRPr lang="ru-RU"/>
        </a:p>
      </dgm:t>
    </dgm:pt>
    <dgm:pt modelId="{B947BC65-E43C-49C6-A5B3-2210502C2D9F}" type="pres">
      <dgm:prSet presAssocID="{EF32B679-D3A1-4DB0-956F-981B85A23B36}" presName="rect3ParTxNoCh" presStyleLbl="alignAcc1" presStyleIdx="2" presStyleCnt="3">
        <dgm:presLayoutVars>
          <dgm:chMax val="1"/>
          <dgm:bulletEnabled val="1"/>
        </dgm:presLayoutVars>
      </dgm:prSet>
      <dgm:spPr/>
      <dgm:t>
        <a:bodyPr/>
        <a:lstStyle/>
        <a:p>
          <a:endParaRPr lang="ru-RU"/>
        </a:p>
      </dgm:t>
    </dgm:pt>
  </dgm:ptLst>
  <dgm:cxnLst>
    <dgm:cxn modelId="{EA31FD4B-9430-4C70-9F29-8629CD1018DC}" srcId="{5156DAB7-AD95-4A0E-88D7-59F70DAC2F7C}" destId="{EF32B679-D3A1-4DB0-956F-981B85A23B36}" srcOrd="2" destOrd="0" parTransId="{48189FE8-A5ED-43FE-AB0D-96D9F9F3FB0B}" sibTransId="{94F4EE1F-59E8-462E-9FD2-1561182F8F4B}"/>
    <dgm:cxn modelId="{9B7452AA-9488-4064-A0CD-7DC9BFD28E95}" type="presOf" srcId="{EF32B679-D3A1-4DB0-956F-981B85A23B36}" destId="{AFE93A01-F0B0-4B78-AB56-32D4FC27F7E3}" srcOrd="0" destOrd="0" presId="urn:microsoft.com/office/officeart/2005/8/layout/target3"/>
    <dgm:cxn modelId="{55E63734-A975-4B3F-94E5-229715EFCE5F}" type="presOf" srcId="{EF32B679-D3A1-4DB0-956F-981B85A23B36}" destId="{B947BC65-E43C-49C6-A5B3-2210502C2D9F}" srcOrd="1" destOrd="0" presId="urn:microsoft.com/office/officeart/2005/8/layout/target3"/>
    <dgm:cxn modelId="{910A9A69-74E8-43D7-9F8F-5B68DD0B7A1B}" srcId="{5156DAB7-AD95-4A0E-88D7-59F70DAC2F7C}" destId="{B5909F22-5A0A-4B62-8BFA-DDDBCFF2F213}" srcOrd="1" destOrd="0" parTransId="{0DC436C9-3530-43F1-B73F-653C8CA1B00A}" sibTransId="{DC46E246-82AA-4518-ABDE-52591124B991}"/>
    <dgm:cxn modelId="{97E293BD-57BA-4854-ABBD-9E96821B84E0}" type="presOf" srcId="{E1A2BF7E-BA19-4C81-A5B8-CAEBF27D57E8}" destId="{FE94032E-8E78-4C37-BF97-A1601C8CF8B0}" srcOrd="1" destOrd="0" presId="urn:microsoft.com/office/officeart/2005/8/layout/target3"/>
    <dgm:cxn modelId="{A1E1918E-73B8-4CFA-A196-44B513698FCE}" type="presOf" srcId="{B5909F22-5A0A-4B62-8BFA-DDDBCFF2F213}" destId="{93A03212-DA54-46A9-B17D-A7288A017731}" srcOrd="0" destOrd="0" presId="urn:microsoft.com/office/officeart/2005/8/layout/target3"/>
    <dgm:cxn modelId="{0EC55EE0-D4C3-434F-B7A5-89A697AC567F}" type="presOf" srcId="{B5909F22-5A0A-4B62-8BFA-DDDBCFF2F213}" destId="{5B55EB90-7BB3-41BD-A029-EB3BF8592506}" srcOrd="1" destOrd="0" presId="urn:microsoft.com/office/officeart/2005/8/layout/target3"/>
    <dgm:cxn modelId="{E40B5426-D40E-48FC-83ED-276CFB6F3735}" type="presOf" srcId="{E1A2BF7E-BA19-4C81-A5B8-CAEBF27D57E8}" destId="{B1F0121C-5F33-4055-A163-0FE276F2FB63}" srcOrd="0" destOrd="0" presId="urn:microsoft.com/office/officeart/2005/8/layout/target3"/>
    <dgm:cxn modelId="{0AC401C0-2C55-497F-BBB7-D457BE1B134F}" type="presOf" srcId="{5156DAB7-AD95-4A0E-88D7-59F70DAC2F7C}" destId="{0711C067-70BE-4DAB-9C08-B2E6B977157A}" srcOrd="0" destOrd="0" presId="urn:microsoft.com/office/officeart/2005/8/layout/target3"/>
    <dgm:cxn modelId="{0B37C3D2-336D-41EC-8B33-F5EB913C25F3}" srcId="{5156DAB7-AD95-4A0E-88D7-59F70DAC2F7C}" destId="{E1A2BF7E-BA19-4C81-A5B8-CAEBF27D57E8}" srcOrd="0" destOrd="0" parTransId="{DDCE1237-EBE9-4194-9D4B-8EABE6CD84B4}" sibTransId="{E4E38CD1-4074-4530-980A-297F24832FD5}"/>
    <dgm:cxn modelId="{1BED2306-7C60-4D75-9F8A-5A236B0192F2}" type="presParOf" srcId="{0711C067-70BE-4DAB-9C08-B2E6B977157A}" destId="{DE4A8E02-B245-4353-81B4-F457D669A20B}" srcOrd="0" destOrd="0" presId="urn:microsoft.com/office/officeart/2005/8/layout/target3"/>
    <dgm:cxn modelId="{D0BF868D-05B3-4086-A85E-514B4D756587}" type="presParOf" srcId="{0711C067-70BE-4DAB-9C08-B2E6B977157A}" destId="{2C05A92C-2E5C-460E-A247-29B5072D84E5}" srcOrd="1" destOrd="0" presId="urn:microsoft.com/office/officeart/2005/8/layout/target3"/>
    <dgm:cxn modelId="{7ED91B0F-89F4-4942-AFFC-98450C1292F9}" type="presParOf" srcId="{0711C067-70BE-4DAB-9C08-B2E6B977157A}" destId="{B1F0121C-5F33-4055-A163-0FE276F2FB63}" srcOrd="2" destOrd="0" presId="urn:microsoft.com/office/officeart/2005/8/layout/target3"/>
    <dgm:cxn modelId="{612E62F5-A360-43B8-8BC9-76E74CAD71F5}" type="presParOf" srcId="{0711C067-70BE-4DAB-9C08-B2E6B977157A}" destId="{75C664E8-4973-44D4-B46E-9817E7D8FA3E}" srcOrd="3" destOrd="0" presId="urn:microsoft.com/office/officeart/2005/8/layout/target3"/>
    <dgm:cxn modelId="{079A87A7-E598-40B0-A93D-B9E4CC16EE0A}" type="presParOf" srcId="{0711C067-70BE-4DAB-9C08-B2E6B977157A}" destId="{0BCDACD9-ECD8-4F07-B1D9-21F148F433B1}" srcOrd="4" destOrd="0" presId="urn:microsoft.com/office/officeart/2005/8/layout/target3"/>
    <dgm:cxn modelId="{EB70FA89-6041-4FB3-BB64-A4E8DDAB777D}" type="presParOf" srcId="{0711C067-70BE-4DAB-9C08-B2E6B977157A}" destId="{93A03212-DA54-46A9-B17D-A7288A017731}" srcOrd="5" destOrd="0" presId="urn:microsoft.com/office/officeart/2005/8/layout/target3"/>
    <dgm:cxn modelId="{AD64408D-4C25-48E7-B31B-81AAA5446D40}" type="presParOf" srcId="{0711C067-70BE-4DAB-9C08-B2E6B977157A}" destId="{0085E589-91DE-407C-B6A3-91DCE1EF4A93}" srcOrd="6" destOrd="0" presId="urn:microsoft.com/office/officeart/2005/8/layout/target3"/>
    <dgm:cxn modelId="{A7DCF588-CB02-404E-8A9C-7E24E0FA6132}" type="presParOf" srcId="{0711C067-70BE-4DAB-9C08-B2E6B977157A}" destId="{E1E1607D-4CC7-45FF-BA40-4DA92B2D010B}" srcOrd="7" destOrd="0" presId="urn:microsoft.com/office/officeart/2005/8/layout/target3"/>
    <dgm:cxn modelId="{3BC22221-C9EA-4E59-96F5-6CFCBA13F34B}" type="presParOf" srcId="{0711C067-70BE-4DAB-9C08-B2E6B977157A}" destId="{AFE93A01-F0B0-4B78-AB56-32D4FC27F7E3}" srcOrd="8" destOrd="0" presId="urn:microsoft.com/office/officeart/2005/8/layout/target3"/>
    <dgm:cxn modelId="{29559903-E365-440C-AEE7-66A6475AFEA6}" type="presParOf" srcId="{0711C067-70BE-4DAB-9C08-B2E6B977157A}" destId="{FE94032E-8E78-4C37-BF97-A1601C8CF8B0}" srcOrd="9" destOrd="0" presId="urn:microsoft.com/office/officeart/2005/8/layout/target3"/>
    <dgm:cxn modelId="{539A8311-1784-43D1-9C8D-EE7D7904CE96}" type="presParOf" srcId="{0711C067-70BE-4DAB-9C08-B2E6B977157A}" destId="{5B55EB90-7BB3-41BD-A029-EB3BF8592506}" srcOrd="10" destOrd="0" presId="urn:microsoft.com/office/officeart/2005/8/layout/target3"/>
    <dgm:cxn modelId="{AC53BB16-B503-40C6-A282-C6FA60C0B5C1}" type="presParOf" srcId="{0711C067-70BE-4DAB-9C08-B2E6B977157A}" destId="{B947BC65-E43C-49C6-A5B3-2210502C2D9F}" srcOrd="11" destOrd="0" presId="urn:microsoft.com/office/officeart/2005/8/layout/targe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1DE89C-3156-4172-B9FD-B7342D327962}" type="doc">
      <dgm:prSet loTypeId="urn:microsoft.com/office/officeart/2008/layout/PictureAccentList" loCatId="list" qsTypeId="urn:microsoft.com/office/officeart/2005/8/quickstyle/3d2" qsCatId="3D" csTypeId="urn:microsoft.com/office/officeart/2005/8/colors/colorful1" csCatId="colorful" phldr="1"/>
      <dgm:spPr/>
      <dgm:t>
        <a:bodyPr/>
        <a:lstStyle/>
        <a:p>
          <a:endParaRPr lang="ru-RU"/>
        </a:p>
      </dgm:t>
    </dgm:pt>
    <dgm:pt modelId="{69AE0431-08D6-4C52-8A8D-C4876400212E}">
      <dgm:prSet phldrT="[Текст]" custT="1"/>
      <dgm:spPr/>
      <dgm:t>
        <a:bodyPr/>
        <a:lstStyle/>
        <a:p>
          <a:r>
            <a:rPr lang="ru-RU" sz="1200" b="1" dirty="0" smtClean="0">
              <a:solidFill>
                <a:schemeClr val="tx1"/>
              </a:solidFill>
              <a:latin typeface="Times New Roman" panose="02020603050405020304" pitchFamily="18" charset="0"/>
              <a:cs typeface="Times New Roman" panose="02020603050405020304" pitchFamily="18" charset="0"/>
            </a:rPr>
            <a:t>В 2019 году расходы бюджета составляют</a:t>
          </a:r>
        </a:p>
        <a:p>
          <a:r>
            <a:rPr lang="ru-RU" sz="1200" b="1" dirty="0" smtClean="0">
              <a:solidFill>
                <a:schemeClr val="tx1"/>
              </a:solidFill>
              <a:latin typeface="Times New Roman" panose="02020603050405020304" pitchFamily="18" charset="0"/>
              <a:cs typeface="Times New Roman" panose="02020603050405020304" pitchFamily="18" charset="0"/>
            </a:rPr>
            <a:t> </a:t>
          </a:r>
          <a:r>
            <a:rPr lang="ru-RU" sz="1200" b="1" i="0" u="none" strike="noStrike" dirty="0" smtClean="0">
              <a:solidFill>
                <a:schemeClr val="tx1"/>
              </a:solidFill>
              <a:effectLst/>
              <a:latin typeface="Times New Roman"/>
            </a:rPr>
            <a:t>811 248,4</a:t>
          </a:r>
          <a:r>
            <a:rPr lang="ru-RU" sz="1200" b="1" dirty="0" smtClean="0">
              <a:solidFill>
                <a:schemeClr val="tx1"/>
              </a:solidFill>
              <a:latin typeface="Times New Roman" panose="02020603050405020304" pitchFamily="18" charset="0"/>
              <a:cs typeface="Times New Roman" panose="02020603050405020304" pitchFamily="18" charset="0"/>
            </a:rPr>
            <a:t>, </a:t>
          </a:r>
        </a:p>
        <a:p>
          <a:r>
            <a:rPr lang="ru-RU" sz="1200" b="1" dirty="0" smtClean="0">
              <a:solidFill>
                <a:schemeClr val="tx1"/>
              </a:solidFill>
              <a:latin typeface="Times New Roman" panose="02020603050405020304" pitchFamily="18" charset="0"/>
              <a:cs typeface="Times New Roman" panose="02020603050405020304" pitchFamily="18" charset="0"/>
            </a:rPr>
            <a:t>в том числе за счет:</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826432C2-5829-4827-B863-A6165DF39000}" type="parTrans" cxnId="{5F9064D0-E952-436C-8F96-60219841570C}">
      <dgm:prSet/>
      <dgm:spPr/>
      <dgm:t>
        <a:bodyPr/>
        <a:lstStyle/>
        <a:p>
          <a:endParaRPr lang="ru-RU" sz="1200" b="1">
            <a:solidFill>
              <a:schemeClr val="tx1"/>
            </a:solidFill>
            <a:latin typeface="Times New Roman" panose="02020603050405020304" pitchFamily="18" charset="0"/>
            <a:cs typeface="Times New Roman" panose="02020603050405020304" pitchFamily="18" charset="0"/>
          </a:endParaRPr>
        </a:p>
      </dgm:t>
    </dgm:pt>
    <dgm:pt modelId="{5F7AFC3F-737D-4074-9949-845DB948D345}" type="sibTrans" cxnId="{5F9064D0-E952-436C-8F96-60219841570C}">
      <dgm:prSet/>
      <dgm:spPr/>
      <dgm:t>
        <a:bodyPr/>
        <a:lstStyle/>
        <a:p>
          <a:endParaRPr lang="ru-RU" sz="1200" b="1">
            <a:solidFill>
              <a:schemeClr val="tx1"/>
            </a:solidFill>
            <a:latin typeface="Times New Roman" panose="02020603050405020304" pitchFamily="18" charset="0"/>
            <a:cs typeface="Times New Roman" panose="02020603050405020304" pitchFamily="18" charset="0"/>
          </a:endParaRPr>
        </a:p>
      </dgm:t>
    </dgm:pt>
    <dgm:pt modelId="{BBF527B5-3870-4B32-8C45-D5278FC20D82}">
      <dgm:prSet phldrT="[Текст]" custT="1"/>
      <dgm:spPr/>
      <dgm:t>
        <a:bodyPr/>
        <a:lstStyle/>
        <a:p>
          <a:r>
            <a:rPr lang="ru-RU" sz="1200" b="1" dirty="0" smtClean="0">
              <a:solidFill>
                <a:schemeClr val="tx1"/>
              </a:solidFill>
              <a:latin typeface="Times New Roman" panose="02020603050405020304" pitchFamily="18" charset="0"/>
              <a:cs typeface="Times New Roman" panose="02020603050405020304" pitchFamily="18" charset="0"/>
            </a:rPr>
            <a:t>целевых средств ФБ и РБ  </a:t>
          </a:r>
        </a:p>
        <a:p>
          <a:r>
            <a:rPr lang="ru-RU" sz="1200" b="1" dirty="0" smtClean="0">
              <a:solidFill>
                <a:schemeClr val="tx1"/>
              </a:solidFill>
              <a:latin typeface="Times New Roman" panose="02020603050405020304" pitchFamily="18" charset="0"/>
              <a:cs typeface="Times New Roman" panose="02020603050405020304" pitchFamily="18" charset="0"/>
            </a:rPr>
            <a:t>478 385,9</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CD265FB4-1D5A-4637-8255-9FE84EED6F59}" type="parTrans" cxnId="{D732AE91-FCD9-4359-AF94-B8B488E18DDD}">
      <dgm:prSet/>
      <dgm:spPr/>
      <dgm:t>
        <a:bodyPr/>
        <a:lstStyle/>
        <a:p>
          <a:endParaRPr lang="ru-RU" sz="1200" b="1">
            <a:solidFill>
              <a:schemeClr val="tx1"/>
            </a:solidFill>
            <a:latin typeface="Times New Roman" panose="02020603050405020304" pitchFamily="18" charset="0"/>
            <a:cs typeface="Times New Roman" panose="02020603050405020304" pitchFamily="18" charset="0"/>
          </a:endParaRPr>
        </a:p>
      </dgm:t>
    </dgm:pt>
    <dgm:pt modelId="{82706E96-7081-4823-8D7B-5F77642DC0F4}" type="sibTrans" cxnId="{D732AE91-FCD9-4359-AF94-B8B488E18DDD}">
      <dgm:prSet/>
      <dgm:spPr/>
      <dgm:t>
        <a:bodyPr/>
        <a:lstStyle/>
        <a:p>
          <a:endParaRPr lang="ru-RU" sz="1200" b="1">
            <a:solidFill>
              <a:schemeClr val="tx1"/>
            </a:solidFill>
            <a:latin typeface="Times New Roman" panose="02020603050405020304" pitchFamily="18" charset="0"/>
            <a:cs typeface="Times New Roman" panose="02020603050405020304" pitchFamily="18" charset="0"/>
          </a:endParaRPr>
        </a:p>
      </dgm:t>
    </dgm:pt>
    <dgm:pt modelId="{BC3D6675-8D0C-40BE-8543-1A2CE7C869D1}">
      <dgm:prSet phldrT="[Текст]" custT="1"/>
      <dgm:spPr/>
      <dgm:t>
        <a:bodyPr/>
        <a:lstStyle/>
        <a:p>
          <a:r>
            <a:rPr lang="ru-RU" sz="1200" b="1" dirty="0" smtClean="0">
              <a:solidFill>
                <a:schemeClr val="tx1"/>
              </a:solidFill>
              <a:latin typeface="Times New Roman" panose="02020603050405020304" pitchFamily="18" charset="0"/>
              <a:cs typeface="Times New Roman" panose="02020603050405020304" pitchFamily="18" charset="0"/>
            </a:rPr>
            <a:t>собственных доходов, дотаций и источников финансирования бюджета 323 180,2</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55089F48-2B47-4032-AFEB-3B642320A2EA}" type="sibTrans" cxnId="{F221D998-2E2F-4C92-95B5-95ED2D898BAC}">
      <dgm:prSet/>
      <dgm:spPr/>
      <dgm:t>
        <a:bodyPr/>
        <a:lstStyle/>
        <a:p>
          <a:endParaRPr lang="ru-RU" sz="1200" b="1">
            <a:solidFill>
              <a:schemeClr val="tx1"/>
            </a:solidFill>
            <a:latin typeface="Times New Roman" panose="02020603050405020304" pitchFamily="18" charset="0"/>
            <a:cs typeface="Times New Roman" panose="02020603050405020304" pitchFamily="18" charset="0"/>
          </a:endParaRPr>
        </a:p>
      </dgm:t>
    </dgm:pt>
    <dgm:pt modelId="{7F319FBE-BAFC-492A-8C19-6EB8DBFFC044}" type="parTrans" cxnId="{F221D998-2E2F-4C92-95B5-95ED2D898BAC}">
      <dgm:prSet/>
      <dgm:spPr/>
      <dgm:t>
        <a:bodyPr/>
        <a:lstStyle/>
        <a:p>
          <a:endParaRPr lang="ru-RU" sz="1200" b="1">
            <a:solidFill>
              <a:schemeClr val="tx1"/>
            </a:solidFill>
            <a:latin typeface="Times New Roman" panose="02020603050405020304" pitchFamily="18" charset="0"/>
            <a:cs typeface="Times New Roman" panose="02020603050405020304" pitchFamily="18" charset="0"/>
          </a:endParaRPr>
        </a:p>
      </dgm:t>
    </dgm:pt>
    <dgm:pt modelId="{FAF20270-7F63-45EB-A9F1-AD724905F192}">
      <dgm:prSet phldrT="[Текст]" custT="1"/>
      <dgm:spPr/>
      <dgm:t>
        <a:bodyPr/>
        <a:lstStyle/>
        <a:p>
          <a:r>
            <a:rPr lang="ru-RU" sz="1200" b="1" dirty="0" smtClean="0">
              <a:solidFill>
                <a:schemeClr val="tx1"/>
              </a:solidFill>
              <a:latin typeface="Times New Roman" panose="02020603050405020304" pitchFamily="18" charset="0"/>
              <a:cs typeface="Times New Roman" panose="02020603050405020304" pitchFamily="18" charset="0"/>
            </a:rPr>
            <a:t>прочих безвозмездных поступлений</a:t>
          </a:r>
        </a:p>
        <a:p>
          <a:r>
            <a:rPr lang="ru-RU" sz="1200" b="1" dirty="0" smtClean="0">
              <a:solidFill>
                <a:schemeClr val="tx1"/>
              </a:solidFill>
              <a:latin typeface="Times New Roman" panose="02020603050405020304" pitchFamily="18" charset="0"/>
              <a:cs typeface="Times New Roman" panose="02020603050405020304" pitchFamily="18" charset="0"/>
            </a:rPr>
            <a:t> 9 682,3 </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9651F93D-E48F-4EB4-B4D5-ED7252924521}" type="parTrans" cxnId="{21C9FFDC-0F27-455A-AF81-401D52027EF2}">
      <dgm:prSet/>
      <dgm:spPr/>
      <dgm:t>
        <a:bodyPr/>
        <a:lstStyle/>
        <a:p>
          <a:endParaRPr lang="ru-RU" sz="1200" b="1">
            <a:solidFill>
              <a:schemeClr val="tx1"/>
            </a:solidFill>
            <a:latin typeface="Times New Roman" panose="02020603050405020304" pitchFamily="18" charset="0"/>
            <a:cs typeface="Times New Roman" panose="02020603050405020304" pitchFamily="18" charset="0"/>
          </a:endParaRPr>
        </a:p>
      </dgm:t>
    </dgm:pt>
    <dgm:pt modelId="{71867C95-8460-4309-8EAB-477CCD16BBA3}" type="sibTrans" cxnId="{21C9FFDC-0F27-455A-AF81-401D52027EF2}">
      <dgm:prSet/>
      <dgm:spPr/>
      <dgm:t>
        <a:bodyPr/>
        <a:lstStyle/>
        <a:p>
          <a:endParaRPr lang="ru-RU" sz="1200" b="1">
            <a:solidFill>
              <a:schemeClr val="tx1"/>
            </a:solidFill>
            <a:latin typeface="Times New Roman" panose="02020603050405020304" pitchFamily="18" charset="0"/>
            <a:cs typeface="Times New Roman" panose="02020603050405020304" pitchFamily="18" charset="0"/>
          </a:endParaRPr>
        </a:p>
      </dgm:t>
    </dgm:pt>
    <dgm:pt modelId="{59C902FE-C37A-4C37-9487-234E1AAC4840}" type="pres">
      <dgm:prSet presAssocID="{7D1DE89C-3156-4172-B9FD-B7342D327962}" presName="layout" presStyleCnt="0">
        <dgm:presLayoutVars>
          <dgm:chMax/>
          <dgm:chPref/>
          <dgm:dir/>
          <dgm:animOne val="branch"/>
          <dgm:animLvl val="lvl"/>
          <dgm:resizeHandles/>
        </dgm:presLayoutVars>
      </dgm:prSet>
      <dgm:spPr/>
      <dgm:t>
        <a:bodyPr/>
        <a:lstStyle/>
        <a:p>
          <a:endParaRPr lang="ru-RU"/>
        </a:p>
      </dgm:t>
    </dgm:pt>
    <dgm:pt modelId="{E95F5AE9-5B1B-44C2-B412-B65B49D0B615}" type="pres">
      <dgm:prSet presAssocID="{69AE0431-08D6-4C52-8A8D-C4876400212E}" presName="root" presStyleCnt="0">
        <dgm:presLayoutVars>
          <dgm:chMax/>
          <dgm:chPref val="4"/>
        </dgm:presLayoutVars>
      </dgm:prSet>
      <dgm:spPr/>
    </dgm:pt>
    <dgm:pt modelId="{ABA4EBB1-C9D8-46B4-B7A2-95617CB3AED7}" type="pres">
      <dgm:prSet presAssocID="{69AE0431-08D6-4C52-8A8D-C4876400212E}" presName="rootComposite" presStyleCnt="0">
        <dgm:presLayoutVars/>
      </dgm:prSet>
      <dgm:spPr/>
    </dgm:pt>
    <dgm:pt modelId="{E10633BA-22F9-4635-971F-99BB2B5FC670}" type="pres">
      <dgm:prSet presAssocID="{69AE0431-08D6-4C52-8A8D-C4876400212E}" presName="rootText" presStyleLbl="node0" presStyleIdx="0" presStyleCnt="1" custScaleY="124242">
        <dgm:presLayoutVars>
          <dgm:chMax/>
          <dgm:chPref val="4"/>
        </dgm:presLayoutVars>
      </dgm:prSet>
      <dgm:spPr/>
      <dgm:t>
        <a:bodyPr/>
        <a:lstStyle/>
        <a:p>
          <a:endParaRPr lang="ru-RU"/>
        </a:p>
      </dgm:t>
    </dgm:pt>
    <dgm:pt modelId="{DE1368DC-86C6-4931-BD00-7B7743D0DAA7}" type="pres">
      <dgm:prSet presAssocID="{69AE0431-08D6-4C52-8A8D-C4876400212E}" presName="childShape" presStyleCnt="0">
        <dgm:presLayoutVars>
          <dgm:chMax val="0"/>
          <dgm:chPref val="0"/>
        </dgm:presLayoutVars>
      </dgm:prSet>
      <dgm:spPr/>
    </dgm:pt>
    <dgm:pt modelId="{437EC753-3F4B-4F7A-9607-4837362A6337}" type="pres">
      <dgm:prSet presAssocID="{BC3D6675-8D0C-40BE-8543-1A2CE7C869D1}" presName="childComposite" presStyleCnt="0">
        <dgm:presLayoutVars>
          <dgm:chMax val="0"/>
          <dgm:chPref val="0"/>
        </dgm:presLayoutVars>
      </dgm:prSet>
      <dgm:spPr/>
    </dgm:pt>
    <dgm:pt modelId="{2213ACFC-3171-405C-984D-360F12B610AC}" type="pres">
      <dgm:prSet presAssocID="{BC3D6675-8D0C-40BE-8543-1A2CE7C869D1}" presName="Image"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t>
        <a:bodyPr/>
        <a:lstStyle/>
        <a:p>
          <a:endParaRPr lang="ru-RU"/>
        </a:p>
      </dgm:t>
    </dgm:pt>
    <dgm:pt modelId="{2739AB7C-5014-41A9-9736-484C7AACBCC1}" type="pres">
      <dgm:prSet presAssocID="{BC3D6675-8D0C-40BE-8543-1A2CE7C869D1}" presName="childText" presStyleLbl="lnNode1" presStyleIdx="0" presStyleCnt="3">
        <dgm:presLayoutVars>
          <dgm:chMax val="0"/>
          <dgm:chPref val="0"/>
          <dgm:bulletEnabled val="1"/>
        </dgm:presLayoutVars>
      </dgm:prSet>
      <dgm:spPr/>
      <dgm:t>
        <a:bodyPr/>
        <a:lstStyle/>
        <a:p>
          <a:endParaRPr lang="ru-RU"/>
        </a:p>
      </dgm:t>
    </dgm:pt>
    <dgm:pt modelId="{640C5580-1F2A-4AEB-9E6A-68095BB52228}" type="pres">
      <dgm:prSet presAssocID="{BBF527B5-3870-4B32-8C45-D5278FC20D82}" presName="childComposite" presStyleCnt="0">
        <dgm:presLayoutVars>
          <dgm:chMax val="0"/>
          <dgm:chPref val="0"/>
        </dgm:presLayoutVars>
      </dgm:prSet>
      <dgm:spPr/>
    </dgm:pt>
    <dgm:pt modelId="{8FB3835D-19CD-424D-839F-915464D315D5}" type="pres">
      <dgm:prSet presAssocID="{BBF527B5-3870-4B32-8C45-D5278FC20D82}" presName="Image" presStyleLbl="nod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4000" r="-14000"/>
          </a:stretch>
        </a:blipFill>
      </dgm:spPr>
      <dgm:t>
        <a:bodyPr/>
        <a:lstStyle/>
        <a:p>
          <a:endParaRPr lang="ru-RU"/>
        </a:p>
      </dgm:t>
    </dgm:pt>
    <dgm:pt modelId="{E8DB1F7E-0878-4C73-A0C2-9CF4E7FA1B69}" type="pres">
      <dgm:prSet presAssocID="{BBF527B5-3870-4B32-8C45-D5278FC20D82}" presName="childText" presStyleLbl="lnNode1" presStyleIdx="1" presStyleCnt="3">
        <dgm:presLayoutVars>
          <dgm:chMax val="0"/>
          <dgm:chPref val="0"/>
          <dgm:bulletEnabled val="1"/>
        </dgm:presLayoutVars>
      </dgm:prSet>
      <dgm:spPr/>
      <dgm:t>
        <a:bodyPr/>
        <a:lstStyle/>
        <a:p>
          <a:endParaRPr lang="ru-RU"/>
        </a:p>
      </dgm:t>
    </dgm:pt>
    <dgm:pt modelId="{9888B24B-7E02-4BFB-A414-6D8500A891EC}" type="pres">
      <dgm:prSet presAssocID="{FAF20270-7F63-45EB-A9F1-AD724905F192}" presName="childComposite" presStyleCnt="0">
        <dgm:presLayoutVars>
          <dgm:chMax val="0"/>
          <dgm:chPref val="0"/>
        </dgm:presLayoutVars>
      </dgm:prSet>
      <dgm:spPr/>
    </dgm:pt>
    <dgm:pt modelId="{9EFB8E4D-DB48-44FF-9756-36735E40FEF5}" type="pres">
      <dgm:prSet presAssocID="{FAF20270-7F63-45EB-A9F1-AD724905F192}" presName="Image" presStyleLbl="nod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dgm:spPr>
      <dgm:t>
        <a:bodyPr/>
        <a:lstStyle/>
        <a:p>
          <a:endParaRPr lang="ru-RU"/>
        </a:p>
      </dgm:t>
    </dgm:pt>
    <dgm:pt modelId="{1B3C5690-A6D5-47AB-8BDD-84FFA1F67342}" type="pres">
      <dgm:prSet presAssocID="{FAF20270-7F63-45EB-A9F1-AD724905F192}" presName="childText" presStyleLbl="lnNode1" presStyleIdx="2" presStyleCnt="3">
        <dgm:presLayoutVars>
          <dgm:chMax val="0"/>
          <dgm:chPref val="0"/>
          <dgm:bulletEnabled val="1"/>
        </dgm:presLayoutVars>
      </dgm:prSet>
      <dgm:spPr/>
      <dgm:t>
        <a:bodyPr/>
        <a:lstStyle/>
        <a:p>
          <a:endParaRPr lang="ru-RU"/>
        </a:p>
      </dgm:t>
    </dgm:pt>
  </dgm:ptLst>
  <dgm:cxnLst>
    <dgm:cxn modelId="{F17D20F5-C58C-40F8-A961-6F958581B135}" type="presOf" srcId="{FAF20270-7F63-45EB-A9F1-AD724905F192}" destId="{1B3C5690-A6D5-47AB-8BDD-84FFA1F67342}" srcOrd="0" destOrd="0" presId="urn:microsoft.com/office/officeart/2008/layout/PictureAccentList"/>
    <dgm:cxn modelId="{1B71FFEB-4AB2-40FF-8994-90E9B7CD5442}" type="presOf" srcId="{BC3D6675-8D0C-40BE-8543-1A2CE7C869D1}" destId="{2739AB7C-5014-41A9-9736-484C7AACBCC1}" srcOrd="0" destOrd="0" presId="urn:microsoft.com/office/officeart/2008/layout/PictureAccentList"/>
    <dgm:cxn modelId="{C2565B6D-6750-45F7-959F-32AC45C6D830}" type="presOf" srcId="{7D1DE89C-3156-4172-B9FD-B7342D327962}" destId="{59C902FE-C37A-4C37-9487-234E1AAC4840}" srcOrd="0" destOrd="0" presId="urn:microsoft.com/office/officeart/2008/layout/PictureAccentList"/>
    <dgm:cxn modelId="{F221D998-2E2F-4C92-95B5-95ED2D898BAC}" srcId="{69AE0431-08D6-4C52-8A8D-C4876400212E}" destId="{BC3D6675-8D0C-40BE-8543-1A2CE7C869D1}" srcOrd="0" destOrd="0" parTransId="{7F319FBE-BAFC-492A-8C19-6EB8DBFFC044}" sibTransId="{55089F48-2B47-4032-AFEB-3B642320A2EA}"/>
    <dgm:cxn modelId="{ACD1C9EF-E2E5-4654-9AB4-BA0EBF4EA3CA}" type="presOf" srcId="{BBF527B5-3870-4B32-8C45-D5278FC20D82}" destId="{E8DB1F7E-0878-4C73-A0C2-9CF4E7FA1B69}" srcOrd="0" destOrd="0" presId="urn:microsoft.com/office/officeart/2008/layout/PictureAccentList"/>
    <dgm:cxn modelId="{2303F4E7-A090-47A4-AE44-A01B37D9F9C2}" type="presOf" srcId="{69AE0431-08D6-4C52-8A8D-C4876400212E}" destId="{E10633BA-22F9-4635-971F-99BB2B5FC670}" srcOrd="0" destOrd="0" presId="urn:microsoft.com/office/officeart/2008/layout/PictureAccentList"/>
    <dgm:cxn modelId="{21C9FFDC-0F27-455A-AF81-401D52027EF2}" srcId="{69AE0431-08D6-4C52-8A8D-C4876400212E}" destId="{FAF20270-7F63-45EB-A9F1-AD724905F192}" srcOrd="2" destOrd="0" parTransId="{9651F93D-E48F-4EB4-B4D5-ED7252924521}" sibTransId="{71867C95-8460-4309-8EAB-477CCD16BBA3}"/>
    <dgm:cxn modelId="{5F9064D0-E952-436C-8F96-60219841570C}" srcId="{7D1DE89C-3156-4172-B9FD-B7342D327962}" destId="{69AE0431-08D6-4C52-8A8D-C4876400212E}" srcOrd="0" destOrd="0" parTransId="{826432C2-5829-4827-B863-A6165DF39000}" sibTransId="{5F7AFC3F-737D-4074-9949-845DB948D345}"/>
    <dgm:cxn modelId="{D732AE91-FCD9-4359-AF94-B8B488E18DDD}" srcId="{69AE0431-08D6-4C52-8A8D-C4876400212E}" destId="{BBF527B5-3870-4B32-8C45-D5278FC20D82}" srcOrd="1" destOrd="0" parTransId="{CD265FB4-1D5A-4637-8255-9FE84EED6F59}" sibTransId="{82706E96-7081-4823-8D7B-5F77642DC0F4}"/>
    <dgm:cxn modelId="{32DF0F8B-9D02-4CBE-8A82-D026AAE795BF}" type="presParOf" srcId="{59C902FE-C37A-4C37-9487-234E1AAC4840}" destId="{E95F5AE9-5B1B-44C2-B412-B65B49D0B615}" srcOrd="0" destOrd="0" presId="urn:microsoft.com/office/officeart/2008/layout/PictureAccentList"/>
    <dgm:cxn modelId="{CD825FD7-3518-4791-87D1-EE4FB58D07FD}" type="presParOf" srcId="{E95F5AE9-5B1B-44C2-B412-B65B49D0B615}" destId="{ABA4EBB1-C9D8-46B4-B7A2-95617CB3AED7}" srcOrd="0" destOrd="0" presId="urn:microsoft.com/office/officeart/2008/layout/PictureAccentList"/>
    <dgm:cxn modelId="{E50FC838-9983-4B75-8E94-9A64FF7539E5}" type="presParOf" srcId="{ABA4EBB1-C9D8-46B4-B7A2-95617CB3AED7}" destId="{E10633BA-22F9-4635-971F-99BB2B5FC670}" srcOrd="0" destOrd="0" presId="urn:microsoft.com/office/officeart/2008/layout/PictureAccentList"/>
    <dgm:cxn modelId="{AA28BCE2-6283-49DD-89A3-74C0248FA9BA}" type="presParOf" srcId="{E95F5AE9-5B1B-44C2-B412-B65B49D0B615}" destId="{DE1368DC-86C6-4931-BD00-7B7743D0DAA7}" srcOrd="1" destOrd="0" presId="urn:microsoft.com/office/officeart/2008/layout/PictureAccentList"/>
    <dgm:cxn modelId="{5CCD19C4-12CF-4C89-9776-9A909C3214C5}" type="presParOf" srcId="{DE1368DC-86C6-4931-BD00-7B7743D0DAA7}" destId="{437EC753-3F4B-4F7A-9607-4837362A6337}" srcOrd="0" destOrd="0" presId="urn:microsoft.com/office/officeart/2008/layout/PictureAccentList"/>
    <dgm:cxn modelId="{66DAFEC1-CEB0-4692-8E5B-396AE39E39CB}" type="presParOf" srcId="{437EC753-3F4B-4F7A-9607-4837362A6337}" destId="{2213ACFC-3171-405C-984D-360F12B610AC}" srcOrd="0" destOrd="0" presId="urn:microsoft.com/office/officeart/2008/layout/PictureAccentList"/>
    <dgm:cxn modelId="{DC6AD191-41D4-466D-A14D-CB397554FFCC}" type="presParOf" srcId="{437EC753-3F4B-4F7A-9607-4837362A6337}" destId="{2739AB7C-5014-41A9-9736-484C7AACBCC1}" srcOrd="1" destOrd="0" presId="urn:microsoft.com/office/officeart/2008/layout/PictureAccentList"/>
    <dgm:cxn modelId="{3ADDB045-C788-4CFC-A776-CDC38564E079}" type="presParOf" srcId="{DE1368DC-86C6-4931-BD00-7B7743D0DAA7}" destId="{640C5580-1F2A-4AEB-9E6A-68095BB52228}" srcOrd="1" destOrd="0" presId="urn:microsoft.com/office/officeart/2008/layout/PictureAccentList"/>
    <dgm:cxn modelId="{826C0A91-021A-4AE0-8C7D-D6828FAB4255}" type="presParOf" srcId="{640C5580-1F2A-4AEB-9E6A-68095BB52228}" destId="{8FB3835D-19CD-424D-839F-915464D315D5}" srcOrd="0" destOrd="0" presId="urn:microsoft.com/office/officeart/2008/layout/PictureAccentList"/>
    <dgm:cxn modelId="{35333135-5258-40E1-B346-83A6C105EFDC}" type="presParOf" srcId="{640C5580-1F2A-4AEB-9E6A-68095BB52228}" destId="{E8DB1F7E-0878-4C73-A0C2-9CF4E7FA1B69}" srcOrd="1" destOrd="0" presId="urn:microsoft.com/office/officeart/2008/layout/PictureAccentList"/>
    <dgm:cxn modelId="{0D3C5B21-B4A0-4EBD-ADB2-60566F059EDE}" type="presParOf" srcId="{DE1368DC-86C6-4931-BD00-7B7743D0DAA7}" destId="{9888B24B-7E02-4BFB-A414-6D8500A891EC}" srcOrd="2" destOrd="0" presId="urn:microsoft.com/office/officeart/2008/layout/PictureAccentList"/>
    <dgm:cxn modelId="{F50681E7-61C9-4F29-9C77-885E5820721F}" type="presParOf" srcId="{9888B24B-7E02-4BFB-A414-6D8500A891EC}" destId="{9EFB8E4D-DB48-44FF-9756-36735E40FEF5}" srcOrd="0" destOrd="0" presId="urn:microsoft.com/office/officeart/2008/layout/PictureAccentList"/>
    <dgm:cxn modelId="{995515E0-81A5-4C33-85CB-3604A42A8023}" type="presParOf" srcId="{9888B24B-7E02-4BFB-A414-6D8500A891EC}" destId="{1B3C5690-A6D5-47AB-8BDD-84FFA1F67342}" srcOrd="1" destOrd="0" presId="urn:microsoft.com/office/officeart/2008/layout/Pictu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282936E-E190-495E-8B0F-AC62C76DD34B}"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ru-RU"/>
        </a:p>
      </dgm:t>
    </dgm:pt>
    <dgm:pt modelId="{657B5AB4-3FE6-416E-8B09-CF0177589ACE}">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Продолжить процесс формирования перечня недвижимого имущества, по которому налоговой базой по налогу на имущество является кадастровая стоимость объектов</a:t>
          </a:r>
          <a:endParaRPr lang="ru-RU" sz="1200" b="0" dirty="0">
            <a:solidFill>
              <a:schemeClr val="tx1"/>
            </a:solidFill>
            <a:latin typeface="Times New Roman" panose="02020603050405020304" pitchFamily="18" charset="0"/>
            <a:cs typeface="Times New Roman" panose="02020603050405020304" pitchFamily="18" charset="0"/>
          </a:endParaRPr>
        </a:p>
      </dgm:t>
    </dgm:pt>
    <dgm:pt modelId="{511FBFA4-F556-422F-B67A-10FBECD1877C}" type="parTrans" cxnId="{5BD9E535-891D-4702-8A9B-50F34C4D6284}">
      <dgm:prSet/>
      <dgm:spPr/>
      <dgm:t>
        <a:bodyPr/>
        <a:lstStyle/>
        <a:p>
          <a:endParaRPr lang="ru-RU" b="1"/>
        </a:p>
      </dgm:t>
    </dgm:pt>
    <dgm:pt modelId="{FBDEB25B-E162-4DCE-ACCD-4E15BE693403}" type="sibTrans" cxnId="{5BD9E535-891D-4702-8A9B-50F34C4D6284}">
      <dgm:prSet/>
      <dgm:spPr/>
      <dgm:t>
        <a:bodyPr/>
        <a:lstStyle/>
        <a:p>
          <a:endParaRPr lang="ru-RU" b="1"/>
        </a:p>
      </dgm:t>
    </dgm:pt>
    <dgm:pt modelId="{1126498D-5CFB-43A4-9549-CF53664A7118}">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Провести анализ по увеличению базовой ставки арендной платы за сдаваемые в аренду нежилые помещения, находящиеся в муниципальной собственности ГО «Вуктыл»</a:t>
          </a:r>
          <a:endParaRPr lang="ru-RU" sz="1200" b="0" dirty="0">
            <a:solidFill>
              <a:schemeClr val="tx1"/>
            </a:solidFill>
            <a:latin typeface="Times New Roman" panose="02020603050405020304" pitchFamily="18" charset="0"/>
            <a:cs typeface="Times New Roman" panose="02020603050405020304" pitchFamily="18" charset="0"/>
          </a:endParaRPr>
        </a:p>
      </dgm:t>
    </dgm:pt>
    <dgm:pt modelId="{49C7B5BD-B87D-46DF-865F-ADD8DA759047}" type="parTrans" cxnId="{5C860A5A-BE87-4099-AD1C-B608F2005334}">
      <dgm:prSet/>
      <dgm:spPr/>
      <dgm:t>
        <a:bodyPr/>
        <a:lstStyle/>
        <a:p>
          <a:endParaRPr lang="ru-RU" b="1"/>
        </a:p>
      </dgm:t>
    </dgm:pt>
    <dgm:pt modelId="{37FB9563-B39F-4F2C-AF31-3CEBBC9D7789}" type="sibTrans" cxnId="{5C860A5A-BE87-4099-AD1C-B608F2005334}">
      <dgm:prSet/>
      <dgm:spPr/>
      <dgm:t>
        <a:bodyPr/>
        <a:lstStyle/>
        <a:p>
          <a:endParaRPr lang="ru-RU" b="1"/>
        </a:p>
      </dgm:t>
    </dgm:pt>
    <dgm:pt modelId="{17DF8F19-325E-4709-834F-AB4A15DBAF7E}">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Продолжить мероприятия по проведению сплошной инвентаризации неучтенных объектов недвижимого имущества и земельных участков на территории ГО «Вуктыл»  и побуждению граждан к осуществлению процедуры государственной регистрации права</a:t>
          </a:r>
          <a:endParaRPr lang="ru-RU" sz="1200" b="0" dirty="0">
            <a:solidFill>
              <a:schemeClr val="tx1"/>
            </a:solidFill>
            <a:latin typeface="Times New Roman" panose="02020603050405020304" pitchFamily="18" charset="0"/>
            <a:cs typeface="Times New Roman" panose="02020603050405020304" pitchFamily="18" charset="0"/>
          </a:endParaRPr>
        </a:p>
      </dgm:t>
    </dgm:pt>
    <dgm:pt modelId="{4B69FBEB-BFFB-4255-B216-A9A445043B4E}" type="parTrans" cxnId="{AFD14207-57B6-4056-A187-217B779980B6}">
      <dgm:prSet/>
      <dgm:spPr/>
      <dgm:t>
        <a:bodyPr/>
        <a:lstStyle/>
        <a:p>
          <a:endParaRPr lang="ru-RU" b="1"/>
        </a:p>
      </dgm:t>
    </dgm:pt>
    <dgm:pt modelId="{5041F220-2928-4115-BE27-4B4E774B5FF6}" type="sibTrans" cxnId="{AFD14207-57B6-4056-A187-217B779980B6}">
      <dgm:prSet/>
      <dgm:spPr/>
      <dgm:t>
        <a:bodyPr/>
        <a:lstStyle/>
        <a:p>
          <a:endParaRPr lang="ru-RU" b="1"/>
        </a:p>
      </dgm:t>
    </dgm:pt>
    <dgm:pt modelId="{6609409D-1FDC-4FE5-B889-00AC0E960599}">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Проведение анализа использования муниципального имущества, переданного в оперативное управление и хозяйственное ведение, с целью изъятия в установленном порядке излишнего, неиспользуемого или используемого не по назначению, вовлечения в оборот временно используемого муниципального имущества</a:t>
          </a:r>
          <a:endParaRPr lang="ru-RU" sz="1200" b="0" dirty="0">
            <a:solidFill>
              <a:schemeClr val="tx1"/>
            </a:solidFill>
            <a:latin typeface="Times New Roman" panose="02020603050405020304" pitchFamily="18" charset="0"/>
            <a:cs typeface="Times New Roman" panose="02020603050405020304" pitchFamily="18" charset="0"/>
          </a:endParaRPr>
        </a:p>
      </dgm:t>
    </dgm:pt>
    <dgm:pt modelId="{5BBFFB86-ACF6-4F43-A46B-40F4FEF0DF3A}" type="parTrans" cxnId="{E621BC75-D25A-45C0-8B49-01602AC269DD}">
      <dgm:prSet/>
      <dgm:spPr/>
      <dgm:t>
        <a:bodyPr/>
        <a:lstStyle/>
        <a:p>
          <a:endParaRPr lang="ru-RU" b="1"/>
        </a:p>
      </dgm:t>
    </dgm:pt>
    <dgm:pt modelId="{4CB33187-06B3-48DE-B703-827BB90C0ACF}" type="sibTrans" cxnId="{E621BC75-D25A-45C0-8B49-01602AC269DD}">
      <dgm:prSet/>
      <dgm:spPr/>
      <dgm:t>
        <a:bodyPr/>
        <a:lstStyle/>
        <a:p>
          <a:endParaRPr lang="ru-RU" b="1"/>
        </a:p>
      </dgm:t>
    </dgm:pt>
    <dgm:pt modelId="{1CFC452E-0CCF-45B5-B8B8-3B338C292882}">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Оптимизация бюджетной сети, включающей: развитие приносящей доход деятельности бюджетных учреждений; расширение перечня платных услуг; реорганизация муниципальных учреждений в форме присоединения</a:t>
          </a:r>
          <a:r>
            <a:rPr lang="ru-RU" sz="1200" b="0" dirty="0" smtClean="0">
              <a:latin typeface="Times New Roman" panose="02020603050405020304" pitchFamily="18" charset="0"/>
              <a:cs typeface="Times New Roman" panose="02020603050405020304" pitchFamily="18" charset="0"/>
            </a:rPr>
            <a:t>.</a:t>
          </a:r>
          <a:endParaRPr lang="ru-RU" sz="1200" b="0" dirty="0">
            <a:latin typeface="Times New Roman" panose="02020603050405020304" pitchFamily="18" charset="0"/>
            <a:cs typeface="Times New Roman" panose="02020603050405020304" pitchFamily="18" charset="0"/>
          </a:endParaRPr>
        </a:p>
      </dgm:t>
    </dgm:pt>
    <dgm:pt modelId="{96B89CE0-E690-4A1E-B31F-FF2E431CBCD9}" type="parTrans" cxnId="{F7640A5B-B657-4271-8D5B-D548D6037589}">
      <dgm:prSet/>
      <dgm:spPr/>
      <dgm:t>
        <a:bodyPr/>
        <a:lstStyle/>
        <a:p>
          <a:endParaRPr lang="ru-RU" b="1"/>
        </a:p>
      </dgm:t>
    </dgm:pt>
    <dgm:pt modelId="{554A89AF-F522-4E91-82E3-E62A9468BF35}" type="sibTrans" cxnId="{F7640A5B-B657-4271-8D5B-D548D6037589}">
      <dgm:prSet/>
      <dgm:spPr/>
      <dgm:t>
        <a:bodyPr/>
        <a:lstStyle/>
        <a:p>
          <a:endParaRPr lang="ru-RU" b="1"/>
        </a:p>
      </dgm:t>
    </dgm:pt>
    <dgm:pt modelId="{03B85D95-CE79-4C05-9C67-801DCBB912A6}" type="pres">
      <dgm:prSet presAssocID="{5282936E-E190-495E-8B0F-AC62C76DD34B}" presName="linear" presStyleCnt="0">
        <dgm:presLayoutVars>
          <dgm:animLvl val="lvl"/>
          <dgm:resizeHandles val="exact"/>
        </dgm:presLayoutVars>
      </dgm:prSet>
      <dgm:spPr/>
      <dgm:t>
        <a:bodyPr/>
        <a:lstStyle/>
        <a:p>
          <a:endParaRPr lang="ru-RU"/>
        </a:p>
      </dgm:t>
    </dgm:pt>
    <dgm:pt modelId="{92B00FAD-E277-4E0F-ACBE-F71D2D14CE63}" type="pres">
      <dgm:prSet presAssocID="{657B5AB4-3FE6-416E-8B09-CF0177589ACE}" presName="parentText" presStyleLbl="node1" presStyleIdx="0" presStyleCnt="5" custScaleY="54772">
        <dgm:presLayoutVars>
          <dgm:chMax val="0"/>
          <dgm:bulletEnabled val="1"/>
        </dgm:presLayoutVars>
      </dgm:prSet>
      <dgm:spPr/>
      <dgm:t>
        <a:bodyPr/>
        <a:lstStyle/>
        <a:p>
          <a:endParaRPr lang="ru-RU"/>
        </a:p>
      </dgm:t>
    </dgm:pt>
    <dgm:pt modelId="{4F826494-4556-489F-8D8D-04AC80EC6D6B}" type="pres">
      <dgm:prSet presAssocID="{FBDEB25B-E162-4DCE-ACCD-4E15BE693403}" presName="spacer" presStyleCnt="0"/>
      <dgm:spPr/>
    </dgm:pt>
    <dgm:pt modelId="{E9A3BEEA-79C3-48A5-AE4F-569B7319E4D6}" type="pres">
      <dgm:prSet presAssocID="{1126498D-5CFB-43A4-9549-CF53664A7118}" presName="parentText" presStyleLbl="node1" presStyleIdx="1" presStyleCnt="5" custScaleY="50001">
        <dgm:presLayoutVars>
          <dgm:chMax val="0"/>
          <dgm:bulletEnabled val="1"/>
        </dgm:presLayoutVars>
      </dgm:prSet>
      <dgm:spPr/>
      <dgm:t>
        <a:bodyPr/>
        <a:lstStyle/>
        <a:p>
          <a:endParaRPr lang="ru-RU"/>
        </a:p>
      </dgm:t>
    </dgm:pt>
    <dgm:pt modelId="{30D7DD56-A883-4F98-A3CB-EB88DAB5BBF4}" type="pres">
      <dgm:prSet presAssocID="{37FB9563-B39F-4F2C-AF31-3CEBBC9D7789}" presName="spacer" presStyleCnt="0"/>
      <dgm:spPr/>
    </dgm:pt>
    <dgm:pt modelId="{9485048A-68D8-4B33-A6EA-3B8B7C4BDD3C}" type="pres">
      <dgm:prSet presAssocID="{17DF8F19-325E-4709-834F-AB4A15DBAF7E}" presName="parentText" presStyleLbl="node1" presStyleIdx="2" presStyleCnt="5" custScaleY="73384">
        <dgm:presLayoutVars>
          <dgm:chMax val="0"/>
          <dgm:bulletEnabled val="1"/>
        </dgm:presLayoutVars>
      </dgm:prSet>
      <dgm:spPr/>
      <dgm:t>
        <a:bodyPr/>
        <a:lstStyle/>
        <a:p>
          <a:endParaRPr lang="ru-RU"/>
        </a:p>
      </dgm:t>
    </dgm:pt>
    <dgm:pt modelId="{CF2612A7-1E9C-4BAC-809D-04EFBC70AAD5}" type="pres">
      <dgm:prSet presAssocID="{5041F220-2928-4115-BE27-4B4E774B5FF6}" presName="spacer" presStyleCnt="0"/>
      <dgm:spPr/>
    </dgm:pt>
    <dgm:pt modelId="{7147E12C-7DD8-4A40-A420-C2813F8C7FE8}" type="pres">
      <dgm:prSet presAssocID="{6609409D-1FDC-4FE5-B889-00AC0E960599}" presName="parentText" presStyleLbl="node1" presStyleIdx="3" presStyleCnt="5" custScaleY="85624">
        <dgm:presLayoutVars>
          <dgm:chMax val="0"/>
          <dgm:bulletEnabled val="1"/>
        </dgm:presLayoutVars>
      </dgm:prSet>
      <dgm:spPr/>
      <dgm:t>
        <a:bodyPr/>
        <a:lstStyle/>
        <a:p>
          <a:endParaRPr lang="ru-RU"/>
        </a:p>
      </dgm:t>
    </dgm:pt>
    <dgm:pt modelId="{51020F05-8C04-496A-85A9-4B9F8A6FBB6C}" type="pres">
      <dgm:prSet presAssocID="{4CB33187-06B3-48DE-B703-827BB90C0ACF}" presName="spacer" presStyleCnt="0"/>
      <dgm:spPr/>
    </dgm:pt>
    <dgm:pt modelId="{B8AFE4B8-AFEB-4126-96A4-AB2F7AA01A16}" type="pres">
      <dgm:prSet presAssocID="{1CFC452E-0CCF-45B5-B8B8-3B338C292882}" presName="parentText" presStyleLbl="node1" presStyleIdx="4" presStyleCnt="5" custScaleY="52389">
        <dgm:presLayoutVars>
          <dgm:chMax val="0"/>
          <dgm:bulletEnabled val="1"/>
        </dgm:presLayoutVars>
      </dgm:prSet>
      <dgm:spPr/>
      <dgm:t>
        <a:bodyPr/>
        <a:lstStyle/>
        <a:p>
          <a:endParaRPr lang="ru-RU"/>
        </a:p>
      </dgm:t>
    </dgm:pt>
  </dgm:ptLst>
  <dgm:cxnLst>
    <dgm:cxn modelId="{F7640A5B-B657-4271-8D5B-D548D6037589}" srcId="{5282936E-E190-495E-8B0F-AC62C76DD34B}" destId="{1CFC452E-0CCF-45B5-B8B8-3B338C292882}" srcOrd="4" destOrd="0" parTransId="{96B89CE0-E690-4A1E-B31F-FF2E431CBCD9}" sibTransId="{554A89AF-F522-4E91-82E3-E62A9468BF35}"/>
    <dgm:cxn modelId="{BF7709D8-92D7-42AB-A2A7-F98639C25858}" type="presOf" srcId="{657B5AB4-3FE6-416E-8B09-CF0177589ACE}" destId="{92B00FAD-E277-4E0F-ACBE-F71D2D14CE63}" srcOrd="0" destOrd="0" presId="urn:microsoft.com/office/officeart/2005/8/layout/vList2"/>
    <dgm:cxn modelId="{E621BC75-D25A-45C0-8B49-01602AC269DD}" srcId="{5282936E-E190-495E-8B0F-AC62C76DD34B}" destId="{6609409D-1FDC-4FE5-B889-00AC0E960599}" srcOrd="3" destOrd="0" parTransId="{5BBFFB86-ACF6-4F43-A46B-40F4FEF0DF3A}" sibTransId="{4CB33187-06B3-48DE-B703-827BB90C0ACF}"/>
    <dgm:cxn modelId="{012D70F6-C72F-4872-9618-3C1C157E8F96}" type="presOf" srcId="{17DF8F19-325E-4709-834F-AB4A15DBAF7E}" destId="{9485048A-68D8-4B33-A6EA-3B8B7C4BDD3C}" srcOrd="0" destOrd="0" presId="urn:microsoft.com/office/officeart/2005/8/layout/vList2"/>
    <dgm:cxn modelId="{D9799FB4-1A0F-4143-AFDE-13C0F9BDE331}" type="presOf" srcId="{5282936E-E190-495E-8B0F-AC62C76DD34B}" destId="{03B85D95-CE79-4C05-9C67-801DCBB912A6}" srcOrd="0" destOrd="0" presId="urn:microsoft.com/office/officeart/2005/8/layout/vList2"/>
    <dgm:cxn modelId="{E4A9D690-EF33-4D04-8ECE-1459E8356990}" type="presOf" srcId="{1126498D-5CFB-43A4-9549-CF53664A7118}" destId="{E9A3BEEA-79C3-48A5-AE4F-569B7319E4D6}" srcOrd="0" destOrd="0" presId="urn:microsoft.com/office/officeart/2005/8/layout/vList2"/>
    <dgm:cxn modelId="{5BD9E535-891D-4702-8A9B-50F34C4D6284}" srcId="{5282936E-E190-495E-8B0F-AC62C76DD34B}" destId="{657B5AB4-3FE6-416E-8B09-CF0177589ACE}" srcOrd="0" destOrd="0" parTransId="{511FBFA4-F556-422F-B67A-10FBECD1877C}" sibTransId="{FBDEB25B-E162-4DCE-ACCD-4E15BE693403}"/>
    <dgm:cxn modelId="{BBE167C3-F9F2-4220-BAB2-CD5A12EFEA97}" type="presOf" srcId="{6609409D-1FDC-4FE5-B889-00AC0E960599}" destId="{7147E12C-7DD8-4A40-A420-C2813F8C7FE8}" srcOrd="0" destOrd="0" presId="urn:microsoft.com/office/officeart/2005/8/layout/vList2"/>
    <dgm:cxn modelId="{9E94943E-73C1-4A7B-96F2-2BA3D9F59F82}" type="presOf" srcId="{1CFC452E-0CCF-45B5-B8B8-3B338C292882}" destId="{B8AFE4B8-AFEB-4126-96A4-AB2F7AA01A16}" srcOrd="0" destOrd="0" presId="urn:microsoft.com/office/officeart/2005/8/layout/vList2"/>
    <dgm:cxn modelId="{5C860A5A-BE87-4099-AD1C-B608F2005334}" srcId="{5282936E-E190-495E-8B0F-AC62C76DD34B}" destId="{1126498D-5CFB-43A4-9549-CF53664A7118}" srcOrd="1" destOrd="0" parTransId="{49C7B5BD-B87D-46DF-865F-ADD8DA759047}" sibTransId="{37FB9563-B39F-4F2C-AF31-3CEBBC9D7789}"/>
    <dgm:cxn modelId="{AFD14207-57B6-4056-A187-217B779980B6}" srcId="{5282936E-E190-495E-8B0F-AC62C76DD34B}" destId="{17DF8F19-325E-4709-834F-AB4A15DBAF7E}" srcOrd="2" destOrd="0" parTransId="{4B69FBEB-BFFB-4255-B216-A9A445043B4E}" sibTransId="{5041F220-2928-4115-BE27-4B4E774B5FF6}"/>
    <dgm:cxn modelId="{38C999A0-FE40-466F-931E-547BC1B695CB}" type="presParOf" srcId="{03B85D95-CE79-4C05-9C67-801DCBB912A6}" destId="{92B00FAD-E277-4E0F-ACBE-F71D2D14CE63}" srcOrd="0" destOrd="0" presId="urn:microsoft.com/office/officeart/2005/8/layout/vList2"/>
    <dgm:cxn modelId="{EDA91872-1CCC-494A-9B7D-AE2543FDD1BD}" type="presParOf" srcId="{03B85D95-CE79-4C05-9C67-801DCBB912A6}" destId="{4F826494-4556-489F-8D8D-04AC80EC6D6B}" srcOrd="1" destOrd="0" presId="urn:microsoft.com/office/officeart/2005/8/layout/vList2"/>
    <dgm:cxn modelId="{9D993CFA-31BA-4B7D-99A3-7362C2E46B19}" type="presParOf" srcId="{03B85D95-CE79-4C05-9C67-801DCBB912A6}" destId="{E9A3BEEA-79C3-48A5-AE4F-569B7319E4D6}" srcOrd="2" destOrd="0" presId="urn:microsoft.com/office/officeart/2005/8/layout/vList2"/>
    <dgm:cxn modelId="{947227CD-DEA8-4F1B-A14A-6FA305FC6015}" type="presParOf" srcId="{03B85D95-CE79-4C05-9C67-801DCBB912A6}" destId="{30D7DD56-A883-4F98-A3CB-EB88DAB5BBF4}" srcOrd="3" destOrd="0" presId="urn:microsoft.com/office/officeart/2005/8/layout/vList2"/>
    <dgm:cxn modelId="{AD4CEECC-5B51-4EE1-80EB-85E6A493E03E}" type="presParOf" srcId="{03B85D95-CE79-4C05-9C67-801DCBB912A6}" destId="{9485048A-68D8-4B33-A6EA-3B8B7C4BDD3C}" srcOrd="4" destOrd="0" presId="urn:microsoft.com/office/officeart/2005/8/layout/vList2"/>
    <dgm:cxn modelId="{CC850AF2-17B9-4F9A-8FEF-45523BAF1653}" type="presParOf" srcId="{03B85D95-CE79-4C05-9C67-801DCBB912A6}" destId="{CF2612A7-1E9C-4BAC-809D-04EFBC70AAD5}" srcOrd="5" destOrd="0" presId="urn:microsoft.com/office/officeart/2005/8/layout/vList2"/>
    <dgm:cxn modelId="{BBD160A5-5AC3-42B5-8E91-2E210F4F2E7C}" type="presParOf" srcId="{03B85D95-CE79-4C05-9C67-801DCBB912A6}" destId="{7147E12C-7DD8-4A40-A420-C2813F8C7FE8}" srcOrd="6" destOrd="0" presId="urn:microsoft.com/office/officeart/2005/8/layout/vList2"/>
    <dgm:cxn modelId="{19B9FE29-F25B-4A57-88FC-3E0A80F883CA}" type="presParOf" srcId="{03B85D95-CE79-4C05-9C67-801DCBB912A6}" destId="{51020F05-8C04-496A-85A9-4B9F8A6FBB6C}" srcOrd="7" destOrd="0" presId="urn:microsoft.com/office/officeart/2005/8/layout/vList2"/>
    <dgm:cxn modelId="{B0FCBF13-82D4-48FC-A0E7-2C3DD053E300}" type="presParOf" srcId="{03B85D95-CE79-4C05-9C67-801DCBB912A6}" destId="{B8AFE4B8-AFEB-4126-96A4-AB2F7AA01A16}"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43ED8DC-E53E-48A9-8E8A-7EDB25AF3B97}" type="doc">
      <dgm:prSet loTypeId="urn:microsoft.com/office/officeart/2005/8/layout/target3" loCatId="list" qsTypeId="urn:microsoft.com/office/officeart/2005/8/quickstyle/simple5" qsCatId="simple" csTypeId="urn:microsoft.com/office/officeart/2005/8/colors/accent1_2" csCatId="accent1" phldr="1"/>
      <dgm:spPr/>
      <dgm:t>
        <a:bodyPr/>
        <a:lstStyle/>
        <a:p>
          <a:endParaRPr lang="ru-RU"/>
        </a:p>
      </dgm:t>
    </dgm:pt>
    <dgm:pt modelId="{83CD059B-6D0C-48C5-A9EE-1080E3C9AE59}">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Возврат доходов за предыдущие периоды в связи с изменением методики расчета арендной платы земельных участков в размере 2 439,4 </a:t>
          </a:r>
          <a:r>
            <a:rPr lang="ru-RU" sz="1200" dirty="0" err="1" smtClean="0">
              <a:latin typeface="Times New Roman" panose="02020603050405020304" pitchFamily="18" charset="0"/>
              <a:cs typeface="Times New Roman" panose="02020603050405020304" pitchFamily="18" charset="0"/>
            </a:rPr>
            <a:t>тыс.руб</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dgm:t>
    </dgm:pt>
    <dgm:pt modelId="{3F172E14-74A2-41A0-BD9B-00186F16415B}" type="parTrans" cxnId="{2BED765F-2CC5-41DB-81E4-44B2AD1467D4}">
      <dgm:prSet/>
      <dgm:spPr/>
      <dgm:t>
        <a:bodyPr/>
        <a:lstStyle/>
        <a:p>
          <a:endParaRPr lang="ru-RU"/>
        </a:p>
      </dgm:t>
    </dgm:pt>
    <dgm:pt modelId="{B5BD4C43-C2E3-4BEA-AEAF-5AF72A68E373}" type="sibTrans" cxnId="{2BED765F-2CC5-41DB-81E4-44B2AD1467D4}">
      <dgm:prSet/>
      <dgm:spPr/>
      <dgm:t>
        <a:bodyPr/>
        <a:lstStyle/>
        <a:p>
          <a:endParaRPr lang="ru-RU"/>
        </a:p>
      </dgm:t>
    </dgm:pt>
    <dgm:pt modelId="{6690FC56-A2CF-4CC4-A075-C0AAB21DA92B}">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Не запланированы средства на оплату кредиторской задолженности прошлых лет</a:t>
          </a:r>
          <a:endParaRPr lang="ru-RU" sz="1200" dirty="0">
            <a:latin typeface="Times New Roman" panose="02020603050405020304" pitchFamily="18" charset="0"/>
            <a:cs typeface="Times New Roman" panose="02020603050405020304" pitchFamily="18" charset="0"/>
          </a:endParaRPr>
        </a:p>
      </dgm:t>
    </dgm:pt>
    <dgm:pt modelId="{ED81B883-39F6-4BB7-B55E-8013335EF671}" type="parTrans" cxnId="{587DB1B6-594E-4D01-AFCA-0F7F07305C23}">
      <dgm:prSet/>
      <dgm:spPr/>
      <dgm:t>
        <a:bodyPr/>
        <a:lstStyle/>
        <a:p>
          <a:endParaRPr lang="ru-RU"/>
        </a:p>
      </dgm:t>
    </dgm:pt>
    <dgm:pt modelId="{E324D6BB-C664-42E7-8622-B27B5AD68650}" type="sibTrans" cxnId="{587DB1B6-594E-4D01-AFCA-0F7F07305C23}">
      <dgm:prSet/>
      <dgm:spPr/>
      <dgm:t>
        <a:bodyPr/>
        <a:lstStyle/>
        <a:p>
          <a:endParaRPr lang="ru-RU"/>
        </a:p>
      </dgm:t>
    </dgm:pt>
    <dgm:pt modelId="{768E0FD5-DC35-4AF9-96A2-4698C57DA73E}">
      <dgm:prSet phldrT="[Текст]" custT="1"/>
      <dgm:spPr>
        <a:solidFill>
          <a:schemeClr val="accent1">
            <a:lumMod val="60000"/>
            <a:lumOff val="40000"/>
          </a:schemeClr>
        </a:solidFill>
      </dgm:spPr>
      <dgm:t>
        <a:bodyPr/>
        <a:lstStyle/>
        <a:p>
          <a:r>
            <a:rPr lang="ru-RU" sz="1200" dirty="0" smtClean="0">
              <a:latin typeface="Times New Roman" panose="02020603050405020304" pitchFamily="18" charset="0"/>
              <a:cs typeface="Times New Roman" panose="02020603050405020304" pitchFamily="18" charset="0"/>
            </a:rPr>
            <a:t>Отсутствуют дополнительные источники доходов на принятие новых расходных обязательств</a:t>
          </a:r>
          <a:endParaRPr lang="ru-RU" sz="1200" dirty="0">
            <a:latin typeface="Times New Roman" panose="02020603050405020304" pitchFamily="18" charset="0"/>
            <a:cs typeface="Times New Roman" panose="02020603050405020304" pitchFamily="18" charset="0"/>
          </a:endParaRPr>
        </a:p>
      </dgm:t>
    </dgm:pt>
    <dgm:pt modelId="{22FD0CEF-3851-4D90-95EA-199CB5E6AAC5}" type="parTrans" cxnId="{65B0ECDC-7851-4EF2-8803-08DEF93AF907}">
      <dgm:prSet/>
      <dgm:spPr/>
      <dgm:t>
        <a:bodyPr/>
        <a:lstStyle/>
        <a:p>
          <a:endParaRPr lang="ru-RU"/>
        </a:p>
      </dgm:t>
    </dgm:pt>
    <dgm:pt modelId="{C5BC86F2-FB42-456E-9C1B-AD9D0AA20CA3}" type="sibTrans" cxnId="{65B0ECDC-7851-4EF2-8803-08DEF93AF907}">
      <dgm:prSet/>
      <dgm:spPr/>
      <dgm:t>
        <a:bodyPr/>
        <a:lstStyle/>
        <a:p>
          <a:endParaRPr lang="ru-RU"/>
        </a:p>
      </dgm:t>
    </dgm:pt>
    <dgm:pt modelId="{844517A1-0D42-4B53-AA3C-C5CCE35C7C50}" type="pres">
      <dgm:prSet presAssocID="{443ED8DC-E53E-48A9-8E8A-7EDB25AF3B97}" presName="Name0" presStyleCnt="0">
        <dgm:presLayoutVars>
          <dgm:chMax val="7"/>
          <dgm:dir/>
          <dgm:animLvl val="lvl"/>
          <dgm:resizeHandles val="exact"/>
        </dgm:presLayoutVars>
      </dgm:prSet>
      <dgm:spPr/>
      <dgm:t>
        <a:bodyPr/>
        <a:lstStyle/>
        <a:p>
          <a:endParaRPr lang="ru-RU"/>
        </a:p>
      </dgm:t>
    </dgm:pt>
    <dgm:pt modelId="{8ADE26ED-BA7B-48D0-8D26-86E7579D0F4D}" type="pres">
      <dgm:prSet presAssocID="{83CD059B-6D0C-48C5-A9EE-1080E3C9AE59}" presName="circle1" presStyleLbl="node1" presStyleIdx="0" presStyleCnt="3"/>
      <dgm:spPr/>
    </dgm:pt>
    <dgm:pt modelId="{77AE94A3-F213-486B-A199-EE31253A8D88}" type="pres">
      <dgm:prSet presAssocID="{83CD059B-6D0C-48C5-A9EE-1080E3C9AE59}" presName="space" presStyleCnt="0"/>
      <dgm:spPr/>
    </dgm:pt>
    <dgm:pt modelId="{CDCD3017-82C6-4EBC-83F7-01DD748E0F5C}" type="pres">
      <dgm:prSet presAssocID="{83CD059B-6D0C-48C5-A9EE-1080E3C9AE59}" presName="rect1" presStyleLbl="alignAcc1" presStyleIdx="0" presStyleCnt="3" custScaleY="100000"/>
      <dgm:spPr/>
      <dgm:t>
        <a:bodyPr/>
        <a:lstStyle/>
        <a:p>
          <a:endParaRPr lang="ru-RU"/>
        </a:p>
      </dgm:t>
    </dgm:pt>
    <dgm:pt modelId="{F2DD2CDD-3FC5-4F4E-A638-02ECAC39DB63}" type="pres">
      <dgm:prSet presAssocID="{6690FC56-A2CF-4CC4-A075-C0AAB21DA92B}" presName="vertSpace2" presStyleLbl="node1" presStyleIdx="0" presStyleCnt="3"/>
      <dgm:spPr/>
    </dgm:pt>
    <dgm:pt modelId="{92974A9C-898D-41A3-B56F-1B8C7D02D7E1}" type="pres">
      <dgm:prSet presAssocID="{6690FC56-A2CF-4CC4-A075-C0AAB21DA92B}" presName="circle2" presStyleLbl="node1" presStyleIdx="1" presStyleCnt="3"/>
      <dgm:spPr/>
    </dgm:pt>
    <dgm:pt modelId="{B537BE43-81A5-40CF-96F0-9D99056E7D7B}" type="pres">
      <dgm:prSet presAssocID="{6690FC56-A2CF-4CC4-A075-C0AAB21DA92B}" presName="rect2" presStyleLbl="alignAcc1" presStyleIdx="1" presStyleCnt="3"/>
      <dgm:spPr/>
      <dgm:t>
        <a:bodyPr/>
        <a:lstStyle/>
        <a:p>
          <a:endParaRPr lang="ru-RU"/>
        </a:p>
      </dgm:t>
    </dgm:pt>
    <dgm:pt modelId="{2C8DF693-51E5-4D72-A80A-D7DFBE39E811}" type="pres">
      <dgm:prSet presAssocID="{768E0FD5-DC35-4AF9-96A2-4698C57DA73E}" presName="vertSpace3" presStyleLbl="node1" presStyleIdx="1" presStyleCnt="3"/>
      <dgm:spPr/>
    </dgm:pt>
    <dgm:pt modelId="{4289CE30-8DF9-47BA-B4FA-C28A5F98F6DB}" type="pres">
      <dgm:prSet presAssocID="{768E0FD5-DC35-4AF9-96A2-4698C57DA73E}" presName="circle3" presStyleLbl="node1" presStyleIdx="2" presStyleCnt="3"/>
      <dgm:spPr/>
    </dgm:pt>
    <dgm:pt modelId="{739BED2F-83ED-4CA3-B3BF-07E1BC5F93D8}" type="pres">
      <dgm:prSet presAssocID="{768E0FD5-DC35-4AF9-96A2-4698C57DA73E}" presName="rect3" presStyleLbl="alignAcc1" presStyleIdx="2" presStyleCnt="3"/>
      <dgm:spPr/>
      <dgm:t>
        <a:bodyPr/>
        <a:lstStyle/>
        <a:p>
          <a:endParaRPr lang="ru-RU"/>
        </a:p>
      </dgm:t>
    </dgm:pt>
    <dgm:pt modelId="{CB81EF43-DD11-43E7-ABC8-4C7938777645}" type="pres">
      <dgm:prSet presAssocID="{83CD059B-6D0C-48C5-A9EE-1080E3C9AE59}" presName="rect1ParTxNoCh" presStyleLbl="alignAcc1" presStyleIdx="2" presStyleCnt="3">
        <dgm:presLayoutVars>
          <dgm:chMax val="1"/>
          <dgm:bulletEnabled val="1"/>
        </dgm:presLayoutVars>
      </dgm:prSet>
      <dgm:spPr/>
      <dgm:t>
        <a:bodyPr/>
        <a:lstStyle/>
        <a:p>
          <a:endParaRPr lang="ru-RU"/>
        </a:p>
      </dgm:t>
    </dgm:pt>
    <dgm:pt modelId="{9B364976-4B05-4CDA-8A25-2EDFBDA4DC43}" type="pres">
      <dgm:prSet presAssocID="{6690FC56-A2CF-4CC4-A075-C0AAB21DA92B}" presName="rect2ParTxNoCh" presStyleLbl="alignAcc1" presStyleIdx="2" presStyleCnt="3">
        <dgm:presLayoutVars>
          <dgm:chMax val="1"/>
          <dgm:bulletEnabled val="1"/>
        </dgm:presLayoutVars>
      </dgm:prSet>
      <dgm:spPr/>
      <dgm:t>
        <a:bodyPr/>
        <a:lstStyle/>
        <a:p>
          <a:endParaRPr lang="ru-RU"/>
        </a:p>
      </dgm:t>
    </dgm:pt>
    <dgm:pt modelId="{F1F2676C-74F5-4BAF-8B4B-DA0992B104BE}" type="pres">
      <dgm:prSet presAssocID="{768E0FD5-DC35-4AF9-96A2-4698C57DA73E}" presName="rect3ParTxNoCh" presStyleLbl="alignAcc1" presStyleIdx="2" presStyleCnt="3">
        <dgm:presLayoutVars>
          <dgm:chMax val="1"/>
          <dgm:bulletEnabled val="1"/>
        </dgm:presLayoutVars>
      </dgm:prSet>
      <dgm:spPr/>
      <dgm:t>
        <a:bodyPr/>
        <a:lstStyle/>
        <a:p>
          <a:endParaRPr lang="ru-RU"/>
        </a:p>
      </dgm:t>
    </dgm:pt>
  </dgm:ptLst>
  <dgm:cxnLst>
    <dgm:cxn modelId="{587DB1B6-594E-4D01-AFCA-0F7F07305C23}" srcId="{443ED8DC-E53E-48A9-8E8A-7EDB25AF3B97}" destId="{6690FC56-A2CF-4CC4-A075-C0AAB21DA92B}" srcOrd="1" destOrd="0" parTransId="{ED81B883-39F6-4BB7-B55E-8013335EF671}" sibTransId="{E324D6BB-C664-42E7-8622-B27B5AD68650}"/>
    <dgm:cxn modelId="{0D1C8CFE-79E5-4479-BB57-ECD84B914940}" type="presOf" srcId="{83CD059B-6D0C-48C5-A9EE-1080E3C9AE59}" destId="{CDCD3017-82C6-4EBC-83F7-01DD748E0F5C}" srcOrd="0" destOrd="0" presId="urn:microsoft.com/office/officeart/2005/8/layout/target3"/>
    <dgm:cxn modelId="{C48FD36F-269D-453B-AE39-6656E87F1D57}" type="presOf" srcId="{83CD059B-6D0C-48C5-A9EE-1080E3C9AE59}" destId="{CB81EF43-DD11-43E7-ABC8-4C7938777645}" srcOrd="1" destOrd="0" presId="urn:microsoft.com/office/officeart/2005/8/layout/target3"/>
    <dgm:cxn modelId="{0E6950DF-7336-4271-8057-63368D445FA8}" type="presOf" srcId="{6690FC56-A2CF-4CC4-A075-C0AAB21DA92B}" destId="{9B364976-4B05-4CDA-8A25-2EDFBDA4DC43}" srcOrd="1" destOrd="0" presId="urn:microsoft.com/office/officeart/2005/8/layout/target3"/>
    <dgm:cxn modelId="{65B0ECDC-7851-4EF2-8803-08DEF93AF907}" srcId="{443ED8DC-E53E-48A9-8E8A-7EDB25AF3B97}" destId="{768E0FD5-DC35-4AF9-96A2-4698C57DA73E}" srcOrd="2" destOrd="0" parTransId="{22FD0CEF-3851-4D90-95EA-199CB5E6AAC5}" sibTransId="{C5BC86F2-FB42-456E-9C1B-AD9D0AA20CA3}"/>
    <dgm:cxn modelId="{B77EF86F-92B5-4141-8FE9-475EC7F84A87}" type="presOf" srcId="{6690FC56-A2CF-4CC4-A075-C0AAB21DA92B}" destId="{B537BE43-81A5-40CF-96F0-9D99056E7D7B}" srcOrd="0" destOrd="0" presId="urn:microsoft.com/office/officeart/2005/8/layout/target3"/>
    <dgm:cxn modelId="{2BED765F-2CC5-41DB-81E4-44B2AD1467D4}" srcId="{443ED8DC-E53E-48A9-8E8A-7EDB25AF3B97}" destId="{83CD059B-6D0C-48C5-A9EE-1080E3C9AE59}" srcOrd="0" destOrd="0" parTransId="{3F172E14-74A2-41A0-BD9B-00186F16415B}" sibTransId="{B5BD4C43-C2E3-4BEA-AEAF-5AF72A68E373}"/>
    <dgm:cxn modelId="{71C31D2E-6FC3-473B-B3E0-4B30FA72DDBF}" type="presOf" srcId="{768E0FD5-DC35-4AF9-96A2-4698C57DA73E}" destId="{739BED2F-83ED-4CA3-B3BF-07E1BC5F93D8}" srcOrd="0" destOrd="0" presId="urn:microsoft.com/office/officeart/2005/8/layout/target3"/>
    <dgm:cxn modelId="{3C228E18-16F5-4809-9E57-83E128C55562}" type="presOf" srcId="{443ED8DC-E53E-48A9-8E8A-7EDB25AF3B97}" destId="{844517A1-0D42-4B53-AA3C-C5CCE35C7C50}" srcOrd="0" destOrd="0" presId="urn:microsoft.com/office/officeart/2005/8/layout/target3"/>
    <dgm:cxn modelId="{E95E7730-0921-4683-86FF-2B14708B354E}" type="presOf" srcId="{768E0FD5-DC35-4AF9-96A2-4698C57DA73E}" destId="{F1F2676C-74F5-4BAF-8B4B-DA0992B104BE}" srcOrd="1" destOrd="0" presId="urn:microsoft.com/office/officeart/2005/8/layout/target3"/>
    <dgm:cxn modelId="{F31013AB-247C-4DB3-B825-C92102FEC2BC}" type="presParOf" srcId="{844517A1-0D42-4B53-AA3C-C5CCE35C7C50}" destId="{8ADE26ED-BA7B-48D0-8D26-86E7579D0F4D}" srcOrd="0" destOrd="0" presId="urn:microsoft.com/office/officeart/2005/8/layout/target3"/>
    <dgm:cxn modelId="{B3EEC4EB-4114-4DD9-8C4E-0EF142994477}" type="presParOf" srcId="{844517A1-0D42-4B53-AA3C-C5CCE35C7C50}" destId="{77AE94A3-F213-486B-A199-EE31253A8D88}" srcOrd="1" destOrd="0" presId="urn:microsoft.com/office/officeart/2005/8/layout/target3"/>
    <dgm:cxn modelId="{0FF18547-1FF9-43F1-A080-890F3249F33B}" type="presParOf" srcId="{844517A1-0D42-4B53-AA3C-C5CCE35C7C50}" destId="{CDCD3017-82C6-4EBC-83F7-01DD748E0F5C}" srcOrd="2" destOrd="0" presId="urn:microsoft.com/office/officeart/2005/8/layout/target3"/>
    <dgm:cxn modelId="{B22718D6-B4F8-4DC3-85EB-831B4BF6915E}" type="presParOf" srcId="{844517A1-0D42-4B53-AA3C-C5CCE35C7C50}" destId="{F2DD2CDD-3FC5-4F4E-A638-02ECAC39DB63}" srcOrd="3" destOrd="0" presId="urn:microsoft.com/office/officeart/2005/8/layout/target3"/>
    <dgm:cxn modelId="{E6402A58-78AE-4C77-9FC3-15AC7A9894A4}" type="presParOf" srcId="{844517A1-0D42-4B53-AA3C-C5CCE35C7C50}" destId="{92974A9C-898D-41A3-B56F-1B8C7D02D7E1}" srcOrd="4" destOrd="0" presId="urn:microsoft.com/office/officeart/2005/8/layout/target3"/>
    <dgm:cxn modelId="{C647AC70-5746-4C24-BBFF-EA8C88493B69}" type="presParOf" srcId="{844517A1-0D42-4B53-AA3C-C5CCE35C7C50}" destId="{B537BE43-81A5-40CF-96F0-9D99056E7D7B}" srcOrd="5" destOrd="0" presId="urn:microsoft.com/office/officeart/2005/8/layout/target3"/>
    <dgm:cxn modelId="{70BD393E-5FFD-41AB-82FD-7E40C036982D}" type="presParOf" srcId="{844517A1-0D42-4B53-AA3C-C5CCE35C7C50}" destId="{2C8DF693-51E5-4D72-A80A-D7DFBE39E811}" srcOrd="6" destOrd="0" presId="urn:microsoft.com/office/officeart/2005/8/layout/target3"/>
    <dgm:cxn modelId="{0A14D6D9-ABF1-44EC-8697-B47E4A0610FE}" type="presParOf" srcId="{844517A1-0D42-4B53-AA3C-C5CCE35C7C50}" destId="{4289CE30-8DF9-47BA-B4FA-C28A5F98F6DB}" srcOrd="7" destOrd="0" presId="urn:microsoft.com/office/officeart/2005/8/layout/target3"/>
    <dgm:cxn modelId="{4410B6CD-65AD-4E1A-A71D-CF49E1D26556}" type="presParOf" srcId="{844517A1-0D42-4B53-AA3C-C5CCE35C7C50}" destId="{739BED2F-83ED-4CA3-B3BF-07E1BC5F93D8}" srcOrd="8" destOrd="0" presId="urn:microsoft.com/office/officeart/2005/8/layout/target3"/>
    <dgm:cxn modelId="{8B136120-2307-43D1-87C1-0AFD7F8C846F}" type="presParOf" srcId="{844517A1-0D42-4B53-AA3C-C5CCE35C7C50}" destId="{CB81EF43-DD11-43E7-ABC8-4C7938777645}" srcOrd="9" destOrd="0" presId="urn:microsoft.com/office/officeart/2005/8/layout/target3"/>
    <dgm:cxn modelId="{A660A11D-DA40-4039-B0EF-8886D8FE315E}" type="presParOf" srcId="{844517A1-0D42-4B53-AA3C-C5CCE35C7C50}" destId="{9B364976-4B05-4CDA-8A25-2EDFBDA4DC43}" srcOrd="10" destOrd="0" presId="urn:microsoft.com/office/officeart/2005/8/layout/target3"/>
    <dgm:cxn modelId="{61BFBE49-751B-4CED-A302-6707C3204821}" type="presParOf" srcId="{844517A1-0D42-4B53-AA3C-C5CCE35C7C50}" destId="{F1F2676C-74F5-4BAF-8B4B-DA0992B104BE}" srcOrd="11" destOrd="0" presId="urn:microsoft.com/office/officeart/2005/8/layout/targe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72474F0-E8D4-4E4C-80A0-CE4399C598A1}" type="doc">
      <dgm:prSet loTypeId="urn:microsoft.com/office/officeart/2005/8/layout/pyramid2" loCatId="list" qsTypeId="urn:microsoft.com/office/officeart/2005/8/quickstyle/3d3" qsCatId="3D" csTypeId="urn:microsoft.com/office/officeart/2005/8/colors/accent1_2" csCatId="accent1" phldr="1"/>
      <dgm:spPr/>
    </dgm:pt>
    <dgm:pt modelId="{60C026A2-6069-476D-A147-1A6E692C0B86}">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Соблюдение предельной штатной численности муниципальных служащих, иных работников ОМС и работников муниципальных казенных учреждений</a:t>
          </a:r>
          <a:endParaRPr lang="ru-RU" sz="1200" dirty="0">
            <a:latin typeface="Times New Roman" panose="02020603050405020304" pitchFamily="18" charset="0"/>
            <a:cs typeface="Times New Roman" panose="02020603050405020304" pitchFamily="18" charset="0"/>
          </a:endParaRPr>
        </a:p>
      </dgm:t>
    </dgm:pt>
    <dgm:pt modelId="{742D4D2A-FEAC-4584-B7C6-FE5B04B5E48A}" type="parTrans" cxnId="{385B9123-8396-404D-9662-3B1DC607BC3A}">
      <dgm:prSet/>
      <dgm:spPr/>
      <dgm:t>
        <a:bodyPr/>
        <a:lstStyle/>
        <a:p>
          <a:endParaRPr lang="ru-RU"/>
        </a:p>
      </dgm:t>
    </dgm:pt>
    <dgm:pt modelId="{645820A3-7CA7-48F4-80AC-BC70B730725C}" type="sibTrans" cxnId="{385B9123-8396-404D-9662-3B1DC607BC3A}">
      <dgm:prSet/>
      <dgm:spPr/>
      <dgm:t>
        <a:bodyPr/>
        <a:lstStyle/>
        <a:p>
          <a:endParaRPr lang="ru-RU"/>
        </a:p>
      </dgm:t>
    </dgm:pt>
    <dgm:pt modelId="{56C2373B-ED37-49C4-970F-69B5DE530AA5}">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Оснащение муниципальных учреждений и муниципального жилого фонда приборами учета, с целью оптимизации расходов по энергетическим ресурсам</a:t>
          </a:r>
          <a:endParaRPr lang="ru-RU" sz="1200" dirty="0">
            <a:latin typeface="Times New Roman" panose="02020603050405020304" pitchFamily="18" charset="0"/>
            <a:cs typeface="Times New Roman" panose="02020603050405020304" pitchFamily="18" charset="0"/>
          </a:endParaRPr>
        </a:p>
      </dgm:t>
    </dgm:pt>
    <dgm:pt modelId="{1F3FD4B4-1E8E-412B-9011-A907BFCE4297}" type="parTrans" cxnId="{F0908114-EEF5-432F-B87D-82109786CF4F}">
      <dgm:prSet/>
      <dgm:spPr/>
      <dgm:t>
        <a:bodyPr/>
        <a:lstStyle/>
        <a:p>
          <a:endParaRPr lang="ru-RU"/>
        </a:p>
      </dgm:t>
    </dgm:pt>
    <dgm:pt modelId="{2BEC24A3-0245-42A4-A72B-074AE132358B}" type="sibTrans" cxnId="{F0908114-EEF5-432F-B87D-82109786CF4F}">
      <dgm:prSet/>
      <dgm:spPr/>
      <dgm:t>
        <a:bodyPr/>
        <a:lstStyle/>
        <a:p>
          <a:endParaRPr lang="ru-RU"/>
        </a:p>
      </dgm:t>
    </dgm:pt>
    <dgm:pt modelId="{68F7573A-5B85-4B88-BEFC-BA83E92AE43F}">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Увеличение числа работников органов местного самоуправления и муниципальных учреждений, проходящих обучение по повышению квалификации методом дистанционного обучения из </a:t>
          </a:r>
          <a:r>
            <a:rPr lang="ru-RU" sz="1200" dirty="0" err="1" smtClean="0">
              <a:latin typeface="Times New Roman" panose="02020603050405020304" pitchFamily="18" charset="0"/>
              <a:cs typeface="Times New Roman" panose="02020603050405020304" pitchFamily="18" charset="0"/>
            </a:rPr>
            <a:t>ощего</a:t>
          </a:r>
          <a:r>
            <a:rPr lang="ru-RU" sz="1200" dirty="0" smtClean="0">
              <a:latin typeface="Times New Roman" panose="02020603050405020304" pitchFamily="18" charset="0"/>
              <a:cs typeface="Times New Roman" panose="02020603050405020304" pitchFamily="18" charset="0"/>
            </a:rPr>
            <a:t> числа, с целью снижения расходов на командировочные расходы</a:t>
          </a:r>
          <a:endParaRPr lang="ru-RU" sz="1200" dirty="0">
            <a:latin typeface="Times New Roman" panose="02020603050405020304" pitchFamily="18" charset="0"/>
            <a:cs typeface="Times New Roman" panose="02020603050405020304" pitchFamily="18" charset="0"/>
          </a:endParaRPr>
        </a:p>
      </dgm:t>
    </dgm:pt>
    <dgm:pt modelId="{CD03767C-936B-4224-B5DC-2AA5E500B10E}" type="parTrans" cxnId="{4E621BFC-E194-45EF-BA95-D5CD8851DA2C}">
      <dgm:prSet/>
      <dgm:spPr/>
      <dgm:t>
        <a:bodyPr/>
        <a:lstStyle/>
        <a:p>
          <a:endParaRPr lang="ru-RU"/>
        </a:p>
      </dgm:t>
    </dgm:pt>
    <dgm:pt modelId="{9B929F24-FB3B-43B7-9E1F-57B859863452}" type="sibTrans" cxnId="{4E621BFC-E194-45EF-BA95-D5CD8851DA2C}">
      <dgm:prSet/>
      <dgm:spPr/>
      <dgm:t>
        <a:bodyPr/>
        <a:lstStyle/>
        <a:p>
          <a:endParaRPr lang="ru-RU"/>
        </a:p>
      </dgm:t>
    </dgm:pt>
    <dgm:pt modelId="{AE110949-2148-4D86-B9FF-27ECAEEF0228}">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Соблюдение нормативов формирования расходов на оплату труда депутатов,      выборных должностных лиц местного самоуправления, осуществляющих свои полномочия на постоянной основе и муниципальных служащих</a:t>
          </a:r>
          <a:endParaRPr lang="ru-RU" sz="1200" dirty="0">
            <a:latin typeface="Times New Roman" panose="02020603050405020304" pitchFamily="18" charset="0"/>
            <a:cs typeface="Times New Roman" panose="02020603050405020304" pitchFamily="18" charset="0"/>
          </a:endParaRPr>
        </a:p>
      </dgm:t>
    </dgm:pt>
    <dgm:pt modelId="{6B8BACA7-C420-4990-8E7A-A943F92AC3FA}" type="parTrans" cxnId="{37D29B79-A54F-47A2-916E-195137D45AE7}">
      <dgm:prSet/>
      <dgm:spPr/>
      <dgm:t>
        <a:bodyPr/>
        <a:lstStyle/>
        <a:p>
          <a:endParaRPr lang="ru-RU"/>
        </a:p>
      </dgm:t>
    </dgm:pt>
    <dgm:pt modelId="{C6E00912-5518-493A-B4A2-2248B7CAB7B6}" type="sibTrans" cxnId="{37D29B79-A54F-47A2-916E-195137D45AE7}">
      <dgm:prSet/>
      <dgm:spPr/>
      <dgm:t>
        <a:bodyPr/>
        <a:lstStyle/>
        <a:p>
          <a:endParaRPr lang="ru-RU"/>
        </a:p>
      </dgm:t>
    </dgm:pt>
    <dgm:pt modelId="{EB72AB2E-7619-4065-9CAE-73AA2CFC39B5}" type="pres">
      <dgm:prSet presAssocID="{C72474F0-E8D4-4E4C-80A0-CE4399C598A1}" presName="compositeShape" presStyleCnt="0">
        <dgm:presLayoutVars>
          <dgm:dir/>
          <dgm:resizeHandles/>
        </dgm:presLayoutVars>
      </dgm:prSet>
      <dgm:spPr/>
    </dgm:pt>
    <dgm:pt modelId="{C37D5961-2C9E-479D-9940-FC55F60A5C9B}" type="pres">
      <dgm:prSet presAssocID="{C72474F0-E8D4-4E4C-80A0-CE4399C598A1}" presName="pyramid" presStyleLbl="node1" presStyleIdx="0" presStyleCnt="1" custScaleX="71408" custScaleY="92748" custLinFactNeighborX="-8036" custLinFactNeighborY="-5744"/>
      <dgm:spPr/>
    </dgm:pt>
    <dgm:pt modelId="{FB80F003-8228-4508-89A0-887FC83948BD}" type="pres">
      <dgm:prSet presAssocID="{C72474F0-E8D4-4E4C-80A0-CE4399C598A1}" presName="theList" presStyleCnt="0"/>
      <dgm:spPr/>
    </dgm:pt>
    <dgm:pt modelId="{D880BD71-9DE6-4974-804F-6483C7A5CFF3}" type="pres">
      <dgm:prSet presAssocID="{60C026A2-6069-476D-A147-1A6E692C0B86}" presName="aNode" presStyleLbl="fgAcc1" presStyleIdx="0" presStyleCnt="4" custScaleX="206677" custLinFactNeighborX="18627" custLinFactNeighborY="-69254">
        <dgm:presLayoutVars>
          <dgm:bulletEnabled val="1"/>
        </dgm:presLayoutVars>
      </dgm:prSet>
      <dgm:spPr/>
      <dgm:t>
        <a:bodyPr/>
        <a:lstStyle/>
        <a:p>
          <a:endParaRPr lang="ru-RU"/>
        </a:p>
      </dgm:t>
    </dgm:pt>
    <dgm:pt modelId="{911D6640-667F-48BB-B7E3-75B7485F9AA4}" type="pres">
      <dgm:prSet presAssocID="{60C026A2-6069-476D-A147-1A6E692C0B86}" presName="aSpace" presStyleCnt="0"/>
      <dgm:spPr/>
    </dgm:pt>
    <dgm:pt modelId="{36C49FFD-B549-4EFA-B47F-1D7048C27C9F}" type="pres">
      <dgm:prSet presAssocID="{AE110949-2148-4D86-B9FF-27ECAEEF0228}" presName="aNode" presStyleLbl="fgAcc1" presStyleIdx="1" presStyleCnt="4" custScaleX="213237" custLinFactNeighborX="18649" custLinFactNeighborY="-16017">
        <dgm:presLayoutVars>
          <dgm:bulletEnabled val="1"/>
        </dgm:presLayoutVars>
      </dgm:prSet>
      <dgm:spPr/>
      <dgm:t>
        <a:bodyPr/>
        <a:lstStyle/>
        <a:p>
          <a:endParaRPr lang="ru-RU"/>
        </a:p>
      </dgm:t>
    </dgm:pt>
    <dgm:pt modelId="{1E2093E8-0384-459F-BF43-87B7CD29E652}" type="pres">
      <dgm:prSet presAssocID="{AE110949-2148-4D86-B9FF-27ECAEEF0228}" presName="aSpace" presStyleCnt="0"/>
      <dgm:spPr/>
    </dgm:pt>
    <dgm:pt modelId="{E436DB04-3BAF-42A7-9310-53A9469CB369}" type="pres">
      <dgm:prSet presAssocID="{56C2373B-ED37-49C4-970F-69B5DE530AA5}" presName="aNode" presStyleLbl="fgAcc1" presStyleIdx="2" presStyleCnt="4" custScaleX="213931" custLinFactNeighborX="18996" custLinFactNeighborY="37220">
        <dgm:presLayoutVars>
          <dgm:bulletEnabled val="1"/>
        </dgm:presLayoutVars>
      </dgm:prSet>
      <dgm:spPr/>
      <dgm:t>
        <a:bodyPr/>
        <a:lstStyle/>
        <a:p>
          <a:endParaRPr lang="ru-RU"/>
        </a:p>
      </dgm:t>
    </dgm:pt>
    <dgm:pt modelId="{972C3C17-B3D4-4120-8CBE-309E1D3C5E1C}" type="pres">
      <dgm:prSet presAssocID="{56C2373B-ED37-49C4-970F-69B5DE530AA5}" presName="aSpace" presStyleCnt="0"/>
      <dgm:spPr/>
    </dgm:pt>
    <dgm:pt modelId="{A46F0C21-C6D3-4ED3-B78E-CB27E06B2B58}" type="pres">
      <dgm:prSet presAssocID="{68F7573A-5B85-4B88-BEFC-BA83E92AE43F}" presName="aNode" presStyleLbl="fgAcc1" presStyleIdx="3" presStyleCnt="4" custScaleX="213341" custLinFactNeighborX="18701" custLinFactNeighborY="90457">
        <dgm:presLayoutVars>
          <dgm:bulletEnabled val="1"/>
        </dgm:presLayoutVars>
      </dgm:prSet>
      <dgm:spPr/>
      <dgm:t>
        <a:bodyPr/>
        <a:lstStyle/>
        <a:p>
          <a:endParaRPr lang="ru-RU"/>
        </a:p>
      </dgm:t>
    </dgm:pt>
    <dgm:pt modelId="{736C412D-8272-4840-8CEA-8370BAA416AE}" type="pres">
      <dgm:prSet presAssocID="{68F7573A-5B85-4B88-BEFC-BA83E92AE43F}" presName="aSpace" presStyleCnt="0"/>
      <dgm:spPr/>
    </dgm:pt>
  </dgm:ptLst>
  <dgm:cxnLst>
    <dgm:cxn modelId="{F0908114-EEF5-432F-B87D-82109786CF4F}" srcId="{C72474F0-E8D4-4E4C-80A0-CE4399C598A1}" destId="{56C2373B-ED37-49C4-970F-69B5DE530AA5}" srcOrd="2" destOrd="0" parTransId="{1F3FD4B4-1E8E-412B-9011-A907BFCE4297}" sibTransId="{2BEC24A3-0245-42A4-A72B-074AE132358B}"/>
    <dgm:cxn modelId="{1AF15783-B69D-4233-A8B6-9E833BB4AEA1}" type="presOf" srcId="{68F7573A-5B85-4B88-BEFC-BA83E92AE43F}" destId="{A46F0C21-C6D3-4ED3-B78E-CB27E06B2B58}" srcOrd="0" destOrd="0" presId="urn:microsoft.com/office/officeart/2005/8/layout/pyramid2"/>
    <dgm:cxn modelId="{385B9123-8396-404D-9662-3B1DC607BC3A}" srcId="{C72474F0-E8D4-4E4C-80A0-CE4399C598A1}" destId="{60C026A2-6069-476D-A147-1A6E692C0B86}" srcOrd="0" destOrd="0" parTransId="{742D4D2A-FEAC-4584-B7C6-FE5B04B5E48A}" sibTransId="{645820A3-7CA7-48F4-80AC-BC70B730725C}"/>
    <dgm:cxn modelId="{4E621BFC-E194-45EF-BA95-D5CD8851DA2C}" srcId="{C72474F0-E8D4-4E4C-80A0-CE4399C598A1}" destId="{68F7573A-5B85-4B88-BEFC-BA83E92AE43F}" srcOrd="3" destOrd="0" parTransId="{CD03767C-936B-4224-B5DC-2AA5E500B10E}" sibTransId="{9B929F24-FB3B-43B7-9E1F-57B859863452}"/>
    <dgm:cxn modelId="{3F89CF48-A704-496E-9B6C-BCE1E80677CB}" type="presOf" srcId="{C72474F0-E8D4-4E4C-80A0-CE4399C598A1}" destId="{EB72AB2E-7619-4065-9CAE-73AA2CFC39B5}" srcOrd="0" destOrd="0" presId="urn:microsoft.com/office/officeart/2005/8/layout/pyramid2"/>
    <dgm:cxn modelId="{9ACB6CFF-F8BF-4FB0-808B-EDE879FAB0F3}" type="presOf" srcId="{AE110949-2148-4D86-B9FF-27ECAEEF0228}" destId="{36C49FFD-B549-4EFA-B47F-1D7048C27C9F}" srcOrd="0" destOrd="0" presId="urn:microsoft.com/office/officeart/2005/8/layout/pyramid2"/>
    <dgm:cxn modelId="{37D29B79-A54F-47A2-916E-195137D45AE7}" srcId="{C72474F0-E8D4-4E4C-80A0-CE4399C598A1}" destId="{AE110949-2148-4D86-B9FF-27ECAEEF0228}" srcOrd="1" destOrd="0" parTransId="{6B8BACA7-C420-4990-8E7A-A943F92AC3FA}" sibTransId="{C6E00912-5518-493A-B4A2-2248B7CAB7B6}"/>
    <dgm:cxn modelId="{A3224EBF-8B49-49E2-AF70-D7B421F4AD65}" type="presOf" srcId="{60C026A2-6069-476D-A147-1A6E692C0B86}" destId="{D880BD71-9DE6-4974-804F-6483C7A5CFF3}" srcOrd="0" destOrd="0" presId="urn:microsoft.com/office/officeart/2005/8/layout/pyramid2"/>
    <dgm:cxn modelId="{C2D56A52-663F-4A45-921F-F4195AF03912}" type="presOf" srcId="{56C2373B-ED37-49C4-970F-69B5DE530AA5}" destId="{E436DB04-3BAF-42A7-9310-53A9469CB369}" srcOrd="0" destOrd="0" presId="urn:microsoft.com/office/officeart/2005/8/layout/pyramid2"/>
    <dgm:cxn modelId="{1022042E-1705-4E5F-A987-70A963292E10}" type="presParOf" srcId="{EB72AB2E-7619-4065-9CAE-73AA2CFC39B5}" destId="{C37D5961-2C9E-479D-9940-FC55F60A5C9B}" srcOrd="0" destOrd="0" presId="urn:microsoft.com/office/officeart/2005/8/layout/pyramid2"/>
    <dgm:cxn modelId="{411C067B-2579-4C43-AC12-72CD54DE9C06}" type="presParOf" srcId="{EB72AB2E-7619-4065-9CAE-73AA2CFC39B5}" destId="{FB80F003-8228-4508-89A0-887FC83948BD}" srcOrd="1" destOrd="0" presId="urn:microsoft.com/office/officeart/2005/8/layout/pyramid2"/>
    <dgm:cxn modelId="{EDDBE194-7478-4E81-82BB-71434746654E}" type="presParOf" srcId="{FB80F003-8228-4508-89A0-887FC83948BD}" destId="{D880BD71-9DE6-4974-804F-6483C7A5CFF3}" srcOrd="0" destOrd="0" presId="urn:microsoft.com/office/officeart/2005/8/layout/pyramid2"/>
    <dgm:cxn modelId="{99843B98-3C61-4FD4-90CA-9AC7CA895609}" type="presParOf" srcId="{FB80F003-8228-4508-89A0-887FC83948BD}" destId="{911D6640-667F-48BB-B7E3-75B7485F9AA4}" srcOrd="1" destOrd="0" presId="urn:microsoft.com/office/officeart/2005/8/layout/pyramid2"/>
    <dgm:cxn modelId="{241B4821-D50F-4E7B-96B0-99F3E9DCCCBC}" type="presParOf" srcId="{FB80F003-8228-4508-89A0-887FC83948BD}" destId="{36C49FFD-B549-4EFA-B47F-1D7048C27C9F}" srcOrd="2" destOrd="0" presId="urn:microsoft.com/office/officeart/2005/8/layout/pyramid2"/>
    <dgm:cxn modelId="{23CD6493-6794-4679-9895-B030B31ADB15}" type="presParOf" srcId="{FB80F003-8228-4508-89A0-887FC83948BD}" destId="{1E2093E8-0384-459F-BF43-87B7CD29E652}" srcOrd="3" destOrd="0" presId="urn:microsoft.com/office/officeart/2005/8/layout/pyramid2"/>
    <dgm:cxn modelId="{D414E06C-FBE8-460C-8D93-E027B88809D8}" type="presParOf" srcId="{FB80F003-8228-4508-89A0-887FC83948BD}" destId="{E436DB04-3BAF-42A7-9310-53A9469CB369}" srcOrd="4" destOrd="0" presId="urn:microsoft.com/office/officeart/2005/8/layout/pyramid2"/>
    <dgm:cxn modelId="{DDA914E3-7642-4DC6-B1FA-CC8B539789A8}" type="presParOf" srcId="{FB80F003-8228-4508-89A0-887FC83948BD}" destId="{972C3C17-B3D4-4120-8CBE-309E1D3C5E1C}" srcOrd="5" destOrd="0" presId="urn:microsoft.com/office/officeart/2005/8/layout/pyramid2"/>
    <dgm:cxn modelId="{70A2F1C1-7959-4DE4-BACA-FE90B5CD412D}" type="presParOf" srcId="{FB80F003-8228-4508-89A0-887FC83948BD}" destId="{A46F0C21-C6D3-4ED3-B78E-CB27E06B2B58}" srcOrd="6" destOrd="0" presId="urn:microsoft.com/office/officeart/2005/8/layout/pyramid2"/>
    <dgm:cxn modelId="{648A5900-DD4B-40AB-BFE4-6B1C706FA2FE}" type="presParOf" srcId="{FB80F003-8228-4508-89A0-887FC83948BD}" destId="{736C412D-8272-4840-8CEA-8370BAA416AE}" srcOrd="7" destOrd="0" presId="urn:microsoft.com/office/officeart/2005/8/layout/pyramid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4A8E02-B245-4353-81B4-F457D669A20B}">
      <dsp:nvSpPr>
        <dsp:cNvPr id="0" name=""/>
        <dsp:cNvSpPr/>
      </dsp:nvSpPr>
      <dsp:spPr>
        <a:xfrm>
          <a:off x="0" y="476170"/>
          <a:ext cx="2934072" cy="3644058"/>
        </a:xfrm>
        <a:prstGeom prst="pie">
          <a:avLst>
            <a:gd name="adj1" fmla="val 5400000"/>
            <a:gd name="adj2" fmla="val 16200000"/>
          </a:avLst>
        </a:prstGeom>
        <a:solidFill>
          <a:schemeClr val="accent2">
            <a:lumMod val="40000"/>
            <a:lumOff val="60000"/>
          </a:schemeClr>
        </a:soli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1F0121C-5F33-4055-A163-0FE276F2FB63}">
      <dsp:nvSpPr>
        <dsp:cNvPr id="0" name=""/>
        <dsp:cNvSpPr/>
      </dsp:nvSpPr>
      <dsp:spPr>
        <a:xfrm>
          <a:off x="1467036" y="476170"/>
          <a:ext cx="3423084" cy="3644058"/>
        </a:xfrm>
        <a:prstGeom prst="rect">
          <a:avLst/>
        </a:prstGeom>
        <a:solidFill>
          <a:schemeClr val="accent2">
            <a:lumMod val="40000"/>
            <a:lumOff val="60000"/>
            <a:alpha val="90000"/>
          </a:schemeClr>
        </a:solidFill>
        <a:ln w="10000" cap="flat" cmpd="sng" algn="ctr">
          <a:solidFill>
            <a:schemeClr val="accent1">
              <a:hueOff val="0"/>
              <a:satOff val="0"/>
              <a:lumOff val="0"/>
              <a:alphaOff val="0"/>
            </a:schemeClr>
          </a:solidFill>
          <a:prstDash val="solid"/>
        </a:ln>
        <a:effectLst>
          <a:outerShdw blurRad="76200" dist="50800" dir="5400000" rotWithShape="0">
            <a:srgbClr val="4E3B30">
              <a:alpha val="60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kern="1200" dirty="0" smtClean="0">
              <a:latin typeface="Times New Roman" panose="02020603050405020304" pitchFamily="18" charset="0"/>
              <a:cs typeface="Times New Roman" panose="02020603050405020304" pitchFamily="18" charset="0"/>
            </a:rPr>
            <a:t>Повышение уровня благоустройства дворовых территорий</a:t>
          </a:r>
          <a:endParaRPr lang="ru-RU" sz="1400" kern="1200" dirty="0">
            <a:latin typeface="Times New Roman" panose="02020603050405020304" pitchFamily="18" charset="0"/>
            <a:cs typeface="Times New Roman" panose="02020603050405020304" pitchFamily="18" charset="0"/>
          </a:endParaRPr>
        </a:p>
      </dsp:txBody>
      <dsp:txXfrm>
        <a:off x="1467036" y="476170"/>
        <a:ext cx="3423084" cy="1093219"/>
      </dsp:txXfrm>
    </dsp:sp>
    <dsp:sp modelId="{0BCDACD9-ECD8-4F07-B1D9-21F148F433B1}">
      <dsp:nvSpPr>
        <dsp:cNvPr id="0" name=""/>
        <dsp:cNvSpPr/>
      </dsp:nvSpPr>
      <dsp:spPr>
        <a:xfrm>
          <a:off x="513463" y="1711387"/>
          <a:ext cx="1907144" cy="1907144"/>
        </a:xfrm>
        <a:prstGeom prst="pie">
          <a:avLst>
            <a:gd name="adj1" fmla="val 5400000"/>
            <a:gd name="adj2" fmla="val 16200000"/>
          </a:avLst>
        </a:prstGeom>
        <a:solidFill>
          <a:srgbClr val="FFC000"/>
        </a:soli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3A03212-DA54-46A9-B17D-A7288A017731}">
      <dsp:nvSpPr>
        <dsp:cNvPr id="0" name=""/>
        <dsp:cNvSpPr/>
      </dsp:nvSpPr>
      <dsp:spPr>
        <a:xfrm>
          <a:off x="1467036" y="1711387"/>
          <a:ext cx="3423084" cy="1907144"/>
        </a:xfrm>
        <a:prstGeom prst="rect">
          <a:avLst/>
        </a:prstGeom>
        <a:solidFill>
          <a:srgbClr val="FFC000">
            <a:alpha val="90000"/>
          </a:srgbClr>
        </a:solidFill>
        <a:ln w="10000" cap="flat" cmpd="sng" algn="ctr">
          <a:solidFill>
            <a:schemeClr val="accent1">
              <a:hueOff val="0"/>
              <a:satOff val="0"/>
              <a:lumOff val="0"/>
              <a:alphaOff val="0"/>
            </a:schemeClr>
          </a:solidFill>
          <a:prstDash val="solid"/>
        </a:ln>
        <a:effectLst>
          <a:outerShdw blurRad="76200" dist="50800" dir="5400000" rotWithShape="0">
            <a:srgbClr val="4E3B30">
              <a:alpha val="60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kern="1200" dirty="0" smtClean="0">
              <a:latin typeface="Times New Roman" panose="02020603050405020304" pitchFamily="18" charset="0"/>
              <a:cs typeface="Times New Roman" panose="02020603050405020304" pitchFamily="18" charset="0"/>
            </a:rPr>
            <a:t>Повышение уровня благоустройства наиболее посещаемых муниципальных территорий</a:t>
          </a:r>
          <a:endParaRPr lang="ru-RU" sz="1400" kern="1200" dirty="0">
            <a:latin typeface="Times New Roman" panose="02020603050405020304" pitchFamily="18" charset="0"/>
            <a:cs typeface="Times New Roman" panose="02020603050405020304" pitchFamily="18" charset="0"/>
          </a:endParaRPr>
        </a:p>
      </dsp:txBody>
      <dsp:txXfrm>
        <a:off x="1467036" y="1711387"/>
        <a:ext cx="3423084" cy="880220"/>
      </dsp:txXfrm>
    </dsp:sp>
    <dsp:sp modelId="{E1E1607D-4CC7-45FF-BA40-4DA92B2D010B}">
      <dsp:nvSpPr>
        <dsp:cNvPr id="0" name=""/>
        <dsp:cNvSpPr/>
      </dsp:nvSpPr>
      <dsp:spPr>
        <a:xfrm>
          <a:off x="1026925" y="2591608"/>
          <a:ext cx="880220" cy="880220"/>
        </a:xfrm>
        <a:prstGeom prst="pie">
          <a:avLst>
            <a:gd name="adj1" fmla="val 5400000"/>
            <a:gd name="adj2" fmla="val 16200000"/>
          </a:avLst>
        </a:prstGeom>
        <a:solidFill>
          <a:srgbClr val="92D050"/>
        </a:soli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FE93A01-F0B0-4B78-AB56-32D4FC27F7E3}">
      <dsp:nvSpPr>
        <dsp:cNvPr id="0" name=""/>
        <dsp:cNvSpPr/>
      </dsp:nvSpPr>
      <dsp:spPr>
        <a:xfrm>
          <a:off x="1467036" y="2591608"/>
          <a:ext cx="3423084" cy="880220"/>
        </a:xfrm>
        <a:prstGeom prst="rect">
          <a:avLst/>
        </a:prstGeom>
        <a:solidFill>
          <a:srgbClr val="92D050">
            <a:alpha val="90000"/>
          </a:srgbClr>
        </a:solidFill>
        <a:ln w="10000" cap="flat" cmpd="sng" algn="ctr">
          <a:solidFill>
            <a:schemeClr val="accent1">
              <a:hueOff val="0"/>
              <a:satOff val="0"/>
              <a:lumOff val="0"/>
              <a:alphaOff val="0"/>
            </a:schemeClr>
          </a:solidFill>
          <a:prstDash val="solid"/>
        </a:ln>
        <a:effectLst>
          <a:outerShdw blurRad="76200" dist="50800" dir="5400000" rotWithShape="0">
            <a:srgbClr val="4E3B30">
              <a:alpha val="60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kern="1200" dirty="0" smtClean="0">
              <a:latin typeface="Times New Roman" panose="02020603050405020304" pitchFamily="18" charset="0"/>
              <a:cs typeface="Times New Roman" panose="02020603050405020304" pitchFamily="18" charset="0"/>
            </a:rPr>
            <a:t>Повышение уровня вовлеченности заинтересованных граждан, организаций в реализацию мероприятий по благоустройству территорий</a:t>
          </a:r>
          <a:endParaRPr lang="ru-RU" sz="1400" kern="1200" dirty="0">
            <a:latin typeface="Times New Roman" panose="02020603050405020304" pitchFamily="18" charset="0"/>
            <a:cs typeface="Times New Roman" panose="02020603050405020304" pitchFamily="18" charset="0"/>
          </a:endParaRPr>
        </a:p>
      </dsp:txBody>
      <dsp:txXfrm>
        <a:off x="1467036" y="2591608"/>
        <a:ext cx="3423084" cy="8802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0633BA-22F9-4635-971F-99BB2B5FC670}">
      <dsp:nvSpPr>
        <dsp:cNvPr id="0" name=""/>
        <dsp:cNvSpPr/>
      </dsp:nvSpPr>
      <dsp:spPr>
        <a:xfrm>
          <a:off x="297736" y="779"/>
          <a:ext cx="3580991" cy="709554"/>
        </a:xfrm>
        <a:prstGeom prst="roundRect">
          <a:avLst>
            <a:gd name="adj" fmla="val 1000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В 2019 году расходы бюджета составляют</a:t>
          </a:r>
        </a:p>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 </a:t>
          </a:r>
          <a:r>
            <a:rPr lang="ru-RU" sz="1200" b="1" i="0" u="none" strike="noStrike" kern="1200" dirty="0" smtClean="0">
              <a:solidFill>
                <a:schemeClr val="tx1"/>
              </a:solidFill>
              <a:effectLst/>
              <a:latin typeface="Times New Roman"/>
            </a:rPr>
            <a:t>811 248,4</a:t>
          </a:r>
          <a:r>
            <a:rPr lang="ru-RU" sz="1200" b="1" kern="1200" dirty="0" smtClean="0">
              <a:solidFill>
                <a:schemeClr val="tx1"/>
              </a:solidFill>
              <a:latin typeface="Times New Roman" panose="02020603050405020304" pitchFamily="18" charset="0"/>
              <a:cs typeface="Times New Roman" panose="02020603050405020304" pitchFamily="18" charset="0"/>
            </a:rPr>
            <a:t>, </a:t>
          </a:r>
        </a:p>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в том числе за счет:</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a:off x="318518" y="21561"/>
        <a:ext cx="3539427" cy="667990"/>
      </dsp:txXfrm>
    </dsp:sp>
    <dsp:sp modelId="{2213ACFC-3171-405C-984D-360F12B610AC}">
      <dsp:nvSpPr>
        <dsp:cNvPr id="0" name=""/>
        <dsp:cNvSpPr/>
      </dsp:nvSpPr>
      <dsp:spPr>
        <a:xfrm>
          <a:off x="297736" y="813132"/>
          <a:ext cx="571106" cy="571106"/>
        </a:xfrm>
        <a:prstGeom prst="roundRect">
          <a:avLst>
            <a:gd name="adj" fmla="val 166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739AB7C-5014-41A9-9736-484C7AACBCC1}">
      <dsp:nvSpPr>
        <dsp:cNvPr id="0" name=""/>
        <dsp:cNvSpPr/>
      </dsp:nvSpPr>
      <dsp:spPr>
        <a:xfrm>
          <a:off x="903109" y="813132"/>
          <a:ext cx="2975618" cy="571106"/>
        </a:xfrm>
        <a:prstGeom prst="roundRect">
          <a:avLst>
            <a:gd name="adj" fmla="val 16670"/>
          </a:avLst>
        </a:prstGeom>
        <a:gradFill rotWithShape="0">
          <a:gsLst>
            <a:gs pos="0">
              <a:schemeClr val="accent2">
                <a:hueOff val="0"/>
                <a:satOff val="0"/>
                <a:lumOff val="0"/>
                <a:alphaOff val="0"/>
                <a:tint val="75000"/>
                <a:shade val="85000"/>
                <a:satMod val="230000"/>
              </a:schemeClr>
            </a:gs>
            <a:gs pos="25000">
              <a:schemeClr val="accent2">
                <a:hueOff val="0"/>
                <a:satOff val="0"/>
                <a:lumOff val="0"/>
                <a:alphaOff val="0"/>
                <a:tint val="90000"/>
                <a:shade val="70000"/>
                <a:satMod val="220000"/>
              </a:schemeClr>
            </a:gs>
            <a:gs pos="50000">
              <a:schemeClr val="accent2">
                <a:hueOff val="0"/>
                <a:satOff val="0"/>
                <a:lumOff val="0"/>
                <a:alphaOff val="0"/>
                <a:tint val="90000"/>
                <a:shade val="58000"/>
                <a:satMod val="225000"/>
              </a:schemeClr>
            </a:gs>
            <a:gs pos="65000">
              <a:schemeClr val="accent2">
                <a:hueOff val="0"/>
                <a:satOff val="0"/>
                <a:lumOff val="0"/>
                <a:alphaOff val="0"/>
                <a:tint val="90000"/>
                <a:shade val="58000"/>
                <a:satMod val="225000"/>
              </a:schemeClr>
            </a:gs>
            <a:gs pos="80000">
              <a:schemeClr val="accent2">
                <a:hueOff val="0"/>
                <a:satOff val="0"/>
                <a:lumOff val="0"/>
                <a:alphaOff val="0"/>
                <a:tint val="90000"/>
                <a:shade val="69000"/>
                <a:satMod val="220000"/>
              </a:schemeClr>
            </a:gs>
            <a:gs pos="100000">
              <a:schemeClr val="accent2">
                <a:hueOff val="0"/>
                <a:satOff val="0"/>
                <a:lumOff val="0"/>
                <a:alphaOff val="0"/>
                <a:tint val="77000"/>
                <a:shade val="80000"/>
                <a:satMod val="230000"/>
              </a:schemeClr>
            </a:gs>
          </a:gsLst>
          <a:lin ang="5400000" scaled="1"/>
        </a:gradFill>
        <a:ln w="10000" cap="flat" cmpd="sng" algn="ctr">
          <a:solidFill>
            <a:schemeClr val="lt1">
              <a:hueOff val="0"/>
              <a:satOff val="0"/>
              <a:lumOff val="0"/>
              <a:alphaOff val="0"/>
            </a:schemeClr>
          </a:solidFill>
          <a:prstDash val="solid"/>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собственных доходов, дотаций и источников финансирования бюджета 323 180,2</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a:off x="930993" y="841016"/>
        <a:ext cx="2919850" cy="515338"/>
      </dsp:txXfrm>
    </dsp:sp>
    <dsp:sp modelId="{8FB3835D-19CD-424D-839F-915464D315D5}">
      <dsp:nvSpPr>
        <dsp:cNvPr id="0" name=""/>
        <dsp:cNvSpPr/>
      </dsp:nvSpPr>
      <dsp:spPr>
        <a:xfrm>
          <a:off x="297736" y="1452771"/>
          <a:ext cx="571106" cy="571106"/>
        </a:xfrm>
        <a:prstGeom prst="roundRect">
          <a:avLst>
            <a:gd name="adj" fmla="val 1667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4000" r="-14000"/>
          </a:stretch>
        </a:blip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8DB1F7E-0878-4C73-A0C2-9CF4E7FA1B69}">
      <dsp:nvSpPr>
        <dsp:cNvPr id="0" name=""/>
        <dsp:cNvSpPr/>
      </dsp:nvSpPr>
      <dsp:spPr>
        <a:xfrm>
          <a:off x="903109" y="1452771"/>
          <a:ext cx="2975618" cy="571106"/>
        </a:xfrm>
        <a:prstGeom prst="roundRect">
          <a:avLst>
            <a:gd name="adj" fmla="val 16670"/>
          </a:avLst>
        </a:prstGeom>
        <a:gradFill rotWithShape="0">
          <a:gsLst>
            <a:gs pos="0">
              <a:schemeClr val="accent3">
                <a:hueOff val="0"/>
                <a:satOff val="0"/>
                <a:lumOff val="0"/>
                <a:alphaOff val="0"/>
                <a:tint val="75000"/>
                <a:shade val="85000"/>
                <a:satMod val="230000"/>
              </a:schemeClr>
            </a:gs>
            <a:gs pos="25000">
              <a:schemeClr val="accent3">
                <a:hueOff val="0"/>
                <a:satOff val="0"/>
                <a:lumOff val="0"/>
                <a:alphaOff val="0"/>
                <a:tint val="90000"/>
                <a:shade val="70000"/>
                <a:satMod val="220000"/>
              </a:schemeClr>
            </a:gs>
            <a:gs pos="50000">
              <a:schemeClr val="accent3">
                <a:hueOff val="0"/>
                <a:satOff val="0"/>
                <a:lumOff val="0"/>
                <a:alphaOff val="0"/>
                <a:tint val="90000"/>
                <a:shade val="58000"/>
                <a:satMod val="225000"/>
              </a:schemeClr>
            </a:gs>
            <a:gs pos="65000">
              <a:schemeClr val="accent3">
                <a:hueOff val="0"/>
                <a:satOff val="0"/>
                <a:lumOff val="0"/>
                <a:alphaOff val="0"/>
                <a:tint val="90000"/>
                <a:shade val="58000"/>
                <a:satMod val="225000"/>
              </a:schemeClr>
            </a:gs>
            <a:gs pos="80000">
              <a:schemeClr val="accent3">
                <a:hueOff val="0"/>
                <a:satOff val="0"/>
                <a:lumOff val="0"/>
                <a:alphaOff val="0"/>
                <a:tint val="90000"/>
                <a:shade val="69000"/>
                <a:satMod val="220000"/>
              </a:schemeClr>
            </a:gs>
            <a:gs pos="100000">
              <a:schemeClr val="accent3">
                <a:hueOff val="0"/>
                <a:satOff val="0"/>
                <a:lumOff val="0"/>
                <a:alphaOff val="0"/>
                <a:tint val="77000"/>
                <a:shade val="80000"/>
                <a:satMod val="230000"/>
              </a:schemeClr>
            </a:gs>
          </a:gsLst>
          <a:lin ang="5400000" scaled="1"/>
        </a:gradFill>
        <a:ln w="10000" cap="flat" cmpd="sng" algn="ctr">
          <a:solidFill>
            <a:schemeClr val="lt1">
              <a:hueOff val="0"/>
              <a:satOff val="0"/>
              <a:lumOff val="0"/>
              <a:alphaOff val="0"/>
            </a:schemeClr>
          </a:solidFill>
          <a:prstDash val="solid"/>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целевых средств ФБ и РБ  </a:t>
          </a:r>
        </a:p>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478 385,9</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a:off x="930993" y="1480655"/>
        <a:ext cx="2919850" cy="515338"/>
      </dsp:txXfrm>
    </dsp:sp>
    <dsp:sp modelId="{9EFB8E4D-DB48-44FF-9756-36735E40FEF5}">
      <dsp:nvSpPr>
        <dsp:cNvPr id="0" name=""/>
        <dsp:cNvSpPr/>
      </dsp:nvSpPr>
      <dsp:spPr>
        <a:xfrm>
          <a:off x="297736" y="2092410"/>
          <a:ext cx="571106" cy="571106"/>
        </a:xfrm>
        <a:prstGeom prst="roundRect">
          <a:avLst>
            <a:gd name="adj" fmla="val 1667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B3C5690-A6D5-47AB-8BDD-84FFA1F67342}">
      <dsp:nvSpPr>
        <dsp:cNvPr id="0" name=""/>
        <dsp:cNvSpPr/>
      </dsp:nvSpPr>
      <dsp:spPr>
        <a:xfrm>
          <a:off x="903109" y="2092410"/>
          <a:ext cx="2975618" cy="571106"/>
        </a:xfrm>
        <a:prstGeom prst="roundRect">
          <a:avLst>
            <a:gd name="adj" fmla="val 16670"/>
          </a:avLst>
        </a:prstGeom>
        <a:gradFill rotWithShape="0">
          <a:gsLst>
            <a:gs pos="0">
              <a:schemeClr val="accent4">
                <a:hueOff val="0"/>
                <a:satOff val="0"/>
                <a:lumOff val="0"/>
                <a:alphaOff val="0"/>
                <a:tint val="75000"/>
                <a:shade val="85000"/>
                <a:satMod val="230000"/>
              </a:schemeClr>
            </a:gs>
            <a:gs pos="25000">
              <a:schemeClr val="accent4">
                <a:hueOff val="0"/>
                <a:satOff val="0"/>
                <a:lumOff val="0"/>
                <a:alphaOff val="0"/>
                <a:tint val="90000"/>
                <a:shade val="70000"/>
                <a:satMod val="220000"/>
              </a:schemeClr>
            </a:gs>
            <a:gs pos="50000">
              <a:schemeClr val="accent4">
                <a:hueOff val="0"/>
                <a:satOff val="0"/>
                <a:lumOff val="0"/>
                <a:alphaOff val="0"/>
                <a:tint val="90000"/>
                <a:shade val="58000"/>
                <a:satMod val="225000"/>
              </a:schemeClr>
            </a:gs>
            <a:gs pos="65000">
              <a:schemeClr val="accent4">
                <a:hueOff val="0"/>
                <a:satOff val="0"/>
                <a:lumOff val="0"/>
                <a:alphaOff val="0"/>
                <a:tint val="90000"/>
                <a:shade val="58000"/>
                <a:satMod val="225000"/>
              </a:schemeClr>
            </a:gs>
            <a:gs pos="80000">
              <a:schemeClr val="accent4">
                <a:hueOff val="0"/>
                <a:satOff val="0"/>
                <a:lumOff val="0"/>
                <a:alphaOff val="0"/>
                <a:tint val="90000"/>
                <a:shade val="69000"/>
                <a:satMod val="220000"/>
              </a:schemeClr>
            </a:gs>
            <a:gs pos="100000">
              <a:schemeClr val="accent4">
                <a:hueOff val="0"/>
                <a:satOff val="0"/>
                <a:lumOff val="0"/>
                <a:alphaOff val="0"/>
                <a:tint val="77000"/>
                <a:shade val="80000"/>
                <a:satMod val="230000"/>
              </a:schemeClr>
            </a:gs>
          </a:gsLst>
          <a:lin ang="5400000" scaled="1"/>
        </a:gradFill>
        <a:ln w="10000" cap="flat" cmpd="sng" algn="ctr">
          <a:solidFill>
            <a:schemeClr val="lt1">
              <a:hueOff val="0"/>
              <a:satOff val="0"/>
              <a:lumOff val="0"/>
              <a:alphaOff val="0"/>
            </a:schemeClr>
          </a:solidFill>
          <a:prstDash val="solid"/>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прочих безвозмездных поступлений</a:t>
          </a:r>
        </a:p>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 9 682,3 </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a:off x="930993" y="2120294"/>
        <a:ext cx="2919850" cy="5153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B00FAD-E277-4E0F-ACBE-F71D2D14CE63}">
      <dsp:nvSpPr>
        <dsp:cNvPr id="0" name=""/>
        <dsp:cNvSpPr/>
      </dsp:nvSpPr>
      <dsp:spPr>
        <a:xfrm>
          <a:off x="0" y="52102"/>
          <a:ext cx="3397168" cy="840772"/>
        </a:xfrm>
        <a:prstGeom prst="roundRect">
          <a:avLst/>
        </a:prstGeom>
        <a:solidFill>
          <a:schemeClr val="accent1">
            <a:lumMod val="60000"/>
            <a:lumOff val="40000"/>
          </a:schemeClr>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Продолжить процесс формирования перечня недвижимого имущества, по которому налоговой базой по налогу на имущество является кадастровая стоимость объектов</a:t>
          </a:r>
          <a:endParaRPr lang="ru-RU" sz="1200" b="0" kern="1200" dirty="0">
            <a:solidFill>
              <a:schemeClr val="tx1"/>
            </a:solidFill>
            <a:latin typeface="Times New Roman" panose="02020603050405020304" pitchFamily="18" charset="0"/>
            <a:cs typeface="Times New Roman" panose="02020603050405020304" pitchFamily="18" charset="0"/>
          </a:endParaRPr>
        </a:p>
      </dsp:txBody>
      <dsp:txXfrm>
        <a:off x="41043" y="93145"/>
        <a:ext cx="3315082" cy="758686"/>
      </dsp:txXfrm>
    </dsp:sp>
    <dsp:sp modelId="{E9A3BEEA-79C3-48A5-AE4F-569B7319E4D6}">
      <dsp:nvSpPr>
        <dsp:cNvPr id="0" name=""/>
        <dsp:cNvSpPr/>
      </dsp:nvSpPr>
      <dsp:spPr>
        <a:xfrm>
          <a:off x="0" y="1077194"/>
          <a:ext cx="3397168" cy="767535"/>
        </a:xfrm>
        <a:prstGeom prst="roundRect">
          <a:avLst/>
        </a:prstGeom>
        <a:solidFill>
          <a:schemeClr val="accent1">
            <a:lumMod val="60000"/>
            <a:lumOff val="40000"/>
          </a:schemeClr>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Провести анализ по увеличению базовой ставки арендной платы за сдаваемые в аренду нежилые помещения, находящиеся в муниципальной собственности ГО «Вуктыл»</a:t>
          </a:r>
          <a:endParaRPr lang="ru-RU" sz="1200" b="0" kern="1200" dirty="0">
            <a:solidFill>
              <a:schemeClr val="tx1"/>
            </a:solidFill>
            <a:latin typeface="Times New Roman" panose="02020603050405020304" pitchFamily="18" charset="0"/>
            <a:cs typeface="Times New Roman" panose="02020603050405020304" pitchFamily="18" charset="0"/>
          </a:endParaRPr>
        </a:p>
      </dsp:txBody>
      <dsp:txXfrm>
        <a:off x="37468" y="1114662"/>
        <a:ext cx="3322232" cy="692599"/>
      </dsp:txXfrm>
    </dsp:sp>
    <dsp:sp modelId="{9485048A-68D8-4B33-A6EA-3B8B7C4BDD3C}">
      <dsp:nvSpPr>
        <dsp:cNvPr id="0" name=""/>
        <dsp:cNvSpPr/>
      </dsp:nvSpPr>
      <dsp:spPr>
        <a:xfrm>
          <a:off x="0" y="2029049"/>
          <a:ext cx="3397168" cy="1126473"/>
        </a:xfrm>
        <a:prstGeom prst="roundRect">
          <a:avLst/>
        </a:prstGeom>
        <a:solidFill>
          <a:schemeClr val="accent1">
            <a:lumMod val="60000"/>
            <a:lumOff val="40000"/>
          </a:schemeClr>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Продолжить мероприятия по проведению сплошной инвентаризации неучтенных объектов недвижимого имущества и земельных участков на территории ГО «Вуктыл»  и побуждению граждан к осуществлению процедуры государственной регистрации права</a:t>
          </a:r>
          <a:endParaRPr lang="ru-RU" sz="1200" b="0" kern="1200" dirty="0">
            <a:solidFill>
              <a:schemeClr val="tx1"/>
            </a:solidFill>
            <a:latin typeface="Times New Roman" panose="02020603050405020304" pitchFamily="18" charset="0"/>
            <a:cs typeface="Times New Roman" panose="02020603050405020304" pitchFamily="18" charset="0"/>
          </a:endParaRPr>
        </a:p>
      </dsp:txBody>
      <dsp:txXfrm>
        <a:off x="54990" y="2084039"/>
        <a:ext cx="3287188" cy="1016493"/>
      </dsp:txXfrm>
    </dsp:sp>
    <dsp:sp modelId="{7147E12C-7DD8-4A40-A420-C2813F8C7FE8}">
      <dsp:nvSpPr>
        <dsp:cNvPr id="0" name=""/>
        <dsp:cNvSpPr/>
      </dsp:nvSpPr>
      <dsp:spPr>
        <a:xfrm>
          <a:off x="0" y="3339843"/>
          <a:ext cx="3397168" cy="1314362"/>
        </a:xfrm>
        <a:prstGeom prst="roundRect">
          <a:avLst/>
        </a:prstGeom>
        <a:solidFill>
          <a:schemeClr val="accent1">
            <a:lumMod val="60000"/>
            <a:lumOff val="40000"/>
          </a:schemeClr>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Проведение анализа использования муниципального имущества, переданного в оперативное управление и хозяйственное ведение, с целью изъятия в установленном порядке излишнего, неиспользуемого или используемого не по назначению, вовлечения в оборот временно используемого муниципального имущества</a:t>
          </a:r>
          <a:endParaRPr lang="ru-RU" sz="1200" b="0" kern="1200" dirty="0">
            <a:solidFill>
              <a:schemeClr val="tx1"/>
            </a:solidFill>
            <a:latin typeface="Times New Roman" panose="02020603050405020304" pitchFamily="18" charset="0"/>
            <a:cs typeface="Times New Roman" panose="02020603050405020304" pitchFamily="18" charset="0"/>
          </a:endParaRPr>
        </a:p>
      </dsp:txBody>
      <dsp:txXfrm>
        <a:off x="64162" y="3404005"/>
        <a:ext cx="3268844" cy="1186038"/>
      </dsp:txXfrm>
    </dsp:sp>
    <dsp:sp modelId="{B8AFE4B8-AFEB-4126-96A4-AB2F7AA01A16}">
      <dsp:nvSpPr>
        <dsp:cNvPr id="0" name=""/>
        <dsp:cNvSpPr/>
      </dsp:nvSpPr>
      <dsp:spPr>
        <a:xfrm>
          <a:off x="0" y="4838525"/>
          <a:ext cx="3397168" cy="804192"/>
        </a:xfrm>
        <a:prstGeom prst="roundRect">
          <a:avLst/>
        </a:prstGeom>
        <a:solidFill>
          <a:schemeClr val="accent1">
            <a:lumMod val="60000"/>
            <a:lumOff val="40000"/>
          </a:schemeClr>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Оптимизация бюджетной сети, включающей: развитие приносящей доход деятельности бюджетных учреждений; расширение перечня платных услуг; реорганизация муниципальных учреждений в форме присоединения</a:t>
          </a:r>
          <a:r>
            <a:rPr lang="ru-RU" sz="1200" b="0" kern="1200" dirty="0" smtClean="0">
              <a:latin typeface="Times New Roman" panose="02020603050405020304" pitchFamily="18" charset="0"/>
              <a:cs typeface="Times New Roman" panose="02020603050405020304" pitchFamily="18" charset="0"/>
            </a:rPr>
            <a:t>.</a:t>
          </a:r>
          <a:endParaRPr lang="ru-RU" sz="1200" b="0" kern="1200" dirty="0">
            <a:latin typeface="Times New Roman" panose="02020603050405020304" pitchFamily="18" charset="0"/>
            <a:cs typeface="Times New Roman" panose="02020603050405020304" pitchFamily="18" charset="0"/>
          </a:endParaRPr>
        </a:p>
      </dsp:txBody>
      <dsp:txXfrm>
        <a:off x="39257" y="4877782"/>
        <a:ext cx="3318654" cy="7256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DE26ED-BA7B-48D0-8D26-86E7579D0F4D}">
      <dsp:nvSpPr>
        <dsp:cNvPr id="0" name=""/>
        <dsp:cNvSpPr/>
      </dsp:nvSpPr>
      <dsp:spPr>
        <a:xfrm>
          <a:off x="0" y="0"/>
          <a:ext cx="2512292" cy="2512292"/>
        </a:xfrm>
        <a:prstGeom prst="pie">
          <a:avLst>
            <a:gd name="adj1" fmla="val 5400000"/>
            <a:gd name="adj2" fmla="val 1620000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accent1">
              <a:hueOff val="0"/>
              <a:satOff val="0"/>
              <a:lumOff val="0"/>
              <a:alphaOff val="0"/>
              <a:shade val="60000"/>
              <a:satMod val="110000"/>
            </a:schemeClr>
          </a:contourClr>
        </a:sp3d>
      </dsp:spPr>
      <dsp:style>
        <a:lnRef idx="0">
          <a:scrgbClr r="0" g="0" b="0"/>
        </a:lnRef>
        <a:fillRef idx="3">
          <a:scrgbClr r="0" g="0" b="0"/>
        </a:fillRef>
        <a:effectRef idx="3">
          <a:scrgbClr r="0" g="0" b="0"/>
        </a:effectRef>
        <a:fontRef idx="minor">
          <a:schemeClr val="lt1"/>
        </a:fontRef>
      </dsp:style>
    </dsp:sp>
    <dsp:sp modelId="{CDCD3017-82C6-4EBC-83F7-01DD748E0F5C}">
      <dsp:nvSpPr>
        <dsp:cNvPr id="0" name=""/>
        <dsp:cNvSpPr/>
      </dsp:nvSpPr>
      <dsp:spPr>
        <a:xfrm>
          <a:off x="1256146" y="0"/>
          <a:ext cx="3417862" cy="2512292"/>
        </a:xfrm>
        <a:prstGeom prst="rect">
          <a:avLst/>
        </a:prstGeom>
        <a:solidFill>
          <a:schemeClr val="accent1">
            <a:lumMod val="60000"/>
            <a:lumOff val="40000"/>
            <a:alpha val="90000"/>
          </a:schemeClr>
        </a:solidFill>
        <a:ln w="10000" cap="flat" cmpd="sng" algn="ctr">
          <a:solidFill>
            <a:schemeClr val="accent1">
              <a:hueOff val="0"/>
              <a:satOff val="0"/>
              <a:lumOff val="0"/>
              <a:alphaOff val="0"/>
            </a:schemeClr>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Возврат доходов за предыдущие периоды в связи с изменением методики расчета арендной платы земельных участков в размере 2 439,4 </a:t>
          </a:r>
          <a:r>
            <a:rPr lang="ru-RU" sz="1200" kern="1200" dirty="0" err="1" smtClean="0">
              <a:latin typeface="Times New Roman" panose="02020603050405020304" pitchFamily="18" charset="0"/>
              <a:cs typeface="Times New Roman" panose="02020603050405020304" pitchFamily="18" charset="0"/>
            </a:rPr>
            <a:t>тыс.руб</a:t>
          </a:r>
          <a:r>
            <a:rPr lang="ru-RU" sz="1200" kern="1200" dirty="0" smtClean="0">
              <a:latin typeface="Times New Roman" panose="02020603050405020304" pitchFamily="18" charset="0"/>
              <a:cs typeface="Times New Roman" panose="02020603050405020304" pitchFamily="18" charset="0"/>
            </a:rPr>
            <a:t>.</a:t>
          </a:r>
          <a:endParaRPr lang="ru-RU" sz="1200" kern="1200" dirty="0">
            <a:latin typeface="Times New Roman" panose="02020603050405020304" pitchFamily="18" charset="0"/>
            <a:cs typeface="Times New Roman" panose="02020603050405020304" pitchFamily="18" charset="0"/>
          </a:endParaRPr>
        </a:p>
      </dsp:txBody>
      <dsp:txXfrm>
        <a:off x="1256146" y="0"/>
        <a:ext cx="3417862" cy="753689"/>
      </dsp:txXfrm>
    </dsp:sp>
    <dsp:sp modelId="{92974A9C-898D-41A3-B56F-1B8C7D02D7E1}">
      <dsp:nvSpPr>
        <dsp:cNvPr id="0" name=""/>
        <dsp:cNvSpPr/>
      </dsp:nvSpPr>
      <dsp:spPr>
        <a:xfrm>
          <a:off x="439651" y="753689"/>
          <a:ext cx="1632988" cy="1632988"/>
        </a:xfrm>
        <a:prstGeom prst="pie">
          <a:avLst>
            <a:gd name="adj1" fmla="val 5400000"/>
            <a:gd name="adj2" fmla="val 1620000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accent1">
              <a:hueOff val="0"/>
              <a:satOff val="0"/>
              <a:lumOff val="0"/>
              <a:alphaOff val="0"/>
              <a:shade val="60000"/>
              <a:satMod val="110000"/>
            </a:schemeClr>
          </a:contourClr>
        </a:sp3d>
      </dsp:spPr>
      <dsp:style>
        <a:lnRef idx="0">
          <a:scrgbClr r="0" g="0" b="0"/>
        </a:lnRef>
        <a:fillRef idx="3">
          <a:scrgbClr r="0" g="0" b="0"/>
        </a:fillRef>
        <a:effectRef idx="3">
          <a:scrgbClr r="0" g="0" b="0"/>
        </a:effectRef>
        <a:fontRef idx="minor">
          <a:schemeClr val="lt1"/>
        </a:fontRef>
      </dsp:style>
    </dsp:sp>
    <dsp:sp modelId="{B537BE43-81A5-40CF-96F0-9D99056E7D7B}">
      <dsp:nvSpPr>
        <dsp:cNvPr id="0" name=""/>
        <dsp:cNvSpPr/>
      </dsp:nvSpPr>
      <dsp:spPr>
        <a:xfrm>
          <a:off x="1256146" y="753689"/>
          <a:ext cx="3417862" cy="1632988"/>
        </a:xfrm>
        <a:prstGeom prst="rect">
          <a:avLst/>
        </a:prstGeom>
        <a:solidFill>
          <a:schemeClr val="accent1">
            <a:lumMod val="60000"/>
            <a:lumOff val="40000"/>
            <a:alpha val="90000"/>
          </a:schemeClr>
        </a:solidFill>
        <a:ln w="10000" cap="flat" cmpd="sng" algn="ctr">
          <a:solidFill>
            <a:schemeClr val="accent1">
              <a:hueOff val="0"/>
              <a:satOff val="0"/>
              <a:lumOff val="0"/>
              <a:alphaOff val="0"/>
            </a:schemeClr>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Не запланированы средства на оплату кредиторской задолженности прошлых лет</a:t>
          </a:r>
          <a:endParaRPr lang="ru-RU" sz="1200" kern="1200" dirty="0">
            <a:latin typeface="Times New Roman" panose="02020603050405020304" pitchFamily="18" charset="0"/>
            <a:cs typeface="Times New Roman" panose="02020603050405020304" pitchFamily="18" charset="0"/>
          </a:endParaRPr>
        </a:p>
      </dsp:txBody>
      <dsp:txXfrm>
        <a:off x="1256146" y="753689"/>
        <a:ext cx="3417862" cy="753686"/>
      </dsp:txXfrm>
    </dsp:sp>
    <dsp:sp modelId="{4289CE30-8DF9-47BA-B4FA-C28A5F98F6DB}">
      <dsp:nvSpPr>
        <dsp:cNvPr id="0" name=""/>
        <dsp:cNvSpPr/>
      </dsp:nvSpPr>
      <dsp:spPr>
        <a:xfrm>
          <a:off x="879302" y="1507375"/>
          <a:ext cx="753686" cy="753686"/>
        </a:xfrm>
        <a:prstGeom prst="pie">
          <a:avLst>
            <a:gd name="adj1" fmla="val 5400000"/>
            <a:gd name="adj2" fmla="val 1620000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accent1">
              <a:hueOff val="0"/>
              <a:satOff val="0"/>
              <a:lumOff val="0"/>
              <a:alphaOff val="0"/>
              <a:shade val="60000"/>
              <a:satMod val="110000"/>
            </a:schemeClr>
          </a:contourClr>
        </a:sp3d>
      </dsp:spPr>
      <dsp:style>
        <a:lnRef idx="0">
          <a:scrgbClr r="0" g="0" b="0"/>
        </a:lnRef>
        <a:fillRef idx="3">
          <a:scrgbClr r="0" g="0" b="0"/>
        </a:fillRef>
        <a:effectRef idx="3">
          <a:scrgbClr r="0" g="0" b="0"/>
        </a:effectRef>
        <a:fontRef idx="minor">
          <a:schemeClr val="lt1"/>
        </a:fontRef>
      </dsp:style>
    </dsp:sp>
    <dsp:sp modelId="{739BED2F-83ED-4CA3-B3BF-07E1BC5F93D8}">
      <dsp:nvSpPr>
        <dsp:cNvPr id="0" name=""/>
        <dsp:cNvSpPr/>
      </dsp:nvSpPr>
      <dsp:spPr>
        <a:xfrm>
          <a:off x="1256146" y="1507375"/>
          <a:ext cx="3417862" cy="753686"/>
        </a:xfrm>
        <a:prstGeom prst="rect">
          <a:avLst/>
        </a:prstGeom>
        <a:solidFill>
          <a:schemeClr val="accent1">
            <a:lumMod val="60000"/>
            <a:lumOff val="40000"/>
          </a:schemeClr>
        </a:solidFill>
        <a:ln w="10000" cap="flat" cmpd="sng" algn="ctr">
          <a:solidFill>
            <a:schemeClr val="accent1">
              <a:hueOff val="0"/>
              <a:satOff val="0"/>
              <a:lumOff val="0"/>
              <a:alphaOff val="0"/>
            </a:schemeClr>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Отсутствуют дополнительные источники доходов на принятие новых расходных обязательств</a:t>
          </a:r>
          <a:endParaRPr lang="ru-RU" sz="1200" kern="1200" dirty="0">
            <a:latin typeface="Times New Roman" panose="02020603050405020304" pitchFamily="18" charset="0"/>
            <a:cs typeface="Times New Roman" panose="02020603050405020304" pitchFamily="18" charset="0"/>
          </a:endParaRPr>
        </a:p>
      </dsp:txBody>
      <dsp:txXfrm>
        <a:off x="1256146" y="1507375"/>
        <a:ext cx="3417862" cy="7536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7D5961-2C9E-479D-9940-FC55F60A5C9B}">
      <dsp:nvSpPr>
        <dsp:cNvPr id="0" name=""/>
        <dsp:cNvSpPr/>
      </dsp:nvSpPr>
      <dsp:spPr>
        <a:xfrm>
          <a:off x="900112" y="0"/>
          <a:ext cx="2427980" cy="3153572"/>
        </a:xfrm>
        <a:prstGeom prst="triangle">
          <a:avLst/>
        </a:prstGeom>
        <a:solidFill>
          <a:schemeClr val="accent1">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D880BD71-9DE6-4974-804F-6483C7A5CFF3}">
      <dsp:nvSpPr>
        <dsp:cNvPr id="0" name=""/>
        <dsp:cNvSpPr/>
      </dsp:nvSpPr>
      <dsp:spPr>
        <a:xfrm>
          <a:off x="1620180" y="288032"/>
          <a:ext cx="4567765" cy="604323"/>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Соблюдение предельной штатной численности муниципальных служащих, иных работников ОМС и работников муниципальных казенных учреждений</a:t>
          </a:r>
          <a:endParaRPr lang="ru-RU" sz="1200" kern="1200" dirty="0">
            <a:latin typeface="Times New Roman" panose="02020603050405020304" pitchFamily="18" charset="0"/>
            <a:cs typeface="Times New Roman" panose="02020603050405020304" pitchFamily="18" charset="0"/>
          </a:endParaRPr>
        </a:p>
      </dsp:txBody>
      <dsp:txXfrm>
        <a:off x="1649681" y="317533"/>
        <a:ext cx="4508763" cy="545321"/>
      </dsp:txXfrm>
    </dsp:sp>
    <dsp:sp modelId="{36C49FFD-B549-4EFA-B47F-1D7048C27C9F}">
      <dsp:nvSpPr>
        <dsp:cNvPr id="0" name=""/>
        <dsp:cNvSpPr/>
      </dsp:nvSpPr>
      <dsp:spPr>
        <a:xfrm>
          <a:off x="1548175" y="1008112"/>
          <a:ext cx="4712748" cy="604323"/>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Соблюдение нормативов формирования расходов на оплату труда депутатов,      выборных должностных лиц местного самоуправления, осуществляющих свои полномочия на постоянной основе и муниципальных служащих</a:t>
          </a:r>
          <a:endParaRPr lang="ru-RU" sz="1200" kern="1200" dirty="0">
            <a:latin typeface="Times New Roman" panose="02020603050405020304" pitchFamily="18" charset="0"/>
            <a:cs typeface="Times New Roman" panose="02020603050405020304" pitchFamily="18" charset="0"/>
          </a:endParaRPr>
        </a:p>
      </dsp:txBody>
      <dsp:txXfrm>
        <a:off x="1577676" y="1037613"/>
        <a:ext cx="4653746" cy="545321"/>
      </dsp:txXfrm>
    </dsp:sp>
    <dsp:sp modelId="{E436DB04-3BAF-42A7-9310-53A9469CB369}">
      <dsp:nvSpPr>
        <dsp:cNvPr id="0" name=""/>
        <dsp:cNvSpPr/>
      </dsp:nvSpPr>
      <dsp:spPr>
        <a:xfrm>
          <a:off x="1548175" y="1728192"/>
          <a:ext cx="4728086" cy="604323"/>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Оснащение муниципальных учреждений и муниципального жилого фонда приборами учета, с целью оптимизации расходов по энергетическим ресурсам</a:t>
          </a:r>
          <a:endParaRPr lang="ru-RU" sz="1200" kern="1200" dirty="0">
            <a:latin typeface="Times New Roman" panose="02020603050405020304" pitchFamily="18" charset="0"/>
            <a:cs typeface="Times New Roman" panose="02020603050405020304" pitchFamily="18" charset="0"/>
          </a:endParaRPr>
        </a:p>
      </dsp:txBody>
      <dsp:txXfrm>
        <a:off x="1577676" y="1757693"/>
        <a:ext cx="4669084" cy="545321"/>
      </dsp:txXfrm>
    </dsp:sp>
    <dsp:sp modelId="{A46F0C21-C6D3-4ED3-B78E-CB27E06B2B58}">
      <dsp:nvSpPr>
        <dsp:cNvPr id="0" name=""/>
        <dsp:cNvSpPr/>
      </dsp:nvSpPr>
      <dsp:spPr>
        <a:xfrm>
          <a:off x="1548175" y="2448272"/>
          <a:ext cx="4715046" cy="604323"/>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Увеличение числа работников органов местного самоуправления и муниципальных учреждений, проходящих обучение по повышению квалификации методом дистанционного обучения из </a:t>
          </a:r>
          <a:r>
            <a:rPr lang="ru-RU" sz="1200" kern="1200" dirty="0" err="1" smtClean="0">
              <a:latin typeface="Times New Roman" panose="02020603050405020304" pitchFamily="18" charset="0"/>
              <a:cs typeface="Times New Roman" panose="02020603050405020304" pitchFamily="18" charset="0"/>
            </a:rPr>
            <a:t>ощего</a:t>
          </a:r>
          <a:r>
            <a:rPr lang="ru-RU" sz="1200" kern="1200" dirty="0" smtClean="0">
              <a:latin typeface="Times New Roman" panose="02020603050405020304" pitchFamily="18" charset="0"/>
              <a:cs typeface="Times New Roman" panose="02020603050405020304" pitchFamily="18" charset="0"/>
            </a:rPr>
            <a:t> числа, с целью снижения расходов на командировочные расходы</a:t>
          </a:r>
          <a:endParaRPr lang="ru-RU" sz="1200" kern="1200" dirty="0">
            <a:latin typeface="Times New Roman" panose="02020603050405020304" pitchFamily="18" charset="0"/>
            <a:cs typeface="Times New Roman" panose="02020603050405020304" pitchFamily="18" charset="0"/>
          </a:endParaRPr>
        </a:p>
      </dsp:txBody>
      <dsp:txXfrm>
        <a:off x="1577676" y="2477773"/>
        <a:ext cx="4656044" cy="545321"/>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0.37903</cdr:x>
      <cdr:y>0.70392</cdr:y>
    </cdr:from>
    <cdr:to>
      <cdr:x>0.55712</cdr:x>
      <cdr:y>0.8688</cdr:y>
    </cdr:to>
    <cdr:sp macro="" textlink="">
      <cdr:nvSpPr>
        <cdr:cNvPr id="2" name="TextBox 1"/>
        <cdr:cNvSpPr txBox="1"/>
      </cdr:nvSpPr>
      <cdr:spPr>
        <a:xfrm xmlns:a="http://schemas.openxmlformats.org/drawingml/2006/main">
          <a:off x="3384376" y="2331640"/>
          <a:ext cx="1590151" cy="54613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200" b="1" dirty="0" smtClean="0">
              <a:latin typeface="Times New Roman" panose="02020603050405020304" pitchFamily="18" charset="0"/>
              <a:cs typeface="Times New Roman" panose="02020603050405020304" pitchFamily="18" charset="0"/>
            </a:rPr>
            <a:t>Целевые средства из </a:t>
          </a:r>
        </a:p>
        <a:p xmlns:a="http://schemas.openxmlformats.org/drawingml/2006/main">
          <a:r>
            <a:rPr lang="ru-RU" sz="1200" b="1" dirty="0">
              <a:latin typeface="Times New Roman" panose="02020603050405020304" pitchFamily="18" charset="0"/>
              <a:cs typeface="Times New Roman" panose="02020603050405020304" pitchFamily="18" charset="0"/>
            </a:rPr>
            <a:t> </a:t>
          </a:r>
          <a:r>
            <a:rPr lang="ru-RU" sz="1200" b="1" dirty="0" smtClean="0">
              <a:latin typeface="Times New Roman" panose="02020603050405020304" pitchFamily="18" charset="0"/>
              <a:cs typeface="Times New Roman" panose="02020603050405020304" pitchFamily="18" charset="0"/>
            </a:rPr>
            <a:t>       ФБ РФ и РБ РК</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0.59677</cdr:x>
      <cdr:y>0.70392</cdr:y>
    </cdr:from>
    <cdr:to>
      <cdr:x>0.74905</cdr:x>
      <cdr:y>0.77232</cdr:y>
    </cdr:to>
    <cdr:sp macro="" textlink="">
      <cdr:nvSpPr>
        <cdr:cNvPr id="3" name="TextBox 1"/>
        <cdr:cNvSpPr txBox="1"/>
      </cdr:nvSpPr>
      <cdr:spPr>
        <a:xfrm xmlns:a="http://schemas.openxmlformats.org/drawingml/2006/main">
          <a:off x="5328592" y="2331640"/>
          <a:ext cx="1359686" cy="22657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Собственные</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0.75806</cdr:x>
      <cdr:y>0.69565</cdr:y>
    </cdr:from>
    <cdr:to>
      <cdr:x>0.93159</cdr:x>
      <cdr:y>0.83879</cdr:y>
    </cdr:to>
    <cdr:sp macro="" textlink="">
      <cdr:nvSpPr>
        <cdr:cNvPr id="4" name="TextBox 1"/>
        <cdr:cNvSpPr txBox="1"/>
      </cdr:nvSpPr>
      <cdr:spPr>
        <a:xfrm xmlns:a="http://schemas.openxmlformats.org/drawingml/2006/main">
          <a:off x="6768752" y="2304256"/>
          <a:ext cx="1549391" cy="47413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Прочие безвозмездные </a:t>
          </a:r>
        </a:p>
        <a:p xmlns:a="http://schemas.openxmlformats.org/drawingml/2006/main">
          <a:pPr algn="ctr"/>
          <a:r>
            <a:rPr lang="ru-RU" sz="1200" b="1" dirty="0" smtClean="0">
              <a:latin typeface="Times New Roman" panose="02020603050405020304" pitchFamily="18" charset="0"/>
              <a:cs typeface="Times New Roman" panose="02020603050405020304" pitchFamily="18" charset="0"/>
            </a:rPr>
            <a:t>поступления</a:t>
          </a:r>
          <a:endParaRPr lang="ru-RU" sz="1200" b="1" dirty="0">
            <a:latin typeface="Times New Roman" panose="02020603050405020304" pitchFamily="18" charset="0"/>
            <a:cs typeface="Times New Roman" panose="02020603050405020304" pitchFamily="18"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0.70429</cdr:x>
      <cdr:y>0.00894</cdr:y>
    </cdr:from>
    <cdr:to>
      <cdr:x>0.80429</cdr:x>
      <cdr:y>0.16968</cdr:y>
    </cdr:to>
    <cdr:sp macro="" textlink="">
      <cdr:nvSpPr>
        <cdr:cNvPr id="2" name="TextBox 1"/>
        <cdr:cNvSpPr txBox="1"/>
      </cdr:nvSpPr>
      <cdr:spPr>
        <a:xfrm xmlns:a="http://schemas.openxmlformats.org/drawingml/2006/main">
          <a:off x="6440033" y="5085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userShapes>
</file>

<file path=ppt/drawings/drawing3.xml><?xml version="1.0" encoding="utf-8"?>
<c:userShapes xmlns:c="http://schemas.openxmlformats.org/drawingml/2006/chart">
  <cdr:relSizeAnchor xmlns:cdr="http://schemas.openxmlformats.org/drawingml/2006/chartDrawing">
    <cdr:from>
      <cdr:x>0.88695</cdr:x>
      <cdr:y>0.06451</cdr:y>
    </cdr:from>
    <cdr:to>
      <cdr:x>0.96857</cdr:x>
      <cdr:y>0.10033</cdr:y>
    </cdr:to>
    <cdr:sp macro="" textlink="">
      <cdr:nvSpPr>
        <cdr:cNvPr id="2" name="TextBox 1"/>
        <cdr:cNvSpPr txBox="1"/>
      </cdr:nvSpPr>
      <cdr:spPr>
        <a:xfrm xmlns:a="http://schemas.openxmlformats.org/drawingml/2006/main">
          <a:off x="8331986" y="187204"/>
          <a:ext cx="590886" cy="21599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dr:relSizeAnchor xmlns:cdr="http://schemas.openxmlformats.org/drawingml/2006/chartDrawing">
    <cdr:from>
      <cdr:x>0.17475</cdr:x>
      <cdr:y>0.24324</cdr:y>
    </cdr:from>
    <cdr:to>
      <cdr:x>0.31351</cdr:x>
      <cdr:y>0.64774</cdr:y>
    </cdr:to>
    <cdr:sp macro="" textlink="">
      <cdr:nvSpPr>
        <cdr:cNvPr id="3" name="TextBox 2"/>
        <cdr:cNvSpPr txBox="1"/>
      </cdr:nvSpPr>
      <cdr:spPr>
        <a:xfrm xmlns:a="http://schemas.openxmlformats.org/drawingml/2006/main">
          <a:off x="1656184" y="1702288"/>
          <a:ext cx="1689599" cy="294419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На реализацию майских </a:t>
          </a:r>
        </a:p>
        <a:p xmlns:a="http://schemas.openxmlformats.org/drawingml/2006/main">
          <a:pPr algn="ct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указов в 2019 году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необходимо </a:t>
          </a:r>
          <a:r>
            <a:rPr lang="ru-RU" sz="1200" b="1" dirty="0" smtClean="0">
              <a:solidFill>
                <a:srgbClr val="FF0000"/>
              </a:solidFill>
              <a:latin typeface="Times New Roman" panose="02020603050405020304" pitchFamily="18" charset="0"/>
              <a:cs typeface="Times New Roman" panose="02020603050405020304" pitchFamily="18" charset="0"/>
            </a:rPr>
            <a:t>219 310,0 </a:t>
          </a:r>
          <a:r>
            <a:rPr lang="ru-RU" sz="1200" b="1" dirty="0" smtClean="0">
              <a:solidFill>
                <a:schemeClr val="tx1"/>
              </a:solidFill>
              <a:latin typeface="Times New Roman" panose="02020603050405020304" pitchFamily="18" charset="0"/>
              <a:cs typeface="Times New Roman" panose="02020603050405020304" pitchFamily="18" charset="0"/>
            </a:rPr>
            <a:t>тыс</a:t>
          </a:r>
          <a:r>
            <a:rPr lang="ru-RU" sz="1200" b="1" dirty="0" smtClean="0">
              <a:solidFill>
                <a:schemeClr val="tx1"/>
              </a:solidFill>
              <a:latin typeface="Times New Roman" panose="02020603050405020304" pitchFamily="18" charset="0"/>
              <a:cs typeface="Times New Roman" panose="02020603050405020304" pitchFamily="18" charset="0"/>
            </a:rPr>
            <a:t>. руб.,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из  них  за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счет  средств  МБ  </a:t>
          </a:r>
          <a:r>
            <a:rPr lang="ru-RU" sz="1200" b="1" dirty="0" smtClean="0">
              <a:solidFill>
                <a:schemeClr val="tx1"/>
              </a:solidFill>
              <a:latin typeface="Times New Roman" panose="02020603050405020304" pitchFamily="18" charset="0"/>
              <a:cs typeface="Times New Roman" panose="02020603050405020304" pitchFamily="18" charset="0"/>
            </a:rPr>
            <a:t>72 310,9 </a:t>
          </a:r>
          <a:r>
            <a:rPr lang="ru-RU" sz="1200" b="1" dirty="0" err="1" smtClean="0">
              <a:solidFill>
                <a:schemeClr val="tx1"/>
              </a:solidFill>
              <a:latin typeface="Times New Roman" panose="02020603050405020304" pitchFamily="18" charset="0"/>
              <a:cs typeface="Times New Roman" panose="02020603050405020304" pitchFamily="18" charset="0"/>
            </a:rPr>
            <a:t>т.р</a:t>
          </a:r>
          <a:r>
            <a:rPr lang="ru-RU" sz="1200" b="1" dirty="0" smtClean="0">
              <a:solidFill>
                <a:schemeClr val="tx1"/>
              </a:solidFill>
              <a:latin typeface="Times New Roman" panose="02020603050405020304" pitchFamily="18" charset="0"/>
              <a:cs typeface="Times New Roman" panose="02020603050405020304" pitchFamily="18" charset="0"/>
            </a:rPr>
            <a:t>.,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за счет средств РБ – </a:t>
          </a:r>
          <a:r>
            <a:rPr lang="ru-RU" sz="1200" b="1" dirty="0" smtClean="0">
              <a:solidFill>
                <a:schemeClr val="tx1"/>
              </a:solidFill>
              <a:latin typeface="Times New Roman" panose="02020603050405020304" pitchFamily="18" charset="0"/>
              <a:cs typeface="Times New Roman" panose="02020603050405020304" pitchFamily="18" charset="0"/>
            </a:rPr>
            <a:t>146 999,3 </a:t>
          </a:r>
          <a:r>
            <a:rPr lang="ru-RU" sz="1200" b="1" dirty="0" err="1" smtClean="0">
              <a:solidFill>
                <a:schemeClr val="bg1">
                  <a:lumMod val="10000"/>
                </a:schemeClr>
              </a:solidFill>
              <a:latin typeface="Times New Roman" panose="02020603050405020304" pitchFamily="18" charset="0"/>
              <a:cs typeface="Times New Roman" panose="02020603050405020304" pitchFamily="18" charset="0"/>
            </a:rPr>
            <a:t>т.р</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 </a:t>
          </a:r>
          <a:endParaRPr lang="ru-RU" sz="1200" b="1" dirty="0">
            <a:solidFill>
              <a:schemeClr val="bg1">
                <a:lumMod val="10000"/>
              </a:schemeClr>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0.04678</cdr:x>
      <cdr:y>0.06028</cdr:y>
    </cdr:from>
    <cdr:to>
      <cdr:x>0.10884</cdr:x>
      <cdr:y>0.09891</cdr:y>
    </cdr:to>
    <cdr:sp macro="" textlink="">
      <cdr:nvSpPr>
        <cdr:cNvPr id="4" name="TextBox 3"/>
        <cdr:cNvSpPr txBox="1"/>
      </cdr:nvSpPr>
      <cdr:spPr>
        <a:xfrm xmlns:a="http://schemas.openxmlformats.org/drawingml/2006/main">
          <a:off x="488464" y="449352"/>
          <a:ext cx="648072" cy="2880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b="1" dirty="0" err="1" smtClean="0"/>
            <a:t>тыс.руб</a:t>
          </a:r>
          <a:r>
            <a:rPr lang="ru-RU" sz="1100" b="1" dirty="0" smtClean="0"/>
            <a:t>.</a:t>
          </a:r>
          <a:endParaRPr lang="ru-RU" sz="1100" b="1" dirty="0"/>
        </a:p>
      </cdr:txBody>
    </cdr:sp>
  </cdr:relSizeAnchor>
</c:userShapes>
</file>

<file path=ppt/drawings/drawing4.xml><?xml version="1.0" encoding="utf-8"?>
<c:userShapes xmlns:c="http://schemas.openxmlformats.org/drawingml/2006/chart">
  <cdr:relSizeAnchor xmlns:cdr="http://schemas.openxmlformats.org/drawingml/2006/chartDrawing">
    <cdr:from>
      <cdr:x>0.8827</cdr:x>
      <cdr:y>0.05151</cdr:y>
    </cdr:from>
    <cdr:to>
      <cdr:x>0.96832</cdr:x>
      <cdr:y>0.08783</cdr:y>
    </cdr:to>
    <cdr:sp macro="" textlink="">
      <cdr:nvSpPr>
        <cdr:cNvPr id="2" name="TextBox 1"/>
        <cdr:cNvSpPr txBox="1"/>
      </cdr:nvSpPr>
      <cdr:spPr>
        <a:xfrm xmlns:a="http://schemas.openxmlformats.org/drawingml/2006/main">
          <a:off x="8331986" y="187204"/>
          <a:ext cx="590886" cy="21599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dr:relSizeAnchor xmlns:cdr="http://schemas.openxmlformats.org/drawingml/2006/chartDrawing">
    <cdr:from>
      <cdr:x>0.32796</cdr:x>
      <cdr:y>0.2252</cdr:y>
    </cdr:from>
    <cdr:to>
      <cdr:x>0.46497</cdr:x>
      <cdr:y>0.61845</cdr:y>
    </cdr:to>
    <cdr:sp macro="" textlink="">
      <cdr:nvSpPr>
        <cdr:cNvPr id="3" name="TextBox 2"/>
        <cdr:cNvSpPr txBox="1"/>
      </cdr:nvSpPr>
      <cdr:spPr>
        <a:xfrm xmlns:a="http://schemas.openxmlformats.org/drawingml/2006/main">
          <a:off x="3240360" y="1625440"/>
          <a:ext cx="1664001" cy="287104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lnSpc>
              <a:spcPts val="1400"/>
            </a:lnSpc>
          </a:pP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Целевые показатели </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з</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аработной платы</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у</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становленные для </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о</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тдельных категорий</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р</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аботников</a:t>
          </a:r>
        </a:p>
        <a:p xmlns:a="http://schemas.openxmlformats.org/drawingml/2006/main">
          <a:pPr algn="ctr">
            <a:lnSpc>
              <a:spcPts val="1400"/>
            </a:lnSpc>
          </a:pP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бюджетной сферы </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н</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а реализацию майских </a:t>
          </a:r>
        </a:p>
        <a:p xmlns:a="http://schemas.openxmlformats.org/drawingml/2006/main">
          <a:pPr algn="ctr">
            <a:lnSpc>
              <a:spcPts val="1400"/>
            </a:lnSpc>
          </a:pP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указов в 2019 году </a:t>
          </a:r>
        </a:p>
        <a:p xmlns:a="http://schemas.openxmlformats.org/drawingml/2006/main">
          <a:pPr algn="ctr">
            <a:lnSpc>
              <a:spcPts val="1300"/>
            </a:lnSpc>
          </a:pPr>
          <a:r>
            <a:rPr lang="ru-RU" sz="1200" b="1" dirty="0" smtClean="0">
              <a:solidFill>
                <a:schemeClr val="bg1">
                  <a:lumMod val="10000"/>
                </a:schemeClr>
              </a:solidFill>
            </a:rPr>
            <a:t> </a:t>
          </a:r>
          <a:endParaRPr lang="ru-RU" sz="1200" b="1" dirty="0">
            <a:solidFill>
              <a:schemeClr val="bg1">
                <a:lumMod val="10000"/>
              </a:schemeClr>
            </a:solidFill>
          </a:endParaRPr>
        </a:p>
      </cdr:txBody>
    </cdr:sp>
  </cdr:relSizeAnchor>
  <cdr:relSizeAnchor xmlns:cdr="http://schemas.openxmlformats.org/drawingml/2006/chartDrawing">
    <cdr:from>
      <cdr:x>0.56062</cdr:x>
      <cdr:y>0.08695</cdr:y>
    </cdr:from>
    <cdr:to>
      <cdr:x>0.59302</cdr:x>
      <cdr:y>0.1256</cdr:y>
    </cdr:to>
    <cdr:sp macro="" textlink="">
      <cdr:nvSpPr>
        <cdr:cNvPr id="4" name="TextBox 3"/>
        <cdr:cNvSpPr txBox="1"/>
      </cdr:nvSpPr>
      <cdr:spPr>
        <a:xfrm xmlns:a="http://schemas.openxmlformats.org/drawingml/2006/main">
          <a:off x="5854352" y="648072"/>
          <a:ext cx="338336" cy="2880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b="1" dirty="0" smtClean="0"/>
            <a:t>руб.</a:t>
          </a:r>
          <a:endParaRPr lang="ru-RU" sz="11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2" name="PlaceHolder 1"/>
          <p:cNvSpPr>
            <a:spLocks noGrp="1"/>
          </p:cNvSpPr>
          <p:nvPr>
            <p:ph type="body"/>
          </p:nvPr>
        </p:nvSpPr>
        <p:spPr>
          <a:xfrm>
            <a:off x="756177" y="5078520"/>
            <a:ext cx="6049052" cy="4811040"/>
          </a:xfrm>
          <a:prstGeom prst="rect">
            <a:avLst/>
          </a:prstGeom>
        </p:spPr>
        <p:txBody>
          <a:bodyPr lIns="0" tIns="0" rIns="0" bIns="0"/>
          <a:lstStyle/>
          <a:p>
            <a:r>
              <a:rPr lang="ru-RU" sz="2000" b="0" strike="noStrike" spc="-1">
                <a:latin typeface="Arial"/>
              </a:rPr>
              <a:t>Для правки формата примечаний щёлкните мышью</a:t>
            </a:r>
          </a:p>
        </p:txBody>
      </p:sp>
      <p:sp>
        <p:nvSpPr>
          <p:cNvPr id="83" name="PlaceHolder 2"/>
          <p:cNvSpPr>
            <a:spLocks noGrp="1"/>
          </p:cNvSpPr>
          <p:nvPr>
            <p:ph type="hdr"/>
          </p:nvPr>
        </p:nvSpPr>
        <p:spPr>
          <a:xfrm>
            <a:off x="0" y="0"/>
            <a:ext cx="3281446" cy="534240"/>
          </a:xfrm>
          <a:prstGeom prst="rect">
            <a:avLst/>
          </a:prstGeom>
        </p:spPr>
        <p:txBody>
          <a:bodyPr lIns="0" tIns="0" rIns="0" bIns="0"/>
          <a:lstStyle/>
          <a:p>
            <a:r>
              <a:rPr lang="ru-RU" sz="1400" b="0" strike="noStrike" spc="-1">
                <a:latin typeface="Times New Roman"/>
              </a:rPr>
              <a:t>&lt;верхний колонтитул&gt;</a:t>
            </a:r>
          </a:p>
        </p:txBody>
      </p:sp>
      <p:sp>
        <p:nvSpPr>
          <p:cNvPr id="84" name="PlaceHolder 3"/>
          <p:cNvSpPr>
            <a:spLocks noGrp="1"/>
          </p:cNvSpPr>
          <p:nvPr>
            <p:ph type="dt"/>
          </p:nvPr>
        </p:nvSpPr>
        <p:spPr>
          <a:xfrm>
            <a:off x="4279959" y="0"/>
            <a:ext cx="3281446" cy="534240"/>
          </a:xfrm>
          <a:prstGeom prst="rect">
            <a:avLst/>
          </a:prstGeom>
        </p:spPr>
        <p:txBody>
          <a:bodyPr lIns="0" tIns="0" rIns="0" bIns="0"/>
          <a:lstStyle/>
          <a:p>
            <a:pPr algn="r"/>
            <a:r>
              <a:rPr lang="ru-RU" sz="1400" b="0" strike="noStrike" spc="-1">
                <a:latin typeface="Times New Roman"/>
              </a:rPr>
              <a:t>&lt;дата/время&gt;</a:t>
            </a:r>
          </a:p>
        </p:txBody>
      </p:sp>
      <p:sp>
        <p:nvSpPr>
          <p:cNvPr id="85" name="PlaceHolder 4"/>
          <p:cNvSpPr>
            <a:spLocks noGrp="1"/>
          </p:cNvSpPr>
          <p:nvPr>
            <p:ph type="ftr"/>
          </p:nvPr>
        </p:nvSpPr>
        <p:spPr>
          <a:xfrm>
            <a:off x="0" y="10157400"/>
            <a:ext cx="3281446" cy="534240"/>
          </a:xfrm>
          <a:prstGeom prst="rect">
            <a:avLst/>
          </a:prstGeom>
        </p:spPr>
        <p:txBody>
          <a:bodyPr lIns="0" tIns="0" rIns="0" bIns="0" anchor="b"/>
          <a:lstStyle/>
          <a:p>
            <a:r>
              <a:rPr lang="ru-RU" sz="1400" b="0" strike="noStrike" spc="-1">
                <a:latin typeface="Times New Roman"/>
              </a:rPr>
              <a:t>&lt;нижний колонтитул&gt;</a:t>
            </a:r>
          </a:p>
        </p:txBody>
      </p:sp>
      <p:sp>
        <p:nvSpPr>
          <p:cNvPr id="86" name="PlaceHolder 5"/>
          <p:cNvSpPr>
            <a:spLocks noGrp="1"/>
          </p:cNvSpPr>
          <p:nvPr>
            <p:ph type="sldNum"/>
          </p:nvPr>
        </p:nvSpPr>
        <p:spPr>
          <a:xfrm>
            <a:off x="4279959" y="10157400"/>
            <a:ext cx="3281446" cy="534240"/>
          </a:xfrm>
          <a:prstGeom prst="rect">
            <a:avLst/>
          </a:prstGeom>
        </p:spPr>
        <p:txBody>
          <a:bodyPr lIns="0" tIns="0" rIns="0" bIns="0" anchor="b"/>
          <a:lstStyle/>
          <a:p>
            <a:pPr algn="r"/>
            <a:fld id="{F0093B78-27C9-4C5E-8006-BE1E272733A3}" type="slidenum">
              <a:rPr lang="ru-RU" sz="1400" b="0" strike="noStrike" spc="-1">
                <a:latin typeface="Times New Roman"/>
              </a:rPr>
              <a:t>‹#›</a:t>
            </a:fld>
            <a:endParaRPr lang="ru-RU" sz="1400" b="0" strike="noStrike" spc="-1">
              <a:latin typeface="Times New Roman"/>
            </a:endParaRPr>
          </a:p>
        </p:txBody>
      </p:sp>
    </p:spTree>
    <p:extLst>
      <p:ext uri="{BB962C8B-B14F-4D97-AF65-F5344CB8AC3E}">
        <p14:creationId xmlns:p14="http://schemas.microsoft.com/office/powerpoint/2010/main" val="950448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A1550CE-D0CC-4EF8-90BC-BCC330985FC6}" type="slidenum">
              <a:rPr lang="ru-RU" sz="1200" b="0" strike="noStrike" spc="-1">
                <a:solidFill>
                  <a:srgbClr val="000000"/>
                </a:solidFill>
                <a:latin typeface="Franklin Gothic Book"/>
                <a:ea typeface="Microsoft YaHei"/>
              </a:rPr>
              <a:t>1</a:t>
            </a:fld>
            <a:endParaRPr lang="ru-RU" sz="1200" b="0" strike="noStrike" spc="-1">
              <a:latin typeface="Times New Roman"/>
            </a:endParaRPr>
          </a:p>
        </p:txBody>
      </p:sp>
      <p:sp>
        <p:nvSpPr>
          <p:cNvPr id="711"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016439A-E98A-4F47-A0E4-50F79420D0F8}" type="slidenum">
              <a:rPr lang="ru-RU" sz="1200" b="0" strike="noStrike" spc="-1">
                <a:solidFill>
                  <a:srgbClr val="000000"/>
                </a:solidFill>
                <a:latin typeface="Franklin Gothic Book"/>
                <a:ea typeface="Microsoft YaHei"/>
              </a:rPr>
              <a:t>10</a:t>
            </a:fld>
            <a:endParaRPr lang="ru-RU" sz="1200" b="0" strike="noStrike" spc="-1">
              <a:latin typeface="Times New Roman"/>
            </a:endParaRPr>
          </a:p>
        </p:txBody>
      </p:sp>
      <p:sp>
        <p:nvSpPr>
          <p:cNvPr id="73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A4C3E68A-DEEA-4A3F-BCE3-0E05CCD834CA}" type="slidenum">
              <a:rPr lang="ru-RU" sz="1200" b="0" strike="noStrike" spc="-1">
                <a:solidFill>
                  <a:srgbClr val="000000"/>
                </a:solidFill>
                <a:latin typeface="Franklin Gothic Book"/>
                <a:ea typeface="Microsoft YaHei"/>
              </a:rPr>
              <a:t>11</a:t>
            </a:fld>
            <a:endParaRPr lang="ru-RU" sz="1200" b="0" strike="noStrike" spc="-1">
              <a:latin typeface="Times New Roman"/>
            </a:endParaRPr>
          </a:p>
        </p:txBody>
      </p:sp>
      <p:sp>
        <p:nvSpPr>
          <p:cNvPr id="73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6E71D6F-07DC-4CB2-BFF2-9D91A3A9E7DC}" type="slidenum">
              <a:rPr lang="ru-RU" sz="1200" b="0" strike="noStrike" spc="-1">
                <a:solidFill>
                  <a:srgbClr val="000000"/>
                </a:solidFill>
                <a:latin typeface="Franklin Gothic Book"/>
                <a:ea typeface="Microsoft YaHei"/>
              </a:rPr>
              <a:t>12</a:t>
            </a:fld>
            <a:endParaRPr lang="ru-RU" sz="1200" b="0" strike="noStrike" spc="-1">
              <a:latin typeface="Times New Roman"/>
            </a:endParaRPr>
          </a:p>
        </p:txBody>
      </p:sp>
      <p:sp>
        <p:nvSpPr>
          <p:cNvPr id="73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35501C20-9CAA-4E39-80AB-4698DC35B996}" type="slidenum">
              <a:rPr lang="ru-RU" sz="1200" b="0" strike="noStrike" spc="-1">
                <a:solidFill>
                  <a:srgbClr val="000000"/>
                </a:solidFill>
                <a:latin typeface="Franklin Gothic Book"/>
                <a:ea typeface="Microsoft YaHei"/>
              </a:rPr>
              <a:t>13</a:t>
            </a:fld>
            <a:endParaRPr lang="ru-RU" sz="1200" b="0" strike="noStrike" spc="-1">
              <a:latin typeface="Times New Roman"/>
            </a:endParaRPr>
          </a:p>
        </p:txBody>
      </p:sp>
      <p:sp>
        <p:nvSpPr>
          <p:cNvPr id="73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51D1BFF-64C7-4ECF-AFB3-962E608787BA}" type="slidenum">
              <a:rPr lang="ru-RU" sz="1200" b="0" strike="noStrike" spc="-1">
                <a:solidFill>
                  <a:srgbClr val="000000"/>
                </a:solidFill>
                <a:latin typeface="Franklin Gothic Book"/>
                <a:ea typeface="Microsoft YaHei"/>
              </a:rPr>
              <a:t>14</a:t>
            </a:fld>
            <a:endParaRPr lang="ru-RU" sz="1200" b="0" strike="noStrike" spc="-1">
              <a:latin typeface="Times New Roman"/>
            </a:endParaRPr>
          </a:p>
        </p:txBody>
      </p:sp>
      <p:sp>
        <p:nvSpPr>
          <p:cNvPr id="73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FFD1D92-052C-4156-924B-6DC2A6DCACD5}" type="slidenum">
              <a:rPr lang="ru-RU" sz="1200" b="0" strike="noStrike" spc="-1">
                <a:solidFill>
                  <a:srgbClr val="000000"/>
                </a:solidFill>
                <a:latin typeface="Franklin Gothic Book"/>
                <a:ea typeface="Microsoft YaHei"/>
              </a:rPr>
              <a:t>15</a:t>
            </a:fld>
            <a:endParaRPr lang="ru-RU" sz="1200" b="0" strike="noStrike" spc="-1">
              <a:latin typeface="Times New Roman"/>
            </a:endParaRPr>
          </a:p>
        </p:txBody>
      </p:sp>
      <p:sp>
        <p:nvSpPr>
          <p:cNvPr id="74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6159E889-F110-4AEF-BC08-E0417F0B0CBF}" type="slidenum">
              <a:rPr lang="ru-RU" sz="1200" b="0" strike="noStrike" spc="-1">
                <a:solidFill>
                  <a:srgbClr val="000000"/>
                </a:solidFill>
                <a:latin typeface="Franklin Gothic Book"/>
                <a:ea typeface="Microsoft YaHei"/>
              </a:rPr>
              <a:t>16</a:t>
            </a:fld>
            <a:endParaRPr lang="ru-RU" sz="1200" b="0" strike="noStrike" spc="-1">
              <a:latin typeface="Times New Roman"/>
            </a:endParaRPr>
          </a:p>
        </p:txBody>
      </p:sp>
      <p:sp>
        <p:nvSpPr>
          <p:cNvPr id="74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A84C0CB-A246-4061-98EB-4DA20EC75283}" type="slidenum">
              <a:rPr lang="ru-RU" sz="1200" b="0" strike="noStrike" spc="-1">
                <a:solidFill>
                  <a:srgbClr val="000000"/>
                </a:solidFill>
                <a:latin typeface="Franklin Gothic Book"/>
                <a:ea typeface="Microsoft YaHei"/>
              </a:rPr>
              <a:t>17</a:t>
            </a:fld>
            <a:endParaRPr lang="ru-RU" sz="1200" b="0" strike="noStrike" spc="-1">
              <a:latin typeface="Times New Roman"/>
            </a:endParaRPr>
          </a:p>
        </p:txBody>
      </p:sp>
      <p:sp>
        <p:nvSpPr>
          <p:cNvPr id="74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126B164-F3A8-4759-B612-1386A9B1D7F6}" type="slidenum">
              <a:rPr lang="ru-RU" sz="1200" b="0" strike="noStrike" spc="-1">
                <a:solidFill>
                  <a:srgbClr val="000000"/>
                </a:solidFill>
                <a:latin typeface="Franklin Gothic Book"/>
                <a:ea typeface="Microsoft YaHei"/>
              </a:rPr>
              <a:t>18</a:t>
            </a:fld>
            <a:endParaRPr lang="ru-RU" sz="1200" b="0" strike="noStrike" spc="-1">
              <a:latin typeface="Times New Roman"/>
            </a:endParaRPr>
          </a:p>
        </p:txBody>
      </p:sp>
      <p:sp>
        <p:nvSpPr>
          <p:cNvPr id="74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5486B88-4454-444B-8695-8C0A627EB110}" type="slidenum">
              <a:rPr lang="ru-RU" sz="1200" b="0" strike="noStrike" spc="-1">
                <a:solidFill>
                  <a:srgbClr val="000000"/>
                </a:solidFill>
                <a:latin typeface="Franklin Gothic Book"/>
                <a:ea typeface="Microsoft YaHei"/>
              </a:rPr>
              <a:t>19</a:t>
            </a:fld>
            <a:endParaRPr lang="ru-RU" sz="1200" b="0" strike="noStrike" spc="-1">
              <a:latin typeface="Times New Roman"/>
            </a:endParaRPr>
          </a:p>
        </p:txBody>
      </p:sp>
      <p:sp>
        <p:nvSpPr>
          <p:cNvPr id="75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4091163-6496-4126-91A0-2B40FEFA96AC}" type="slidenum">
              <a:rPr lang="ru-RU" sz="1200" b="0" strike="noStrike" spc="-1">
                <a:solidFill>
                  <a:srgbClr val="000000"/>
                </a:solidFill>
                <a:latin typeface="Franklin Gothic Book"/>
                <a:ea typeface="Microsoft YaHei"/>
              </a:rPr>
              <a:t>2</a:t>
            </a:fld>
            <a:endParaRPr lang="ru-RU" sz="1200" b="0" strike="noStrike" spc="-1">
              <a:latin typeface="Times New Roman"/>
            </a:endParaRPr>
          </a:p>
        </p:txBody>
      </p:sp>
      <p:sp>
        <p:nvSpPr>
          <p:cNvPr id="713"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
        <p:nvSpPr>
          <p:cNvPr id="714" name="CustomShape 3"/>
          <p:cNvSpPr/>
          <p:nvPr/>
        </p:nvSpPr>
        <p:spPr>
          <a:xfrm>
            <a:off x="3850739" y="9379080"/>
            <a:ext cx="2946568" cy="493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b"/>
          <a:lstStyle/>
          <a:p>
            <a:pPr algn="r">
              <a:lnSpc>
                <a:spcPct val="100000"/>
              </a:lnSpc>
            </a:pPr>
            <a:fld id="{4D082BDF-4D98-4D17-9BBB-AC3758CD2C59}" type="slidenum">
              <a:rPr lang="ru-RU" sz="1200" b="0" strike="noStrike" spc="-1">
                <a:solidFill>
                  <a:srgbClr val="000000"/>
                </a:solidFill>
                <a:latin typeface="Franklin Gothic Book"/>
                <a:ea typeface="Microsoft YaHei"/>
              </a:rPr>
              <a:t>2</a:t>
            </a:fld>
            <a:endParaRPr lang="ru-RU" sz="1200" b="0" strike="noStrike" spc="-1">
              <a:latin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BD7A4A5-34D3-4523-95DC-B2A5497716DE}" type="slidenum">
              <a:rPr lang="ru-RU" sz="1200" b="0" strike="noStrike" spc="-1">
                <a:solidFill>
                  <a:srgbClr val="000000"/>
                </a:solidFill>
                <a:latin typeface="Franklin Gothic Book"/>
                <a:ea typeface="Microsoft YaHei"/>
              </a:rPr>
              <a:t>20</a:t>
            </a:fld>
            <a:endParaRPr lang="ru-RU" sz="1200" b="0" strike="noStrike" spc="-1">
              <a:latin typeface="Times New Roman"/>
            </a:endParaRPr>
          </a:p>
        </p:txBody>
      </p:sp>
      <p:sp>
        <p:nvSpPr>
          <p:cNvPr id="75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8556611-C00B-45E9-A96E-E7F7808DB7BF}" type="slidenum">
              <a:rPr lang="ru-RU" sz="1200" b="0" strike="noStrike" spc="-1">
                <a:solidFill>
                  <a:srgbClr val="000000"/>
                </a:solidFill>
                <a:latin typeface="Franklin Gothic Book"/>
                <a:ea typeface="Microsoft YaHei"/>
              </a:rPr>
              <a:t>21</a:t>
            </a:fld>
            <a:endParaRPr lang="ru-RU" sz="1200" b="0" strike="noStrike" spc="-1">
              <a:latin typeface="Times New Roman"/>
            </a:endParaRPr>
          </a:p>
        </p:txBody>
      </p:sp>
      <p:sp>
        <p:nvSpPr>
          <p:cNvPr id="75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691B152-FAA4-4334-90E9-169D20155E4C}" type="slidenum">
              <a:rPr lang="ru-RU" sz="1200" b="0" strike="noStrike" spc="-1">
                <a:solidFill>
                  <a:srgbClr val="000000"/>
                </a:solidFill>
                <a:latin typeface="Franklin Gothic Book"/>
                <a:ea typeface="Microsoft YaHei"/>
              </a:rPr>
              <a:t>22</a:t>
            </a:fld>
            <a:endParaRPr lang="ru-RU" sz="1200" b="0" strike="noStrike" spc="-1">
              <a:latin typeface="Times New Roman"/>
            </a:endParaRPr>
          </a:p>
        </p:txBody>
      </p:sp>
      <p:sp>
        <p:nvSpPr>
          <p:cNvPr id="75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9E40F33-032D-4AB9-9366-DFEDF66DD90B}" type="slidenum">
              <a:rPr lang="ru-RU" sz="1200" b="0" strike="noStrike" spc="-1">
                <a:solidFill>
                  <a:srgbClr val="000000"/>
                </a:solidFill>
                <a:latin typeface="Franklin Gothic Book"/>
                <a:ea typeface="Microsoft YaHei"/>
              </a:rPr>
              <a:t>23</a:t>
            </a:fld>
            <a:endParaRPr lang="ru-RU" sz="1200" b="0" strike="noStrike" spc="-1">
              <a:latin typeface="Times New Roman"/>
            </a:endParaRPr>
          </a:p>
        </p:txBody>
      </p:sp>
      <p:sp>
        <p:nvSpPr>
          <p:cNvPr id="75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65E1C958-5448-4672-A48B-493763225626}" type="slidenum">
              <a:rPr lang="ru-RU" sz="1200" b="0" strike="noStrike" spc="-1">
                <a:solidFill>
                  <a:srgbClr val="000000"/>
                </a:solidFill>
                <a:latin typeface="Franklin Gothic Book"/>
                <a:ea typeface="Microsoft YaHei"/>
              </a:rPr>
              <a:t>24</a:t>
            </a:fld>
            <a:endParaRPr lang="ru-RU" sz="1200" b="0" strike="noStrike" spc="-1">
              <a:latin typeface="Times New Roman"/>
            </a:endParaRPr>
          </a:p>
        </p:txBody>
      </p:sp>
      <p:sp>
        <p:nvSpPr>
          <p:cNvPr id="76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635FD83-8C52-4F89-B25C-910BAA003400}" type="slidenum">
              <a:rPr lang="ru-RU" sz="1200" b="0" strike="noStrike" spc="-1">
                <a:solidFill>
                  <a:srgbClr val="000000"/>
                </a:solidFill>
                <a:latin typeface="Franklin Gothic Book"/>
                <a:ea typeface="Microsoft YaHei"/>
              </a:rPr>
              <a:t>25</a:t>
            </a:fld>
            <a:endParaRPr lang="ru-RU" sz="1200" b="0" strike="noStrike" spc="-1">
              <a:latin typeface="Times New Roman"/>
            </a:endParaRPr>
          </a:p>
        </p:txBody>
      </p:sp>
      <p:sp>
        <p:nvSpPr>
          <p:cNvPr id="76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8F42BED-189A-4ECC-B3D5-E9A18A057606}" type="slidenum">
              <a:rPr lang="ru-RU" sz="1200" b="0" strike="noStrike" spc="-1">
                <a:solidFill>
                  <a:srgbClr val="000000"/>
                </a:solidFill>
                <a:latin typeface="Franklin Gothic Book"/>
                <a:ea typeface="Microsoft YaHei"/>
              </a:rPr>
              <a:t>26</a:t>
            </a:fld>
            <a:endParaRPr lang="ru-RU" sz="1200" b="0" strike="noStrike" spc="-1">
              <a:latin typeface="Times New Roman"/>
            </a:endParaRPr>
          </a:p>
        </p:txBody>
      </p:sp>
      <p:sp>
        <p:nvSpPr>
          <p:cNvPr id="76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33EAC464-2300-48F7-BBDA-CDF41CF02E2E}" type="slidenum">
              <a:rPr lang="ru-RU" sz="1200" b="0" strike="noStrike" spc="-1">
                <a:solidFill>
                  <a:srgbClr val="000000"/>
                </a:solidFill>
                <a:latin typeface="Franklin Gothic Book"/>
                <a:ea typeface="Microsoft YaHei"/>
              </a:rPr>
              <a:t>27</a:t>
            </a:fld>
            <a:endParaRPr lang="ru-RU" sz="1200" b="0" strike="noStrike" spc="-1">
              <a:latin typeface="Times New Roman"/>
            </a:endParaRPr>
          </a:p>
        </p:txBody>
      </p:sp>
      <p:sp>
        <p:nvSpPr>
          <p:cNvPr id="76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01F35BD-1428-424D-A238-54EB7B6DF1FB}" type="slidenum">
              <a:rPr lang="ru-RU" sz="1200" b="0" strike="noStrike" spc="-1">
                <a:solidFill>
                  <a:srgbClr val="000000"/>
                </a:solidFill>
                <a:latin typeface="Franklin Gothic Book"/>
                <a:ea typeface="Microsoft YaHei"/>
              </a:rPr>
              <a:t>28</a:t>
            </a:fld>
            <a:endParaRPr lang="ru-RU" sz="1200" b="0" strike="noStrike" spc="-1">
              <a:latin typeface="Times New Roman"/>
            </a:endParaRPr>
          </a:p>
        </p:txBody>
      </p:sp>
      <p:sp>
        <p:nvSpPr>
          <p:cNvPr id="76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5A9797B-90B5-4C8D-B377-00C45EA219E0}" type="slidenum">
              <a:rPr lang="ru-RU" sz="1200" b="0" strike="noStrike" spc="-1">
                <a:solidFill>
                  <a:srgbClr val="000000"/>
                </a:solidFill>
                <a:latin typeface="Franklin Gothic Book"/>
                <a:ea typeface="Microsoft YaHei"/>
              </a:rPr>
              <a:t>29</a:t>
            </a:fld>
            <a:endParaRPr lang="ru-RU" sz="1200" b="0" strike="noStrike" spc="-1">
              <a:latin typeface="Times New Roman"/>
            </a:endParaRPr>
          </a:p>
        </p:txBody>
      </p:sp>
      <p:sp>
        <p:nvSpPr>
          <p:cNvPr id="77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834B8638-36A9-4D31-9322-5D710F855585}" type="slidenum">
              <a:rPr lang="ru-RU" sz="1200" b="0" strike="noStrike" spc="-1">
                <a:solidFill>
                  <a:srgbClr val="000000"/>
                </a:solidFill>
                <a:latin typeface="Franklin Gothic Book"/>
                <a:ea typeface="Microsoft YaHei"/>
              </a:rPr>
              <a:t>3</a:t>
            </a:fld>
            <a:endParaRPr lang="ru-RU" sz="1200" b="0" strike="noStrike" spc="-1">
              <a:latin typeface="Times New Roman"/>
            </a:endParaRPr>
          </a:p>
        </p:txBody>
      </p:sp>
      <p:sp>
        <p:nvSpPr>
          <p:cNvPr id="71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6F5ACCA-8B90-4F15-B3D8-FBB64DB69992}" type="slidenum">
              <a:rPr lang="ru-RU" sz="1200" b="0" strike="noStrike" spc="-1">
                <a:solidFill>
                  <a:srgbClr val="000000"/>
                </a:solidFill>
                <a:latin typeface="Franklin Gothic Book"/>
                <a:ea typeface="Microsoft YaHei"/>
              </a:rPr>
              <a:t>30</a:t>
            </a:fld>
            <a:endParaRPr lang="ru-RU" sz="1200" b="0" strike="noStrike" spc="-1">
              <a:latin typeface="Times New Roman"/>
            </a:endParaRPr>
          </a:p>
        </p:txBody>
      </p:sp>
      <p:sp>
        <p:nvSpPr>
          <p:cNvPr id="77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790ECC1-23E5-4F3C-A2E7-9CADD258F936}" type="slidenum">
              <a:rPr lang="ru-RU" sz="1200" b="0" strike="noStrike" spc="-1">
                <a:solidFill>
                  <a:srgbClr val="000000"/>
                </a:solidFill>
                <a:latin typeface="Franklin Gothic Book"/>
                <a:ea typeface="Microsoft YaHei"/>
              </a:rPr>
              <a:t>31</a:t>
            </a:fld>
            <a:endParaRPr lang="ru-RU" sz="1200" b="0" strike="noStrike" spc="-1">
              <a:latin typeface="Times New Roman"/>
            </a:endParaRPr>
          </a:p>
        </p:txBody>
      </p:sp>
      <p:sp>
        <p:nvSpPr>
          <p:cNvPr id="77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E66CE45-471C-4302-9E7E-074DA6039890}" type="slidenum">
              <a:rPr lang="ru-RU" sz="1200" b="0" strike="noStrike" spc="-1">
                <a:solidFill>
                  <a:srgbClr val="000000"/>
                </a:solidFill>
                <a:latin typeface="Franklin Gothic Book"/>
                <a:ea typeface="Microsoft YaHei"/>
              </a:rPr>
              <a:t>32</a:t>
            </a:fld>
            <a:endParaRPr lang="ru-RU" sz="1200" b="0" strike="noStrike" spc="-1">
              <a:latin typeface="Times New Roman"/>
            </a:endParaRPr>
          </a:p>
        </p:txBody>
      </p:sp>
      <p:sp>
        <p:nvSpPr>
          <p:cNvPr id="77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EDF1798-BDF6-4442-9DE8-A5BE76CC33EB}" type="slidenum">
              <a:rPr lang="ru-RU" sz="1200" b="0" strike="noStrike" spc="-1">
                <a:solidFill>
                  <a:srgbClr val="000000"/>
                </a:solidFill>
                <a:latin typeface="Franklin Gothic Book"/>
                <a:ea typeface="Microsoft YaHei"/>
              </a:rPr>
              <a:t>33</a:t>
            </a:fld>
            <a:endParaRPr lang="ru-RU" sz="1200" b="0" strike="noStrike" spc="-1">
              <a:latin typeface="Times New Roman"/>
            </a:endParaRPr>
          </a:p>
        </p:txBody>
      </p:sp>
      <p:sp>
        <p:nvSpPr>
          <p:cNvPr id="78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D818528-B573-4409-A30C-16F10709341F}" type="slidenum">
              <a:rPr lang="ru-RU" sz="1200" b="0" strike="noStrike" spc="-1">
                <a:solidFill>
                  <a:srgbClr val="000000"/>
                </a:solidFill>
                <a:latin typeface="Franklin Gothic Book"/>
                <a:ea typeface="Microsoft YaHei"/>
              </a:rPr>
              <a:t>34</a:t>
            </a:fld>
            <a:endParaRPr lang="ru-RU" sz="1200" b="0" strike="noStrike" spc="-1">
              <a:latin typeface="Times New Roman"/>
            </a:endParaRPr>
          </a:p>
        </p:txBody>
      </p:sp>
      <p:sp>
        <p:nvSpPr>
          <p:cNvPr id="78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7684AF7-7FC5-4598-9870-6E49235EB1B4}" type="slidenum">
              <a:rPr lang="ru-RU" sz="1200" b="0" strike="noStrike" spc="-1">
                <a:solidFill>
                  <a:srgbClr val="000000"/>
                </a:solidFill>
                <a:latin typeface="Franklin Gothic Book"/>
                <a:ea typeface="Microsoft YaHei"/>
              </a:rPr>
              <a:t>35</a:t>
            </a:fld>
            <a:endParaRPr lang="ru-RU" sz="1200" b="0" strike="noStrike" spc="-1">
              <a:latin typeface="Times New Roman"/>
            </a:endParaRPr>
          </a:p>
        </p:txBody>
      </p:sp>
      <p:sp>
        <p:nvSpPr>
          <p:cNvPr id="78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336E44D-7228-41FC-954E-5A50A5F71E33}" type="slidenum">
              <a:rPr lang="ru-RU" sz="1200" b="0" strike="noStrike" spc="-1">
                <a:solidFill>
                  <a:srgbClr val="000000"/>
                </a:solidFill>
                <a:latin typeface="Franklin Gothic Book"/>
                <a:ea typeface="Microsoft YaHei"/>
              </a:rPr>
              <a:t>36</a:t>
            </a:fld>
            <a:endParaRPr lang="ru-RU" sz="1200" b="0" strike="noStrike" spc="-1">
              <a:latin typeface="Times New Roman"/>
            </a:endParaRPr>
          </a:p>
        </p:txBody>
      </p:sp>
      <p:sp>
        <p:nvSpPr>
          <p:cNvPr id="79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37</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38</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728D3AC-EFE6-4D8B-B00F-7B3526DBBA33}" type="slidenum">
              <a:rPr lang="ru-RU" sz="1200" b="0" strike="noStrike" spc="-1">
                <a:solidFill>
                  <a:srgbClr val="000000"/>
                </a:solidFill>
                <a:latin typeface="Franklin Gothic Book"/>
                <a:ea typeface="Microsoft YaHei"/>
              </a:rPr>
              <a:t>39</a:t>
            </a:fld>
            <a:endParaRPr lang="ru-RU" sz="1200" b="0" strike="noStrike" spc="-1">
              <a:latin typeface="Times New Roman"/>
            </a:endParaRPr>
          </a:p>
        </p:txBody>
      </p:sp>
      <p:sp>
        <p:nvSpPr>
          <p:cNvPr id="77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FAF0B0E-2C22-421D-8CB7-AE915B6DE721}" type="slidenum">
              <a:rPr lang="ru-RU" sz="1200" b="0" strike="noStrike" spc="-1">
                <a:solidFill>
                  <a:srgbClr val="000000"/>
                </a:solidFill>
                <a:latin typeface="Franklin Gothic Book"/>
                <a:ea typeface="Microsoft YaHei"/>
              </a:rPr>
              <a:t>4</a:t>
            </a:fld>
            <a:endParaRPr lang="ru-RU" sz="1200" b="0" strike="noStrike" spc="-1">
              <a:latin typeface="Times New Roman"/>
            </a:endParaRPr>
          </a:p>
        </p:txBody>
      </p:sp>
      <p:sp>
        <p:nvSpPr>
          <p:cNvPr id="71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3B33DC2-4E5C-4282-87F7-6B187D9BB88A}" type="slidenum">
              <a:rPr lang="ru-RU" sz="1200" b="0" strike="noStrike" spc="-1">
                <a:solidFill>
                  <a:srgbClr val="000000"/>
                </a:solidFill>
                <a:latin typeface="Franklin Gothic Book"/>
                <a:ea typeface="Microsoft YaHei"/>
              </a:rPr>
              <a:t>40</a:t>
            </a:fld>
            <a:endParaRPr lang="ru-RU" sz="1200" b="0" strike="noStrike" spc="-1">
              <a:latin typeface="Times New Roman"/>
            </a:endParaRPr>
          </a:p>
        </p:txBody>
      </p:sp>
      <p:sp>
        <p:nvSpPr>
          <p:cNvPr id="79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11B6D67-5509-4FD3-A34A-0B9A6EF1E14A}" type="slidenum">
              <a:rPr lang="ru-RU" sz="1200" b="0" strike="noStrike" spc="-1">
                <a:solidFill>
                  <a:srgbClr val="000000"/>
                </a:solidFill>
                <a:latin typeface="Franklin Gothic Book"/>
                <a:ea typeface="Microsoft YaHei"/>
              </a:rPr>
              <a:t>42</a:t>
            </a:fld>
            <a:endParaRPr lang="ru-RU" sz="1200" b="0" strike="noStrike" spc="-1">
              <a:latin typeface="Times New Roman"/>
            </a:endParaRPr>
          </a:p>
        </p:txBody>
      </p:sp>
      <p:sp>
        <p:nvSpPr>
          <p:cNvPr id="79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89858B8F-4069-406A-A1C6-0282E03D8ED6}" type="slidenum">
              <a:rPr lang="ru-RU" sz="1200" b="0" strike="noStrike" spc="-1">
                <a:solidFill>
                  <a:srgbClr val="000000"/>
                </a:solidFill>
                <a:latin typeface="Franklin Gothic Book"/>
                <a:ea typeface="Microsoft YaHei"/>
              </a:rPr>
              <a:t>43</a:t>
            </a:fld>
            <a:endParaRPr lang="ru-RU" sz="1200" b="0" strike="noStrike" spc="-1">
              <a:latin typeface="Times New Roman"/>
            </a:endParaRPr>
          </a:p>
        </p:txBody>
      </p:sp>
      <p:sp>
        <p:nvSpPr>
          <p:cNvPr id="80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A8B0FE87-715B-47A3-957F-68DCEFD1E0D1}" type="slidenum">
              <a:rPr lang="ru-RU" sz="1200" b="0" strike="noStrike" spc="-1">
                <a:solidFill>
                  <a:srgbClr val="000000"/>
                </a:solidFill>
                <a:latin typeface="Franklin Gothic Book"/>
                <a:ea typeface="Microsoft YaHei"/>
              </a:rPr>
              <a:t>44</a:t>
            </a:fld>
            <a:endParaRPr lang="ru-RU" sz="1200" b="0" strike="noStrike" spc="-1">
              <a:latin typeface="Times New Roman"/>
            </a:endParaRPr>
          </a:p>
        </p:txBody>
      </p:sp>
      <p:sp>
        <p:nvSpPr>
          <p:cNvPr id="80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45222A2-1A3A-4F8C-8A45-B5DCEB82C098}" type="slidenum">
              <a:rPr lang="ru-RU" sz="1200" b="0" strike="noStrike" spc="-1">
                <a:solidFill>
                  <a:srgbClr val="000000"/>
                </a:solidFill>
                <a:latin typeface="Franklin Gothic Book"/>
                <a:ea typeface="Microsoft YaHei"/>
              </a:rPr>
              <a:t>45</a:t>
            </a:fld>
            <a:endParaRPr lang="ru-RU" sz="1200" b="0" strike="noStrike" spc="-1">
              <a:latin typeface="Times New Roman"/>
            </a:endParaRPr>
          </a:p>
        </p:txBody>
      </p:sp>
      <p:sp>
        <p:nvSpPr>
          <p:cNvPr id="80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45222A2-1A3A-4F8C-8A45-B5DCEB82C098}" type="slidenum">
              <a:rPr lang="ru-RU" sz="1200" b="0" strike="noStrike" spc="-1">
                <a:solidFill>
                  <a:srgbClr val="000000"/>
                </a:solidFill>
                <a:latin typeface="Franklin Gothic Book"/>
                <a:ea typeface="Microsoft YaHei"/>
              </a:rPr>
              <a:t>46</a:t>
            </a:fld>
            <a:endParaRPr lang="ru-RU" sz="1200" b="0" strike="noStrike" spc="-1">
              <a:latin typeface="Times New Roman"/>
            </a:endParaRPr>
          </a:p>
        </p:txBody>
      </p:sp>
      <p:sp>
        <p:nvSpPr>
          <p:cNvPr id="80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C70FAF31-15F8-47F0-A03B-A054FCF8ED74}" type="slidenum">
              <a:rPr lang="ru-RU" sz="1200" b="0" strike="noStrike" spc="-1">
                <a:solidFill>
                  <a:srgbClr val="000000"/>
                </a:solidFill>
                <a:latin typeface="Franklin Gothic Book"/>
                <a:ea typeface="Microsoft YaHei"/>
              </a:rPr>
              <a:t>47</a:t>
            </a:fld>
            <a:endParaRPr lang="ru-RU" sz="1200" b="0" strike="noStrike" spc="-1">
              <a:latin typeface="Times New Roman"/>
            </a:endParaRPr>
          </a:p>
        </p:txBody>
      </p:sp>
      <p:sp>
        <p:nvSpPr>
          <p:cNvPr id="81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8394BC6-491F-4CF4-BBD7-2595274FE5B6}" type="slidenum">
              <a:rPr lang="ru-RU" sz="1200" b="0" strike="noStrike" spc="-1">
                <a:solidFill>
                  <a:srgbClr val="000000"/>
                </a:solidFill>
                <a:latin typeface="Franklin Gothic Book"/>
                <a:ea typeface="Microsoft YaHei"/>
              </a:rPr>
              <a:t>48</a:t>
            </a:fld>
            <a:endParaRPr lang="ru-RU" sz="1200" b="0" strike="noStrike" spc="-1">
              <a:latin typeface="Times New Roman"/>
            </a:endParaRPr>
          </a:p>
        </p:txBody>
      </p:sp>
      <p:sp>
        <p:nvSpPr>
          <p:cNvPr id="81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00C5C8C-DECB-4BE1-868E-5FC33DA68C32}" type="slidenum">
              <a:rPr lang="ru-RU" sz="1200" b="0" strike="noStrike" spc="-1">
                <a:solidFill>
                  <a:srgbClr val="000000"/>
                </a:solidFill>
                <a:latin typeface="Franklin Gothic Book"/>
                <a:ea typeface="Microsoft YaHei"/>
              </a:rPr>
              <a:t>49</a:t>
            </a:fld>
            <a:endParaRPr lang="ru-RU" sz="1200" b="0" strike="noStrike" spc="-1">
              <a:latin typeface="Times New Roman"/>
            </a:endParaRPr>
          </a:p>
        </p:txBody>
      </p:sp>
      <p:sp>
        <p:nvSpPr>
          <p:cNvPr id="81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FAA662FB-40CE-4FE2-926B-1DB78720F3BF}" type="slidenum">
              <a:rPr lang="ru-RU" sz="1200" b="0" strike="noStrike" spc="-1">
                <a:solidFill>
                  <a:srgbClr val="000000"/>
                </a:solidFill>
                <a:latin typeface="Franklin Gothic Book"/>
                <a:ea typeface="Microsoft YaHei"/>
              </a:rPr>
              <a:t>50</a:t>
            </a:fld>
            <a:endParaRPr lang="ru-RU" sz="1200" b="0" strike="noStrike" spc="-1">
              <a:latin typeface="Times New Roman"/>
            </a:endParaRPr>
          </a:p>
        </p:txBody>
      </p:sp>
      <p:sp>
        <p:nvSpPr>
          <p:cNvPr id="81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075BA6E-C9DD-4758-8778-391C48FC085E}" type="slidenum">
              <a:rPr lang="ru-RU" sz="1200" b="0" strike="noStrike" spc="-1">
                <a:solidFill>
                  <a:srgbClr val="000000"/>
                </a:solidFill>
                <a:latin typeface="Franklin Gothic Book"/>
                <a:ea typeface="Microsoft YaHei"/>
              </a:rPr>
              <a:t>5</a:t>
            </a:fld>
            <a:endParaRPr lang="ru-RU" sz="1200" b="0" strike="noStrike" spc="-1">
              <a:latin typeface="Times New Roman"/>
            </a:endParaRPr>
          </a:p>
        </p:txBody>
      </p:sp>
      <p:sp>
        <p:nvSpPr>
          <p:cNvPr id="72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FAA662FB-40CE-4FE2-926B-1DB78720F3BF}" type="slidenum">
              <a:rPr lang="ru-RU" sz="1200" b="0" strike="noStrike" spc="-1">
                <a:solidFill>
                  <a:srgbClr val="000000"/>
                </a:solidFill>
                <a:latin typeface="Franklin Gothic Book"/>
                <a:ea typeface="Microsoft YaHei"/>
              </a:rPr>
              <a:t>51</a:t>
            </a:fld>
            <a:endParaRPr lang="ru-RU" sz="1200" b="0" strike="noStrike" spc="-1">
              <a:latin typeface="Times New Roman"/>
            </a:endParaRPr>
          </a:p>
        </p:txBody>
      </p:sp>
      <p:sp>
        <p:nvSpPr>
          <p:cNvPr id="81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1FE6ADA-5D5F-4A64-8131-362C79593EB1}" type="slidenum">
              <a:rPr lang="ru-RU" sz="1200" b="0" strike="noStrike" spc="-1">
                <a:solidFill>
                  <a:srgbClr val="000000"/>
                </a:solidFill>
                <a:latin typeface="Franklin Gothic Book"/>
                <a:ea typeface="Microsoft YaHei"/>
              </a:rPr>
              <a:t>52</a:t>
            </a:fld>
            <a:endParaRPr lang="ru-RU" sz="1200" b="0" strike="noStrike" spc="-1">
              <a:latin typeface="Times New Roman"/>
            </a:endParaRPr>
          </a:p>
        </p:txBody>
      </p:sp>
      <p:sp>
        <p:nvSpPr>
          <p:cNvPr id="81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9ECDD7C-C705-4573-8720-051FD2B938A3}" type="slidenum">
              <a:rPr lang="ru-RU" sz="1200" b="0" strike="noStrike" spc="-1">
                <a:solidFill>
                  <a:srgbClr val="000000"/>
                </a:solidFill>
                <a:latin typeface="Franklin Gothic Book"/>
                <a:ea typeface="Microsoft YaHei"/>
              </a:rPr>
              <a:t>53</a:t>
            </a:fld>
            <a:endParaRPr lang="ru-RU" sz="1200" b="0" strike="noStrike" spc="-1">
              <a:latin typeface="Times New Roman"/>
            </a:endParaRPr>
          </a:p>
        </p:txBody>
      </p:sp>
      <p:sp>
        <p:nvSpPr>
          <p:cNvPr id="82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897AF7F-BF59-4327-AC11-56BC7A9B6CD0}" type="slidenum">
              <a:rPr lang="ru-RU" sz="1200" b="0" strike="noStrike" spc="-1">
                <a:solidFill>
                  <a:srgbClr val="000000"/>
                </a:solidFill>
                <a:latin typeface="Franklin Gothic Book"/>
                <a:ea typeface="Microsoft YaHei"/>
              </a:rPr>
              <a:t>54</a:t>
            </a:fld>
            <a:endParaRPr lang="ru-RU" sz="1200" b="0" strike="noStrike" spc="-1">
              <a:latin typeface="Times New Roman"/>
            </a:endParaRPr>
          </a:p>
        </p:txBody>
      </p:sp>
      <p:sp>
        <p:nvSpPr>
          <p:cNvPr id="82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861BADDE-23FB-4758-A205-6974AC2BC4A7}" type="slidenum">
              <a:rPr lang="ru-RU" sz="1200" b="0" strike="noStrike" spc="-1">
                <a:solidFill>
                  <a:srgbClr val="000000"/>
                </a:solidFill>
                <a:latin typeface="Franklin Gothic Book"/>
                <a:ea typeface="Microsoft YaHei"/>
              </a:rPr>
              <a:t>55</a:t>
            </a:fld>
            <a:endParaRPr lang="ru-RU" sz="1200" b="0" strike="noStrike" spc="-1">
              <a:latin typeface="Times New Roman"/>
            </a:endParaRPr>
          </a:p>
        </p:txBody>
      </p:sp>
      <p:sp>
        <p:nvSpPr>
          <p:cNvPr id="82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3480861F-FF2D-4FDC-8A72-1A0F1B83E4F4}" type="slidenum">
              <a:rPr lang="ru-RU" sz="1200" b="0" strike="noStrike" spc="-1">
                <a:solidFill>
                  <a:srgbClr val="000000"/>
                </a:solidFill>
                <a:latin typeface="Franklin Gothic Book"/>
                <a:ea typeface="Microsoft YaHei"/>
              </a:rPr>
              <a:t>56</a:t>
            </a:fld>
            <a:endParaRPr lang="ru-RU" sz="1200" b="0" strike="noStrike" spc="-1">
              <a:latin typeface="Times New Roman"/>
            </a:endParaRPr>
          </a:p>
        </p:txBody>
      </p:sp>
      <p:sp>
        <p:nvSpPr>
          <p:cNvPr id="82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C84C301-DDC0-4228-8183-9BCE2A7A1B04}" type="slidenum">
              <a:rPr lang="ru-RU" sz="1200" b="0" strike="noStrike" spc="-1">
                <a:solidFill>
                  <a:srgbClr val="000000"/>
                </a:solidFill>
                <a:latin typeface="Franklin Gothic Book"/>
                <a:ea typeface="Microsoft YaHei"/>
              </a:rPr>
              <a:t>57</a:t>
            </a:fld>
            <a:endParaRPr lang="ru-RU" sz="1200" b="0" strike="noStrike" spc="-1">
              <a:latin typeface="Times New Roman"/>
            </a:endParaRPr>
          </a:p>
        </p:txBody>
      </p:sp>
      <p:sp>
        <p:nvSpPr>
          <p:cNvPr id="83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D750AAD3-C2FF-4C98-946E-4AF697E6F378}" type="slidenum">
              <a:rPr lang="ru-RU" sz="1200" b="0" strike="noStrike" spc="-1">
                <a:solidFill>
                  <a:srgbClr val="000000"/>
                </a:solidFill>
                <a:latin typeface="Franklin Gothic Book"/>
                <a:ea typeface="Microsoft YaHei"/>
              </a:rPr>
              <a:t>58</a:t>
            </a:fld>
            <a:endParaRPr lang="ru-RU" sz="1200" b="0" strike="noStrike" spc="-1">
              <a:latin typeface="Times New Roman"/>
            </a:endParaRPr>
          </a:p>
        </p:txBody>
      </p:sp>
      <p:sp>
        <p:nvSpPr>
          <p:cNvPr id="83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D750AAD3-C2FF-4C98-946E-4AF697E6F378}" type="slidenum">
              <a:rPr lang="ru-RU" sz="1200" b="0" strike="noStrike" spc="-1">
                <a:solidFill>
                  <a:srgbClr val="000000"/>
                </a:solidFill>
                <a:latin typeface="Franklin Gothic Book"/>
                <a:ea typeface="Microsoft YaHei"/>
              </a:rPr>
              <a:t>59</a:t>
            </a:fld>
            <a:endParaRPr lang="ru-RU" sz="1200" b="0" strike="noStrike" spc="-1">
              <a:latin typeface="Times New Roman"/>
            </a:endParaRPr>
          </a:p>
        </p:txBody>
      </p:sp>
      <p:sp>
        <p:nvSpPr>
          <p:cNvPr id="83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1B2D96B-3DC9-4372-93C9-CF52E672A54F}" type="slidenum">
              <a:rPr lang="ru-RU" sz="1200" b="0" strike="noStrike" spc="-1">
                <a:solidFill>
                  <a:srgbClr val="000000"/>
                </a:solidFill>
                <a:latin typeface="Franklin Gothic Book"/>
                <a:ea typeface="Microsoft YaHei"/>
              </a:rPr>
              <a:t>60</a:t>
            </a:fld>
            <a:endParaRPr lang="ru-RU" sz="1200" b="0" strike="noStrike" spc="-1">
              <a:latin typeface="Times New Roman"/>
            </a:endParaRPr>
          </a:p>
        </p:txBody>
      </p:sp>
      <p:sp>
        <p:nvSpPr>
          <p:cNvPr id="83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E0DF163-8FED-4CD0-ACC1-8B0569B44D6A}" type="slidenum">
              <a:rPr lang="ru-RU" sz="1200" b="0" strike="noStrike" spc="-1">
                <a:solidFill>
                  <a:srgbClr val="000000"/>
                </a:solidFill>
                <a:latin typeface="Franklin Gothic Book"/>
                <a:ea typeface="Microsoft YaHei"/>
              </a:rPr>
              <a:t>6</a:t>
            </a:fld>
            <a:endParaRPr lang="ru-RU" sz="1200" b="0" strike="noStrike" spc="-1">
              <a:latin typeface="Times New Roman"/>
            </a:endParaRPr>
          </a:p>
        </p:txBody>
      </p:sp>
      <p:sp>
        <p:nvSpPr>
          <p:cNvPr id="72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DA0F3863-2846-4E45-8BDA-2750EA64D065}" type="slidenum">
              <a:rPr lang="ru-RU" sz="1200" b="0" strike="noStrike" spc="-1">
                <a:solidFill>
                  <a:srgbClr val="000000"/>
                </a:solidFill>
                <a:latin typeface="Franklin Gothic Book"/>
                <a:ea typeface="Microsoft YaHei"/>
              </a:rPr>
              <a:t>61</a:t>
            </a:fld>
            <a:endParaRPr lang="ru-RU" sz="1200" b="0" strike="noStrike" spc="-1">
              <a:latin typeface="Times New Roman"/>
            </a:endParaRPr>
          </a:p>
        </p:txBody>
      </p:sp>
      <p:sp>
        <p:nvSpPr>
          <p:cNvPr id="83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C5A93D2A-C2D8-41BF-9B17-B38184426AF8}" type="slidenum">
              <a:rPr lang="ru-RU" sz="1200" b="0" strike="noStrike" spc="-1">
                <a:solidFill>
                  <a:srgbClr val="000000"/>
                </a:solidFill>
                <a:latin typeface="Franklin Gothic Book"/>
                <a:ea typeface="Microsoft YaHei"/>
              </a:rPr>
              <a:t>62</a:t>
            </a:fld>
            <a:endParaRPr lang="ru-RU" sz="1200" b="0" strike="noStrike" spc="-1">
              <a:latin typeface="Times New Roman"/>
            </a:endParaRPr>
          </a:p>
        </p:txBody>
      </p:sp>
      <p:sp>
        <p:nvSpPr>
          <p:cNvPr id="83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FA8641E-484B-433F-9795-96B7D7D8B557}" type="slidenum">
              <a:rPr lang="ru-RU" sz="1200" b="0" strike="noStrike" spc="-1">
                <a:solidFill>
                  <a:srgbClr val="000000"/>
                </a:solidFill>
                <a:latin typeface="Franklin Gothic Book"/>
                <a:ea typeface="Microsoft YaHei"/>
              </a:rPr>
              <a:t>63</a:t>
            </a:fld>
            <a:endParaRPr lang="ru-RU" sz="1200" b="0" strike="noStrike" spc="-1">
              <a:latin typeface="Times New Roman"/>
            </a:endParaRPr>
          </a:p>
        </p:txBody>
      </p:sp>
      <p:sp>
        <p:nvSpPr>
          <p:cNvPr id="84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FA8641E-484B-433F-9795-96B7D7D8B557}" type="slidenum">
              <a:rPr lang="ru-RU" sz="1200" b="0" strike="noStrike" spc="-1">
                <a:solidFill>
                  <a:srgbClr val="000000"/>
                </a:solidFill>
                <a:latin typeface="Franklin Gothic Book"/>
                <a:ea typeface="Microsoft YaHei"/>
              </a:rPr>
              <a:t>64</a:t>
            </a:fld>
            <a:endParaRPr lang="ru-RU" sz="1200" b="0" strike="noStrike" spc="-1">
              <a:latin typeface="Times New Roman"/>
            </a:endParaRPr>
          </a:p>
        </p:txBody>
      </p:sp>
      <p:sp>
        <p:nvSpPr>
          <p:cNvPr id="84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EA07F9F-3620-4D97-9FEC-0610EC785DFE}" type="slidenum">
              <a:rPr lang="ru-RU" sz="1200" b="0" strike="noStrike" spc="-1">
                <a:solidFill>
                  <a:srgbClr val="000000"/>
                </a:solidFill>
                <a:latin typeface="Franklin Gothic Book"/>
                <a:ea typeface="Microsoft YaHei"/>
              </a:rPr>
              <a:t>65</a:t>
            </a:fld>
            <a:endParaRPr lang="ru-RU" sz="1200" b="0" strike="noStrike" spc="-1">
              <a:latin typeface="Times New Roman"/>
            </a:endParaRPr>
          </a:p>
        </p:txBody>
      </p:sp>
      <p:sp>
        <p:nvSpPr>
          <p:cNvPr id="84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3906BA8-2DDB-4785-8507-76E86687FBF0}" type="slidenum">
              <a:rPr lang="ru-RU" sz="1200" b="0" strike="noStrike" spc="-1">
                <a:solidFill>
                  <a:srgbClr val="000000"/>
                </a:solidFill>
                <a:latin typeface="Franklin Gothic Book"/>
                <a:ea typeface="Microsoft YaHei"/>
              </a:rPr>
              <a:t>66</a:t>
            </a:fld>
            <a:endParaRPr lang="ru-RU" sz="1200" b="0" strike="noStrike" spc="-1">
              <a:latin typeface="Times New Roman"/>
            </a:endParaRPr>
          </a:p>
        </p:txBody>
      </p:sp>
      <p:sp>
        <p:nvSpPr>
          <p:cNvPr id="84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B12BC5F-DC10-4B43-AEF9-D609B5296637}" type="slidenum">
              <a:rPr lang="ru-RU" sz="1200" b="0" strike="noStrike" spc="-1">
                <a:solidFill>
                  <a:srgbClr val="000000"/>
                </a:solidFill>
                <a:latin typeface="Franklin Gothic Book"/>
                <a:ea typeface="Microsoft YaHei"/>
              </a:rPr>
              <a:t>67</a:t>
            </a:fld>
            <a:endParaRPr lang="ru-RU" sz="1200" b="0" strike="noStrike" spc="-1">
              <a:latin typeface="Times New Roman"/>
            </a:endParaRPr>
          </a:p>
        </p:txBody>
      </p:sp>
      <p:sp>
        <p:nvSpPr>
          <p:cNvPr id="84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CA7CCBC-9480-476B-9122-BF055CF61F57}" type="slidenum">
              <a:rPr lang="ru-RU" sz="1200" b="0" strike="noStrike" spc="-1">
                <a:solidFill>
                  <a:srgbClr val="000000"/>
                </a:solidFill>
                <a:latin typeface="Franklin Gothic Book"/>
                <a:ea typeface="Microsoft YaHei"/>
              </a:rPr>
              <a:t>68</a:t>
            </a:fld>
            <a:endParaRPr lang="ru-RU" sz="1200" b="0" strike="noStrike" spc="-1">
              <a:latin typeface="Times New Roman"/>
            </a:endParaRPr>
          </a:p>
        </p:txBody>
      </p:sp>
      <p:sp>
        <p:nvSpPr>
          <p:cNvPr id="84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488B629-FBB5-4ABE-981D-1050706E4278}" type="slidenum">
              <a:rPr lang="ru-RU" sz="1200" b="0" strike="noStrike" spc="-1">
                <a:solidFill>
                  <a:srgbClr val="000000"/>
                </a:solidFill>
                <a:latin typeface="Franklin Gothic Book"/>
                <a:ea typeface="Microsoft YaHei"/>
              </a:rPr>
              <a:t>69</a:t>
            </a:fld>
            <a:endParaRPr lang="ru-RU" sz="1200" b="0" strike="noStrike" spc="-1">
              <a:latin typeface="Times New Roman"/>
            </a:endParaRPr>
          </a:p>
        </p:txBody>
      </p:sp>
      <p:sp>
        <p:nvSpPr>
          <p:cNvPr id="85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9BEE84B-A36C-4C0E-A05A-16A89581FCFD}" type="slidenum">
              <a:rPr lang="ru-RU" sz="1200" b="0" strike="noStrike" spc="-1">
                <a:solidFill>
                  <a:srgbClr val="000000"/>
                </a:solidFill>
                <a:latin typeface="Franklin Gothic Book"/>
                <a:ea typeface="Microsoft YaHei"/>
              </a:rPr>
              <a:t>70</a:t>
            </a:fld>
            <a:endParaRPr lang="ru-RU" sz="1200" b="0" strike="noStrike" spc="-1">
              <a:latin typeface="Times New Roman"/>
            </a:endParaRPr>
          </a:p>
        </p:txBody>
      </p:sp>
      <p:sp>
        <p:nvSpPr>
          <p:cNvPr id="85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9BB0DA7-BABA-4DBB-A252-89546DD66DE0}" type="slidenum">
              <a:rPr lang="ru-RU" sz="1200" b="0" strike="noStrike" spc="-1">
                <a:solidFill>
                  <a:srgbClr val="000000"/>
                </a:solidFill>
                <a:latin typeface="Franklin Gothic Book"/>
                <a:ea typeface="Microsoft YaHei"/>
              </a:rPr>
              <a:t>7</a:t>
            </a:fld>
            <a:endParaRPr lang="ru-RU" sz="1200" b="0" strike="noStrike" spc="-1">
              <a:latin typeface="Times New Roman"/>
            </a:endParaRPr>
          </a:p>
        </p:txBody>
      </p:sp>
      <p:sp>
        <p:nvSpPr>
          <p:cNvPr id="72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8E7DC20-9BCB-4418-8F39-2AADE150D3B1}" type="slidenum">
              <a:rPr lang="ru-RU" sz="1200" b="0" strike="noStrike" spc="-1">
                <a:solidFill>
                  <a:srgbClr val="000000"/>
                </a:solidFill>
                <a:latin typeface="Franklin Gothic Book"/>
                <a:ea typeface="Microsoft YaHei"/>
              </a:rPr>
              <a:t>71</a:t>
            </a:fld>
            <a:endParaRPr lang="ru-RU" sz="1200" b="0" strike="noStrike" spc="-1">
              <a:latin typeface="Times New Roman"/>
            </a:endParaRPr>
          </a:p>
        </p:txBody>
      </p:sp>
      <p:sp>
        <p:nvSpPr>
          <p:cNvPr id="85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1956A62-63D8-47B5-B3A3-B0E4E302F04E}" type="slidenum">
              <a:rPr lang="ru-RU" sz="1200" b="0" strike="noStrike" spc="-1">
                <a:solidFill>
                  <a:srgbClr val="000000"/>
                </a:solidFill>
                <a:latin typeface="Franklin Gothic Book"/>
                <a:ea typeface="Microsoft YaHei"/>
              </a:rPr>
              <a:t>72</a:t>
            </a:fld>
            <a:endParaRPr lang="ru-RU" sz="1200" b="0" strike="noStrike" spc="-1">
              <a:latin typeface="Times New Roman"/>
            </a:endParaRPr>
          </a:p>
        </p:txBody>
      </p:sp>
      <p:sp>
        <p:nvSpPr>
          <p:cNvPr id="85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10CACE0-CF4B-4811-950A-8E8D4E9A455E}" type="slidenum">
              <a:rPr lang="ru-RU" sz="1200" b="0" strike="noStrike" spc="-1">
                <a:solidFill>
                  <a:srgbClr val="000000"/>
                </a:solidFill>
                <a:latin typeface="Franklin Gothic Book"/>
                <a:ea typeface="Microsoft YaHei"/>
              </a:rPr>
              <a:t>73</a:t>
            </a:fld>
            <a:endParaRPr lang="ru-RU" sz="1200" b="0" strike="noStrike" spc="-1">
              <a:latin typeface="Times New Roman"/>
            </a:endParaRPr>
          </a:p>
        </p:txBody>
      </p:sp>
      <p:sp>
        <p:nvSpPr>
          <p:cNvPr id="85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7B72492-365E-4D2C-AF52-2CA28B98302F}" type="slidenum">
              <a:rPr lang="ru-RU" sz="1200" b="0" strike="noStrike" spc="-1">
                <a:solidFill>
                  <a:srgbClr val="000000"/>
                </a:solidFill>
                <a:latin typeface="Franklin Gothic Book"/>
                <a:ea typeface="Microsoft YaHei"/>
              </a:rPr>
              <a:t>74</a:t>
            </a:fld>
            <a:endParaRPr lang="ru-RU" sz="1200" b="0" strike="noStrike" spc="-1">
              <a:latin typeface="Times New Roman"/>
            </a:endParaRPr>
          </a:p>
        </p:txBody>
      </p:sp>
      <p:sp>
        <p:nvSpPr>
          <p:cNvPr id="86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72A22F2-8271-4C50-85FC-20AE3867A00D}" type="slidenum">
              <a:rPr lang="ru-RU" sz="1200" b="0" strike="noStrike" spc="-1">
                <a:solidFill>
                  <a:srgbClr val="000000"/>
                </a:solidFill>
                <a:latin typeface="Franklin Gothic Book"/>
                <a:ea typeface="Microsoft YaHei"/>
              </a:rPr>
              <a:t>75</a:t>
            </a:fld>
            <a:endParaRPr lang="ru-RU" sz="1200" b="0" strike="noStrike" spc="-1">
              <a:latin typeface="Times New Roman"/>
            </a:endParaRPr>
          </a:p>
        </p:txBody>
      </p:sp>
      <p:sp>
        <p:nvSpPr>
          <p:cNvPr id="86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F0C0743-BE26-46DC-9EB5-776609EF2E0B}" type="slidenum">
              <a:rPr lang="ru-RU" sz="1200" b="0" strike="noStrike" spc="-1">
                <a:solidFill>
                  <a:srgbClr val="000000"/>
                </a:solidFill>
                <a:latin typeface="Franklin Gothic Book"/>
                <a:ea typeface="Microsoft YaHei"/>
              </a:rPr>
              <a:t>76</a:t>
            </a:fld>
            <a:endParaRPr lang="ru-RU" sz="1200" b="0" strike="noStrike" spc="-1">
              <a:latin typeface="Times New Roman"/>
            </a:endParaRPr>
          </a:p>
        </p:txBody>
      </p:sp>
      <p:sp>
        <p:nvSpPr>
          <p:cNvPr id="86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FE0E0EAC-A6EF-4006-B7F9-83407D74C1F5}" type="slidenum">
              <a:rPr lang="ru-RU" sz="1200" b="0" strike="noStrike" spc="-1">
                <a:solidFill>
                  <a:srgbClr val="000000"/>
                </a:solidFill>
                <a:latin typeface="Franklin Gothic Book"/>
                <a:ea typeface="Microsoft YaHei"/>
              </a:rPr>
              <a:t>77</a:t>
            </a:fld>
            <a:endParaRPr lang="ru-RU" sz="1200" b="0" strike="noStrike" spc="-1">
              <a:latin typeface="Times New Roman"/>
            </a:endParaRPr>
          </a:p>
        </p:txBody>
      </p:sp>
      <p:sp>
        <p:nvSpPr>
          <p:cNvPr id="86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3928AC4-E9AF-4A0B-A6C6-1740C75E0C8B}" type="slidenum">
              <a:rPr lang="ru-RU" sz="1200" b="0" strike="noStrike" spc="-1">
                <a:solidFill>
                  <a:srgbClr val="000000"/>
                </a:solidFill>
                <a:latin typeface="Franklin Gothic Book"/>
                <a:ea typeface="Microsoft YaHei"/>
              </a:rPr>
              <a:t>78</a:t>
            </a:fld>
            <a:endParaRPr lang="ru-RU" sz="1200" b="0" strike="noStrike" spc="-1">
              <a:latin typeface="Times New Roman"/>
            </a:endParaRPr>
          </a:p>
        </p:txBody>
      </p:sp>
      <p:sp>
        <p:nvSpPr>
          <p:cNvPr id="86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35F45E1-9E84-410E-8DF4-CA63CC7500B4}" type="slidenum">
              <a:rPr lang="ru-RU" sz="1200" b="0" strike="noStrike" spc="-1">
                <a:solidFill>
                  <a:srgbClr val="000000"/>
                </a:solidFill>
                <a:latin typeface="Franklin Gothic Book"/>
                <a:ea typeface="Microsoft YaHei"/>
              </a:rPr>
              <a:t>79</a:t>
            </a:fld>
            <a:endParaRPr lang="ru-RU" sz="1200" b="0" strike="noStrike" spc="-1">
              <a:latin typeface="Times New Roman"/>
            </a:endParaRPr>
          </a:p>
        </p:txBody>
      </p:sp>
      <p:sp>
        <p:nvSpPr>
          <p:cNvPr id="87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CAD7FEE-72A3-4287-BF72-32A7BCBABA03}" type="slidenum">
              <a:rPr lang="ru-RU" sz="1200" b="0" strike="noStrike" spc="-1">
                <a:solidFill>
                  <a:srgbClr val="000000"/>
                </a:solidFill>
                <a:latin typeface="Franklin Gothic Book"/>
                <a:ea typeface="Microsoft YaHei"/>
              </a:rPr>
              <a:t>80</a:t>
            </a:fld>
            <a:endParaRPr lang="ru-RU" sz="1200" b="0" strike="noStrike" spc="-1">
              <a:latin typeface="Times New Roman"/>
            </a:endParaRPr>
          </a:p>
        </p:txBody>
      </p:sp>
      <p:sp>
        <p:nvSpPr>
          <p:cNvPr id="87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D34F99E1-630A-4D36-A337-730C57014AE3}" type="slidenum">
              <a:rPr lang="ru-RU" sz="1200" b="0" strike="noStrike" spc="-1">
                <a:solidFill>
                  <a:srgbClr val="000000"/>
                </a:solidFill>
                <a:latin typeface="Franklin Gothic Book"/>
                <a:ea typeface="Microsoft YaHei"/>
              </a:rPr>
              <a:t>8</a:t>
            </a:fld>
            <a:endParaRPr lang="ru-RU" sz="1200" b="0" strike="noStrike" spc="-1">
              <a:latin typeface="Times New Roman"/>
            </a:endParaRPr>
          </a:p>
        </p:txBody>
      </p:sp>
      <p:sp>
        <p:nvSpPr>
          <p:cNvPr id="72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CAD7FEE-72A3-4287-BF72-32A7BCBABA03}" type="slidenum">
              <a:rPr lang="ru-RU" sz="1200" b="0" strike="noStrike" spc="-1">
                <a:solidFill>
                  <a:srgbClr val="000000"/>
                </a:solidFill>
                <a:latin typeface="Franklin Gothic Book"/>
                <a:ea typeface="Microsoft YaHei"/>
              </a:rPr>
              <a:t>81</a:t>
            </a:fld>
            <a:endParaRPr lang="ru-RU" sz="1200" b="0" strike="noStrike" spc="-1">
              <a:latin typeface="Times New Roman"/>
            </a:endParaRPr>
          </a:p>
        </p:txBody>
      </p:sp>
      <p:sp>
        <p:nvSpPr>
          <p:cNvPr id="87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CAD7FEE-72A3-4287-BF72-32A7BCBABA03}" type="slidenum">
              <a:rPr lang="ru-RU" sz="1200" b="0" strike="noStrike" spc="-1">
                <a:solidFill>
                  <a:srgbClr val="000000"/>
                </a:solidFill>
                <a:latin typeface="Franklin Gothic Book"/>
                <a:ea typeface="Microsoft YaHei"/>
              </a:rPr>
              <a:t>82</a:t>
            </a:fld>
            <a:endParaRPr lang="ru-RU" sz="1200" b="0" strike="noStrike" spc="-1">
              <a:latin typeface="Times New Roman"/>
            </a:endParaRPr>
          </a:p>
        </p:txBody>
      </p:sp>
      <p:sp>
        <p:nvSpPr>
          <p:cNvPr id="87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CAD7FEE-72A3-4287-BF72-32A7BCBABA03}" type="slidenum">
              <a:rPr lang="ru-RU" sz="1200" b="0" strike="noStrike" spc="-1">
                <a:solidFill>
                  <a:srgbClr val="000000"/>
                </a:solidFill>
                <a:latin typeface="Franklin Gothic Book"/>
                <a:ea typeface="Microsoft YaHei"/>
              </a:rPr>
              <a:t>83</a:t>
            </a:fld>
            <a:endParaRPr lang="ru-RU" sz="1200" b="0" strike="noStrike" spc="-1">
              <a:latin typeface="Times New Roman"/>
            </a:endParaRPr>
          </a:p>
        </p:txBody>
      </p:sp>
      <p:sp>
        <p:nvSpPr>
          <p:cNvPr id="87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C861005-39F2-468C-8315-B6E41716E266}" type="slidenum">
              <a:rPr lang="ru-RU" sz="1200" b="0" strike="noStrike" spc="-1">
                <a:solidFill>
                  <a:srgbClr val="000000"/>
                </a:solidFill>
                <a:latin typeface="Franklin Gothic Book"/>
                <a:ea typeface="Microsoft YaHei"/>
              </a:rPr>
              <a:t>89</a:t>
            </a:fld>
            <a:endParaRPr lang="ru-RU" sz="1200" b="0" strike="noStrike" spc="-1">
              <a:latin typeface="Times New Roman"/>
            </a:endParaRPr>
          </a:p>
        </p:txBody>
      </p:sp>
      <p:sp>
        <p:nvSpPr>
          <p:cNvPr id="87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E41C104-B131-4890-8911-9EECC288561C}" type="slidenum">
              <a:rPr lang="ru-RU" sz="1200" b="0" strike="noStrike" spc="-1">
                <a:solidFill>
                  <a:srgbClr val="000000"/>
                </a:solidFill>
                <a:latin typeface="Franklin Gothic Book"/>
                <a:ea typeface="Microsoft YaHei"/>
              </a:rPr>
              <a:t>9</a:t>
            </a:fld>
            <a:endParaRPr lang="ru-RU" sz="1200" b="0" strike="noStrike" spc="-1">
              <a:latin typeface="Times New Roman"/>
            </a:endParaRPr>
          </a:p>
        </p:txBody>
      </p:sp>
      <p:sp>
        <p:nvSpPr>
          <p:cNvPr id="72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 name="Нижний колонтитул 1"/>
          <p:cNvSpPr>
            <a:spLocks noGrp="1"/>
          </p:cNvSpPr>
          <p:nvPr>
            <p:ph type="ftr" sz="quarter" idx="11"/>
          </p:nvPr>
        </p:nvSpPr>
        <p:spPr/>
        <p:txBody>
          <a:bodyPr/>
          <a:lstStyle/>
          <a:p>
            <a:endParaRPr lang="en-US"/>
          </a:p>
        </p:txBody>
      </p:sp>
      <p:sp>
        <p:nvSpPr>
          <p:cNvPr id="15" name="Номер слайда 14"/>
          <p:cNvSpPr>
            <a:spLocks noGrp="1"/>
          </p:cNvSpPr>
          <p:nvPr>
            <p:ph type="sldNum" sz="quarter" idx="12"/>
          </p:nvPr>
        </p:nvSpPr>
        <p:spPr>
          <a:xfrm>
            <a:off x="8229600" y="6473952"/>
            <a:ext cx="758952" cy="246888"/>
          </a:xfrm>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3600"/>
            <a:ext cx="8229240" cy="1144800"/>
          </a:xfrm>
          <a:prstGeom prst="rect">
            <a:avLst/>
          </a:prstGeom>
        </p:spPr>
        <p:txBody>
          <a:bodyPr lIns="0" tIns="0" rIns="0" bIns="0" anchor="ctr"/>
          <a:lstStyle/>
          <a:p>
            <a:endParaRPr lang="en-GB" sz="2800" b="0" strike="noStrike" spc="-1">
              <a:solidFill>
                <a:srgbClr val="FFFFFF"/>
              </a:solidFill>
              <a:latin typeface="Arial"/>
            </a:endParaRPr>
          </a:p>
        </p:txBody>
      </p:sp>
      <p:sp>
        <p:nvSpPr>
          <p:cNvPr id="6"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ru-RU"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Объект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19" name="Нижний колонтитул 18"/>
          <p:cNvSpPr>
            <a:spLocks noGrp="1"/>
          </p:cNvSpPr>
          <p:nvPr>
            <p:ph type="ftr" sz="quarter" idx="11"/>
          </p:nvPr>
        </p:nvSpPr>
        <p:spPr>
          <a:xfrm>
            <a:off x="3581400" y="76200"/>
            <a:ext cx="2895600" cy="288925"/>
          </a:xfrm>
        </p:spPr>
        <p:txBody>
          <a:bodyPr/>
          <a:lstStyle/>
          <a:p>
            <a:endParaRPr lang="en-US"/>
          </a:p>
        </p:txBody>
      </p:sp>
      <p:sp>
        <p:nvSpPr>
          <p:cNvPr id="16" name="Номер слайда 15"/>
          <p:cNvSpPr>
            <a:spLocks noGrp="1"/>
          </p:cNvSpPr>
          <p:nvPr>
            <p:ph type="sldNum" sz="quarter" idx="12"/>
          </p:nvPr>
        </p:nvSpPr>
        <p:spPr>
          <a:xfrm>
            <a:off x="8229600" y="6473952"/>
            <a:ext cx="758952" cy="246888"/>
          </a:xfrm>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11" name="Нижний колонтитул 10"/>
          <p:cNvSpPr>
            <a:spLocks noGrp="1"/>
          </p:cNvSpPr>
          <p:nvPr>
            <p:ph type="ftr" sz="quarter" idx="11"/>
          </p:nvPr>
        </p:nvSpPr>
        <p:spPr/>
        <p:txBody>
          <a:bodyPr/>
          <a:lstStyle/>
          <a:p>
            <a:endParaRPr lang="en-US"/>
          </a:p>
        </p:txBody>
      </p:sp>
      <p:sp>
        <p:nvSpPr>
          <p:cNvPr id="16" name="Номер слайда 1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Объект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10" name="Нижний колонтитул 9"/>
          <p:cNvSpPr>
            <a:spLocks noGrp="1"/>
          </p:cNvSpPr>
          <p:nvPr>
            <p:ph type="ftr" sz="quarter" idx="11"/>
          </p:nvPr>
        </p:nvSpPr>
        <p:spPr/>
        <p:txBody>
          <a:bodyPr/>
          <a:lstStyle/>
          <a:p>
            <a:endParaRPr lang="en-US"/>
          </a:p>
        </p:txBody>
      </p:sp>
      <p:sp>
        <p:nvSpPr>
          <p:cNvPr id="31" name="Номер слайда 30"/>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Объект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Объект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a:xfrm>
            <a:off x="8229600" y="6477000"/>
            <a:ext cx="762000" cy="246888"/>
          </a:xfrm>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1" name="Нижний колонтитул 20"/>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4" name="Нижний колонтитул 23"/>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Объект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9" name="Нижний колонтитул 28"/>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5" name="Нижний колонтитул 4"/>
          <p:cNvSpPr>
            <a:spLocks noGrp="1"/>
          </p:cNvSpPr>
          <p:nvPr>
            <p:ph type="ftr" sz="quarter" idx="11"/>
          </p:nvPr>
        </p:nvSpPr>
        <p:spPr/>
        <p:txBody>
          <a:bodyPr/>
          <a:lstStyle/>
          <a:p>
            <a:endParaRPr lang="en-US"/>
          </a:p>
        </p:txBody>
      </p:sp>
      <p:sp>
        <p:nvSpPr>
          <p:cNvPr id="31" name="Номер слайда 30"/>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algn="r" eaLnBrk="1" latinLnBrk="0" hangingPunct="1"/>
            <a:endParaRPr kumimoji="0" lang="en-US" dirty="0">
              <a:solidFill>
                <a:schemeClr val="accent1">
                  <a:shade val="75000"/>
                </a:schemeClr>
              </a:solidFill>
            </a:endParaRPr>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algn="r">
              <a:lnSpc>
                <a:spcPct val="100000"/>
              </a:lnSpc>
            </a:pPr>
            <a:fld id="{BD409DB3-82D8-49B6-AE81-08946F3BCD7F}"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chart" Target="../charts/chart1.xml"/><Relationship Id="rId5" Type="http://schemas.openxmlformats.org/officeDocument/2006/relationships/image" Target="../media/image60.png"/><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png"/></Relationships>
</file>

<file path=ppt/slides/_rels/slide1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chart" Target="../charts/chart2.xml"/><Relationship Id="rId4" Type="http://schemas.openxmlformats.org/officeDocument/2006/relationships/image" Target="../media/image74.jpeg"/></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chart" Target="../charts/chart5.xml"/><Relationship Id="rId4" Type="http://schemas.openxmlformats.org/officeDocument/2006/relationships/chart" Target="../charts/chart4.xml"/></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chart" Target="../charts/chart6.xml"/><Relationship Id="rId4" Type="http://schemas.openxmlformats.org/officeDocument/2006/relationships/image" Target="../media/image81.png"/></Relationships>
</file>

<file path=ppt/slides/_rels/slide1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12" Type="http://schemas.openxmlformats.org/officeDocument/2006/relationships/image" Target="../media/image9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2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 Id="rId9" Type="http://schemas.openxmlformats.org/officeDocument/2006/relationships/image" Target="../media/image104.png"/></Relationships>
</file>

<file path=ppt/slides/_rels/slide2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27.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2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3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chart" Target="../charts/chart11.xml"/><Relationship Id="rId4" Type="http://schemas.openxmlformats.org/officeDocument/2006/relationships/image" Target="../media/image74.jpeg"/></Relationships>
</file>

<file path=ppt/slides/_rels/slide3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chart" Target="../charts/chart14.xml"/><Relationship Id="rId4" Type="http://schemas.openxmlformats.org/officeDocument/2006/relationships/chart" Target="../charts/chart13.xml"/></Relationships>
</file>

<file path=ppt/slides/_rels/slide3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chart" Target="../charts/chart16.xml"/><Relationship Id="rId4" Type="http://schemas.openxmlformats.org/officeDocument/2006/relationships/chart" Target="../charts/chart15.xml"/></Relationships>
</file>

<file path=ppt/slides/_rels/slide3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3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122.png"/><Relationship Id="rId4" Type="http://schemas.openxmlformats.org/officeDocument/2006/relationships/image" Target="../media/image121.png"/></Relationships>
</file>

<file path=ppt/slides/_rels/slide3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chart" Target="../charts/chart17.xml"/></Relationships>
</file>

<file path=ppt/slides/_rels/slide3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chart" Target="../charts/chart19.xml"/><Relationship Id="rId4" Type="http://schemas.openxmlformats.org/officeDocument/2006/relationships/chart" Target="../charts/chart18.xml"/></Relationships>
</file>

<file path=ppt/slides/_rels/slide3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chart" Target="../charts/chart20.xml"/><Relationship Id="rId4" Type="http://schemas.openxmlformats.org/officeDocument/2006/relationships/image" Target="../media/image74.jpe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chart" Target="../charts/chart21.xml"/><Relationship Id="rId3" Type="http://schemas.openxmlformats.org/officeDocument/2006/relationships/image" Target="../media/image124.jpeg"/><Relationship Id="rId7" Type="http://schemas.openxmlformats.org/officeDocument/2006/relationships/image" Target="../media/image128.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png"/><Relationship Id="rId9" Type="http://schemas.openxmlformats.org/officeDocument/2006/relationships/image" Target="../media/image74.jpeg"/></Relationships>
</file>

<file path=ppt/slides/_rels/slide4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4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chart" Target="../charts/chart23.xml"/></Relationships>
</file>

<file path=ppt/slides/_rels/slide4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chart" Target="../charts/chart24.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chart" Target="../charts/chart25.xml"/></Relationships>
</file>

<file path=ppt/slides/_rels/slide5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132.png"/><Relationship Id="rId4" Type="http://schemas.openxmlformats.org/officeDocument/2006/relationships/image" Target="../media/image131.png"/></Relationships>
</file>

<file path=ppt/slides/_rels/slide5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26.xml"/></Relationships>
</file>

<file path=ppt/slides/_rels/slide5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27.xml"/></Relationships>
</file>

<file path=ppt/slides/_rels/slide5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chart" Target="../charts/chart28.xml"/><Relationship Id="rId4" Type="http://schemas.openxmlformats.org/officeDocument/2006/relationships/image" Target="../media/image74.jpeg"/></Relationships>
</file>

<file path=ppt/slides/_rels/slide5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29.xml"/></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jpeg"/><Relationship Id="rId12"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6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6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6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chart" Target="../charts/chart33.xml"/></Relationships>
</file>

<file path=ppt/slides/_rels/slide6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chart" Target="../charts/chart34.xml"/></Relationships>
</file>

<file path=ppt/slides/_rels/slide68.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chart" Target="../charts/chart37.xml"/><Relationship Id="rId4" Type="http://schemas.openxmlformats.org/officeDocument/2006/relationships/chart" Target="../charts/chart36.xml"/></Relationships>
</file>

<file path=ppt/slides/_rels/slide6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34.png"/><Relationship Id="rId7" Type="http://schemas.openxmlformats.org/officeDocument/2006/relationships/diagramQuickStyle" Target="../diagrams/quickStyle1.xml"/><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chart" Target="../charts/chart38.xml"/><Relationship Id="rId4" Type="http://schemas.openxmlformats.org/officeDocument/2006/relationships/image" Target="../media/image74.jpeg"/><Relationship Id="rId9" Type="http://schemas.microsoft.com/office/2007/relationships/diagramDrawing" Target="../diagrams/drawing1.xml"/></Relationships>
</file>

<file path=ppt/slides/_rels/slide7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chart" Target="../charts/chart39.xml"/></Relationships>
</file>

<file path=ppt/slides/_rels/slide7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chart" Target="../charts/chart40.xml"/></Relationships>
</file>

<file path=ppt/slides/_rels/slide7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chart" Target="../charts/chart41.xml"/><Relationship Id="rId7" Type="http://schemas.openxmlformats.org/officeDocument/2006/relationships/diagramColors" Target="../diagrams/colors2.xml"/><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74.jpeg"/></Relationships>
</file>

<file path=ppt/slides/_rels/slide75.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76.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75.xml"/><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chart" Target="../charts/chart44.xml"/></Relationships>
</file>

<file path=ppt/slides/_rels/slide77.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78.xml.rels><?xml version="1.0" encoding="UTF-8" standalone="yes"?>
<Relationships xmlns="http://schemas.openxmlformats.org/package/2006/relationships"><Relationship Id="rId8" Type="http://schemas.openxmlformats.org/officeDocument/2006/relationships/image" Target="../media/image74.jpeg"/><Relationship Id="rId13" Type="http://schemas.microsoft.com/office/2007/relationships/diagramDrawing" Target="../diagrams/drawing4.xml"/><Relationship Id="rId18" Type="http://schemas.microsoft.com/office/2007/relationships/diagramDrawing" Target="../diagrams/drawing5.xml"/><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diagramColors" Target="../diagrams/colors4.xml"/><Relationship Id="rId17" Type="http://schemas.openxmlformats.org/officeDocument/2006/relationships/diagramColors" Target="../diagrams/colors5.xml"/><Relationship Id="rId2" Type="http://schemas.openxmlformats.org/officeDocument/2006/relationships/notesSlide" Target="../notesSlides/notesSlide77.xml"/><Relationship Id="rId16" Type="http://schemas.openxmlformats.org/officeDocument/2006/relationships/diagramQuickStyle" Target="../diagrams/quickStyle5.xml"/><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diagramQuickStyle" Target="../diagrams/quickStyle4.xml"/><Relationship Id="rId5" Type="http://schemas.openxmlformats.org/officeDocument/2006/relationships/diagramQuickStyle" Target="../diagrams/quickStyle3.xml"/><Relationship Id="rId15" Type="http://schemas.openxmlformats.org/officeDocument/2006/relationships/diagramLayout" Target="../diagrams/layout5.xml"/><Relationship Id="rId10" Type="http://schemas.openxmlformats.org/officeDocument/2006/relationships/diagramLayout" Target="../diagrams/layout4.xml"/><Relationship Id="rId4" Type="http://schemas.openxmlformats.org/officeDocument/2006/relationships/diagramLayout" Target="../diagrams/layout3.xml"/><Relationship Id="rId9" Type="http://schemas.openxmlformats.org/officeDocument/2006/relationships/diagramData" Target="../diagrams/data4.xml"/><Relationship Id="rId14" Type="http://schemas.openxmlformats.org/officeDocument/2006/relationships/diagramData" Target="../diagrams/data5.xml"/></Relationships>
</file>

<file path=ppt/slides/_rels/slide7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140.png"/><Relationship Id="rId4" Type="http://schemas.openxmlformats.org/officeDocument/2006/relationships/image" Target="../media/image139.png"/></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jpeg"/><Relationship Id="rId14" Type="http://schemas.openxmlformats.org/officeDocument/2006/relationships/image" Target="../media/image54.png"/></Relationships>
</file>

<file path=ppt/slides/_rels/slide80.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144.jpeg"/><Relationship Id="rId2" Type="http://schemas.openxmlformats.org/officeDocument/2006/relationships/notesSlide" Target="../notesSlides/notesSlide79.xml"/><Relationship Id="rId1" Type="http://schemas.openxmlformats.org/officeDocument/2006/relationships/slideLayout" Target="../slideLayouts/slideLayout7.xml"/><Relationship Id="rId6" Type="http://schemas.openxmlformats.org/officeDocument/2006/relationships/image" Target="../media/image143.jpeg"/><Relationship Id="rId5" Type="http://schemas.openxmlformats.org/officeDocument/2006/relationships/image" Target="../media/image142.jpeg"/><Relationship Id="rId4" Type="http://schemas.openxmlformats.org/officeDocument/2006/relationships/image" Target="../media/image141.jpeg"/></Relationships>
</file>

<file path=ppt/slides/_rels/slide81.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144.jpeg"/><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145.jpeg"/></Relationships>
</file>

<file path=ppt/slides/_rels/slide8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image" Target="../media/image144.jpeg"/><Relationship Id="rId5" Type="http://schemas.openxmlformats.org/officeDocument/2006/relationships/image" Target="../media/image149.jpeg"/><Relationship Id="rId4" Type="http://schemas.openxmlformats.org/officeDocument/2006/relationships/image" Target="../media/image148.jpeg"/></Relationships>
</file>

<file path=ppt/slides/_rels/slide8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image" Target="../media/image144.jpeg"/><Relationship Id="rId5" Type="http://schemas.openxmlformats.org/officeDocument/2006/relationships/image" Target="../media/image151.jpeg"/><Relationship Id="rId4" Type="http://schemas.openxmlformats.org/officeDocument/2006/relationships/image" Target="../media/image150.png"/></Relationships>
</file>

<file path=ppt/slides/_rels/slide84.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74.jpeg"/><Relationship Id="rId1" Type="http://schemas.openxmlformats.org/officeDocument/2006/relationships/slideLayout" Target="../slideLayouts/slideLayout7.xml"/><Relationship Id="rId5" Type="http://schemas.openxmlformats.org/officeDocument/2006/relationships/image" Target="../media/image153.jpeg"/><Relationship Id="rId4" Type="http://schemas.openxmlformats.org/officeDocument/2006/relationships/image" Target="../media/image152.jpeg"/></Relationships>
</file>

<file path=ppt/slides/_rels/slide86.xml.rels><?xml version="1.0" encoding="UTF-8" standalone="yes"?>
<Relationships xmlns="http://schemas.openxmlformats.org/package/2006/relationships"><Relationship Id="rId8" Type="http://schemas.openxmlformats.org/officeDocument/2006/relationships/image" Target="../media/image158.jpeg"/><Relationship Id="rId3" Type="http://schemas.openxmlformats.org/officeDocument/2006/relationships/image" Target="../media/image144.jpeg"/><Relationship Id="rId7" Type="http://schemas.openxmlformats.org/officeDocument/2006/relationships/image" Target="../media/image157.jpeg"/><Relationship Id="rId2" Type="http://schemas.openxmlformats.org/officeDocument/2006/relationships/image" Target="../media/image74.jpeg"/><Relationship Id="rId1" Type="http://schemas.openxmlformats.org/officeDocument/2006/relationships/slideLayout" Target="../slideLayouts/slideLayout7.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54.jpeg"/></Relationships>
</file>

<file path=ppt/slides/_rels/slide87.xml.rels><?xml version="1.0" encoding="UTF-8" standalone="yes"?>
<Relationships xmlns="http://schemas.openxmlformats.org/package/2006/relationships"><Relationship Id="rId3" Type="http://schemas.openxmlformats.org/officeDocument/2006/relationships/image" Target="../media/image144.jpeg"/><Relationship Id="rId7" Type="http://schemas.openxmlformats.org/officeDocument/2006/relationships/image" Target="../media/image162.jpeg"/><Relationship Id="rId2" Type="http://schemas.openxmlformats.org/officeDocument/2006/relationships/image" Target="../media/image74.jpeg"/><Relationship Id="rId1" Type="http://schemas.openxmlformats.org/officeDocument/2006/relationships/slideLayout" Target="../slideLayouts/slideLayout7.xml"/><Relationship Id="rId6" Type="http://schemas.openxmlformats.org/officeDocument/2006/relationships/image" Target="../media/image161.jpeg"/><Relationship Id="rId5" Type="http://schemas.openxmlformats.org/officeDocument/2006/relationships/image" Target="../media/image160.jpeg"/><Relationship Id="rId4" Type="http://schemas.openxmlformats.org/officeDocument/2006/relationships/image" Target="../media/image159.jpeg"/></Relationships>
</file>

<file path=ppt/slides/_rels/slide8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74.jpeg"/><Relationship Id="rId1" Type="http://schemas.openxmlformats.org/officeDocument/2006/relationships/slideLayout" Target="../slideLayouts/slideLayout7.xml"/><Relationship Id="rId6" Type="http://schemas.openxmlformats.org/officeDocument/2006/relationships/image" Target="../media/image165.jpeg"/><Relationship Id="rId5" Type="http://schemas.openxmlformats.org/officeDocument/2006/relationships/image" Target="../media/image164.jpeg"/><Relationship Id="rId4" Type="http://schemas.openxmlformats.org/officeDocument/2006/relationships/image" Target="../media/image163.jpeg"/></Relationships>
</file>

<file path=ppt/slides/_rels/slide8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167.jpeg"/></Relationships>
</file>

<file path=ppt/slides/_rels/slide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1"/>
          <p:cNvPicPr/>
          <p:nvPr/>
        </p:nvPicPr>
        <p:blipFill>
          <a:blip r:embed="rId3"/>
          <a:stretch/>
        </p:blipFill>
        <p:spPr>
          <a:xfrm>
            <a:off x="360" y="2060848"/>
            <a:ext cx="9143640" cy="4779744"/>
          </a:xfrm>
          <a:prstGeom prst="rect">
            <a:avLst/>
          </a:prstGeom>
          <a:ln>
            <a:noFill/>
          </a:ln>
        </p:spPr>
      </p:pic>
      <p:sp>
        <p:nvSpPr>
          <p:cNvPr id="88" name="CustomShape 1"/>
          <p:cNvSpPr/>
          <p:nvPr/>
        </p:nvSpPr>
        <p:spPr>
          <a:xfrm>
            <a:off x="108000" y="189000"/>
            <a:ext cx="8927640" cy="719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800" b="1" dirty="0" smtClean="0">
                <a:solidFill>
                  <a:srgbClr val="0000FF"/>
                </a:solidFill>
                <a:latin typeface="Times New Roman" panose="02020603050405020304" pitchFamily="18" charset="0"/>
                <a:cs typeface="Times New Roman" panose="02020603050405020304" pitchFamily="18" charset="0"/>
              </a:rPr>
              <a:t>БЮДЖЕТ </a:t>
            </a:r>
            <a:r>
              <a:rPr lang="ru-RU" sz="2800" b="1" dirty="0">
                <a:solidFill>
                  <a:srgbClr val="0000FF"/>
                </a:solidFill>
                <a:latin typeface="Times New Roman" panose="02020603050405020304" pitchFamily="18" charset="0"/>
                <a:cs typeface="Times New Roman" panose="02020603050405020304" pitchFamily="18" charset="0"/>
              </a:rPr>
              <a:t>ДЛЯ ГРАЖДАН</a:t>
            </a:r>
            <a:endParaRPr lang="ru-RU" sz="2800" dirty="0">
              <a:solidFill>
                <a:prstClr val="black"/>
              </a:solidFill>
              <a:latin typeface="Times New Roman" panose="02020603050405020304" pitchFamily="18" charset="0"/>
              <a:cs typeface="Times New Roman" panose="02020603050405020304" pitchFamily="18" charset="0"/>
            </a:endParaRPr>
          </a:p>
          <a:p>
            <a:pPr algn="ctr"/>
            <a:endParaRPr lang="ru-RU" sz="1200" b="1" dirty="0" smtClean="0">
              <a:solidFill>
                <a:srgbClr val="0000FF"/>
              </a:solidFill>
              <a:latin typeface="Times New Roman" panose="02020603050405020304" pitchFamily="18" charset="0"/>
              <a:cs typeface="Times New Roman" panose="02020603050405020304" pitchFamily="18" charset="0"/>
            </a:endParaRPr>
          </a:p>
          <a:p>
            <a:pPr algn="ctr"/>
            <a:endParaRPr lang="ru-RU" sz="1200" b="1" dirty="0">
              <a:solidFill>
                <a:srgbClr val="0000FF"/>
              </a:solidFill>
              <a:latin typeface="Times New Roman" panose="02020603050405020304" pitchFamily="18" charset="0"/>
              <a:cs typeface="Times New Roman" panose="02020603050405020304" pitchFamily="18" charset="0"/>
            </a:endParaRPr>
          </a:p>
          <a:p>
            <a:pPr algn="ctr"/>
            <a:r>
              <a:rPr lang="ru-RU" sz="1250" b="1" dirty="0" smtClean="0">
                <a:solidFill>
                  <a:srgbClr val="0000FF"/>
                </a:solidFill>
                <a:latin typeface="Times New Roman" panose="02020603050405020304" pitchFamily="18" charset="0"/>
                <a:cs typeface="Times New Roman" panose="02020603050405020304" pitchFamily="18" charset="0"/>
              </a:rPr>
              <a:t>с </a:t>
            </a:r>
            <a:r>
              <a:rPr lang="ru-RU" sz="1250" b="1" dirty="0">
                <a:solidFill>
                  <a:srgbClr val="0000FF"/>
                </a:solidFill>
                <a:latin typeface="Times New Roman" panose="02020603050405020304" pitchFamily="18" charset="0"/>
                <a:cs typeface="Times New Roman" panose="02020603050405020304" pitchFamily="18" charset="0"/>
              </a:rPr>
              <a:t>учетом внесенных изменений и дополнений в бюджет МО ГО «Вуктыл» </a:t>
            </a:r>
            <a:endParaRPr lang="ru-RU" sz="1250" dirty="0">
              <a:solidFill>
                <a:srgbClr val="0000FF"/>
              </a:solidFill>
              <a:latin typeface="Times New Roman" panose="02020603050405020304" pitchFamily="18" charset="0"/>
              <a:cs typeface="Times New Roman" panose="02020603050405020304" pitchFamily="18" charset="0"/>
            </a:endParaRPr>
          </a:p>
          <a:p>
            <a:pPr algn="ctr"/>
            <a:r>
              <a:rPr lang="ru-RU" sz="1250" b="1" dirty="0">
                <a:solidFill>
                  <a:srgbClr val="0000FF"/>
                </a:solidFill>
                <a:latin typeface="Times New Roman" panose="02020603050405020304" pitchFamily="18" charset="0"/>
                <a:cs typeface="Times New Roman" panose="02020603050405020304" pitchFamily="18" charset="0"/>
              </a:rPr>
              <a:t>на </a:t>
            </a:r>
            <a:r>
              <a:rPr lang="ru-RU" sz="1250" b="1" dirty="0" smtClean="0">
                <a:solidFill>
                  <a:srgbClr val="0000FF"/>
                </a:solidFill>
                <a:latin typeface="Times New Roman" panose="02020603050405020304" pitchFamily="18" charset="0"/>
                <a:cs typeface="Times New Roman" panose="02020603050405020304" pitchFamily="18" charset="0"/>
              </a:rPr>
              <a:t>2019 </a:t>
            </a:r>
            <a:r>
              <a:rPr lang="ru-RU" sz="1250" b="1" dirty="0">
                <a:solidFill>
                  <a:srgbClr val="0000FF"/>
                </a:solidFill>
                <a:latin typeface="Times New Roman" panose="02020603050405020304" pitchFamily="18" charset="0"/>
                <a:cs typeface="Times New Roman" panose="02020603050405020304" pitchFamily="18" charset="0"/>
              </a:rPr>
              <a:t>год и плановый период </a:t>
            </a:r>
            <a:r>
              <a:rPr lang="ru-RU" sz="1250" b="1" dirty="0" smtClean="0">
                <a:solidFill>
                  <a:srgbClr val="0000FF"/>
                </a:solidFill>
                <a:latin typeface="Times New Roman" panose="02020603050405020304" pitchFamily="18" charset="0"/>
                <a:cs typeface="Times New Roman" panose="02020603050405020304" pitchFamily="18" charset="0"/>
              </a:rPr>
              <a:t>2020 </a:t>
            </a:r>
            <a:r>
              <a:rPr lang="ru-RU" sz="1250" b="1" dirty="0">
                <a:solidFill>
                  <a:srgbClr val="0000FF"/>
                </a:solidFill>
                <a:latin typeface="Times New Roman" panose="02020603050405020304" pitchFamily="18" charset="0"/>
                <a:cs typeface="Times New Roman" panose="02020603050405020304" pitchFamily="18" charset="0"/>
              </a:rPr>
              <a:t>и </a:t>
            </a:r>
            <a:r>
              <a:rPr lang="ru-RU" sz="1250" b="1" dirty="0" smtClean="0">
                <a:solidFill>
                  <a:srgbClr val="0000FF"/>
                </a:solidFill>
                <a:latin typeface="Times New Roman" panose="02020603050405020304" pitchFamily="18" charset="0"/>
                <a:cs typeface="Times New Roman" panose="02020603050405020304" pitchFamily="18" charset="0"/>
              </a:rPr>
              <a:t>2021 </a:t>
            </a:r>
            <a:r>
              <a:rPr lang="ru-RU" sz="1250" b="1" dirty="0">
                <a:solidFill>
                  <a:srgbClr val="0000FF"/>
                </a:solidFill>
                <a:latin typeface="Times New Roman" panose="02020603050405020304" pitchFamily="18" charset="0"/>
                <a:cs typeface="Times New Roman" panose="02020603050405020304" pitchFamily="18" charset="0"/>
              </a:rPr>
              <a:t>годов</a:t>
            </a:r>
            <a:endParaRPr lang="ru-RU" sz="1250" dirty="0">
              <a:solidFill>
                <a:srgbClr val="0000FF"/>
              </a:solidFill>
              <a:latin typeface="Times New Roman" panose="02020603050405020304" pitchFamily="18" charset="0"/>
              <a:cs typeface="Times New Roman" panose="02020603050405020304" pitchFamily="18" charset="0"/>
            </a:endParaRPr>
          </a:p>
          <a:p>
            <a:pPr algn="ctr"/>
            <a:r>
              <a:rPr lang="ru-RU" sz="1250" b="1" i="1" dirty="0">
                <a:solidFill>
                  <a:srgbClr val="0000FF"/>
                </a:solidFill>
                <a:latin typeface="Times New Roman" panose="02020603050405020304" pitchFamily="18" charset="0"/>
                <a:cs typeface="Times New Roman" panose="02020603050405020304" pitchFamily="18" charset="0"/>
              </a:rPr>
              <a:t>(в редакции </a:t>
            </a:r>
            <a:r>
              <a:rPr lang="ru-RU" sz="1250" b="1" i="1" dirty="0" smtClean="0">
                <a:solidFill>
                  <a:srgbClr val="0000FF"/>
                </a:solidFill>
                <a:latin typeface="Times New Roman" panose="02020603050405020304" pitchFamily="18" charset="0"/>
                <a:cs typeface="Times New Roman" panose="02020603050405020304" pitchFamily="18" charset="0"/>
              </a:rPr>
              <a:t>решений  </a:t>
            </a:r>
            <a:r>
              <a:rPr lang="ru-RU" sz="1250" b="1" i="1" dirty="0">
                <a:solidFill>
                  <a:srgbClr val="0000FF"/>
                </a:solidFill>
                <a:latin typeface="Times New Roman" panose="02020603050405020304" pitchFamily="18" charset="0"/>
                <a:cs typeface="Times New Roman" panose="02020603050405020304" pitchFamily="18" charset="0"/>
              </a:rPr>
              <a:t>Совета городского округа «Вуктыл» от </a:t>
            </a:r>
            <a:r>
              <a:rPr lang="ru-RU" sz="1250" b="1" i="1" dirty="0" smtClean="0">
                <a:solidFill>
                  <a:srgbClr val="0000FF"/>
                </a:solidFill>
                <a:latin typeface="Times New Roman" panose="02020603050405020304" pitchFamily="18" charset="0"/>
                <a:cs typeface="Times New Roman" panose="02020603050405020304" pitchFamily="18" charset="0"/>
              </a:rPr>
              <a:t>27.03.2019 ;  </a:t>
            </a:r>
            <a:r>
              <a:rPr lang="ru-RU" sz="1250" b="1" i="1" dirty="0">
                <a:solidFill>
                  <a:srgbClr val="0000FF"/>
                </a:solidFill>
                <a:latin typeface="Times New Roman" panose="02020603050405020304" pitchFamily="18" charset="0"/>
                <a:cs typeface="Times New Roman" panose="02020603050405020304" pitchFamily="18" charset="0"/>
              </a:rPr>
              <a:t>№ </a:t>
            </a:r>
            <a:r>
              <a:rPr lang="ru-RU" sz="1250" b="1" i="1" dirty="0" smtClean="0">
                <a:solidFill>
                  <a:srgbClr val="0000FF"/>
                </a:solidFill>
                <a:latin typeface="Times New Roman" panose="02020603050405020304" pitchFamily="18" charset="0"/>
                <a:cs typeface="Times New Roman" panose="02020603050405020304" pitchFamily="18" charset="0"/>
              </a:rPr>
              <a:t>390; от 20 июня 2019 № 406;  от 29 октября 2019  № 419  «</a:t>
            </a:r>
            <a:r>
              <a:rPr lang="ru-RU" sz="1250" b="1" i="1" dirty="0">
                <a:solidFill>
                  <a:srgbClr val="0000FF"/>
                </a:solidFill>
                <a:latin typeface="Times New Roman" panose="02020603050405020304" pitchFamily="18" charset="0"/>
                <a:cs typeface="Times New Roman" panose="02020603050405020304" pitchFamily="18" charset="0"/>
              </a:rPr>
              <a:t>О внесении изменений в решение Совета городского округа «Вуктыл» от </a:t>
            </a:r>
            <a:r>
              <a:rPr lang="ru-RU" sz="1250" b="1" i="1" dirty="0" smtClean="0">
                <a:solidFill>
                  <a:srgbClr val="0000FF"/>
                </a:solidFill>
                <a:latin typeface="Times New Roman" panose="02020603050405020304" pitchFamily="18" charset="0"/>
                <a:cs typeface="Times New Roman" panose="02020603050405020304" pitchFamily="18" charset="0"/>
              </a:rPr>
              <a:t>13 </a:t>
            </a:r>
            <a:r>
              <a:rPr lang="ru-RU" sz="1250" b="1" i="1" dirty="0">
                <a:solidFill>
                  <a:srgbClr val="0000FF"/>
                </a:solidFill>
                <a:latin typeface="Times New Roman" panose="02020603050405020304" pitchFamily="18" charset="0"/>
                <a:cs typeface="Times New Roman" panose="02020603050405020304" pitchFamily="18" charset="0"/>
              </a:rPr>
              <a:t>декабря </a:t>
            </a:r>
            <a:r>
              <a:rPr lang="ru-RU" sz="1250" b="1" i="1" dirty="0" smtClean="0">
                <a:solidFill>
                  <a:srgbClr val="0000FF"/>
                </a:solidFill>
                <a:latin typeface="Times New Roman" panose="02020603050405020304" pitchFamily="18" charset="0"/>
                <a:cs typeface="Times New Roman" panose="02020603050405020304" pitchFamily="18" charset="0"/>
              </a:rPr>
              <a:t>2018 </a:t>
            </a:r>
            <a:r>
              <a:rPr lang="ru-RU" sz="1250" b="1" i="1" dirty="0">
                <a:solidFill>
                  <a:srgbClr val="0000FF"/>
                </a:solidFill>
                <a:latin typeface="Times New Roman" panose="02020603050405020304" pitchFamily="18" charset="0"/>
                <a:cs typeface="Times New Roman" panose="02020603050405020304" pitchFamily="18" charset="0"/>
              </a:rPr>
              <a:t>года </a:t>
            </a:r>
            <a:r>
              <a:rPr lang="ru-RU" sz="1250" b="1" i="1" dirty="0" smtClean="0">
                <a:solidFill>
                  <a:srgbClr val="0000FF"/>
                </a:solidFill>
                <a:latin typeface="Times New Roman" panose="02020603050405020304" pitchFamily="18" charset="0"/>
                <a:cs typeface="Times New Roman" panose="02020603050405020304" pitchFamily="18" charset="0"/>
              </a:rPr>
              <a:t>№ 355 </a:t>
            </a:r>
          </a:p>
          <a:p>
            <a:pPr algn="ctr"/>
            <a:r>
              <a:rPr lang="ru-RU" sz="1250" b="1" i="1" dirty="0" smtClean="0">
                <a:solidFill>
                  <a:srgbClr val="0000FF"/>
                </a:solidFill>
                <a:latin typeface="Times New Roman" panose="02020603050405020304" pitchFamily="18" charset="0"/>
                <a:cs typeface="Times New Roman" panose="02020603050405020304" pitchFamily="18" charset="0"/>
              </a:rPr>
              <a:t>«</a:t>
            </a:r>
            <a:r>
              <a:rPr lang="ru-RU" sz="1250" b="1" i="1" dirty="0">
                <a:solidFill>
                  <a:srgbClr val="0000FF"/>
                </a:solidFill>
                <a:latin typeface="Times New Roman" panose="02020603050405020304" pitchFamily="18" charset="0"/>
                <a:cs typeface="Times New Roman" panose="02020603050405020304" pitchFamily="18" charset="0"/>
              </a:rPr>
              <a:t>О бюджете муниципального образования городского округа «Вуктыл» на </a:t>
            </a:r>
            <a:r>
              <a:rPr lang="ru-RU" sz="1250" b="1" i="1" dirty="0" smtClean="0">
                <a:solidFill>
                  <a:srgbClr val="0000FF"/>
                </a:solidFill>
                <a:latin typeface="Times New Roman" panose="02020603050405020304" pitchFamily="18" charset="0"/>
                <a:cs typeface="Times New Roman" panose="02020603050405020304" pitchFamily="18" charset="0"/>
              </a:rPr>
              <a:t>2019 </a:t>
            </a:r>
            <a:r>
              <a:rPr lang="ru-RU" sz="1250" b="1" i="1" dirty="0">
                <a:solidFill>
                  <a:srgbClr val="0000FF"/>
                </a:solidFill>
                <a:latin typeface="Times New Roman" panose="02020603050405020304" pitchFamily="18" charset="0"/>
                <a:cs typeface="Times New Roman" panose="02020603050405020304" pitchFamily="18" charset="0"/>
              </a:rPr>
              <a:t>год и плановый период </a:t>
            </a:r>
            <a:r>
              <a:rPr lang="ru-RU" sz="1250" b="1" i="1" dirty="0" smtClean="0">
                <a:solidFill>
                  <a:srgbClr val="0000FF"/>
                </a:solidFill>
                <a:latin typeface="Times New Roman" panose="02020603050405020304" pitchFamily="18" charset="0"/>
                <a:cs typeface="Times New Roman" panose="02020603050405020304" pitchFamily="18" charset="0"/>
              </a:rPr>
              <a:t>2020 </a:t>
            </a:r>
            <a:r>
              <a:rPr lang="ru-RU" sz="1250" b="1" i="1" dirty="0">
                <a:solidFill>
                  <a:srgbClr val="0000FF"/>
                </a:solidFill>
                <a:latin typeface="Times New Roman" panose="02020603050405020304" pitchFamily="18" charset="0"/>
                <a:cs typeface="Times New Roman" panose="02020603050405020304" pitchFamily="18" charset="0"/>
              </a:rPr>
              <a:t>и </a:t>
            </a:r>
            <a:r>
              <a:rPr lang="ru-RU" sz="1250" b="1" i="1" dirty="0" smtClean="0">
                <a:solidFill>
                  <a:srgbClr val="0000FF"/>
                </a:solidFill>
                <a:latin typeface="Times New Roman" panose="02020603050405020304" pitchFamily="18" charset="0"/>
                <a:cs typeface="Times New Roman" panose="02020603050405020304" pitchFamily="18" charset="0"/>
              </a:rPr>
              <a:t>2021 </a:t>
            </a:r>
            <a:r>
              <a:rPr lang="ru-RU" sz="1250" b="1" i="1" dirty="0">
                <a:solidFill>
                  <a:srgbClr val="0000FF"/>
                </a:solidFill>
                <a:latin typeface="Times New Roman" panose="02020603050405020304" pitchFamily="18" charset="0"/>
                <a:cs typeface="Times New Roman" panose="02020603050405020304" pitchFamily="18" charset="0"/>
              </a:rPr>
              <a:t>годов»)</a:t>
            </a:r>
            <a:endParaRPr lang="ru-RU" sz="1250" dirty="0">
              <a:solidFill>
                <a:srgbClr val="0000FF"/>
              </a:solidFill>
              <a:latin typeface="Times New Roman" panose="02020603050405020304" pitchFamily="18" charset="0"/>
              <a:cs typeface="Times New Roman" panose="02020603050405020304" pitchFamily="18" charset="0"/>
            </a:endParaRPr>
          </a:p>
          <a:p>
            <a:pPr algn="ctr">
              <a:lnSpc>
                <a:spcPct val="100000"/>
              </a:lnSpc>
            </a:pPr>
            <a:endParaRPr lang="ru-RU" sz="1600" b="1" strike="noStrike"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a:endParaRPr>
          </a:p>
          <a:p>
            <a:pPr algn="ctr">
              <a:lnSpc>
                <a:spcPct val="100000"/>
              </a:lnSpc>
            </a:pPr>
            <a:endParaRPr lang="ru-RU" sz="1600" b="1" strike="noStrike"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Picture 1"/>
          <p:cNvPicPr/>
          <p:nvPr/>
        </p:nvPicPr>
        <p:blipFill>
          <a:blip r:embed="rId3"/>
          <a:stretch/>
        </p:blipFill>
        <p:spPr>
          <a:xfrm>
            <a:off x="0" y="-30240"/>
            <a:ext cx="9143640" cy="725040"/>
          </a:xfrm>
          <a:prstGeom prst="rect">
            <a:avLst/>
          </a:prstGeom>
          <a:ln>
            <a:noFill/>
          </a:ln>
        </p:spPr>
      </p:pic>
      <p:sp>
        <p:nvSpPr>
          <p:cNvPr id="209" name="CustomShape 1"/>
          <p:cNvSpPr/>
          <p:nvPr/>
        </p:nvSpPr>
        <p:spPr>
          <a:xfrm>
            <a:off x="324000" y="981000"/>
            <a:ext cx="8351640" cy="1739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800" b="1" strike="noStrike" spc="-1">
                <a:solidFill>
                  <a:srgbClr val="000000"/>
                </a:solidFill>
                <a:latin typeface="Tahoma"/>
                <a:ea typeface="Microsoft YaHei"/>
              </a:rPr>
              <a:t>Бюджетная классификация Российской Федерации</a:t>
            </a:r>
            <a:r>
              <a:rPr lang="ru-RU" sz="1800" b="0" strike="noStrike" spc="-1">
                <a:solidFill>
                  <a:srgbClr val="000000"/>
                </a:solidFill>
                <a:latin typeface="Tahoma"/>
                <a:ea typeface="Microsoft YaHei"/>
              </a:rPr>
              <a:t> – группировка доходов, расходов и источников финансирования дефицитов бюджетов бюджетной системы Российской Федерации, используемая для составления и исполнения бюджетов, составления бюджетной отчетности, обеспечивающей сопоставимость показателей бюджетов бюджетной системы Российской Федерации (статья 18 Бюджетного кодекса РФ). </a:t>
            </a:r>
            <a:endParaRPr lang="ru-RU" sz="1800" b="0" strike="noStrike" spc="-1">
              <a:latin typeface="Arial"/>
            </a:endParaRPr>
          </a:p>
        </p:txBody>
      </p:sp>
      <p:sp>
        <p:nvSpPr>
          <p:cNvPr id="210" name="CustomShape 2"/>
          <p:cNvSpPr/>
          <p:nvPr/>
        </p:nvSpPr>
        <p:spPr>
          <a:xfrm>
            <a:off x="450720" y="3573360"/>
            <a:ext cx="8353080" cy="1739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800" b="1" strike="noStrike" spc="-1">
                <a:solidFill>
                  <a:srgbClr val="000000"/>
                </a:solidFill>
                <a:latin typeface="Tahoma"/>
                <a:ea typeface="Microsoft YaHei"/>
              </a:rPr>
              <a:t>Состав бюджетной классификации</a:t>
            </a:r>
            <a:endParaRPr lang="ru-RU" sz="1800" b="0" strike="noStrike" spc="-1">
              <a:latin typeface="Arial"/>
            </a:endParaRPr>
          </a:p>
          <a:p>
            <a:pPr algn="just">
              <a:lnSpc>
                <a:spcPct val="100000"/>
              </a:lnSpc>
            </a:pPr>
            <a:r>
              <a:rPr lang="ru-RU" sz="1800" b="1" strike="noStrike" spc="-1">
                <a:solidFill>
                  <a:srgbClr val="000000"/>
                </a:solidFill>
                <a:latin typeface="Tahoma"/>
                <a:ea typeface="Microsoft YaHei"/>
              </a:rPr>
              <a:t>(статья 19 Бюджетного кодекса РФ):</a:t>
            </a:r>
            <a:endParaRPr lang="ru-RU" sz="1800" b="0" strike="noStrike" spc="-1">
              <a:latin typeface="Arial"/>
            </a:endParaRPr>
          </a:p>
          <a:p>
            <a:pPr algn="just">
              <a:lnSpc>
                <a:spcPct val="100000"/>
              </a:lnSpc>
            </a:pPr>
            <a:endParaRPr lang="ru-RU" sz="1800" b="0" strike="noStrike" spc="-1">
              <a:latin typeface="Arial"/>
            </a:endParaRPr>
          </a:p>
          <a:p>
            <a:pPr marL="216000" indent="-216000" algn="just">
              <a:lnSpc>
                <a:spcPct val="100000"/>
              </a:lnSpc>
              <a:buClr>
                <a:srgbClr val="984807"/>
              </a:buClr>
              <a:buFont typeface="Wingdings" charset="2"/>
              <a:buChar char=""/>
            </a:pPr>
            <a:r>
              <a:rPr lang="ru-RU" sz="1800" b="0" strike="noStrike" spc="-1">
                <a:solidFill>
                  <a:srgbClr val="000000"/>
                </a:solidFill>
                <a:latin typeface="Tahoma"/>
                <a:ea typeface="Microsoft YaHei"/>
              </a:rPr>
              <a:t>Классификация доходов бюджетов;</a:t>
            </a:r>
            <a:endParaRPr lang="ru-RU" sz="1800" b="0" strike="noStrike" spc="-1">
              <a:latin typeface="Arial"/>
            </a:endParaRPr>
          </a:p>
          <a:p>
            <a:pPr marL="216000" indent="-216000" algn="just">
              <a:lnSpc>
                <a:spcPct val="100000"/>
              </a:lnSpc>
              <a:buClr>
                <a:srgbClr val="984807"/>
              </a:buClr>
              <a:buFont typeface="Wingdings" charset="2"/>
              <a:buChar char=""/>
            </a:pPr>
            <a:r>
              <a:rPr lang="ru-RU" sz="1800" b="1" i="1" strike="noStrike" spc="-1">
                <a:solidFill>
                  <a:srgbClr val="000000"/>
                </a:solidFill>
                <a:latin typeface="Tahoma"/>
                <a:ea typeface="Microsoft YaHei"/>
              </a:rPr>
              <a:t>Классификация расходов бюджетов;</a:t>
            </a:r>
            <a:endParaRPr lang="ru-RU" sz="1800" b="0" strike="noStrike" spc="-1">
              <a:latin typeface="Arial"/>
            </a:endParaRPr>
          </a:p>
          <a:p>
            <a:pPr marL="216000" indent="-216000" algn="just">
              <a:lnSpc>
                <a:spcPct val="100000"/>
              </a:lnSpc>
              <a:buClr>
                <a:srgbClr val="984807"/>
              </a:buClr>
              <a:buFont typeface="Wingdings" charset="2"/>
              <a:buChar char=""/>
            </a:pPr>
            <a:r>
              <a:rPr lang="ru-RU" sz="1800" b="0" strike="noStrike" spc="-1">
                <a:solidFill>
                  <a:srgbClr val="000000"/>
                </a:solidFill>
                <a:latin typeface="Tahoma"/>
                <a:ea typeface="Microsoft YaHei"/>
              </a:rPr>
              <a:t>Классификация источников финансирования дефицитов бюджетов.</a:t>
            </a:r>
            <a:endParaRPr lang="ru-RU" sz="1800" b="0" strike="noStrike" spc="-1">
              <a:latin typeface="Arial"/>
            </a:endParaRPr>
          </a:p>
        </p:txBody>
      </p:sp>
      <p:pic>
        <p:nvPicPr>
          <p:cNvPr id="211" name="Picture 5"/>
          <p:cNvPicPr/>
          <p:nvPr/>
        </p:nvPicPr>
        <p:blipFill>
          <a:blip r:embed="rId4"/>
          <a:stretch/>
        </p:blipFill>
        <p:spPr>
          <a:xfrm>
            <a:off x="5394240" y="3200400"/>
            <a:ext cx="3389040" cy="1639440"/>
          </a:xfrm>
          <a:prstGeom prst="rect">
            <a:avLst/>
          </a:prstGeom>
          <a:ln>
            <a:noFill/>
          </a:ln>
        </p:spPr>
      </p:pic>
      <p:sp>
        <p:nvSpPr>
          <p:cNvPr id="212" name="CustomShape 3"/>
          <p:cNvSpPr/>
          <p:nvPr/>
        </p:nvSpPr>
        <p:spPr>
          <a:xfrm>
            <a:off x="5753160" y="3282840"/>
            <a:ext cx="2943000" cy="12888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0" strike="noStrike" spc="-1">
                <a:solidFill>
                  <a:srgbClr val="000000"/>
                </a:solidFill>
                <a:latin typeface="Calibri"/>
                <a:ea typeface="Microsoft YaHei"/>
              </a:rPr>
              <a:t>Классификация расходов бюджетов – основа для построения ведомственной структуры расходов соответствующего бюджета</a:t>
            </a:r>
            <a:endParaRPr lang="ru-RU" sz="1400" b="0" strike="noStrike" spc="-1">
              <a:latin typeface="Aria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Picture 1"/>
          <p:cNvPicPr/>
          <p:nvPr/>
        </p:nvPicPr>
        <p:blipFill>
          <a:blip r:embed="rId3"/>
          <a:stretch/>
        </p:blipFill>
        <p:spPr>
          <a:xfrm>
            <a:off x="0" y="-30240"/>
            <a:ext cx="9143640" cy="725040"/>
          </a:xfrm>
          <a:prstGeom prst="rect">
            <a:avLst/>
          </a:prstGeom>
          <a:ln>
            <a:noFill/>
          </a:ln>
        </p:spPr>
      </p:pic>
      <p:graphicFrame>
        <p:nvGraphicFramePr>
          <p:cNvPr id="214" name="Table 1"/>
          <p:cNvGraphicFramePr/>
          <p:nvPr/>
        </p:nvGraphicFramePr>
        <p:xfrm>
          <a:off x="384120" y="3133800"/>
          <a:ext cx="8065800" cy="2459160"/>
        </p:xfrm>
        <a:graphic>
          <a:graphicData uri="http://schemas.openxmlformats.org/drawingml/2006/table">
            <a:tbl>
              <a:tblPr/>
              <a:tblGrid>
                <a:gridCol w="403200"/>
                <a:gridCol w="403200"/>
                <a:gridCol w="403200"/>
                <a:gridCol w="403200"/>
                <a:gridCol w="403200"/>
                <a:gridCol w="403200"/>
                <a:gridCol w="403200"/>
                <a:gridCol w="403200"/>
                <a:gridCol w="403200"/>
                <a:gridCol w="404640"/>
                <a:gridCol w="403200"/>
                <a:gridCol w="403200"/>
                <a:gridCol w="403200"/>
                <a:gridCol w="403200"/>
                <a:gridCol w="403200"/>
                <a:gridCol w="403200"/>
                <a:gridCol w="403200"/>
                <a:gridCol w="403200"/>
                <a:gridCol w="403200"/>
                <a:gridCol w="403560"/>
              </a:tblGrid>
              <a:tr h="612720">
                <a:tc>
                  <a:txBody>
                    <a:bodyPr/>
                    <a:lstStyle/>
                    <a:p>
                      <a:pPr algn="ctr">
                        <a:lnSpc>
                          <a:spcPct val="54000"/>
                        </a:lnSpc>
                      </a:pPr>
                      <a:r>
                        <a:rPr lang="ru-RU" sz="1200" b="1" strike="noStrike" spc="-1">
                          <a:solidFill>
                            <a:srgbClr val="000000"/>
                          </a:solidFill>
                          <a:latin typeface="Times New Roman"/>
                          <a:ea typeface="Microsoft YaHei"/>
                        </a:rPr>
                        <a:t>1</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2</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3</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4</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5</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6</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7</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8</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9</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10</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11</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12</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13</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14</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15</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16</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17</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18</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19</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20</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r>
              <a:tr h="1846440">
                <a:tc gridSpan="3">
                  <a:txBody>
                    <a:bodyPr/>
                    <a:lstStyle/>
                    <a:p>
                      <a:pPr>
                        <a:lnSpc>
                          <a:spcPct val="54000"/>
                        </a:lnSpc>
                      </a:pPr>
                      <a:r>
                        <a:rPr lang="ru-RU" sz="800" b="0" strike="noStrike" spc="-1">
                          <a:solidFill>
                            <a:srgbClr val="000000"/>
                          </a:solidFill>
                          <a:latin typeface="Times New Roman"/>
                          <a:ea typeface="Microsoft YaHei"/>
                        </a:rPr>
                        <a:t>Уникальный код для каждого ГРБС</a:t>
                      </a:r>
                      <a:endParaRPr lang="ru-RU" sz="800" b="0" strike="noStrike" spc="-1">
                        <a:latin typeface="Arial"/>
                      </a:endParaRPr>
                    </a:p>
                    <a:p>
                      <a:pPr>
                        <a:lnSpc>
                          <a:spcPct val="54000"/>
                        </a:lnSpc>
                      </a:pPr>
                      <a:endParaRPr lang="ru-RU" sz="800" b="0" strike="noStrike" spc="-1">
                        <a:latin typeface="Arial"/>
                      </a:endParaRPr>
                    </a:p>
                    <a:p>
                      <a:pPr>
                        <a:lnSpc>
                          <a:spcPct val="54000"/>
                        </a:lnSpc>
                      </a:pPr>
                      <a:endParaRPr lang="ru-RU" sz="800" b="0" strike="noStrike" spc="-1">
                        <a:latin typeface="Arial"/>
                      </a:endParaRPr>
                    </a:p>
                    <a:p>
                      <a:pPr algn="ctr">
                        <a:lnSpc>
                          <a:spcPct val="54000"/>
                        </a:lnSpc>
                      </a:pPr>
                      <a:endParaRPr lang="ru-RU" sz="800" b="0" strike="noStrike" spc="-1">
                        <a:latin typeface="Arial"/>
                      </a:endParaRPr>
                    </a:p>
                    <a:p>
                      <a:pPr algn="ctr">
                        <a:lnSpc>
                          <a:spcPct val="54000"/>
                        </a:lnSpc>
                      </a:pPr>
                      <a:endParaRPr lang="ru-RU" sz="800" b="0" strike="noStrike" spc="-1">
                        <a:latin typeface="Arial"/>
                      </a:endParaRPr>
                    </a:p>
                    <a:p>
                      <a:pPr algn="ctr">
                        <a:lnSpc>
                          <a:spcPct val="54000"/>
                        </a:lnSpc>
                      </a:pPr>
                      <a:endParaRPr lang="ru-RU" sz="800" b="0" strike="noStrike" spc="-1">
                        <a:latin typeface="Arial"/>
                      </a:endParaRPr>
                    </a:p>
                    <a:p>
                      <a:pPr algn="ctr">
                        <a:lnSpc>
                          <a:spcPct val="54000"/>
                        </a:lnSpc>
                      </a:pPr>
                      <a:r>
                        <a:rPr lang="ru-RU" sz="800" b="0" strike="noStrike" spc="-1">
                          <a:solidFill>
                            <a:srgbClr val="000000"/>
                          </a:solidFill>
                          <a:latin typeface="Times New Roman"/>
                          <a:ea typeface="Microsoft YaHei"/>
                        </a:rPr>
                        <a:t>975</a:t>
                      </a:r>
                      <a:endParaRPr lang="ru-RU" sz="800" b="0" strike="noStrike" spc="-1">
                        <a:latin typeface="Arial"/>
                      </a:endParaRPr>
                    </a:p>
                    <a:p>
                      <a:pPr algn="ctr">
                        <a:lnSpc>
                          <a:spcPct val="54000"/>
                        </a:lnSpc>
                      </a:pPr>
                      <a:r>
                        <a:rPr lang="ru-RU" sz="800" b="0" strike="noStrike" spc="-1">
                          <a:solidFill>
                            <a:srgbClr val="000000"/>
                          </a:solidFill>
                          <a:latin typeface="Times New Roman"/>
                          <a:ea typeface="Microsoft YaHei"/>
                        </a:rPr>
                        <a:t>Управление образования администрации городского округа «Вуктыл»</a:t>
                      </a:r>
                      <a:endParaRPr lang="ru-RU" sz="800" b="0" strike="noStrike" spc="-1">
                        <a:latin typeface="Arial"/>
                      </a:endParaRPr>
                    </a:p>
                    <a:p>
                      <a:pPr algn="ctr">
                        <a:lnSpc>
                          <a:spcPct val="54000"/>
                        </a:lnSpc>
                      </a:pPr>
                      <a:endParaRPr lang="ru-RU" sz="8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2">
                  <a:txBody>
                    <a:bodyPr/>
                    <a:lstStyle/>
                    <a:p>
                      <a:pPr>
                        <a:lnSpc>
                          <a:spcPct val="54000"/>
                        </a:lnSpc>
                      </a:pPr>
                      <a:r>
                        <a:rPr lang="ru-RU" sz="800" b="0" strike="noStrike" spc="-1">
                          <a:solidFill>
                            <a:srgbClr val="000000"/>
                          </a:solidFill>
                          <a:latin typeface="Times New Roman"/>
                          <a:ea typeface="Microsoft YaHei"/>
                        </a:rPr>
                        <a:t>Разделы определяют отраслевые направления расходов </a:t>
                      </a:r>
                      <a:endParaRPr lang="ru-RU" sz="800" b="0" strike="noStrike" spc="-1">
                        <a:latin typeface="Arial"/>
                      </a:endParaRPr>
                    </a:p>
                    <a:p>
                      <a:pPr algn="ctr">
                        <a:lnSpc>
                          <a:spcPct val="54000"/>
                        </a:lnSpc>
                      </a:pPr>
                      <a:endParaRPr lang="ru-RU" sz="800" b="0" strike="noStrike" spc="-1">
                        <a:latin typeface="Arial"/>
                      </a:endParaRPr>
                    </a:p>
                    <a:p>
                      <a:pPr algn="ctr">
                        <a:lnSpc>
                          <a:spcPct val="54000"/>
                        </a:lnSpc>
                      </a:pPr>
                      <a:endParaRPr lang="ru-RU" sz="800" b="0" strike="noStrike" spc="-1">
                        <a:latin typeface="Arial"/>
                      </a:endParaRPr>
                    </a:p>
                    <a:p>
                      <a:pPr algn="ctr">
                        <a:lnSpc>
                          <a:spcPct val="54000"/>
                        </a:lnSpc>
                      </a:pPr>
                      <a:r>
                        <a:rPr lang="ru-RU" sz="800" b="0" strike="noStrike" spc="-1">
                          <a:solidFill>
                            <a:srgbClr val="000000"/>
                          </a:solidFill>
                          <a:latin typeface="Times New Roman"/>
                          <a:ea typeface="Microsoft YaHei"/>
                        </a:rPr>
                        <a:t>07 «Образование»</a:t>
                      </a:r>
                      <a:endParaRPr lang="ru-RU" sz="800" b="0" strike="noStrike" spc="-1">
                        <a:latin typeface="Arial"/>
                      </a:endParaRPr>
                    </a:p>
                  </a:txBody>
                  <a:tcPr marL="36000" marR="36000">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2">
                  <a:txBody>
                    <a:bodyPr/>
                    <a:lstStyle/>
                    <a:p>
                      <a:pPr>
                        <a:lnSpc>
                          <a:spcPct val="54000"/>
                        </a:lnSpc>
                      </a:pPr>
                      <a:r>
                        <a:rPr lang="ru-RU" sz="800" b="0" strike="noStrike" spc="-1">
                          <a:solidFill>
                            <a:srgbClr val="000000"/>
                          </a:solidFill>
                          <a:latin typeface="Times New Roman"/>
                          <a:ea typeface="Microsoft YaHei"/>
                        </a:rPr>
                        <a:t>Подразделы детализируют направления в разделах </a:t>
                      </a:r>
                      <a:endParaRPr lang="ru-RU" sz="800" b="0" strike="noStrike" spc="-1">
                        <a:latin typeface="Arial"/>
                      </a:endParaRPr>
                    </a:p>
                    <a:p>
                      <a:pPr>
                        <a:lnSpc>
                          <a:spcPct val="54000"/>
                        </a:lnSpc>
                      </a:pPr>
                      <a:endParaRPr lang="ru-RU" sz="800" b="0" strike="noStrike" spc="-1">
                        <a:latin typeface="Arial"/>
                      </a:endParaRPr>
                    </a:p>
                    <a:p>
                      <a:pPr algn="ctr">
                        <a:lnSpc>
                          <a:spcPct val="54000"/>
                        </a:lnSpc>
                      </a:pPr>
                      <a:endParaRPr lang="ru-RU" sz="800" b="0" strike="noStrike" spc="-1">
                        <a:latin typeface="Arial"/>
                      </a:endParaRPr>
                    </a:p>
                    <a:p>
                      <a:pPr algn="ctr">
                        <a:lnSpc>
                          <a:spcPct val="54000"/>
                        </a:lnSpc>
                      </a:pPr>
                      <a:endParaRPr lang="ru-RU" sz="800" b="0" strike="noStrike" spc="-1">
                        <a:latin typeface="Arial"/>
                      </a:endParaRPr>
                    </a:p>
                    <a:p>
                      <a:pPr algn="ctr">
                        <a:lnSpc>
                          <a:spcPct val="54000"/>
                        </a:lnSpc>
                      </a:pPr>
                      <a:r>
                        <a:rPr lang="ru-RU" sz="800" b="0" strike="noStrike" spc="-1">
                          <a:solidFill>
                            <a:srgbClr val="000000"/>
                          </a:solidFill>
                          <a:latin typeface="Times New Roman"/>
                          <a:ea typeface="Microsoft YaHei"/>
                        </a:rPr>
                        <a:t>01</a:t>
                      </a:r>
                      <a:endParaRPr lang="ru-RU" sz="800" b="0" strike="noStrike" spc="-1">
                        <a:latin typeface="Arial"/>
                      </a:endParaRPr>
                    </a:p>
                    <a:p>
                      <a:pPr>
                        <a:lnSpc>
                          <a:spcPct val="54000"/>
                        </a:lnSpc>
                      </a:pPr>
                      <a:r>
                        <a:rPr lang="ru-RU" sz="800" b="0" strike="noStrike" spc="-1">
                          <a:solidFill>
                            <a:srgbClr val="000000"/>
                          </a:solidFill>
                          <a:latin typeface="Times New Roman"/>
                          <a:ea typeface="Microsoft YaHei"/>
                        </a:rPr>
                        <a:t>«Дошкольное образование»</a:t>
                      </a:r>
                      <a:endParaRPr lang="ru-RU" sz="800" b="0" strike="noStrike" spc="-1">
                        <a:latin typeface="Arial"/>
                      </a:endParaRPr>
                    </a:p>
                  </a:txBody>
                  <a:tcPr marL="36000" marR="36000">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10">
                  <a:txBody>
                    <a:bodyPr/>
                    <a:lstStyle/>
                    <a:p>
                      <a:pPr>
                        <a:lnSpc>
                          <a:spcPct val="54000"/>
                        </a:lnSpc>
                      </a:pPr>
                      <a:r>
                        <a:rPr lang="ru-RU" sz="800" b="0" strike="noStrike" spc="-1">
                          <a:solidFill>
                            <a:srgbClr val="000000"/>
                          </a:solidFill>
                          <a:latin typeface="Times New Roman"/>
                          <a:ea typeface="Microsoft YaHei"/>
                        </a:rPr>
                        <a:t>Целевые статьи обеспечивают увязку бюджетных ассигнований к целевым назначениям, в том числе к конкретным программам, направлениям деятельности субъектов бюджетного планирования</a:t>
                      </a:r>
                      <a:endParaRPr lang="ru-RU" sz="800" b="0" strike="noStrike" spc="-1">
                        <a:latin typeface="Arial"/>
                      </a:endParaRPr>
                    </a:p>
                    <a:p>
                      <a:pPr>
                        <a:lnSpc>
                          <a:spcPct val="54000"/>
                        </a:lnSpc>
                      </a:pPr>
                      <a:endParaRPr lang="ru-RU" sz="800" b="0" strike="noStrike" spc="-1">
                        <a:latin typeface="Arial"/>
                      </a:endParaRPr>
                    </a:p>
                    <a:p>
                      <a:pPr>
                        <a:lnSpc>
                          <a:spcPct val="54000"/>
                        </a:lnSpc>
                      </a:pPr>
                      <a:endParaRPr lang="ru-RU" sz="800" b="0" strike="noStrike" spc="-1">
                        <a:latin typeface="Arial"/>
                      </a:endParaRPr>
                    </a:p>
                    <a:p>
                      <a:pPr>
                        <a:lnSpc>
                          <a:spcPct val="54000"/>
                        </a:lnSpc>
                      </a:pPr>
                      <a:endParaRPr lang="ru-RU" sz="800" b="0" strike="noStrike" spc="-1">
                        <a:latin typeface="Arial"/>
                      </a:endParaRPr>
                    </a:p>
                    <a:p>
                      <a:pPr>
                        <a:lnSpc>
                          <a:spcPct val="54000"/>
                        </a:lnSpc>
                      </a:pPr>
                      <a:endParaRPr lang="ru-RU" sz="800" b="0" strike="noStrike" spc="-1">
                        <a:latin typeface="Arial"/>
                      </a:endParaRPr>
                    </a:p>
                    <a:p>
                      <a:pPr algn="ctr">
                        <a:lnSpc>
                          <a:spcPct val="54000"/>
                        </a:lnSpc>
                      </a:pPr>
                      <a:r>
                        <a:rPr lang="ru-RU" sz="800" b="0" strike="noStrike" spc="-1">
                          <a:solidFill>
                            <a:srgbClr val="000000"/>
                          </a:solidFill>
                          <a:latin typeface="Times New Roman"/>
                          <a:ea typeface="Microsoft YaHei"/>
                        </a:rPr>
                        <a:t>01.1.11.73010 </a:t>
                      </a:r>
                      <a:endParaRPr lang="ru-RU" sz="800" b="0" strike="noStrike" spc="-1">
                        <a:latin typeface="Arial"/>
                      </a:endParaRPr>
                    </a:p>
                    <a:p>
                      <a:pPr>
                        <a:lnSpc>
                          <a:spcPct val="54000"/>
                        </a:lnSpc>
                      </a:pPr>
                      <a:r>
                        <a:rPr lang="ru-RU" sz="800" b="0" strike="noStrike" spc="-1">
                          <a:solidFill>
                            <a:srgbClr val="000000"/>
                          </a:solidFill>
                          <a:latin typeface="Times New Roman"/>
                          <a:ea typeface="Microsoft YaHei"/>
                        </a:rPr>
                        <a:t>01 –  МП ГО "Вуктыл" "Развитие образования"</a:t>
                      </a:r>
                      <a:endParaRPr lang="ru-RU" sz="800" b="0" strike="noStrike" spc="-1">
                        <a:latin typeface="Arial"/>
                      </a:endParaRPr>
                    </a:p>
                    <a:p>
                      <a:pPr>
                        <a:lnSpc>
                          <a:spcPct val="54000"/>
                        </a:lnSpc>
                      </a:pPr>
                      <a:r>
                        <a:rPr lang="ru-RU" sz="800" b="0" strike="noStrike" spc="-1">
                          <a:solidFill>
                            <a:srgbClr val="000000"/>
                          </a:solidFill>
                          <a:latin typeface="Times New Roman"/>
                          <a:ea typeface="Microsoft YaHei"/>
                        </a:rPr>
                        <a:t>1 –  Подпрограмма 1 «Развитие системы дошкольного, общего, дополнительного образования»</a:t>
                      </a:r>
                      <a:endParaRPr lang="ru-RU" sz="800" b="0" strike="noStrike" spc="-1">
                        <a:latin typeface="Arial"/>
                      </a:endParaRPr>
                    </a:p>
                    <a:p>
                      <a:pPr>
                        <a:lnSpc>
                          <a:spcPct val="54000"/>
                        </a:lnSpc>
                      </a:pPr>
                      <a:r>
                        <a:rPr lang="ru-RU" sz="800" b="0" strike="noStrike" spc="-1">
                          <a:solidFill>
                            <a:srgbClr val="000000"/>
                          </a:solidFill>
                          <a:latin typeface="Times New Roman"/>
                          <a:ea typeface="Microsoft YaHei"/>
                        </a:rPr>
                        <a:t>11 - Оказание муниципальных услуг (выполнение работ) дошкольными, образовательными учреждениями, МБОУДО "ЦВР" г. Вуктыл</a:t>
                      </a:r>
                      <a:endParaRPr lang="ru-RU" sz="800" b="0" strike="noStrike" spc="-1">
                        <a:latin typeface="Arial"/>
                      </a:endParaRPr>
                    </a:p>
                    <a:p>
                      <a:pPr>
                        <a:lnSpc>
                          <a:spcPct val="54000"/>
                        </a:lnSpc>
                      </a:pPr>
                      <a:r>
                        <a:rPr lang="ru-RU" sz="800" b="0" strike="noStrike" spc="-1">
                          <a:solidFill>
                            <a:srgbClr val="000000"/>
                          </a:solidFill>
                          <a:latin typeface="Times New Roman"/>
                          <a:ea typeface="Microsoft YaHei"/>
                        </a:rPr>
                        <a:t>73010 - Оказание муниципальных услуг (выполнение работ) дошкольными, образовательными учреждениями, МБОУДО "ЦВР" г. Вуктыл</a:t>
                      </a:r>
                      <a:endParaRPr lang="ru-RU" sz="800" b="0" strike="noStrike" spc="-1">
                        <a:latin typeface="Arial"/>
                      </a:endParaRPr>
                    </a:p>
                    <a:p>
                      <a:pPr>
                        <a:lnSpc>
                          <a:spcPct val="54000"/>
                        </a:lnSpc>
                      </a:pPr>
                      <a:endParaRPr lang="ru-RU" sz="8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3">
                  <a:txBody>
                    <a:bodyPr/>
                    <a:lstStyle/>
                    <a:p>
                      <a:pPr>
                        <a:lnSpc>
                          <a:spcPct val="54000"/>
                        </a:lnSpc>
                      </a:pPr>
                      <a:r>
                        <a:rPr lang="ru-RU" sz="800" b="0" strike="noStrike" spc="-1">
                          <a:solidFill>
                            <a:srgbClr val="000000"/>
                          </a:solidFill>
                          <a:latin typeface="Times New Roman"/>
                          <a:ea typeface="Microsoft YaHei"/>
                        </a:rPr>
                        <a:t>Виды расходов указывают вид бюджетных ассигнований (выплаты персоналу, закупки, инвестиции, субсидии ...)</a:t>
                      </a:r>
                      <a:endParaRPr lang="ru-RU" sz="800" b="0" strike="noStrike" spc="-1">
                        <a:latin typeface="Arial"/>
                      </a:endParaRPr>
                    </a:p>
                    <a:p>
                      <a:pPr algn="ctr">
                        <a:lnSpc>
                          <a:spcPct val="54000"/>
                        </a:lnSpc>
                      </a:pPr>
                      <a:r>
                        <a:rPr lang="ru-RU" sz="800" b="0" strike="noStrike" spc="-1">
                          <a:solidFill>
                            <a:srgbClr val="000000"/>
                          </a:solidFill>
                          <a:latin typeface="Times New Roman"/>
                          <a:ea typeface="Microsoft YaHei"/>
                        </a:rPr>
                        <a:t>611 </a:t>
                      </a:r>
                      <a:endParaRPr lang="ru-RU" sz="800" b="0" strike="noStrike" spc="-1">
                        <a:latin typeface="Arial"/>
                      </a:endParaRPr>
                    </a:p>
                    <a:p>
                      <a:pPr>
                        <a:lnSpc>
                          <a:spcPct val="54000"/>
                        </a:lnSpc>
                      </a:pPr>
                      <a:r>
                        <a:rPr lang="ru-RU" sz="800" b="0" strike="noStrike" spc="-1">
                          <a:solidFill>
                            <a:srgbClr val="000000"/>
                          </a:solidFill>
                          <a:latin typeface="Times New Roman"/>
                          <a:ea typeface="Microsoft YaHei"/>
                        </a:rPr>
                        <a:t>Субсидии бюджетным учреждениям на финансовое обеспечение муниципального задания</a:t>
                      </a:r>
                      <a:endParaRPr lang="ru-RU" sz="8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r>
            </a:tbl>
          </a:graphicData>
        </a:graphic>
      </p:graphicFrame>
      <p:sp>
        <p:nvSpPr>
          <p:cNvPr id="215" name="CustomShape 2"/>
          <p:cNvSpPr/>
          <p:nvPr/>
        </p:nvSpPr>
        <p:spPr>
          <a:xfrm>
            <a:off x="347760" y="5589720"/>
            <a:ext cx="8578440" cy="11599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000" b="0" strike="noStrike" spc="-1">
                <a:solidFill>
                  <a:srgbClr val="000000"/>
                </a:solidFill>
                <a:latin typeface="Times New Roman"/>
                <a:ea typeface="Microsoft YaHei"/>
              </a:rPr>
              <a:t>Буквы «R», «L» и «S» означают расходы, направляемые на софинансирование уровня расходных обязательств:</a:t>
            </a:r>
            <a:endParaRPr lang="ru-RU" sz="1000" b="0" strike="noStrike" spc="-1">
              <a:latin typeface="Arial"/>
            </a:endParaRPr>
          </a:p>
          <a:p>
            <a:pPr algn="just">
              <a:lnSpc>
                <a:spcPct val="100000"/>
              </a:lnSpc>
            </a:pPr>
            <a:r>
              <a:rPr lang="ru-RU" sz="1000" b="1" strike="noStrike" spc="-1">
                <a:solidFill>
                  <a:srgbClr val="000000"/>
                </a:solidFill>
                <a:latin typeface="Times New Roman"/>
                <a:ea typeface="Microsoft YaHei"/>
              </a:rPr>
              <a:t>«R»</a:t>
            </a:r>
            <a:r>
              <a:rPr lang="ru-RU" sz="1000" b="0" strike="noStrike" spc="-1">
                <a:solidFill>
                  <a:srgbClr val="000000"/>
                </a:solidFill>
                <a:latin typeface="Times New Roman"/>
                <a:ea typeface="Microsoft YaHei"/>
              </a:rPr>
              <a:t> - для отражения расходов на предоставление межбюджетных трансфертов местным бюджетам, в целях софинансирования которых бюджетам субъектов Российской Федерации предоставляются из федерального бюджета субсидии;</a:t>
            </a:r>
            <a:endParaRPr lang="ru-RU" sz="1000" b="0" strike="noStrike" spc="-1">
              <a:latin typeface="Arial"/>
            </a:endParaRPr>
          </a:p>
          <a:p>
            <a:pPr algn="just">
              <a:lnSpc>
                <a:spcPct val="100000"/>
              </a:lnSpc>
            </a:pPr>
            <a:r>
              <a:rPr lang="ru-RU" sz="1000" b="1" strike="noStrike" spc="-1">
                <a:solidFill>
                  <a:srgbClr val="000000"/>
                </a:solidFill>
                <a:latin typeface="Times New Roman"/>
                <a:ea typeface="Microsoft YaHei"/>
              </a:rPr>
              <a:t>«L»</a:t>
            </a:r>
            <a:r>
              <a:rPr lang="ru-RU" sz="1000" b="0" strike="noStrike" spc="-1">
                <a:solidFill>
                  <a:srgbClr val="000000"/>
                </a:solidFill>
                <a:latin typeface="Times New Roman"/>
                <a:ea typeface="Microsoft YaHei"/>
              </a:rPr>
              <a:t> - для отражения расходов местных бюджетов, в целях софинансирования которых из бюджетов бюджетной системы Российской Федерации предоставляются за счет субсидий из федерального бюджета межбюджетные трансферты;</a:t>
            </a:r>
            <a:endParaRPr lang="ru-RU" sz="1000" b="0" strike="noStrike" spc="-1">
              <a:latin typeface="Arial"/>
            </a:endParaRPr>
          </a:p>
          <a:p>
            <a:pPr algn="just">
              <a:lnSpc>
                <a:spcPct val="100000"/>
              </a:lnSpc>
            </a:pPr>
            <a:r>
              <a:rPr lang="ru-RU" sz="1000" b="1" strike="noStrike" spc="-1">
                <a:solidFill>
                  <a:srgbClr val="000000"/>
                </a:solidFill>
                <a:latin typeface="Times New Roman"/>
                <a:ea typeface="Microsoft YaHei"/>
              </a:rPr>
              <a:t>«S»</a:t>
            </a:r>
            <a:r>
              <a:rPr lang="ru-RU" sz="1000" b="0" strike="noStrike" spc="-1">
                <a:solidFill>
                  <a:srgbClr val="000000"/>
                </a:solidFill>
                <a:latin typeface="Times New Roman"/>
                <a:ea typeface="Microsoft YaHei"/>
              </a:rPr>
              <a:t> - для отражения расходов местных бюджетов, в целях софинансирования которых из бюджетов Российской Федерации предоставляются местным бюджетам субсидии.</a:t>
            </a:r>
            <a:endParaRPr lang="ru-RU" sz="1000" b="0" strike="noStrike" spc="-1">
              <a:latin typeface="Arial"/>
            </a:endParaRPr>
          </a:p>
        </p:txBody>
      </p:sp>
      <p:sp>
        <p:nvSpPr>
          <p:cNvPr id="216" name="Line 3"/>
          <p:cNvSpPr/>
          <p:nvPr/>
        </p:nvSpPr>
        <p:spPr>
          <a:xfrm>
            <a:off x="384120" y="1436400"/>
            <a:ext cx="11523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17" name="Line 4"/>
          <p:cNvSpPr/>
          <p:nvPr/>
        </p:nvSpPr>
        <p:spPr>
          <a:xfrm flipV="1">
            <a:off x="384120" y="1423800"/>
            <a:ext cx="144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18" name="Line 5"/>
          <p:cNvSpPr/>
          <p:nvPr/>
        </p:nvSpPr>
        <p:spPr>
          <a:xfrm>
            <a:off x="153648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19" name="CustomShape 6"/>
          <p:cNvSpPr/>
          <p:nvPr/>
        </p:nvSpPr>
        <p:spPr>
          <a:xfrm>
            <a:off x="384120" y="1724040"/>
            <a:ext cx="360000" cy="647280"/>
          </a:xfrm>
          <a:prstGeom prst="roundRect">
            <a:avLst>
              <a:gd name="adj" fmla="val 16667"/>
            </a:avLst>
          </a:prstGeom>
          <a:gradFill>
            <a:gsLst>
              <a:gs pos="0">
                <a:srgbClr val="42B1CF"/>
              </a:gs>
              <a:gs pos="100000">
                <a:srgbClr val="2266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3CDDD"/>
                </a:solidFill>
                <a:latin typeface="Calibri"/>
                <a:ea typeface="Microsoft YaHei"/>
              </a:rPr>
              <a:t>Х</a:t>
            </a:r>
            <a:endParaRPr lang="ru-RU" sz="3200" b="0" strike="noStrike" spc="-1">
              <a:latin typeface="Arial"/>
            </a:endParaRPr>
          </a:p>
        </p:txBody>
      </p:sp>
      <p:sp>
        <p:nvSpPr>
          <p:cNvPr id="220" name="CustomShape 7"/>
          <p:cNvSpPr/>
          <p:nvPr/>
        </p:nvSpPr>
        <p:spPr>
          <a:xfrm>
            <a:off x="779400" y="1725480"/>
            <a:ext cx="360000" cy="647280"/>
          </a:xfrm>
          <a:prstGeom prst="roundRect">
            <a:avLst>
              <a:gd name="adj" fmla="val 16667"/>
            </a:avLst>
          </a:prstGeom>
          <a:gradFill>
            <a:gsLst>
              <a:gs pos="0">
                <a:srgbClr val="42B1CF"/>
              </a:gs>
              <a:gs pos="100000">
                <a:srgbClr val="2266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3CDDD"/>
                </a:solidFill>
                <a:latin typeface="Calibri"/>
                <a:ea typeface="Microsoft YaHei"/>
              </a:rPr>
              <a:t>Х</a:t>
            </a:r>
            <a:endParaRPr lang="ru-RU" sz="3200" b="0" strike="noStrike" spc="-1">
              <a:latin typeface="Arial"/>
            </a:endParaRPr>
          </a:p>
        </p:txBody>
      </p:sp>
      <p:sp>
        <p:nvSpPr>
          <p:cNvPr id="221" name="CustomShape 8"/>
          <p:cNvSpPr/>
          <p:nvPr/>
        </p:nvSpPr>
        <p:spPr>
          <a:xfrm>
            <a:off x="1176480" y="1724040"/>
            <a:ext cx="360000" cy="647280"/>
          </a:xfrm>
          <a:prstGeom prst="roundRect">
            <a:avLst>
              <a:gd name="adj" fmla="val 16667"/>
            </a:avLst>
          </a:prstGeom>
          <a:gradFill>
            <a:gsLst>
              <a:gs pos="0">
                <a:srgbClr val="42B1CF"/>
              </a:gs>
              <a:gs pos="100000">
                <a:srgbClr val="2266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3CDDD"/>
                </a:solidFill>
                <a:latin typeface="Calibri"/>
                <a:ea typeface="Microsoft YaHei"/>
              </a:rPr>
              <a:t>Х</a:t>
            </a:r>
            <a:endParaRPr lang="ru-RU" sz="3200" b="0" strike="noStrike" spc="-1">
              <a:latin typeface="Arial"/>
            </a:endParaRPr>
          </a:p>
        </p:txBody>
      </p:sp>
      <p:sp>
        <p:nvSpPr>
          <p:cNvPr id="222" name="CustomShape 9"/>
          <p:cNvSpPr/>
          <p:nvPr/>
        </p:nvSpPr>
        <p:spPr>
          <a:xfrm>
            <a:off x="244440" y="917640"/>
            <a:ext cx="1433160" cy="504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Главный </a:t>
            </a:r>
            <a:endParaRPr lang="ru-RU" sz="900" b="0" strike="noStrike" spc="-1">
              <a:latin typeface="Arial"/>
            </a:endParaRPr>
          </a:p>
          <a:p>
            <a:pPr algn="ctr">
              <a:lnSpc>
                <a:spcPct val="100000"/>
              </a:lnSpc>
            </a:pPr>
            <a:r>
              <a:rPr lang="ru-RU" sz="900" b="1" strike="noStrike" spc="-1">
                <a:solidFill>
                  <a:srgbClr val="000000"/>
                </a:solidFill>
                <a:latin typeface="Tahoma"/>
                <a:ea typeface="Microsoft YaHei"/>
              </a:rPr>
              <a:t>распорядитель</a:t>
            </a:r>
            <a:endParaRPr lang="ru-RU" sz="900" b="0" strike="noStrike" spc="-1">
              <a:latin typeface="Arial"/>
            </a:endParaRPr>
          </a:p>
          <a:p>
            <a:pPr algn="ctr">
              <a:lnSpc>
                <a:spcPct val="100000"/>
              </a:lnSpc>
            </a:pPr>
            <a:r>
              <a:rPr lang="ru-RU" sz="900" b="1" strike="noStrike" spc="-1">
                <a:solidFill>
                  <a:srgbClr val="000000"/>
                </a:solidFill>
                <a:latin typeface="Tahoma"/>
                <a:ea typeface="Microsoft YaHei"/>
              </a:rPr>
              <a:t> бюджетных средств</a:t>
            </a:r>
            <a:endParaRPr lang="ru-RU" sz="900" b="0" strike="noStrike" spc="-1">
              <a:latin typeface="Arial"/>
            </a:endParaRPr>
          </a:p>
        </p:txBody>
      </p:sp>
      <p:sp>
        <p:nvSpPr>
          <p:cNvPr id="223" name="Line 10"/>
          <p:cNvSpPr/>
          <p:nvPr/>
        </p:nvSpPr>
        <p:spPr>
          <a:xfrm flipV="1">
            <a:off x="1598400" y="1423800"/>
            <a:ext cx="180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24" name="Line 11"/>
          <p:cNvSpPr/>
          <p:nvPr/>
        </p:nvSpPr>
        <p:spPr>
          <a:xfrm>
            <a:off x="1598400" y="1436400"/>
            <a:ext cx="7761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25" name="Line 12"/>
          <p:cNvSpPr/>
          <p:nvPr/>
        </p:nvSpPr>
        <p:spPr>
          <a:xfrm>
            <a:off x="237456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26" name="CustomShape 13"/>
          <p:cNvSpPr/>
          <p:nvPr/>
        </p:nvSpPr>
        <p:spPr>
          <a:xfrm>
            <a:off x="1609560" y="1722600"/>
            <a:ext cx="360000" cy="647280"/>
          </a:xfrm>
          <a:prstGeom prst="roundRect">
            <a:avLst>
              <a:gd name="adj" fmla="val 16667"/>
            </a:avLst>
          </a:prstGeom>
          <a:gradFill>
            <a:gsLst>
              <a:gs pos="0">
                <a:srgbClr val="4780C5"/>
              </a:gs>
              <a:gs pos="100000">
                <a:srgbClr val="254872"/>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5B3D7"/>
                </a:solidFill>
                <a:latin typeface="Calibri"/>
                <a:ea typeface="Microsoft YaHei"/>
              </a:rPr>
              <a:t>Х</a:t>
            </a:r>
            <a:endParaRPr lang="ru-RU" sz="3200" b="0" strike="noStrike" spc="-1">
              <a:latin typeface="Arial"/>
            </a:endParaRPr>
          </a:p>
        </p:txBody>
      </p:sp>
      <p:sp>
        <p:nvSpPr>
          <p:cNvPr id="227" name="CustomShape 14"/>
          <p:cNvSpPr/>
          <p:nvPr/>
        </p:nvSpPr>
        <p:spPr>
          <a:xfrm>
            <a:off x="2006640" y="1722600"/>
            <a:ext cx="360000" cy="649080"/>
          </a:xfrm>
          <a:prstGeom prst="roundRect">
            <a:avLst>
              <a:gd name="adj" fmla="val 16667"/>
            </a:avLst>
          </a:prstGeom>
          <a:gradFill>
            <a:gsLst>
              <a:gs pos="0">
                <a:srgbClr val="4780C5"/>
              </a:gs>
              <a:gs pos="100000">
                <a:srgbClr val="254872"/>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5B3D7"/>
                </a:solidFill>
                <a:latin typeface="Calibri"/>
                <a:ea typeface="Microsoft YaHei"/>
              </a:rPr>
              <a:t>Х</a:t>
            </a:r>
            <a:endParaRPr lang="ru-RU" sz="3200" b="0" strike="noStrike" spc="-1">
              <a:latin typeface="Arial"/>
            </a:endParaRPr>
          </a:p>
        </p:txBody>
      </p:sp>
      <p:sp>
        <p:nvSpPr>
          <p:cNvPr id="228" name="CustomShape 15"/>
          <p:cNvSpPr/>
          <p:nvPr/>
        </p:nvSpPr>
        <p:spPr>
          <a:xfrm>
            <a:off x="1670040" y="1204920"/>
            <a:ext cx="60120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Раздел</a:t>
            </a:r>
            <a:endParaRPr lang="ru-RU" sz="900" b="0" strike="noStrike" spc="-1">
              <a:latin typeface="Arial"/>
            </a:endParaRPr>
          </a:p>
        </p:txBody>
      </p:sp>
      <p:sp>
        <p:nvSpPr>
          <p:cNvPr id="229" name="Line 16"/>
          <p:cNvSpPr/>
          <p:nvPr/>
        </p:nvSpPr>
        <p:spPr>
          <a:xfrm flipV="1">
            <a:off x="2435040" y="1423800"/>
            <a:ext cx="144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0" name="Line 17"/>
          <p:cNvSpPr/>
          <p:nvPr/>
        </p:nvSpPr>
        <p:spPr>
          <a:xfrm>
            <a:off x="2435040" y="1436400"/>
            <a:ext cx="7761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1" name="Line 18"/>
          <p:cNvSpPr/>
          <p:nvPr/>
        </p:nvSpPr>
        <p:spPr>
          <a:xfrm>
            <a:off x="321120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2" name="CustomShape 19"/>
          <p:cNvSpPr/>
          <p:nvPr/>
        </p:nvSpPr>
        <p:spPr>
          <a:xfrm>
            <a:off x="2433600" y="1722600"/>
            <a:ext cx="358560" cy="649080"/>
          </a:xfrm>
          <a:prstGeom prst="roundRect">
            <a:avLst>
              <a:gd name="adj" fmla="val 16667"/>
            </a:avLst>
          </a:prstGeom>
          <a:gradFill>
            <a:gsLst>
              <a:gs pos="0">
                <a:srgbClr val="62629D"/>
              </a:gs>
              <a:gs pos="100000">
                <a:srgbClr val="363659"/>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999CC"/>
                </a:solidFill>
                <a:latin typeface="Calibri"/>
                <a:ea typeface="Microsoft YaHei"/>
              </a:rPr>
              <a:t>Х</a:t>
            </a:r>
            <a:endParaRPr lang="ru-RU" sz="3200" b="0" strike="noStrike" spc="-1">
              <a:latin typeface="Arial"/>
            </a:endParaRPr>
          </a:p>
        </p:txBody>
      </p:sp>
      <p:sp>
        <p:nvSpPr>
          <p:cNvPr id="233" name="CustomShape 20"/>
          <p:cNvSpPr/>
          <p:nvPr/>
        </p:nvSpPr>
        <p:spPr>
          <a:xfrm>
            <a:off x="2824200" y="1722600"/>
            <a:ext cx="358560" cy="649080"/>
          </a:xfrm>
          <a:prstGeom prst="roundRect">
            <a:avLst>
              <a:gd name="adj" fmla="val 16667"/>
            </a:avLst>
          </a:prstGeom>
          <a:gradFill>
            <a:gsLst>
              <a:gs pos="0">
                <a:srgbClr val="62629D"/>
              </a:gs>
              <a:gs pos="100000">
                <a:srgbClr val="363659"/>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999CC"/>
                </a:solidFill>
                <a:latin typeface="Calibri"/>
                <a:ea typeface="Microsoft YaHei"/>
              </a:rPr>
              <a:t>Х</a:t>
            </a:r>
            <a:endParaRPr lang="ru-RU" sz="3200" b="0" strike="noStrike" spc="-1">
              <a:latin typeface="Arial"/>
            </a:endParaRPr>
          </a:p>
        </p:txBody>
      </p:sp>
      <p:sp>
        <p:nvSpPr>
          <p:cNvPr id="234" name="Line 21"/>
          <p:cNvSpPr/>
          <p:nvPr/>
        </p:nvSpPr>
        <p:spPr>
          <a:xfrm flipV="1">
            <a:off x="3257280" y="1423800"/>
            <a:ext cx="180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5" name="Line 22"/>
          <p:cNvSpPr/>
          <p:nvPr/>
        </p:nvSpPr>
        <p:spPr>
          <a:xfrm>
            <a:off x="3257280" y="1436400"/>
            <a:ext cx="392112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6" name="Line 23"/>
          <p:cNvSpPr/>
          <p:nvPr/>
        </p:nvSpPr>
        <p:spPr>
          <a:xfrm>
            <a:off x="717840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7" name="CustomShape 24"/>
          <p:cNvSpPr/>
          <p:nvPr/>
        </p:nvSpPr>
        <p:spPr>
          <a:xfrm>
            <a:off x="3244680" y="1725480"/>
            <a:ext cx="360000" cy="649080"/>
          </a:xfrm>
          <a:prstGeom prst="roundRect">
            <a:avLst>
              <a:gd name="adj" fmla="val 16667"/>
            </a:avLst>
          </a:prstGeom>
          <a:gradFill>
            <a:gsLst>
              <a:gs pos="0">
                <a:srgbClr val="805FA7"/>
              </a:gs>
              <a:gs pos="100000">
                <a:srgbClr val="48345F"/>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B3A2C7"/>
                </a:solidFill>
                <a:latin typeface="Calibri"/>
                <a:ea typeface="Microsoft YaHei"/>
              </a:rPr>
              <a:t>Х</a:t>
            </a:r>
            <a:endParaRPr lang="ru-RU" sz="3200" b="0" strike="noStrike" spc="-1">
              <a:latin typeface="Arial"/>
            </a:endParaRPr>
          </a:p>
        </p:txBody>
      </p:sp>
      <p:sp>
        <p:nvSpPr>
          <p:cNvPr id="238" name="CustomShape 25"/>
          <p:cNvSpPr/>
          <p:nvPr/>
        </p:nvSpPr>
        <p:spPr>
          <a:xfrm>
            <a:off x="3627360" y="1725480"/>
            <a:ext cx="360000" cy="649080"/>
          </a:xfrm>
          <a:prstGeom prst="roundRect">
            <a:avLst>
              <a:gd name="adj" fmla="val 16667"/>
            </a:avLst>
          </a:prstGeom>
          <a:gradFill>
            <a:gsLst>
              <a:gs pos="0">
                <a:srgbClr val="805FA7"/>
              </a:gs>
              <a:gs pos="100000">
                <a:srgbClr val="48345F"/>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B3A2C7"/>
                </a:solidFill>
                <a:latin typeface="Calibri"/>
                <a:ea typeface="Microsoft YaHei"/>
              </a:rPr>
              <a:t>Х</a:t>
            </a:r>
            <a:endParaRPr lang="ru-RU" sz="3200" b="0" strike="noStrike" spc="-1">
              <a:latin typeface="Arial"/>
            </a:endParaRPr>
          </a:p>
        </p:txBody>
      </p:sp>
      <p:sp>
        <p:nvSpPr>
          <p:cNvPr id="239" name="CustomShape 26"/>
          <p:cNvSpPr/>
          <p:nvPr/>
        </p:nvSpPr>
        <p:spPr>
          <a:xfrm>
            <a:off x="4049640" y="1716120"/>
            <a:ext cx="360000" cy="647280"/>
          </a:xfrm>
          <a:prstGeom prst="roundRect">
            <a:avLst>
              <a:gd name="adj" fmla="val 16667"/>
            </a:avLst>
          </a:prstGeom>
          <a:gradFill>
            <a:gsLst>
              <a:gs pos="0">
                <a:srgbClr val="C94844"/>
              </a:gs>
              <a:gs pos="100000">
                <a:srgbClr val="742624"/>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E6B9B8"/>
                </a:solidFill>
                <a:latin typeface="Calibri"/>
                <a:ea typeface="Microsoft YaHei"/>
              </a:rPr>
              <a:t>Х</a:t>
            </a:r>
            <a:endParaRPr lang="ru-RU" sz="3200" b="0" strike="noStrike" spc="-1">
              <a:latin typeface="Arial"/>
            </a:endParaRPr>
          </a:p>
        </p:txBody>
      </p:sp>
      <p:sp>
        <p:nvSpPr>
          <p:cNvPr id="240" name="CustomShape 27"/>
          <p:cNvSpPr/>
          <p:nvPr/>
        </p:nvSpPr>
        <p:spPr>
          <a:xfrm>
            <a:off x="4440240" y="1716120"/>
            <a:ext cx="360000" cy="647280"/>
          </a:xfrm>
          <a:prstGeom prst="roundRect">
            <a:avLst>
              <a:gd name="adj" fmla="val 16667"/>
            </a:avLst>
          </a:prstGeom>
          <a:gradFill>
            <a:gsLst>
              <a:gs pos="0">
                <a:srgbClr val="D45E99"/>
              </a:gs>
              <a:gs pos="100000">
                <a:srgbClr val="7B3457"/>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99CC"/>
                </a:solidFill>
                <a:latin typeface="Calibri"/>
                <a:ea typeface="Microsoft YaHei"/>
              </a:rPr>
              <a:t>Х</a:t>
            </a:r>
            <a:endParaRPr lang="ru-RU" sz="3200" b="0" strike="noStrike" spc="-1">
              <a:latin typeface="Arial"/>
            </a:endParaRPr>
          </a:p>
        </p:txBody>
      </p:sp>
      <p:sp>
        <p:nvSpPr>
          <p:cNvPr id="241" name="CustomShape 28"/>
          <p:cNvSpPr/>
          <p:nvPr/>
        </p:nvSpPr>
        <p:spPr>
          <a:xfrm>
            <a:off x="4830840" y="1717560"/>
            <a:ext cx="360000" cy="647280"/>
          </a:xfrm>
          <a:prstGeom prst="roundRect">
            <a:avLst>
              <a:gd name="adj" fmla="val 16667"/>
            </a:avLst>
          </a:prstGeom>
          <a:gradFill>
            <a:gsLst>
              <a:gs pos="0">
                <a:srgbClr val="D45E99"/>
              </a:gs>
              <a:gs pos="100000">
                <a:srgbClr val="7B3457"/>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99CC"/>
                </a:solidFill>
                <a:latin typeface="Calibri"/>
                <a:ea typeface="Microsoft YaHei"/>
              </a:rPr>
              <a:t>Х</a:t>
            </a:r>
            <a:endParaRPr lang="ru-RU" sz="3200" b="0" strike="noStrike" spc="-1">
              <a:latin typeface="Arial"/>
            </a:endParaRPr>
          </a:p>
        </p:txBody>
      </p:sp>
      <p:sp>
        <p:nvSpPr>
          <p:cNvPr id="242" name="CustomShape 29"/>
          <p:cNvSpPr/>
          <p:nvPr/>
        </p:nvSpPr>
        <p:spPr>
          <a:xfrm>
            <a:off x="5254560" y="171756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3" name="CustomShape 30"/>
          <p:cNvSpPr/>
          <p:nvPr/>
        </p:nvSpPr>
        <p:spPr>
          <a:xfrm>
            <a:off x="5646600" y="171612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4" name="CustomShape 31"/>
          <p:cNvSpPr/>
          <p:nvPr/>
        </p:nvSpPr>
        <p:spPr>
          <a:xfrm>
            <a:off x="6040440" y="171612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5" name="CustomShape 32"/>
          <p:cNvSpPr/>
          <p:nvPr/>
        </p:nvSpPr>
        <p:spPr>
          <a:xfrm>
            <a:off x="6434280" y="1716120"/>
            <a:ext cx="35856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6" name="CustomShape 33"/>
          <p:cNvSpPr/>
          <p:nvPr/>
        </p:nvSpPr>
        <p:spPr>
          <a:xfrm>
            <a:off x="6826320" y="171612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7" name="CustomShape 34"/>
          <p:cNvSpPr/>
          <p:nvPr/>
        </p:nvSpPr>
        <p:spPr>
          <a:xfrm>
            <a:off x="4589640" y="1204920"/>
            <a:ext cx="110772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Целевая статья</a:t>
            </a:r>
            <a:endParaRPr lang="ru-RU" sz="900" b="0" strike="noStrike" spc="-1">
              <a:latin typeface="Arial"/>
            </a:endParaRPr>
          </a:p>
        </p:txBody>
      </p:sp>
      <p:sp>
        <p:nvSpPr>
          <p:cNvPr id="248" name="Line 35"/>
          <p:cNvSpPr/>
          <p:nvPr/>
        </p:nvSpPr>
        <p:spPr>
          <a:xfrm flipV="1">
            <a:off x="3236760" y="2352600"/>
            <a:ext cx="1440" cy="133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49" name="Line 36"/>
          <p:cNvSpPr/>
          <p:nvPr/>
        </p:nvSpPr>
        <p:spPr>
          <a:xfrm>
            <a:off x="4001760" y="2346120"/>
            <a:ext cx="1800" cy="133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0" name="CustomShape 37"/>
          <p:cNvSpPr/>
          <p:nvPr/>
        </p:nvSpPr>
        <p:spPr>
          <a:xfrm>
            <a:off x="3075120" y="2424240"/>
            <a:ext cx="1168200" cy="215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Программа</a:t>
            </a:r>
            <a:endParaRPr lang="ru-RU" sz="800" b="0" strike="noStrike" spc="-1">
              <a:latin typeface="Arial"/>
            </a:endParaRPr>
          </a:p>
        </p:txBody>
      </p:sp>
      <p:sp>
        <p:nvSpPr>
          <p:cNvPr id="251" name="CustomShape 38"/>
          <p:cNvSpPr/>
          <p:nvPr/>
        </p:nvSpPr>
        <p:spPr>
          <a:xfrm>
            <a:off x="3714840" y="2428920"/>
            <a:ext cx="1007640" cy="336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Под-</a:t>
            </a:r>
            <a:endParaRPr lang="ru-RU" sz="800" b="0" strike="noStrike" spc="-1">
              <a:latin typeface="Arial"/>
            </a:endParaRPr>
          </a:p>
          <a:p>
            <a:pPr algn="ctr">
              <a:lnSpc>
                <a:spcPct val="100000"/>
              </a:lnSpc>
            </a:pPr>
            <a:r>
              <a:rPr lang="ru-RU" sz="800" b="0" strike="noStrike" spc="-1">
                <a:solidFill>
                  <a:srgbClr val="000000"/>
                </a:solidFill>
                <a:latin typeface="Tahoma"/>
                <a:ea typeface="Microsoft YaHei"/>
              </a:rPr>
              <a:t>программа</a:t>
            </a:r>
            <a:endParaRPr lang="ru-RU" sz="800" b="0" strike="noStrike" spc="-1">
              <a:latin typeface="Arial"/>
            </a:endParaRPr>
          </a:p>
        </p:txBody>
      </p:sp>
      <p:sp>
        <p:nvSpPr>
          <p:cNvPr id="252" name="Line 39"/>
          <p:cNvSpPr/>
          <p:nvPr/>
        </p:nvSpPr>
        <p:spPr>
          <a:xfrm flipV="1">
            <a:off x="4025880" y="2333520"/>
            <a:ext cx="1440" cy="15876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3" name="Line 40"/>
          <p:cNvSpPr/>
          <p:nvPr/>
        </p:nvSpPr>
        <p:spPr>
          <a:xfrm flipV="1">
            <a:off x="4431960" y="2341440"/>
            <a:ext cx="1800" cy="15876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4" name="Line 41"/>
          <p:cNvSpPr/>
          <p:nvPr/>
        </p:nvSpPr>
        <p:spPr>
          <a:xfrm flipV="1">
            <a:off x="5187600" y="2349360"/>
            <a:ext cx="1800" cy="1508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5" name="Line 42"/>
          <p:cNvSpPr/>
          <p:nvPr/>
        </p:nvSpPr>
        <p:spPr>
          <a:xfrm flipV="1">
            <a:off x="4468680" y="2361960"/>
            <a:ext cx="1440" cy="15876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6" name="Line 43"/>
          <p:cNvSpPr/>
          <p:nvPr/>
        </p:nvSpPr>
        <p:spPr>
          <a:xfrm>
            <a:off x="4431960" y="2487600"/>
            <a:ext cx="75564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7" name="Line 44"/>
          <p:cNvSpPr/>
          <p:nvPr/>
        </p:nvSpPr>
        <p:spPr>
          <a:xfrm>
            <a:off x="4025880" y="2479320"/>
            <a:ext cx="3855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8" name="Line 45"/>
          <p:cNvSpPr/>
          <p:nvPr/>
        </p:nvSpPr>
        <p:spPr>
          <a:xfrm flipV="1">
            <a:off x="3257280" y="2463480"/>
            <a:ext cx="730440" cy="28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9" name="CustomShape 46"/>
          <p:cNvSpPr/>
          <p:nvPr/>
        </p:nvSpPr>
        <p:spPr>
          <a:xfrm>
            <a:off x="4356000" y="2432160"/>
            <a:ext cx="1033200" cy="701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Основное                                                                                    мероприятие</a:t>
            </a:r>
            <a:endParaRPr lang="ru-RU" sz="800" b="0" strike="noStrike" spc="-1">
              <a:latin typeface="Arial"/>
            </a:endParaRPr>
          </a:p>
        </p:txBody>
      </p:sp>
      <p:sp>
        <p:nvSpPr>
          <p:cNvPr id="260" name="Line 47"/>
          <p:cNvSpPr/>
          <p:nvPr/>
        </p:nvSpPr>
        <p:spPr>
          <a:xfrm>
            <a:off x="5238720" y="2787480"/>
            <a:ext cx="193500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1" name="Line 48"/>
          <p:cNvSpPr/>
          <p:nvPr/>
        </p:nvSpPr>
        <p:spPr>
          <a:xfrm>
            <a:off x="7178400" y="244620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2" name="Line 49"/>
          <p:cNvSpPr/>
          <p:nvPr/>
        </p:nvSpPr>
        <p:spPr>
          <a:xfrm>
            <a:off x="5254560" y="2446200"/>
            <a:ext cx="144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3" name="CustomShape 50"/>
          <p:cNvSpPr/>
          <p:nvPr/>
        </p:nvSpPr>
        <p:spPr>
          <a:xfrm>
            <a:off x="5581800" y="2803680"/>
            <a:ext cx="1260000" cy="21564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800" b="0" strike="noStrike" spc="-1">
                <a:solidFill>
                  <a:srgbClr val="000000"/>
                </a:solidFill>
                <a:latin typeface="Tahoma"/>
                <a:ea typeface="Microsoft YaHei"/>
              </a:rPr>
              <a:t>Направление расходов</a:t>
            </a:r>
            <a:endParaRPr lang="ru-RU" sz="800" b="0" strike="noStrike" spc="-1">
              <a:latin typeface="Arial"/>
            </a:endParaRPr>
          </a:p>
        </p:txBody>
      </p:sp>
      <p:sp>
        <p:nvSpPr>
          <p:cNvPr id="264" name="CustomShape 51"/>
          <p:cNvSpPr/>
          <p:nvPr/>
        </p:nvSpPr>
        <p:spPr>
          <a:xfrm>
            <a:off x="3138480" y="2732040"/>
            <a:ext cx="2115720" cy="3679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Программное</a:t>
            </a:r>
            <a:r>
              <a:rPr lang="ru-RU" sz="900" b="0" strike="noStrike" spc="-1">
                <a:solidFill>
                  <a:srgbClr val="000000"/>
                </a:solidFill>
                <a:latin typeface="Tahoma"/>
                <a:ea typeface="Microsoft YaHei"/>
              </a:rPr>
              <a:t> (непрограммное)</a:t>
            </a:r>
            <a:endParaRPr lang="ru-RU" sz="900" b="0" strike="noStrike" spc="-1">
              <a:latin typeface="Arial"/>
            </a:endParaRPr>
          </a:p>
          <a:p>
            <a:pPr algn="ctr">
              <a:lnSpc>
                <a:spcPct val="100000"/>
              </a:lnSpc>
            </a:pPr>
            <a:r>
              <a:rPr lang="ru-RU" sz="900" b="0" strike="noStrike" spc="-1">
                <a:solidFill>
                  <a:srgbClr val="000000"/>
                </a:solidFill>
                <a:latin typeface="Tahoma"/>
                <a:ea typeface="Microsoft YaHei"/>
              </a:rPr>
              <a:t> направление</a:t>
            </a:r>
            <a:endParaRPr lang="ru-RU" sz="900" b="0" strike="noStrike" spc="-1">
              <a:latin typeface="Arial"/>
            </a:endParaRPr>
          </a:p>
        </p:txBody>
      </p:sp>
      <p:sp>
        <p:nvSpPr>
          <p:cNvPr id="265" name="Line 52"/>
          <p:cNvSpPr/>
          <p:nvPr/>
        </p:nvSpPr>
        <p:spPr>
          <a:xfrm flipV="1">
            <a:off x="7243560" y="1423800"/>
            <a:ext cx="144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6" name="Line 53"/>
          <p:cNvSpPr/>
          <p:nvPr/>
        </p:nvSpPr>
        <p:spPr>
          <a:xfrm>
            <a:off x="7243560" y="1436400"/>
            <a:ext cx="115272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7" name="Line 54"/>
          <p:cNvSpPr/>
          <p:nvPr/>
        </p:nvSpPr>
        <p:spPr>
          <a:xfrm>
            <a:off x="8396280" y="1436400"/>
            <a:ext cx="144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8" name="CustomShape 55"/>
          <p:cNvSpPr/>
          <p:nvPr/>
        </p:nvSpPr>
        <p:spPr>
          <a:xfrm>
            <a:off x="7300800" y="1204920"/>
            <a:ext cx="99504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Вид расходов</a:t>
            </a:r>
            <a:endParaRPr lang="ru-RU" sz="900" b="0" strike="noStrike" spc="-1">
              <a:latin typeface="Arial"/>
            </a:endParaRPr>
          </a:p>
        </p:txBody>
      </p:sp>
      <p:sp>
        <p:nvSpPr>
          <p:cNvPr id="269" name="CustomShape 56"/>
          <p:cNvSpPr/>
          <p:nvPr/>
        </p:nvSpPr>
        <p:spPr>
          <a:xfrm>
            <a:off x="7242120" y="1712880"/>
            <a:ext cx="360000" cy="647280"/>
          </a:xfrm>
          <a:prstGeom prst="roundRect">
            <a:avLst>
              <a:gd name="adj" fmla="val 16667"/>
            </a:avLst>
          </a:prstGeom>
          <a:gradFill>
            <a:gsLst>
              <a:gs pos="0">
                <a:srgbClr val="B39FCA"/>
              </a:gs>
              <a:gs pos="100000">
                <a:srgbClr val="675B75"/>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C1DA"/>
                </a:solidFill>
                <a:latin typeface="Calibri"/>
                <a:ea typeface="Microsoft YaHei"/>
              </a:rPr>
              <a:t>Х</a:t>
            </a:r>
            <a:endParaRPr lang="ru-RU" sz="3200" b="0" strike="noStrike" spc="-1">
              <a:latin typeface="Arial"/>
            </a:endParaRPr>
          </a:p>
        </p:txBody>
      </p:sp>
      <p:sp>
        <p:nvSpPr>
          <p:cNvPr id="270" name="CustomShape 57"/>
          <p:cNvSpPr/>
          <p:nvPr/>
        </p:nvSpPr>
        <p:spPr>
          <a:xfrm>
            <a:off x="7656480" y="1712880"/>
            <a:ext cx="360000" cy="647280"/>
          </a:xfrm>
          <a:prstGeom prst="roundRect">
            <a:avLst>
              <a:gd name="adj" fmla="val 16667"/>
            </a:avLst>
          </a:prstGeom>
          <a:gradFill>
            <a:gsLst>
              <a:gs pos="0">
                <a:srgbClr val="9595D0"/>
              </a:gs>
              <a:gs pos="100000">
                <a:srgbClr val="55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C1DA"/>
                </a:solidFill>
                <a:latin typeface="Calibri"/>
                <a:ea typeface="Microsoft YaHei"/>
              </a:rPr>
              <a:t>Х</a:t>
            </a:r>
            <a:endParaRPr lang="ru-RU" sz="3200" b="0" strike="noStrike" spc="-1">
              <a:latin typeface="Arial"/>
            </a:endParaRPr>
          </a:p>
        </p:txBody>
      </p:sp>
      <p:sp>
        <p:nvSpPr>
          <p:cNvPr id="271" name="CustomShape 58"/>
          <p:cNvSpPr/>
          <p:nvPr/>
        </p:nvSpPr>
        <p:spPr>
          <a:xfrm>
            <a:off x="8072280" y="1716120"/>
            <a:ext cx="360000" cy="647280"/>
          </a:xfrm>
          <a:prstGeom prst="roundRect">
            <a:avLst>
              <a:gd name="adj" fmla="val 16667"/>
            </a:avLst>
          </a:prstGeom>
          <a:gradFill>
            <a:gsLst>
              <a:gs pos="0">
                <a:srgbClr val="C8C8FF"/>
              </a:gs>
              <a:gs pos="100000">
                <a:srgbClr val="747497"/>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E6E0EC"/>
                </a:solidFill>
                <a:latin typeface="Calibri"/>
                <a:ea typeface="Microsoft YaHei"/>
              </a:rPr>
              <a:t>Х</a:t>
            </a:r>
            <a:endParaRPr lang="ru-RU" sz="3200" b="0" strike="noStrike" spc="-1">
              <a:latin typeface="Arial"/>
            </a:endParaRPr>
          </a:p>
        </p:txBody>
      </p:sp>
      <p:sp>
        <p:nvSpPr>
          <p:cNvPr id="272" name="Line 59"/>
          <p:cNvSpPr/>
          <p:nvPr/>
        </p:nvSpPr>
        <p:spPr>
          <a:xfrm flipV="1">
            <a:off x="7243560" y="2428560"/>
            <a:ext cx="1440" cy="3668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3" name="Line 60"/>
          <p:cNvSpPr/>
          <p:nvPr/>
        </p:nvSpPr>
        <p:spPr>
          <a:xfrm>
            <a:off x="7242120" y="2786040"/>
            <a:ext cx="38736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4" name="Line 61"/>
          <p:cNvSpPr/>
          <p:nvPr/>
        </p:nvSpPr>
        <p:spPr>
          <a:xfrm>
            <a:off x="7624440" y="244152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5" name="Line 62"/>
          <p:cNvSpPr/>
          <p:nvPr/>
        </p:nvSpPr>
        <p:spPr>
          <a:xfrm flipV="1">
            <a:off x="7653240" y="2428560"/>
            <a:ext cx="1440" cy="3668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6" name="Line 63"/>
          <p:cNvSpPr/>
          <p:nvPr/>
        </p:nvSpPr>
        <p:spPr>
          <a:xfrm>
            <a:off x="7651440" y="2786040"/>
            <a:ext cx="38736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7" name="Line 64"/>
          <p:cNvSpPr/>
          <p:nvPr/>
        </p:nvSpPr>
        <p:spPr>
          <a:xfrm>
            <a:off x="8034120" y="244152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8" name="Line 65"/>
          <p:cNvSpPr/>
          <p:nvPr/>
        </p:nvSpPr>
        <p:spPr>
          <a:xfrm flipV="1">
            <a:off x="8064360" y="2428560"/>
            <a:ext cx="1440" cy="37152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9" name="Line 66"/>
          <p:cNvSpPr/>
          <p:nvPr/>
        </p:nvSpPr>
        <p:spPr>
          <a:xfrm>
            <a:off x="8062560" y="2786040"/>
            <a:ext cx="38736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80" name="Line 67"/>
          <p:cNvSpPr/>
          <p:nvPr/>
        </p:nvSpPr>
        <p:spPr>
          <a:xfrm>
            <a:off x="8445240" y="244152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81" name="CustomShape 68"/>
          <p:cNvSpPr/>
          <p:nvPr/>
        </p:nvSpPr>
        <p:spPr>
          <a:xfrm>
            <a:off x="7172280" y="2808360"/>
            <a:ext cx="507600" cy="21564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800" b="0" strike="noStrike" spc="-1">
                <a:solidFill>
                  <a:srgbClr val="000000"/>
                </a:solidFill>
                <a:latin typeface="Tahoma"/>
                <a:ea typeface="Microsoft YaHei"/>
              </a:rPr>
              <a:t>Группа</a:t>
            </a:r>
            <a:endParaRPr lang="ru-RU" sz="800" b="0" strike="noStrike" spc="-1">
              <a:latin typeface="Arial"/>
            </a:endParaRPr>
          </a:p>
        </p:txBody>
      </p:sp>
      <p:sp>
        <p:nvSpPr>
          <p:cNvPr id="282" name="CustomShape 69"/>
          <p:cNvSpPr/>
          <p:nvPr/>
        </p:nvSpPr>
        <p:spPr>
          <a:xfrm>
            <a:off x="7605720" y="2782800"/>
            <a:ext cx="499680" cy="352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0" strike="noStrike" spc="-1">
                <a:solidFill>
                  <a:srgbClr val="000000"/>
                </a:solidFill>
                <a:latin typeface="Tahoma"/>
                <a:ea typeface="Microsoft YaHei"/>
              </a:rPr>
              <a:t>Под-</a:t>
            </a:r>
            <a:endParaRPr lang="ru-RU" sz="900" b="0" strike="noStrike" spc="-1">
              <a:latin typeface="Arial"/>
            </a:endParaRPr>
          </a:p>
          <a:p>
            <a:pPr algn="ctr">
              <a:lnSpc>
                <a:spcPct val="100000"/>
              </a:lnSpc>
            </a:pPr>
            <a:r>
              <a:rPr lang="ru-RU" sz="800" b="0" strike="noStrike" spc="-1">
                <a:solidFill>
                  <a:srgbClr val="000000"/>
                </a:solidFill>
                <a:latin typeface="Tahoma"/>
                <a:ea typeface="Microsoft YaHei"/>
              </a:rPr>
              <a:t>группа</a:t>
            </a:r>
            <a:endParaRPr lang="ru-RU" sz="800" b="0" strike="noStrike" spc="-1">
              <a:latin typeface="Arial"/>
            </a:endParaRPr>
          </a:p>
        </p:txBody>
      </p:sp>
      <p:sp>
        <p:nvSpPr>
          <p:cNvPr id="283" name="CustomShape 70"/>
          <p:cNvSpPr/>
          <p:nvPr/>
        </p:nvSpPr>
        <p:spPr>
          <a:xfrm>
            <a:off x="8064360" y="2793960"/>
            <a:ext cx="429840" cy="352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800" b="0" strike="noStrike" spc="-1">
                <a:solidFill>
                  <a:srgbClr val="000000"/>
                </a:solidFill>
                <a:latin typeface="Tahoma"/>
                <a:ea typeface="Microsoft YaHei"/>
              </a:rPr>
              <a:t>Эле-</a:t>
            </a:r>
            <a:endParaRPr lang="ru-RU" sz="800" b="0" strike="noStrike" spc="-1">
              <a:latin typeface="Arial"/>
            </a:endParaRPr>
          </a:p>
          <a:p>
            <a:pPr algn="ctr">
              <a:lnSpc>
                <a:spcPct val="100000"/>
              </a:lnSpc>
            </a:pPr>
            <a:r>
              <a:rPr lang="ru-RU" sz="900" b="0" strike="noStrike" spc="-1">
                <a:solidFill>
                  <a:srgbClr val="000000"/>
                </a:solidFill>
                <a:latin typeface="Tahoma"/>
                <a:ea typeface="Microsoft YaHei"/>
              </a:rPr>
              <a:t>мент</a:t>
            </a:r>
            <a:endParaRPr lang="ru-RU" sz="900" b="0" strike="noStrike" spc="-1">
              <a:latin typeface="Arial"/>
            </a:endParaRPr>
          </a:p>
        </p:txBody>
      </p:sp>
      <p:sp>
        <p:nvSpPr>
          <p:cNvPr id="284" name="CustomShape 71"/>
          <p:cNvSpPr/>
          <p:nvPr/>
        </p:nvSpPr>
        <p:spPr>
          <a:xfrm>
            <a:off x="2365200" y="1177920"/>
            <a:ext cx="82980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Подраздел</a:t>
            </a:r>
            <a:endParaRPr lang="ru-RU" sz="900" b="0" strike="noStrike" spc="-1">
              <a:latin typeface="Aria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 name="Picture 1"/>
          <p:cNvPicPr/>
          <p:nvPr/>
        </p:nvPicPr>
        <p:blipFill>
          <a:blip r:embed="rId3"/>
          <a:stretch/>
        </p:blipFill>
        <p:spPr>
          <a:xfrm>
            <a:off x="0" y="-30240"/>
            <a:ext cx="9143640" cy="725040"/>
          </a:xfrm>
          <a:prstGeom prst="rect">
            <a:avLst/>
          </a:prstGeom>
          <a:ln>
            <a:noFill/>
          </a:ln>
        </p:spPr>
      </p:pic>
      <p:pic>
        <p:nvPicPr>
          <p:cNvPr id="286" name="Picture 2"/>
          <p:cNvPicPr/>
          <p:nvPr/>
        </p:nvPicPr>
        <p:blipFill>
          <a:blip r:embed="rId4"/>
          <a:stretch/>
        </p:blipFill>
        <p:spPr>
          <a:xfrm>
            <a:off x="360360" y="693720"/>
            <a:ext cx="8521200" cy="2927160"/>
          </a:xfrm>
          <a:prstGeom prst="rect">
            <a:avLst/>
          </a:prstGeom>
          <a:ln>
            <a:noFill/>
          </a:ln>
        </p:spPr>
      </p:pic>
      <p:pic>
        <p:nvPicPr>
          <p:cNvPr id="287" name="Picture 3"/>
          <p:cNvPicPr/>
          <p:nvPr/>
        </p:nvPicPr>
        <p:blipFill>
          <a:blip r:embed="rId5"/>
          <a:stretch/>
        </p:blipFill>
        <p:spPr>
          <a:xfrm>
            <a:off x="79200" y="3621240"/>
            <a:ext cx="4827240" cy="5930640"/>
          </a:xfrm>
          <a:prstGeom prst="rect">
            <a:avLst/>
          </a:prstGeom>
          <a:ln>
            <a:noFill/>
          </a:ln>
        </p:spPr>
      </p:pic>
      <p:sp>
        <p:nvSpPr>
          <p:cNvPr id="288" name="CustomShape 1"/>
          <p:cNvSpPr/>
          <p:nvPr/>
        </p:nvSpPr>
        <p:spPr>
          <a:xfrm>
            <a:off x="260280" y="3838680"/>
            <a:ext cx="4463640" cy="25333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2000" b="1" i="1" strike="noStrike" spc="-1">
                <a:solidFill>
                  <a:srgbClr val="000000"/>
                </a:solidFill>
                <a:latin typeface="Calibri"/>
                <a:ea typeface="Microsoft YaHei"/>
              </a:rPr>
              <a:t>Долговая нагрузка бюджета городского округа</a:t>
            </a:r>
            <a:endParaRPr lang="ru-RU" sz="2000" b="0" strike="noStrike" spc="-1">
              <a:latin typeface="Arial"/>
            </a:endParaRPr>
          </a:p>
          <a:p>
            <a:pPr algn="just">
              <a:lnSpc>
                <a:spcPct val="100000"/>
              </a:lnSpc>
            </a:pPr>
            <a:r>
              <a:rPr lang="ru-RU" sz="2000" b="0" strike="noStrike" spc="-1">
                <a:solidFill>
                  <a:srgbClr val="000000"/>
                </a:solidFill>
                <a:latin typeface="Calibri"/>
                <a:ea typeface="Microsoft YaHei"/>
              </a:rPr>
              <a:t>(отношение объема муниципального долга к доходам бюджета городского округа без учета безвозмездных перечислений и дополнительных нормативов от налога на доходы физических лиц).</a:t>
            </a:r>
            <a:endParaRPr lang="ru-RU" sz="2000" b="0" strike="noStrike" spc="-1">
              <a:latin typeface="Arial"/>
            </a:endParaRPr>
          </a:p>
        </p:txBody>
      </p:sp>
      <p:graphicFrame>
        <p:nvGraphicFramePr>
          <p:cNvPr id="2" name="Диаграмма 1"/>
          <p:cNvGraphicFramePr/>
          <p:nvPr>
            <p:extLst>
              <p:ext uri="{D42A27DB-BD31-4B8C-83A1-F6EECF244321}">
                <p14:modId xmlns:p14="http://schemas.microsoft.com/office/powerpoint/2010/main" val="401752658"/>
              </p:ext>
            </p:extLst>
          </p:nvPr>
        </p:nvGraphicFramePr>
        <p:xfrm>
          <a:off x="5076056" y="3621240"/>
          <a:ext cx="3888432" cy="2965320"/>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 name="Picture 1"/>
          <p:cNvPicPr/>
          <p:nvPr/>
        </p:nvPicPr>
        <p:blipFill>
          <a:blip r:embed="rId3"/>
          <a:stretch/>
        </p:blipFill>
        <p:spPr>
          <a:xfrm>
            <a:off x="476100" y="639720"/>
            <a:ext cx="8191080" cy="6144840"/>
          </a:xfrm>
          <a:prstGeom prst="rect">
            <a:avLst/>
          </a:prstGeom>
          <a:ln>
            <a:noFill/>
          </a:ln>
        </p:spPr>
      </p:pic>
      <p:pic>
        <p:nvPicPr>
          <p:cNvPr id="291" name="Picture 2"/>
          <p:cNvPicPr/>
          <p:nvPr/>
        </p:nvPicPr>
        <p:blipFill>
          <a:blip r:embed="rId4"/>
          <a:stretch/>
        </p:blipFill>
        <p:spPr>
          <a:xfrm>
            <a:off x="2182680" y="274680"/>
            <a:ext cx="4204800" cy="2809440"/>
          </a:xfrm>
          <a:prstGeom prst="rect">
            <a:avLst/>
          </a:prstGeom>
          <a:ln>
            <a:noFill/>
          </a:ln>
        </p:spPr>
      </p:pic>
      <p:pic>
        <p:nvPicPr>
          <p:cNvPr id="292" name="Picture 3"/>
          <p:cNvPicPr/>
          <p:nvPr/>
        </p:nvPicPr>
        <p:blipFill>
          <a:blip r:embed="rId5"/>
          <a:stretch/>
        </p:blipFill>
        <p:spPr>
          <a:xfrm>
            <a:off x="49320" y="811080"/>
            <a:ext cx="2869920" cy="791640"/>
          </a:xfrm>
          <a:prstGeom prst="rect">
            <a:avLst/>
          </a:prstGeom>
          <a:ln>
            <a:noFill/>
          </a:ln>
        </p:spPr>
      </p:pic>
      <p:pic>
        <p:nvPicPr>
          <p:cNvPr id="293" name="Picture 4"/>
          <p:cNvPicPr/>
          <p:nvPr/>
        </p:nvPicPr>
        <p:blipFill>
          <a:blip r:embed="rId6"/>
          <a:stretch/>
        </p:blipFill>
        <p:spPr>
          <a:xfrm>
            <a:off x="0" y="-30240"/>
            <a:ext cx="9143640" cy="725040"/>
          </a:xfrm>
          <a:prstGeom prst="rect">
            <a:avLst/>
          </a:prstGeom>
          <a:ln>
            <a:noFill/>
          </a:ln>
        </p:spPr>
      </p:pic>
      <p:pic>
        <p:nvPicPr>
          <p:cNvPr id="294" name="Picture 5"/>
          <p:cNvPicPr/>
          <p:nvPr/>
        </p:nvPicPr>
        <p:blipFill>
          <a:blip r:embed="rId7"/>
          <a:stretch/>
        </p:blipFill>
        <p:spPr>
          <a:xfrm>
            <a:off x="6315120" y="871560"/>
            <a:ext cx="2804760" cy="755280"/>
          </a:xfrm>
          <a:prstGeom prst="rect">
            <a:avLst/>
          </a:prstGeom>
          <a:ln>
            <a:noFill/>
          </a:ln>
        </p:spPr>
      </p:pic>
      <p:pic>
        <p:nvPicPr>
          <p:cNvPr id="295" name="Picture 7"/>
          <p:cNvPicPr/>
          <p:nvPr/>
        </p:nvPicPr>
        <p:blipFill>
          <a:blip r:embed="rId8"/>
          <a:stretch/>
        </p:blipFill>
        <p:spPr>
          <a:xfrm>
            <a:off x="6480" y="1596960"/>
            <a:ext cx="2796840" cy="2028600"/>
          </a:xfrm>
          <a:prstGeom prst="rect">
            <a:avLst/>
          </a:prstGeom>
          <a:ln>
            <a:noFill/>
          </a:ln>
        </p:spPr>
      </p:pic>
      <p:sp>
        <p:nvSpPr>
          <p:cNvPr id="296" name="CustomShape 1"/>
          <p:cNvSpPr/>
          <p:nvPr/>
        </p:nvSpPr>
        <p:spPr>
          <a:xfrm>
            <a:off x="158760" y="1722600"/>
            <a:ext cx="2493720" cy="1728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300" b="1" strike="noStrike" spc="-1">
                <a:solidFill>
                  <a:srgbClr val="000066"/>
                </a:solidFill>
                <a:latin typeface="Calibri"/>
                <a:ea typeface="Microsoft YaHei"/>
              </a:rPr>
              <a:t>Ставка налога – </a:t>
            </a:r>
            <a:r>
              <a:rPr lang="ru-RU" sz="1300" b="1" strike="noStrike" spc="-1">
                <a:solidFill>
                  <a:srgbClr val="C00000"/>
                </a:solidFill>
                <a:latin typeface="Calibri"/>
                <a:ea typeface="Microsoft YaHei"/>
              </a:rPr>
              <a:t>13%</a:t>
            </a:r>
            <a:r>
              <a:rPr lang="ru-RU" sz="1300" b="1" strike="noStrike" spc="-1">
                <a:solidFill>
                  <a:srgbClr val="17375E"/>
                </a:solidFill>
                <a:latin typeface="Calibri"/>
                <a:ea typeface="Microsoft YaHei"/>
              </a:rPr>
              <a:t>.</a:t>
            </a:r>
            <a:endParaRPr lang="ru-RU" sz="1300" b="0" strike="noStrike" spc="-1">
              <a:latin typeface="Arial"/>
            </a:endParaRPr>
          </a:p>
          <a:p>
            <a:pPr algn="ctr">
              <a:lnSpc>
                <a:spcPct val="100000"/>
              </a:lnSpc>
            </a:pPr>
            <a:r>
              <a:rPr lang="ru-RU" sz="1300" b="1" strike="noStrike" spc="-1">
                <a:solidFill>
                  <a:srgbClr val="000066"/>
                </a:solidFill>
                <a:latin typeface="Calibri"/>
                <a:ea typeface="Microsoft YaHei"/>
              </a:rPr>
              <a:t>В отдельный случаях: </a:t>
            </a:r>
            <a:r>
              <a:rPr lang="ru-RU" sz="1300" b="1" strike="noStrike" spc="-1">
                <a:solidFill>
                  <a:srgbClr val="C00000"/>
                </a:solidFill>
                <a:latin typeface="Calibri"/>
                <a:ea typeface="Microsoft YaHei"/>
              </a:rPr>
              <a:t>9%,30%,35% </a:t>
            </a:r>
            <a:endParaRPr lang="ru-RU" sz="1300" b="0" strike="noStrike" spc="-1">
              <a:latin typeface="Arial"/>
            </a:endParaRPr>
          </a:p>
          <a:p>
            <a:pPr algn="ctr">
              <a:lnSpc>
                <a:spcPct val="100000"/>
              </a:lnSpc>
            </a:pPr>
            <a:r>
              <a:rPr lang="ru-RU" sz="1300" b="1" strike="noStrike" spc="-1">
                <a:solidFill>
                  <a:srgbClr val="000066"/>
                </a:solidFill>
                <a:latin typeface="Calibri"/>
                <a:ea typeface="Microsoft YaHei"/>
              </a:rPr>
              <a:t>(ст. 224 Налогового кодекса РФ)</a:t>
            </a:r>
            <a:endParaRPr lang="ru-RU" sz="1300" b="0" strike="noStrike" spc="-1">
              <a:latin typeface="Arial"/>
            </a:endParaRPr>
          </a:p>
          <a:p>
            <a:pPr algn="ctr">
              <a:lnSpc>
                <a:spcPct val="100000"/>
              </a:lnSpc>
            </a:pPr>
            <a:endParaRPr lang="ru-RU" sz="1300" b="0" strike="noStrike" spc="-1">
              <a:latin typeface="Arial"/>
            </a:endParaRPr>
          </a:p>
          <a:p>
            <a:pPr algn="ctr">
              <a:lnSpc>
                <a:spcPct val="100000"/>
              </a:lnSpc>
            </a:pPr>
            <a:r>
              <a:rPr lang="ru-RU" sz="1300" b="1" strike="noStrike" spc="-1">
                <a:solidFill>
                  <a:srgbClr val="000066"/>
                </a:solidFill>
                <a:latin typeface="Calibri"/>
                <a:ea typeface="Microsoft YaHei"/>
              </a:rPr>
              <a:t>Налог поступает в бюджет ГО «Вуктыл» в размере 42,1% (2019г.), 38,2% (2020г.), 37,5% (2021г.)</a:t>
            </a:r>
            <a:endParaRPr lang="ru-RU" sz="1300" b="0" strike="noStrike" spc="-1">
              <a:latin typeface="Arial"/>
            </a:endParaRPr>
          </a:p>
        </p:txBody>
      </p:sp>
      <p:pic>
        <p:nvPicPr>
          <p:cNvPr id="297" name="Picture 10"/>
          <p:cNvPicPr/>
          <p:nvPr/>
        </p:nvPicPr>
        <p:blipFill>
          <a:blip r:embed="rId9"/>
          <a:stretch/>
        </p:blipFill>
        <p:spPr>
          <a:xfrm>
            <a:off x="6192720" y="1652760"/>
            <a:ext cx="2993760" cy="1657080"/>
          </a:xfrm>
          <a:prstGeom prst="rect">
            <a:avLst/>
          </a:prstGeom>
          <a:ln>
            <a:noFill/>
          </a:ln>
        </p:spPr>
      </p:pic>
      <p:sp>
        <p:nvSpPr>
          <p:cNvPr id="298" name="CustomShape 2"/>
          <p:cNvSpPr/>
          <p:nvPr/>
        </p:nvSpPr>
        <p:spPr>
          <a:xfrm>
            <a:off x="6324480" y="1755720"/>
            <a:ext cx="2730240" cy="13968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600" b="1" strike="noStrike" spc="-1">
                <a:solidFill>
                  <a:srgbClr val="17375E"/>
                </a:solidFill>
                <a:latin typeface="Calibri"/>
                <a:ea typeface="Microsoft YaHei"/>
              </a:rPr>
              <a:t> </a:t>
            </a:r>
            <a:endParaRPr lang="ru-RU" sz="1600" b="0" strike="noStrike" spc="-1">
              <a:latin typeface="Arial"/>
            </a:endParaRPr>
          </a:p>
          <a:p>
            <a:pPr algn="ctr">
              <a:lnSpc>
                <a:spcPct val="100000"/>
              </a:lnSpc>
            </a:pPr>
            <a:r>
              <a:rPr lang="ru-RU" sz="1300" b="1" strike="noStrike" spc="-1">
                <a:solidFill>
                  <a:srgbClr val="000066"/>
                </a:solidFill>
                <a:latin typeface="Calibri"/>
                <a:ea typeface="Microsoft YaHei"/>
              </a:rPr>
              <a:t>Исчисляется исходя из кадастровой стоимости объектов налогообложения </a:t>
            </a:r>
            <a:endParaRPr lang="ru-RU" sz="1300" b="0" strike="noStrike" spc="-1">
              <a:latin typeface="Arial"/>
            </a:endParaRPr>
          </a:p>
          <a:p>
            <a:pPr algn="ctr">
              <a:lnSpc>
                <a:spcPct val="100000"/>
              </a:lnSpc>
            </a:pPr>
            <a:r>
              <a:rPr lang="ru-RU" sz="1300" b="1" strike="noStrike" spc="-1">
                <a:solidFill>
                  <a:srgbClr val="000066"/>
                </a:solidFill>
                <a:latin typeface="Calibri"/>
                <a:ea typeface="Microsoft YaHei"/>
              </a:rPr>
              <a:t>по ставкам </a:t>
            </a:r>
            <a:r>
              <a:rPr lang="ru-RU" sz="1300" b="1" strike="noStrike" spc="-1">
                <a:solidFill>
                  <a:srgbClr val="C00000"/>
                </a:solidFill>
                <a:latin typeface="Calibri"/>
                <a:ea typeface="Microsoft YaHei"/>
              </a:rPr>
              <a:t>от 0,1 до 2%</a:t>
            </a:r>
            <a:endParaRPr lang="ru-RU" sz="1300" b="0" strike="noStrike" spc="-1">
              <a:latin typeface="Arial"/>
            </a:endParaRPr>
          </a:p>
          <a:p>
            <a:pPr algn="ctr">
              <a:lnSpc>
                <a:spcPct val="100000"/>
              </a:lnSpc>
            </a:pPr>
            <a:r>
              <a:rPr lang="ru-RU" sz="1300" b="1" strike="noStrike" spc="-1">
                <a:solidFill>
                  <a:srgbClr val="000066"/>
                </a:solidFill>
                <a:latin typeface="Calibri"/>
                <a:ea typeface="Microsoft YaHei"/>
              </a:rPr>
              <a:t>Налог поступает в  местный бюджет в объеме 100%</a:t>
            </a:r>
            <a:endParaRPr lang="ru-RU" sz="1300" b="0" strike="noStrike" spc="-1">
              <a:latin typeface="Arial"/>
            </a:endParaRPr>
          </a:p>
          <a:p>
            <a:pPr algn="ctr">
              <a:lnSpc>
                <a:spcPct val="100000"/>
              </a:lnSpc>
            </a:pPr>
            <a:endParaRPr lang="ru-RU" sz="1300" b="0" strike="noStrike" spc="-1">
              <a:latin typeface="Arial"/>
            </a:endParaRPr>
          </a:p>
          <a:p>
            <a:pPr algn="ctr">
              <a:lnSpc>
                <a:spcPct val="100000"/>
              </a:lnSpc>
            </a:pPr>
            <a:endParaRPr lang="ru-RU" sz="1300" b="0" strike="noStrike" spc="-1">
              <a:latin typeface="Arial"/>
            </a:endParaRPr>
          </a:p>
        </p:txBody>
      </p:sp>
      <p:pic>
        <p:nvPicPr>
          <p:cNvPr id="299" name="Picture 12"/>
          <p:cNvPicPr/>
          <p:nvPr/>
        </p:nvPicPr>
        <p:blipFill>
          <a:blip r:embed="rId10"/>
          <a:stretch/>
        </p:blipFill>
        <p:spPr>
          <a:xfrm>
            <a:off x="165240" y="3584520"/>
            <a:ext cx="2468160" cy="536040"/>
          </a:xfrm>
          <a:prstGeom prst="rect">
            <a:avLst/>
          </a:prstGeom>
          <a:ln>
            <a:noFill/>
          </a:ln>
        </p:spPr>
      </p:pic>
      <p:pic>
        <p:nvPicPr>
          <p:cNvPr id="300" name="Picture 13"/>
          <p:cNvPicPr/>
          <p:nvPr/>
        </p:nvPicPr>
        <p:blipFill>
          <a:blip r:embed="rId11"/>
          <a:stretch/>
        </p:blipFill>
        <p:spPr>
          <a:xfrm>
            <a:off x="6340320" y="3352680"/>
            <a:ext cx="2754000" cy="682200"/>
          </a:xfrm>
          <a:prstGeom prst="rect">
            <a:avLst/>
          </a:prstGeom>
          <a:ln>
            <a:noFill/>
          </a:ln>
        </p:spPr>
      </p:pic>
      <p:pic>
        <p:nvPicPr>
          <p:cNvPr id="301" name="Picture 14"/>
          <p:cNvPicPr/>
          <p:nvPr/>
        </p:nvPicPr>
        <p:blipFill>
          <a:blip r:embed="rId12"/>
          <a:stretch/>
        </p:blipFill>
        <p:spPr>
          <a:xfrm>
            <a:off x="2603520" y="2023920"/>
            <a:ext cx="3741480" cy="2425320"/>
          </a:xfrm>
          <a:prstGeom prst="rect">
            <a:avLst/>
          </a:prstGeom>
          <a:ln>
            <a:noFill/>
          </a:ln>
        </p:spPr>
      </p:pic>
      <p:pic>
        <p:nvPicPr>
          <p:cNvPr id="302" name="Picture 16"/>
          <p:cNvPicPr/>
          <p:nvPr/>
        </p:nvPicPr>
        <p:blipFill>
          <a:blip r:embed="rId13"/>
          <a:stretch/>
        </p:blipFill>
        <p:spPr>
          <a:xfrm>
            <a:off x="-55440" y="4065480"/>
            <a:ext cx="4096800" cy="2749320"/>
          </a:xfrm>
          <a:prstGeom prst="rect">
            <a:avLst/>
          </a:prstGeom>
          <a:ln>
            <a:noFill/>
          </a:ln>
        </p:spPr>
      </p:pic>
      <p:sp>
        <p:nvSpPr>
          <p:cNvPr id="303" name="CustomShape 3"/>
          <p:cNvSpPr/>
          <p:nvPr/>
        </p:nvSpPr>
        <p:spPr>
          <a:xfrm>
            <a:off x="130320" y="4224240"/>
            <a:ext cx="3723840" cy="23810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r>
              <a:rPr lang="ru-RU" sz="1300" b="1" strike="noStrike" spc="-1" dirty="0">
                <a:solidFill>
                  <a:srgbClr val="000066"/>
                </a:solidFill>
                <a:latin typeface="Calibri"/>
                <a:ea typeface="Microsoft YaHei"/>
              </a:rPr>
              <a:t>Налоговая база определяется в отношении каждого земельного участка как его кадастровая стоимость.</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Ставки налога  </a:t>
            </a:r>
            <a:r>
              <a:rPr lang="ru-RU" sz="1300" b="1" strike="noStrike" spc="-1" dirty="0">
                <a:solidFill>
                  <a:srgbClr val="C00000"/>
                </a:solidFill>
                <a:latin typeface="Calibri"/>
                <a:ea typeface="Microsoft YaHei"/>
              </a:rPr>
              <a:t>от 0,3% до 1,5% </a:t>
            </a:r>
            <a:r>
              <a:rPr lang="ru-RU" sz="1300" b="1" strike="noStrike" spc="-1" dirty="0">
                <a:solidFill>
                  <a:srgbClr val="000066"/>
                </a:solidFill>
                <a:latin typeface="Calibri"/>
                <a:ea typeface="Microsoft YaHei"/>
              </a:rPr>
              <a:t>устанавливаются нормативными правовыми актами представительных органов муниципальных образований в зависимости от вида разрешенного использования земельного участка.</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Налог поступает в местный бюджет</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 в объеме </a:t>
            </a:r>
            <a:r>
              <a:rPr lang="ru-RU" sz="1300" b="1" strike="noStrike" spc="-1" dirty="0">
                <a:solidFill>
                  <a:srgbClr val="C00000"/>
                </a:solidFill>
                <a:latin typeface="Calibri"/>
                <a:ea typeface="Microsoft YaHei"/>
              </a:rPr>
              <a:t>100%</a:t>
            </a: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p:txBody>
      </p:sp>
      <p:pic>
        <p:nvPicPr>
          <p:cNvPr id="304" name="Picture 19"/>
          <p:cNvPicPr/>
          <p:nvPr/>
        </p:nvPicPr>
        <p:blipFill>
          <a:blip r:embed="rId14"/>
          <a:stretch/>
        </p:blipFill>
        <p:spPr>
          <a:xfrm>
            <a:off x="5029200" y="4065480"/>
            <a:ext cx="4095360" cy="2749320"/>
          </a:xfrm>
          <a:prstGeom prst="rect">
            <a:avLst/>
          </a:prstGeom>
          <a:ln>
            <a:noFill/>
          </a:ln>
        </p:spPr>
      </p:pic>
      <p:sp>
        <p:nvSpPr>
          <p:cNvPr id="305" name="CustomShape 4"/>
          <p:cNvSpPr/>
          <p:nvPr/>
        </p:nvSpPr>
        <p:spPr>
          <a:xfrm>
            <a:off x="5213520" y="4224240"/>
            <a:ext cx="3723840" cy="23810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306" name="CustomShape 5"/>
          <p:cNvSpPr/>
          <p:nvPr/>
        </p:nvSpPr>
        <p:spPr>
          <a:xfrm>
            <a:off x="5127480" y="4257720"/>
            <a:ext cx="4016160" cy="2499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300" b="1" strike="noStrike" spc="-1">
                <a:solidFill>
                  <a:srgbClr val="000066"/>
                </a:solidFill>
                <a:latin typeface="Calibri"/>
                <a:ea typeface="Microsoft YaHei"/>
              </a:rPr>
              <a:t>       Налоговая база определяется в отношении транспортных средств, имеющих двигатели, как мощность двигателя транспортного средства. </a:t>
            </a:r>
            <a:endParaRPr lang="ru-RU" sz="1300" b="0" strike="noStrike" spc="-1">
              <a:latin typeface="Arial"/>
            </a:endParaRPr>
          </a:p>
          <a:p>
            <a:pPr algn="just">
              <a:lnSpc>
                <a:spcPct val="100000"/>
              </a:lnSpc>
            </a:pPr>
            <a:r>
              <a:rPr lang="ru-RU" sz="1300" b="1" strike="noStrike" spc="-1">
                <a:solidFill>
                  <a:srgbClr val="000066"/>
                </a:solidFill>
                <a:latin typeface="Calibri"/>
                <a:ea typeface="Microsoft YaHei"/>
              </a:rPr>
              <a:t>     Ставки налога устанавливаются законом Республики Коми «О транспортном налоге» в зависимости от мощности двигателя, тяги реактивного двигателя или валовой вместимости транспортного средства. </a:t>
            </a:r>
            <a:endParaRPr lang="ru-RU" sz="1300" b="0" strike="noStrike" spc="-1">
              <a:latin typeface="Arial"/>
            </a:endParaRPr>
          </a:p>
          <a:p>
            <a:pPr>
              <a:lnSpc>
                <a:spcPct val="100000"/>
              </a:lnSpc>
            </a:pPr>
            <a:r>
              <a:rPr lang="ru-RU" sz="1300" b="1" strike="noStrike" spc="-1">
                <a:solidFill>
                  <a:srgbClr val="000066"/>
                </a:solidFill>
                <a:latin typeface="Calibri"/>
                <a:ea typeface="Microsoft YaHei"/>
              </a:rPr>
              <a:t>       Налог поступает в республиканский бюджет Республики Коми в объеме </a:t>
            </a:r>
            <a:r>
              <a:rPr lang="ru-RU" sz="1300" b="1" strike="noStrike" spc="-1">
                <a:solidFill>
                  <a:srgbClr val="C00000"/>
                </a:solidFill>
                <a:latin typeface="Calibri"/>
                <a:ea typeface="Microsoft YaHei"/>
              </a:rPr>
              <a:t>100%</a:t>
            </a:r>
            <a:endParaRPr lang="ru-RU" sz="1300" b="0" strike="noStrike" spc="-1">
              <a:latin typeface="Arial"/>
            </a:endParaRPr>
          </a:p>
          <a:p>
            <a:pPr>
              <a:lnSpc>
                <a:spcPct val="100000"/>
              </a:lnSpc>
            </a:pPr>
            <a:endParaRPr lang="ru-RU" sz="1300" b="0" strike="noStrike" spc="-1">
              <a:latin typeface="Arial"/>
            </a:endParaRPr>
          </a:p>
          <a:p>
            <a:pPr>
              <a:lnSpc>
                <a:spcPct val="100000"/>
              </a:lnSpc>
            </a:pPr>
            <a:endParaRPr lang="ru-RU" sz="1300" b="0" strike="noStrike" spc="-1">
              <a:latin typeface="Aria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 name="Picture 1"/>
          <p:cNvPicPr/>
          <p:nvPr/>
        </p:nvPicPr>
        <p:blipFill>
          <a:blip r:embed="rId3"/>
          <a:stretch/>
        </p:blipFill>
        <p:spPr>
          <a:xfrm>
            <a:off x="360000" y="864000"/>
            <a:ext cx="8424000" cy="5616000"/>
          </a:xfrm>
          <a:prstGeom prst="rect">
            <a:avLst/>
          </a:prstGeom>
          <a:ln>
            <a:noFill/>
          </a:ln>
        </p:spPr>
      </p:pic>
      <p:sp>
        <p:nvSpPr>
          <p:cNvPr id="7" name="Заголовок 1"/>
          <p:cNvSpPr txBox="1">
            <a:spLocks/>
          </p:cNvSpPr>
          <p:nvPr/>
        </p:nvSpPr>
        <p:spPr>
          <a:xfrm>
            <a:off x="0" y="0"/>
            <a:ext cx="9144000" cy="727640"/>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ru-RU" altLang="ru-RU" sz="2000" b="1" dirty="0">
                <a:ln w="10541" cmpd="sng">
                  <a:solidFill>
                    <a:srgbClr val="7D7D7D">
                      <a:tint val="100000"/>
                      <a:shade val="100000"/>
                      <a:satMod val="110000"/>
                    </a:srgbClr>
                  </a:solidFill>
                  <a:prstDash val="solid"/>
                </a:ln>
                <a:solidFill>
                  <a:srgbClr val="0000FF"/>
                </a:solidFill>
                <a:latin typeface="Times New Roman" panose="02020603050405020304" pitchFamily="18" charset="0"/>
                <a:cs typeface="Times New Roman" panose="02020603050405020304" pitchFamily="18" charset="0"/>
              </a:rPr>
              <a:t>Основные налогоплательщики</a:t>
            </a:r>
          </a:p>
        </p:txBody>
      </p:sp>
      <p:graphicFrame>
        <p:nvGraphicFramePr>
          <p:cNvPr id="4" name="Объект 2"/>
          <p:cNvGraphicFramePr>
            <a:graphicFrameLocks/>
          </p:cNvGraphicFramePr>
          <p:nvPr>
            <p:extLst>
              <p:ext uri="{D42A27DB-BD31-4B8C-83A1-F6EECF244321}">
                <p14:modId xmlns:p14="http://schemas.microsoft.com/office/powerpoint/2010/main" val="1268381905"/>
              </p:ext>
            </p:extLst>
          </p:nvPr>
        </p:nvGraphicFramePr>
        <p:xfrm>
          <a:off x="179388" y="1579563"/>
          <a:ext cx="8856662" cy="511175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CustomShape 1"/>
          <p:cNvSpPr/>
          <p:nvPr/>
        </p:nvSpPr>
        <p:spPr>
          <a:xfrm>
            <a:off x="5860800" y="1291320"/>
            <a:ext cx="2995200" cy="5806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a:solidFill>
                  <a:srgbClr val="000000"/>
                </a:solidFill>
                <a:latin typeface="Times New Roman"/>
                <a:ea typeface="Microsoft YaHei"/>
              </a:rPr>
              <a:t>Бюджетная обеспеченность </a:t>
            </a:r>
            <a:endParaRPr lang="ru-RU" sz="1600" b="0" strike="noStrike" spc="-1">
              <a:latin typeface="Arial"/>
            </a:endParaRPr>
          </a:p>
          <a:p>
            <a:pPr algn="ctr">
              <a:lnSpc>
                <a:spcPct val="100000"/>
              </a:lnSpc>
            </a:pPr>
            <a:r>
              <a:rPr lang="ru-RU" sz="1600" b="1" strike="noStrike" spc="-1">
                <a:solidFill>
                  <a:srgbClr val="000000"/>
                </a:solidFill>
                <a:latin typeface="Times New Roman"/>
                <a:ea typeface="Microsoft YaHei"/>
              </a:rPr>
              <a:t>на 1 жителя, тыс.руб.</a:t>
            </a:r>
            <a:endParaRPr lang="ru-RU" sz="1600" b="0" strike="noStrike" spc="-1">
              <a:latin typeface="Arial"/>
            </a:endParaRPr>
          </a:p>
        </p:txBody>
      </p:sp>
      <p:sp>
        <p:nvSpPr>
          <p:cNvPr id="311" name="CustomShape 2"/>
          <p:cNvSpPr/>
          <p:nvPr/>
        </p:nvSpPr>
        <p:spPr>
          <a:xfrm>
            <a:off x="432000" y="3960000"/>
            <a:ext cx="3240000" cy="4590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200" b="1" strike="noStrike" spc="-1">
                <a:solidFill>
                  <a:srgbClr val="000000"/>
                </a:solidFill>
                <a:latin typeface="Arial"/>
                <a:ea typeface="Microsoft YaHei"/>
              </a:rPr>
              <a:t>Численность населения  </a:t>
            </a:r>
            <a:endParaRPr lang="ru-RU" sz="1200" b="0" strike="noStrike" spc="-1">
              <a:latin typeface="Arial"/>
            </a:endParaRPr>
          </a:p>
          <a:p>
            <a:pPr algn="ctr">
              <a:lnSpc>
                <a:spcPct val="100000"/>
              </a:lnSpc>
            </a:pPr>
            <a:r>
              <a:rPr lang="ru-RU" sz="1200" b="1" strike="noStrike" spc="-1">
                <a:solidFill>
                  <a:srgbClr val="000000"/>
                </a:solidFill>
                <a:latin typeface="Arial"/>
                <a:ea typeface="Microsoft YaHei"/>
              </a:rPr>
              <a:t>на 01.01.2018 года, тыс.чел</a:t>
            </a:r>
            <a:endParaRPr lang="ru-RU" sz="1200" b="0" strike="noStrike" spc="-1">
              <a:latin typeface="Arial"/>
            </a:endParaRPr>
          </a:p>
        </p:txBody>
      </p:sp>
      <p:graphicFrame>
        <p:nvGraphicFramePr>
          <p:cNvPr id="313" name="Диаграмма 312"/>
          <p:cNvGraphicFramePr/>
          <p:nvPr/>
        </p:nvGraphicFramePr>
        <p:xfrm>
          <a:off x="102240" y="4320000"/>
          <a:ext cx="4475520" cy="2417040"/>
        </p:xfrm>
        <a:graphic>
          <a:graphicData uri="http://schemas.openxmlformats.org/drawingml/2006/chart">
            <c:chart xmlns:c="http://schemas.openxmlformats.org/drawingml/2006/chart" xmlns:r="http://schemas.openxmlformats.org/officeDocument/2006/relationships" r:id="rId3"/>
          </a:graphicData>
        </a:graphic>
      </p:graphicFrame>
      <p:sp>
        <p:nvSpPr>
          <p:cNvPr id="314" name="CustomShape 3"/>
          <p:cNvSpPr/>
          <p:nvPr/>
        </p:nvSpPr>
        <p:spPr>
          <a:xfrm>
            <a:off x="576000" y="1022760"/>
            <a:ext cx="3672000" cy="5806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dirty="0">
                <a:solidFill>
                  <a:srgbClr val="000000"/>
                </a:solidFill>
                <a:latin typeface="Times New Roman"/>
                <a:ea typeface="Microsoft YaHei"/>
              </a:rPr>
              <a:t>Доходы, расходы бюджета городских округов на 01.01.2018г. </a:t>
            </a:r>
            <a:r>
              <a:rPr lang="ru-RU" sz="1600" b="1" strike="noStrike" spc="-1" dirty="0" err="1">
                <a:solidFill>
                  <a:srgbClr val="000000"/>
                </a:solidFill>
                <a:latin typeface="Times New Roman"/>
                <a:ea typeface="Microsoft YaHei"/>
              </a:rPr>
              <a:t>млн.руб</a:t>
            </a:r>
            <a:r>
              <a:rPr lang="ru-RU" sz="1600" b="1" strike="noStrike" spc="-1" dirty="0">
                <a:solidFill>
                  <a:srgbClr val="000000"/>
                </a:solidFill>
                <a:latin typeface="Times New Roman"/>
                <a:ea typeface="Microsoft YaHei"/>
              </a:rPr>
              <a:t>.</a:t>
            </a:r>
            <a:endParaRPr lang="ru-RU" sz="1600" b="0" strike="noStrike" spc="-1" dirty="0">
              <a:latin typeface="Arial"/>
            </a:endParaRPr>
          </a:p>
        </p:txBody>
      </p:sp>
      <p:graphicFrame>
        <p:nvGraphicFramePr>
          <p:cNvPr id="315" name="Диаграмма 314"/>
          <p:cNvGraphicFramePr/>
          <p:nvPr/>
        </p:nvGraphicFramePr>
        <p:xfrm>
          <a:off x="4472280" y="2088000"/>
          <a:ext cx="4383720" cy="47113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Диаграмма 1"/>
          <p:cNvGraphicFramePr/>
          <p:nvPr>
            <p:extLst>
              <p:ext uri="{D42A27DB-BD31-4B8C-83A1-F6EECF244321}">
                <p14:modId xmlns:p14="http://schemas.microsoft.com/office/powerpoint/2010/main" val="3975032529"/>
              </p:ext>
            </p:extLst>
          </p:nvPr>
        </p:nvGraphicFramePr>
        <p:xfrm>
          <a:off x="107504" y="1581660"/>
          <a:ext cx="4392488" cy="2607840"/>
        </p:xfrm>
        <a:graphic>
          <a:graphicData uri="http://schemas.openxmlformats.org/drawingml/2006/chart">
            <c:chart xmlns:c="http://schemas.openxmlformats.org/drawingml/2006/chart" xmlns:r="http://schemas.openxmlformats.org/officeDocument/2006/relationships" r:id="rId5"/>
          </a:graphicData>
        </a:graphic>
      </p:graphicFrame>
      <p:sp>
        <p:nvSpPr>
          <p:cNvPr id="10" name="Заголовок 1"/>
          <p:cNvSpPr txBox="1">
            <a:spLocks/>
          </p:cNvSpPr>
          <p:nvPr/>
        </p:nvSpPr>
        <p:spPr>
          <a:xfrm>
            <a:off x="0" y="0"/>
            <a:ext cx="9144000" cy="1022760"/>
          </a:xfrm>
          <a:prstGeom prst="rect">
            <a:avLst/>
          </a:prstGeom>
          <a:blipFill>
            <a:blip r:embed="rId6"/>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lvl="0" eaLnBrk="1" fontAlgn="auto" hangingPunct="1">
              <a:spcBef>
                <a:spcPts val="0"/>
              </a:spcBef>
              <a:spcAft>
                <a:spcPts val="0"/>
              </a:spcAft>
            </a:pPr>
            <a:r>
              <a:rPr lang="ru-RU" sz="2000" b="1" dirty="0">
                <a:ln w="10541" cmpd="sng">
                  <a:solidFill>
                    <a:srgbClr val="7D7D7D">
                      <a:tint val="100000"/>
                      <a:shade val="100000"/>
                      <a:satMod val="110000"/>
                    </a:srgbClr>
                  </a:solidFill>
                  <a:prstDash val="solid"/>
                </a:ln>
                <a:solidFill>
                  <a:srgbClr val="0000FF"/>
                </a:solidFill>
                <a:latin typeface="Times New Roman"/>
                <a:ea typeface="+mn-ea"/>
                <a:cs typeface="+mn-cs"/>
              </a:rPr>
              <a:t>Сравнение параметров бюджета МОГО «Вуктыл» с другими </a:t>
            </a:r>
            <a:endParaRPr lang="ru-RU" sz="2000" b="1" dirty="0">
              <a:ln w="10541" cmpd="sng">
                <a:solidFill>
                  <a:srgbClr val="7D7D7D">
                    <a:tint val="100000"/>
                    <a:shade val="100000"/>
                    <a:satMod val="110000"/>
                  </a:srgbClr>
                </a:solidFill>
                <a:prstDash val="solid"/>
              </a:ln>
              <a:solidFill>
                <a:srgbClr val="0000FF"/>
              </a:solidFill>
              <a:latin typeface="Arial"/>
              <a:ea typeface="+mn-ea"/>
              <a:cs typeface="+mn-cs"/>
            </a:endParaRPr>
          </a:p>
          <a:p>
            <a:pPr lvl="0" eaLnBrk="1" fontAlgn="auto" hangingPunct="1">
              <a:spcBef>
                <a:spcPts val="0"/>
              </a:spcBef>
              <a:spcAft>
                <a:spcPts val="0"/>
              </a:spcAft>
            </a:pPr>
            <a:r>
              <a:rPr lang="ru-RU" sz="2000" b="1" dirty="0">
                <a:ln w="10541" cmpd="sng">
                  <a:solidFill>
                    <a:srgbClr val="7D7D7D">
                      <a:tint val="100000"/>
                      <a:shade val="100000"/>
                      <a:satMod val="110000"/>
                    </a:srgbClr>
                  </a:solidFill>
                  <a:prstDash val="solid"/>
                </a:ln>
                <a:solidFill>
                  <a:srgbClr val="0000FF"/>
                </a:solidFill>
                <a:latin typeface="Times New Roman"/>
                <a:ea typeface="+mn-ea"/>
                <a:cs typeface="+mn-cs"/>
              </a:rPr>
              <a:t>муниципальными образованиями Республики Коми </a:t>
            </a:r>
            <a:endParaRPr lang="ru-RU" sz="2000" b="1" dirty="0">
              <a:ln w="10541" cmpd="sng">
                <a:solidFill>
                  <a:srgbClr val="7D7D7D">
                    <a:tint val="100000"/>
                    <a:shade val="100000"/>
                    <a:satMod val="110000"/>
                  </a:srgbClr>
                </a:solidFill>
                <a:prstDash val="solid"/>
              </a:ln>
              <a:solidFill>
                <a:srgbClr val="0000FF"/>
              </a:solidFill>
              <a:latin typeface="Arial"/>
              <a:ea typeface="+mn-ea"/>
              <a:cs typeface="+mn-cs"/>
            </a:endParaRPr>
          </a:p>
          <a:p>
            <a:pPr lvl="0" eaLnBrk="1" fontAlgn="auto" hangingPunct="1">
              <a:spcBef>
                <a:spcPts val="0"/>
              </a:spcBef>
              <a:spcAft>
                <a:spcPts val="0"/>
              </a:spcAft>
            </a:pPr>
            <a:r>
              <a:rPr lang="ru-RU" sz="2000" b="1" dirty="0">
                <a:ln w="10541" cmpd="sng">
                  <a:solidFill>
                    <a:srgbClr val="7D7D7D">
                      <a:tint val="100000"/>
                      <a:shade val="100000"/>
                      <a:satMod val="110000"/>
                    </a:srgbClr>
                  </a:solidFill>
                  <a:prstDash val="solid"/>
                </a:ln>
                <a:solidFill>
                  <a:srgbClr val="0000FF"/>
                </a:solidFill>
                <a:latin typeface="Times New Roman"/>
                <a:ea typeface="+mn-ea"/>
                <a:cs typeface="+mn-cs"/>
              </a:rPr>
              <a:t>на 01 октября 2018 года</a:t>
            </a:r>
            <a:endParaRPr lang="ru-RU" sz="2000" b="1" dirty="0">
              <a:ln w="10541" cmpd="sng">
                <a:solidFill>
                  <a:srgbClr val="7D7D7D">
                    <a:tint val="100000"/>
                    <a:shade val="100000"/>
                    <a:satMod val="110000"/>
                  </a:srgbClr>
                </a:solidFill>
                <a:prstDash val="solid"/>
              </a:ln>
              <a:solidFill>
                <a:srgbClr val="0000FF"/>
              </a:solidFill>
              <a:latin typeface="Arial"/>
              <a:ea typeface="+mn-ea"/>
              <a:cs typeface="+mn-cs"/>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CustomShape 1"/>
          <p:cNvSpPr/>
          <p:nvPr/>
        </p:nvSpPr>
        <p:spPr>
          <a:xfrm>
            <a:off x="192240" y="2741760"/>
            <a:ext cx="2808000" cy="360000"/>
          </a:xfrm>
          <a:custGeom>
            <a:avLst/>
            <a:gdLst/>
            <a:ahLst/>
            <a:cxnLst/>
            <a:rect l="l" t="t" r="r" b="b"/>
            <a:pathLst>
              <a:path w="2808351" h="360044">
                <a:moveTo>
                  <a:pt x="0" y="180086"/>
                </a:moveTo>
                <a:lnTo>
                  <a:pt x="40808" y="136815"/>
                </a:lnTo>
                <a:lnTo>
                  <a:pt x="110345" y="109995"/>
                </a:lnTo>
                <a:lnTo>
                  <a:pt x="156729" y="97333"/>
                </a:lnTo>
                <a:lnTo>
                  <a:pt x="210375" y="85232"/>
                </a:lnTo>
                <a:lnTo>
                  <a:pt x="270922" y="73737"/>
                </a:lnTo>
                <a:lnTo>
                  <a:pt x="338008" y="62895"/>
                </a:lnTo>
                <a:lnTo>
                  <a:pt x="411273" y="52752"/>
                </a:lnTo>
                <a:lnTo>
                  <a:pt x="490355" y="43355"/>
                </a:lnTo>
                <a:lnTo>
                  <a:pt x="574892" y="34751"/>
                </a:lnTo>
                <a:lnTo>
                  <a:pt x="664523" y="26985"/>
                </a:lnTo>
                <a:lnTo>
                  <a:pt x="758888" y="20104"/>
                </a:lnTo>
                <a:lnTo>
                  <a:pt x="857625" y="14154"/>
                </a:lnTo>
                <a:lnTo>
                  <a:pt x="960371" y="9182"/>
                </a:lnTo>
                <a:lnTo>
                  <a:pt x="1066768" y="5234"/>
                </a:lnTo>
                <a:lnTo>
                  <a:pt x="1176452" y="2357"/>
                </a:lnTo>
                <a:lnTo>
                  <a:pt x="1289062" y="597"/>
                </a:lnTo>
                <a:lnTo>
                  <a:pt x="1404239" y="0"/>
                </a:lnTo>
                <a:lnTo>
                  <a:pt x="1519396" y="597"/>
                </a:lnTo>
                <a:lnTo>
                  <a:pt x="1631991" y="2357"/>
                </a:lnTo>
                <a:lnTo>
                  <a:pt x="1741660" y="5234"/>
                </a:lnTo>
                <a:lnTo>
                  <a:pt x="1848044" y="9182"/>
                </a:lnTo>
                <a:lnTo>
                  <a:pt x="1950779" y="14154"/>
                </a:lnTo>
                <a:lnTo>
                  <a:pt x="2049505" y="20104"/>
                </a:lnTo>
                <a:lnTo>
                  <a:pt x="2143861" y="26985"/>
                </a:lnTo>
                <a:lnTo>
                  <a:pt x="2233486" y="34751"/>
                </a:lnTo>
                <a:lnTo>
                  <a:pt x="2318016" y="43355"/>
                </a:lnTo>
                <a:lnTo>
                  <a:pt x="2397093" y="52752"/>
                </a:lnTo>
                <a:lnTo>
                  <a:pt x="2470353" y="62895"/>
                </a:lnTo>
                <a:lnTo>
                  <a:pt x="2537436" y="73737"/>
                </a:lnTo>
                <a:lnTo>
                  <a:pt x="2597980" y="85232"/>
                </a:lnTo>
                <a:lnTo>
                  <a:pt x="2651625" y="97333"/>
                </a:lnTo>
                <a:lnTo>
                  <a:pt x="2698007" y="109995"/>
                </a:lnTo>
                <a:lnTo>
                  <a:pt x="2736767" y="123171"/>
                </a:lnTo>
                <a:lnTo>
                  <a:pt x="2789973" y="150879"/>
                </a:lnTo>
                <a:lnTo>
                  <a:pt x="2808351" y="180086"/>
                </a:lnTo>
                <a:lnTo>
                  <a:pt x="2803696" y="194852"/>
                </a:lnTo>
                <a:lnTo>
                  <a:pt x="2767543" y="223349"/>
                </a:lnTo>
                <a:lnTo>
                  <a:pt x="2698007" y="250156"/>
                </a:lnTo>
                <a:lnTo>
                  <a:pt x="2651625" y="262810"/>
                </a:lnTo>
                <a:lnTo>
                  <a:pt x="2597980" y="274903"/>
                </a:lnTo>
                <a:lnTo>
                  <a:pt x="2537436" y="286390"/>
                </a:lnTo>
                <a:lnTo>
                  <a:pt x="2470353" y="297222"/>
                </a:lnTo>
                <a:lnTo>
                  <a:pt x="2397093" y="307355"/>
                </a:lnTo>
                <a:lnTo>
                  <a:pt x="2318016" y="316743"/>
                </a:lnTo>
                <a:lnTo>
                  <a:pt x="2233486" y="325338"/>
                </a:lnTo>
                <a:lnTo>
                  <a:pt x="2143861" y="333095"/>
                </a:lnTo>
                <a:lnTo>
                  <a:pt x="2049505" y="339968"/>
                </a:lnTo>
                <a:lnTo>
                  <a:pt x="1950779" y="345910"/>
                </a:lnTo>
                <a:lnTo>
                  <a:pt x="1848044" y="350875"/>
                </a:lnTo>
                <a:lnTo>
                  <a:pt x="1741660" y="354817"/>
                </a:lnTo>
                <a:lnTo>
                  <a:pt x="1631991" y="357691"/>
                </a:lnTo>
                <a:lnTo>
                  <a:pt x="1519396" y="359448"/>
                </a:lnTo>
                <a:lnTo>
                  <a:pt x="1404239" y="360044"/>
                </a:lnTo>
                <a:lnTo>
                  <a:pt x="1289062" y="359448"/>
                </a:lnTo>
                <a:lnTo>
                  <a:pt x="1176452" y="357691"/>
                </a:lnTo>
                <a:lnTo>
                  <a:pt x="1066768" y="354817"/>
                </a:lnTo>
                <a:lnTo>
                  <a:pt x="960371" y="350875"/>
                </a:lnTo>
                <a:lnTo>
                  <a:pt x="857625" y="345910"/>
                </a:lnTo>
                <a:lnTo>
                  <a:pt x="758888" y="339968"/>
                </a:lnTo>
                <a:lnTo>
                  <a:pt x="664523" y="333095"/>
                </a:lnTo>
                <a:lnTo>
                  <a:pt x="574892" y="325338"/>
                </a:lnTo>
                <a:lnTo>
                  <a:pt x="490355" y="316743"/>
                </a:lnTo>
                <a:lnTo>
                  <a:pt x="411273" y="307355"/>
                </a:lnTo>
                <a:lnTo>
                  <a:pt x="338008" y="297222"/>
                </a:lnTo>
                <a:lnTo>
                  <a:pt x="270922" y="286390"/>
                </a:lnTo>
                <a:lnTo>
                  <a:pt x="210375" y="274903"/>
                </a:lnTo>
                <a:lnTo>
                  <a:pt x="156729" y="262810"/>
                </a:lnTo>
                <a:lnTo>
                  <a:pt x="110345" y="250156"/>
                </a:lnTo>
                <a:lnTo>
                  <a:pt x="71584" y="236987"/>
                </a:lnTo>
                <a:lnTo>
                  <a:pt x="18377" y="209289"/>
                </a:lnTo>
                <a:lnTo>
                  <a:pt x="0" y="180086"/>
                </a:lnTo>
                <a:close/>
              </a:path>
            </a:pathLst>
          </a:custGeom>
          <a:noFill/>
          <a:ln w="50760">
            <a:solidFill>
              <a:srgbClr val="C0504D"/>
            </a:solidFill>
            <a:round/>
          </a:ln>
        </p:spPr>
        <p:style>
          <a:lnRef idx="0">
            <a:scrgbClr r="0" g="0" b="0"/>
          </a:lnRef>
          <a:fillRef idx="0">
            <a:scrgbClr r="0" g="0" b="0"/>
          </a:fillRef>
          <a:effectRef idx="0">
            <a:scrgbClr r="0" g="0" b="0"/>
          </a:effectRef>
          <a:fontRef idx="minor"/>
        </p:style>
      </p:sp>
      <p:pic>
        <p:nvPicPr>
          <p:cNvPr id="318" name="Picture 2"/>
          <p:cNvPicPr/>
          <p:nvPr/>
        </p:nvPicPr>
        <p:blipFill>
          <a:blip r:embed="rId3"/>
          <a:stretch/>
        </p:blipFill>
        <p:spPr>
          <a:xfrm>
            <a:off x="0" y="-30240"/>
            <a:ext cx="9143640" cy="725040"/>
          </a:xfrm>
          <a:prstGeom prst="rect">
            <a:avLst/>
          </a:prstGeom>
          <a:ln>
            <a:noFill/>
          </a:ln>
        </p:spPr>
      </p:pic>
      <p:sp>
        <p:nvSpPr>
          <p:cNvPr id="319" name="CustomShape 2"/>
          <p:cNvSpPr/>
          <p:nvPr/>
        </p:nvSpPr>
        <p:spPr>
          <a:xfrm>
            <a:off x="169920" y="836640"/>
            <a:ext cx="8784720" cy="1150560"/>
          </a:xfrm>
          <a:prstGeom prst="rect">
            <a:avLst/>
          </a:prstGeom>
          <a:blipFill>
            <a:blip r:embed="rId4"/>
            <a:stretch>
              <a:fillRect/>
            </a:stretch>
          </a:blipFill>
          <a:ln>
            <a:noFill/>
          </a:ln>
        </p:spPr>
        <p:style>
          <a:lnRef idx="0">
            <a:scrgbClr r="0" g="0" b="0"/>
          </a:lnRef>
          <a:fillRef idx="0">
            <a:scrgbClr r="0" g="0" b="0"/>
          </a:fillRef>
          <a:effectRef idx="0">
            <a:scrgbClr r="0" g="0" b="0"/>
          </a:effectRef>
          <a:fontRef idx="minor"/>
        </p:style>
      </p:sp>
      <p:sp>
        <p:nvSpPr>
          <p:cNvPr id="320" name="CustomShape 3"/>
          <p:cNvSpPr/>
          <p:nvPr/>
        </p:nvSpPr>
        <p:spPr>
          <a:xfrm>
            <a:off x="318960" y="762120"/>
            <a:ext cx="8604000" cy="12060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gn="just">
              <a:lnSpc>
                <a:spcPct val="102000"/>
              </a:lnSpc>
            </a:pPr>
            <a:r>
              <a:rPr lang="ru-RU" sz="2400" b="1" strike="noStrike" spc="-1">
                <a:solidFill>
                  <a:srgbClr val="0000FF"/>
                </a:solidFill>
                <a:latin typeface="Calibri"/>
                <a:ea typeface="Microsoft YaHei"/>
              </a:rPr>
              <a:t>Налог </a:t>
            </a:r>
            <a:r>
              <a:rPr lang="ru-RU" sz="2800" b="1" strike="noStrike" spc="-1">
                <a:solidFill>
                  <a:srgbClr val="000000"/>
                </a:solidFill>
                <a:latin typeface="Calibri"/>
                <a:ea typeface="Microsoft YaHei"/>
              </a:rPr>
              <a:t>– </a:t>
            </a:r>
            <a:r>
              <a:rPr lang="ru-RU" sz="1600" b="1" strike="noStrike" spc="-1">
                <a:solidFill>
                  <a:srgbClr val="000000"/>
                </a:solidFill>
                <a:latin typeface="Calibri"/>
                <a:ea typeface="Microsoft YaHei"/>
              </a:rPr>
              <a:t>обязательный, индивидуально безвозмездный платеж, взимаемый с организаций и физических лиц в форме отчуждения принадлежащих им на праве собственности, хозяйственного ведения или оперативного управления денежных средств в целях финансового обеспечения деятельности государства и (или) муниципальных образований</a:t>
            </a:r>
            <a:endParaRPr lang="ru-RU" sz="1600" b="0" strike="noStrike" spc="-1">
              <a:latin typeface="Arial"/>
            </a:endParaRPr>
          </a:p>
          <a:p>
            <a:pPr marL="12600">
              <a:lnSpc>
                <a:spcPts val="763"/>
              </a:lnSpc>
              <a:spcBef>
                <a:spcPts val="14"/>
              </a:spcBef>
            </a:pPr>
            <a:endParaRPr lang="ru-RU" sz="1600" b="0" strike="noStrike" spc="-1">
              <a:latin typeface="Arial"/>
            </a:endParaRPr>
          </a:p>
        </p:txBody>
      </p:sp>
      <p:sp>
        <p:nvSpPr>
          <p:cNvPr id="321" name="CustomShape 4"/>
          <p:cNvSpPr/>
          <p:nvPr/>
        </p:nvSpPr>
        <p:spPr>
          <a:xfrm>
            <a:off x="3159000" y="2021040"/>
            <a:ext cx="2808000" cy="360000"/>
          </a:xfrm>
          <a:custGeom>
            <a:avLst/>
            <a:gdLst/>
            <a:ahLst/>
            <a:cxnLst/>
            <a:rect l="l" t="t" r="r" b="b"/>
            <a:pathLst>
              <a:path w="2808351" h="360044">
                <a:moveTo>
                  <a:pt x="0" y="180086"/>
                </a:moveTo>
                <a:lnTo>
                  <a:pt x="40808" y="136815"/>
                </a:lnTo>
                <a:lnTo>
                  <a:pt x="110345" y="109995"/>
                </a:lnTo>
                <a:lnTo>
                  <a:pt x="156729" y="97333"/>
                </a:lnTo>
                <a:lnTo>
                  <a:pt x="210375" y="85232"/>
                </a:lnTo>
                <a:lnTo>
                  <a:pt x="270922" y="73737"/>
                </a:lnTo>
                <a:lnTo>
                  <a:pt x="338008" y="62895"/>
                </a:lnTo>
                <a:lnTo>
                  <a:pt x="411273" y="52752"/>
                </a:lnTo>
                <a:lnTo>
                  <a:pt x="490355" y="43355"/>
                </a:lnTo>
                <a:lnTo>
                  <a:pt x="574892" y="34751"/>
                </a:lnTo>
                <a:lnTo>
                  <a:pt x="664523" y="26985"/>
                </a:lnTo>
                <a:lnTo>
                  <a:pt x="758888" y="20104"/>
                </a:lnTo>
                <a:lnTo>
                  <a:pt x="857625" y="14154"/>
                </a:lnTo>
                <a:lnTo>
                  <a:pt x="960371" y="9182"/>
                </a:lnTo>
                <a:lnTo>
                  <a:pt x="1066768" y="5234"/>
                </a:lnTo>
                <a:lnTo>
                  <a:pt x="1176452" y="2357"/>
                </a:lnTo>
                <a:lnTo>
                  <a:pt x="1289062" y="597"/>
                </a:lnTo>
                <a:lnTo>
                  <a:pt x="1404239" y="0"/>
                </a:lnTo>
                <a:lnTo>
                  <a:pt x="1519396" y="597"/>
                </a:lnTo>
                <a:lnTo>
                  <a:pt x="1631991" y="2357"/>
                </a:lnTo>
                <a:lnTo>
                  <a:pt x="1741660" y="5234"/>
                </a:lnTo>
                <a:lnTo>
                  <a:pt x="1848044" y="9182"/>
                </a:lnTo>
                <a:lnTo>
                  <a:pt x="1950779" y="14154"/>
                </a:lnTo>
                <a:lnTo>
                  <a:pt x="2049505" y="20104"/>
                </a:lnTo>
                <a:lnTo>
                  <a:pt x="2143861" y="26985"/>
                </a:lnTo>
                <a:lnTo>
                  <a:pt x="2233486" y="34751"/>
                </a:lnTo>
                <a:lnTo>
                  <a:pt x="2318016" y="43355"/>
                </a:lnTo>
                <a:lnTo>
                  <a:pt x="2397093" y="52752"/>
                </a:lnTo>
                <a:lnTo>
                  <a:pt x="2470353" y="62895"/>
                </a:lnTo>
                <a:lnTo>
                  <a:pt x="2537436" y="73737"/>
                </a:lnTo>
                <a:lnTo>
                  <a:pt x="2597980" y="85232"/>
                </a:lnTo>
                <a:lnTo>
                  <a:pt x="2651625" y="97333"/>
                </a:lnTo>
                <a:lnTo>
                  <a:pt x="2698007" y="109995"/>
                </a:lnTo>
                <a:lnTo>
                  <a:pt x="2736767" y="123171"/>
                </a:lnTo>
                <a:lnTo>
                  <a:pt x="2789973" y="150879"/>
                </a:lnTo>
                <a:lnTo>
                  <a:pt x="2808351" y="180086"/>
                </a:lnTo>
                <a:lnTo>
                  <a:pt x="2803696" y="194852"/>
                </a:lnTo>
                <a:lnTo>
                  <a:pt x="2767543" y="223349"/>
                </a:lnTo>
                <a:lnTo>
                  <a:pt x="2698007" y="250156"/>
                </a:lnTo>
                <a:lnTo>
                  <a:pt x="2651625" y="262810"/>
                </a:lnTo>
                <a:lnTo>
                  <a:pt x="2597980" y="274903"/>
                </a:lnTo>
                <a:lnTo>
                  <a:pt x="2537436" y="286390"/>
                </a:lnTo>
                <a:lnTo>
                  <a:pt x="2470353" y="297222"/>
                </a:lnTo>
                <a:lnTo>
                  <a:pt x="2397093" y="307355"/>
                </a:lnTo>
                <a:lnTo>
                  <a:pt x="2318016" y="316743"/>
                </a:lnTo>
                <a:lnTo>
                  <a:pt x="2233486" y="325338"/>
                </a:lnTo>
                <a:lnTo>
                  <a:pt x="2143861" y="333095"/>
                </a:lnTo>
                <a:lnTo>
                  <a:pt x="2049505" y="339968"/>
                </a:lnTo>
                <a:lnTo>
                  <a:pt x="1950779" y="345910"/>
                </a:lnTo>
                <a:lnTo>
                  <a:pt x="1848044" y="350875"/>
                </a:lnTo>
                <a:lnTo>
                  <a:pt x="1741660" y="354817"/>
                </a:lnTo>
                <a:lnTo>
                  <a:pt x="1631991" y="357691"/>
                </a:lnTo>
                <a:lnTo>
                  <a:pt x="1519396" y="359448"/>
                </a:lnTo>
                <a:lnTo>
                  <a:pt x="1404239" y="360044"/>
                </a:lnTo>
                <a:lnTo>
                  <a:pt x="1289062" y="359448"/>
                </a:lnTo>
                <a:lnTo>
                  <a:pt x="1176452" y="357691"/>
                </a:lnTo>
                <a:lnTo>
                  <a:pt x="1066768" y="354817"/>
                </a:lnTo>
                <a:lnTo>
                  <a:pt x="960371" y="350875"/>
                </a:lnTo>
                <a:lnTo>
                  <a:pt x="857625" y="345910"/>
                </a:lnTo>
                <a:lnTo>
                  <a:pt x="758888" y="339968"/>
                </a:lnTo>
                <a:lnTo>
                  <a:pt x="664523" y="333095"/>
                </a:lnTo>
                <a:lnTo>
                  <a:pt x="574892" y="325338"/>
                </a:lnTo>
                <a:lnTo>
                  <a:pt x="490355" y="316743"/>
                </a:lnTo>
                <a:lnTo>
                  <a:pt x="411273" y="307355"/>
                </a:lnTo>
                <a:lnTo>
                  <a:pt x="338008" y="297222"/>
                </a:lnTo>
                <a:lnTo>
                  <a:pt x="270922" y="286390"/>
                </a:lnTo>
                <a:lnTo>
                  <a:pt x="210375" y="274903"/>
                </a:lnTo>
                <a:lnTo>
                  <a:pt x="156729" y="262810"/>
                </a:lnTo>
                <a:lnTo>
                  <a:pt x="110345" y="250156"/>
                </a:lnTo>
                <a:lnTo>
                  <a:pt x="71584" y="236987"/>
                </a:lnTo>
                <a:lnTo>
                  <a:pt x="18377" y="209289"/>
                </a:lnTo>
                <a:lnTo>
                  <a:pt x="0" y="180086"/>
                </a:lnTo>
                <a:close/>
              </a:path>
            </a:pathLst>
          </a:custGeom>
          <a:noFill/>
          <a:ln w="50760">
            <a:solidFill>
              <a:srgbClr val="C0504D"/>
            </a:solidFill>
            <a:round/>
          </a:ln>
        </p:spPr>
        <p:style>
          <a:lnRef idx="0">
            <a:scrgbClr r="0" g="0" b="0"/>
          </a:lnRef>
          <a:fillRef idx="0">
            <a:scrgbClr r="0" g="0" b="0"/>
          </a:fillRef>
          <a:effectRef idx="0">
            <a:scrgbClr r="0" g="0" b="0"/>
          </a:effectRef>
          <a:fontRef idx="minor"/>
        </p:style>
      </p:sp>
      <p:sp>
        <p:nvSpPr>
          <p:cNvPr id="322" name="CustomShape 5"/>
          <p:cNvSpPr/>
          <p:nvPr/>
        </p:nvSpPr>
        <p:spPr>
          <a:xfrm>
            <a:off x="3772080" y="2041560"/>
            <a:ext cx="1634040" cy="3366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marL="12600" algn="ctr">
              <a:lnSpc>
                <a:spcPct val="100000"/>
              </a:lnSpc>
            </a:pPr>
            <a:r>
              <a:rPr lang="ru-RU" sz="1600" b="1" strike="noStrike" spc="-1">
                <a:solidFill>
                  <a:srgbClr val="0000FF"/>
                </a:solidFill>
                <a:latin typeface="Calibri"/>
                <a:ea typeface="Microsoft YaHei"/>
              </a:rPr>
              <a:t>ВИДЫ НАЛОГОВ</a:t>
            </a:r>
            <a:endParaRPr lang="ru-RU" sz="1600" b="0" strike="noStrike" spc="-1">
              <a:latin typeface="Arial"/>
            </a:endParaRPr>
          </a:p>
        </p:txBody>
      </p:sp>
      <p:sp>
        <p:nvSpPr>
          <p:cNvPr id="323" name="CustomShape 6"/>
          <p:cNvSpPr/>
          <p:nvPr/>
        </p:nvSpPr>
        <p:spPr>
          <a:xfrm rot="960000">
            <a:off x="6006960" y="2336760"/>
            <a:ext cx="1441080" cy="232920"/>
          </a:xfrm>
          <a:custGeom>
            <a:avLst/>
            <a:gdLst/>
            <a:ahLst/>
            <a:cxnLst/>
            <a:rect l="l" t="t" r="r" b="b"/>
            <a:pathLst>
              <a:path w="1442084" h="232765">
                <a:moveTo>
                  <a:pt x="1334705" y="171389"/>
                </a:moveTo>
                <a:lnTo>
                  <a:pt x="1269162" y="202650"/>
                </a:lnTo>
                <a:lnTo>
                  <a:pt x="1266105" y="213125"/>
                </a:lnTo>
                <a:lnTo>
                  <a:pt x="1269822" y="226772"/>
                </a:lnTo>
                <a:lnTo>
                  <a:pt x="1280015" y="232765"/>
                </a:lnTo>
                <a:lnTo>
                  <a:pt x="1292097" y="231520"/>
                </a:lnTo>
                <a:lnTo>
                  <a:pt x="1408754" y="178180"/>
                </a:lnTo>
                <a:lnTo>
                  <a:pt x="1402588" y="178180"/>
                </a:lnTo>
                <a:lnTo>
                  <a:pt x="1334705" y="171389"/>
                </a:lnTo>
                <a:close/>
                <a:moveTo>
                  <a:pt x="1367387" y="155800"/>
                </a:moveTo>
                <a:lnTo>
                  <a:pt x="1334705" y="171389"/>
                </a:lnTo>
                <a:lnTo>
                  <a:pt x="1402588" y="178180"/>
                </a:lnTo>
                <a:lnTo>
                  <a:pt x="1402944" y="174625"/>
                </a:lnTo>
                <a:lnTo>
                  <a:pt x="1393316" y="174625"/>
                </a:lnTo>
                <a:lnTo>
                  <a:pt x="1367387" y="155800"/>
                </a:lnTo>
                <a:close/>
                <a:moveTo>
                  <a:pt x="1300156" y="62784"/>
                </a:moveTo>
                <a:lnTo>
                  <a:pt x="1289445" y="65260"/>
                </a:lnTo>
                <a:lnTo>
                  <a:pt x="1279344" y="75431"/>
                </a:lnTo>
                <a:lnTo>
                  <a:pt x="1279248" y="87145"/>
                </a:lnTo>
                <a:lnTo>
                  <a:pt x="1286256" y="96900"/>
                </a:lnTo>
                <a:lnTo>
                  <a:pt x="1336250" y="133195"/>
                </a:lnTo>
                <a:lnTo>
                  <a:pt x="1406397" y="140207"/>
                </a:lnTo>
                <a:lnTo>
                  <a:pt x="1402588" y="178180"/>
                </a:lnTo>
                <a:lnTo>
                  <a:pt x="1408754" y="178180"/>
                </a:lnTo>
                <a:lnTo>
                  <a:pt x="1442085" y="162940"/>
                </a:lnTo>
                <a:lnTo>
                  <a:pt x="1308608" y="66039"/>
                </a:lnTo>
                <a:lnTo>
                  <a:pt x="1300156" y="62784"/>
                </a:lnTo>
                <a:close/>
                <a:moveTo>
                  <a:pt x="1396618" y="141858"/>
                </a:moveTo>
                <a:lnTo>
                  <a:pt x="1367387" y="155800"/>
                </a:lnTo>
                <a:lnTo>
                  <a:pt x="1393316" y="174625"/>
                </a:lnTo>
                <a:lnTo>
                  <a:pt x="1396618" y="141858"/>
                </a:lnTo>
                <a:close/>
                <a:moveTo>
                  <a:pt x="1406232" y="141858"/>
                </a:moveTo>
                <a:lnTo>
                  <a:pt x="1396618" y="141858"/>
                </a:lnTo>
                <a:lnTo>
                  <a:pt x="1393316" y="174625"/>
                </a:lnTo>
                <a:lnTo>
                  <a:pt x="1402944" y="174625"/>
                </a:lnTo>
                <a:lnTo>
                  <a:pt x="1406232" y="141858"/>
                </a:lnTo>
                <a:close/>
                <a:moveTo>
                  <a:pt x="3810" y="0"/>
                </a:moveTo>
                <a:lnTo>
                  <a:pt x="0" y="37845"/>
                </a:lnTo>
                <a:lnTo>
                  <a:pt x="1334705" y="171389"/>
                </a:lnTo>
                <a:lnTo>
                  <a:pt x="1367387" y="155800"/>
                </a:lnTo>
                <a:lnTo>
                  <a:pt x="1336250" y="133195"/>
                </a:lnTo>
                <a:lnTo>
                  <a:pt x="3810" y="0"/>
                </a:lnTo>
                <a:close/>
                <a:moveTo>
                  <a:pt x="1336250" y="133195"/>
                </a:moveTo>
                <a:lnTo>
                  <a:pt x="1367387" y="155800"/>
                </a:lnTo>
                <a:lnTo>
                  <a:pt x="1396618" y="141858"/>
                </a:lnTo>
                <a:lnTo>
                  <a:pt x="1406232" y="141858"/>
                </a:lnTo>
                <a:lnTo>
                  <a:pt x="1406397" y="140207"/>
                </a:lnTo>
                <a:lnTo>
                  <a:pt x="1336250" y="133195"/>
                </a:lnTo>
                <a:close/>
              </a:path>
            </a:pathLst>
          </a:custGeom>
          <a:solidFill>
            <a:srgbClr val="C0504D"/>
          </a:solidFill>
          <a:ln>
            <a:noFill/>
          </a:ln>
        </p:spPr>
        <p:style>
          <a:lnRef idx="0">
            <a:scrgbClr r="0" g="0" b="0"/>
          </a:lnRef>
          <a:fillRef idx="0">
            <a:scrgbClr r="0" g="0" b="0"/>
          </a:fillRef>
          <a:effectRef idx="0">
            <a:scrgbClr r="0" g="0" b="0"/>
          </a:effectRef>
          <a:fontRef idx="minor"/>
        </p:style>
      </p:sp>
      <p:sp>
        <p:nvSpPr>
          <p:cNvPr id="324" name="CustomShape 7"/>
          <p:cNvSpPr/>
          <p:nvPr/>
        </p:nvSpPr>
        <p:spPr>
          <a:xfrm>
            <a:off x="4419720" y="2449440"/>
            <a:ext cx="232920" cy="210600"/>
          </a:xfrm>
          <a:prstGeom prst="rect">
            <a:avLst/>
          </a:prstGeom>
          <a:blipFill>
            <a:blip r:embed="rId5"/>
            <a:stretch>
              <a:fillRect/>
            </a:stretch>
          </a:blipFill>
          <a:ln>
            <a:noFill/>
          </a:ln>
        </p:spPr>
        <p:style>
          <a:lnRef idx="0">
            <a:scrgbClr r="0" g="0" b="0"/>
          </a:lnRef>
          <a:fillRef idx="0">
            <a:scrgbClr r="0" g="0" b="0"/>
          </a:fillRef>
          <a:effectRef idx="0">
            <a:scrgbClr r="0" g="0" b="0"/>
          </a:effectRef>
          <a:fontRef idx="minor"/>
        </p:style>
      </p:sp>
      <p:sp>
        <p:nvSpPr>
          <p:cNvPr id="325" name="CustomShape 8"/>
          <p:cNvSpPr/>
          <p:nvPr/>
        </p:nvSpPr>
        <p:spPr>
          <a:xfrm>
            <a:off x="565200" y="2771640"/>
            <a:ext cx="7867440" cy="32976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gn="ctr">
              <a:lnSpc>
                <a:spcPct val="100000"/>
              </a:lnSpc>
            </a:pPr>
            <a:r>
              <a:rPr lang="ru-RU" sz="1600" b="1" strike="noStrike" spc="-1">
                <a:solidFill>
                  <a:srgbClr val="0000FF"/>
                </a:solidFill>
                <a:latin typeface="Calibri"/>
                <a:ea typeface="Microsoft YaHei"/>
              </a:rPr>
              <a:t>ФЕДЕРАЛЬНЫЕ</a:t>
            </a:r>
            <a:r>
              <a:rPr lang="ru-RU" sz="2000" b="1" strike="noStrike" spc="-1">
                <a:solidFill>
                  <a:srgbClr val="0000FF"/>
                </a:solidFill>
                <a:latin typeface="Calibri"/>
                <a:ea typeface="Microsoft YaHei"/>
              </a:rPr>
              <a:t>	</a:t>
            </a:r>
            <a:r>
              <a:rPr lang="ru-RU" sz="1600" b="1" strike="noStrike" spc="-1">
                <a:solidFill>
                  <a:srgbClr val="0000FF"/>
                </a:solidFill>
                <a:latin typeface="Calibri"/>
                <a:ea typeface="Microsoft YaHei"/>
              </a:rPr>
              <a:t>МЕСТНЫЕ</a:t>
            </a:r>
            <a:endParaRPr lang="ru-RU" sz="1600" b="0" strike="noStrike" spc="-1">
              <a:latin typeface="Arial"/>
            </a:endParaRPr>
          </a:p>
        </p:txBody>
      </p:sp>
      <p:sp>
        <p:nvSpPr>
          <p:cNvPr id="326" name="CustomShape 9"/>
          <p:cNvSpPr/>
          <p:nvPr/>
        </p:nvSpPr>
        <p:spPr>
          <a:xfrm>
            <a:off x="3575160" y="2684520"/>
            <a:ext cx="2031480" cy="32976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gn="ctr">
              <a:lnSpc>
                <a:spcPct val="100000"/>
              </a:lnSpc>
            </a:pPr>
            <a:r>
              <a:rPr lang="ru-RU" sz="1600" b="1" strike="noStrike" spc="-1">
                <a:solidFill>
                  <a:srgbClr val="0000FF"/>
                </a:solidFill>
                <a:latin typeface="Calibri"/>
                <a:ea typeface="Microsoft YaHei"/>
              </a:rPr>
              <a:t>РЕГИОНАЛЬНЫЕ</a:t>
            </a:r>
            <a:endParaRPr lang="ru-RU" sz="1600" b="0" strike="noStrike" spc="-1">
              <a:latin typeface="Arial"/>
            </a:endParaRPr>
          </a:p>
        </p:txBody>
      </p:sp>
      <p:sp>
        <p:nvSpPr>
          <p:cNvPr id="327" name="CustomShape 10"/>
          <p:cNvSpPr/>
          <p:nvPr/>
        </p:nvSpPr>
        <p:spPr>
          <a:xfrm>
            <a:off x="3159000" y="2662200"/>
            <a:ext cx="2808000" cy="360000"/>
          </a:xfrm>
          <a:custGeom>
            <a:avLst/>
            <a:gdLst/>
            <a:ahLst/>
            <a:cxnLst/>
            <a:rect l="l" t="t" r="r" b="b"/>
            <a:pathLst>
              <a:path w="2808351" h="360044">
                <a:moveTo>
                  <a:pt x="0" y="180086"/>
                </a:moveTo>
                <a:lnTo>
                  <a:pt x="40808" y="136815"/>
                </a:lnTo>
                <a:lnTo>
                  <a:pt x="110345" y="109995"/>
                </a:lnTo>
                <a:lnTo>
                  <a:pt x="156729" y="97333"/>
                </a:lnTo>
                <a:lnTo>
                  <a:pt x="210375" y="85232"/>
                </a:lnTo>
                <a:lnTo>
                  <a:pt x="270922" y="73737"/>
                </a:lnTo>
                <a:lnTo>
                  <a:pt x="338008" y="62895"/>
                </a:lnTo>
                <a:lnTo>
                  <a:pt x="411273" y="52752"/>
                </a:lnTo>
                <a:lnTo>
                  <a:pt x="490355" y="43355"/>
                </a:lnTo>
                <a:lnTo>
                  <a:pt x="574892" y="34751"/>
                </a:lnTo>
                <a:lnTo>
                  <a:pt x="664523" y="26985"/>
                </a:lnTo>
                <a:lnTo>
                  <a:pt x="758888" y="20104"/>
                </a:lnTo>
                <a:lnTo>
                  <a:pt x="857625" y="14154"/>
                </a:lnTo>
                <a:lnTo>
                  <a:pt x="960371" y="9182"/>
                </a:lnTo>
                <a:lnTo>
                  <a:pt x="1066768" y="5234"/>
                </a:lnTo>
                <a:lnTo>
                  <a:pt x="1176452" y="2357"/>
                </a:lnTo>
                <a:lnTo>
                  <a:pt x="1289062" y="597"/>
                </a:lnTo>
                <a:lnTo>
                  <a:pt x="1404239" y="0"/>
                </a:lnTo>
                <a:lnTo>
                  <a:pt x="1519396" y="597"/>
                </a:lnTo>
                <a:lnTo>
                  <a:pt x="1631991" y="2357"/>
                </a:lnTo>
                <a:lnTo>
                  <a:pt x="1741660" y="5234"/>
                </a:lnTo>
                <a:lnTo>
                  <a:pt x="1848044" y="9182"/>
                </a:lnTo>
                <a:lnTo>
                  <a:pt x="1950779" y="14154"/>
                </a:lnTo>
                <a:lnTo>
                  <a:pt x="2049505" y="20104"/>
                </a:lnTo>
                <a:lnTo>
                  <a:pt x="2143861" y="26985"/>
                </a:lnTo>
                <a:lnTo>
                  <a:pt x="2233486" y="34751"/>
                </a:lnTo>
                <a:lnTo>
                  <a:pt x="2318016" y="43355"/>
                </a:lnTo>
                <a:lnTo>
                  <a:pt x="2397093" y="52752"/>
                </a:lnTo>
                <a:lnTo>
                  <a:pt x="2470353" y="62895"/>
                </a:lnTo>
                <a:lnTo>
                  <a:pt x="2537436" y="73737"/>
                </a:lnTo>
                <a:lnTo>
                  <a:pt x="2597980" y="85232"/>
                </a:lnTo>
                <a:lnTo>
                  <a:pt x="2651625" y="97333"/>
                </a:lnTo>
                <a:lnTo>
                  <a:pt x="2698007" y="109995"/>
                </a:lnTo>
                <a:lnTo>
                  <a:pt x="2736767" y="123171"/>
                </a:lnTo>
                <a:lnTo>
                  <a:pt x="2789973" y="150879"/>
                </a:lnTo>
                <a:lnTo>
                  <a:pt x="2808351" y="180086"/>
                </a:lnTo>
                <a:lnTo>
                  <a:pt x="2803696" y="194852"/>
                </a:lnTo>
                <a:lnTo>
                  <a:pt x="2767543" y="223349"/>
                </a:lnTo>
                <a:lnTo>
                  <a:pt x="2698007" y="250156"/>
                </a:lnTo>
                <a:lnTo>
                  <a:pt x="2651625" y="262810"/>
                </a:lnTo>
                <a:lnTo>
                  <a:pt x="2597980" y="274903"/>
                </a:lnTo>
                <a:lnTo>
                  <a:pt x="2537436" y="286390"/>
                </a:lnTo>
                <a:lnTo>
                  <a:pt x="2470353" y="297222"/>
                </a:lnTo>
                <a:lnTo>
                  <a:pt x="2397093" y="307355"/>
                </a:lnTo>
                <a:lnTo>
                  <a:pt x="2318016" y="316743"/>
                </a:lnTo>
                <a:lnTo>
                  <a:pt x="2233486" y="325338"/>
                </a:lnTo>
                <a:lnTo>
                  <a:pt x="2143861" y="333095"/>
                </a:lnTo>
                <a:lnTo>
                  <a:pt x="2049505" y="339968"/>
                </a:lnTo>
                <a:lnTo>
                  <a:pt x="1950779" y="345910"/>
                </a:lnTo>
                <a:lnTo>
                  <a:pt x="1848044" y="350875"/>
                </a:lnTo>
                <a:lnTo>
                  <a:pt x="1741660" y="354817"/>
                </a:lnTo>
                <a:lnTo>
                  <a:pt x="1631991" y="357691"/>
                </a:lnTo>
                <a:lnTo>
                  <a:pt x="1519396" y="359448"/>
                </a:lnTo>
                <a:lnTo>
                  <a:pt x="1404239" y="360044"/>
                </a:lnTo>
                <a:lnTo>
                  <a:pt x="1289062" y="359448"/>
                </a:lnTo>
                <a:lnTo>
                  <a:pt x="1176452" y="357691"/>
                </a:lnTo>
                <a:lnTo>
                  <a:pt x="1066768" y="354817"/>
                </a:lnTo>
                <a:lnTo>
                  <a:pt x="960371" y="350875"/>
                </a:lnTo>
                <a:lnTo>
                  <a:pt x="857625" y="345910"/>
                </a:lnTo>
                <a:lnTo>
                  <a:pt x="758888" y="339968"/>
                </a:lnTo>
                <a:lnTo>
                  <a:pt x="664523" y="333095"/>
                </a:lnTo>
                <a:lnTo>
                  <a:pt x="574892" y="325338"/>
                </a:lnTo>
                <a:lnTo>
                  <a:pt x="490355" y="316743"/>
                </a:lnTo>
                <a:lnTo>
                  <a:pt x="411273" y="307355"/>
                </a:lnTo>
                <a:lnTo>
                  <a:pt x="338008" y="297222"/>
                </a:lnTo>
                <a:lnTo>
                  <a:pt x="270922" y="286390"/>
                </a:lnTo>
                <a:lnTo>
                  <a:pt x="210375" y="274903"/>
                </a:lnTo>
                <a:lnTo>
                  <a:pt x="156729" y="262810"/>
                </a:lnTo>
                <a:lnTo>
                  <a:pt x="110345" y="250156"/>
                </a:lnTo>
                <a:lnTo>
                  <a:pt x="71584" y="236987"/>
                </a:lnTo>
                <a:lnTo>
                  <a:pt x="18377" y="209289"/>
                </a:lnTo>
                <a:lnTo>
                  <a:pt x="0" y="180086"/>
                </a:lnTo>
                <a:close/>
              </a:path>
            </a:pathLst>
          </a:custGeom>
          <a:noFill/>
          <a:ln w="50760">
            <a:solidFill>
              <a:srgbClr val="C0504D"/>
            </a:solidFill>
            <a:round/>
          </a:ln>
        </p:spPr>
        <p:style>
          <a:lnRef idx="0">
            <a:scrgbClr r="0" g="0" b="0"/>
          </a:lnRef>
          <a:fillRef idx="0">
            <a:scrgbClr r="0" g="0" b="0"/>
          </a:fillRef>
          <a:effectRef idx="0">
            <a:scrgbClr r="0" g="0" b="0"/>
          </a:effectRef>
          <a:fontRef idx="minor"/>
        </p:style>
      </p:sp>
      <p:sp>
        <p:nvSpPr>
          <p:cNvPr id="328" name="CustomShape 11"/>
          <p:cNvSpPr/>
          <p:nvPr/>
        </p:nvSpPr>
        <p:spPr>
          <a:xfrm>
            <a:off x="6040440" y="2720880"/>
            <a:ext cx="2808000" cy="360000"/>
          </a:xfrm>
          <a:custGeom>
            <a:avLst/>
            <a:gdLst/>
            <a:ahLst/>
            <a:cxnLst/>
            <a:rect l="l" t="t" r="r" b="b"/>
            <a:pathLst>
              <a:path w="2808351" h="360044">
                <a:moveTo>
                  <a:pt x="0" y="180086"/>
                </a:moveTo>
                <a:lnTo>
                  <a:pt x="40808" y="136815"/>
                </a:lnTo>
                <a:lnTo>
                  <a:pt x="110345" y="109995"/>
                </a:lnTo>
                <a:lnTo>
                  <a:pt x="156729" y="97333"/>
                </a:lnTo>
                <a:lnTo>
                  <a:pt x="210375" y="85232"/>
                </a:lnTo>
                <a:lnTo>
                  <a:pt x="270922" y="73737"/>
                </a:lnTo>
                <a:lnTo>
                  <a:pt x="338008" y="62895"/>
                </a:lnTo>
                <a:lnTo>
                  <a:pt x="411273" y="52752"/>
                </a:lnTo>
                <a:lnTo>
                  <a:pt x="490355" y="43355"/>
                </a:lnTo>
                <a:lnTo>
                  <a:pt x="574892" y="34751"/>
                </a:lnTo>
                <a:lnTo>
                  <a:pt x="664523" y="26985"/>
                </a:lnTo>
                <a:lnTo>
                  <a:pt x="758888" y="20104"/>
                </a:lnTo>
                <a:lnTo>
                  <a:pt x="857625" y="14154"/>
                </a:lnTo>
                <a:lnTo>
                  <a:pt x="960371" y="9182"/>
                </a:lnTo>
                <a:lnTo>
                  <a:pt x="1066768" y="5234"/>
                </a:lnTo>
                <a:lnTo>
                  <a:pt x="1176452" y="2357"/>
                </a:lnTo>
                <a:lnTo>
                  <a:pt x="1289062" y="597"/>
                </a:lnTo>
                <a:lnTo>
                  <a:pt x="1404239" y="0"/>
                </a:lnTo>
                <a:lnTo>
                  <a:pt x="1519396" y="597"/>
                </a:lnTo>
                <a:lnTo>
                  <a:pt x="1631991" y="2357"/>
                </a:lnTo>
                <a:lnTo>
                  <a:pt x="1741660" y="5234"/>
                </a:lnTo>
                <a:lnTo>
                  <a:pt x="1848044" y="9182"/>
                </a:lnTo>
                <a:lnTo>
                  <a:pt x="1950779" y="14154"/>
                </a:lnTo>
                <a:lnTo>
                  <a:pt x="2049505" y="20104"/>
                </a:lnTo>
                <a:lnTo>
                  <a:pt x="2143861" y="26985"/>
                </a:lnTo>
                <a:lnTo>
                  <a:pt x="2233486" y="34751"/>
                </a:lnTo>
                <a:lnTo>
                  <a:pt x="2318016" y="43355"/>
                </a:lnTo>
                <a:lnTo>
                  <a:pt x="2397093" y="52752"/>
                </a:lnTo>
                <a:lnTo>
                  <a:pt x="2470353" y="62895"/>
                </a:lnTo>
                <a:lnTo>
                  <a:pt x="2537436" y="73737"/>
                </a:lnTo>
                <a:lnTo>
                  <a:pt x="2597980" y="85232"/>
                </a:lnTo>
                <a:lnTo>
                  <a:pt x="2651625" y="97333"/>
                </a:lnTo>
                <a:lnTo>
                  <a:pt x="2698007" y="109995"/>
                </a:lnTo>
                <a:lnTo>
                  <a:pt x="2736767" y="123171"/>
                </a:lnTo>
                <a:lnTo>
                  <a:pt x="2789973" y="150879"/>
                </a:lnTo>
                <a:lnTo>
                  <a:pt x="2808351" y="180086"/>
                </a:lnTo>
                <a:lnTo>
                  <a:pt x="2803696" y="194852"/>
                </a:lnTo>
                <a:lnTo>
                  <a:pt x="2767543" y="223349"/>
                </a:lnTo>
                <a:lnTo>
                  <a:pt x="2698007" y="250156"/>
                </a:lnTo>
                <a:lnTo>
                  <a:pt x="2651625" y="262810"/>
                </a:lnTo>
                <a:lnTo>
                  <a:pt x="2597980" y="274903"/>
                </a:lnTo>
                <a:lnTo>
                  <a:pt x="2537436" y="286390"/>
                </a:lnTo>
                <a:lnTo>
                  <a:pt x="2470353" y="297222"/>
                </a:lnTo>
                <a:lnTo>
                  <a:pt x="2397093" y="307355"/>
                </a:lnTo>
                <a:lnTo>
                  <a:pt x="2318016" y="316743"/>
                </a:lnTo>
                <a:lnTo>
                  <a:pt x="2233486" y="325338"/>
                </a:lnTo>
                <a:lnTo>
                  <a:pt x="2143861" y="333095"/>
                </a:lnTo>
                <a:lnTo>
                  <a:pt x="2049505" y="339968"/>
                </a:lnTo>
                <a:lnTo>
                  <a:pt x="1950779" y="345910"/>
                </a:lnTo>
                <a:lnTo>
                  <a:pt x="1848044" y="350875"/>
                </a:lnTo>
                <a:lnTo>
                  <a:pt x="1741660" y="354817"/>
                </a:lnTo>
                <a:lnTo>
                  <a:pt x="1631991" y="357691"/>
                </a:lnTo>
                <a:lnTo>
                  <a:pt x="1519396" y="359448"/>
                </a:lnTo>
                <a:lnTo>
                  <a:pt x="1404239" y="360044"/>
                </a:lnTo>
                <a:lnTo>
                  <a:pt x="1289062" y="359448"/>
                </a:lnTo>
                <a:lnTo>
                  <a:pt x="1176452" y="357691"/>
                </a:lnTo>
                <a:lnTo>
                  <a:pt x="1066768" y="354817"/>
                </a:lnTo>
                <a:lnTo>
                  <a:pt x="960371" y="350875"/>
                </a:lnTo>
                <a:lnTo>
                  <a:pt x="857625" y="345910"/>
                </a:lnTo>
                <a:lnTo>
                  <a:pt x="758888" y="339968"/>
                </a:lnTo>
                <a:lnTo>
                  <a:pt x="664523" y="333095"/>
                </a:lnTo>
                <a:lnTo>
                  <a:pt x="574892" y="325338"/>
                </a:lnTo>
                <a:lnTo>
                  <a:pt x="490355" y="316743"/>
                </a:lnTo>
                <a:lnTo>
                  <a:pt x="411273" y="307355"/>
                </a:lnTo>
                <a:lnTo>
                  <a:pt x="338008" y="297222"/>
                </a:lnTo>
                <a:lnTo>
                  <a:pt x="270922" y="286390"/>
                </a:lnTo>
                <a:lnTo>
                  <a:pt x="210375" y="274903"/>
                </a:lnTo>
                <a:lnTo>
                  <a:pt x="156729" y="262810"/>
                </a:lnTo>
                <a:lnTo>
                  <a:pt x="110345" y="250156"/>
                </a:lnTo>
                <a:lnTo>
                  <a:pt x="71584" y="236987"/>
                </a:lnTo>
                <a:lnTo>
                  <a:pt x="18377" y="209289"/>
                </a:lnTo>
                <a:lnTo>
                  <a:pt x="0" y="180086"/>
                </a:lnTo>
                <a:close/>
              </a:path>
            </a:pathLst>
          </a:custGeom>
          <a:noFill/>
          <a:ln w="50760">
            <a:solidFill>
              <a:srgbClr val="C0504D"/>
            </a:solidFill>
            <a:round/>
          </a:ln>
        </p:spPr>
        <p:style>
          <a:lnRef idx="0">
            <a:scrgbClr r="0" g="0" b="0"/>
          </a:lnRef>
          <a:fillRef idx="0">
            <a:scrgbClr r="0" g="0" b="0"/>
          </a:fillRef>
          <a:effectRef idx="0">
            <a:scrgbClr r="0" g="0" b="0"/>
          </a:effectRef>
          <a:fontRef idx="minor"/>
        </p:style>
      </p:sp>
      <p:sp>
        <p:nvSpPr>
          <p:cNvPr id="329" name="CustomShape 12"/>
          <p:cNvSpPr/>
          <p:nvPr/>
        </p:nvSpPr>
        <p:spPr>
          <a:xfrm>
            <a:off x="439560" y="3216240"/>
            <a:ext cx="8229240" cy="466200"/>
          </a:xfrm>
          <a:custGeom>
            <a:avLst/>
            <a:gdLst/>
            <a:ahLst/>
            <a:cxnLst/>
            <a:rect l="l" t="t" r="r" b="b"/>
            <a:pathLst>
              <a:path w="2808351" h="360044">
                <a:moveTo>
                  <a:pt x="0" y="180086"/>
                </a:moveTo>
                <a:lnTo>
                  <a:pt x="40808" y="136815"/>
                </a:lnTo>
                <a:lnTo>
                  <a:pt x="110345" y="109995"/>
                </a:lnTo>
                <a:lnTo>
                  <a:pt x="156729" y="97333"/>
                </a:lnTo>
                <a:lnTo>
                  <a:pt x="210375" y="85232"/>
                </a:lnTo>
                <a:lnTo>
                  <a:pt x="270922" y="73737"/>
                </a:lnTo>
                <a:lnTo>
                  <a:pt x="338008" y="62895"/>
                </a:lnTo>
                <a:lnTo>
                  <a:pt x="411273" y="52752"/>
                </a:lnTo>
                <a:lnTo>
                  <a:pt x="490355" y="43355"/>
                </a:lnTo>
                <a:lnTo>
                  <a:pt x="574892" y="34751"/>
                </a:lnTo>
                <a:lnTo>
                  <a:pt x="664523" y="26985"/>
                </a:lnTo>
                <a:lnTo>
                  <a:pt x="758888" y="20104"/>
                </a:lnTo>
                <a:lnTo>
                  <a:pt x="857625" y="14154"/>
                </a:lnTo>
                <a:lnTo>
                  <a:pt x="960371" y="9182"/>
                </a:lnTo>
                <a:lnTo>
                  <a:pt x="1066768" y="5234"/>
                </a:lnTo>
                <a:lnTo>
                  <a:pt x="1176452" y="2357"/>
                </a:lnTo>
                <a:lnTo>
                  <a:pt x="1289062" y="597"/>
                </a:lnTo>
                <a:lnTo>
                  <a:pt x="1404239" y="0"/>
                </a:lnTo>
                <a:lnTo>
                  <a:pt x="1519396" y="597"/>
                </a:lnTo>
                <a:lnTo>
                  <a:pt x="1631991" y="2357"/>
                </a:lnTo>
                <a:lnTo>
                  <a:pt x="1741660" y="5234"/>
                </a:lnTo>
                <a:lnTo>
                  <a:pt x="1848044" y="9182"/>
                </a:lnTo>
                <a:lnTo>
                  <a:pt x="1950779" y="14154"/>
                </a:lnTo>
                <a:lnTo>
                  <a:pt x="2049505" y="20104"/>
                </a:lnTo>
                <a:lnTo>
                  <a:pt x="2143861" y="26985"/>
                </a:lnTo>
                <a:lnTo>
                  <a:pt x="2233486" y="34751"/>
                </a:lnTo>
                <a:lnTo>
                  <a:pt x="2318016" y="43355"/>
                </a:lnTo>
                <a:lnTo>
                  <a:pt x="2397093" y="52752"/>
                </a:lnTo>
                <a:lnTo>
                  <a:pt x="2470353" y="62895"/>
                </a:lnTo>
                <a:lnTo>
                  <a:pt x="2537436" y="73737"/>
                </a:lnTo>
                <a:lnTo>
                  <a:pt x="2597980" y="85232"/>
                </a:lnTo>
                <a:lnTo>
                  <a:pt x="2651625" y="97333"/>
                </a:lnTo>
                <a:lnTo>
                  <a:pt x="2698007" y="109995"/>
                </a:lnTo>
                <a:lnTo>
                  <a:pt x="2736767" y="123171"/>
                </a:lnTo>
                <a:lnTo>
                  <a:pt x="2789973" y="150879"/>
                </a:lnTo>
                <a:lnTo>
                  <a:pt x="2808351" y="180086"/>
                </a:lnTo>
                <a:lnTo>
                  <a:pt x="2803696" y="194852"/>
                </a:lnTo>
                <a:lnTo>
                  <a:pt x="2767543" y="223349"/>
                </a:lnTo>
                <a:lnTo>
                  <a:pt x="2698007" y="250156"/>
                </a:lnTo>
                <a:lnTo>
                  <a:pt x="2651625" y="262810"/>
                </a:lnTo>
                <a:lnTo>
                  <a:pt x="2597980" y="274903"/>
                </a:lnTo>
                <a:lnTo>
                  <a:pt x="2537436" y="286390"/>
                </a:lnTo>
                <a:lnTo>
                  <a:pt x="2470353" y="297222"/>
                </a:lnTo>
                <a:lnTo>
                  <a:pt x="2397093" y="307355"/>
                </a:lnTo>
                <a:lnTo>
                  <a:pt x="2318016" y="316743"/>
                </a:lnTo>
                <a:lnTo>
                  <a:pt x="2233486" y="325338"/>
                </a:lnTo>
                <a:lnTo>
                  <a:pt x="2143861" y="333095"/>
                </a:lnTo>
                <a:lnTo>
                  <a:pt x="2049505" y="339968"/>
                </a:lnTo>
                <a:lnTo>
                  <a:pt x="1950779" y="345910"/>
                </a:lnTo>
                <a:lnTo>
                  <a:pt x="1848044" y="350875"/>
                </a:lnTo>
                <a:lnTo>
                  <a:pt x="1741660" y="354817"/>
                </a:lnTo>
                <a:lnTo>
                  <a:pt x="1631991" y="357691"/>
                </a:lnTo>
                <a:lnTo>
                  <a:pt x="1519396" y="359448"/>
                </a:lnTo>
                <a:lnTo>
                  <a:pt x="1404239" y="360044"/>
                </a:lnTo>
                <a:lnTo>
                  <a:pt x="1289062" y="359448"/>
                </a:lnTo>
                <a:lnTo>
                  <a:pt x="1176452" y="357691"/>
                </a:lnTo>
                <a:lnTo>
                  <a:pt x="1066768" y="354817"/>
                </a:lnTo>
                <a:lnTo>
                  <a:pt x="960371" y="350875"/>
                </a:lnTo>
                <a:lnTo>
                  <a:pt x="857625" y="345910"/>
                </a:lnTo>
                <a:lnTo>
                  <a:pt x="758888" y="339968"/>
                </a:lnTo>
                <a:lnTo>
                  <a:pt x="664523" y="333095"/>
                </a:lnTo>
                <a:lnTo>
                  <a:pt x="574892" y="325338"/>
                </a:lnTo>
                <a:lnTo>
                  <a:pt x="490355" y="316743"/>
                </a:lnTo>
                <a:lnTo>
                  <a:pt x="411273" y="307355"/>
                </a:lnTo>
                <a:lnTo>
                  <a:pt x="338008" y="297222"/>
                </a:lnTo>
                <a:lnTo>
                  <a:pt x="270922" y="286390"/>
                </a:lnTo>
                <a:lnTo>
                  <a:pt x="210375" y="274903"/>
                </a:lnTo>
                <a:lnTo>
                  <a:pt x="156729" y="262810"/>
                </a:lnTo>
                <a:lnTo>
                  <a:pt x="110345" y="250156"/>
                </a:lnTo>
                <a:lnTo>
                  <a:pt x="71584" y="236987"/>
                </a:lnTo>
                <a:lnTo>
                  <a:pt x="18377" y="209289"/>
                </a:lnTo>
                <a:lnTo>
                  <a:pt x="0" y="180086"/>
                </a:lnTo>
                <a:close/>
              </a:path>
            </a:pathLst>
          </a:custGeom>
          <a:noFill/>
          <a:ln w="50760">
            <a:solidFill>
              <a:srgbClr val="C0504D"/>
            </a:solidFill>
            <a:round/>
          </a:ln>
        </p:spPr>
        <p:style>
          <a:lnRef idx="0">
            <a:scrgbClr r="0" g="0" b="0"/>
          </a:lnRef>
          <a:fillRef idx="0">
            <a:scrgbClr r="0" g="0" b="0"/>
          </a:fillRef>
          <a:effectRef idx="0">
            <a:scrgbClr r="0" g="0" b="0"/>
          </a:effectRef>
          <a:fontRef idx="minor"/>
        </p:style>
      </p:sp>
      <p:sp>
        <p:nvSpPr>
          <p:cNvPr id="330" name="CustomShape 13"/>
          <p:cNvSpPr/>
          <p:nvPr/>
        </p:nvSpPr>
        <p:spPr>
          <a:xfrm>
            <a:off x="1766880" y="3284640"/>
            <a:ext cx="7614720" cy="32976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nSpc>
                <a:spcPct val="100000"/>
              </a:lnSpc>
            </a:pPr>
            <a:r>
              <a:rPr lang="ru-RU" sz="1600" b="1" strike="noStrike" spc="-1">
                <a:solidFill>
                  <a:srgbClr val="FF0000"/>
                </a:solidFill>
                <a:latin typeface="Calibri"/>
                <a:ea typeface="Microsoft YaHei"/>
              </a:rPr>
              <a:t>УСТАНОВЛЕНЫ НАЛОГОВЫМ КОДЕКСОМ РОССИЙСКОЙ ФЕДЕРАЦИИ</a:t>
            </a:r>
            <a:endParaRPr lang="ru-RU" sz="1600" b="0" strike="noStrike" spc="-1">
              <a:latin typeface="Arial"/>
            </a:endParaRPr>
          </a:p>
        </p:txBody>
      </p:sp>
      <p:sp>
        <p:nvSpPr>
          <p:cNvPr id="331" name="CustomShape 14"/>
          <p:cNvSpPr/>
          <p:nvPr/>
        </p:nvSpPr>
        <p:spPr>
          <a:xfrm>
            <a:off x="1131840" y="3625920"/>
            <a:ext cx="232920" cy="210600"/>
          </a:xfrm>
          <a:prstGeom prst="rect">
            <a:avLst/>
          </a:prstGeom>
          <a:blipFill>
            <a:blip r:embed="rId5"/>
            <a:stretch>
              <a:fillRect/>
            </a:stretch>
          </a:blipFill>
          <a:ln>
            <a:noFill/>
          </a:ln>
        </p:spPr>
        <p:style>
          <a:lnRef idx="0">
            <a:scrgbClr r="0" g="0" b="0"/>
          </a:lnRef>
          <a:fillRef idx="0">
            <a:scrgbClr r="0" g="0" b="0"/>
          </a:fillRef>
          <a:effectRef idx="0">
            <a:scrgbClr r="0" g="0" b="0"/>
          </a:effectRef>
          <a:fontRef idx="minor"/>
        </p:style>
      </p:sp>
      <p:sp>
        <p:nvSpPr>
          <p:cNvPr id="332" name="CustomShape 15"/>
          <p:cNvSpPr/>
          <p:nvPr/>
        </p:nvSpPr>
        <p:spPr>
          <a:xfrm>
            <a:off x="7812000" y="3639960"/>
            <a:ext cx="232920" cy="210600"/>
          </a:xfrm>
          <a:prstGeom prst="rect">
            <a:avLst/>
          </a:prstGeom>
          <a:blipFill>
            <a:blip r:embed="rId5"/>
            <a:stretch>
              <a:fillRect/>
            </a:stretch>
          </a:blipFill>
          <a:ln>
            <a:noFill/>
          </a:ln>
        </p:spPr>
        <p:style>
          <a:lnRef idx="0">
            <a:scrgbClr r="0" g="0" b="0"/>
          </a:lnRef>
          <a:fillRef idx="0">
            <a:scrgbClr r="0" g="0" b="0"/>
          </a:fillRef>
          <a:effectRef idx="0">
            <a:scrgbClr r="0" g="0" b="0"/>
          </a:effectRef>
          <a:fontRef idx="minor"/>
        </p:style>
      </p:sp>
      <p:sp>
        <p:nvSpPr>
          <p:cNvPr id="333" name="CustomShape 16"/>
          <p:cNvSpPr/>
          <p:nvPr/>
        </p:nvSpPr>
        <p:spPr>
          <a:xfrm>
            <a:off x="4503600" y="3706920"/>
            <a:ext cx="232920" cy="144000"/>
          </a:xfrm>
          <a:prstGeom prst="rect">
            <a:avLst/>
          </a:prstGeom>
          <a:blipFill>
            <a:blip r:embed="rId6"/>
            <a:stretch>
              <a:fillRect/>
            </a:stretch>
          </a:blipFill>
          <a:ln>
            <a:noFill/>
          </a:ln>
        </p:spPr>
        <p:style>
          <a:lnRef idx="0">
            <a:scrgbClr r="0" g="0" b="0"/>
          </a:lnRef>
          <a:fillRef idx="0">
            <a:scrgbClr r="0" g="0" b="0"/>
          </a:fillRef>
          <a:effectRef idx="0">
            <a:scrgbClr r="0" g="0" b="0"/>
          </a:effectRef>
          <a:fontRef idx="minor"/>
        </p:style>
      </p:sp>
      <p:sp>
        <p:nvSpPr>
          <p:cNvPr id="334" name="CustomShape 17"/>
          <p:cNvSpPr/>
          <p:nvPr/>
        </p:nvSpPr>
        <p:spPr>
          <a:xfrm>
            <a:off x="146160" y="3825720"/>
            <a:ext cx="2437920" cy="2949120"/>
          </a:xfrm>
          <a:prstGeom prst="rect">
            <a:avLst/>
          </a:prstGeom>
          <a:blipFill>
            <a:blip r:embed="rId7"/>
            <a:stretch>
              <a:fillRect/>
            </a:stretch>
          </a:blipFill>
          <a:ln>
            <a:noFill/>
          </a:ln>
        </p:spPr>
        <p:style>
          <a:lnRef idx="0">
            <a:scrgbClr r="0" g="0" b="0"/>
          </a:lnRef>
          <a:fillRef idx="0">
            <a:scrgbClr r="0" g="0" b="0"/>
          </a:fillRef>
          <a:effectRef idx="0">
            <a:scrgbClr r="0" g="0" b="0"/>
          </a:effectRef>
          <a:fontRef idx="minor"/>
        </p:style>
      </p:sp>
      <p:sp>
        <p:nvSpPr>
          <p:cNvPr id="335" name="CustomShape 18"/>
          <p:cNvSpPr/>
          <p:nvPr/>
        </p:nvSpPr>
        <p:spPr>
          <a:xfrm rot="20400000">
            <a:off x="1755720" y="2330280"/>
            <a:ext cx="1369800" cy="231480"/>
          </a:xfrm>
          <a:custGeom>
            <a:avLst/>
            <a:gdLst/>
            <a:ahLst/>
            <a:cxnLst/>
            <a:rect l="l" t="t" r="r" b="b"/>
            <a:pathLst>
              <a:path w="1370202" h="231955">
                <a:moveTo>
                  <a:pt x="141518" y="62056"/>
                </a:moveTo>
                <a:lnTo>
                  <a:pt x="132969" y="65404"/>
                </a:lnTo>
                <a:lnTo>
                  <a:pt x="0" y="162940"/>
                </a:lnTo>
                <a:lnTo>
                  <a:pt x="150368" y="230758"/>
                </a:lnTo>
                <a:lnTo>
                  <a:pt x="162414" y="231955"/>
                </a:lnTo>
                <a:lnTo>
                  <a:pt x="172542" y="225876"/>
                </a:lnTo>
                <a:lnTo>
                  <a:pt x="176235" y="212252"/>
                </a:lnTo>
                <a:lnTo>
                  <a:pt x="173152" y="201785"/>
                </a:lnTo>
                <a:lnTo>
                  <a:pt x="122480" y="177926"/>
                </a:lnTo>
                <a:lnTo>
                  <a:pt x="39496" y="177926"/>
                </a:lnTo>
                <a:lnTo>
                  <a:pt x="35559" y="140080"/>
                </a:lnTo>
                <a:lnTo>
                  <a:pt x="105579" y="132709"/>
                </a:lnTo>
                <a:lnTo>
                  <a:pt x="155448" y="96138"/>
                </a:lnTo>
                <a:lnTo>
                  <a:pt x="162426" y="86400"/>
                </a:lnTo>
                <a:lnTo>
                  <a:pt x="162334" y="74683"/>
                </a:lnTo>
                <a:lnTo>
                  <a:pt x="152208" y="64535"/>
                </a:lnTo>
                <a:lnTo>
                  <a:pt x="141518" y="62056"/>
                </a:lnTo>
                <a:close/>
                <a:moveTo>
                  <a:pt x="105579" y="132709"/>
                </a:moveTo>
                <a:lnTo>
                  <a:pt x="35559" y="140080"/>
                </a:lnTo>
                <a:lnTo>
                  <a:pt x="39496" y="177926"/>
                </a:lnTo>
                <a:lnTo>
                  <a:pt x="73277" y="174370"/>
                </a:lnTo>
                <a:lnTo>
                  <a:pt x="48768" y="174370"/>
                </a:lnTo>
                <a:lnTo>
                  <a:pt x="45338" y="141604"/>
                </a:lnTo>
                <a:lnTo>
                  <a:pt x="93448" y="141604"/>
                </a:lnTo>
                <a:lnTo>
                  <a:pt x="105579" y="132709"/>
                </a:lnTo>
                <a:close/>
                <a:moveTo>
                  <a:pt x="107317" y="170787"/>
                </a:moveTo>
                <a:lnTo>
                  <a:pt x="39496" y="177926"/>
                </a:lnTo>
                <a:lnTo>
                  <a:pt x="122480" y="177926"/>
                </a:lnTo>
                <a:lnTo>
                  <a:pt x="107317" y="170787"/>
                </a:lnTo>
                <a:close/>
                <a:moveTo>
                  <a:pt x="45338" y="141604"/>
                </a:moveTo>
                <a:lnTo>
                  <a:pt x="48768" y="174370"/>
                </a:lnTo>
                <a:lnTo>
                  <a:pt x="74637" y="155400"/>
                </a:lnTo>
                <a:lnTo>
                  <a:pt x="45338" y="141604"/>
                </a:lnTo>
                <a:close/>
                <a:moveTo>
                  <a:pt x="74637" y="155400"/>
                </a:moveTo>
                <a:lnTo>
                  <a:pt x="48768" y="174370"/>
                </a:lnTo>
                <a:lnTo>
                  <a:pt x="73277" y="174370"/>
                </a:lnTo>
                <a:lnTo>
                  <a:pt x="107317" y="170787"/>
                </a:lnTo>
                <a:lnTo>
                  <a:pt x="74637" y="155400"/>
                </a:lnTo>
                <a:close/>
                <a:moveTo>
                  <a:pt x="1366139" y="0"/>
                </a:moveTo>
                <a:lnTo>
                  <a:pt x="105579" y="132709"/>
                </a:lnTo>
                <a:lnTo>
                  <a:pt x="74637" y="155400"/>
                </a:lnTo>
                <a:lnTo>
                  <a:pt x="107317" y="170787"/>
                </a:lnTo>
                <a:lnTo>
                  <a:pt x="1370202" y="37845"/>
                </a:lnTo>
                <a:lnTo>
                  <a:pt x="1366139" y="0"/>
                </a:lnTo>
                <a:close/>
                <a:moveTo>
                  <a:pt x="93448" y="141604"/>
                </a:moveTo>
                <a:lnTo>
                  <a:pt x="45338" y="141604"/>
                </a:lnTo>
                <a:lnTo>
                  <a:pt x="74637" y="155400"/>
                </a:lnTo>
                <a:lnTo>
                  <a:pt x="93448" y="141604"/>
                </a:lnTo>
                <a:close/>
              </a:path>
            </a:pathLst>
          </a:custGeom>
          <a:solidFill>
            <a:srgbClr val="C0504D"/>
          </a:solidFill>
          <a:ln>
            <a:noFill/>
          </a:ln>
        </p:spPr>
        <p:style>
          <a:lnRef idx="0">
            <a:scrgbClr r="0" g="0" b="0"/>
          </a:lnRef>
          <a:fillRef idx="0">
            <a:scrgbClr r="0" g="0" b="0"/>
          </a:fillRef>
          <a:effectRef idx="0">
            <a:scrgbClr r="0" g="0" b="0"/>
          </a:effectRef>
          <a:fontRef idx="minor"/>
        </p:style>
      </p:sp>
      <p:sp>
        <p:nvSpPr>
          <p:cNvPr id="336" name="CustomShape 19"/>
          <p:cNvSpPr/>
          <p:nvPr/>
        </p:nvSpPr>
        <p:spPr>
          <a:xfrm>
            <a:off x="289080" y="3963960"/>
            <a:ext cx="2152440" cy="239832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gn="ctr">
              <a:lnSpc>
                <a:spcPct val="100000"/>
              </a:lnSpc>
            </a:pPr>
            <a:r>
              <a:rPr lang="ru-RU" sz="1600" b="1" strike="noStrike" spc="-1">
                <a:solidFill>
                  <a:srgbClr val="000000"/>
                </a:solidFill>
                <a:latin typeface="Calibri"/>
                <a:ea typeface="Microsoft YaHei"/>
              </a:rPr>
              <a:t>и обязательны к уплате на всей территории Российской Федерации, </a:t>
            </a:r>
            <a:r>
              <a:rPr lang="ru-RU" sz="1600" b="1" strike="noStrike" spc="-1">
                <a:solidFill>
                  <a:srgbClr val="0000FF"/>
                </a:solidFill>
                <a:latin typeface="Calibri"/>
                <a:ea typeface="Microsoft YaHei"/>
              </a:rPr>
              <a:t>например:</a:t>
            </a:r>
            <a:endParaRPr lang="ru-RU" sz="1600" b="0" strike="noStrike" spc="-1">
              <a:latin typeface="Arial"/>
            </a:endParaRPr>
          </a:p>
          <a:p>
            <a:pPr marL="12600" indent="-216000" algn="just">
              <a:lnSpc>
                <a:spcPct val="100000"/>
              </a:lnSpc>
              <a:buClr>
                <a:srgbClr val="000000"/>
              </a:buClr>
              <a:buFont typeface="Wingdings" charset="2"/>
              <a:buChar char=""/>
            </a:pPr>
            <a:r>
              <a:rPr lang="ru-RU" sz="1600" b="1" strike="noStrike" spc="-1">
                <a:solidFill>
                  <a:srgbClr val="000000"/>
                </a:solidFill>
                <a:latin typeface="Calibri"/>
                <a:ea typeface="Microsoft YaHei"/>
              </a:rPr>
              <a:t>Налог на прибыль</a:t>
            </a:r>
            <a:endParaRPr lang="ru-RU" sz="1600" b="0" strike="noStrike" spc="-1">
              <a:latin typeface="Arial"/>
            </a:endParaRPr>
          </a:p>
          <a:p>
            <a:pPr marL="12600" algn="just">
              <a:lnSpc>
                <a:spcPct val="100000"/>
              </a:lnSpc>
            </a:pPr>
            <a:r>
              <a:rPr lang="ru-RU" sz="1600" b="1" strike="noStrike" spc="-1">
                <a:solidFill>
                  <a:srgbClr val="000000"/>
                </a:solidFill>
                <a:latin typeface="Calibri"/>
                <a:ea typeface="Microsoft YaHei"/>
              </a:rPr>
              <a:t>организаций;</a:t>
            </a:r>
            <a:endParaRPr lang="ru-RU" sz="1600" b="0" strike="noStrike" spc="-1">
              <a:latin typeface="Arial"/>
            </a:endParaRPr>
          </a:p>
          <a:p>
            <a:pPr marL="12600" indent="-216000" algn="just">
              <a:lnSpc>
                <a:spcPct val="100000"/>
              </a:lnSpc>
              <a:buClr>
                <a:srgbClr val="000000"/>
              </a:buClr>
              <a:buFont typeface="Wingdings" charset="2"/>
              <a:buChar char=""/>
            </a:pPr>
            <a:r>
              <a:rPr lang="ru-RU" sz="1600" b="1" strike="noStrike" spc="-1">
                <a:solidFill>
                  <a:srgbClr val="000000"/>
                </a:solidFill>
                <a:latin typeface="Calibri"/>
                <a:ea typeface="Microsoft YaHei"/>
              </a:rPr>
              <a:t>Налог на доходы физических лиц;</a:t>
            </a:r>
            <a:endParaRPr lang="ru-RU" sz="1600" b="0" strike="noStrike" spc="-1">
              <a:latin typeface="Arial"/>
            </a:endParaRPr>
          </a:p>
          <a:p>
            <a:pPr marL="12600" indent="-216000" algn="just">
              <a:lnSpc>
                <a:spcPct val="100000"/>
              </a:lnSpc>
              <a:buClr>
                <a:srgbClr val="000000"/>
              </a:buClr>
              <a:buFont typeface="Wingdings" charset="2"/>
              <a:buChar char=""/>
            </a:pPr>
            <a:r>
              <a:rPr lang="ru-RU" sz="1600" b="1" strike="noStrike" spc="-1">
                <a:solidFill>
                  <a:srgbClr val="000000"/>
                </a:solidFill>
                <a:latin typeface="Calibri"/>
                <a:ea typeface="Microsoft YaHei"/>
              </a:rPr>
              <a:t>Акцизы.</a:t>
            </a:r>
            <a:endParaRPr lang="ru-RU" sz="1600" b="0" strike="noStrike" spc="-1">
              <a:latin typeface="Arial"/>
            </a:endParaRPr>
          </a:p>
        </p:txBody>
      </p:sp>
      <p:sp>
        <p:nvSpPr>
          <p:cNvPr id="337" name="CustomShape 20"/>
          <p:cNvSpPr/>
          <p:nvPr/>
        </p:nvSpPr>
        <p:spPr>
          <a:xfrm>
            <a:off x="3370320" y="3840120"/>
            <a:ext cx="2439720" cy="2949120"/>
          </a:xfrm>
          <a:prstGeom prst="rect">
            <a:avLst/>
          </a:prstGeom>
          <a:blipFill>
            <a:blip r:embed="rId7"/>
            <a:stretch>
              <a:fillRect/>
            </a:stretch>
          </a:blipFill>
          <a:ln>
            <a:noFill/>
          </a:ln>
        </p:spPr>
        <p:style>
          <a:lnRef idx="0">
            <a:scrgbClr r="0" g="0" b="0"/>
          </a:lnRef>
          <a:fillRef idx="0">
            <a:scrgbClr r="0" g="0" b="0"/>
          </a:fillRef>
          <a:effectRef idx="0">
            <a:scrgbClr r="0" g="0" b="0"/>
          </a:effectRef>
          <a:fontRef idx="minor"/>
        </p:style>
      </p:sp>
      <p:sp>
        <p:nvSpPr>
          <p:cNvPr id="338" name="CustomShape 21"/>
          <p:cNvSpPr/>
          <p:nvPr/>
        </p:nvSpPr>
        <p:spPr>
          <a:xfrm>
            <a:off x="6497640" y="3836880"/>
            <a:ext cx="2439720" cy="2947680"/>
          </a:xfrm>
          <a:prstGeom prst="rect">
            <a:avLst/>
          </a:prstGeom>
          <a:blipFill>
            <a:blip r:embed="rId7"/>
            <a:stretch>
              <a:fillRect/>
            </a:stretch>
          </a:blipFill>
          <a:ln>
            <a:noFill/>
          </a:ln>
        </p:spPr>
        <p:style>
          <a:lnRef idx="0">
            <a:scrgbClr r="0" g="0" b="0"/>
          </a:lnRef>
          <a:fillRef idx="0">
            <a:scrgbClr r="0" g="0" b="0"/>
          </a:fillRef>
          <a:effectRef idx="0">
            <a:scrgbClr r="0" g="0" b="0"/>
          </a:effectRef>
          <a:fontRef idx="minor"/>
        </p:style>
      </p:sp>
      <p:sp>
        <p:nvSpPr>
          <p:cNvPr id="339" name="CustomShape 22"/>
          <p:cNvSpPr/>
          <p:nvPr/>
        </p:nvSpPr>
        <p:spPr>
          <a:xfrm>
            <a:off x="3392640" y="3994200"/>
            <a:ext cx="2417400" cy="23364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gn="ctr">
              <a:lnSpc>
                <a:spcPct val="100000"/>
              </a:lnSpc>
            </a:pPr>
            <a:r>
              <a:rPr lang="ru-RU" sz="1600" b="1" strike="noStrike" spc="-1">
                <a:solidFill>
                  <a:srgbClr val="000000"/>
                </a:solidFill>
                <a:latin typeface="Calibri"/>
                <a:ea typeface="Microsoft YaHei"/>
              </a:rPr>
              <a:t>и законами субъектов Российской Федерации и обязательны к уплате на соответствующих территориях субъектов РФ, </a:t>
            </a:r>
            <a:r>
              <a:rPr lang="ru-RU" sz="1600" b="1" strike="noStrike" spc="-1">
                <a:solidFill>
                  <a:srgbClr val="0000FF"/>
                </a:solidFill>
                <a:latin typeface="Calibri"/>
                <a:ea typeface="Microsoft YaHei"/>
              </a:rPr>
              <a:t>например:</a:t>
            </a:r>
            <a:endParaRPr lang="ru-RU" sz="1600" b="0" strike="noStrike" spc="-1">
              <a:latin typeface="Arial"/>
            </a:endParaRPr>
          </a:p>
          <a:p>
            <a:pPr marL="12600" indent="-216000">
              <a:lnSpc>
                <a:spcPct val="100000"/>
              </a:lnSpc>
              <a:buClr>
                <a:srgbClr val="000000"/>
              </a:buClr>
              <a:buFont typeface="Wingdings" charset="2"/>
              <a:buChar char=""/>
            </a:pPr>
            <a:r>
              <a:rPr lang="ru-RU" sz="1600" b="1" strike="noStrike" spc="-1">
                <a:solidFill>
                  <a:srgbClr val="000000"/>
                </a:solidFill>
                <a:latin typeface="Calibri"/>
                <a:ea typeface="Microsoft YaHei"/>
              </a:rPr>
              <a:t>Налог на имущество организаций;</a:t>
            </a:r>
            <a:endParaRPr lang="ru-RU" sz="1600" b="0" strike="noStrike" spc="-1">
              <a:latin typeface="Arial"/>
            </a:endParaRPr>
          </a:p>
          <a:p>
            <a:pPr marL="12600" indent="-216000">
              <a:lnSpc>
                <a:spcPct val="100000"/>
              </a:lnSpc>
              <a:buClr>
                <a:srgbClr val="000000"/>
              </a:buClr>
              <a:buFont typeface="Wingdings" charset="2"/>
              <a:buChar char=""/>
            </a:pPr>
            <a:r>
              <a:rPr lang="ru-RU" sz="1600" b="1" strike="noStrike" spc="-1">
                <a:solidFill>
                  <a:srgbClr val="000000"/>
                </a:solidFill>
                <a:latin typeface="Calibri"/>
                <a:ea typeface="Microsoft YaHei"/>
              </a:rPr>
              <a:t>Транспортный налог.</a:t>
            </a:r>
            <a:endParaRPr lang="ru-RU" sz="1600" b="0" strike="noStrike" spc="-1">
              <a:latin typeface="Arial"/>
            </a:endParaRPr>
          </a:p>
        </p:txBody>
      </p:sp>
      <p:sp>
        <p:nvSpPr>
          <p:cNvPr id="340" name="CustomShape 23"/>
          <p:cNvSpPr/>
          <p:nvPr/>
        </p:nvSpPr>
        <p:spPr>
          <a:xfrm>
            <a:off x="6635880" y="3851280"/>
            <a:ext cx="2246040" cy="30222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gn="ctr">
              <a:lnSpc>
                <a:spcPct val="100000"/>
              </a:lnSpc>
            </a:pPr>
            <a:r>
              <a:rPr lang="ru-RU" sz="1500" b="1" strike="noStrike" spc="-1">
                <a:solidFill>
                  <a:srgbClr val="000000"/>
                </a:solidFill>
                <a:latin typeface="Calibri"/>
                <a:ea typeface="Microsoft YaHei"/>
              </a:rPr>
              <a:t>и нормативными актами представительных органов муниципальных образований и обязательны к уплате на территориях соответствующих муниципальных образований, </a:t>
            </a:r>
            <a:endParaRPr lang="ru-RU" sz="1500" b="0" strike="noStrike" spc="-1">
              <a:latin typeface="Arial"/>
            </a:endParaRPr>
          </a:p>
          <a:p>
            <a:pPr marL="12600" algn="ctr">
              <a:lnSpc>
                <a:spcPct val="100000"/>
              </a:lnSpc>
            </a:pPr>
            <a:r>
              <a:rPr lang="ru-RU" sz="1500" b="1" strike="noStrike" spc="-1">
                <a:solidFill>
                  <a:srgbClr val="0000FF"/>
                </a:solidFill>
                <a:latin typeface="Calibri"/>
                <a:ea typeface="Microsoft YaHei"/>
              </a:rPr>
              <a:t>например:</a:t>
            </a:r>
            <a:endParaRPr lang="ru-RU" sz="1500" b="0" strike="noStrike" spc="-1">
              <a:latin typeface="Arial"/>
            </a:endParaRPr>
          </a:p>
          <a:p>
            <a:pPr marL="12600" indent="-216000">
              <a:lnSpc>
                <a:spcPct val="100000"/>
              </a:lnSpc>
              <a:buClr>
                <a:srgbClr val="000000"/>
              </a:buClr>
              <a:buFont typeface="Wingdings" charset="2"/>
              <a:buChar char=""/>
            </a:pPr>
            <a:r>
              <a:rPr lang="ru-RU" sz="1500" b="1" strike="noStrike" spc="-1">
                <a:solidFill>
                  <a:srgbClr val="000000"/>
                </a:solidFill>
                <a:latin typeface="Calibri"/>
                <a:ea typeface="Microsoft YaHei"/>
              </a:rPr>
              <a:t>Земельный налог;</a:t>
            </a:r>
            <a:endParaRPr lang="ru-RU" sz="1500" b="0" strike="noStrike" spc="-1">
              <a:latin typeface="Arial"/>
            </a:endParaRPr>
          </a:p>
          <a:p>
            <a:pPr marL="12600" indent="-216000">
              <a:lnSpc>
                <a:spcPct val="100000"/>
              </a:lnSpc>
              <a:buClr>
                <a:srgbClr val="000000"/>
              </a:buClr>
              <a:buFont typeface="Wingdings" charset="2"/>
              <a:buChar char=""/>
            </a:pPr>
            <a:r>
              <a:rPr lang="ru-RU" sz="1500" b="1" strike="noStrike" spc="-1">
                <a:solidFill>
                  <a:srgbClr val="000000"/>
                </a:solidFill>
                <a:latin typeface="Calibri"/>
                <a:ea typeface="Microsoft YaHei"/>
              </a:rPr>
              <a:t>Налог на имущество физических лиц.</a:t>
            </a:r>
            <a:endParaRPr lang="ru-RU" sz="1500" b="0" strike="noStrike" spc="-1">
              <a:latin typeface="Aria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1" name="Table 1"/>
          <p:cNvGraphicFramePr/>
          <p:nvPr>
            <p:extLst>
              <p:ext uri="{D42A27DB-BD31-4B8C-83A1-F6EECF244321}">
                <p14:modId xmlns:p14="http://schemas.microsoft.com/office/powerpoint/2010/main" val="2237354836"/>
              </p:ext>
            </p:extLst>
          </p:nvPr>
        </p:nvGraphicFramePr>
        <p:xfrm>
          <a:off x="41760" y="1097683"/>
          <a:ext cx="9003240" cy="5650450"/>
        </p:xfrm>
        <a:graphic>
          <a:graphicData uri="http://schemas.openxmlformats.org/drawingml/2006/table">
            <a:tbl>
              <a:tblPr>
                <a:tableStyleId>{284E427A-3D55-4303-BF80-6455036E1DE7}</a:tableStyleId>
              </a:tblPr>
              <a:tblGrid>
                <a:gridCol w="3107520"/>
                <a:gridCol w="2939040"/>
                <a:gridCol w="912960"/>
                <a:gridCol w="1048680"/>
                <a:gridCol w="995040"/>
              </a:tblGrid>
              <a:tr h="623126">
                <a:tc rowSpan="2">
                  <a:txBody>
                    <a:bodyPr/>
                    <a:lstStyle/>
                    <a:p>
                      <a:pPr algn="ctr">
                        <a:lnSpc>
                          <a:spcPct val="80000"/>
                        </a:lnSpc>
                      </a:pPr>
                      <a:endParaRPr lang="ru-RU" sz="1200" strike="noStrike" spc="-1" dirty="0">
                        <a:latin typeface="Times New Roman" panose="02020603050405020304" pitchFamily="18" charset="0"/>
                        <a:cs typeface="Times New Roman" panose="02020603050405020304" pitchFamily="18" charset="0"/>
                      </a:endParaRPr>
                    </a:p>
                    <a:p>
                      <a:pPr algn="ctr">
                        <a:lnSpc>
                          <a:spcPct val="80000"/>
                        </a:lnSpc>
                      </a:pPr>
                      <a:endParaRPr lang="ru-RU" sz="1200" strike="noStrike" spc="-1" dirty="0">
                        <a:latin typeface="Times New Roman" panose="02020603050405020304" pitchFamily="18" charset="0"/>
                        <a:cs typeface="Times New Roman" panose="02020603050405020304" pitchFamily="18" charset="0"/>
                      </a:endParaRPr>
                    </a:p>
                    <a:p>
                      <a:pPr algn="ctr">
                        <a:lnSpc>
                          <a:spcPct val="80000"/>
                        </a:lnSpc>
                      </a:pPr>
                      <a:r>
                        <a:rPr lang="ru-RU" sz="1200" strike="noStrike" spc="-1" dirty="0">
                          <a:latin typeface="Times New Roman" panose="02020603050405020304" pitchFamily="18" charset="0"/>
                          <a:cs typeface="Times New Roman" panose="02020603050405020304" pitchFamily="18" charset="0"/>
                        </a:rPr>
                        <a:t>Наименование</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rowSpan="2">
                  <a:txBody>
                    <a:bodyPr/>
                    <a:lstStyle/>
                    <a:p>
                      <a:pPr algn="ctr">
                        <a:lnSpc>
                          <a:spcPct val="80000"/>
                        </a:lnSpc>
                      </a:pPr>
                      <a:endParaRPr lang="ru-RU" sz="1200" strike="noStrike" spc="-1" dirty="0">
                        <a:latin typeface="Times New Roman" panose="02020603050405020304" pitchFamily="18" charset="0"/>
                        <a:cs typeface="Times New Roman" panose="02020603050405020304" pitchFamily="18" charset="0"/>
                      </a:endParaRPr>
                    </a:p>
                    <a:p>
                      <a:pPr algn="ctr">
                        <a:lnSpc>
                          <a:spcPct val="80000"/>
                        </a:lnSpc>
                      </a:pPr>
                      <a:r>
                        <a:rPr lang="ru-RU" sz="1200" strike="noStrike" spc="-1" dirty="0">
                          <a:latin typeface="Times New Roman" panose="02020603050405020304" pitchFamily="18" charset="0"/>
                          <a:cs typeface="Times New Roman" panose="02020603050405020304" pitchFamily="18" charset="0"/>
                        </a:rPr>
                        <a:t>Нормативный </a:t>
                      </a:r>
                    </a:p>
                    <a:p>
                      <a:pPr algn="ctr">
                        <a:lnSpc>
                          <a:spcPct val="80000"/>
                        </a:lnSpc>
                      </a:pPr>
                      <a:r>
                        <a:rPr lang="ru-RU" sz="1200" strike="noStrike" spc="-1" dirty="0">
                          <a:latin typeface="Times New Roman" panose="02020603050405020304" pitchFamily="18" charset="0"/>
                          <a:cs typeface="Times New Roman" panose="02020603050405020304" pitchFamily="18" charset="0"/>
                        </a:rPr>
                        <a:t>акт</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gridSpan="3">
                  <a:txBody>
                    <a:bodyPr/>
                    <a:lstStyle/>
                    <a:p>
                      <a:pPr algn="ctr">
                        <a:lnSpc>
                          <a:spcPct val="80000"/>
                        </a:lnSpc>
                      </a:pPr>
                      <a:endParaRPr lang="ru-RU" sz="1200" strike="noStrike" spc="-1" dirty="0">
                        <a:latin typeface="Times New Roman" panose="02020603050405020304" pitchFamily="18" charset="0"/>
                        <a:cs typeface="Times New Roman" panose="02020603050405020304" pitchFamily="18" charset="0"/>
                      </a:endParaRPr>
                    </a:p>
                    <a:p>
                      <a:pPr algn="ctr">
                        <a:lnSpc>
                          <a:spcPct val="80000"/>
                        </a:lnSpc>
                      </a:pPr>
                      <a:r>
                        <a:rPr lang="ru-RU" sz="1200" strike="noStrike" spc="-1" dirty="0">
                          <a:latin typeface="Times New Roman" panose="02020603050405020304" pitchFamily="18" charset="0"/>
                          <a:cs typeface="Times New Roman" panose="02020603050405020304" pitchFamily="18" charset="0"/>
                        </a:rPr>
                        <a:t>Процент зачисления</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7964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79646"/>
                    </a:solidFill>
                  </a:tcPr>
                </a:tc>
              </a:tr>
              <a:tr h="558329">
                <a:tc v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CDDCF"/>
                    </a:solidFill>
                  </a:tcPr>
                </a:tc>
                <a:tc vMerge="1">
                  <a:txBody>
                    <a:bodyPr/>
                    <a:lstStyle/>
                    <a:p>
                      <a:endParaRPr lang="ru-RU"/>
                    </a:p>
                  </a:txBody>
                  <a:tcPr marL="90000" marR="90000">
                    <a:lnR w="720">
                      <a:solidFill>
                        <a:srgbClr val="FFFFFF"/>
                      </a:solidFill>
                    </a:lnR>
                    <a:lnT w="720">
                      <a:solidFill>
                        <a:srgbClr val="FFFFFF"/>
                      </a:solidFill>
                    </a:lnT>
                    <a:lnB w="720">
                      <a:solidFill>
                        <a:srgbClr val="FFFFFF"/>
                      </a:solidFill>
                    </a:lnB>
                    <a:solidFill>
                      <a:srgbClr val="FCDDCF"/>
                    </a:solidFill>
                  </a:tcPr>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2019 год</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2020 год</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2021 год</a:t>
                      </a:r>
                      <a:endParaRPr lang="ru-RU" sz="1200" b="0" strike="noStrike" spc="-1">
                        <a:latin typeface="Times New Roman" panose="02020603050405020304" pitchFamily="18" charset="0"/>
                        <a:cs typeface="Times New Roman" panose="02020603050405020304" pitchFamily="18" charset="0"/>
                      </a:endParaRPr>
                    </a:p>
                  </a:txBody>
                  <a:tcPr marL="90000" marR="90000"/>
                </a:tc>
              </a:tr>
              <a:tr h="874928">
                <a:tc>
                  <a:txBody>
                    <a:bodyPr/>
                    <a:lstStyle/>
                    <a:p>
                      <a:pPr>
                        <a:lnSpc>
                          <a:spcPct val="80000"/>
                        </a:lnSpc>
                      </a:pPr>
                      <a:endParaRPr lang="ru-RU" sz="1200" strike="noStrike" spc="-1">
                        <a:latin typeface="Times New Roman" panose="02020603050405020304" pitchFamily="18" charset="0"/>
                        <a:cs typeface="Times New Roman" panose="02020603050405020304" pitchFamily="18" charset="0"/>
                      </a:endParaRPr>
                    </a:p>
                    <a:p>
                      <a:pPr>
                        <a:lnSpc>
                          <a:spcPct val="80000"/>
                        </a:lnSpc>
                      </a:pPr>
                      <a:r>
                        <a:rPr lang="ru-RU" sz="1200" strike="noStrike" spc="-1">
                          <a:latin typeface="Times New Roman" panose="02020603050405020304" pitchFamily="18" charset="0"/>
                          <a:cs typeface="Times New Roman" panose="02020603050405020304" pitchFamily="18" charset="0"/>
                        </a:rPr>
                        <a:t>Налог на доходы физических лиц</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marL="158760" indent="-158400">
                        <a:lnSpc>
                          <a:spcPct val="80000"/>
                        </a:lnSpc>
                        <a:buClr>
                          <a:srgbClr val="000000"/>
                        </a:buClr>
                        <a:buFont typeface="Arial"/>
                        <a:buChar char="•"/>
                      </a:pPr>
                      <a:r>
                        <a:rPr lang="ru-RU" sz="1200" strike="noStrike" spc="-1" dirty="0">
                          <a:latin typeface="Times New Roman" panose="02020603050405020304" pitchFamily="18" charset="0"/>
                          <a:cs typeface="Times New Roman" panose="02020603050405020304" pitchFamily="18" charset="0"/>
                        </a:rPr>
                        <a:t>ч.2 ст.61.2 БК РФ</a:t>
                      </a:r>
                    </a:p>
                    <a:p>
                      <a:pPr marL="158760" indent="-158400">
                        <a:lnSpc>
                          <a:spcPct val="80000"/>
                        </a:lnSpc>
                        <a:buClr>
                          <a:srgbClr val="000000"/>
                        </a:buClr>
                        <a:buFont typeface="Arial"/>
                        <a:buChar char="•"/>
                      </a:pPr>
                      <a:r>
                        <a:rPr lang="ru-RU" sz="1200" strike="noStrike" spc="-1" dirty="0">
                          <a:latin typeface="Times New Roman" panose="02020603050405020304" pitchFamily="18" charset="0"/>
                          <a:cs typeface="Times New Roman" panose="02020603050405020304" pitchFamily="18" charset="0"/>
                        </a:rPr>
                        <a:t>п. 1 ч.1 ст.11 Закона РК 88-РЗ</a:t>
                      </a:r>
                    </a:p>
                    <a:p>
                      <a:pPr marL="158760" indent="-158400">
                        <a:lnSpc>
                          <a:spcPct val="80000"/>
                        </a:lnSpc>
                        <a:buClr>
                          <a:srgbClr val="000000"/>
                        </a:buClr>
                        <a:buFont typeface="Arial"/>
                        <a:buChar char="•"/>
                      </a:pPr>
                      <a:r>
                        <a:rPr lang="ru-RU" sz="1200" strike="noStrike" spc="-1" dirty="0">
                          <a:latin typeface="Times New Roman" panose="02020603050405020304" pitchFamily="18" charset="0"/>
                          <a:cs typeface="Times New Roman" panose="02020603050405020304" pitchFamily="18" charset="0"/>
                        </a:rPr>
                        <a:t>Прил.11, 12 к проекту Закона РК  «О республиканском бюджете Республики Коми на 2018-2020 годы»</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15,0%</a:t>
                      </a:r>
                    </a:p>
                    <a:p>
                      <a:pPr algn="ctr">
                        <a:lnSpc>
                          <a:spcPct val="80000"/>
                        </a:lnSpc>
                      </a:pPr>
                      <a:r>
                        <a:rPr lang="ru-RU" sz="1200" strike="noStrike" spc="-1" dirty="0">
                          <a:latin typeface="Times New Roman" panose="02020603050405020304" pitchFamily="18" charset="0"/>
                          <a:cs typeface="Times New Roman" panose="02020603050405020304" pitchFamily="18" charset="0"/>
                        </a:rPr>
                        <a:t>5,0%</a:t>
                      </a:r>
                    </a:p>
                    <a:p>
                      <a:pPr algn="ctr">
                        <a:lnSpc>
                          <a:spcPct val="80000"/>
                        </a:lnSpc>
                      </a:pPr>
                      <a:r>
                        <a:rPr lang="ru-RU" sz="1200" u="sng" strike="noStrike" spc="-1" dirty="0">
                          <a:uFillTx/>
                          <a:latin typeface="Times New Roman" panose="02020603050405020304" pitchFamily="18" charset="0"/>
                          <a:cs typeface="Times New Roman" panose="02020603050405020304" pitchFamily="18" charset="0"/>
                        </a:rPr>
                        <a:t>22,1%</a:t>
                      </a:r>
                      <a:endParaRPr lang="ru-RU" sz="1200" strike="noStrike" spc="-1" dirty="0">
                        <a:latin typeface="Times New Roman" panose="02020603050405020304" pitchFamily="18" charset="0"/>
                        <a:cs typeface="Times New Roman" panose="02020603050405020304" pitchFamily="18" charset="0"/>
                      </a:endParaRPr>
                    </a:p>
                    <a:p>
                      <a:pPr algn="ctr">
                        <a:lnSpc>
                          <a:spcPct val="80000"/>
                        </a:lnSpc>
                      </a:pPr>
                      <a:r>
                        <a:rPr lang="ru-RU" sz="1200" strike="noStrike" spc="-1" dirty="0">
                          <a:latin typeface="Times New Roman" panose="02020603050405020304" pitchFamily="18" charset="0"/>
                          <a:cs typeface="Times New Roman" panose="02020603050405020304" pitchFamily="18" charset="0"/>
                        </a:rPr>
                        <a:t>42,1%</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15,0%</a:t>
                      </a:r>
                    </a:p>
                    <a:p>
                      <a:pPr algn="ctr">
                        <a:lnSpc>
                          <a:spcPct val="80000"/>
                        </a:lnSpc>
                      </a:pPr>
                      <a:r>
                        <a:rPr lang="ru-RU" sz="1200" strike="noStrike" spc="-1">
                          <a:latin typeface="Times New Roman" panose="02020603050405020304" pitchFamily="18" charset="0"/>
                          <a:cs typeface="Times New Roman" panose="02020603050405020304" pitchFamily="18" charset="0"/>
                        </a:rPr>
                        <a:t>5,0%</a:t>
                      </a:r>
                    </a:p>
                    <a:p>
                      <a:pPr algn="ctr">
                        <a:lnSpc>
                          <a:spcPct val="80000"/>
                        </a:lnSpc>
                      </a:pPr>
                      <a:r>
                        <a:rPr lang="ru-RU" sz="1200" u="sng" strike="noStrike" spc="-1">
                          <a:uFillTx/>
                          <a:latin typeface="Times New Roman" panose="02020603050405020304" pitchFamily="18" charset="0"/>
                          <a:cs typeface="Times New Roman" panose="02020603050405020304" pitchFamily="18" charset="0"/>
                        </a:rPr>
                        <a:t>18,2%</a:t>
                      </a:r>
                      <a:endParaRPr lang="ru-RU" sz="1200" strike="noStrike" spc="-1">
                        <a:latin typeface="Times New Roman" panose="02020603050405020304" pitchFamily="18" charset="0"/>
                        <a:cs typeface="Times New Roman" panose="02020603050405020304" pitchFamily="18" charset="0"/>
                      </a:endParaRPr>
                    </a:p>
                    <a:p>
                      <a:pPr algn="ctr">
                        <a:lnSpc>
                          <a:spcPct val="80000"/>
                        </a:lnSpc>
                      </a:pPr>
                      <a:r>
                        <a:rPr lang="ru-RU" sz="1200" strike="noStrike" spc="-1">
                          <a:latin typeface="Times New Roman" panose="02020603050405020304" pitchFamily="18" charset="0"/>
                          <a:cs typeface="Times New Roman" panose="02020603050405020304" pitchFamily="18" charset="0"/>
                        </a:rPr>
                        <a:t>38,2%</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15,0%</a:t>
                      </a:r>
                    </a:p>
                    <a:p>
                      <a:pPr algn="ctr">
                        <a:lnSpc>
                          <a:spcPct val="80000"/>
                        </a:lnSpc>
                      </a:pPr>
                      <a:r>
                        <a:rPr lang="ru-RU" sz="1200" strike="noStrike" spc="-1">
                          <a:latin typeface="Times New Roman" panose="02020603050405020304" pitchFamily="18" charset="0"/>
                          <a:cs typeface="Times New Roman" panose="02020603050405020304" pitchFamily="18" charset="0"/>
                        </a:rPr>
                        <a:t>5,0%</a:t>
                      </a:r>
                    </a:p>
                    <a:p>
                      <a:pPr algn="ctr">
                        <a:lnSpc>
                          <a:spcPct val="80000"/>
                        </a:lnSpc>
                      </a:pPr>
                      <a:r>
                        <a:rPr lang="ru-RU" sz="1200" u="sng" strike="noStrike" spc="-1">
                          <a:uFillTx/>
                          <a:latin typeface="Times New Roman" panose="02020603050405020304" pitchFamily="18" charset="0"/>
                          <a:cs typeface="Times New Roman" panose="02020603050405020304" pitchFamily="18" charset="0"/>
                        </a:rPr>
                        <a:t>17,5%</a:t>
                      </a:r>
                      <a:endParaRPr lang="ru-RU" sz="1200" strike="noStrike" spc="-1">
                        <a:latin typeface="Times New Roman" panose="02020603050405020304" pitchFamily="18" charset="0"/>
                        <a:cs typeface="Times New Roman" panose="02020603050405020304" pitchFamily="18" charset="0"/>
                      </a:endParaRPr>
                    </a:p>
                    <a:p>
                      <a:pPr algn="ctr">
                        <a:lnSpc>
                          <a:spcPct val="80000"/>
                        </a:lnSpc>
                      </a:pPr>
                      <a:r>
                        <a:rPr lang="ru-RU" sz="1200" strike="noStrike" spc="-1">
                          <a:latin typeface="Times New Roman" panose="02020603050405020304" pitchFamily="18" charset="0"/>
                          <a:cs typeface="Times New Roman" panose="02020603050405020304" pitchFamily="18" charset="0"/>
                        </a:rPr>
                        <a:t>37,5%</a:t>
                      </a:r>
                      <a:endParaRPr lang="ru-RU" sz="1200" b="0" strike="noStrike" spc="-1">
                        <a:latin typeface="Times New Roman" panose="02020603050405020304" pitchFamily="18" charset="0"/>
                        <a:cs typeface="Times New Roman" panose="02020603050405020304" pitchFamily="18" charset="0"/>
                      </a:endParaRPr>
                    </a:p>
                  </a:txBody>
                  <a:tcPr marL="90000" marR="90000"/>
                </a:tc>
              </a:tr>
              <a:tr h="244080">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Земельный налог</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ч.1 ст.61.2 БК РФ</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r>
              <a:tr h="270604">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Налог на имущество физических лиц</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ч.1 ст.61.2 БК РФ</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r>
              <a:tr h="401204">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Единый налог на вмененный доход для отдельных видов деятельности</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ч.2 ст.61.2 БК РФ</a:t>
                      </a:r>
                    </a:p>
                    <a:p>
                      <a:pPr>
                        <a:lnSpc>
                          <a:spcPct val="80000"/>
                        </a:lnSpc>
                      </a:pP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r>
              <a:tr h="264896">
                <a:tc>
                  <a:txBody>
                    <a:bodyPr/>
                    <a:lstStyle/>
                    <a:p>
                      <a:pPr>
                        <a:lnSpc>
                          <a:spcPct val="80000"/>
                        </a:lnSpc>
                      </a:pPr>
                      <a:r>
                        <a:rPr lang="ru-RU" sz="1200" strike="noStrike" spc="-1" dirty="0">
                          <a:latin typeface="Times New Roman" panose="02020603050405020304" pitchFamily="18" charset="0"/>
                          <a:cs typeface="Times New Roman" panose="02020603050405020304" pitchFamily="18" charset="0"/>
                        </a:rPr>
                        <a:t>Единый сельскохозяйственный налог</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ч.2 ст.61.2 БК РФ</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r>
              <a:tr h="406577">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Налог, взимаемый в связи с упрощенной системой налогообложения</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п.2 ч.1 ст.11 Закона РК 88-РЗ</a:t>
                      </a:r>
                    </a:p>
                    <a:p>
                      <a:pPr>
                        <a:lnSpc>
                          <a:spcPct val="80000"/>
                        </a:lnSpc>
                      </a:pP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50,0%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50,0%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50,0%</a:t>
                      </a:r>
                      <a:endParaRPr lang="ru-RU" sz="1200" b="0" strike="noStrike" spc="-1">
                        <a:latin typeface="Times New Roman" panose="02020603050405020304" pitchFamily="18" charset="0"/>
                        <a:cs typeface="Times New Roman" panose="02020603050405020304" pitchFamily="18" charset="0"/>
                      </a:endParaRPr>
                    </a:p>
                  </a:txBody>
                  <a:tcPr marL="90000" marR="90000"/>
                </a:tc>
              </a:tr>
              <a:tr h="401204">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Плата за негативное воздействие на окружающую среду</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ст.62 БК РФ</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55,0%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55,0%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55,0%</a:t>
                      </a:r>
                      <a:endParaRPr lang="ru-RU" sz="1200" b="0" strike="noStrike" spc="-1">
                        <a:latin typeface="Times New Roman" panose="02020603050405020304" pitchFamily="18" charset="0"/>
                        <a:cs typeface="Times New Roman" panose="02020603050405020304" pitchFamily="18" charset="0"/>
                      </a:endParaRPr>
                    </a:p>
                  </a:txBody>
                  <a:tcPr marL="90000" marR="90000"/>
                </a:tc>
              </a:tr>
              <a:tr h="558329">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Доходы от использования имущества, находящегося в муниципальной собственности</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ст.62 БК РФ</a:t>
                      </a:r>
                    </a:p>
                    <a:p>
                      <a:pPr>
                        <a:lnSpc>
                          <a:spcPct val="80000"/>
                        </a:lnSpc>
                      </a:pP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516821">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Доходы от продажи имущества, находящегося в муниципальной собственности</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ст.62 БК РФ</a:t>
                      </a:r>
                    </a:p>
                    <a:p>
                      <a:pPr>
                        <a:lnSpc>
                          <a:spcPct val="80000"/>
                        </a:lnSpc>
                      </a:pP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516821">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Доходы от платных услуг, оказываемых муниципальными казенными учреждениями</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ст.62 БК РФ</a:t>
                      </a:r>
                    </a:p>
                    <a:p>
                      <a:pPr>
                        <a:lnSpc>
                          <a:spcPct val="80000"/>
                        </a:lnSpc>
                      </a:pP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bl>
          </a:graphicData>
        </a:graphic>
      </p:graphicFrame>
      <p:sp>
        <p:nvSpPr>
          <p:cNvPr id="4" name="Заголовок 1"/>
          <p:cNvSpPr txBox="1">
            <a:spLocks/>
          </p:cNvSpPr>
          <p:nvPr/>
        </p:nvSpPr>
        <p:spPr>
          <a:xfrm>
            <a:off x="0" y="0"/>
            <a:ext cx="9144000" cy="10227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dirty="0">
                <a:ln w="10541" cmpd="sng">
                  <a:solidFill>
                    <a:srgbClr val="7D7D7D">
                      <a:tint val="100000"/>
                      <a:shade val="100000"/>
                      <a:satMod val="110000"/>
                    </a:srgbClr>
                  </a:solidFill>
                  <a:prstDash val="solid"/>
                </a:ln>
                <a:solidFill>
                  <a:srgbClr val="0000FF"/>
                </a:solidFill>
                <a:latin typeface="Times New Roman"/>
              </a:rPr>
              <a:t>Норматив зачислений основных налоговых и неналоговых доходов в бюджет</a:t>
            </a:r>
            <a:endParaRPr lang="ru-RU" sz="2000" b="1" dirty="0">
              <a:ln w="10541" cmpd="sng">
                <a:solidFill>
                  <a:srgbClr val="7D7D7D">
                    <a:tint val="100000"/>
                    <a:shade val="100000"/>
                    <a:satMod val="110000"/>
                  </a:srgbClr>
                </a:solidFill>
                <a:prstDash val="solid"/>
              </a:ln>
              <a:solidFill>
                <a:srgbClr val="0000FF"/>
              </a:solidFill>
              <a:latin typeface="Arial"/>
            </a:endParaRPr>
          </a:p>
          <a:p>
            <a:r>
              <a:rPr lang="ru-RU" sz="2000" b="1" dirty="0">
                <a:ln w="10541" cmpd="sng">
                  <a:solidFill>
                    <a:srgbClr val="7D7D7D">
                      <a:tint val="100000"/>
                      <a:shade val="100000"/>
                      <a:satMod val="110000"/>
                    </a:srgbClr>
                  </a:solidFill>
                  <a:prstDash val="solid"/>
                </a:ln>
                <a:solidFill>
                  <a:srgbClr val="0000FF"/>
                </a:solidFill>
                <a:latin typeface="Times New Roman"/>
              </a:rPr>
              <a:t>МО ГО «Вуктыл» на 2019-2021 годы</a:t>
            </a:r>
            <a:endParaRPr lang="ru-RU" sz="2000" b="1" dirty="0">
              <a:ln w="10541" cmpd="sng">
                <a:solidFill>
                  <a:srgbClr val="7D7D7D">
                    <a:tint val="100000"/>
                    <a:shade val="100000"/>
                    <a:satMod val="110000"/>
                  </a:srgbClr>
                </a:solidFill>
                <a:prstDash val="solid"/>
              </a:ln>
              <a:solidFill>
                <a:srgbClr val="0000FF"/>
              </a:solidFill>
              <a:latin typeface="Aria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 name="Picture 1"/>
          <p:cNvPicPr/>
          <p:nvPr/>
        </p:nvPicPr>
        <p:blipFill>
          <a:blip r:embed="rId3"/>
          <a:stretch/>
        </p:blipFill>
        <p:spPr>
          <a:xfrm>
            <a:off x="0" y="-30240"/>
            <a:ext cx="9156240" cy="840960"/>
          </a:xfrm>
          <a:prstGeom prst="rect">
            <a:avLst/>
          </a:prstGeom>
          <a:ln>
            <a:noFill/>
          </a:ln>
        </p:spPr>
      </p:pic>
      <p:pic>
        <p:nvPicPr>
          <p:cNvPr id="349" name="Picture 4"/>
          <p:cNvPicPr/>
          <p:nvPr/>
        </p:nvPicPr>
        <p:blipFill>
          <a:blip r:embed="rId4"/>
          <a:stretch/>
        </p:blipFill>
        <p:spPr>
          <a:xfrm>
            <a:off x="195120" y="5126040"/>
            <a:ext cx="8740440" cy="1328400"/>
          </a:xfrm>
          <a:prstGeom prst="rect">
            <a:avLst/>
          </a:prstGeom>
          <a:ln>
            <a:noFill/>
          </a:ln>
        </p:spPr>
      </p:pic>
      <p:sp>
        <p:nvSpPr>
          <p:cNvPr id="350" name="CustomShape 1"/>
          <p:cNvSpPr/>
          <p:nvPr/>
        </p:nvSpPr>
        <p:spPr>
          <a:xfrm>
            <a:off x="255600" y="5157720"/>
            <a:ext cx="8619840" cy="1211040"/>
          </a:xfrm>
          <a:prstGeom prst="rect">
            <a:avLst/>
          </a:prstGeom>
          <a:noFill/>
          <a:ln>
            <a:noFill/>
          </a:ln>
        </p:spPr>
        <p:style>
          <a:lnRef idx="0">
            <a:scrgbClr r="0" g="0" b="0"/>
          </a:lnRef>
          <a:fillRef idx="0">
            <a:scrgbClr r="0" g="0" b="0"/>
          </a:fillRef>
          <a:effectRef idx="0">
            <a:scrgbClr r="0" g="0" b="0"/>
          </a:effectRef>
          <a:fontRef idx="minor"/>
        </p:style>
      </p:sp>
      <p:sp>
        <p:nvSpPr>
          <p:cNvPr id="351" name="CustomShape 2"/>
          <p:cNvSpPr/>
          <p:nvPr/>
        </p:nvSpPr>
        <p:spPr>
          <a:xfrm>
            <a:off x="318960" y="4925880"/>
            <a:ext cx="8569080" cy="1464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endParaRPr lang="ru-RU" sz="1800" b="0" strike="noStrike" spc="-1">
              <a:latin typeface="Arial"/>
            </a:endParaRPr>
          </a:p>
          <a:p>
            <a:pPr algn="ctr">
              <a:lnSpc>
                <a:spcPct val="100000"/>
              </a:lnSpc>
            </a:pPr>
            <a:r>
              <a:rPr lang="ru-RU" sz="1800" b="1" strike="noStrike" spc="-1">
                <a:solidFill>
                  <a:srgbClr val="000000"/>
                </a:solidFill>
                <a:latin typeface="Calibri"/>
                <a:ea typeface="Microsoft YaHei"/>
              </a:rPr>
              <a:t>В соответствии с Бюджетным кодексом Российской Федерации и законом Республики Коми  устанавливается единый и дополнительный нормативы отчислений от налога на доходы физических лиц, при этом дополнительный норматив устанавливается ежегодно.</a:t>
            </a:r>
            <a:endParaRPr lang="ru-RU" sz="1800" b="0" strike="noStrike" spc="-1">
              <a:latin typeface="Arial"/>
            </a:endParaRPr>
          </a:p>
        </p:txBody>
      </p:sp>
      <p:graphicFrame>
        <p:nvGraphicFramePr>
          <p:cNvPr id="2" name="Диаграмма 1"/>
          <p:cNvGraphicFramePr/>
          <p:nvPr>
            <p:extLst>
              <p:ext uri="{D42A27DB-BD31-4B8C-83A1-F6EECF244321}">
                <p14:modId xmlns:p14="http://schemas.microsoft.com/office/powerpoint/2010/main" val="3869053545"/>
              </p:ext>
            </p:extLst>
          </p:nvPr>
        </p:nvGraphicFramePr>
        <p:xfrm>
          <a:off x="195120" y="841736"/>
          <a:ext cx="8841376" cy="406400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 name="Picture 1"/>
          <p:cNvPicPr/>
          <p:nvPr/>
        </p:nvPicPr>
        <p:blipFill>
          <a:blip r:embed="rId3"/>
          <a:stretch/>
        </p:blipFill>
        <p:spPr>
          <a:xfrm>
            <a:off x="0" y="0"/>
            <a:ext cx="9143640" cy="907560"/>
          </a:xfrm>
          <a:prstGeom prst="rect">
            <a:avLst/>
          </a:prstGeom>
          <a:ln>
            <a:noFill/>
          </a:ln>
        </p:spPr>
      </p:pic>
      <p:sp>
        <p:nvSpPr>
          <p:cNvPr id="354" name="CustomShape 1"/>
          <p:cNvSpPr/>
          <p:nvPr/>
        </p:nvSpPr>
        <p:spPr>
          <a:xfrm>
            <a:off x="4680" y="2205000"/>
            <a:ext cx="4500360" cy="614160"/>
          </a:xfrm>
          <a:prstGeom prst="downArrow">
            <a:avLst>
              <a:gd name="adj1" fmla="val 71815"/>
              <a:gd name="adj2" fmla="val 62796"/>
            </a:avLst>
          </a:prstGeom>
          <a:solidFill>
            <a:srgbClr val="FCD5B5"/>
          </a:solid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a:solidFill>
                  <a:srgbClr val="403152"/>
                </a:solidFill>
                <a:latin typeface="Times New Roman"/>
                <a:ea typeface="Microsoft YaHei"/>
              </a:rPr>
              <a:t>КАК НАЛОГОПЛАТЕЛЬЩИК</a:t>
            </a:r>
            <a:endParaRPr lang="ru-RU" sz="1600" b="0" strike="noStrike" spc="-1">
              <a:latin typeface="Arial"/>
            </a:endParaRPr>
          </a:p>
        </p:txBody>
      </p:sp>
      <p:pic>
        <p:nvPicPr>
          <p:cNvPr id="355" name="Picture 4"/>
          <p:cNvPicPr/>
          <p:nvPr/>
        </p:nvPicPr>
        <p:blipFill>
          <a:blip r:embed="rId4"/>
          <a:stretch/>
        </p:blipFill>
        <p:spPr>
          <a:xfrm>
            <a:off x="907920" y="2908440"/>
            <a:ext cx="2785680" cy="882360"/>
          </a:xfrm>
          <a:prstGeom prst="rect">
            <a:avLst/>
          </a:prstGeom>
          <a:ln>
            <a:noFill/>
          </a:ln>
        </p:spPr>
      </p:pic>
      <p:sp>
        <p:nvSpPr>
          <p:cNvPr id="356" name="CustomShape 2"/>
          <p:cNvSpPr/>
          <p:nvPr/>
        </p:nvSpPr>
        <p:spPr>
          <a:xfrm>
            <a:off x="1332000" y="3051000"/>
            <a:ext cx="1942920" cy="5979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2800" b="1" strike="noStrike" spc="-1">
                <a:solidFill>
                  <a:srgbClr val="632523"/>
                </a:solidFill>
                <a:latin typeface="Times New Roman"/>
                <a:ea typeface="Microsoft YaHei"/>
              </a:rPr>
              <a:t>БЮДЖЕТ</a:t>
            </a:r>
            <a:endParaRPr lang="ru-RU" sz="2800" b="0" strike="noStrike" spc="-1">
              <a:latin typeface="Arial"/>
            </a:endParaRPr>
          </a:p>
        </p:txBody>
      </p:sp>
      <p:pic>
        <p:nvPicPr>
          <p:cNvPr id="357" name="Picture 7"/>
          <p:cNvPicPr/>
          <p:nvPr/>
        </p:nvPicPr>
        <p:blipFill>
          <a:blip r:embed="rId5"/>
          <a:stretch/>
        </p:blipFill>
        <p:spPr>
          <a:xfrm>
            <a:off x="609480" y="1017720"/>
            <a:ext cx="3131640" cy="1115640"/>
          </a:xfrm>
          <a:prstGeom prst="rect">
            <a:avLst/>
          </a:prstGeom>
          <a:ln>
            <a:noFill/>
          </a:ln>
        </p:spPr>
      </p:pic>
      <p:sp>
        <p:nvSpPr>
          <p:cNvPr id="358" name="CustomShape 3"/>
          <p:cNvSpPr/>
          <p:nvPr/>
        </p:nvSpPr>
        <p:spPr>
          <a:xfrm>
            <a:off x="668160" y="1052640"/>
            <a:ext cx="3011040" cy="945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000000"/>
                </a:solidFill>
                <a:latin typeface="Arial"/>
                <a:ea typeface="Microsoft YaHei"/>
              </a:rPr>
              <a:t>Помогает формировать доходную часть бюджета (налог на доходы физических лиц)</a:t>
            </a:r>
            <a:endParaRPr lang="ru-RU" sz="1400" b="0" strike="noStrike" spc="-1">
              <a:latin typeface="Arial"/>
            </a:endParaRPr>
          </a:p>
        </p:txBody>
      </p:sp>
      <p:sp>
        <p:nvSpPr>
          <p:cNvPr id="359" name="CustomShape 4"/>
          <p:cNvSpPr/>
          <p:nvPr/>
        </p:nvSpPr>
        <p:spPr>
          <a:xfrm>
            <a:off x="95400" y="3924360"/>
            <a:ext cx="4427280" cy="867960"/>
          </a:xfrm>
          <a:prstGeom prst="downArrow">
            <a:avLst>
              <a:gd name="adj1" fmla="val 66222"/>
              <a:gd name="adj2" fmla="val 50000"/>
            </a:avLst>
          </a:prstGeom>
          <a:gradFill>
            <a:gsLst>
              <a:gs pos="0">
                <a:srgbClr val="ECF3DC"/>
              </a:gs>
              <a:gs pos="100000">
                <a:srgbClr val="898E80"/>
              </a:gs>
            </a:gsLst>
            <a:lin ang="5400000"/>
          </a:grad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a:solidFill>
                  <a:srgbClr val="4F6228"/>
                </a:solidFill>
                <a:latin typeface="Times New Roman"/>
                <a:ea typeface="Microsoft YaHei"/>
              </a:rPr>
              <a:t>КАК ПОЛУЧАТЕЛЬ СОЦИАЛЬНЫХ ГАРАНТИЙ</a:t>
            </a:r>
            <a:endParaRPr lang="ru-RU" sz="1600" b="0" strike="noStrike" spc="-1">
              <a:latin typeface="Arial"/>
            </a:endParaRPr>
          </a:p>
        </p:txBody>
      </p:sp>
      <p:pic>
        <p:nvPicPr>
          <p:cNvPr id="360" name="Picture 11"/>
          <p:cNvPicPr/>
          <p:nvPr/>
        </p:nvPicPr>
        <p:blipFill>
          <a:blip r:embed="rId6"/>
          <a:stretch/>
        </p:blipFill>
        <p:spPr>
          <a:xfrm>
            <a:off x="268200" y="4791240"/>
            <a:ext cx="4125600" cy="1976760"/>
          </a:xfrm>
          <a:prstGeom prst="rect">
            <a:avLst/>
          </a:prstGeom>
          <a:ln>
            <a:noFill/>
          </a:ln>
        </p:spPr>
      </p:pic>
      <p:sp>
        <p:nvSpPr>
          <p:cNvPr id="361" name="CustomShape 5"/>
          <p:cNvSpPr/>
          <p:nvPr/>
        </p:nvSpPr>
        <p:spPr>
          <a:xfrm>
            <a:off x="328680" y="4823640"/>
            <a:ext cx="3947760" cy="20113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0" strike="noStrike" spc="-1">
                <a:solidFill>
                  <a:srgbClr val="000000"/>
                </a:solidFill>
                <a:latin typeface="Times New Roman"/>
                <a:ea typeface="Microsoft YaHei"/>
              </a:rPr>
              <a:t>Получает социальные гарантии - расходная часть бюджета (образование, культура, социальные льготы и другие направления социальных гарантий населению)</a:t>
            </a: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p:txBody>
      </p:sp>
      <p:pic>
        <p:nvPicPr>
          <p:cNvPr id="362" name="Picture 13"/>
          <p:cNvPicPr/>
          <p:nvPr/>
        </p:nvPicPr>
        <p:blipFill>
          <a:blip r:embed="rId7"/>
          <a:stretch/>
        </p:blipFill>
        <p:spPr>
          <a:xfrm>
            <a:off x="201600" y="5472000"/>
            <a:ext cx="1364760" cy="1444320"/>
          </a:xfrm>
          <a:prstGeom prst="rect">
            <a:avLst/>
          </a:prstGeom>
          <a:ln>
            <a:noFill/>
          </a:ln>
        </p:spPr>
      </p:pic>
      <p:pic>
        <p:nvPicPr>
          <p:cNvPr id="363" name="Picture 14"/>
          <p:cNvPicPr/>
          <p:nvPr/>
        </p:nvPicPr>
        <p:blipFill>
          <a:blip r:embed="rId8"/>
          <a:stretch/>
        </p:blipFill>
        <p:spPr>
          <a:xfrm>
            <a:off x="1648440" y="5486760"/>
            <a:ext cx="1231560" cy="1425240"/>
          </a:xfrm>
          <a:prstGeom prst="rect">
            <a:avLst/>
          </a:prstGeom>
          <a:ln>
            <a:noFill/>
          </a:ln>
        </p:spPr>
      </p:pic>
      <p:pic>
        <p:nvPicPr>
          <p:cNvPr id="364" name="Picture 15"/>
          <p:cNvPicPr/>
          <p:nvPr/>
        </p:nvPicPr>
        <p:blipFill>
          <a:blip r:embed="rId9"/>
          <a:stretch/>
        </p:blipFill>
        <p:spPr>
          <a:xfrm>
            <a:off x="3024000" y="5486760"/>
            <a:ext cx="1109160" cy="1371240"/>
          </a:xfrm>
          <a:prstGeom prst="rect">
            <a:avLst/>
          </a:prstGeom>
          <a:ln>
            <a:noFill/>
          </a:ln>
        </p:spPr>
      </p:pic>
      <p:sp>
        <p:nvSpPr>
          <p:cNvPr id="365" name="Line 6"/>
          <p:cNvSpPr/>
          <p:nvPr/>
        </p:nvSpPr>
        <p:spPr>
          <a:xfrm>
            <a:off x="4643280" y="1052280"/>
            <a:ext cx="1440" cy="5400720"/>
          </a:xfrm>
          <a:prstGeom prst="line">
            <a:avLst/>
          </a:prstGeom>
          <a:ln w="9360">
            <a:solidFill>
              <a:srgbClr val="4A7EBB"/>
            </a:solidFill>
            <a:miter/>
          </a:ln>
        </p:spPr>
        <p:style>
          <a:lnRef idx="0">
            <a:scrgbClr r="0" g="0" b="0"/>
          </a:lnRef>
          <a:fillRef idx="0">
            <a:scrgbClr r="0" g="0" b="0"/>
          </a:fillRef>
          <a:effectRef idx="0">
            <a:scrgbClr r="0" g="0" b="0"/>
          </a:effectRef>
          <a:fontRef idx="minor"/>
        </p:style>
      </p:sp>
      <p:pic>
        <p:nvPicPr>
          <p:cNvPr id="366" name="Picture 18"/>
          <p:cNvPicPr/>
          <p:nvPr/>
        </p:nvPicPr>
        <p:blipFill>
          <a:blip r:embed="rId10"/>
          <a:stretch/>
        </p:blipFill>
        <p:spPr>
          <a:xfrm>
            <a:off x="4863960" y="1023840"/>
            <a:ext cx="3852360" cy="993240"/>
          </a:xfrm>
          <a:prstGeom prst="rect">
            <a:avLst/>
          </a:prstGeom>
          <a:ln>
            <a:noFill/>
          </a:ln>
        </p:spPr>
      </p:pic>
      <p:sp>
        <p:nvSpPr>
          <p:cNvPr id="367" name="CustomShape 7"/>
          <p:cNvSpPr/>
          <p:nvPr/>
        </p:nvSpPr>
        <p:spPr>
          <a:xfrm>
            <a:off x="4954680" y="1081080"/>
            <a:ext cx="3674880" cy="5194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000000"/>
                </a:solidFill>
                <a:latin typeface="Arial"/>
                <a:ea typeface="Microsoft YaHei"/>
              </a:rPr>
              <a:t>Возможности влияния гражданина на состав бюджета</a:t>
            </a:r>
            <a:endParaRPr lang="ru-RU" sz="1400" b="0" strike="noStrike" spc="-1">
              <a:latin typeface="Arial"/>
            </a:endParaRPr>
          </a:p>
        </p:txBody>
      </p:sp>
      <p:pic>
        <p:nvPicPr>
          <p:cNvPr id="368" name="Picture 20"/>
          <p:cNvPicPr/>
          <p:nvPr/>
        </p:nvPicPr>
        <p:blipFill>
          <a:blip r:embed="rId11"/>
          <a:stretch/>
        </p:blipFill>
        <p:spPr>
          <a:xfrm>
            <a:off x="4724280" y="1852560"/>
            <a:ext cx="4187520" cy="3749400"/>
          </a:xfrm>
          <a:prstGeom prst="rect">
            <a:avLst/>
          </a:prstGeom>
          <a:ln>
            <a:noFill/>
          </a:ln>
        </p:spPr>
      </p:pic>
      <p:pic>
        <p:nvPicPr>
          <p:cNvPr id="369" name="Picture 21"/>
          <p:cNvPicPr/>
          <p:nvPr/>
        </p:nvPicPr>
        <p:blipFill>
          <a:blip r:embed="rId12"/>
          <a:stretch/>
        </p:blipFill>
        <p:spPr>
          <a:xfrm>
            <a:off x="5864400" y="5108400"/>
            <a:ext cx="2798280" cy="3333240"/>
          </a:xfrm>
          <a:prstGeom prst="rect">
            <a:avLst/>
          </a:prstGeom>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1"/>
          <p:cNvPicPr/>
          <p:nvPr/>
        </p:nvPicPr>
        <p:blipFill>
          <a:blip r:embed="rId3"/>
          <a:stretch/>
        </p:blipFill>
        <p:spPr>
          <a:xfrm>
            <a:off x="0" y="0"/>
            <a:ext cx="9143640" cy="6857640"/>
          </a:xfrm>
          <a:prstGeom prst="rect">
            <a:avLst/>
          </a:prstGeom>
          <a:ln>
            <a:noFill/>
          </a:ln>
        </p:spPr>
      </p:pic>
      <p:pic>
        <p:nvPicPr>
          <p:cNvPr id="90" name="Picture 2"/>
          <p:cNvPicPr/>
          <p:nvPr/>
        </p:nvPicPr>
        <p:blipFill>
          <a:blip r:embed="rId4"/>
          <a:stretch/>
        </p:blipFill>
        <p:spPr>
          <a:xfrm>
            <a:off x="2462040" y="4237200"/>
            <a:ext cx="1901520" cy="3163680"/>
          </a:xfrm>
          <a:prstGeom prst="rect">
            <a:avLst/>
          </a:prstGeom>
          <a:ln>
            <a:noFill/>
          </a:ln>
        </p:spPr>
      </p:pic>
      <p:pic>
        <p:nvPicPr>
          <p:cNvPr id="91" name="Picture 3"/>
          <p:cNvPicPr/>
          <p:nvPr/>
        </p:nvPicPr>
        <p:blipFill>
          <a:blip r:embed="rId5"/>
          <a:stretch/>
        </p:blipFill>
        <p:spPr>
          <a:xfrm>
            <a:off x="378000" y="1420920"/>
            <a:ext cx="2053800" cy="3236400"/>
          </a:xfrm>
          <a:prstGeom prst="rect">
            <a:avLst/>
          </a:prstGeom>
          <a:ln>
            <a:noFill/>
          </a:ln>
        </p:spPr>
      </p:pic>
      <p:pic>
        <p:nvPicPr>
          <p:cNvPr id="92" name="Picture 4"/>
          <p:cNvPicPr/>
          <p:nvPr/>
        </p:nvPicPr>
        <p:blipFill>
          <a:blip r:embed="rId6"/>
          <a:stretch/>
        </p:blipFill>
        <p:spPr>
          <a:xfrm>
            <a:off x="4797360" y="738360"/>
            <a:ext cx="1888920" cy="2747520"/>
          </a:xfrm>
          <a:prstGeom prst="rect">
            <a:avLst/>
          </a:prstGeom>
          <a:ln>
            <a:noFill/>
          </a:ln>
        </p:spPr>
      </p:pic>
      <p:sp>
        <p:nvSpPr>
          <p:cNvPr id="93" name="CustomShape 1"/>
          <p:cNvSpPr/>
          <p:nvPr/>
        </p:nvSpPr>
        <p:spPr>
          <a:xfrm>
            <a:off x="395280" y="404640"/>
            <a:ext cx="4047840" cy="1006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a:solidFill>
                  <a:srgbClr val="1F497D"/>
                </a:solidFill>
                <a:latin typeface="Times New Roman"/>
                <a:ea typeface="Microsoft YaHei"/>
              </a:rPr>
              <a:t>Бюджет играет центральную роль в экономике округа и решении различных проблем в его развитии. Внимательное изучение бюджета дает представление о намерениях власти, ее политике, распределении ею финансовых ресурсов.</a:t>
            </a:r>
            <a:endParaRPr lang="ru-RU" sz="1200" b="0" strike="noStrike" spc="-1">
              <a:latin typeface="Arial"/>
            </a:endParaRPr>
          </a:p>
        </p:txBody>
      </p:sp>
      <p:sp>
        <p:nvSpPr>
          <p:cNvPr id="94" name="CustomShape 2"/>
          <p:cNvSpPr/>
          <p:nvPr/>
        </p:nvSpPr>
        <p:spPr>
          <a:xfrm>
            <a:off x="2263680" y="1208160"/>
            <a:ext cx="2549160" cy="1006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a:solidFill>
                  <a:srgbClr val="1F497D"/>
                </a:solidFill>
                <a:latin typeface="Times New Roman"/>
                <a:ea typeface="Microsoft YaHei"/>
              </a:rPr>
              <a:t>Благодаря анализу бюджета можно установить, как распределяются денежные средства, расходуются ли они </a:t>
            </a:r>
            <a:endParaRPr lang="ru-RU" sz="1200" b="0" strike="noStrike" spc="-1">
              <a:latin typeface="Arial"/>
            </a:endParaRPr>
          </a:p>
          <a:p>
            <a:pPr>
              <a:lnSpc>
                <a:spcPct val="100000"/>
              </a:lnSpc>
            </a:pPr>
            <a:r>
              <a:rPr lang="ru-RU" sz="1200" b="1" strike="noStrike" spc="-1">
                <a:solidFill>
                  <a:srgbClr val="1F497D"/>
                </a:solidFill>
                <a:latin typeface="Times New Roman"/>
                <a:ea typeface="Microsoft YaHei"/>
              </a:rPr>
              <a:t>по назначению.</a:t>
            </a:r>
            <a:endParaRPr lang="ru-RU" sz="1200" b="0" strike="noStrike" spc="-1">
              <a:latin typeface="Arial"/>
            </a:endParaRPr>
          </a:p>
        </p:txBody>
      </p:sp>
      <p:sp>
        <p:nvSpPr>
          <p:cNvPr id="95" name="CustomShape 3"/>
          <p:cNvSpPr/>
          <p:nvPr/>
        </p:nvSpPr>
        <p:spPr>
          <a:xfrm>
            <a:off x="2282760" y="2090880"/>
            <a:ext cx="2285640" cy="1006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a:solidFill>
                  <a:srgbClr val="1F497D"/>
                </a:solidFill>
                <a:latin typeface="Times New Roman"/>
                <a:ea typeface="Microsoft YaHei"/>
              </a:rPr>
              <a:t>Контроль за местным бюджетом особенно уместен, если иметь в виду, что он формируется за счет граждан и организаций. </a:t>
            </a:r>
            <a:endParaRPr lang="ru-RU" sz="1200" b="0" strike="noStrike" spc="-1">
              <a:latin typeface="Arial"/>
            </a:endParaRPr>
          </a:p>
        </p:txBody>
      </p:sp>
      <p:sp>
        <p:nvSpPr>
          <p:cNvPr id="96" name="CustomShape 4"/>
          <p:cNvSpPr/>
          <p:nvPr/>
        </p:nvSpPr>
        <p:spPr>
          <a:xfrm>
            <a:off x="182520" y="3027240"/>
            <a:ext cx="4571640" cy="596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100" b="1" strike="noStrike" spc="-1">
                <a:solidFill>
                  <a:srgbClr val="1F497D"/>
                </a:solidFill>
                <a:latin typeface="Times New Roman"/>
                <a:ea typeface="Microsoft YaHei"/>
              </a:rPr>
              <a:t>Эти средства изымаются в виде налогов, различных сборов и пошлин у физических и юридических лиц для проведения </a:t>
            </a:r>
            <a:endParaRPr lang="ru-RU" sz="1100" b="0" strike="noStrike" spc="-1">
              <a:latin typeface="Arial"/>
            </a:endParaRPr>
          </a:p>
          <a:p>
            <a:pPr>
              <a:lnSpc>
                <a:spcPct val="100000"/>
              </a:lnSpc>
            </a:pPr>
            <a:r>
              <a:rPr lang="ru-RU" sz="1100" b="1" strike="noStrike" spc="-1">
                <a:solidFill>
                  <a:srgbClr val="1F497D"/>
                </a:solidFill>
                <a:latin typeface="Times New Roman"/>
                <a:ea typeface="Microsoft YaHei"/>
              </a:rPr>
              <a:t>значимой для общества деятельности. </a:t>
            </a:r>
            <a:endParaRPr lang="ru-RU" sz="1100" b="0" strike="noStrike" spc="-1">
              <a:latin typeface="Arial"/>
            </a:endParaRPr>
          </a:p>
        </p:txBody>
      </p:sp>
      <p:sp>
        <p:nvSpPr>
          <p:cNvPr id="97" name="CustomShape 5"/>
          <p:cNvSpPr/>
          <p:nvPr/>
        </p:nvSpPr>
        <p:spPr>
          <a:xfrm>
            <a:off x="168120" y="3621240"/>
            <a:ext cx="4571640" cy="641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a:solidFill>
                  <a:srgbClr val="1F497D"/>
                </a:solidFill>
                <a:latin typeface="Times New Roman"/>
                <a:ea typeface="Microsoft YaHei"/>
              </a:rPr>
              <a:t>Проверка фактического использования бюджетных средств - закономерный и обязательный процесс, особенно в условиях недостатка имеющихся резервов.</a:t>
            </a:r>
            <a:endParaRPr lang="ru-RU" sz="1200" b="0" strike="noStrike" spc="-1">
              <a:latin typeface="Arial"/>
            </a:endParaRPr>
          </a:p>
        </p:txBody>
      </p:sp>
      <p:sp>
        <p:nvSpPr>
          <p:cNvPr id="98" name="CustomShape 6"/>
          <p:cNvSpPr/>
          <p:nvPr/>
        </p:nvSpPr>
        <p:spPr>
          <a:xfrm>
            <a:off x="392040" y="4267080"/>
            <a:ext cx="1972800" cy="1188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a:solidFill>
                  <a:srgbClr val="1F497D"/>
                </a:solidFill>
                <a:latin typeface="Times New Roman"/>
                <a:ea typeface="Microsoft YaHei"/>
              </a:rPr>
              <a:t>И мы надеемся, что данная презентация послужит обеспечению роста интереса граждан к вопросам использования бюджета. </a:t>
            </a:r>
            <a:endParaRPr lang="ru-RU" sz="1200" b="0" strike="noStrike" spc="-1">
              <a:latin typeface="Arial"/>
            </a:endParaRPr>
          </a:p>
        </p:txBody>
      </p:sp>
      <p:sp>
        <p:nvSpPr>
          <p:cNvPr id="99" name="CustomShape 7"/>
          <p:cNvSpPr/>
          <p:nvPr/>
        </p:nvSpPr>
        <p:spPr>
          <a:xfrm>
            <a:off x="6659640" y="533520"/>
            <a:ext cx="2180880" cy="15541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a:solidFill>
                  <a:srgbClr val="1F497D"/>
                </a:solidFill>
                <a:latin typeface="Times New Roman"/>
                <a:ea typeface="Microsoft YaHei"/>
              </a:rPr>
              <a:t>Ведь только при наличии у граждан чувства собственной причастности к бюджетному процессу и возможности высказать свое мнение можно рассчитывать на то, что население будет добросовестно участвовать</a:t>
            </a:r>
            <a:endParaRPr lang="ru-RU" sz="1200" b="0" strike="noStrike" spc="-1">
              <a:latin typeface="Arial"/>
            </a:endParaRPr>
          </a:p>
        </p:txBody>
      </p:sp>
      <p:sp>
        <p:nvSpPr>
          <p:cNvPr id="100" name="CustomShape 8"/>
          <p:cNvSpPr/>
          <p:nvPr/>
        </p:nvSpPr>
        <p:spPr>
          <a:xfrm>
            <a:off x="4740120" y="2104920"/>
            <a:ext cx="4571640" cy="2757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a:solidFill>
                  <a:srgbClr val="1F497D"/>
                </a:solidFill>
                <a:latin typeface="Times New Roman"/>
                <a:ea typeface="Microsoft YaHei"/>
              </a:rPr>
              <a:t>как в формировании бюджета, так и его исполнении.</a:t>
            </a:r>
            <a:endParaRPr lang="ru-RU" sz="1200" b="0" strike="noStrike" spc="-1">
              <a:latin typeface="Arial"/>
            </a:endParaRPr>
          </a:p>
        </p:txBody>
      </p:sp>
      <p:sp>
        <p:nvSpPr>
          <p:cNvPr id="101" name="CustomShape 9"/>
          <p:cNvSpPr/>
          <p:nvPr/>
        </p:nvSpPr>
        <p:spPr>
          <a:xfrm>
            <a:off x="4524480" y="2381400"/>
            <a:ext cx="4239720" cy="26492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a:solidFill>
                  <a:srgbClr val="1F497D"/>
                </a:solidFill>
                <a:latin typeface="Times New Roman"/>
                <a:ea typeface="Microsoft YaHei"/>
              </a:rPr>
              <a:t>«Бюджет для граждан» познакомит Вас с основными положениями бюджета муниципального образования городского округа «Вуктыл» на </a:t>
            </a:r>
            <a:r>
              <a:rPr lang="ru-RU" sz="1200" b="1" strike="noStrike" spc="-1" dirty="0" smtClean="0">
                <a:solidFill>
                  <a:srgbClr val="1F497D"/>
                </a:solidFill>
                <a:latin typeface="Times New Roman"/>
                <a:ea typeface="Microsoft YaHei"/>
              </a:rPr>
              <a:t>2019 </a:t>
            </a:r>
            <a:r>
              <a:rPr lang="ru-RU" sz="1200" b="1" strike="noStrike" spc="-1" dirty="0">
                <a:solidFill>
                  <a:srgbClr val="1F497D"/>
                </a:solidFill>
                <a:latin typeface="Times New Roman"/>
                <a:ea typeface="Microsoft YaHei"/>
              </a:rPr>
              <a:t>год и плановый период </a:t>
            </a:r>
            <a:r>
              <a:rPr lang="ru-RU" sz="1200" b="1" strike="noStrike" spc="-1" dirty="0" smtClean="0">
                <a:solidFill>
                  <a:srgbClr val="1F497D"/>
                </a:solidFill>
                <a:latin typeface="Times New Roman"/>
                <a:ea typeface="Microsoft YaHei"/>
              </a:rPr>
              <a:t>2020 </a:t>
            </a:r>
            <a:r>
              <a:rPr lang="ru-RU" sz="1200" b="1" strike="noStrike" spc="-1" dirty="0">
                <a:solidFill>
                  <a:srgbClr val="1F497D"/>
                </a:solidFill>
                <a:latin typeface="Times New Roman"/>
                <a:ea typeface="Microsoft YaHei"/>
              </a:rPr>
              <a:t>и </a:t>
            </a:r>
            <a:r>
              <a:rPr lang="ru-RU" sz="1200" b="1" strike="noStrike" spc="-1" dirty="0" smtClean="0">
                <a:solidFill>
                  <a:srgbClr val="1F497D"/>
                </a:solidFill>
                <a:latin typeface="Times New Roman"/>
                <a:ea typeface="Microsoft YaHei"/>
              </a:rPr>
              <a:t>2021 </a:t>
            </a:r>
            <a:r>
              <a:rPr lang="ru-RU" sz="1200" b="1" strike="noStrike" spc="-1" dirty="0">
                <a:solidFill>
                  <a:srgbClr val="1F497D"/>
                </a:solidFill>
                <a:latin typeface="Times New Roman"/>
                <a:ea typeface="Microsoft YaHei"/>
              </a:rPr>
              <a:t>годов.</a:t>
            </a:r>
            <a:endParaRPr lang="ru-RU" sz="1200" b="0" strike="noStrike" spc="-1" dirty="0">
              <a:latin typeface="Arial"/>
            </a:endParaRPr>
          </a:p>
          <a:p>
            <a:pPr algn="just">
              <a:lnSpc>
                <a:spcPct val="100000"/>
              </a:lnSpc>
            </a:pPr>
            <a:r>
              <a:rPr lang="ru-RU" sz="1200" b="1" strike="noStrike" spc="-1" dirty="0">
                <a:solidFill>
                  <a:srgbClr val="1F497D"/>
                </a:solidFill>
                <a:latin typeface="Times New Roman"/>
                <a:ea typeface="Microsoft YaHei"/>
              </a:rPr>
              <a:t>Представленная информация предназначена для широкого круга пользователей, так как бюджет затрагивает интересы каждого жителя муниципального округа.</a:t>
            </a:r>
            <a:endParaRPr lang="ru-RU" sz="1200" b="0" strike="noStrike" spc="-1" dirty="0">
              <a:latin typeface="Arial"/>
            </a:endParaRPr>
          </a:p>
          <a:p>
            <a:pPr algn="just">
              <a:lnSpc>
                <a:spcPct val="100000"/>
              </a:lnSpc>
            </a:pPr>
            <a:r>
              <a:rPr lang="ru-RU" sz="1200" b="1" strike="noStrike" spc="-1" dirty="0">
                <a:solidFill>
                  <a:srgbClr val="1F497D"/>
                </a:solidFill>
                <a:latin typeface="Times New Roman"/>
                <a:ea typeface="Microsoft YaHei"/>
              </a:rPr>
              <a:t>Граждане – и как налогоплательщики, и как потребители общественных благ – должны быть уверены в том, что передаваемые ими в распоряжение государства средства используются прозрачно и эффективно, приносят конкретные результаты как для общества в целом, так и для каждой семьи, для каждого человека.</a:t>
            </a:r>
            <a:endParaRPr lang="ru-RU" sz="1200" b="0" strike="noStrike" spc="-1" dirty="0">
              <a:latin typeface="Arial"/>
            </a:endParaRPr>
          </a:p>
        </p:txBody>
      </p:sp>
      <p:pic>
        <p:nvPicPr>
          <p:cNvPr id="102" name="Picture 14"/>
          <p:cNvPicPr/>
          <p:nvPr/>
        </p:nvPicPr>
        <p:blipFill>
          <a:blip r:embed="rId7"/>
          <a:stretch/>
        </p:blipFill>
        <p:spPr>
          <a:xfrm>
            <a:off x="6424560" y="6066000"/>
            <a:ext cx="2339640" cy="485280"/>
          </a:xfrm>
          <a:prstGeom prst="rect">
            <a:avLst/>
          </a:prstGeom>
          <a:ln>
            <a:noFill/>
          </a:ln>
        </p:spPr>
      </p:pic>
      <p:pic>
        <p:nvPicPr>
          <p:cNvPr id="103" name="Picture 15"/>
          <p:cNvPicPr/>
          <p:nvPr/>
        </p:nvPicPr>
        <p:blipFill>
          <a:blip r:embed="rId8"/>
          <a:stretch/>
        </p:blipFill>
        <p:spPr>
          <a:xfrm>
            <a:off x="4346640" y="4998960"/>
            <a:ext cx="4571640" cy="894960"/>
          </a:xfrm>
          <a:prstGeom prst="rect">
            <a:avLst/>
          </a:prstGeom>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 name="Picture 1"/>
          <p:cNvPicPr/>
          <p:nvPr/>
        </p:nvPicPr>
        <p:blipFill>
          <a:blip r:embed="rId3"/>
          <a:stretch/>
        </p:blipFill>
        <p:spPr>
          <a:xfrm>
            <a:off x="0" y="-30240"/>
            <a:ext cx="9143640" cy="725040"/>
          </a:xfrm>
          <a:prstGeom prst="rect">
            <a:avLst/>
          </a:prstGeom>
          <a:ln>
            <a:noFill/>
          </a:ln>
        </p:spPr>
      </p:pic>
      <p:pic>
        <p:nvPicPr>
          <p:cNvPr id="371" name="Picture 2"/>
          <p:cNvPicPr/>
          <p:nvPr/>
        </p:nvPicPr>
        <p:blipFill>
          <a:blip r:embed="rId4"/>
          <a:stretch/>
        </p:blipFill>
        <p:spPr>
          <a:xfrm>
            <a:off x="438120" y="2262240"/>
            <a:ext cx="3322440" cy="3906360"/>
          </a:xfrm>
          <a:prstGeom prst="rect">
            <a:avLst/>
          </a:prstGeom>
          <a:ln>
            <a:noFill/>
          </a:ln>
        </p:spPr>
      </p:pic>
      <p:pic>
        <p:nvPicPr>
          <p:cNvPr id="372" name="Picture 3"/>
          <p:cNvPicPr/>
          <p:nvPr/>
        </p:nvPicPr>
        <p:blipFill>
          <a:blip r:embed="rId5"/>
          <a:stretch/>
        </p:blipFill>
        <p:spPr>
          <a:xfrm>
            <a:off x="4224240" y="2346480"/>
            <a:ext cx="4328640" cy="4140000"/>
          </a:xfrm>
          <a:prstGeom prst="rect">
            <a:avLst/>
          </a:prstGeom>
          <a:ln>
            <a:noFill/>
          </a:ln>
        </p:spPr>
      </p:pic>
      <p:pic>
        <p:nvPicPr>
          <p:cNvPr id="373" name="Picture 4"/>
          <p:cNvPicPr/>
          <p:nvPr/>
        </p:nvPicPr>
        <p:blipFill>
          <a:blip r:embed="rId6"/>
          <a:stretch/>
        </p:blipFill>
        <p:spPr>
          <a:xfrm>
            <a:off x="579600" y="950760"/>
            <a:ext cx="7967160" cy="1066320"/>
          </a:xfrm>
          <a:prstGeom prst="rect">
            <a:avLst/>
          </a:prstGeom>
          <a:ln>
            <a:noFill/>
          </a:ln>
        </p:spPr>
      </p:pic>
      <p:pic>
        <p:nvPicPr>
          <p:cNvPr id="374" name="Picture 5"/>
          <p:cNvPicPr/>
          <p:nvPr/>
        </p:nvPicPr>
        <p:blipFill>
          <a:blip r:embed="rId7"/>
          <a:stretch/>
        </p:blipFill>
        <p:spPr>
          <a:xfrm>
            <a:off x="438120" y="4363920"/>
            <a:ext cx="3255480" cy="4309560"/>
          </a:xfrm>
          <a:prstGeom prst="rect">
            <a:avLst/>
          </a:prstGeom>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 name="Picture 1"/>
          <p:cNvPicPr/>
          <p:nvPr/>
        </p:nvPicPr>
        <p:blipFill>
          <a:blip r:embed="rId3"/>
          <a:stretch/>
        </p:blipFill>
        <p:spPr>
          <a:xfrm>
            <a:off x="0" y="0"/>
            <a:ext cx="9143640" cy="1195200"/>
          </a:xfrm>
          <a:prstGeom prst="rect">
            <a:avLst/>
          </a:prstGeom>
          <a:ln>
            <a:noFill/>
          </a:ln>
        </p:spPr>
      </p:pic>
      <p:graphicFrame>
        <p:nvGraphicFramePr>
          <p:cNvPr id="376" name="Table 1"/>
          <p:cNvGraphicFramePr/>
          <p:nvPr/>
        </p:nvGraphicFramePr>
        <p:xfrm>
          <a:off x="792000" y="1340640"/>
          <a:ext cx="7847640" cy="5403240"/>
        </p:xfrm>
        <a:graphic>
          <a:graphicData uri="http://schemas.openxmlformats.org/drawingml/2006/table">
            <a:tbl>
              <a:tblPr/>
              <a:tblGrid>
                <a:gridCol w="7847640"/>
              </a:tblGrid>
              <a:tr h="719640">
                <a:tc>
                  <a:txBody>
                    <a:bodyPr/>
                    <a:lstStyle/>
                    <a:p>
                      <a:pPr algn="ctr"/>
                      <a:r>
                        <a:rPr lang="ru-RU" sz="1800" b="1" i="1" strike="noStrike" spc="-1">
                          <a:latin typeface="Lucida Calligraphy"/>
                        </a:rPr>
                        <a:t>Бюджетный кодекс РФ</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r>
              <a:tr h="719640">
                <a:tc>
                  <a:txBody>
                    <a:bodyPr/>
                    <a:lstStyle/>
                    <a:p>
                      <a:pPr algn="ctr"/>
                      <a:r>
                        <a:rPr lang="ru-RU" sz="1800" b="1" i="1" strike="noStrike" spc="-1">
                          <a:latin typeface="Lucida Calligraphy"/>
                        </a:rPr>
                        <a:t>Налоговый кодекс РФ</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r h="719640">
                <a:tc>
                  <a:txBody>
                    <a:bodyPr/>
                    <a:lstStyle/>
                    <a:p>
                      <a:pPr algn="ctr"/>
                      <a:r>
                        <a:rPr lang="ru-RU" sz="1800" b="1" i="1" strike="noStrike" spc="-1">
                          <a:latin typeface="Lucida Calligraphy"/>
                        </a:rPr>
                        <a:t>Порядок составления проекта бюджетв МО ГО «Вуктыл» на очередной финансовый год и плановый период</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719640">
                <a:tc>
                  <a:txBody>
                    <a:bodyPr/>
                    <a:lstStyle/>
                    <a:p>
                      <a:pPr algn="ctr"/>
                      <a:r>
                        <a:rPr lang="ru-RU" sz="1800" b="1" i="1" strike="noStrike" spc="-1">
                          <a:latin typeface="Lucida Calligraphy"/>
                        </a:rPr>
                        <a:t>Проект закона Республики Коми «О республиканском бюджете на 2019 год и плановый период 2020 и 2021 годов»</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r h="719640">
                <a:tc>
                  <a:txBody>
                    <a:bodyPr/>
                    <a:lstStyle/>
                    <a:p>
                      <a:pPr algn="ctr"/>
                      <a:r>
                        <a:rPr lang="ru-RU" sz="1800" b="1" i="1" strike="noStrike" spc="-1">
                          <a:latin typeface="Lucida Calligraphy"/>
                        </a:rPr>
                        <a:t>Стратегия социально-экономического развития МО ГО «Вуктыл»</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719640">
                <a:tc>
                  <a:txBody>
                    <a:bodyPr/>
                    <a:lstStyle/>
                    <a:p>
                      <a:pPr algn="ctr"/>
                      <a:r>
                        <a:rPr lang="ru-RU" sz="1800" b="1" i="1" strike="noStrike" spc="-1">
                          <a:latin typeface="Lucida Calligraphy"/>
                        </a:rPr>
                        <a:t>Основные направления бюджетной и налоговой политики МО ГО «Вуктыл» на 2019 год и плановый период 2020 и 2021 годов</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r h="719640">
                <a:tc>
                  <a:txBody>
                    <a:bodyPr/>
                    <a:lstStyle/>
                    <a:p>
                      <a:pPr algn="ctr"/>
                      <a:r>
                        <a:rPr lang="ru-RU" sz="1800" b="1" i="1" strike="noStrike" spc="-1">
                          <a:latin typeface="Lucida Calligraphy"/>
                        </a:rPr>
                        <a:t>Прогноз социально-экономического развития МО ГО «Вуктыл» на 2019 год и плановый период 2020 и 2021 годов</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216000">
                <a:tc>
                  <a:txBody>
                    <a:bodyPr/>
                    <a:lstStyle/>
                    <a:p>
                      <a:pPr algn="ctr"/>
                      <a:r>
                        <a:rPr lang="ru-RU" sz="1800" b="1" i="1" strike="noStrike" spc="-1">
                          <a:latin typeface="Lucida Calligraphy"/>
                        </a:rPr>
                        <a:t>Муниципальные программы МО ГО «Вуктыл»</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CustomShape 1"/>
          <p:cNvSpPr/>
          <p:nvPr/>
        </p:nvSpPr>
        <p:spPr>
          <a:xfrm>
            <a:off x="360" y="793080"/>
            <a:ext cx="9143640" cy="56174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100" b="0" strike="noStrike" spc="-1" dirty="0">
                <a:solidFill>
                  <a:srgbClr val="000000"/>
                </a:solidFill>
                <a:latin typeface="Times New Roman"/>
                <a:ea typeface="Microsoft YaHei"/>
              </a:rPr>
              <a:t>	</a:t>
            </a:r>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В отчетном периоде на территории муниципального образования городского округа «Вуктыл» (далее – МО ГО «Вуктыл») была обеспечена относительная экономическая и социальная стабильность.</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В 2017 году объем налоговых доходов, поступивших в бюджет МО ГО «Вуктыл», составил 171 407,7 тыс. рублей, что на 42 841,6 тыс. рублей или на 20,0 %  меньше уровня 2016 года. За первое полугодие 2018 года в бюджет МО ГО «Вуктыл» поступило аналогичных доходов в размере 83 880,3 тыс. рублей.</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Удельный вес налоговых поступлений в общем объеме налоговых и неналоговых доходов бюджета составляет 77,9 %.</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Традиционно основным источником формирования налоговых доходов в отчетном периоде является налог на доходы физических лиц (87,2 %).</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Поступление налоговых доходов уменьшилось по сравнению с аналогичным периодом прошлого года. </a:t>
            </a:r>
            <a:endParaRPr lang="ru-RU" sz="1200" b="0" strike="noStrike" spc="-1" dirty="0">
              <a:latin typeface="Times New Roman" panose="02020603050405020304" pitchFamily="18" charset="0"/>
              <a:cs typeface="Times New Roman" panose="02020603050405020304" pitchFamily="18" charset="0"/>
            </a:endParaRPr>
          </a:p>
          <a:p>
            <a:pPr algn="just"/>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По результатам проведенных мероприятий по сплошной инвентаризации неучтенных объектов по состоянию на 1 января 2018 года выявлено 1345 неучтенных объектов недвижимого имущества, из которых в течение 2017 года оформлена государственная регистрация прав на 498 объектов, что составляет 37 % от общего количества выявленных неучтенных объектов недвижимости. </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Осуществлялись оптимизационные мероприятия в муниципальных учреждениях ГО «Вуктыл» в 2017 году и прошедшем периоде 2018 года: </a:t>
            </a:r>
            <a:endParaRPr lang="ru-RU" sz="1200" b="0" strike="noStrike" spc="-1" dirty="0">
              <a:latin typeface="Times New Roman" panose="02020603050405020304" pitchFamily="18" charset="0"/>
              <a:cs typeface="Times New Roman" panose="02020603050405020304" pitchFamily="18" charset="0"/>
            </a:endParaRPr>
          </a:p>
          <a:p>
            <a:pPr algn="just"/>
            <a:r>
              <a:rPr lang="ru-RU" sz="1200" b="0"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За первое полугодие 2018 года на развитие экономики и социальной сферы на территории ГО «Вуктыл» организациями всех форм собственности были направлены инвестиции в объеме 97 440 тыс. рублей, что больше показателя за первое полугодие 2017 года на 54,9 %. </a:t>
            </a:r>
            <a:endParaRPr lang="ru-RU" sz="1200" b="0" strike="noStrike" spc="-1" dirty="0">
              <a:latin typeface="Times New Roman" panose="02020603050405020304" pitchFamily="18" charset="0"/>
              <a:cs typeface="Times New Roman" panose="02020603050405020304" pitchFamily="18" charset="0"/>
            </a:endParaRPr>
          </a:p>
          <a:p>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Инвестиции в 1 полугодии 2018 года по источникам финансирования имели следующий вид:</a:t>
            </a:r>
            <a:endParaRPr lang="ru-RU" sz="1200" b="0" strike="noStrike" spc="-1" dirty="0">
              <a:latin typeface="Times New Roman" panose="02020603050405020304" pitchFamily="18" charset="0"/>
              <a:cs typeface="Times New Roman" panose="02020603050405020304" pitchFamily="18" charset="0"/>
            </a:endParaRPr>
          </a:p>
          <a:p>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собственные средства – 84 240 тыс. рублей  (86,45% в общем объеме инвестиций);</a:t>
            </a:r>
            <a:endParaRPr lang="ru-RU" sz="1200" b="0" strike="noStrike" spc="-1" dirty="0">
              <a:latin typeface="Times New Roman" panose="02020603050405020304" pitchFamily="18" charset="0"/>
              <a:cs typeface="Times New Roman" panose="02020603050405020304" pitchFamily="18" charset="0"/>
            </a:endParaRPr>
          </a:p>
          <a:p>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привлеченные средства – 13 200 тыс. рублей (13,55% в общем объеме инвестиций).</a:t>
            </a:r>
            <a:endParaRPr lang="ru-RU" sz="1200" b="0" strike="noStrike" spc="-1" dirty="0">
              <a:latin typeface="Times New Roman" panose="02020603050405020304" pitchFamily="18" charset="0"/>
              <a:cs typeface="Times New Roman" panose="02020603050405020304" pitchFamily="18" charset="0"/>
            </a:endParaRPr>
          </a:p>
          <a:p>
            <a:pPr algn="just"/>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          Инвестиции в основной капитал организаций за счет бюджетных средств в 1 </a:t>
            </a:r>
            <a:r>
              <a:rPr lang="ru-RU" sz="1200" b="0" strike="noStrike" spc="-1" dirty="0" smtClean="0">
                <a:solidFill>
                  <a:srgbClr val="000000"/>
                </a:solidFill>
                <a:latin typeface="Times New Roman" panose="02020603050405020304" pitchFamily="18" charset="0"/>
                <a:ea typeface="Microsoft YaHei"/>
                <a:cs typeface="Times New Roman" panose="02020603050405020304" pitchFamily="18" charset="0"/>
              </a:rPr>
              <a:t>полугодии </a:t>
            </a:r>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2018 года (без субъектов малого предпринимательства и объема инвестиций, не наблюдаемых прямыми статистическими методами) составили 1 328 тыс. рублей, в том числе за счет средств:</a:t>
            </a:r>
            <a:endParaRPr lang="ru-RU" sz="1200" b="0" strike="noStrike" spc="-1" dirty="0">
              <a:latin typeface="Times New Roman" panose="02020603050405020304" pitchFamily="18" charset="0"/>
              <a:cs typeface="Times New Roman" panose="02020603050405020304" pitchFamily="18" charset="0"/>
            </a:endParaRPr>
          </a:p>
          <a:p>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федерального бюджета – 771,0 тыс. рублей;</a:t>
            </a:r>
            <a:endParaRPr lang="ru-RU" sz="1200" b="0" strike="noStrike" spc="-1" dirty="0">
              <a:latin typeface="Times New Roman" panose="02020603050405020304" pitchFamily="18" charset="0"/>
              <a:cs typeface="Times New Roman" panose="02020603050405020304" pitchFamily="18" charset="0"/>
            </a:endParaRPr>
          </a:p>
          <a:p>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республиканского бюджета – 0,0 тыс. рублей;</a:t>
            </a:r>
            <a:endParaRPr lang="ru-RU" sz="1200" b="0" strike="noStrike" spc="-1" dirty="0">
              <a:latin typeface="Times New Roman" panose="02020603050405020304" pitchFamily="18" charset="0"/>
              <a:cs typeface="Times New Roman" panose="02020603050405020304" pitchFamily="18" charset="0"/>
            </a:endParaRPr>
          </a:p>
          <a:p>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местного бюджета – 557,0 тыс. рублей.</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В целях повышения результативности и эффективности использования средств бюджета МОГО «Вуктыл» в 2017 году и первом полугодии 2018 года продолжена работа по следующим направлениям:</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бюджет МО ГО «Вуктыл» разрабатывается и утверждается по программно-целевому принципу;</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ежегодно проводится оценка эффективности муниципальных программ ГО «Вуктыл», предусматривающая комплексный подход к оценке программ с учетом качества их формирования и эффективности реализации;</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годовые отчеты о ходе реализации и оценке эффективности муниципальных программ ГО «Вуктыл» рассматриваются на общественных советах при администрации ГО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endParaRPr lang="ru-RU" sz="1100" b="0" strike="noStrike" spc="-1" dirty="0">
              <a:latin typeface="Arial"/>
            </a:endParaRPr>
          </a:p>
        </p:txBody>
      </p:sp>
      <p:sp>
        <p:nvSpPr>
          <p:cNvPr id="378" name="TextShape 2"/>
          <p:cNvSpPr txBox="1"/>
          <p:nvPr/>
        </p:nvSpPr>
        <p:spPr>
          <a:xfrm>
            <a:off x="1114200" y="72000"/>
            <a:ext cx="7500600" cy="602280"/>
          </a:xfrm>
          <a:prstGeom prst="rect">
            <a:avLst/>
          </a:prstGeom>
          <a:noFill/>
          <a:ln>
            <a:noFill/>
          </a:ln>
        </p:spPr>
        <p:txBody>
          <a:bodyPr lIns="90000" tIns="45000" rIns="90000" bIns="45000"/>
          <a:lstStyle/>
          <a:p>
            <a:pPr algn="ctr"/>
            <a:r>
              <a:rPr lang="ru-RU" sz="1800" b="1" strike="noStrike" spc="-1">
                <a:latin typeface="Arial"/>
              </a:rPr>
              <a:t>Основные итоги бюджетной и налоговой политики </a:t>
            </a:r>
            <a:endParaRPr lang="ru-RU" sz="1800" b="0" strike="noStrike" spc="-1">
              <a:latin typeface="Arial"/>
            </a:endParaRPr>
          </a:p>
          <a:p>
            <a:pPr algn="ctr"/>
            <a:r>
              <a:rPr lang="ru-RU" sz="1800" b="1" strike="noStrike" spc="-1">
                <a:latin typeface="Arial"/>
              </a:rPr>
              <a:t>городского округа «Вуктыл» за 2017 год и 1 полугодие 2018 года</a:t>
            </a:r>
            <a:endParaRPr lang="ru-RU" sz="1800" b="0" strike="noStrike" spc="-1">
              <a:latin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9" name="Table 1"/>
          <p:cNvGraphicFramePr/>
          <p:nvPr/>
        </p:nvGraphicFramePr>
        <p:xfrm>
          <a:off x="361800" y="144000"/>
          <a:ext cx="8640000" cy="6624000"/>
        </p:xfrm>
        <a:graphic>
          <a:graphicData uri="http://schemas.openxmlformats.org/drawingml/2006/table">
            <a:tbl>
              <a:tblPr/>
              <a:tblGrid>
                <a:gridCol w="8640000"/>
              </a:tblGrid>
              <a:tr h="945360">
                <a:tc>
                  <a:txBody>
                    <a:bodyPr/>
                    <a:lstStyle/>
                    <a:p>
                      <a:pPr algn="ctr"/>
                      <a:r>
                        <a:rPr lang="ru-RU" sz="2000" b="1" strike="noStrike" spc="-1" dirty="0">
                          <a:latin typeface="Times New Roman"/>
                        </a:rPr>
                        <a:t>Основные направления бюджетной и налоговой политики МО ГО «Вуктыл» на 2019 год и плановый период 2020 и 2021 годов</a:t>
                      </a:r>
                      <a:endParaRPr lang="ru-RU" sz="2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r>
              <a:tr h="945360">
                <a:tc>
                  <a:txBody>
                    <a:bodyPr/>
                    <a:lstStyle/>
                    <a:p>
                      <a:pPr algn="ctr"/>
                      <a:r>
                        <a:rPr lang="ru-RU" sz="2000" b="0" i="1" strike="noStrike" spc="-1">
                          <a:latin typeface="Times New Roman"/>
                        </a:rPr>
                        <a:t>Сохранение, укрепление устойчивости и сбалансированности бюджетной системы МО ГО «Вуктыл»</a:t>
                      </a:r>
                      <a:endParaRPr lang="ru-RU" sz="2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r>
              <a:tr h="945360">
                <a:tc>
                  <a:txBody>
                    <a:bodyPr/>
                    <a:lstStyle/>
                    <a:p>
                      <a:pPr algn="ctr"/>
                      <a:r>
                        <a:rPr lang="ru-RU" sz="2000" b="0" i="1" strike="noStrike" spc="-1">
                          <a:latin typeface="Times New Roman"/>
                        </a:rPr>
                        <a:t>Оптимизация налогообложения на территории МО ГО «Вуктыл»</a:t>
                      </a:r>
                      <a:endParaRPr lang="ru-RU" sz="2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r>
              <a:tr h="945360">
                <a:tc>
                  <a:txBody>
                    <a:bodyPr/>
                    <a:lstStyle/>
                    <a:p>
                      <a:pPr algn="ctr"/>
                      <a:r>
                        <a:rPr lang="ru-RU" sz="2000" b="0" i="1" strike="noStrike" spc="-1">
                          <a:latin typeface="Times New Roman"/>
                        </a:rPr>
                        <a:t>Увеличение поступления доходов бюджета МО ГО «Вуктыл» </a:t>
                      </a:r>
                      <a:endParaRPr lang="ru-RU" sz="2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r>
              <a:tr h="945360">
                <a:tc>
                  <a:txBody>
                    <a:bodyPr/>
                    <a:lstStyle/>
                    <a:p>
                      <a:pPr algn="ctr"/>
                      <a:r>
                        <a:rPr lang="ru-RU" sz="2000" b="0" i="1" strike="noStrike" spc="-1">
                          <a:latin typeface="Times New Roman"/>
                        </a:rPr>
                        <a:t>Повышение эффективности бюджетных расходов</a:t>
                      </a:r>
                      <a:endParaRPr lang="ru-RU" sz="2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r>
              <a:tr h="947880">
                <a:tc>
                  <a:txBody>
                    <a:bodyPr/>
                    <a:lstStyle/>
                    <a:p>
                      <a:pPr algn="ctr"/>
                      <a:r>
                        <a:rPr lang="ru-RU" sz="2000" b="0" i="1" strike="noStrike" spc="-1">
                          <a:latin typeface="Times New Roman"/>
                        </a:rPr>
                        <a:t>Повышение открытости и прозрачности бюджетного процесса </a:t>
                      </a:r>
                      <a:endParaRPr lang="ru-RU" sz="2000" b="0" strike="noStrike" spc="-1">
                        <a:latin typeface="Arial"/>
                      </a:endParaRPr>
                    </a:p>
                    <a:p>
                      <a:pPr algn="ctr"/>
                      <a:r>
                        <a:rPr lang="ru-RU" sz="2000" b="0" i="1" strike="noStrike" spc="-1">
                          <a:latin typeface="Times New Roman"/>
                        </a:rPr>
                        <a:t>в МО ГО «Вуктыл»</a:t>
                      </a:r>
                      <a:endParaRPr lang="ru-RU" sz="2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r>
              <a:tr h="949320">
                <a:tc>
                  <a:txBody>
                    <a:bodyPr/>
                    <a:lstStyle/>
                    <a:p>
                      <a:pPr algn="ctr"/>
                      <a:r>
                        <a:rPr lang="ru-RU" sz="2000" b="0" i="1" strike="noStrike" spc="-1" dirty="0">
                          <a:latin typeface="Times New Roman"/>
                        </a:rPr>
                        <a:t>Повышение ликвидности бюджета МО ГО «Вуктыл»</a:t>
                      </a:r>
                      <a:endParaRPr lang="ru-RU" sz="2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 name="Picture 1"/>
          <p:cNvPicPr/>
          <p:nvPr/>
        </p:nvPicPr>
        <p:blipFill>
          <a:blip r:embed="rId3"/>
          <a:stretch/>
        </p:blipFill>
        <p:spPr>
          <a:xfrm>
            <a:off x="0" y="0"/>
            <a:ext cx="9143640" cy="664920"/>
          </a:xfrm>
          <a:prstGeom prst="rect">
            <a:avLst/>
          </a:prstGeom>
          <a:ln>
            <a:noFill/>
          </a:ln>
        </p:spPr>
      </p:pic>
      <p:pic>
        <p:nvPicPr>
          <p:cNvPr id="381" name="Picture 2"/>
          <p:cNvPicPr/>
          <p:nvPr/>
        </p:nvPicPr>
        <p:blipFill>
          <a:blip r:embed="rId4"/>
          <a:stretch/>
        </p:blipFill>
        <p:spPr>
          <a:xfrm>
            <a:off x="536400" y="871560"/>
            <a:ext cx="8064000" cy="1469520"/>
          </a:xfrm>
          <a:prstGeom prst="rect">
            <a:avLst/>
          </a:prstGeom>
          <a:ln>
            <a:noFill/>
          </a:ln>
        </p:spPr>
      </p:pic>
      <p:pic>
        <p:nvPicPr>
          <p:cNvPr id="382" name="Picture 4"/>
          <p:cNvPicPr/>
          <p:nvPr/>
        </p:nvPicPr>
        <p:blipFill>
          <a:blip r:embed="rId5"/>
          <a:stretch/>
        </p:blipFill>
        <p:spPr>
          <a:xfrm>
            <a:off x="179280" y="2513160"/>
            <a:ext cx="2795400" cy="3311280"/>
          </a:xfrm>
          <a:prstGeom prst="rect">
            <a:avLst/>
          </a:prstGeom>
          <a:ln>
            <a:noFill/>
          </a:ln>
        </p:spPr>
      </p:pic>
      <p:pic>
        <p:nvPicPr>
          <p:cNvPr id="383" name="Picture 5"/>
          <p:cNvPicPr/>
          <p:nvPr/>
        </p:nvPicPr>
        <p:blipFill>
          <a:blip r:embed="rId6"/>
          <a:stretch/>
        </p:blipFill>
        <p:spPr>
          <a:xfrm>
            <a:off x="6084720" y="2590920"/>
            <a:ext cx="2795400" cy="3233520"/>
          </a:xfrm>
          <a:prstGeom prst="rect">
            <a:avLst/>
          </a:prstGeom>
          <a:ln>
            <a:noFill/>
          </a:ln>
        </p:spPr>
      </p:pic>
      <p:pic>
        <p:nvPicPr>
          <p:cNvPr id="384" name="Picture 6"/>
          <p:cNvPicPr/>
          <p:nvPr/>
        </p:nvPicPr>
        <p:blipFill>
          <a:blip r:embed="rId7"/>
          <a:stretch/>
        </p:blipFill>
        <p:spPr>
          <a:xfrm>
            <a:off x="2830680" y="2570040"/>
            <a:ext cx="3404880" cy="2930040"/>
          </a:xfrm>
          <a:prstGeom prst="rect">
            <a:avLst/>
          </a:prstGeom>
          <a:ln>
            <a:noFill/>
          </a:ln>
        </p:spPr>
      </p:pic>
      <p:pic>
        <p:nvPicPr>
          <p:cNvPr id="385" name="Picture 7"/>
          <p:cNvPicPr/>
          <p:nvPr/>
        </p:nvPicPr>
        <p:blipFill>
          <a:blip r:embed="rId8"/>
          <a:stretch/>
        </p:blipFill>
        <p:spPr>
          <a:xfrm>
            <a:off x="3414600" y="4203720"/>
            <a:ext cx="2296800" cy="2641320"/>
          </a:xfrm>
          <a:prstGeom prst="rect">
            <a:avLst/>
          </a:prstGeom>
          <a:ln>
            <a:noFill/>
          </a:ln>
        </p:spPr>
      </p:pic>
      <p:pic>
        <p:nvPicPr>
          <p:cNvPr id="386" name="Picture 8"/>
          <p:cNvPicPr/>
          <p:nvPr/>
        </p:nvPicPr>
        <p:blipFill>
          <a:blip r:embed="rId9"/>
          <a:stretch/>
        </p:blipFill>
        <p:spPr>
          <a:xfrm>
            <a:off x="1488960" y="2782800"/>
            <a:ext cx="6082920" cy="3252600"/>
          </a:xfrm>
          <a:prstGeom prst="rect">
            <a:avLst/>
          </a:prstGeom>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 name="Picture 1"/>
          <p:cNvPicPr/>
          <p:nvPr/>
        </p:nvPicPr>
        <p:blipFill>
          <a:blip r:embed="rId3"/>
          <a:stretch/>
        </p:blipFill>
        <p:spPr>
          <a:xfrm>
            <a:off x="0" y="0"/>
            <a:ext cx="9143640" cy="907560"/>
          </a:xfrm>
          <a:prstGeom prst="rect">
            <a:avLst/>
          </a:prstGeom>
          <a:ln>
            <a:noFill/>
          </a:ln>
        </p:spPr>
      </p:pic>
      <p:graphicFrame>
        <p:nvGraphicFramePr>
          <p:cNvPr id="388" name="Table 1"/>
          <p:cNvGraphicFramePr/>
          <p:nvPr/>
        </p:nvGraphicFramePr>
        <p:xfrm>
          <a:off x="465840" y="1036440"/>
          <a:ext cx="8135640" cy="5680080"/>
        </p:xfrm>
        <a:graphic>
          <a:graphicData uri="http://schemas.openxmlformats.org/drawingml/2006/table">
            <a:tbl>
              <a:tblPr/>
              <a:tblGrid>
                <a:gridCol w="8135640"/>
              </a:tblGrid>
              <a:tr h="185040">
                <a:tc>
                  <a:txBody>
                    <a:bodyPr/>
                    <a:lstStyle/>
                    <a:p>
                      <a:pPr algn="ctr"/>
                      <a:r>
                        <a:rPr lang="ru-RU" sz="1800" b="1" i="1" strike="noStrike" spc="-1">
                          <a:latin typeface="Arial"/>
                          <a:ea typeface="Microsoft YaHei"/>
                        </a:rPr>
                        <a:t>Глава муниципального образования городского округа «Вуктыл» - руководитель администрации городского округа «Вуктыл»</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r>
              <a:tr h="719640">
                <a:tc>
                  <a:txBody>
                    <a:bodyPr/>
                    <a:lstStyle/>
                    <a:p>
                      <a:pPr algn="ctr"/>
                      <a:r>
                        <a:rPr lang="ru-RU" sz="1800" b="1" i="1" strike="noStrike" spc="-1">
                          <a:latin typeface="Times New Roman"/>
                          <a:ea typeface="Times New Roman"/>
                        </a:rPr>
                        <a:t>Совет городского округа «Вуктыл»</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r>
              <a:tr h="719640">
                <a:tc>
                  <a:txBody>
                    <a:bodyPr/>
                    <a:lstStyle/>
                    <a:p>
                      <a:pPr algn="ctr"/>
                      <a:r>
                        <a:rPr lang="ru-RU" sz="1800" b="1" i="1" strike="noStrike" spc="-1">
                          <a:latin typeface="Times New Roman"/>
                          <a:ea typeface="Times New Roman"/>
                        </a:rPr>
                        <a:t>администрация городского округа «Вуктыл»</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r>
              <a:tr h="719640">
                <a:tc>
                  <a:txBody>
                    <a:bodyPr/>
                    <a:lstStyle/>
                    <a:p>
                      <a:pPr algn="ctr"/>
                      <a:r>
                        <a:rPr lang="ru-RU" sz="1800" b="1" i="1" strike="noStrike" spc="-1">
                          <a:latin typeface="Times New Roman"/>
                          <a:ea typeface="Times New Roman"/>
                        </a:rPr>
                        <a:t>Контрольно-счетная палата ГО «Вуктыл»</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r>
              <a:tr h="719640">
                <a:tc>
                  <a:txBody>
                    <a:bodyPr/>
                    <a:lstStyle/>
                    <a:p>
                      <a:pPr algn="ctr"/>
                      <a:r>
                        <a:rPr lang="ru-RU" sz="1800" b="1" i="1" strike="noStrike" spc="-1">
                          <a:latin typeface="Times New Roman"/>
                          <a:ea typeface="Times New Roman"/>
                        </a:rPr>
                        <a:t>главные распорядители (распорядители) бюджетных средств </a:t>
                      </a:r>
                      <a:endParaRPr lang="ru-RU" sz="1800" b="0" strike="noStrike" spc="-1">
                        <a:latin typeface="Arial"/>
                      </a:endParaRPr>
                    </a:p>
                    <a:p>
                      <a:pPr algn="ctr"/>
                      <a:r>
                        <a:rPr lang="ru-RU" sz="1800" b="1" i="1" strike="noStrike" spc="-1">
                          <a:latin typeface="Times New Roman"/>
                          <a:ea typeface="Times New Roman"/>
                        </a:rPr>
                        <a:t>бюджета МО ГО «Вуктыл»</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r>
              <a:tr h="719640">
                <a:tc>
                  <a:txBody>
                    <a:bodyPr/>
                    <a:lstStyle/>
                    <a:p>
                      <a:pPr algn="ctr"/>
                      <a:r>
                        <a:rPr lang="ru-RU" sz="1800" b="1" i="1" strike="noStrike" spc="-1">
                          <a:latin typeface="Arial"/>
                          <a:ea typeface="Microsoft YaHei"/>
                        </a:rPr>
                        <a:t>главные администраторы (администраторы) доходов </a:t>
                      </a:r>
                      <a:endParaRPr lang="ru-RU" sz="1800" b="0" strike="noStrike" spc="-1">
                        <a:latin typeface="Arial"/>
                      </a:endParaRPr>
                    </a:p>
                    <a:p>
                      <a:pPr algn="ctr"/>
                      <a:r>
                        <a:rPr lang="ru-RU" sz="1800" b="1" i="1" strike="noStrike" spc="-1">
                          <a:latin typeface="Arial"/>
                          <a:ea typeface="Microsoft YaHei"/>
                        </a:rPr>
                        <a:t>бюджета МО ГО «Вуктыл»</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r>
              <a:tr h="719640">
                <a:tc>
                  <a:txBody>
                    <a:bodyPr/>
                    <a:lstStyle/>
                    <a:p>
                      <a:pPr algn="ctr"/>
                      <a:r>
                        <a:rPr lang="ru-RU" sz="1800" b="1" i="1" strike="noStrike" spc="-1">
                          <a:latin typeface="Arial"/>
                          <a:ea typeface="Microsoft YaHei"/>
                        </a:rPr>
                        <a:t>главные администраторы (администраторы) источников финансирования дефицита бюджета МО ГО «Вуктыл»</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r>
              <a:tr h="722160">
                <a:tc>
                  <a:txBody>
                    <a:bodyPr/>
                    <a:lstStyle/>
                    <a:p>
                      <a:pPr algn="ctr"/>
                      <a:r>
                        <a:rPr lang="ru-RU" sz="1800" b="1" i="1" strike="noStrike" spc="-1">
                          <a:latin typeface="Arial"/>
                          <a:ea typeface="Microsoft YaHei"/>
                        </a:rPr>
                        <a:t>получатели бюджетных средств бюджета МО ГО «Вуктыл»</a:t>
                      </a:r>
                      <a:endParaRPr lang="ru-RU" sz="18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 name="Picture 1"/>
          <p:cNvPicPr/>
          <p:nvPr/>
        </p:nvPicPr>
        <p:blipFill>
          <a:blip r:embed="rId3"/>
          <a:stretch/>
        </p:blipFill>
        <p:spPr>
          <a:xfrm>
            <a:off x="0" y="0"/>
            <a:ext cx="9143640" cy="1053720"/>
          </a:xfrm>
          <a:prstGeom prst="rect">
            <a:avLst/>
          </a:prstGeom>
          <a:ln>
            <a:noFill/>
          </a:ln>
        </p:spPr>
      </p:pic>
      <p:pic>
        <p:nvPicPr>
          <p:cNvPr id="390" name="Picture 2"/>
          <p:cNvPicPr/>
          <p:nvPr/>
        </p:nvPicPr>
        <p:blipFill>
          <a:blip r:embed="rId4"/>
          <a:stretch/>
        </p:blipFill>
        <p:spPr>
          <a:xfrm>
            <a:off x="7931160" y="1957320"/>
            <a:ext cx="1231560" cy="1931760"/>
          </a:xfrm>
          <a:prstGeom prst="rect">
            <a:avLst/>
          </a:prstGeom>
          <a:ln>
            <a:noFill/>
          </a:ln>
        </p:spPr>
      </p:pic>
      <p:pic>
        <p:nvPicPr>
          <p:cNvPr id="391" name="Picture 3"/>
          <p:cNvPicPr/>
          <p:nvPr/>
        </p:nvPicPr>
        <p:blipFill>
          <a:blip r:embed="rId5"/>
          <a:stretch/>
        </p:blipFill>
        <p:spPr>
          <a:xfrm>
            <a:off x="7937640" y="3181320"/>
            <a:ext cx="1225080" cy="2457000"/>
          </a:xfrm>
          <a:prstGeom prst="rect">
            <a:avLst/>
          </a:prstGeom>
          <a:ln>
            <a:noFill/>
          </a:ln>
        </p:spPr>
      </p:pic>
      <p:pic>
        <p:nvPicPr>
          <p:cNvPr id="392" name="Picture 4"/>
          <p:cNvPicPr/>
          <p:nvPr/>
        </p:nvPicPr>
        <p:blipFill>
          <a:blip r:embed="rId6"/>
          <a:stretch/>
        </p:blipFill>
        <p:spPr>
          <a:xfrm>
            <a:off x="7912080" y="4780080"/>
            <a:ext cx="1250640" cy="2418840"/>
          </a:xfrm>
          <a:prstGeom prst="rect">
            <a:avLst/>
          </a:prstGeom>
          <a:ln>
            <a:noFill/>
          </a:ln>
        </p:spPr>
      </p:pic>
      <p:sp>
        <p:nvSpPr>
          <p:cNvPr id="393" name="CustomShape 1"/>
          <p:cNvSpPr/>
          <p:nvPr/>
        </p:nvSpPr>
        <p:spPr>
          <a:xfrm>
            <a:off x="111240" y="1096920"/>
            <a:ext cx="8787960" cy="6966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nSpc>
                <a:spcPct val="100000"/>
              </a:lnSpc>
            </a:pPr>
            <a:r>
              <a:rPr lang="ru-RU" sz="2200" b="1" strike="noStrike" spc="-1">
                <a:solidFill>
                  <a:srgbClr val="0000FF"/>
                </a:solidFill>
                <a:latin typeface="Calibri"/>
                <a:ea typeface="Microsoft YaHei"/>
              </a:rPr>
              <a:t>Межбюджетные трансферты </a:t>
            </a:r>
            <a:r>
              <a:rPr lang="ru-RU" sz="2200" b="0" strike="noStrike" spc="-1">
                <a:solidFill>
                  <a:srgbClr val="000000"/>
                </a:solidFill>
                <a:latin typeface="Calibri"/>
                <a:ea typeface="Microsoft YaHei"/>
              </a:rPr>
              <a:t>– это денежные средства, перечисляемые из одного бюджета бюджетной системы Российской Федерации другому.</a:t>
            </a:r>
            <a:endParaRPr lang="ru-RU" sz="2200" b="0" strike="noStrike" spc="-1">
              <a:latin typeface="Arial"/>
            </a:endParaRPr>
          </a:p>
        </p:txBody>
      </p:sp>
      <p:sp>
        <p:nvSpPr>
          <p:cNvPr id="394" name="CustomShape 2"/>
          <p:cNvSpPr/>
          <p:nvPr/>
        </p:nvSpPr>
        <p:spPr>
          <a:xfrm>
            <a:off x="2627280" y="1800360"/>
            <a:ext cx="3401640" cy="112212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0000"/>
                </a:solidFill>
                <a:latin typeface="Calibri"/>
                <a:ea typeface="Microsoft YaHei"/>
              </a:rPr>
              <a:t>Дотации</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предоставляются без определения конкретной цели </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(пример, отец дает своему ребенку деньги на личные расходы)</a:t>
            </a:r>
            <a:endParaRPr lang="ru-RU" sz="1400" b="0" strike="noStrike" spc="-1">
              <a:latin typeface="Arial"/>
            </a:endParaRPr>
          </a:p>
        </p:txBody>
      </p:sp>
      <p:sp>
        <p:nvSpPr>
          <p:cNvPr id="395" name="CustomShape 3"/>
          <p:cNvSpPr/>
          <p:nvPr/>
        </p:nvSpPr>
        <p:spPr>
          <a:xfrm>
            <a:off x="2627280" y="3005280"/>
            <a:ext cx="3401640" cy="107136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2060"/>
                </a:solidFill>
                <a:latin typeface="Calibri"/>
                <a:ea typeface="Microsoft YaHei"/>
              </a:rPr>
              <a:t>Субсидии</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 предоставляются на условиях частичного софинансирования расходов (пример, отец добавляет денег ребенку для покупки игрушки)</a:t>
            </a:r>
            <a:endParaRPr lang="ru-RU" sz="1400" b="0" strike="noStrike" spc="-1">
              <a:latin typeface="Arial"/>
            </a:endParaRPr>
          </a:p>
        </p:txBody>
      </p:sp>
      <p:sp>
        <p:nvSpPr>
          <p:cNvPr id="396" name="CustomShape 4"/>
          <p:cNvSpPr/>
          <p:nvPr/>
        </p:nvSpPr>
        <p:spPr>
          <a:xfrm>
            <a:off x="2627280" y="4124160"/>
            <a:ext cx="3401640" cy="131076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2060"/>
                </a:solidFill>
                <a:latin typeface="Calibri"/>
                <a:ea typeface="Microsoft YaHei"/>
              </a:rPr>
              <a:t>Субвенции</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 предоставляются на финансирование «переданных» полномочий субъекта </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(пример, ребенку дали деньги и поручили купить продукты)</a:t>
            </a:r>
            <a:endParaRPr lang="ru-RU" sz="1400" b="0" strike="noStrike" spc="-1">
              <a:latin typeface="Arial"/>
            </a:endParaRPr>
          </a:p>
        </p:txBody>
      </p:sp>
      <p:sp>
        <p:nvSpPr>
          <p:cNvPr id="397" name="CustomShape 5"/>
          <p:cNvSpPr/>
          <p:nvPr/>
        </p:nvSpPr>
        <p:spPr>
          <a:xfrm rot="16200000">
            <a:off x="5267520" y="4094280"/>
            <a:ext cx="4238280" cy="51732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600" b="1" strike="noStrike" spc="-1">
                <a:solidFill>
                  <a:srgbClr val="002060"/>
                </a:solidFill>
                <a:latin typeface="Calibri"/>
                <a:ea typeface="Microsoft YaHei"/>
              </a:rPr>
              <a:t>Бюджет </a:t>
            </a:r>
            <a:endParaRPr lang="ru-RU" sz="1600" b="0" strike="noStrike" spc="-1">
              <a:latin typeface="Arial"/>
            </a:endParaRPr>
          </a:p>
          <a:p>
            <a:pPr algn="ctr">
              <a:lnSpc>
                <a:spcPct val="100000"/>
              </a:lnSpc>
            </a:pPr>
            <a:r>
              <a:rPr lang="ru-RU" sz="1600" b="1" strike="noStrike" spc="-1">
                <a:solidFill>
                  <a:srgbClr val="002060"/>
                </a:solidFill>
                <a:latin typeface="Calibri"/>
                <a:ea typeface="Microsoft YaHei"/>
              </a:rPr>
              <a:t>Республики Коми</a:t>
            </a:r>
            <a:endParaRPr lang="ru-RU" sz="1600" b="0" strike="noStrike" spc="-1">
              <a:latin typeface="Arial"/>
            </a:endParaRPr>
          </a:p>
        </p:txBody>
      </p:sp>
      <p:sp>
        <p:nvSpPr>
          <p:cNvPr id="398" name="CustomShape 6"/>
          <p:cNvSpPr/>
          <p:nvPr/>
        </p:nvSpPr>
        <p:spPr>
          <a:xfrm>
            <a:off x="111240" y="3933720"/>
            <a:ext cx="1723680" cy="100764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600" b="1" strike="noStrike" spc="-1">
                <a:solidFill>
                  <a:srgbClr val="002060"/>
                </a:solidFill>
                <a:latin typeface="Calibri"/>
                <a:ea typeface="Microsoft YaHei"/>
              </a:rPr>
              <a:t>Бюджет </a:t>
            </a:r>
            <a:endParaRPr lang="ru-RU" sz="1600" b="0" strike="noStrike" spc="-1">
              <a:latin typeface="Arial"/>
            </a:endParaRPr>
          </a:p>
          <a:p>
            <a:pPr algn="ctr">
              <a:lnSpc>
                <a:spcPct val="100000"/>
              </a:lnSpc>
            </a:pPr>
            <a:r>
              <a:rPr lang="ru-RU" sz="1600" b="1" strike="noStrike" spc="-1">
                <a:solidFill>
                  <a:srgbClr val="002060"/>
                </a:solidFill>
                <a:latin typeface="Calibri"/>
                <a:ea typeface="Microsoft YaHei"/>
              </a:rPr>
              <a:t>МО ГО «Вуктыл»</a:t>
            </a:r>
            <a:endParaRPr lang="ru-RU" sz="1600" b="0" strike="noStrike" spc="-1">
              <a:latin typeface="Arial"/>
            </a:endParaRPr>
          </a:p>
        </p:txBody>
      </p:sp>
      <p:sp>
        <p:nvSpPr>
          <p:cNvPr id="399" name="CustomShape 7"/>
          <p:cNvSpPr/>
          <p:nvPr/>
        </p:nvSpPr>
        <p:spPr>
          <a:xfrm>
            <a:off x="2657520" y="5516640"/>
            <a:ext cx="3311280" cy="120312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2060"/>
                </a:solidFill>
                <a:latin typeface="Calibri"/>
                <a:ea typeface="Microsoft YaHei"/>
              </a:rPr>
              <a:t>Иные межбюджетные трансферты</a:t>
            </a:r>
            <a:r>
              <a:rPr lang="ru-RU" sz="1400" b="1" strike="noStrike" spc="-1">
                <a:solidFill>
                  <a:srgbClr val="000000"/>
                </a:solidFill>
                <a:latin typeface="Calibri"/>
                <a:ea typeface="Microsoft YaHei"/>
              </a:rPr>
              <a:t> </a:t>
            </a:r>
            <a:r>
              <a:rPr lang="ru-RU" sz="1400" b="0" strike="noStrike" spc="-1">
                <a:solidFill>
                  <a:srgbClr val="000000"/>
                </a:solidFill>
                <a:latin typeface="Calibri"/>
                <a:ea typeface="Microsoft YaHei"/>
              </a:rPr>
              <a:t>–предоставляются в соответствии с принятыми нормативно-правовыми актами субъекта</a:t>
            </a:r>
            <a:endParaRPr lang="ru-RU" sz="1400" b="0" strike="noStrike" spc="-1">
              <a:latin typeface="Arial"/>
            </a:endParaRPr>
          </a:p>
        </p:txBody>
      </p:sp>
      <p:pic>
        <p:nvPicPr>
          <p:cNvPr id="400" name="Picture 12"/>
          <p:cNvPicPr/>
          <p:nvPr/>
        </p:nvPicPr>
        <p:blipFill>
          <a:blip r:embed="rId7"/>
          <a:stretch/>
        </p:blipFill>
        <p:spPr>
          <a:xfrm>
            <a:off x="122400" y="1841400"/>
            <a:ext cx="1834920" cy="2700000"/>
          </a:xfrm>
          <a:prstGeom prst="rect">
            <a:avLst/>
          </a:prstGeom>
          <a:ln>
            <a:noFill/>
          </a:ln>
        </p:spPr>
      </p:pic>
      <p:sp>
        <p:nvSpPr>
          <p:cNvPr id="401" name="CustomShape 8"/>
          <p:cNvSpPr/>
          <p:nvPr/>
        </p:nvSpPr>
        <p:spPr>
          <a:xfrm flipH="1" flipV="1">
            <a:off x="6156360" y="2468520"/>
            <a:ext cx="872640" cy="165528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2" name="CustomShape 9"/>
          <p:cNvSpPr/>
          <p:nvPr/>
        </p:nvSpPr>
        <p:spPr>
          <a:xfrm flipH="1" flipV="1">
            <a:off x="6156360" y="3610080"/>
            <a:ext cx="872640" cy="52524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3" name="CustomShape 10"/>
          <p:cNvSpPr/>
          <p:nvPr/>
        </p:nvSpPr>
        <p:spPr>
          <a:xfrm flipH="1">
            <a:off x="6156360" y="4173480"/>
            <a:ext cx="872640" cy="51552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4" name="CustomShape 11"/>
          <p:cNvSpPr/>
          <p:nvPr/>
        </p:nvSpPr>
        <p:spPr>
          <a:xfrm flipH="1">
            <a:off x="6081840" y="4221000"/>
            <a:ext cx="947520" cy="175860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5" name="CustomShape 12"/>
          <p:cNvSpPr/>
          <p:nvPr/>
        </p:nvSpPr>
        <p:spPr>
          <a:xfrm flipH="1">
            <a:off x="1844640" y="3648240"/>
            <a:ext cx="711000" cy="72828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6" name="CustomShape 13"/>
          <p:cNvSpPr/>
          <p:nvPr/>
        </p:nvSpPr>
        <p:spPr>
          <a:xfrm flipH="1">
            <a:off x="1866960" y="2803680"/>
            <a:ext cx="711000" cy="132048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7" name="CustomShape 14"/>
          <p:cNvSpPr/>
          <p:nvPr/>
        </p:nvSpPr>
        <p:spPr>
          <a:xfrm flipH="1" flipV="1">
            <a:off x="1843200" y="4479840"/>
            <a:ext cx="712440" cy="29952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8" name="CustomShape 15"/>
          <p:cNvSpPr/>
          <p:nvPr/>
        </p:nvSpPr>
        <p:spPr>
          <a:xfrm flipH="1" flipV="1">
            <a:off x="1893960" y="4654440"/>
            <a:ext cx="699840" cy="103932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 name="Picture 1"/>
          <p:cNvPicPr/>
          <p:nvPr/>
        </p:nvPicPr>
        <p:blipFill>
          <a:blip r:embed="rId3"/>
          <a:stretch/>
        </p:blipFill>
        <p:spPr>
          <a:xfrm>
            <a:off x="0" y="0"/>
            <a:ext cx="9143640" cy="834840"/>
          </a:xfrm>
          <a:prstGeom prst="rect">
            <a:avLst/>
          </a:prstGeom>
          <a:ln>
            <a:noFill/>
          </a:ln>
        </p:spPr>
      </p:pic>
      <p:pic>
        <p:nvPicPr>
          <p:cNvPr id="410" name="Picture 2"/>
          <p:cNvPicPr/>
          <p:nvPr/>
        </p:nvPicPr>
        <p:blipFill>
          <a:blip r:embed="rId4"/>
          <a:stretch/>
        </p:blipFill>
        <p:spPr>
          <a:xfrm>
            <a:off x="2481120" y="835200"/>
            <a:ext cx="6497280" cy="5760720"/>
          </a:xfrm>
          <a:prstGeom prst="rect">
            <a:avLst/>
          </a:prstGeom>
          <a:ln>
            <a:noFill/>
          </a:ln>
        </p:spPr>
      </p:pic>
      <p:sp>
        <p:nvSpPr>
          <p:cNvPr id="411" name="CustomShape 1"/>
          <p:cNvSpPr/>
          <p:nvPr/>
        </p:nvSpPr>
        <p:spPr>
          <a:xfrm>
            <a:off x="2846520" y="129528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1</a:t>
            </a:r>
            <a:endParaRPr lang="ru-RU" sz="2400" b="0" strike="noStrike" spc="-1">
              <a:latin typeface="Arial"/>
            </a:endParaRPr>
          </a:p>
        </p:txBody>
      </p:sp>
      <p:sp>
        <p:nvSpPr>
          <p:cNvPr id="412" name="CustomShape 2"/>
          <p:cNvSpPr/>
          <p:nvPr/>
        </p:nvSpPr>
        <p:spPr>
          <a:xfrm>
            <a:off x="3351240" y="234936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2</a:t>
            </a:r>
            <a:endParaRPr lang="ru-RU" sz="2400" b="0" strike="noStrike" spc="-1">
              <a:latin typeface="Arial"/>
            </a:endParaRPr>
          </a:p>
        </p:txBody>
      </p:sp>
      <p:sp>
        <p:nvSpPr>
          <p:cNvPr id="413" name="CustomShape 3"/>
          <p:cNvSpPr/>
          <p:nvPr/>
        </p:nvSpPr>
        <p:spPr>
          <a:xfrm>
            <a:off x="3541680" y="345600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3</a:t>
            </a:r>
            <a:endParaRPr lang="ru-RU" sz="2400" b="0" strike="noStrike" spc="-1">
              <a:latin typeface="Arial"/>
            </a:endParaRPr>
          </a:p>
        </p:txBody>
      </p:sp>
      <p:sp>
        <p:nvSpPr>
          <p:cNvPr id="414" name="CustomShape 4"/>
          <p:cNvSpPr/>
          <p:nvPr/>
        </p:nvSpPr>
        <p:spPr>
          <a:xfrm>
            <a:off x="3286080" y="453060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4</a:t>
            </a:r>
            <a:endParaRPr lang="ru-RU" sz="2400" b="0" strike="noStrike" spc="-1">
              <a:latin typeface="Arial"/>
            </a:endParaRPr>
          </a:p>
        </p:txBody>
      </p:sp>
      <p:sp>
        <p:nvSpPr>
          <p:cNvPr id="415" name="CustomShape 5"/>
          <p:cNvSpPr/>
          <p:nvPr/>
        </p:nvSpPr>
        <p:spPr>
          <a:xfrm>
            <a:off x="2819520" y="561492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5</a:t>
            </a:r>
            <a:endParaRPr lang="ru-RU" sz="2400" b="0" strike="noStrike" spc="-1">
              <a:latin typeface="Arial"/>
            </a:endParaRPr>
          </a:p>
        </p:txBody>
      </p:sp>
      <p:pic>
        <p:nvPicPr>
          <p:cNvPr id="416" name="Picture 8"/>
          <p:cNvPicPr/>
          <p:nvPr/>
        </p:nvPicPr>
        <p:blipFill>
          <a:blip r:embed="rId5"/>
          <a:stretch/>
        </p:blipFill>
        <p:spPr>
          <a:xfrm>
            <a:off x="96840" y="981000"/>
            <a:ext cx="2457000" cy="3285720"/>
          </a:xfrm>
          <a:prstGeom prst="rect">
            <a:avLst/>
          </a:prstGeom>
          <a:ln>
            <a:noFill/>
          </a:ln>
        </p:spPr>
      </p:pic>
      <p:pic>
        <p:nvPicPr>
          <p:cNvPr id="417" name="Picture 9"/>
          <p:cNvPicPr/>
          <p:nvPr/>
        </p:nvPicPr>
        <p:blipFill>
          <a:blip r:embed="rId6"/>
          <a:stretch/>
        </p:blipFill>
        <p:spPr>
          <a:xfrm>
            <a:off x="444600" y="2914560"/>
            <a:ext cx="2584080" cy="3625560"/>
          </a:xfrm>
          <a:prstGeom prst="rect">
            <a:avLst/>
          </a:prstGeom>
          <a:ln>
            <a:noFill/>
          </a:ln>
        </p:spPr>
      </p:pic>
      <p:pic>
        <p:nvPicPr>
          <p:cNvPr id="418" name="Picture 10"/>
          <p:cNvPicPr/>
          <p:nvPr/>
        </p:nvPicPr>
        <p:blipFill>
          <a:blip r:embed="rId7"/>
          <a:stretch/>
        </p:blipFill>
        <p:spPr>
          <a:xfrm>
            <a:off x="122400" y="5065560"/>
            <a:ext cx="2163240" cy="3200040"/>
          </a:xfrm>
          <a:prstGeom prst="rect">
            <a:avLst/>
          </a:prstGeom>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 name="Picture 1"/>
          <p:cNvPicPr/>
          <p:nvPr/>
        </p:nvPicPr>
        <p:blipFill>
          <a:blip r:embed="rId3"/>
          <a:stretch/>
        </p:blipFill>
        <p:spPr>
          <a:xfrm>
            <a:off x="0" y="0"/>
            <a:ext cx="9143640" cy="864000"/>
          </a:xfrm>
          <a:prstGeom prst="rect">
            <a:avLst/>
          </a:prstGeom>
          <a:ln>
            <a:noFill/>
          </a:ln>
        </p:spPr>
      </p:pic>
      <p:graphicFrame>
        <p:nvGraphicFramePr>
          <p:cNvPr id="420" name="Table 1"/>
          <p:cNvGraphicFramePr/>
          <p:nvPr>
            <p:extLst>
              <p:ext uri="{D42A27DB-BD31-4B8C-83A1-F6EECF244321}">
                <p14:modId xmlns:p14="http://schemas.microsoft.com/office/powerpoint/2010/main" val="3689337015"/>
              </p:ext>
            </p:extLst>
          </p:nvPr>
        </p:nvGraphicFramePr>
        <p:xfrm>
          <a:off x="65681" y="978242"/>
          <a:ext cx="8970814" cy="5661062"/>
        </p:xfrm>
        <a:graphic>
          <a:graphicData uri="http://schemas.openxmlformats.org/drawingml/2006/table">
            <a:tbl>
              <a:tblPr>
                <a:tableStyleId>{284E427A-3D55-4303-BF80-6455036E1DE7}</a:tableStyleId>
              </a:tblPr>
              <a:tblGrid>
                <a:gridCol w="4498370"/>
                <a:gridCol w="887389"/>
                <a:gridCol w="851097"/>
                <a:gridCol w="995472"/>
                <a:gridCol w="887389"/>
                <a:gridCol w="851097"/>
              </a:tblGrid>
              <a:tr h="802089">
                <a:tc>
                  <a:txBody>
                    <a:bodyPr/>
                    <a:lstStyle/>
                    <a:p>
                      <a:pPr algn="ctr">
                        <a:lnSpc>
                          <a:spcPct val="100000"/>
                        </a:lnSpc>
                      </a:pPr>
                      <a:endParaRPr lang="ru-RU" sz="180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strike="noStrike" spc="-1" dirty="0">
                          <a:latin typeface="Times New Roman" panose="02020603050405020304" pitchFamily="18" charset="0"/>
                          <a:cs typeface="Times New Roman" panose="02020603050405020304" pitchFamily="18" charset="0"/>
                        </a:rPr>
                        <a:t>Наименование</a:t>
                      </a:r>
                    </a:p>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2017 год (факт)</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2018 год </a:t>
                      </a:r>
                      <a:r>
                        <a:rPr lang="ru-RU" sz="1200" strike="noStrike" spc="-1" dirty="0" smtClean="0">
                          <a:latin typeface="Times New Roman" panose="02020603050405020304" pitchFamily="18" charset="0"/>
                          <a:cs typeface="Times New Roman" panose="02020603050405020304" pitchFamily="18" charset="0"/>
                        </a:rPr>
                        <a:t>(факт)</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2019</a:t>
                      </a:r>
                    </a:p>
                    <a:p>
                      <a:pPr algn="ctr">
                        <a:lnSpc>
                          <a:spcPct val="100000"/>
                        </a:lnSpc>
                      </a:pPr>
                      <a:r>
                        <a:rPr lang="ru-RU" sz="1200" strike="noStrike" spc="-1" dirty="0">
                          <a:latin typeface="Times New Roman" panose="02020603050405020304" pitchFamily="18" charset="0"/>
                          <a:cs typeface="Times New Roman" panose="02020603050405020304" pitchFamily="18" charset="0"/>
                        </a:rPr>
                        <a:t> год</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2020 год</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2021 год</a:t>
                      </a:r>
                      <a:endParaRPr lang="ru-RU" sz="1200" b="0" strike="noStrike" spc="-1">
                        <a:latin typeface="Times New Roman" panose="02020603050405020304" pitchFamily="18" charset="0"/>
                        <a:cs typeface="Times New Roman" panose="02020603050405020304" pitchFamily="18" charset="0"/>
                      </a:endParaRPr>
                    </a:p>
                  </a:txBody>
                  <a:tcPr marL="90000" marR="90000"/>
                </a:tc>
              </a:tr>
              <a:tr h="445605">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  Безвозмездные поступления от других бюджетов бюджетной системы Российской Федерации</a:t>
                      </a:r>
                      <a:endParaRPr lang="ru-RU" sz="1200" b="0" strike="noStrike" spc="-1">
                        <a:latin typeface="Times New Roman" panose="02020603050405020304" pitchFamily="18" charset="0"/>
                        <a:cs typeface="Times New Roman" panose="02020603050405020304" pitchFamily="18" charset="0"/>
                      </a:endParaRPr>
                    </a:p>
                  </a:txBody>
                  <a:tcPr marL="172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335 643,56</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388 722,60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512 492,36</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262 899,11</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244 965,81</a:t>
                      </a:r>
                      <a:endParaRPr lang="ru-RU" sz="1200" b="0" strike="noStrike" spc="-1" dirty="0">
                        <a:latin typeface="Times New Roman" panose="02020603050405020304" pitchFamily="18" charset="0"/>
                        <a:cs typeface="Times New Roman" panose="02020603050405020304" pitchFamily="18" charset="0"/>
                      </a:endParaRPr>
                    </a:p>
                  </a:txBody>
                  <a:tcPr marL="10800" marR="10800"/>
                </a:tc>
              </a:tr>
              <a:tr h="267363">
                <a:tc>
                  <a:txBody>
                    <a:bodyPr/>
                    <a:lstStyle/>
                    <a:p>
                      <a:pPr algn="just">
                        <a:lnSpc>
                          <a:spcPct val="100000"/>
                        </a:lnSpc>
                      </a:pPr>
                      <a:r>
                        <a:rPr lang="ru-RU" sz="1100" strike="noStrike" spc="-1">
                          <a:latin typeface="Times New Roman" panose="02020603050405020304" pitchFamily="18" charset="0"/>
                          <a:cs typeface="Times New Roman" panose="02020603050405020304" pitchFamily="18" charset="0"/>
                        </a:rPr>
                        <a:t>  Дотации на выравнивание бюджетной обеспеченности</a:t>
                      </a:r>
                      <a:endParaRPr lang="ru-RU" sz="1100" b="0" strike="noStrike" spc="-1">
                        <a:latin typeface="Times New Roman" panose="02020603050405020304" pitchFamily="18" charset="0"/>
                        <a:cs typeface="Times New Roman" panose="02020603050405020304" pitchFamily="18" charset="0"/>
                      </a:endParaRPr>
                    </a:p>
                  </a:txBody>
                  <a:tcPr marL="172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5 720,00</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13 047,30</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1 099,80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1 092,20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1 407,20</a:t>
                      </a:r>
                      <a:endParaRPr lang="ru-RU" sz="1200" b="0" strike="noStrike" spc="-1">
                        <a:latin typeface="Times New Roman" panose="02020603050405020304" pitchFamily="18" charset="0"/>
                        <a:cs typeface="Times New Roman" panose="02020603050405020304" pitchFamily="18" charset="0"/>
                      </a:endParaRPr>
                    </a:p>
                  </a:txBody>
                  <a:tcPr marL="10800" marR="10800"/>
                </a:tc>
              </a:tr>
              <a:tr h="415898">
                <a:tc>
                  <a:txBody>
                    <a:bodyPr/>
                    <a:lstStyle/>
                    <a:p>
                      <a:pPr algn="just">
                        <a:lnSpc>
                          <a:spcPct val="100000"/>
                        </a:lnSpc>
                      </a:pPr>
                      <a:r>
                        <a:rPr lang="ru-RU" sz="1100" strike="noStrike" spc="-1">
                          <a:latin typeface="Times New Roman" panose="02020603050405020304" pitchFamily="18" charset="0"/>
                          <a:cs typeface="Times New Roman" panose="02020603050405020304" pitchFamily="18" charset="0"/>
                        </a:rPr>
                        <a:t>  Дотации бюджетам на поддержку мер по обеспечению сбалансированности бюджетов</a:t>
                      </a:r>
                      <a:endParaRPr lang="ru-RU" sz="1100" b="0" strike="noStrike" spc="-1">
                        <a:latin typeface="Times New Roman" panose="02020603050405020304" pitchFamily="18" charset="0"/>
                        <a:cs typeface="Times New Roman" panose="02020603050405020304" pitchFamily="18" charset="0"/>
                      </a:endParaRPr>
                    </a:p>
                  </a:txBody>
                  <a:tcPr marL="172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78 791,84</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99 343,40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33 006,70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 0,00</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0,00 </a:t>
                      </a:r>
                      <a:endParaRPr lang="ru-RU" sz="1200" b="0" strike="noStrike" spc="-1">
                        <a:latin typeface="Times New Roman" panose="02020603050405020304" pitchFamily="18" charset="0"/>
                        <a:cs typeface="Times New Roman" panose="02020603050405020304" pitchFamily="18" charset="0"/>
                      </a:endParaRPr>
                    </a:p>
                  </a:txBody>
                  <a:tcPr marL="10800" marR="10800"/>
                </a:tc>
              </a:tr>
              <a:tr h="267363">
                <a:tc>
                  <a:txBody>
                    <a:bodyPr/>
                    <a:lstStyle/>
                    <a:p>
                      <a:pPr algn="just">
                        <a:lnSpc>
                          <a:spcPct val="100000"/>
                        </a:lnSpc>
                        <a:spcBef>
                          <a:spcPts val="567"/>
                        </a:spcBef>
                        <a:spcAft>
                          <a:spcPts val="567"/>
                        </a:spcAft>
                      </a:pPr>
                      <a:r>
                        <a:rPr lang="ru-RU" sz="1100" strike="noStrike" spc="-1">
                          <a:latin typeface="Times New Roman" panose="02020603050405020304" pitchFamily="18" charset="0"/>
                          <a:cs typeface="Times New Roman" panose="02020603050405020304" pitchFamily="18" charset="0"/>
                        </a:rPr>
                        <a:t>  Субсидии бюджетам на обеспечение жильем молодых семей</a:t>
                      </a:r>
                      <a:endParaRPr lang="ru-RU" sz="1100" b="0" strike="noStrike" spc="-1">
                        <a:latin typeface="Times New Roman" panose="02020603050405020304" pitchFamily="18" charset="0"/>
                        <a:cs typeface="Times New Roman" panose="02020603050405020304" pitchFamily="18" charset="0"/>
                      </a:endParaRPr>
                    </a:p>
                  </a:txBody>
                  <a:tcPr marL="172800" marR="10800"/>
                </a:tc>
                <a:tc>
                  <a:txBody>
                    <a:bodyPr/>
                    <a:lstStyle/>
                    <a:p>
                      <a:pPr algn="ctr">
                        <a:lnSpc>
                          <a:spcPct val="100000"/>
                        </a:lnSpc>
                        <a:spcBef>
                          <a:spcPts val="567"/>
                        </a:spcBef>
                        <a:spcAft>
                          <a:spcPts val="567"/>
                        </a:spcAft>
                      </a:pPr>
                      <a:r>
                        <a:rPr lang="ru-RU" sz="1200" strike="noStrike" spc="-1">
                          <a:latin typeface="Times New Roman" panose="02020603050405020304" pitchFamily="18" charset="0"/>
                          <a:cs typeface="Times New Roman" panose="02020603050405020304" pitchFamily="18" charset="0"/>
                        </a:rPr>
                        <a:t> 0,00</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spcBef>
                          <a:spcPts val="567"/>
                        </a:spcBef>
                        <a:spcAft>
                          <a:spcPts val="567"/>
                        </a:spcAft>
                      </a:pPr>
                      <a:r>
                        <a:rPr lang="ru-RU" sz="1200" strike="noStrike" spc="-1" dirty="0">
                          <a:solidFill>
                            <a:schemeClr val="tx1"/>
                          </a:solidFill>
                          <a:latin typeface="Times New Roman" panose="02020603050405020304" pitchFamily="18" charset="0"/>
                          <a:cs typeface="Times New Roman" panose="02020603050405020304" pitchFamily="18" charset="0"/>
                        </a:rPr>
                        <a:t> 457,19</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spcBef>
                          <a:spcPts val="567"/>
                        </a:spcBef>
                        <a:spcAft>
                          <a:spcPts val="567"/>
                        </a:spcAft>
                      </a:pPr>
                      <a:r>
                        <a:rPr lang="ru-RU" sz="1200" strike="noStrike" spc="-1" dirty="0" smtClean="0">
                          <a:latin typeface="Times New Roman" panose="02020603050405020304" pitchFamily="18" charset="0"/>
                          <a:cs typeface="Times New Roman" panose="02020603050405020304" pitchFamily="18" charset="0"/>
                        </a:rPr>
                        <a:t>394,23</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spcBef>
                          <a:spcPts val="567"/>
                        </a:spcBef>
                        <a:spcAft>
                          <a:spcPts val="567"/>
                        </a:spcAft>
                      </a:pPr>
                      <a:r>
                        <a:rPr lang="ru-RU" sz="1200" strike="noStrike" spc="-1" dirty="0">
                          <a:latin typeface="Times New Roman" panose="02020603050405020304" pitchFamily="18" charset="0"/>
                          <a:cs typeface="Times New Roman" panose="02020603050405020304" pitchFamily="18" charset="0"/>
                        </a:rPr>
                        <a:t> 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spcBef>
                          <a:spcPts val="567"/>
                        </a:spcBef>
                        <a:spcAft>
                          <a:spcPts val="567"/>
                        </a:spcAft>
                      </a:pPr>
                      <a:r>
                        <a:rPr lang="ru-RU" sz="1200" strike="noStrike" spc="-1">
                          <a:latin typeface="Times New Roman" panose="02020603050405020304" pitchFamily="18" charset="0"/>
                          <a:cs typeface="Times New Roman" panose="02020603050405020304" pitchFamily="18" charset="0"/>
                        </a:rPr>
                        <a:t> 0,00</a:t>
                      </a:r>
                      <a:endParaRPr lang="ru-RU" sz="1200" b="0" strike="noStrike" spc="-1">
                        <a:latin typeface="Times New Roman" panose="02020603050405020304" pitchFamily="18" charset="0"/>
                        <a:cs typeface="Times New Roman" panose="02020603050405020304" pitchFamily="18" charset="0"/>
                      </a:endParaRPr>
                    </a:p>
                  </a:txBody>
                  <a:tcPr marL="10800" marR="10800"/>
                </a:tc>
              </a:tr>
              <a:tr h="415898">
                <a:tc>
                  <a:txBody>
                    <a:bodyPr/>
                    <a:lstStyle/>
                    <a:p>
                      <a:pPr algn="just">
                        <a:lnSpc>
                          <a:spcPct val="100000"/>
                        </a:lnSpc>
                      </a:pPr>
                      <a:r>
                        <a:rPr lang="ru-RU" sz="1100" strike="noStrike" spc="-1">
                          <a:latin typeface="Times New Roman" panose="02020603050405020304" pitchFamily="18" charset="0"/>
                          <a:cs typeface="Times New Roman" panose="02020603050405020304" pitchFamily="18" charset="0"/>
                        </a:rPr>
                        <a:t>  Субсидии бюджетам на реализацию федеральных целевых программ</a:t>
                      </a:r>
                      <a:endParaRPr lang="ru-RU" sz="1100" b="0" strike="noStrike" spc="-1">
                        <a:latin typeface="Times New Roman" panose="02020603050405020304" pitchFamily="18" charset="0"/>
                        <a:cs typeface="Times New Roman" panose="02020603050405020304" pitchFamily="18" charset="0"/>
                      </a:endParaRPr>
                    </a:p>
                  </a:txBody>
                  <a:tcPr marL="172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210,49</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a:solidFill>
                            <a:schemeClr val="tx1"/>
                          </a:solidFill>
                          <a:latin typeface="Times New Roman" panose="02020603050405020304" pitchFamily="18" charset="0"/>
                          <a:cs typeface="Times New Roman" panose="02020603050405020304" pitchFamily="18" charset="0"/>
                        </a:rPr>
                        <a:t>0,00</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 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 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 0,00</a:t>
                      </a:r>
                      <a:endParaRPr lang="ru-RU" sz="1200" b="0" strike="noStrike" spc="-1">
                        <a:latin typeface="Times New Roman" panose="02020603050405020304" pitchFamily="18" charset="0"/>
                        <a:cs typeface="Times New Roman" panose="02020603050405020304" pitchFamily="18" charset="0"/>
                      </a:endParaRPr>
                    </a:p>
                  </a:txBody>
                  <a:tcPr marL="10800" marR="10800"/>
                </a:tc>
              </a:tr>
              <a:tr h="579287">
                <a:tc>
                  <a:txBody>
                    <a:bodyPr/>
                    <a:lstStyle/>
                    <a:p>
                      <a:pPr algn="just">
                        <a:lnSpc>
                          <a:spcPct val="100000"/>
                        </a:lnSpc>
                      </a:pPr>
                      <a:r>
                        <a:rPr lang="ru-RU" sz="1100" strike="noStrike" spc="-1" dirty="0">
                          <a:latin typeface="Times New Roman" panose="02020603050405020304" pitchFamily="18" charset="0"/>
                          <a:cs typeface="Times New Roman" panose="02020603050405020304" pitchFamily="18" charset="0"/>
                        </a:rPr>
                        <a:t>  Субсидии бюджетам на софинансирование капитальных вложений в </a:t>
                      </a:r>
                      <a:r>
                        <a:rPr lang="ru-RU" sz="1100" strike="noStrike" spc="-1" dirty="0" smtClean="0">
                          <a:latin typeface="Times New Roman" panose="02020603050405020304" pitchFamily="18" charset="0"/>
                          <a:cs typeface="Times New Roman" panose="02020603050405020304" pitchFamily="18" charset="0"/>
                        </a:rPr>
                        <a:t>объекты государственной (</a:t>
                      </a:r>
                      <a:r>
                        <a:rPr lang="ru-RU" sz="1100" strike="noStrike" spc="-1" dirty="0">
                          <a:latin typeface="Times New Roman" panose="02020603050405020304" pitchFamily="18" charset="0"/>
                          <a:cs typeface="Times New Roman" panose="02020603050405020304" pitchFamily="18" charset="0"/>
                        </a:rPr>
                        <a:t>муниципальной) собственности</a:t>
                      </a:r>
                      <a:endParaRPr lang="ru-RU" sz="1100" b="0" strike="noStrike" spc="-1" dirty="0">
                        <a:latin typeface="Times New Roman" panose="02020603050405020304" pitchFamily="18" charset="0"/>
                        <a:cs typeface="Times New Roman" panose="02020603050405020304" pitchFamily="18" charset="0"/>
                      </a:endParaRPr>
                    </a:p>
                  </a:txBody>
                  <a:tcPr marL="172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 28 000,00</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a:solidFill>
                            <a:schemeClr val="tx1"/>
                          </a:solidFill>
                          <a:latin typeface="Times New Roman" panose="02020603050405020304" pitchFamily="18" charset="0"/>
                          <a:cs typeface="Times New Roman" panose="02020603050405020304" pitchFamily="18" charset="0"/>
                        </a:rPr>
                        <a:t> 14 000,00</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140 </a:t>
                      </a:r>
                      <a:r>
                        <a:rPr lang="ru-RU" sz="1200" strike="noStrike" spc="-1" dirty="0">
                          <a:latin typeface="Times New Roman" panose="02020603050405020304" pitchFamily="18" charset="0"/>
                          <a:cs typeface="Times New Roman" panose="02020603050405020304" pitchFamily="18" charset="0"/>
                        </a:rPr>
                        <a:t>000,00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20 000,00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 0,00</a:t>
                      </a:r>
                      <a:endParaRPr lang="ru-RU" sz="1200" b="0" strike="noStrike" spc="-1">
                        <a:latin typeface="Times New Roman" panose="02020603050405020304" pitchFamily="18" charset="0"/>
                        <a:cs typeface="Times New Roman" panose="02020603050405020304" pitchFamily="18" charset="0"/>
                      </a:endParaRPr>
                    </a:p>
                  </a:txBody>
                  <a:tcPr marL="10800" marR="10800"/>
                </a:tc>
              </a:tr>
              <a:tr h="579287">
                <a:tc>
                  <a:txBody>
                    <a:bodyPr/>
                    <a:lstStyle/>
                    <a:p>
                      <a:pPr algn="just">
                        <a:lnSpc>
                          <a:spcPct val="100000"/>
                        </a:lnSpc>
                      </a:pPr>
                      <a:r>
                        <a:rPr lang="ru-RU" sz="1100" strike="noStrike" spc="-1" dirty="0">
                          <a:latin typeface="Times New Roman" panose="02020603050405020304" pitchFamily="18" charset="0"/>
                          <a:cs typeface="Times New Roman" panose="02020603050405020304" pitchFamily="18" charset="0"/>
                        </a:rPr>
                        <a:t>  Субсидии бюджетам на реализацию мероприятий государственной программы Российской Федерации "Доступная среда" на 2011 - 2020 годы</a:t>
                      </a:r>
                      <a:endParaRPr lang="ru-RU" sz="1100" b="0" strike="noStrike" spc="-1" dirty="0">
                        <a:latin typeface="Times New Roman" panose="02020603050405020304" pitchFamily="18" charset="0"/>
                        <a:cs typeface="Times New Roman" panose="02020603050405020304" pitchFamily="18" charset="0"/>
                      </a:endParaRPr>
                    </a:p>
                  </a:txBody>
                  <a:tcPr marL="172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2 359,40</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a:solidFill>
                            <a:schemeClr val="tx1"/>
                          </a:solidFill>
                          <a:latin typeface="Times New Roman" panose="02020603050405020304" pitchFamily="18" charset="0"/>
                          <a:cs typeface="Times New Roman" panose="02020603050405020304" pitchFamily="18" charset="0"/>
                        </a:rPr>
                        <a:t>0,00</a:t>
                      </a:r>
                      <a:endParaRPr lang="ru-RU" sz="1200" b="0" strike="noStrike" spc="-1">
                        <a:solidFill>
                          <a:schemeClr val="tx1"/>
                        </a:solidFill>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 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 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 0,00</a:t>
                      </a:r>
                      <a:endParaRPr lang="ru-RU" sz="1200" b="0" strike="noStrike" spc="-1">
                        <a:latin typeface="Times New Roman" panose="02020603050405020304" pitchFamily="18" charset="0"/>
                        <a:cs typeface="Times New Roman" panose="02020603050405020304" pitchFamily="18" charset="0"/>
                      </a:endParaRPr>
                    </a:p>
                  </a:txBody>
                  <a:tcPr marL="10800" marR="10800"/>
                </a:tc>
              </a:tr>
              <a:tr h="267363">
                <a:tc>
                  <a:txBody>
                    <a:bodyPr/>
                    <a:lstStyle/>
                    <a:p>
                      <a:pPr algn="just">
                        <a:lnSpc>
                          <a:spcPct val="100000"/>
                        </a:lnSpc>
                      </a:pPr>
                      <a:r>
                        <a:rPr lang="ru-RU" sz="1100" strike="noStrike" spc="-1" dirty="0">
                          <a:latin typeface="Times New Roman" panose="02020603050405020304" pitchFamily="18" charset="0"/>
                          <a:cs typeface="Times New Roman" panose="02020603050405020304" pitchFamily="18" charset="0"/>
                        </a:rPr>
                        <a:t> Субсидия бюджетам на поддержку отрасли культуры</a:t>
                      </a:r>
                      <a:endParaRPr lang="ru-RU" sz="1100" b="0" strike="noStrike" spc="-1" dirty="0">
                        <a:latin typeface="Times New Roman" panose="02020603050405020304" pitchFamily="18" charset="0"/>
                        <a:cs typeface="Times New Roman" panose="02020603050405020304" pitchFamily="18" charset="0"/>
                      </a:endParaRPr>
                    </a:p>
                  </a:txBody>
                  <a:tcPr marL="172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29,71</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a:solidFill>
                            <a:schemeClr val="tx1"/>
                          </a:solidFill>
                          <a:latin typeface="Times New Roman" panose="02020603050405020304" pitchFamily="18" charset="0"/>
                          <a:cs typeface="Times New Roman" panose="02020603050405020304" pitchFamily="18" charset="0"/>
                        </a:rPr>
                        <a:t>26,70</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35 964,43</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0,00</a:t>
                      </a:r>
                      <a:endParaRPr lang="ru-RU" sz="1200" b="0" strike="noStrike" spc="-1">
                        <a:latin typeface="Times New Roman" panose="02020603050405020304" pitchFamily="18" charset="0"/>
                        <a:cs typeface="Times New Roman" panose="02020603050405020304" pitchFamily="18" charset="0"/>
                      </a:endParaRPr>
                    </a:p>
                  </a:txBody>
                  <a:tcPr marL="10800" marR="10800"/>
                </a:tc>
              </a:tr>
              <a:tr h="579287">
                <a:tc>
                  <a:txBody>
                    <a:bodyPr/>
                    <a:lstStyle/>
                    <a:p>
                      <a:pPr algn="just">
                        <a:lnSpc>
                          <a:spcPct val="100000"/>
                        </a:lnSpc>
                      </a:pPr>
                      <a:r>
                        <a:rPr lang="ru-RU" sz="1100" strike="noStrike" spc="-1" dirty="0">
                          <a:latin typeface="Times New Roman" panose="02020603050405020304" pitchFamily="18" charset="0"/>
                          <a:cs typeface="Times New Roman" panose="02020603050405020304" pitchFamily="18" charset="0"/>
                        </a:rPr>
                        <a:t>  Субсидии бюджетам на обеспечение развития и укрепления материально-технической базы муниципальных домов культуры</a:t>
                      </a:r>
                      <a:endParaRPr lang="ru-RU" sz="1100" b="0" strike="noStrike" spc="-1" dirty="0">
                        <a:latin typeface="Times New Roman" panose="02020603050405020304" pitchFamily="18" charset="0"/>
                        <a:cs typeface="Times New Roman" panose="02020603050405020304" pitchFamily="18" charset="0"/>
                      </a:endParaRPr>
                    </a:p>
                  </a:txBody>
                  <a:tcPr marL="172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758,27</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a:solidFill>
                            <a:schemeClr val="tx1"/>
                          </a:solidFill>
                          <a:latin typeface="Times New Roman" panose="02020603050405020304" pitchFamily="18" charset="0"/>
                          <a:cs typeface="Times New Roman" panose="02020603050405020304" pitchFamily="18" charset="0"/>
                        </a:rPr>
                        <a:t>920,02</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766,89</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 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 0,00</a:t>
                      </a:r>
                      <a:endParaRPr lang="ru-RU" sz="1200" b="0" strike="noStrike" spc="-1">
                        <a:latin typeface="Times New Roman" panose="02020603050405020304" pitchFamily="18" charset="0"/>
                        <a:cs typeface="Times New Roman" panose="02020603050405020304" pitchFamily="18" charset="0"/>
                      </a:endParaRPr>
                    </a:p>
                  </a:txBody>
                  <a:tcPr marL="10800" marR="10800"/>
                </a:tc>
              </a:tr>
              <a:tr h="447422">
                <a:tc>
                  <a:txBody>
                    <a:bodyPr/>
                    <a:lstStyle/>
                    <a:p>
                      <a:pPr algn="just">
                        <a:lnSpc>
                          <a:spcPct val="100000"/>
                        </a:lnSpc>
                      </a:pPr>
                      <a:r>
                        <a:rPr lang="ru-RU" sz="1100" strike="noStrike" spc="-1" dirty="0">
                          <a:latin typeface="Times New Roman" panose="02020603050405020304" pitchFamily="18" charset="0"/>
                          <a:cs typeface="Times New Roman" panose="02020603050405020304" pitchFamily="18" charset="0"/>
                        </a:rPr>
                        <a:t>Субсидии бюджетам на </a:t>
                      </a:r>
                      <a:r>
                        <a:rPr lang="ru-RU" sz="1100" strike="noStrike" spc="-1" dirty="0" smtClean="0">
                          <a:latin typeface="Times New Roman" panose="02020603050405020304" pitchFamily="18" charset="0"/>
                          <a:cs typeface="Times New Roman" panose="02020603050405020304" pitchFamily="18" charset="0"/>
                        </a:rPr>
                        <a:t>реализацию программ </a:t>
                      </a:r>
                      <a:r>
                        <a:rPr lang="ru-RU" sz="1100" strike="noStrike" spc="-1" dirty="0">
                          <a:latin typeface="Times New Roman" panose="02020603050405020304" pitchFamily="18" charset="0"/>
                          <a:cs typeface="Times New Roman" panose="02020603050405020304" pitchFamily="18" charset="0"/>
                        </a:rPr>
                        <a:t>формирования современной городской среды</a:t>
                      </a:r>
                      <a:endParaRPr lang="ru-RU" sz="1100" b="0" strike="noStrike" spc="-1" dirty="0">
                        <a:latin typeface="Times New Roman" panose="02020603050405020304" pitchFamily="18" charset="0"/>
                        <a:cs typeface="Times New Roman" panose="02020603050405020304" pitchFamily="18" charset="0"/>
                      </a:endParaRPr>
                    </a:p>
                  </a:txBody>
                  <a:tcPr marL="172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0,00</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a:solidFill>
                            <a:schemeClr val="tx1"/>
                          </a:solidFill>
                          <a:latin typeface="Times New Roman" panose="02020603050405020304" pitchFamily="18" charset="0"/>
                          <a:cs typeface="Times New Roman" panose="02020603050405020304" pitchFamily="18" charset="0"/>
                        </a:rPr>
                        <a:t>3 337,89</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5 308,47</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r>
              <a:tr h="535839">
                <a:tc>
                  <a:txBody>
                    <a:bodyPr/>
                    <a:lstStyle/>
                    <a:p>
                      <a:pPr algn="just">
                        <a:lnSpc>
                          <a:spcPct val="100000"/>
                        </a:lnSpc>
                      </a:pPr>
                      <a:r>
                        <a:rPr lang="ru-RU" sz="1100" strike="noStrike" spc="-1" dirty="0">
                          <a:latin typeface="Times New Roman" panose="02020603050405020304" pitchFamily="18" charset="0"/>
                          <a:cs typeface="Times New Roman" panose="02020603050405020304" pitchFamily="18" charset="0"/>
                        </a:rPr>
                        <a:t>  Прочие субсидии</a:t>
                      </a:r>
                      <a:endParaRPr lang="ru-RU" sz="1100" b="0" strike="noStrike" spc="-1" dirty="0">
                        <a:latin typeface="Times New Roman" panose="02020603050405020304" pitchFamily="18" charset="0"/>
                        <a:cs typeface="Times New Roman" panose="02020603050405020304" pitchFamily="18" charset="0"/>
                      </a:endParaRPr>
                    </a:p>
                  </a:txBody>
                  <a:tcPr marL="172800" marR="108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27 057,53</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29 759,38</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59 139,37</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7 834,40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7 834,40</a:t>
                      </a:r>
                      <a:endParaRPr lang="ru-RU" sz="1200" b="0" strike="noStrike" spc="-1" dirty="0">
                        <a:latin typeface="Times New Roman" panose="02020603050405020304" pitchFamily="18" charset="0"/>
                        <a:cs typeface="Times New Roman" panose="02020603050405020304" pitchFamily="18" charset="0"/>
                      </a:endParaRPr>
                    </a:p>
                  </a:txBody>
                  <a:tcPr marL="10800" marR="10800"/>
                </a:tc>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 name="Picture 1"/>
          <p:cNvPicPr/>
          <p:nvPr/>
        </p:nvPicPr>
        <p:blipFill>
          <a:blip r:embed="rId3"/>
          <a:stretch/>
        </p:blipFill>
        <p:spPr>
          <a:xfrm>
            <a:off x="0" y="0"/>
            <a:ext cx="9143640" cy="834840"/>
          </a:xfrm>
          <a:prstGeom prst="rect">
            <a:avLst/>
          </a:prstGeom>
          <a:ln>
            <a:noFill/>
          </a:ln>
        </p:spPr>
      </p:pic>
      <p:graphicFrame>
        <p:nvGraphicFramePr>
          <p:cNvPr id="4" name="Table 1"/>
          <p:cNvGraphicFramePr/>
          <p:nvPr>
            <p:extLst>
              <p:ext uri="{D42A27DB-BD31-4B8C-83A1-F6EECF244321}">
                <p14:modId xmlns:p14="http://schemas.microsoft.com/office/powerpoint/2010/main" val="1528612210"/>
              </p:ext>
            </p:extLst>
          </p:nvPr>
        </p:nvGraphicFramePr>
        <p:xfrm>
          <a:off x="89311" y="980728"/>
          <a:ext cx="8965018" cy="5724871"/>
        </p:xfrm>
        <a:graphic>
          <a:graphicData uri="http://schemas.openxmlformats.org/drawingml/2006/table">
            <a:tbl>
              <a:tblPr>
                <a:tableStyleId>{284E427A-3D55-4303-BF80-6455036E1DE7}</a:tableStyleId>
              </a:tblPr>
              <a:tblGrid>
                <a:gridCol w="4644537"/>
                <a:gridCol w="936104"/>
                <a:gridCol w="864096"/>
                <a:gridCol w="864096"/>
                <a:gridCol w="864096"/>
                <a:gridCol w="792089"/>
              </a:tblGrid>
              <a:tr h="863843">
                <a:tc>
                  <a:txBody>
                    <a:bodyPr/>
                    <a:lstStyle/>
                    <a:p>
                      <a:pPr algn="ctr">
                        <a:lnSpc>
                          <a:spcPct val="100000"/>
                        </a:lnSpc>
                      </a:pPr>
                      <a:endParaRPr lang="ru-RU" sz="120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strike="noStrike" spc="-1" dirty="0">
                          <a:latin typeface="Times New Roman" panose="02020603050405020304" pitchFamily="18" charset="0"/>
                          <a:cs typeface="Times New Roman" panose="02020603050405020304" pitchFamily="18" charset="0"/>
                        </a:rPr>
                        <a:t>Наименование</a:t>
                      </a:r>
                    </a:p>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2017 год (факт)</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2018 год </a:t>
                      </a:r>
                      <a:r>
                        <a:rPr lang="ru-RU" sz="1200" strike="noStrike" spc="-1" dirty="0" smtClean="0">
                          <a:latin typeface="Times New Roman" panose="02020603050405020304" pitchFamily="18" charset="0"/>
                          <a:cs typeface="Times New Roman" panose="02020603050405020304" pitchFamily="18" charset="0"/>
                        </a:rPr>
                        <a:t>(факт)</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2019  </a:t>
                      </a:r>
                      <a:r>
                        <a:rPr lang="ru-RU" sz="1200" strike="noStrike" spc="-1" dirty="0">
                          <a:latin typeface="Times New Roman" panose="02020603050405020304" pitchFamily="18" charset="0"/>
                          <a:cs typeface="Times New Roman" panose="02020603050405020304" pitchFamily="18" charset="0"/>
                        </a:rPr>
                        <a:t>год</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2020 год</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2021 год</a:t>
                      </a:r>
                      <a:endParaRPr lang="ru-RU" sz="1200" b="0" strike="noStrike" spc="-1">
                        <a:latin typeface="Times New Roman" panose="02020603050405020304" pitchFamily="18" charset="0"/>
                        <a:cs typeface="Times New Roman" panose="02020603050405020304" pitchFamily="18" charset="0"/>
                      </a:endParaRPr>
                    </a:p>
                  </a:txBody>
                  <a:tcPr marL="90000" marR="90000"/>
                </a:tc>
              </a:tr>
              <a:tr h="863843">
                <a:tc>
                  <a:txBody>
                    <a:bodyPr/>
                    <a:lstStyle/>
                    <a:p>
                      <a:pPr algn="just" rtl="0"/>
                      <a:r>
                        <a:rPr lang="ru-RU" sz="1200" strike="noStrike" spc="-1" dirty="0">
                          <a:latin typeface="Times New Roman" panose="02020603050405020304" pitchFamily="18" charset="0"/>
                          <a:cs typeface="Times New Roman" panose="02020603050405020304" pitchFamily="18" charset="0"/>
                        </a:rPr>
                        <a:t> </a:t>
                      </a:r>
                      <a:r>
                        <a:rPr kumimoji="0" lang="ru-RU" sz="1200" b="0" i="0" u="none" strike="noStrike" kern="1200" dirty="0" smtClean="0">
                          <a:solidFill>
                            <a:schemeClr val="dk1"/>
                          </a:solidFill>
                          <a:latin typeface="Times New Roman" panose="02020603050405020304" pitchFamily="18" charset="0"/>
                          <a:ea typeface="+mn-ea"/>
                          <a:cs typeface="Times New Roman" panose="02020603050405020304" pitchFamily="18" charset="0"/>
                        </a:rPr>
                        <a:t>Субвенции бюджетам на осуществление полномочий по составлению (изменению) списков кандидатов в присяжные заседатели федеральных судов общей юрисдикции в Российской Федерации</a:t>
                      </a:r>
                    </a:p>
                  </a:txBody>
                  <a:tcPr marL="172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7,1</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a:solidFill>
                            <a:schemeClr val="tx1"/>
                          </a:solidFill>
                          <a:latin typeface="Times New Roman" panose="02020603050405020304" pitchFamily="18" charset="0"/>
                          <a:cs typeface="Times New Roman" panose="02020603050405020304" pitchFamily="18" charset="0"/>
                        </a:rPr>
                        <a:t>89,00</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7,20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7,50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7,90</a:t>
                      </a:r>
                      <a:endParaRPr lang="ru-RU" sz="1200" b="0" strike="noStrike" spc="-1" dirty="0">
                        <a:latin typeface="Times New Roman" panose="02020603050405020304" pitchFamily="18" charset="0"/>
                        <a:cs typeface="Times New Roman" panose="02020603050405020304" pitchFamily="18" charset="0"/>
                      </a:endParaRPr>
                    </a:p>
                  </a:txBody>
                  <a:tcPr marL="10800" marR="10800"/>
                </a:tc>
              </a:tr>
              <a:tr h="604690">
                <a:tc>
                  <a:txBody>
                    <a:bodyPr/>
                    <a:lstStyle/>
                    <a:p>
                      <a:pPr algn="l"/>
                      <a:r>
                        <a:rPr lang="ru-RU" sz="1200" b="0" dirty="0">
                          <a:effectLst/>
                          <a:latin typeface="Times New Roman" panose="02020603050405020304" pitchFamily="18" charset="0"/>
                          <a:cs typeface="Times New Roman" panose="02020603050405020304" pitchFamily="18" charset="0"/>
                        </a:rPr>
                        <a:t>Субвенции местным бюджетам на выполнение передаваемых полномочий субъектов Российской Федерации</a:t>
                      </a:r>
                    </a:p>
                  </a:txBody>
                  <a:tcPr anchor="ct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2 041,22</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solidFill>
                            <a:schemeClr val="tx1"/>
                          </a:solidFill>
                          <a:latin typeface="Times New Roman" panose="02020603050405020304" pitchFamily="18" charset="0"/>
                          <a:cs typeface="Times New Roman" panose="02020603050405020304" pitchFamily="18" charset="0"/>
                        </a:rPr>
                        <a:t>3 003,82</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smtClean="0">
                          <a:latin typeface="Times New Roman" panose="02020603050405020304" pitchFamily="18" charset="0"/>
                          <a:cs typeface="Times New Roman" panose="02020603050405020304" pitchFamily="18" charset="0"/>
                        </a:rPr>
                        <a:t>4 207,87</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4 588,61</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4 588,61</a:t>
                      </a:r>
                      <a:endParaRPr lang="ru-RU" sz="1200" b="0" strike="noStrike" spc="-1" dirty="0">
                        <a:latin typeface="Times New Roman" panose="02020603050405020304" pitchFamily="18" charset="0"/>
                        <a:cs typeface="Times New Roman" panose="02020603050405020304" pitchFamily="18" charset="0"/>
                      </a:endParaRPr>
                    </a:p>
                  </a:txBody>
                  <a:tcPr marL="10800" marR="10800"/>
                </a:tc>
              </a:tr>
              <a:tr h="1036612">
                <a:tc>
                  <a:txBody>
                    <a:bodyPr/>
                    <a:lstStyle/>
                    <a:p>
                      <a:pPr algn="l"/>
                      <a:r>
                        <a:rPr lang="ru-RU" sz="1200" b="0" dirty="0">
                          <a:effectLst/>
                          <a:latin typeface="Times New Roman" panose="02020603050405020304" pitchFamily="18" charset="0"/>
                          <a:cs typeface="Times New Roman" panose="02020603050405020304" pitchFamily="18" charset="0"/>
                        </a:rPr>
                        <a:t>Субвенции бюджетам на компенсацию части платы, взимаемой с родителей (законных представителей) за присмотр и уход за детьми, посещающими образовательные организации, реализующие образовательные программы дошкольного образования</a:t>
                      </a:r>
                    </a:p>
                  </a:txBody>
                  <a:tcPr anchor="ct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2 647,00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solidFill>
                            <a:schemeClr val="tx1"/>
                          </a:solidFill>
                          <a:latin typeface="Times New Roman" panose="02020603050405020304" pitchFamily="18" charset="0"/>
                          <a:cs typeface="Times New Roman" panose="02020603050405020304" pitchFamily="18" charset="0"/>
                        </a:rPr>
                        <a:t>1 727,20</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0800" marR="10800"/>
                </a:tc>
                <a:tc>
                  <a:txBody>
                    <a:bodyPr/>
                    <a:lstStyle/>
                    <a:p>
                      <a:pPr algn="ctr"/>
                      <a:r>
                        <a:rPr lang="ru-RU" sz="1200" dirty="0" smtClean="0">
                          <a:latin typeface="Times New Roman" panose="02020603050405020304" pitchFamily="18" charset="0"/>
                          <a:cs typeface="Times New Roman" panose="02020603050405020304" pitchFamily="18" charset="0"/>
                        </a:rPr>
                        <a:t>2 493,20</a:t>
                      </a:r>
                      <a:endParaRPr lang="ru-RU" sz="1200" dirty="0">
                        <a:latin typeface="Times New Roman" panose="02020603050405020304" pitchFamily="18" charset="0"/>
                        <a:cs typeface="Times New Roman" panose="02020603050405020304" pitchFamily="18" charset="0"/>
                      </a:endParaRPr>
                    </a:p>
                  </a:txBody>
                  <a:tcPr marL="10800" marR="10800"/>
                </a:tc>
                <a:tc>
                  <a:txBody>
                    <a:bodyPr/>
                    <a:lstStyle/>
                    <a:p>
                      <a:pPr algn="ctr"/>
                      <a:r>
                        <a:rPr lang="ru-RU" sz="1200" dirty="0" smtClean="0">
                          <a:latin typeface="Times New Roman" panose="02020603050405020304" pitchFamily="18" charset="0"/>
                          <a:cs typeface="Times New Roman" panose="02020603050405020304" pitchFamily="18" charset="0"/>
                        </a:rPr>
                        <a:t>1 740,90</a:t>
                      </a:r>
                      <a:endParaRPr lang="ru-RU" sz="1200" dirty="0">
                        <a:latin typeface="Times New Roman" panose="02020603050405020304" pitchFamily="18" charset="0"/>
                        <a:cs typeface="Times New Roman" panose="02020603050405020304" pitchFamily="18" charset="0"/>
                      </a:endParaRPr>
                    </a:p>
                  </a:txBody>
                  <a:tcPr marL="10800" marR="10800"/>
                </a:tc>
                <a:tc>
                  <a:txBody>
                    <a:bodyPr/>
                    <a:lstStyle/>
                    <a:p>
                      <a:pPr algn="ctr"/>
                      <a:r>
                        <a:rPr lang="ru-RU" sz="1200" dirty="0" smtClean="0">
                          <a:latin typeface="Times New Roman" panose="02020603050405020304" pitchFamily="18" charset="0"/>
                          <a:cs typeface="Times New Roman" panose="02020603050405020304" pitchFamily="18" charset="0"/>
                        </a:rPr>
                        <a:t>1 740,90</a:t>
                      </a:r>
                      <a:endParaRPr lang="ru-RU" sz="1200" dirty="0">
                        <a:latin typeface="Times New Roman" panose="02020603050405020304" pitchFamily="18" charset="0"/>
                        <a:cs typeface="Times New Roman" panose="02020603050405020304" pitchFamily="18" charset="0"/>
                      </a:endParaRPr>
                    </a:p>
                  </a:txBody>
                  <a:tcPr marL="10800" marR="10800"/>
                </a:tc>
              </a:tr>
              <a:tr h="987263">
                <a:tc>
                  <a:txBody>
                    <a:bodyPr/>
                    <a:lstStyle/>
                    <a:p>
                      <a:pPr algn="l"/>
                      <a:r>
                        <a:rPr lang="ru-RU" sz="1200" b="0" dirty="0">
                          <a:effectLst/>
                          <a:latin typeface="Times New Roman" panose="02020603050405020304" pitchFamily="18" charset="0"/>
                          <a:cs typeface="Times New Roman" panose="02020603050405020304" pitchFamily="18" charset="0"/>
                        </a:rPr>
                        <a:t>Субвенции бюджетам на осуществление полномочий по обеспечению жильем отдельных категорий граждан, установленных Федеральным законом от 24 ноября 1995 года № 181-ФЗ "О социальной защите инвалидов в Российской Федерации"</a:t>
                      </a:r>
                    </a:p>
                  </a:txBody>
                  <a:tcPr anchor="ct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744,80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834,50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834,50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834,50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834,50</a:t>
                      </a:r>
                      <a:endParaRPr lang="ru-RU" sz="1200" b="0" strike="noStrike" spc="-1" dirty="0">
                        <a:latin typeface="Times New Roman" panose="02020603050405020304" pitchFamily="18" charset="0"/>
                        <a:cs typeface="Times New Roman" panose="02020603050405020304" pitchFamily="18" charset="0"/>
                      </a:endParaRPr>
                    </a:p>
                  </a:txBody>
                  <a:tcPr marL="10800" marR="10800"/>
                </a:tc>
              </a:tr>
              <a:tr h="6843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dirty="0" smtClean="0">
                          <a:solidFill>
                            <a:schemeClr val="dk1"/>
                          </a:solidFill>
                          <a:latin typeface="Times New Roman" panose="02020603050405020304" pitchFamily="18" charset="0"/>
                          <a:ea typeface="+mn-ea"/>
                          <a:cs typeface="Times New Roman" panose="02020603050405020304" pitchFamily="18" charset="0"/>
                        </a:rPr>
                        <a:t>Субвенции бюджетам на осуществление первичного воинского учета на территориях, где отсутствуют военные комиссариаты</a:t>
                      </a:r>
                    </a:p>
                    <a:p>
                      <a:pPr algn="l"/>
                      <a:endParaRPr lang="ru-RU" sz="1200" b="0" dirty="0">
                        <a:effectLst/>
                        <a:latin typeface="Times New Roman" panose="02020603050405020304" pitchFamily="18" charset="0"/>
                        <a:cs typeface="Times New Roman" panose="02020603050405020304" pitchFamily="18" charset="0"/>
                      </a:endParaRPr>
                    </a:p>
                  </a:txBody>
                  <a:tcPr anchor="ct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636,50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r>
              <a:tr h="684310">
                <a:tc>
                  <a:txBody>
                    <a:bodyPr/>
                    <a:lstStyle/>
                    <a:p>
                      <a:pPr algn="l"/>
                      <a:r>
                        <a:rPr lang="ru-RU" sz="1200" b="0" dirty="0">
                          <a:effectLst/>
                          <a:latin typeface="Times New Roman" panose="02020603050405020304" pitchFamily="18" charset="0"/>
                          <a:cs typeface="Times New Roman" panose="02020603050405020304" pitchFamily="18" charset="0"/>
                        </a:rPr>
                        <a:t>Прочие субвенции</a:t>
                      </a:r>
                    </a:p>
                  </a:txBody>
                  <a:tcPr anchor="ct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187 025,70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222 176,20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228 633,20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226 801,00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228 552,30</a:t>
                      </a:r>
                      <a:endParaRPr lang="ru-RU" sz="1200" b="0" strike="noStrike" spc="-1" dirty="0">
                        <a:latin typeface="Times New Roman" panose="02020603050405020304" pitchFamily="18" charset="0"/>
                        <a:cs typeface="Times New Roman" panose="02020603050405020304" pitchFamily="18" charset="0"/>
                      </a:endParaRPr>
                    </a:p>
                  </a:txBody>
                  <a:tcPr marL="10800" marR="10800"/>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Picture 1"/>
          <p:cNvPicPr/>
          <p:nvPr/>
        </p:nvPicPr>
        <p:blipFill>
          <a:blip r:embed="rId3"/>
          <a:stretch/>
        </p:blipFill>
        <p:spPr>
          <a:xfrm>
            <a:off x="12600" y="-30240"/>
            <a:ext cx="9131040" cy="1010880"/>
          </a:xfrm>
          <a:prstGeom prst="rect">
            <a:avLst/>
          </a:prstGeom>
          <a:ln>
            <a:noFill/>
          </a:ln>
        </p:spPr>
      </p:pic>
      <p:pic>
        <p:nvPicPr>
          <p:cNvPr id="105" name="Picture 2"/>
          <p:cNvPicPr/>
          <p:nvPr/>
        </p:nvPicPr>
        <p:blipFill>
          <a:blip r:embed="rId4"/>
          <a:stretch/>
        </p:blipFill>
        <p:spPr>
          <a:xfrm>
            <a:off x="182520" y="5353200"/>
            <a:ext cx="1698120" cy="1136160"/>
          </a:xfrm>
          <a:prstGeom prst="rect">
            <a:avLst/>
          </a:prstGeom>
          <a:ln>
            <a:noFill/>
          </a:ln>
        </p:spPr>
      </p:pic>
      <p:pic>
        <p:nvPicPr>
          <p:cNvPr id="106" name="Picture 3"/>
          <p:cNvPicPr/>
          <p:nvPr/>
        </p:nvPicPr>
        <p:blipFill>
          <a:blip r:embed="rId5"/>
          <a:stretch/>
        </p:blipFill>
        <p:spPr>
          <a:xfrm>
            <a:off x="2120760" y="1238400"/>
            <a:ext cx="3657240" cy="8259480"/>
          </a:xfrm>
          <a:prstGeom prst="rect">
            <a:avLst/>
          </a:prstGeom>
          <a:ln>
            <a:noFill/>
          </a:ln>
        </p:spPr>
      </p:pic>
      <p:pic>
        <p:nvPicPr>
          <p:cNvPr id="107" name="Picture 4"/>
          <p:cNvPicPr/>
          <p:nvPr/>
        </p:nvPicPr>
        <p:blipFill>
          <a:blip r:embed="rId6"/>
          <a:stretch/>
        </p:blipFill>
        <p:spPr>
          <a:xfrm>
            <a:off x="2341440" y="1689120"/>
            <a:ext cx="3052440" cy="3406320"/>
          </a:xfrm>
          <a:prstGeom prst="rect">
            <a:avLst/>
          </a:prstGeom>
          <a:ln>
            <a:noFill/>
          </a:ln>
        </p:spPr>
      </p:pic>
      <p:sp>
        <p:nvSpPr>
          <p:cNvPr id="108" name="CustomShape 1"/>
          <p:cNvSpPr/>
          <p:nvPr/>
        </p:nvSpPr>
        <p:spPr>
          <a:xfrm>
            <a:off x="4211640" y="3398760"/>
            <a:ext cx="114120" cy="114120"/>
          </a:xfrm>
          <a:prstGeom prst="flowChartConnector">
            <a:avLst/>
          </a:prstGeom>
          <a:solidFill>
            <a:srgbClr val="FF0000"/>
          </a:solidFill>
          <a:ln w="25560">
            <a:solidFill>
              <a:srgbClr val="008000"/>
            </a:solidFill>
            <a:miter/>
          </a:ln>
        </p:spPr>
        <p:style>
          <a:lnRef idx="0">
            <a:scrgbClr r="0" g="0" b="0"/>
          </a:lnRef>
          <a:fillRef idx="0">
            <a:scrgbClr r="0" g="0" b="0"/>
          </a:fillRef>
          <a:effectRef idx="0">
            <a:scrgbClr r="0" g="0" b="0"/>
          </a:effectRef>
          <a:fontRef idx="minor"/>
        </p:style>
      </p:sp>
      <p:sp>
        <p:nvSpPr>
          <p:cNvPr id="109" name="CustomShape 2"/>
          <p:cNvSpPr/>
          <p:nvPr/>
        </p:nvSpPr>
        <p:spPr>
          <a:xfrm>
            <a:off x="3132000" y="4076640"/>
            <a:ext cx="114120" cy="114120"/>
          </a:xfrm>
          <a:prstGeom prst="flowChartConnector">
            <a:avLst/>
          </a:prstGeom>
          <a:solidFill>
            <a:srgbClr val="FF0000"/>
          </a:solidFill>
          <a:ln w="25560">
            <a:solidFill>
              <a:srgbClr val="008000"/>
            </a:solidFill>
            <a:miter/>
          </a:ln>
        </p:spPr>
        <p:style>
          <a:lnRef idx="0">
            <a:scrgbClr r="0" g="0" b="0"/>
          </a:lnRef>
          <a:fillRef idx="0">
            <a:scrgbClr r="0" g="0" b="0"/>
          </a:fillRef>
          <a:effectRef idx="0">
            <a:scrgbClr r="0" g="0" b="0"/>
          </a:effectRef>
          <a:fontRef idx="minor"/>
        </p:style>
      </p:sp>
      <p:sp>
        <p:nvSpPr>
          <p:cNvPr id="110" name="CustomShape 3"/>
          <p:cNvSpPr/>
          <p:nvPr/>
        </p:nvSpPr>
        <p:spPr>
          <a:xfrm>
            <a:off x="2795760" y="4184640"/>
            <a:ext cx="1318680" cy="2458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000" b="1" i="1" strike="noStrike" spc="-1">
                <a:solidFill>
                  <a:srgbClr val="C00000"/>
                </a:solidFill>
                <a:latin typeface="BatangChe"/>
                <a:ea typeface="BatangChe"/>
              </a:rPr>
              <a:t>Сыктывкар</a:t>
            </a:r>
            <a:endParaRPr lang="ru-RU" sz="1000" b="0" strike="noStrike" spc="-1">
              <a:latin typeface="Arial"/>
            </a:endParaRPr>
          </a:p>
        </p:txBody>
      </p:sp>
      <p:sp>
        <p:nvSpPr>
          <p:cNvPr id="111" name="CustomShape 4"/>
          <p:cNvSpPr/>
          <p:nvPr/>
        </p:nvSpPr>
        <p:spPr>
          <a:xfrm>
            <a:off x="3394080" y="3147840"/>
            <a:ext cx="1250640" cy="306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i="1" strike="noStrike" spc="-1">
                <a:solidFill>
                  <a:srgbClr val="C00000"/>
                </a:solidFill>
                <a:latin typeface="BatangChe"/>
                <a:ea typeface="BatangChe"/>
              </a:rPr>
              <a:t>Вуктыл</a:t>
            </a:r>
            <a:endParaRPr lang="ru-RU" sz="1400" b="0" strike="noStrike" spc="-1">
              <a:latin typeface="Arial"/>
            </a:endParaRPr>
          </a:p>
        </p:txBody>
      </p:sp>
      <p:sp>
        <p:nvSpPr>
          <p:cNvPr id="112" name="CustomShape 5"/>
          <p:cNvSpPr/>
          <p:nvPr/>
        </p:nvSpPr>
        <p:spPr>
          <a:xfrm>
            <a:off x="2448000" y="1373040"/>
            <a:ext cx="2222280" cy="3679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i="1" strike="noStrike" spc="-1">
                <a:solidFill>
                  <a:srgbClr val="C00000"/>
                </a:solidFill>
                <a:latin typeface="Georgia"/>
                <a:ea typeface="Microsoft YaHei"/>
              </a:rPr>
              <a:t>Площадь</a:t>
            </a:r>
            <a:r>
              <a:rPr lang="ru-RU" sz="1200" b="1" i="1" strike="noStrike" spc="-1">
                <a:solidFill>
                  <a:srgbClr val="C00000"/>
                </a:solidFill>
                <a:latin typeface="Georgia"/>
                <a:ea typeface="Microsoft YaHei"/>
              </a:rPr>
              <a:t> </a:t>
            </a:r>
            <a:r>
              <a:rPr lang="ru-RU" sz="1800" b="1" i="1" strike="noStrike" spc="-1">
                <a:solidFill>
                  <a:srgbClr val="C00000"/>
                </a:solidFill>
                <a:latin typeface="Georgia"/>
                <a:ea typeface="Microsoft YaHei"/>
              </a:rPr>
              <a:t>22 453 </a:t>
            </a:r>
            <a:r>
              <a:rPr lang="ru-RU" sz="1400" b="1" i="1" strike="noStrike" spc="-1">
                <a:solidFill>
                  <a:srgbClr val="C00000"/>
                </a:solidFill>
                <a:latin typeface="Georgia"/>
                <a:ea typeface="Microsoft YaHei"/>
              </a:rPr>
              <a:t>км</a:t>
            </a:r>
            <a:endParaRPr lang="ru-RU" sz="1400" b="0" strike="noStrike" spc="-1">
              <a:latin typeface="Arial"/>
            </a:endParaRPr>
          </a:p>
        </p:txBody>
      </p:sp>
      <p:sp>
        <p:nvSpPr>
          <p:cNvPr id="113" name="CustomShape 6"/>
          <p:cNvSpPr/>
          <p:nvPr/>
        </p:nvSpPr>
        <p:spPr>
          <a:xfrm>
            <a:off x="4516560" y="1413000"/>
            <a:ext cx="24408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900" b="1" i="1" strike="noStrike" spc="-1">
                <a:solidFill>
                  <a:srgbClr val="C00000"/>
                </a:solidFill>
                <a:latin typeface="Arial"/>
                <a:ea typeface="Microsoft YaHei"/>
              </a:rPr>
              <a:t>2</a:t>
            </a:r>
            <a:endParaRPr lang="ru-RU" sz="900" b="0" strike="noStrike" spc="-1">
              <a:latin typeface="Arial"/>
            </a:endParaRPr>
          </a:p>
        </p:txBody>
      </p:sp>
      <p:sp>
        <p:nvSpPr>
          <p:cNvPr id="114" name="CustomShape 7"/>
          <p:cNvSpPr/>
          <p:nvPr/>
        </p:nvSpPr>
        <p:spPr>
          <a:xfrm>
            <a:off x="236520" y="3981600"/>
            <a:ext cx="1902960" cy="1098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400" b="1" i="1" strike="noStrike" spc="-1">
                <a:solidFill>
                  <a:srgbClr val="008000"/>
                </a:solidFill>
                <a:latin typeface="Georgia"/>
                <a:ea typeface="Microsoft YaHei"/>
              </a:rPr>
              <a:t>Протяженность</a:t>
            </a:r>
            <a:endParaRPr lang="ru-RU" sz="1400" b="0" strike="noStrike" spc="-1">
              <a:latin typeface="Arial"/>
            </a:endParaRPr>
          </a:p>
          <a:p>
            <a:pPr algn="ctr">
              <a:lnSpc>
                <a:spcPct val="100000"/>
              </a:lnSpc>
            </a:pPr>
            <a:r>
              <a:rPr lang="ru-RU" sz="1400" b="1" i="1" strike="noStrike" spc="-1">
                <a:solidFill>
                  <a:srgbClr val="008000"/>
                </a:solidFill>
                <a:latin typeface="Georgia"/>
                <a:ea typeface="Microsoft YaHei"/>
              </a:rPr>
              <a:t>автомобильных </a:t>
            </a:r>
            <a:endParaRPr lang="ru-RU" sz="1400" b="0" strike="noStrike" spc="-1">
              <a:latin typeface="Arial"/>
            </a:endParaRPr>
          </a:p>
          <a:p>
            <a:pPr algn="ctr">
              <a:lnSpc>
                <a:spcPct val="100000"/>
              </a:lnSpc>
            </a:pPr>
            <a:r>
              <a:rPr lang="ru-RU" sz="1400" b="1" i="1" strike="noStrike" spc="-1">
                <a:solidFill>
                  <a:srgbClr val="008000"/>
                </a:solidFill>
                <a:latin typeface="Georgia"/>
                <a:ea typeface="Microsoft YaHei"/>
              </a:rPr>
              <a:t>дорог</a:t>
            </a:r>
            <a:endParaRPr lang="ru-RU" sz="1400" b="0" strike="noStrike" spc="-1">
              <a:latin typeface="Arial"/>
            </a:endParaRPr>
          </a:p>
          <a:p>
            <a:pPr algn="ctr">
              <a:lnSpc>
                <a:spcPct val="100000"/>
              </a:lnSpc>
            </a:pPr>
            <a:r>
              <a:rPr lang="ru-RU" sz="2400" b="1" i="1" strike="noStrike" spc="-1">
                <a:solidFill>
                  <a:srgbClr val="C00000"/>
                </a:solidFill>
                <a:latin typeface="Georgia"/>
                <a:ea typeface="Microsoft YaHei"/>
              </a:rPr>
              <a:t>59,8</a:t>
            </a:r>
            <a:r>
              <a:rPr lang="ru-RU" sz="1400" b="1" i="1" strike="noStrike" spc="-1">
                <a:solidFill>
                  <a:srgbClr val="C00000"/>
                </a:solidFill>
                <a:latin typeface="Georgia"/>
                <a:ea typeface="Microsoft YaHei"/>
              </a:rPr>
              <a:t> км</a:t>
            </a:r>
            <a:endParaRPr lang="ru-RU" sz="1400" b="0" strike="noStrike" spc="-1">
              <a:latin typeface="Arial"/>
            </a:endParaRPr>
          </a:p>
        </p:txBody>
      </p:sp>
      <p:sp>
        <p:nvSpPr>
          <p:cNvPr id="115" name="CustomShape 8"/>
          <p:cNvSpPr/>
          <p:nvPr/>
        </p:nvSpPr>
        <p:spPr>
          <a:xfrm>
            <a:off x="11160" y="1239840"/>
            <a:ext cx="1944360" cy="885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2400" b="1" i="1" strike="noStrike" spc="-1">
                <a:solidFill>
                  <a:srgbClr val="C00000"/>
                </a:solidFill>
                <a:latin typeface="Georgia"/>
                <a:ea typeface="Microsoft YaHei"/>
              </a:rPr>
              <a:t>11</a:t>
            </a:r>
            <a:endParaRPr lang="ru-RU" sz="2400" b="0" strike="noStrike" spc="-1">
              <a:latin typeface="Arial"/>
            </a:endParaRPr>
          </a:p>
          <a:p>
            <a:pPr algn="ctr">
              <a:lnSpc>
                <a:spcPct val="100000"/>
              </a:lnSpc>
            </a:pPr>
            <a:r>
              <a:rPr lang="ru-RU" sz="1400" b="1" i="1" strike="noStrike" spc="-1">
                <a:solidFill>
                  <a:srgbClr val="008000"/>
                </a:solidFill>
                <a:latin typeface="Georgia"/>
                <a:ea typeface="Microsoft YaHei"/>
              </a:rPr>
              <a:t>населенных пунктов</a:t>
            </a:r>
            <a:endParaRPr lang="ru-RU" sz="1400" b="0" strike="noStrike" spc="-1">
              <a:latin typeface="Arial"/>
            </a:endParaRPr>
          </a:p>
        </p:txBody>
      </p:sp>
      <p:pic>
        <p:nvPicPr>
          <p:cNvPr id="116" name="Picture 13"/>
          <p:cNvPicPr/>
          <p:nvPr/>
        </p:nvPicPr>
        <p:blipFill>
          <a:blip r:embed="rId7"/>
          <a:stretch/>
        </p:blipFill>
        <p:spPr>
          <a:xfrm>
            <a:off x="152280" y="2276640"/>
            <a:ext cx="1991880" cy="1425240"/>
          </a:xfrm>
          <a:prstGeom prst="rect">
            <a:avLst/>
          </a:prstGeom>
          <a:ln>
            <a:noFill/>
          </a:ln>
        </p:spPr>
      </p:pic>
      <p:pic>
        <p:nvPicPr>
          <p:cNvPr id="117" name="Picture 14"/>
          <p:cNvPicPr/>
          <p:nvPr/>
        </p:nvPicPr>
        <p:blipFill>
          <a:blip r:embed="rId8"/>
          <a:stretch/>
        </p:blipFill>
        <p:spPr>
          <a:xfrm>
            <a:off x="7448400" y="1011240"/>
            <a:ext cx="1523520" cy="1469520"/>
          </a:xfrm>
          <a:prstGeom prst="rect">
            <a:avLst/>
          </a:prstGeom>
          <a:ln>
            <a:noFill/>
          </a:ln>
        </p:spPr>
      </p:pic>
      <p:sp>
        <p:nvSpPr>
          <p:cNvPr id="118" name="CustomShape 9"/>
          <p:cNvSpPr/>
          <p:nvPr/>
        </p:nvSpPr>
        <p:spPr>
          <a:xfrm>
            <a:off x="5494320" y="1081080"/>
            <a:ext cx="1944360" cy="1312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a:solidFill>
                  <a:srgbClr val="000066"/>
                </a:solidFill>
                <a:latin typeface="Georgia"/>
                <a:ea typeface="Microsoft YaHei"/>
              </a:rPr>
              <a:t>Численность населения на 01.01.2018 года</a:t>
            </a:r>
            <a:endParaRPr lang="ru-RU" sz="1400" b="0" strike="noStrike" spc="-1">
              <a:latin typeface="Arial"/>
            </a:endParaRPr>
          </a:p>
          <a:p>
            <a:pPr algn="ctr">
              <a:lnSpc>
                <a:spcPct val="100000"/>
              </a:lnSpc>
            </a:pPr>
            <a:r>
              <a:rPr lang="ru-RU" sz="2400" b="1" i="1" strike="noStrike" spc="-1">
                <a:solidFill>
                  <a:srgbClr val="C00000"/>
                </a:solidFill>
                <a:latin typeface="Georgia"/>
                <a:ea typeface="Microsoft YaHei"/>
              </a:rPr>
              <a:t>11,8 </a:t>
            </a:r>
            <a:r>
              <a:rPr lang="ru-RU" sz="1400" b="1" i="1" strike="noStrike" spc="-1">
                <a:solidFill>
                  <a:srgbClr val="C00000"/>
                </a:solidFill>
                <a:latin typeface="Georgia"/>
                <a:ea typeface="Microsoft YaHei"/>
              </a:rPr>
              <a:t>тыс. человек</a:t>
            </a:r>
            <a:endParaRPr lang="ru-RU" sz="1400" b="0" strike="noStrike" spc="-1">
              <a:latin typeface="Arial"/>
            </a:endParaRPr>
          </a:p>
        </p:txBody>
      </p:sp>
      <p:sp>
        <p:nvSpPr>
          <p:cNvPr id="119" name="CustomShape 10"/>
          <p:cNvSpPr/>
          <p:nvPr/>
        </p:nvSpPr>
        <p:spPr>
          <a:xfrm>
            <a:off x="1933560" y="5722920"/>
            <a:ext cx="5589360" cy="885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a:solidFill>
                  <a:srgbClr val="E46C0A"/>
                </a:solidFill>
                <a:latin typeface="Georgia"/>
                <a:ea typeface="Microsoft YaHei"/>
              </a:rPr>
              <a:t>Доля населения МО ГО «Вуктыл» </a:t>
            </a:r>
            <a:endParaRPr lang="ru-RU" sz="1400" b="0" strike="noStrike" spc="-1">
              <a:latin typeface="Arial"/>
            </a:endParaRPr>
          </a:p>
          <a:p>
            <a:pPr algn="ctr">
              <a:lnSpc>
                <a:spcPct val="100000"/>
              </a:lnSpc>
            </a:pPr>
            <a:r>
              <a:rPr lang="ru-RU" sz="1400" b="1" i="1" strike="noStrike" spc="-1">
                <a:solidFill>
                  <a:srgbClr val="E46C0A"/>
                </a:solidFill>
                <a:latin typeface="Georgia"/>
                <a:ea typeface="Microsoft YaHei"/>
              </a:rPr>
              <a:t>в общей численности по РК</a:t>
            </a:r>
            <a:endParaRPr lang="ru-RU" sz="1400" b="0" strike="noStrike" spc="-1">
              <a:latin typeface="Arial"/>
            </a:endParaRPr>
          </a:p>
          <a:p>
            <a:pPr algn="ctr">
              <a:lnSpc>
                <a:spcPct val="100000"/>
              </a:lnSpc>
            </a:pPr>
            <a:r>
              <a:rPr lang="ru-RU" sz="2400" b="1" i="1" strike="noStrike" spc="-1">
                <a:solidFill>
                  <a:srgbClr val="C00000"/>
                </a:solidFill>
                <a:latin typeface="Georgia"/>
                <a:ea typeface="Microsoft YaHei"/>
              </a:rPr>
              <a:t>1,4</a:t>
            </a:r>
            <a:r>
              <a:rPr lang="ru-RU" sz="2000" b="1" i="1" strike="noStrike" spc="-1">
                <a:solidFill>
                  <a:srgbClr val="C00000"/>
                </a:solidFill>
                <a:latin typeface="Georgia"/>
                <a:ea typeface="Microsoft YaHei"/>
              </a:rPr>
              <a:t>%</a:t>
            </a:r>
            <a:endParaRPr lang="ru-RU" sz="2000" b="0" strike="noStrike" spc="-1">
              <a:latin typeface="Arial"/>
            </a:endParaRPr>
          </a:p>
        </p:txBody>
      </p:sp>
      <p:sp>
        <p:nvSpPr>
          <p:cNvPr id="120" name="CustomShape 11"/>
          <p:cNvSpPr/>
          <p:nvPr/>
        </p:nvSpPr>
        <p:spPr>
          <a:xfrm>
            <a:off x="5506920" y="2381400"/>
            <a:ext cx="2015640" cy="306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1" i="1" strike="noStrike" spc="-1">
                <a:solidFill>
                  <a:srgbClr val="000066"/>
                </a:solidFill>
                <a:latin typeface="Georgia"/>
                <a:ea typeface="Microsoft YaHei"/>
              </a:rPr>
              <a:t>в том числе:</a:t>
            </a:r>
            <a:endParaRPr lang="ru-RU" sz="1400" b="0" strike="noStrike" spc="-1">
              <a:latin typeface="Arial"/>
            </a:endParaRPr>
          </a:p>
        </p:txBody>
      </p:sp>
      <p:sp>
        <p:nvSpPr>
          <p:cNvPr id="121" name="CustomShape 12"/>
          <p:cNvSpPr/>
          <p:nvPr/>
        </p:nvSpPr>
        <p:spPr>
          <a:xfrm>
            <a:off x="5573880" y="2593800"/>
            <a:ext cx="3644640" cy="11300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1" i="1" strike="noStrike" spc="-1">
                <a:solidFill>
                  <a:srgbClr val="000066"/>
                </a:solidFill>
                <a:latin typeface="Georgia"/>
                <a:ea typeface="Microsoft YaHei"/>
              </a:rPr>
              <a:t>Городское  </a:t>
            </a:r>
            <a:endParaRPr lang="ru-RU" sz="1400" b="0" strike="noStrike" spc="-1">
              <a:latin typeface="Arial"/>
            </a:endParaRPr>
          </a:p>
          <a:p>
            <a:pPr>
              <a:lnSpc>
                <a:spcPct val="100000"/>
              </a:lnSpc>
            </a:pPr>
            <a:r>
              <a:rPr lang="ru-RU" sz="1400" b="1" i="1" strike="noStrike" spc="-1">
                <a:solidFill>
                  <a:srgbClr val="000066"/>
                </a:solidFill>
                <a:latin typeface="Georgia"/>
                <a:ea typeface="Microsoft YaHei"/>
              </a:rPr>
              <a:t>           население      </a:t>
            </a:r>
            <a:r>
              <a:rPr lang="ru-RU" sz="2000" b="1" i="1" strike="noStrike" spc="-1">
                <a:solidFill>
                  <a:srgbClr val="C00000"/>
                </a:solidFill>
                <a:latin typeface="Georgia"/>
                <a:ea typeface="Microsoft YaHei"/>
              </a:rPr>
              <a:t>10,0 </a:t>
            </a:r>
            <a:r>
              <a:rPr lang="ru-RU" sz="1400" b="1" i="1" strike="noStrike" spc="-1">
                <a:solidFill>
                  <a:srgbClr val="000066"/>
                </a:solidFill>
                <a:latin typeface="Georgia"/>
                <a:ea typeface="Microsoft YaHei"/>
              </a:rPr>
              <a:t>тыс.чел.</a:t>
            </a:r>
            <a:endParaRPr lang="ru-RU" sz="1400" b="0" strike="noStrike" spc="-1">
              <a:latin typeface="Arial"/>
            </a:endParaRPr>
          </a:p>
          <a:p>
            <a:pPr>
              <a:lnSpc>
                <a:spcPct val="100000"/>
              </a:lnSpc>
            </a:pPr>
            <a:r>
              <a:rPr lang="ru-RU" sz="1400" b="1" i="1" strike="noStrike" spc="-1">
                <a:solidFill>
                  <a:srgbClr val="000066"/>
                </a:solidFill>
                <a:latin typeface="Georgia"/>
                <a:ea typeface="Microsoft YaHei"/>
              </a:rPr>
              <a:t>Сельское </a:t>
            </a:r>
            <a:endParaRPr lang="ru-RU" sz="1400" b="0" strike="noStrike" spc="-1">
              <a:latin typeface="Arial"/>
            </a:endParaRPr>
          </a:p>
          <a:p>
            <a:pPr>
              <a:lnSpc>
                <a:spcPct val="100000"/>
              </a:lnSpc>
            </a:pPr>
            <a:r>
              <a:rPr lang="ru-RU" sz="1400" b="1" i="1" strike="noStrike" spc="-1">
                <a:solidFill>
                  <a:srgbClr val="000066"/>
                </a:solidFill>
                <a:latin typeface="Georgia"/>
                <a:ea typeface="Microsoft YaHei"/>
              </a:rPr>
              <a:t>             население    </a:t>
            </a:r>
            <a:r>
              <a:rPr lang="ru-RU" sz="2000" b="1" i="1" strike="noStrike" spc="-1">
                <a:solidFill>
                  <a:srgbClr val="C00000"/>
                </a:solidFill>
                <a:latin typeface="Georgia"/>
                <a:ea typeface="Microsoft YaHei"/>
              </a:rPr>
              <a:t>1,8 </a:t>
            </a:r>
            <a:r>
              <a:rPr lang="ru-RU" sz="1400" b="1" i="1" strike="noStrike" spc="-1">
                <a:solidFill>
                  <a:srgbClr val="000066"/>
                </a:solidFill>
                <a:latin typeface="Georgia"/>
                <a:ea typeface="Microsoft YaHei"/>
              </a:rPr>
              <a:t>тыс.</a:t>
            </a:r>
            <a:r>
              <a:rPr lang="ru-RU" sz="2000" b="1" i="1" strike="noStrike" spc="-1">
                <a:solidFill>
                  <a:srgbClr val="C00000"/>
                </a:solidFill>
                <a:latin typeface="Georgia"/>
                <a:ea typeface="Microsoft YaHei"/>
              </a:rPr>
              <a:t> </a:t>
            </a:r>
            <a:r>
              <a:rPr lang="ru-RU" sz="1400" b="1" i="1" strike="noStrike" spc="-1">
                <a:solidFill>
                  <a:srgbClr val="000066"/>
                </a:solidFill>
                <a:latin typeface="Georgia"/>
                <a:ea typeface="Microsoft YaHei"/>
              </a:rPr>
              <a:t>чел.</a:t>
            </a:r>
            <a:endParaRPr lang="ru-RU" sz="1400" b="0" strike="noStrike" spc="-1">
              <a:latin typeface="Arial"/>
            </a:endParaRPr>
          </a:p>
        </p:txBody>
      </p:sp>
      <p:sp>
        <p:nvSpPr>
          <p:cNvPr id="122" name="CustomShape 13"/>
          <p:cNvSpPr/>
          <p:nvPr/>
        </p:nvSpPr>
        <p:spPr>
          <a:xfrm>
            <a:off x="5573880" y="3876840"/>
            <a:ext cx="2303280" cy="1098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a:solidFill>
                  <a:srgbClr val="000066"/>
                </a:solidFill>
                <a:latin typeface="Georgia"/>
                <a:ea typeface="Microsoft YaHei"/>
              </a:rPr>
              <a:t>Доля городского</a:t>
            </a:r>
            <a:endParaRPr lang="ru-RU" sz="1400" b="0" strike="noStrike" spc="-1">
              <a:latin typeface="Arial"/>
            </a:endParaRPr>
          </a:p>
          <a:p>
            <a:pPr algn="ctr">
              <a:lnSpc>
                <a:spcPct val="100000"/>
              </a:lnSpc>
            </a:pPr>
            <a:r>
              <a:rPr lang="ru-RU" sz="1400" b="1" i="1" strike="noStrike" spc="-1">
                <a:solidFill>
                  <a:srgbClr val="000066"/>
                </a:solidFill>
                <a:latin typeface="Georgia"/>
                <a:ea typeface="Microsoft YaHei"/>
              </a:rPr>
              <a:t> населения в общей </a:t>
            </a:r>
            <a:endParaRPr lang="ru-RU" sz="1400" b="0" strike="noStrike" spc="-1">
              <a:latin typeface="Arial"/>
            </a:endParaRPr>
          </a:p>
          <a:p>
            <a:pPr algn="ctr">
              <a:lnSpc>
                <a:spcPct val="100000"/>
              </a:lnSpc>
            </a:pPr>
            <a:r>
              <a:rPr lang="ru-RU" sz="1400" b="1" i="1" strike="noStrike" spc="-1">
                <a:solidFill>
                  <a:srgbClr val="000066"/>
                </a:solidFill>
                <a:latin typeface="Georgia"/>
                <a:ea typeface="Microsoft YaHei"/>
              </a:rPr>
              <a:t>численности округа  </a:t>
            </a:r>
            <a:r>
              <a:rPr lang="ru-RU" sz="2400" b="1" i="1" strike="noStrike" spc="-1">
                <a:solidFill>
                  <a:srgbClr val="C00000"/>
                </a:solidFill>
                <a:latin typeface="Georgia"/>
                <a:ea typeface="Microsoft YaHei"/>
              </a:rPr>
              <a:t>84,7%</a:t>
            </a:r>
            <a:endParaRPr lang="ru-RU" sz="2400" b="0" strike="noStrike" spc="-1">
              <a:latin typeface="Arial"/>
            </a:endParaRPr>
          </a:p>
        </p:txBody>
      </p:sp>
      <p:sp>
        <p:nvSpPr>
          <p:cNvPr id="123" name="CustomShape 14"/>
          <p:cNvSpPr/>
          <p:nvPr/>
        </p:nvSpPr>
        <p:spPr>
          <a:xfrm>
            <a:off x="6827760" y="4869000"/>
            <a:ext cx="2304720" cy="1098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a:solidFill>
                  <a:srgbClr val="000066"/>
                </a:solidFill>
                <a:latin typeface="Georgia"/>
                <a:ea typeface="Microsoft YaHei"/>
              </a:rPr>
              <a:t>Доля сельского</a:t>
            </a:r>
            <a:endParaRPr lang="ru-RU" sz="1400" b="0" strike="noStrike" spc="-1">
              <a:latin typeface="Arial"/>
            </a:endParaRPr>
          </a:p>
          <a:p>
            <a:pPr algn="ctr">
              <a:lnSpc>
                <a:spcPct val="100000"/>
              </a:lnSpc>
            </a:pPr>
            <a:r>
              <a:rPr lang="ru-RU" sz="1400" b="1" i="1" strike="noStrike" spc="-1">
                <a:solidFill>
                  <a:srgbClr val="000066"/>
                </a:solidFill>
                <a:latin typeface="Georgia"/>
                <a:ea typeface="Microsoft YaHei"/>
              </a:rPr>
              <a:t> населения в общей </a:t>
            </a:r>
            <a:endParaRPr lang="ru-RU" sz="1400" b="0" strike="noStrike" spc="-1">
              <a:latin typeface="Arial"/>
            </a:endParaRPr>
          </a:p>
          <a:p>
            <a:pPr algn="ctr">
              <a:lnSpc>
                <a:spcPct val="100000"/>
              </a:lnSpc>
            </a:pPr>
            <a:r>
              <a:rPr lang="ru-RU" sz="1400" b="1" i="1" strike="noStrike" spc="-1">
                <a:solidFill>
                  <a:srgbClr val="000066"/>
                </a:solidFill>
                <a:latin typeface="Georgia"/>
                <a:ea typeface="Microsoft YaHei"/>
              </a:rPr>
              <a:t>численности округа  </a:t>
            </a:r>
            <a:r>
              <a:rPr lang="ru-RU" sz="2400" b="1" i="1" strike="noStrike" spc="-1">
                <a:solidFill>
                  <a:srgbClr val="C00000"/>
                </a:solidFill>
                <a:latin typeface="Georgia"/>
                <a:ea typeface="Microsoft YaHei"/>
              </a:rPr>
              <a:t>15,3%</a:t>
            </a:r>
            <a:endParaRPr lang="ru-RU" sz="2400" b="0" strike="noStrike" spc="-1">
              <a:latin typeface="Arial"/>
            </a:endParaRPr>
          </a:p>
        </p:txBody>
      </p:sp>
      <p:sp>
        <p:nvSpPr>
          <p:cNvPr id="124" name="CustomShape 15"/>
          <p:cNvSpPr/>
          <p:nvPr/>
        </p:nvSpPr>
        <p:spPr>
          <a:xfrm>
            <a:off x="2144880" y="1838160"/>
            <a:ext cx="3341160" cy="945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FFFF00"/>
                </a:solidFill>
                <a:latin typeface="Arial"/>
                <a:ea typeface="Microsoft YaHei"/>
              </a:rPr>
              <a:t>Численность населения в Республики Коми </a:t>
            </a:r>
            <a:endParaRPr lang="ru-RU" sz="1400" b="0" strike="noStrike" spc="-1">
              <a:latin typeface="Arial"/>
            </a:endParaRPr>
          </a:p>
          <a:p>
            <a:pPr algn="ctr">
              <a:lnSpc>
                <a:spcPct val="100000"/>
              </a:lnSpc>
            </a:pPr>
            <a:r>
              <a:rPr lang="ru-RU" sz="1400" b="1" strike="noStrike" spc="-1">
                <a:solidFill>
                  <a:srgbClr val="FFFF00"/>
                </a:solidFill>
                <a:latin typeface="Arial"/>
                <a:ea typeface="Microsoft YaHei"/>
              </a:rPr>
              <a:t>на 01.01.2017 год – 850,6 тыс.чел.</a:t>
            </a:r>
            <a:endParaRPr lang="ru-RU" sz="1400" b="0" strike="noStrike" spc="-1">
              <a:latin typeface="Arial"/>
            </a:endParaRPr>
          </a:p>
          <a:p>
            <a:pPr algn="ctr">
              <a:lnSpc>
                <a:spcPct val="100000"/>
              </a:lnSpc>
            </a:pPr>
            <a:r>
              <a:rPr lang="ru-RU" sz="1400" b="1" strike="noStrike" spc="-1">
                <a:solidFill>
                  <a:srgbClr val="FFFF00"/>
                </a:solidFill>
                <a:latin typeface="Arial"/>
                <a:ea typeface="Microsoft YaHei"/>
              </a:rPr>
              <a:t>на 01.01.2018 год — 840,9 тыс.чел.</a:t>
            </a:r>
            <a:endParaRPr lang="ru-RU" sz="1400" b="0" strike="noStrike" spc="-1">
              <a:latin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 name="Picture 1"/>
          <p:cNvPicPr/>
          <p:nvPr/>
        </p:nvPicPr>
        <p:blipFill>
          <a:blip r:embed="rId3"/>
          <a:stretch/>
        </p:blipFill>
        <p:spPr>
          <a:xfrm>
            <a:off x="0" y="-12600"/>
            <a:ext cx="9144000" cy="1238040"/>
          </a:xfrm>
          <a:prstGeom prst="rect">
            <a:avLst/>
          </a:prstGeom>
          <a:ln>
            <a:noFill/>
          </a:ln>
        </p:spPr>
      </p:pic>
      <p:sp>
        <p:nvSpPr>
          <p:cNvPr id="425" name="CustomShape 2"/>
          <p:cNvSpPr/>
          <p:nvPr/>
        </p:nvSpPr>
        <p:spPr>
          <a:xfrm>
            <a:off x="193680" y="5688000"/>
            <a:ext cx="20379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ru-RU" sz="1800" b="1" i="1" strike="noStrike" spc="-1" dirty="0">
                <a:solidFill>
                  <a:srgbClr val="000000"/>
                </a:solidFill>
                <a:latin typeface="Arial"/>
                <a:ea typeface="Microsoft YaHei"/>
              </a:rPr>
              <a:t>Всего </a:t>
            </a:r>
            <a:r>
              <a:rPr lang="ru-RU" sz="1800" b="1" i="1" strike="noStrike" spc="-1" dirty="0" smtClean="0">
                <a:solidFill>
                  <a:srgbClr val="000000"/>
                </a:solidFill>
                <a:latin typeface="Arial"/>
                <a:ea typeface="Microsoft YaHei"/>
              </a:rPr>
              <a:t>512 472,4</a:t>
            </a:r>
            <a:endParaRPr lang="ru-RU" sz="1800" b="0" strike="noStrike" spc="-1" dirty="0">
              <a:latin typeface="Arial"/>
            </a:endParaRPr>
          </a:p>
        </p:txBody>
      </p:sp>
      <p:sp>
        <p:nvSpPr>
          <p:cNvPr id="427" name="CustomShape 4"/>
          <p:cNvSpPr/>
          <p:nvPr/>
        </p:nvSpPr>
        <p:spPr>
          <a:xfrm>
            <a:off x="3311640" y="5683320"/>
            <a:ext cx="20379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ru-RU" sz="1800" b="1" i="1" strike="noStrike" spc="-1" dirty="0">
                <a:solidFill>
                  <a:srgbClr val="000000"/>
                </a:solidFill>
                <a:latin typeface="Arial"/>
                <a:ea typeface="Microsoft YaHei"/>
              </a:rPr>
              <a:t>Всего </a:t>
            </a:r>
            <a:r>
              <a:rPr lang="ru-RU" sz="1800" b="1" i="1" strike="noStrike" spc="-1" dirty="0" smtClean="0">
                <a:solidFill>
                  <a:srgbClr val="000000"/>
                </a:solidFill>
                <a:latin typeface="Arial"/>
                <a:ea typeface="Microsoft YaHei"/>
              </a:rPr>
              <a:t>262 899,1</a:t>
            </a:r>
            <a:endParaRPr lang="ru-RU" sz="1800" b="0" strike="noStrike" spc="-1" dirty="0">
              <a:latin typeface="Arial"/>
            </a:endParaRPr>
          </a:p>
        </p:txBody>
      </p:sp>
      <p:sp>
        <p:nvSpPr>
          <p:cNvPr id="429" name="CustomShape 6"/>
          <p:cNvSpPr/>
          <p:nvPr/>
        </p:nvSpPr>
        <p:spPr>
          <a:xfrm>
            <a:off x="6313320" y="5688000"/>
            <a:ext cx="20379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ru-RU" sz="1800" b="1" i="1" strike="noStrike" spc="-1" dirty="0">
                <a:solidFill>
                  <a:srgbClr val="000000"/>
                </a:solidFill>
                <a:latin typeface="Arial"/>
                <a:ea typeface="Microsoft YaHei"/>
              </a:rPr>
              <a:t>Всего </a:t>
            </a:r>
            <a:r>
              <a:rPr lang="ru-RU" sz="1800" b="1" i="1" strike="noStrike" spc="-1" dirty="0" smtClean="0">
                <a:solidFill>
                  <a:srgbClr val="000000"/>
                </a:solidFill>
                <a:latin typeface="Arial"/>
                <a:ea typeface="Microsoft YaHei"/>
              </a:rPr>
              <a:t>244 965,8</a:t>
            </a:r>
            <a:endParaRPr lang="ru-RU" sz="1800" b="0" strike="noStrike" spc="-1" dirty="0">
              <a:latin typeface="Arial"/>
            </a:endParaRPr>
          </a:p>
        </p:txBody>
      </p:sp>
      <p:graphicFrame>
        <p:nvGraphicFramePr>
          <p:cNvPr id="3" name="Диаграмма 2"/>
          <p:cNvGraphicFramePr/>
          <p:nvPr>
            <p:extLst>
              <p:ext uri="{D42A27DB-BD31-4B8C-83A1-F6EECF244321}">
                <p14:modId xmlns:p14="http://schemas.microsoft.com/office/powerpoint/2010/main" val="3779298934"/>
              </p:ext>
            </p:extLst>
          </p:nvPr>
        </p:nvGraphicFramePr>
        <p:xfrm>
          <a:off x="9168" y="1287200"/>
          <a:ext cx="3888432" cy="37443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Диаграмма 13"/>
          <p:cNvGraphicFramePr/>
          <p:nvPr>
            <p:extLst>
              <p:ext uri="{D42A27DB-BD31-4B8C-83A1-F6EECF244321}">
                <p14:modId xmlns:p14="http://schemas.microsoft.com/office/powerpoint/2010/main" val="3466566126"/>
              </p:ext>
            </p:extLst>
          </p:nvPr>
        </p:nvGraphicFramePr>
        <p:xfrm>
          <a:off x="2987824" y="1340768"/>
          <a:ext cx="3888432" cy="374432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Диаграмма 15"/>
          <p:cNvGraphicFramePr/>
          <p:nvPr>
            <p:extLst>
              <p:ext uri="{D42A27DB-BD31-4B8C-83A1-F6EECF244321}">
                <p14:modId xmlns:p14="http://schemas.microsoft.com/office/powerpoint/2010/main" val="1867630947"/>
              </p:ext>
            </p:extLst>
          </p:nvPr>
        </p:nvGraphicFramePr>
        <p:xfrm>
          <a:off x="6012160" y="1340768"/>
          <a:ext cx="3888432" cy="3744320"/>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CustomShape 1"/>
          <p:cNvSpPr/>
          <p:nvPr/>
        </p:nvSpPr>
        <p:spPr>
          <a:xfrm>
            <a:off x="1963064" y="704672"/>
            <a:ext cx="3384360" cy="3441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400" b="1" strike="noStrike" spc="-1" dirty="0">
                <a:solidFill>
                  <a:srgbClr val="000000"/>
                </a:solidFill>
                <a:latin typeface="Calibri"/>
                <a:ea typeface="Microsoft YaHei"/>
              </a:rPr>
              <a:t>Динамика доходов и расходов бюджета</a:t>
            </a:r>
            <a:endParaRPr lang="ru-RU" sz="14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2365808607"/>
              </p:ext>
            </p:extLst>
          </p:nvPr>
        </p:nvGraphicFramePr>
        <p:xfrm>
          <a:off x="0" y="1010072"/>
          <a:ext cx="8928992" cy="3659992"/>
        </p:xfrm>
        <a:graphic>
          <a:graphicData uri="http://schemas.openxmlformats.org/drawingml/2006/chart">
            <c:chart xmlns:c="http://schemas.openxmlformats.org/drawingml/2006/chart" xmlns:r="http://schemas.openxmlformats.org/officeDocument/2006/relationships" r:id="rId3"/>
          </a:graphicData>
        </a:graphic>
      </p:graphicFrame>
      <p:sp>
        <p:nvSpPr>
          <p:cNvPr id="8" name="Заголовок 1"/>
          <p:cNvSpPr txBox="1">
            <a:spLocks/>
          </p:cNvSpPr>
          <p:nvPr/>
        </p:nvSpPr>
        <p:spPr>
          <a:xfrm>
            <a:off x="0" y="3852"/>
            <a:ext cx="9144000" cy="616836"/>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Основные характеристики бюджета МО ГО «Вуктыл», руб.</a:t>
            </a:r>
            <a:endParaRPr lang="ru-RU" sz="2000" spc="-1" dirty="0">
              <a:latin typeface="Arial"/>
            </a:endParaRPr>
          </a:p>
        </p:txBody>
      </p:sp>
      <p:graphicFrame>
        <p:nvGraphicFramePr>
          <p:cNvPr id="3" name="Диаграмма 2"/>
          <p:cNvGraphicFramePr/>
          <p:nvPr>
            <p:extLst>
              <p:ext uri="{D42A27DB-BD31-4B8C-83A1-F6EECF244321}">
                <p14:modId xmlns:p14="http://schemas.microsoft.com/office/powerpoint/2010/main" val="1478419800"/>
              </p:ext>
            </p:extLst>
          </p:nvPr>
        </p:nvGraphicFramePr>
        <p:xfrm>
          <a:off x="107504" y="4843448"/>
          <a:ext cx="8928992" cy="189792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Диаграмма 11"/>
          <p:cNvGraphicFramePr/>
          <p:nvPr>
            <p:extLst>
              <p:ext uri="{D42A27DB-BD31-4B8C-83A1-F6EECF244321}">
                <p14:modId xmlns:p14="http://schemas.microsoft.com/office/powerpoint/2010/main" val="2452910766"/>
              </p:ext>
            </p:extLst>
          </p:nvPr>
        </p:nvGraphicFramePr>
        <p:xfrm>
          <a:off x="-180528" y="836712"/>
          <a:ext cx="3528392" cy="568863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Диаграмма 12"/>
          <p:cNvGraphicFramePr/>
          <p:nvPr>
            <p:extLst>
              <p:ext uri="{D42A27DB-BD31-4B8C-83A1-F6EECF244321}">
                <p14:modId xmlns:p14="http://schemas.microsoft.com/office/powerpoint/2010/main" val="3679549290"/>
              </p:ext>
            </p:extLst>
          </p:nvPr>
        </p:nvGraphicFramePr>
        <p:xfrm>
          <a:off x="2915816" y="836712"/>
          <a:ext cx="3528392" cy="568863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Диаграмма 13"/>
          <p:cNvGraphicFramePr/>
          <p:nvPr>
            <p:extLst>
              <p:ext uri="{D42A27DB-BD31-4B8C-83A1-F6EECF244321}">
                <p14:modId xmlns:p14="http://schemas.microsoft.com/office/powerpoint/2010/main" val="1674387213"/>
              </p:ext>
            </p:extLst>
          </p:nvPr>
        </p:nvGraphicFramePr>
        <p:xfrm>
          <a:off x="5940152" y="836712"/>
          <a:ext cx="3528392" cy="5688632"/>
        </p:xfrm>
        <a:graphic>
          <a:graphicData uri="http://schemas.openxmlformats.org/drawingml/2006/chart">
            <c:chart xmlns:c="http://schemas.openxmlformats.org/drawingml/2006/chart" xmlns:r="http://schemas.openxmlformats.org/officeDocument/2006/relationships" r:id="rId5"/>
          </a:graphicData>
        </a:graphic>
      </p:graphicFrame>
      <p:sp>
        <p:nvSpPr>
          <p:cNvPr id="15" name="Заголовок 1"/>
          <p:cNvSpPr txBox="1">
            <a:spLocks/>
          </p:cNvSpPr>
          <p:nvPr/>
        </p:nvSpPr>
        <p:spPr>
          <a:xfrm>
            <a:off x="0" y="3852"/>
            <a:ext cx="9144000" cy="1022760"/>
          </a:xfrm>
          <a:prstGeom prst="rect">
            <a:avLst/>
          </a:prstGeom>
          <a:blipFill>
            <a:blip r:embed="rId6"/>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Структура доходной части бюджета МО ГО «Вуктыл», </a:t>
            </a:r>
            <a:r>
              <a:rPr lang="ru-RU" sz="2000" b="1" spc="-1" dirty="0" err="1">
                <a:solidFill>
                  <a:srgbClr val="21409A"/>
                </a:solidFill>
                <a:latin typeface="Times New Roman"/>
              </a:rPr>
              <a:t>тыс.руб</a:t>
            </a:r>
            <a:r>
              <a:rPr lang="ru-RU" sz="2000" b="1" spc="-1" dirty="0">
                <a:solidFill>
                  <a:srgbClr val="21409A"/>
                </a:solidFill>
                <a:latin typeface="Times New Roman"/>
              </a:rPr>
              <a:t>.</a:t>
            </a:r>
            <a:endParaRPr lang="ru-RU" sz="2000" spc="-1" dirty="0">
              <a:latin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7" name="Table 1"/>
          <p:cNvGraphicFramePr/>
          <p:nvPr>
            <p:extLst>
              <p:ext uri="{D42A27DB-BD31-4B8C-83A1-F6EECF244321}">
                <p14:modId xmlns:p14="http://schemas.microsoft.com/office/powerpoint/2010/main" val="2997871754"/>
              </p:ext>
            </p:extLst>
          </p:nvPr>
        </p:nvGraphicFramePr>
        <p:xfrm>
          <a:off x="-8640" y="720001"/>
          <a:ext cx="9148320" cy="6075825"/>
        </p:xfrm>
        <a:graphic>
          <a:graphicData uri="http://schemas.openxmlformats.org/drawingml/2006/table">
            <a:tbl>
              <a:tblPr/>
              <a:tblGrid>
                <a:gridCol w="1522080"/>
                <a:gridCol w="1522080"/>
                <a:gridCol w="1522080"/>
                <a:gridCol w="1523880"/>
                <a:gridCol w="1522080"/>
                <a:gridCol w="1536120"/>
              </a:tblGrid>
              <a:tr h="332735">
                <a:tc gridSpan="3">
                  <a:txBody>
                    <a:bodyPr/>
                    <a:lstStyle/>
                    <a:p>
                      <a:pPr algn="ctr">
                        <a:lnSpc>
                          <a:spcPct val="100000"/>
                        </a:lnSpc>
                      </a:pPr>
                      <a:r>
                        <a:rPr lang="ru-RU" sz="1400" b="1" strike="noStrike" spc="-1" dirty="0">
                          <a:solidFill>
                            <a:srgbClr val="0000FF"/>
                          </a:solidFill>
                          <a:latin typeface="Times New Roman"/>
                          <a:ea typeface="Microsoft YaHei"/>
                        </a:rPr>
                        <a:t>Налоговые доходы</a:t>
                      </a:r>
                      <a:endParaRPr lang="ru-RU" sz="1400" b="1" strike="noStrike" spc="-1" dirty="0">
                        <a:latin typeface="Times New Roman"/>
                      </a:endParaRPr>
                    </a:p>
                  </a:txBody>
                  <a:tcPr>
                    <a:lnL w="720">
                      <a:solidFill>
                        <a:srgbClr val="000000"/>
                      </a:solidFill>
                    </a:lnL>
                    <a:lnR w="720">
                      <a:solidFill>
                        <a:srgbClr val="000000"/>
                      </a:solidFill>
                    </a:lnR>
                    <a:lnT w="720">
                      <a:solidFill>
                        <a:srgbClr val="000000"/>
                      </a:solidFill>
                    </a:lnT>
                    <a:solidFill>
                      <a:srgbClr val="FFFF99"/>
                    </a:solidFill>
                  </a:tcPr>
                </a:tc>
                <a:tc hMerge="1">
                  <a:txBody>
                    <a:bodyPr/>
                    <a:lstStyle/>
                    <a:p>
                      <a:endParaRPr lang="ru-RU"/>
                    </a:p>
                  </a:txBody>
                  <a:tcPr>
                    <a:solidFill>
                      <a:srgbClr val="729FCF"/>
                    </a:solidFill>
                  </a:tcPr>
                </a:tc>
                <a:tc hMerge="1">
                  <a:txBody>
                    <a:bodyPr/>
                    <a:lstStyle/>
                    <a:p>
                      <a:endParaRPr lang="ru-RU"/>
                    </a:p>
                  </a:txBody>
                  <a:tcPr>
                    <a:solidFill>
                      <a:srgbClr val="729FCF"/>
                    </a:solidFill>
                  </a:tcPr>
                </a:tc>
                <a:tc gridSpan="3">
                  <a:txBody>
                    <a:bodyPr/>
                    <a:lstStyle/>
                    <a:p>
                      <a:pPr algn="ctr">
                        <a:lnSpc>
                          <a:spcPct val="100000"/>
                        </a:lnSpc>
                      </a:pPr>
                      <a:r>
                        <a:rPr lang="ru-RU" sz="1400" b="1" strike="noStrike" spc="-1">
                          <a:solidFill>
                            <a:srgbClr val="FF0000"/>
                          </a:solidFill>
                          <a:latin typeface="Times New Roman"/>
                          <a:ea typeface="Microsoft YaHei"/>
                        </a:rPr>
                        <a:t>Неналоговые доходы</a:t>
                      </a:r>
                      <a:endParaRPr lang="ru-RU" sz="1400" b="0" strike="noStrike" spc="-1">
                        <a:latin typeface="Arial"/>
                      </a:endParaRPr>
                    </a:p>
                  </a:txBody>
                  <a:tcPr>
                    <a:lnL w="720">
                      <a:solidFill>
                        <a:srgbClr val="000000"/>
                      </a:solidFill>
                    </a:lnL>
                    <a:lnR w="720">
                      <a:solidFill>
                        <a:srgbClr val="000000"/>
                      </a:solidFill>
                    </a:lnR>
                    <a:lnT w="720">
                      <a:solidFill>
                        <a:srgbClr val="000000"/>
                      </a:solidFill>
                    </a:lnT>
                    <a:solidFill>
                      <a:srgbClr val="B4E5AD"/>
                    </a:solidFill>
                  </a:tcPr>
                </a:tc>
                <a:tc hMerge="1">
                  <a:txBody>
                    <a:bodyPr/>
                    <a:lstStyle/>
                    <a:p>
                      <a:endParaRPr lang="ru-RU"/>
                    </a:p>
                  </a:txBody>
                  <a:tcPr>
                    <a:solidFill>
                      <a:srgbClr val="729FCF"/>
                    </a:solidFill>
                  </a:tcPr>
                </a:tc>
                <a:tc hMerge="1">
                  <a:txBody>
                    <a:bodyPr/>
                    <a:lstStyle/>
                    <a:p>
                      <a:endParaRPr lang="ru-RU"/>
                    </a:p>
                  </a:txBody>
                  <a:tcPr>
                    <a:solidFill>
                      <a:srgbClr val="729FCF"/>
                    </a:solidFill>
                  </a:tcPr>
                </a:tc>
              </a:tr>
              <a:tr h="277410">
                <a:tc rowSpan="3">
                  <a:txBody>
                    <a:bodyPr/>
                    <a:lstStyle/>
                    <a:p>
                      <a:pPr algn="ctr">
                        <a:lnSpc>
                          <a:spcPct val="100000"/>
                        </a:lnSpc>
                      </a:pPr>
                      <a:endParaRPr lang="ru-RU" sz="1800" b="0" strike="noStrike" spc="-1" dirty="0">
                        <a:latin typeface="Arial"/>
                      </a:endParaRPr>
                    </a:p>
                    <a:p>
                      <a:pPr algn="ctr">
                        <a:lnSpc>
                          <a:spcPct val="100000"/>
                        </a:lnSpc>
                      </a:pPr>
                      <a:r>
                        <a:rPr lang="ru-RU" sz="1300" b="0" strike="noStrike" spc="-1" dirty="0">
                          <a:solidFill>
                            <a:srgbClr val="0000FF"/>
                          </a:solidFill>
                          <a:latin typeface="Times New Roman"/>
                          <a:ea typeface="Microsoft YaHei"/>
                        </a:rPr>
                        <a:t>НДФЛ</a:t>
                      </a:r>
                      <a:endParaRPr lang="ru-RU" sz="1300" b="0" strike="noStrike" spc="-1" dirty="0">
                        <a:latin typeface="Arial"/>
                      </a:endParaRPr>
                    </a:p>
                  </a:txBody>
                  <a:tcPr>
                    <a:lnL w="720">
                      <a:solidFill>
                        <a:srgbClr val="000000"/>
                      </a:solidFill>
                    </a:lnL>
                    <a:lnR w="720">
                      <a:solidFill>
                        <a:srgbClr val="000000"/>
                      </a:solidFill>
                    </a:lnR>
                    <a:lnB w="720">
                      <a:solidFill>
                        <a:srgbClr val="000000"/>
                      </a:solidFill>
                    </a:lnB>
                    <a:solidFill>
                      <a:srgbClr val="FFFF99"/>
                    </a:solidFill>
                  </a:tcPr>
                </a:tc>
                <a:tc>
                  <a:txBody>
                    <a:bodyPr/>
                    <a:lstStyle/>
                    <a:p>
                      <a:pPr algn="ctr">
                        <a:lnSpc>
                          <a:spcPct val="100000"/>
                        </a:lnSpc>
                      </a:pPr>
                      <a:r>
                        <a:rPr lang="ru-RU" sz="1300" b="0" strike="noStrike" spc="-1">
                          <a:solidFill>
                            <a:srgbClr val="0000FF"/>
                          </a:solidFill>
                          <a:latin typeface="Times New Roman"/>
                          <a:ea typeface="Microsoft YaHei"/>
                        </a:rPr>
                        <a:t>2019 год</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FFFF99"/>
                    </a:solidFill>
                  </a:tcPr>
                </a:tc>
                <a:tc>
                  <a:txBody>
                    <a:bodyPr/>
                    <a:lstStyle/>
                    <a:p>
                      <a:pPr algn="ctr">
                        <a:lnSpc>
                          <a:spcPct val="100000"/>
                        </a:lnSpc>
                      </a:pPr>
                      <a:r>
                        <a:rPr lang="ru-RU" sz="1300" b="0" strike="noStrike" spc="-1" dirty="0" smtClean="0">
                          <a:solidFill>
                            <a:srgbClr val="0000FF"/>
                          </a:solidFill>
                          <a:latin typeface="Times New Roman"/>
                          <a:ea typeface="Microsoft YaHei"/>
                        </a:rPr>
                        <a:t>212 907,35</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T w="720">
                      <a:solidFill>
                        <a:srgbClr val="000000"/>
                      </a:solidFill>
                    </a:lnT>
                    <a:lnB w="720">
                      <a:solidFill>
                        <a:srgbClr val="000000"/>
                      </a:solidFill>
                    </a:lnB>
                    <a:solidFill>
                      <a:srgbClr val="FFFF99"/>
                    </a:solidFill>
                  </a:tcPr>
                </a:tc>
                <a:tc rowSpan="3">
                  <a:txBody>
                    <a:bodyPr/>
                    <a:lstStyle/>
                    <a:p>
                      <a:pPr algn="ctr">
                        <a:lnSpc>
                          <a:spcPct val="100000"/>
                        </a:lnSpc>
                      </a:pPr>
                      <a:r>
                        <a:rPr lang="ru-RU" sz="1300" b="0" strike="noStrike" spc="-1">
                          <a:solidFill>
                            <a:srgbClr val="FF0000"/>
                          </a:solidFill>
                          <a:latin typeface="Times New Roman"/>
                          <a:ea typeface="Microsoft YaHei"/>
                        </a:rPr>
                        <a:t>Доходы от использования имущества</a:t>
                      </a:r>
                      <a:endParaRPr lang="ru-RU" sz="1300" b="0" strike="noStrike" spc="-1">
                        <a:latin typeface="Arial"/>
                      </a:endParaRPr>
                    </a:p>
                    <a:p>
                      <a:pPr algn="ctr">
                        <a:lnSpc>
                          <a:spcPct val="100000"/>
                        </a:lnSpc>
                      </a:pPr>
                      <a:endParaRPr lang="ru-RU" sz="1300" b="0" strike="noStrike" spc="-1">
                        <a:latin typeface="Arial"/>
                      </a:endParaRPr>
                    </a:p>
                  </a:txBody>
                  <a:tcPr marL="90000" marR="90000">
                    <a:lnR w="720">
                      <a:solidFill>
                        <a:srgbClr val="000000"/>
                      </a:solidFill>
                    </a:lnR>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2019 год</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dirty="0">
                          <a:solidFill>
                            <a:srgbClr val="FF0000"/>
                          </a:solidFill>
                          <a:latin typeface="Times New Roman"/>
                          <a:ea typeface="Microsoft YaHei"/>
                        </a:rPr>
                        <a:t>32 </a:t>
                      </a:r>
                      <a:r>
                        <a:rPr lang="ru-RU" sz="1300" b="0" strike="noStrike" spc="-1" dirty="0" smtClean="0">
                          <a:solidFill>
                            <a:srgbClr val="FF0000"/>
                          </a:solidFill>
                          <a:latin typeface="Times New Roman"/>
                          <a:ea typeface="Microsoft YaHei"/>
                        </a:rPr>
                        <a:t>931,60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B4E5AD"/>
                    </a:solidFill>
                  </a:tcPr>
                </a:tc>
              </a:tr>
              <a:tr h="277410">
                <a:tc v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0000FF"/>
                          </a:solidFill>
                          <a:latin typeface="Times New Roman"/>
                          <a:ea typeface="Microsoft YaHei"/>
                        </a:rPr>
                        <a:t>2020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a:txBody>
                    <a:bodyPr/>
                    <a:lstStyle/>
                    <a:p>
                      <a:pPr algn="ctr">
                        <a:lnSpc>
                          <a:spcPct val="100000"/>
                        </a:lnSpc>
                      </a:pPr>
                      <a:r>
                        <a:rPr lang="ru-RU" sz="1300" b="0" strike="noStrike" spc="-1" dirty="0">
                          <a:solidFill>
                            <a:srgbClr val="0000FF"/>
                          </a:solidFill>
                          <a:latin typeface="Times New Roman"/>
                          <a:ea typeface="Microsoft YaHei"/>
                        </a:rPr>
                        <a:t>201 </a:t>
                      </a:r>
                      <a:r>
                        <a:rPr lang="ru-RU" sz="1300" b="0" strike="noStrike" spc="-1" dirty="0" smtClean="0">
                          <a:solidFill>
                            <a:srgbClr val="0000FF"/>
                          </a:solidFill>
                          <a:latin typeface="Times New Roman"/>
                          <a:ea typeface="Microsoft YaHei"/>
                        </a:rPr>
                        <a:t>795,54</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T w="720" cap="flat" cmpd="sng" algn="ctr">
                      <a:solidFill>
                        <a:srgbClr val="000000"/>
                      </a:solidFill>
                      <a:prstDash val="solid"/>
                      <a:round/>
                      <a:headEnd type="none" w="med" len="med"/>
                      <a:tailEnd type="none" w="med" len="med"/>
                    </a:lnT>
                    <a:lnB w="720">
                      <a:solidFill>
                        <a:srgbClr val="000000"/>
                      </a:solidFill>
                    </a:lnB>
                    <a:solidFill>
                      <a:srgbClr val="FFFF99"/>
                    </a:solidFill>
                  </a:tcPr>
                </a:tc>
                <a:tc vMerge="1">
                  <a:txBody>
                    <a:bodyPr/>
                    <a:lstStyle/>
                    <a:p>
                      <a:endParaRPr lang="ru-RU"/>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2020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dirty="0">
                          <a:solidFill>
                            <a:srgbClr val="FF0000"/>
                          </a:solidFill>
                          <a:latin typeface="Times New Roman"/>
                          <a:ea typeface="Microsoft YaHei"/>
                        </a:rPr>
                        <a:t>34 </a:t>
                      </a:r>
                      <a:r>
                        <a:rPr lang="ru-RU" sz="1300" b="0" strike="noStrike" spc="-1" dirty="0" smtClean="0">
                          <a:solidFill>
                            <a:srgbClr val="FF0000"/>
                          </a:solidFill>
                          <a:latin typeface="Times New Roman"/>
                          <a:ea typeface="Microsoft YaHei"/>
                        </a:rPr>
                        <a:t>046,70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r>
              <a:tr h="331405">
                <a:tc v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0000FF"/>
                          </a:solidFill>
                          <a:latin typeface="Times New Roman"/>
                          <a:ea typeface="Microsoft YaHei"/>
                        </a:rPr>
                        <a:t>2021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a:txBody>
                    <a:bodyPr/>
                    <a:lstStyle/>
                    <a:p>
                      <a:pPr algn="ctr">
                        <a:lnSpc>
                          <a:spcPct val="100000"/>
                        </a:lnSpc>
                      </a:pPr>
                      <a:r>
                        <a:rPr lang="ru-RU" sz="1300" b="0" strike="noStrike" spc="-1" dirty="0">
                          <a:solidFill>
                            <a:srgbClr val="0000FF"/>
                          </a:solidFill>
                          <a:latin typeface="Times New Roman"/>
                          <a:ea typeface="Microsoft YaHei"/>
                        </a:rPr>
                        <a:t>204 </a:t>
                      </a:r>
                      <a:r>
                        <a:rPr lang="ru-RU" sz="1300" b="0" strike="noStrike" spc="-1" dirty="0" smtClean="0">
                          <a:solidFill>
                            <a:srgbClr val="0000FF"/>
                          </a:solidFill>
                          <a:latin typeface="Times New Roman"/>
                          <a:ea typeface="Microsoft YaHei"/>
                        </a:rPr>
                        <a:t>912,28</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T w="720" cap="flat" cmpd="sng" algn="ctr">
                      <a:solidFill>
                        <a:srgbClr val="000000"/>
                      </a:solidFill>
                      <a:prstDash val="solid"/>
                      <a:round/>
                      <a:headEnd type="none" w="med" len="med"/>
                      <a:tailEnd type="none" w="med" len="med"/>
                    </a:lnT>
                    <a:lnB w="720">
                      <a:solidFill>
                        <a:srgbClr val="000000"/>
                      </a:solidFill>
                    </a:lnB>
                    <a:solidFill>
                      <a:srgbClr val="FFFF99"/>
                    </a:solidFill>
                  </a:tcPr>
                </a:tc>
                <a:tc vMerge="1">
                  <a:txBody>
                    <a:bodyPr/>
                    <a:lstStyle/>
                    <a:p>
                      <a:endParaRPr lang="ru-RU"/>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2021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dirty="0">
                          <a:solidFill>
                            <a:srgbClr val="FF0000"/>
                          </a:solidFill>
                          <a:latin typeface="Times New Roman"/>
                          <a:ea typeface="Microsoft YaHei"/>
                        </a:rPr>
                        <a:t>35 </a:t>
                      </a:r>
                      <a:r>
                        <a:rPr lang="ru-RU" sz="1300" b="0" strike="noStrike" spc="-1" dirty="0" smtClean="0">
                          <a:solidFill>
                            <a:srgbClr val="FF0000"/>
                          </a:solidFill>
                          <a:latin typeface="Times New Roman"/>
                          <a:ea typeface="Microsoft YaHei"/>
                        </a:rPr>
                        <a:t>055,60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r>
              <a:tr h="277410">
                <a:tc rowSpan="3">
                  <a:txBody>
                    <a:bodyPr/>
                    <a:lstStyle/>
                    <a:p>
                      <a:pPr algn="ctr">
                        <a:lnSpc>
                          <a:spcPct val="100000"/>
                        </a:lnSpc>
                      </a:pPr>
                      <a:endParaRPr lang="ru-RU" sz="1800" b="0" strike="noStrike" spc="-1">
                        <a:latin typeface="Arial"/>
                      </a:endParaRPr>
                    </a:p>
                    <a:p>
                      <a:pPr algn="ctr">
                        <a:lnSpc>
                          <a:spcPct val="100000"/>
                        </a:lnSpc>
                      </a:pPr>
                      <a:r>
                        <a:rPr lang="ru-RU" sz="1300" b="0" strike="noStrike" spc="-1">
                          <a:solidFill>
                            <a:srgbClr val="0000FF"/>
                          </a:solidFill>
                          <a:latin typeface="Times New Roman"/>
                          <a:ea typeface="Microsoft YaHei"/>
                        </a:rPr>
                        <a:t>Акцизы</a:t>
                      </a:r>
                      <a:endParaRPr lang="ru-RU" sz="1300" b="0" strike="noStrike" spc="-1">
                        <a:latin typeface="Arial"/>
                      </a:endParaRPr>
                    </a:p>
                  </a:txBody>
                  <a:tcPr>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a:txBody>
                    <a:bodyPr/>
                    <a:lstStyle/>
                    <a:p>
                      <a:pPr algn="ctr">
                        <a:lnSpc>
                          <a:spcPct val="100000"/>
                        </a:lnSpc>
                      </a:pPr>
                      <a:r>
                        <a:rPr lang="ru-RU" sz="1300" b="0" strike="noStrike" spc="-1">
                          <a:solidFill>
                            <a:srgbClr val="0000FF"/>
                          </a:solidFill>
                          <a:latin typeface="Times New Roman"/>
                          <a:ea typeface="Microsoft YaHei"/>
                        </a:rPr>
                        <a:t>2019 год</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FFFF99"/>
                    </a:solidFill>
                  </a:tcPr>
                </a:tc>
                <a:tc>
                  <a:txBody>
                    <a:bodyPr/>
                    <a:lstStyle/>
                    <a:p>
                      <a:pPr algn="ctr">
                        <a:lnSpc>
                          <a:spcPct val="100000"/>
                        </a:lnSpc>
                      </a:pPr>
                      <a:r>
                        <a:rPr lang="ru-RU" sz="1300" b="0" strike="noStrike" spc="-1" dirty="0">
                          <a:solidFill>
                            <a:srgbClr val="0000FF"/>
                          </a:solidFill>
                          <a:latin typeface="Times New Roman"/>
                          <a:ea typeface="Microsoft YaHei"/>
                        </a:rPr>
                        <a:t>5 </a:t>
                      </a:r>
                      <a:r>
                        <a:rPr lang="ru-RU" sz="1300" b="0" strike="noStrike" spc="-1" dirty="0" smtClean="0">
                          <a:solidFill>
                            <a:srgbClr val="0000FF"/>
                          </a:solidFill>
                          <a:latin typeface="Times New Roman"/>
                          <a:ea typeface="Microsoft YaHei"/>
                        </a:rPr>
                        <a:t>849,56</a:t>
                      </a:r>
                      <a:endParaRPr lang="ru-RU" sz="1300" b="0" strike="noStrike" spc="-1" dirty="0">
                        <a:latin typeface="Arial"/>
                      </a:endParaRPr>
                    </a:p>
                  </a:txBody>
                  <a:tcPr marL="90000" marR="900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rowSpan="3">
                  <a:txBody>
                    <a:bodyPr/>
                    <a:lstStyle/>
                    <a:p>
                      <a:pPr algn="ctr">
                        <a:lnSpc>
                          <a:spcPct val="100000"/>
                        </a:lnSpc>
                      </a:pPr>
                      <a:r>
                        <a:rPr lang="ru-RU" sz="1300" b="0" strike="noStrike" spc="-1">
                          <a:solidFill>
                            <a:srgbClr val="FF0000"/>
                          </a:solidFill>
                          <a:latin typeface="Times New Roman"/>
                          <a:ea typeface="Microsoft YaHei"/>
                        </a:rPr>
                        <a:t>Платежи при пользовании природными ресурсами</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2019 год</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dirty="0">
                          <a:solidFill>
                            <a:srgbClr val="FF0000"/>
                          </a:solidFill>
                          <a:latin typeface="Times New Roman"/>
                          <a:ea typeface="Microsoft YaHei"/>
                        </a:rPr>
                        <a:t>1 </a:t>
                      </a:r>
                      <a:r>
                        <a:rPr lang="ru-RU" sz="1300" b="0" strike="noStrike" spc="-1" dirty="0" smtClean="0">
                          <a:solidFill>
                            <a:srgbClr val="FF0000"/>
                          </a:solidFill>
                          <a:latin typeface="Times New Roman"/>
                          <a:ea typeface="Microsoft YaHei"/>
                        </a:rPr>
                        <a:t>000,00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r>
              <a:tr h="277410">
                <a:tc v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0000FF"/>
                          </a:solidFill>
                          <a:latin typeface="Times New Roman"/>
                          <a:ea typeface="Microsoft YaHei"/>
                        </a:rPr>
                        <a:t>2020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a:txBody>
                    <a:bodyPr/>
                    <a:lstStyle/>
                    <a:p>
                      <a:pPr algn="ctr">
                        <a:lnSpc>
                          <a:spcPct val="100000"/>
                        </a:lnSpc>
                      </a:pPr>
                      <a:r>
                        <a:rPr lang="ru-RU" sz="1300" b="0" strike="noStrike" spc="-1" dirty="0">
                          <a:solidFill>
                            <a:srgbClr val="0000FF"/>
                          </a:solidFill>
                          <a:latin typeface="Times New Roman"/>
                          <a:ea typeface="Microsoft YaHei"/>
                        </a:rPr>
                        <a:t>5 </a:t>
                      </a:r>
                      <a:r>
                        <a:rPr lang="ru-RU" sz="1300" b="0" strike="noStrike" spc="-1" dirty="0" smtClean="0">
                          <a:solidFill>
                            <a:srgbClr val="0000FF"/>
                          </a:solidFill>
                          <a:latin typeface="Times New Roman"/>
                          <a:ea typeface="Microsoft YaHei"/>
                        </a:rPr>
                        <a:t>849,56</a:t>
                      </a:r>
                      <a:endParaRPr lang="ru-RU" sz="1300" b="0" strike="noStrike" spc="-1" dirty="0">
                        <a:latin typeface="Arial"/>
                      </a:endParaRPr>
                    </a:p>
                  </a:txBody>
                  <a:tcPr marL="90000" marR="900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vMerge="1">
                  <a:txBody>
                    <a:bodyPr/>
                    <a:lstStyle/>
                    <a:p>
                      <a:endParaRPr lang="ru-RU"/>
                    </a:p>
                  </a:txBody>
                  <a:tcPr marL="90000" marR="90000">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2020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dirty="0">
                          <a:solidFill>
                            <a:srgbClr val="FF0000"/>
                          </a:solidFill>
                          <a:latin typeface="Times New Roman"/>
                          <a:ea typeface="Microsoft YaHei"/>
                        </a:rPr>
                        <a:t>1 </a:t>
                      </a:r>
                      <a:r>
                        <a:rPr lang="ru-RU" sz="1300" b="0" strike="noStrike" spc="-1" dirty="0" smtClean="0">
                          <a:solidFill>
                            <a:srgbClr val="FF0000"/>
                          </a:solidFill>
                          <a:latin typeface="Times New Roman"/>
                          <a:ea typeface="Microsoft YaHei"/>
                        </a:rPr>
                        <a:t>500,00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r>
              <a:tr h="333384">
                <a:tc v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0000FF"/>
                          </a:solidFill>
                          <a:latin typeface="Times New Roman"/>
                          <a:ea typeface="Microsoft YaHei"/>
                        </a:rPr>
                        <a:t>2021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a:txBody>
                    <a:bodyPr/>
                    <a:lstStyle/>
                    <a:p>
                      <a:pPr algn="ctr">
                        <a:lnSpc>
                          <a:spcPct val="100000"/>
                        </a:lnSpc>
                      </a:pPr>
                      <a:r>
                        <a:rPr lang="ru-RU" sz="1300" b="0" strike="noStrike" spc="-1" dirty="0">
                          <a:solidFill>
                            <a:srgbClr val="0000FF"/>
                          </a:solidFill>
                          <a:latin typeface="Times New Roman"/>
                          <a:ea typeface="Microsoft YaHei"/>
                        </a:rPr>
                        <a:t>5 </a:t>
                      </a:r>
                      <a:r>
                        <a:rPr lang="ru-RU" sz="1300" b="0" strike="noStrike" spc="-1" dirty="0" smtClean="0">
                          <a:solidFill>
                            <a:srgbClr val="0000FF"/>
                          </a:solidFill>
                          <a:latin typeface="Times New Roman"/>
                          <a:ea typeface="Microsoft YaHei"/>
                        </a:rPr>
                        <a:t>849,56</a:t>
                      </a:r>
                      <a:endParaRPr lang="ru-RU" sz="1300" b="0" strike="noStrike" spc="-1" dirty="0">
                        <a:latin typeface="Arial"/>
                      </a:endParaRPr>
                    </a:p>
                  </a:txBody>
                  <a:tcPr marL="90000" marR="900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vMerge="1">
                  <a:txBody>
                    <a:bodyPr/>
                    <a:lstStyle/>
                    <a:p>
                      <a:endParaRPr lang="ru-RU"/>
                    </a:p>
                  </a:txBody>
                  <a:tcPr marL="90000" marR="90000">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2021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dirty="0">
                          <a:solidFill>
                            <a:srgbClr val="FF0000"/>
                          </a:solidFill>
                          <a:latin typeface="Times New Roman"/>
                          <a:ea typeface="Microsoft YaHei"/>
                        </a:rPr>
                        <a:t>1 </a:t>
                      </a:r>
                      <a:r>
                        <a:rPr lang="ru-RU" sz="1300" b="0" strike="noStrike" spc="-1" dirty="0" smtClean="0">
                          <a:solidFill>
                            <a:srgbClr val="FF0000"/>
                          </a:solidFill>
                          <a:latin typeface="Times New Roman"/>
                          <a:ea typeface="Microsoft YaHei"/>
                        </a:rPr>
                        <a:t>500,00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r>
              <a:tr h="277410">
                <a:tc rowSpan="3">
                  <a:txBody>
                    <a:bodyPr/>
                    <a:lstStyle/>
                    <a:p>
                      <a:pPr algn="ctr">
                        <a:lnSpc>
                          <a:spcPct val="100000"/>
                        </a:lnSpc>
                      </a:pPr>
                      <a:r>
                        <a:rPr lang="ru-RU" sz="1300" b="0" strike="noStrike" spc="-1">
                          <a:solidFill>
                            <a:srgbClr val="0000FF"/>
                          </a:solidFill>
                          <a:latin typeface="Times New Roman"/>
                          <a:ea typeface="Microsoft YaHei"/>
                        </a:rPr>
                        <a:t>Налоги на совокупный доход</a:t>
                      </a:r>
                      <a:endParaRPr lang="ru-RU" sz="1300" b="0" strike="noStrike" spc="-1">
                        <a:latin typeface="Arial"/>
                      </a:endParaRPr>
                    </a:p>
                  </a:txBody>
                  <a:tcPr>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a:txBody>
                    <a:bodyPr/>
                    <a:lstStyle/>
                    <a:p>
                      <a:pPr algn="ctr">
                        <a:lnSpc>
                          <a:spcPct val="100000"/>
                        </a:lnSpc>
                      </a:pPr>
                      <a:r>
                        <a:rPr lang="ru-RU" sz="1300" b="0" strike="noStrike" spc="-1">
                          <a:solidFill>
                            <a:srgbClr val="0000FF"/>
                          </a:solidFill>
                          <a:latin typeface="Times New Roman"/>
                          <a:ea typeface="Microsoft YaHei"/>
                        </a:rPr>
                        <a:t>2019 год</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FFFF99"/>
                    </a:solidFill>
                  </a:tcPr>
                </a:tc>
                <a:tc>
                  <a:txBody>
                    <a:bodyPr/>
                    <a:lstStyle/>
                    <a:p>
                      <a:pPr algn="ctr">
                        <a:lnSpc>
                          <a:spcPct val="100000"/>
                        </a:lnSpc>
                      </a:pPr>
                      <a:r>
                        <a:rPr lang="ru-RU" sz="1300" b="0" strike="noStrike" spc="-1" dirty="0" smtClean="0">
                          <a:solidFill>
                            <a:srgbClr val="0000FF"/>
                          </a:solidFill>
                          <a:latin typeface="Times New Roman"/>
                          <a:ea typeface="Microsoft YaHei"/>
                        </a:rPr>
                        <a:t>11 980,00</a:t>
                      </a:r>
                      <a:endParaRPr lang="ru-RU" sz="1300" b="0" strike="noStrike" spc="-1" dirty="0">
                        <a:latin typeface="Arial"/>
                      </a:endParaRPr>
                    </a:p>
                  </a:txBody>
                  <a:tcPr marL="90000" marR="900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rowSpan="3">
                  <a:txBody>
                    <a:bodyPr/>
                    <a:lstStyle/>
                    <a:p>
                      <a:pPr algn="ctr">
                        <a:lnSpc>
                          <a:spcPct val="100000"/>
                        </a:lnSpc>
                      </a:pPr>
                      <a:endParaRPr lang="ru-RU" sz="1800" b="0" strike="noStrike" spc="-1">
                        <a:latin typeface="Arial"/>
                      </a:endParaRPr>
                    </a:p>
                    <a:p>
                      <a:pPr algn="ctr">
                        <a:lnSpc>
                          <a:spcPct val="100000"/>
                        </a:lnSpc>
                      </a:pPr>
                      <a:r>
                        <a:rPr lang="ru-RU" sz="1300" b="0" strike="noStrike" spc="-1">
                          <a:solidFill>
                            <a:srgbClr val="FF0000"/>
                          </a:solidFill>
                          <a:latin typeface="Times New Roman"/>
                          <a:ea typeface="Microsoft YaHei"/>
                        </a:rPr>
                        <a:t>Доходы от оказания платных услуг</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2019 год</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dirty="0">
                          <a:solidFill>
                            <a:srgbClr val="FF0000"/>
                          </a:solidFill>
                          <a:latin typeface="Times New Roman"/>
                          <a:ea typeface="Microsoft YaHei"/>
                        </a:rPr>
                        <a:t>4 </a:t>
                      </a:r>
                      <a:r>
                        <a:rPr lang="ru-RU" sz="1300" b="0" strike="noStrike" spc="-1" dirty="0" smtClean="0">
                          <a:solidFill>
                            <a:srgbClr val="FF0000"/>
                          </a:solidFill>
                          <a:latin typeface="Times New Roman"/>
                          <a:ea typeface="Microsoft YaHei"/>
                        </a:rPr>
                        <a:t>400,00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r>
              <a:tr h="277410">
                <a:tc v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0000FF"/>
                          </a:solidFill>
                          <a:latin typeface="Times New Roman"/>
                          <a:ea typeface="Microsoft YaHei"/>
                        </a:rPr>
                        <a:t>2020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a:txBody>
                    <a:bodyPr/>
                    <a:lstStyle/>
                    <a:p>
                      <a:pPr algn="ctr">
                        <a:lnSpc>
                          <a:spcPct val="100000"/>
                        </a:lnSpc>
                      </a:pPr>
                      <a:r>
                        <a:rPr lang="ru-RU" sz="1300" b="0" strike="noStrike" spc="-1" dirty="0">
                          <a:solidFill>
                            <a:srgbClr val="0000FF"/>
                          </a:solidFill>
                          <a:latin typeface="Times New Roman"/>
                          <a:ea typeface="Microsoft YaHei"/>
                        </a:rPr>
                        <a:t>10 </a:t>
                      </a:r>
                      <a:r>
                        <a:rPr lang="ru-RU" sz="1300" b="0" strike="noStrike" spc="-1" dirty="0" smtClean="0">
                          <a:solidFill>
                            <a:srgbClr val="0000FF"/>
                          </a:solidFill>
                          <a:latin typeface="Times New Roman"/>
                          <a:ea typeface="Microsoft YaHei"/>
                        </a:rPr>
                        <a:t>980,00</a:t>
                      </a:r>
                      <a:endParaRPr lang="ru-RU" sz="1300" b="0" strike="noStrike" spc="-1" dirty="0">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99"/>
                    </a:solidFill>
                  </a:tcPr>
                </a:tc>
                <a:tc vMerge="1">
                  <a:txBody>
                    <a:bodyPr/>
                    <a:lstStyle/>
                    <a:p>
                      <a:endParaRPr lang="ru-RU"/>
                    </a:p>
                  </a:txBody>
                  <a:tcPr marL="90000" marR="90000">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2020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dirty="0">
                          <a:solidFill>
                            <a:srgbClr val="FF0000"/>
                          </a:solidFill>
                          <a:latin typeface="Times New Roman"/>
                          <a:ea typeface="Microsoft YaHei"/>
                        </a:rPr>
                        <a:t>4 </a:t>
                      </a:r>
                      <a:r>
                        <a:rPr lang="ru-RU" sz="1300" b="0" strike="noStrike" spc="-1" dirty="0" smtClean="0">
                          <a:solidFill>
                            <a:srgbClr val="FF0000"/>
                          </a:solidFill>
                          <a:latin typeface="Times New Roman"/>
                          <a:ea typeface="Microsoft YaHei"/>
                        </a:rPr>
                        <a:t>400,00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B4E5AD"/>
                    </a:solidFill>
                  </a:tcPr>
                </a:tc>
              </a:tr>
              <a:tr h="365014">
                <a:tc v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0000FF"/>
                          </a:solidFill>
                          <a:latin typeface="Times New Roman"/>
                          <a:ea typeface="Microsoft YaHei"/>
                        </a:rPr>
                        <a:t>2021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a:txBody>
                    <a:bodyPr/>
                    <a:lstStyle/>
                    <a:p>
                      <a:pPr algn="ctr">
                        <a:lnSpc>
                          <a:spcPct val="100000"/>
                        </a:lnSpc>
                      </a:pPr>
                      <a:r>
                        <a:rPr lang="ru-RU" sz="1300" b="0" strike="noStrike" spc="-1" dirty="0">
                          <a:solidFill>
                            <a:srgbClr val="0000FF"/>
                          </a:solidFill>
                          <a:latin typeface="Times New Roman"/>
                          <a:ea typeface="Microsoft YaHei"/>
                        </a:rPr>
                        <a:t>10 </a:t>
                      </a:r>
                      <a:r>
                        <a:rPr lang="ru-RU" sz="1300" b="0" strike="noStrike" spc="-1" dirty="0" smtClean="0">
                          <a:solidFill>
                            <a:srgbClr val="0000FF"/>
                          </a:solidFill>
                          <a:latin typeface="Times New Roman"/>
                          <a:ea typeface="Microsoft YaHei"/>
                        </a:rPr>
                        <a:t>980,00</a:t>
                      </a:r>
                      <a:endParaRPr lang="ru-RU" sz="1300" b="0" strike="noStrike" spc="-1" dirty="0">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99"/>
                    </a:solidFill>
                  </a:tcPr>
                </a:tc>
                <a:tc vMerge="1">
                  <a:txBody>
                    <a:bodyPr/>
                    <a:lstStyle/>
                    <a:p>
                      <a:endParaRPr lang="ru-RU"/>
                    </a:p>
                  </a:txBody>
                  <a:tcPr marL="90000" marR="90000">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2021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dirty="0">
                          <a:solidFill>
                            <a:srgbClr val="FF0000"/>
                          </a:solidFill>
                          <a:latin typeface="Times New Roman"/>
                          <a:ea typeface="Microsoft YaHei"/>
                        </a:rPr>
                        <a:t>4 </a:t>
                      </a:r>
                      <a:r>
                        <a:rPr lang="ru-RU" sz="1300" b="0" strike="noStrike" spc="-1" dirty="0" smtClean="0">
                          <a:solidFill>
                            <a:srgbClr val="FF0000"/>
                          </a:solidFill>
                          <a:latin typeface="Times New Roman"/>
                          <a:ea typeface="Microsoft YaHei"/>
                        </a:rPr>
                        <a:t>400,00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B4E5AD"/>
                    </a:solidFill>
                  </a:tcPr>
                </a:tc>
              </a:tr>
              <a:tr h="277410">
                <a:tc rowSpan="3">
                  <a:txBody>
                    <a:bodyPr/>
                    <a:lstStyle/>
                    <a:p>
                      <a:pPr algn="ctr">
                        <a:lnSpc>
                          <a:spcPct val="100000"/>
                        </a:lnSpc>
                      </a:pPr>
                      <a:r>
                        <a:rPr lang="ru-RU" sz="1300" b="0" strike="noStrike" spc="-1">
                          <a:solidFill>
                            <a:srgbClr val="0000FF"/>
                          </a:solidFill>
                          <a:latin typeface="Times New Roman"/>
                          <a:ea typeface="Microsoft YaHei"/>
                        </a:rPr>
                        <a:t>Налог на имущество физических лиц</a:t>
                      </a:r>
                      <a:endParaRPr lang="ru-RU" sz="1300" b="0" strike="noStrike" spc="-1">
                        <a:latin typeface="Arial"/>
                      </a:endParaRPr>
                    </a:p>
                  </a:txBody>
                  <a:tcPr>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a:txBody>
                    <a:bodyPr/>
                    <a:lstStyle/>
                    <a:p>
                      <a:pPr algn="ctr">
                        <a:lnSpc>
                          <a:spcPct val="100000"/>
                        </a:lnSpc>
                      </a:pPr>
                      <a:r>
                        <a:rPr lang="ru-RU" sz="1300" b="0" strike="noStrike" spc="-1">
                          <a:solidFill>
                            <a:srgbClr val="0000FF"/>
                          </a:solidFill>
                          <a:latin typeface="Times New Roman"/>
                          <a:ea typeface="Microsoft YaHei"/>
                        </a:rPr>
                        <a:t>2019 год</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FFFF99"/>
                    </a:solidFill>
                  </a:tcPr>
                </a:tc>
                <a:tc>
                  <a:txBody>
                    <a:bodyPr/>
                    <a:lstStyle/>
                    <a:p>
                      <a:pPr algn="ctr">
                        <a:lnSpc>
                          <a:spcPct val="100000"/>
                        </a:lnSpc>
                      </a:pPr>
                      <a:r>
                        <a:rPr lang="ru-RU" sz="1300" b="0" strike="noStrike" spc="-1" dirty="0" smtClean="0">
                          <a:solidFill>
                            <a:srgbClr val="0000FF"/>
                          </a:solidFill>
                          <a:latin typeface="Times New Roman"/>
                          <a:ea typeface="Microsoft YaHei"/>
                        </a:rPr>
                        <a:t>1 500,00</a:t>
                      </a:r>
                      <a:endParaRPr lang="ru-RU" sz="1300" b="0" strike="noStrike" spc="-1" dirty="0">
                        <a:latin typeface="Arial"/>
                      </a:endParaRPr>
                    </a:p>
                  </a:txBody>
                  <a:tcPr marL="90000" marR="900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rowSpan="3">
                  <a:txBody>
                    <a:bodyPr/>
                    <a:lstStyle/>
                    <a:p>
                      <a:pPr algn="ctr">
                        <a:lnSpc>
                          <a:spcPct val="100000"/>
                        </a:lnSpc>
                      </a:pPr>
                      <a:r>
                        <a:rPr lang="ru-RU" sz="1300" b="0" strike="noStrike" spc="-1">
                          <a:solidFill>
                            <a:srgbClr val="FF0000"/>
                          </a:solidFill>
                          <a:latin typeface="Times New Roman"/>
                          <a:ea typeface="Microsoft YaHei"/>
                        </a:rPr>
                        <a:t>Доходы от продажи материальных и нематериальных активов</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2019 год</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dirty="0" smtClean="0">
                          <a:solidFill>
                            <a:srgbClr val="FF0000"/>
                          </a:solidFill>
                          <a:latin typeface="Times New Roman"/>
                          <a:ea typeface="Microsoft YaHei"/>
                        </a:rPr>
                        <a:t>3 250,00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r>
              <a:tr h="277410">
                <a:tc v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0000FF"/>
                          </a:solidFill>
                          <a:latin typeface="Times New Roman"/>
                          <a:ea typeface="Microsoft YaHei"/>
                        </a:rPr>
                        <a:t>2020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a:txBody>
                    <a:bodyPr/>
                    <a:lstStyle/>
                    <a:p>
                      <a:pPr algn="ctr">
                        <a:lnSpc>
                          <a:spcPct val="100000"/>
                        </a:lnSpc>
                      </a:pPr>
                      <a:r>
                        <a:rPr lang="ru-RU" sz="1300" b="0" strike="noStrike" spc="-1" dirty="0" smtClean="0">
                          <a:solidFill>
                            <a:srgbClr val="0000FF"/>
                          </a:solidFill>
                          <a:latin typeface="Times New Roman"/>
                          <a:ea typeface="Microsoft YaHei"/>
                        </a:rPr>
                        <a:t>1 500,00</a:t>
                      </a:r>
                      <a:endParaRPr lang="ru-RU" sz="1300" b="0" strike="noStrike" spc="-1" dirty="0">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99"/>
                    </a:solidFill>
                  </a:tcPr>
                </a:tc>
                <a:tc vMerge="1">
                  <a:txBody>
                    <a:bodyPr/>
                    <a:lstStyle/>
                    <a:p>
                      <a:endParaRPr lang="ru-RU"/>
                    </a:p>
                  </a:txBody>
                  <a:tcPr marL="90000" marR="90000">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2020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dirty="0" smtClean="0">
                          <a:solidFill>
                            <a:srgbClr val="FF0000"/>
                          </a:solidFill>
                          <a:latin typeface="Times New Roman"/>
                          <a:ea typeface="Microsoft YaHei"/>
                        </a:rPr>
                        <a:t>985,80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B4E5AD"/>
                    </a:solidFill>
                  </a:tcPr>
                </a:tc>
              </a:tr>
              <a:tr h="502219">
                <a:tc vMerge="1">
                  <a:txBody>
                    <a:bodyPr/>
                    <a:lstStyle/>
                    <a:p>
                      <a:endParaRPr lang="ru-RU"/>
                    </a:p>
                  </a:txBody>
                  <a:tcPr>
                    <a:lnL w="720">
                      <a:solidFill>
                        <a:srgbClr val="000000"/>
                      </a:solidFill>
                    </a:lnL>
                    <a:lnR w="720">
                      <a:solidFill>
                        <a:srgbClr val="000000"/>
                      </a:solidFill>
                    </a:lnR>
                    <a:lnT w="720">
                      <a:solidFill>
                        <a:srgbClr val="000000"/>
                      </a:solidFill>
                    </a:lnT>
                    <a:solidFill>
                      <a:srgbClr val="B4E5AD"/>
                    </a:solidFill>
                  </a:tcPr>
                </a:tc>
                <a:tc>
                  <a:txBody>
                    <a:bodyPr/>
                    <a:lstStyle/>
                    <a:p>
                      <a:pPr algn="ctr">
                        <a:lnSpc>
                          <a:spcPct val="100000"/>
                        </a:lnSpc>
                      </a:pPr>
                      <a:r>
                        <a:rPr lang="ru-RU" sz="1300" b="0" strike="noStrike" spc="-1">
                          <a:solidFill>
                            <a:srgbClr val="0000FF"/>
                          </a:solidFill>
                          <a:latin typeface="Times New Roman"/>
                          <a:ea typeface="Microsoft YaHei"/>
                        </a:rPr>
                        <a:t>2021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solidFill>
                      <a:srgbClr val="FFFF99"/>
                    </a:solidFill>
                  </a:tcPr>
                </a:tc>
                <a:tc>
                  <a:txBody>
                    <a:bodyPr/>
                    <a:lstStyle/>
                    <a:p>
                      <a:pPr algn="ctr">
                        <a:lnSpc>
                          <a:spcPct val="100000"/>
                        </a:lnSpc>
                      </a:pPr>
                      <a:r>
                        <a:rPr lang="ru-RU" sz="1300" b="0" strike="noStrike" spc="-1" dirty="0" smtClean="0">
                          <a:solidFill>
                            <a:srgbClr val="0000FF"/>
                          </a:solidFill>
                          <a:latin typeface="Times New Roman"/>
                          <a:ea typeface="Microsoft YaHei"/>
                        </a:rPr>
                        <a:t>1 500,00</a:t>
                      </a:r>
                      <a:endParaRPr lang="ru-RU" sz="1300" b="0" strike="noStrike" spc="-1" dirty="0">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99"/>
                    </a:solidFill>
                  </a:tcPr>
                </a:tc>
                <a:tc vMerge="1">
                  <a:txBody>
                    <a:bodyPr/>
                    <a:lstStyle/>
                    <a:p>
                      <a:endParaRPr lang="ru-RU"/>
                    </a:p>
                  </a:txBody>
                  <a:tcPr marL="90000" marR="90000">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2021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dirty="0">
                          <a:solidFill>
                            <a:srgbClr val="FF0000"/>
                          </a:solidFill>
                          <a:latin typeface="Times New Roman"/>
                          <a:ea typeface="Microsoft YaHei"/>
                        </a:rPr>
                        <a:t>1 </a:t>
                      </a:r>
                      <a:r>
                        <a:rPr lang="ru-RU" sz="1300" b="0" strike="noStrike" spc="-1" dirty="0" smtClean="0">
                          <a:solidFill>
                            <a:srgbClr val="FF0000"/>
                          </a:solidFill>
                          <a:latin typeface="Times New Roman"/>
                          <a:ea typeface="Microsoft YaHei"/>
                        </a:rPr>
                        <a:t>036,40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B4E5AD"/>
                    </a:solidFill>
                  </a:tcPr>
                </a:tc>
              </a:tr>
              <a:tr h="277410">
                <a:tc rowSpan="3">
                  <a:txBody>
                    <a:bodyPr/>
                    <a:lstStyle/>
                    <a:p>
                      <a:pPr algn="ctr">
                        <a:lnSpc>
                          <a:spcPct val="100000"/>
                        </a:lnSpc>
                      </a:pPr>
                      <a:r>
                        <a:rPr lang="ru-RU" sz="1300" b="0" strike="noStrike" spc="-1">
                          <a:solidFill>
                            <a:srgbClr val="0000FF"/>
                          </a:solidFill>
                          <a:latin typeface="Times New Roman"/>
                          <a:ea typeface="Microsoft YaHei"/>
                        </a:rPr>
                        <a:t>Земельный налог</a:t>
                      </a:r>
                      <a:endParaRPr lang="ru-RU" sz="13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solidFill>
                      <a:srgbClr val="FFFF99"/>
                    </a:solidFill>
                  </a:tcPr>
                </a:tc>
                <a:tc>
                  <a:txBody>
                    <a:bodyPr/>
                    <a:lstStyle/>
                    <a:p>
                      <a:pPr algn="ctr">
                        <a:lnSpc>
                          <a:spcPct val="100000"/>
                        </a:lnSpc>
                      </a:pPr>
                      <a:r>
                        <a:rPr lang="ru-RU" sz="1300" b="0" strike="noStrike" spc="-1">
                          <a:solidFill>
                            <a:srgbClr val="0000FF"/>
                          </a:solidFill>
                          <a:latin typeface="Times New Roman"/>
                          <a:ea typeface="Microsoft YaHei"/>
                        </a:rPr>
                        <a:t>2019 год</a:t>
                      </a:r>
                      <a:endParaRPr lang="ru-RU" sz="1300" b="0" strike="noStrike" spc="-1">
                        <a:latin typeface="Arial"/>
                      </a:endParaRPr>
                    </a:p>
                  </a:txBody>
                  <a:tcPr marL="90000" marR="90000">
                    <a:lnL w="720">
                      <a:solidFill>
                        <a:srgbClr val="000000"/>
                      </a:solidFill>
                    </a:lnL>
                    <a:lnR w="720">
                      <a:solidFill>
                        <a:srgbClr val="000000"/>
                      </a:solidFill>
                    </a:lnR>
                    <a:lnB w="720">
                      <a:solidFill>
                        <a:srgbClr val="000000"/>
                      </a:solidFill>
                    </a:lnB>
                    <a:solidFill>
                      <a:srgbClr val="FFFF99"/>
                    </a:solidFill>
                  </a:tcPr>
                </a:tc>
                <a:tc>
                  <a:txBody>
                    <a:bodyPr/>
                    <a:lstStyle/>
                    <a:p>
                      <a:pPr algn="ctr">
                        <a:lnSpc>
                          <a:spcPct val="100000"/>
                        </a:lnSpc>
                      </a:pPr>
                      <a:r>
                        <a:rPr lang="ru-RU" sz="1300" b="0" strike="noStrike" spc="-1" dirty="0">
                          <a:solidFill>
                            <a:srgbClr val="0000FF"/>
                          </a:solidFill>
                          <a:latin typeface="Times New Roman"/>
                          <a:ea typeface="Microsoft YaHei"/>
                        </a:rPr>
                        <a:t>1 </a:t>
                      </a:r>
                      <a:r>
                        <a:rPr lang="ru-RU" sz="1300" b="0" strike="noStrike" spc="-1" dirty="0" smtClean="0">
                          <a:solidFill>
                            <a:srgbClr val="0000FF"/>
                          </a:solidFill>
                          <a:latin typeface="Times New Roman"/>
                          <a:ea typeface="Microsoft YaHei"/>
                        </a:rPr>
                        <a:t>290,00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rowSpan="3">
                  <a:txBody>
                    <a:bodyPr/>
                    <a:lstStyle/>
                    <a:p>
                      <a:pPr algn="ctr">
                        <a:lnSpc>
                          <a:spcPct val="100000"/>
                        </a:lnSpc>
                      </a:pPr>
                      <a:endParaRPr lang="ru-RU" sz="1800" b="0" strike="noStrike" spc="-1">
                        <a:latin typeface="Arial"/>
                      </a:endParaRPr>
                    </a:p>
                    <a:p>
                      <a:pPr algn="ctr">
                        <a:lnSpc>
                          <a:spcPct val="100000"/>
                        </a:lnSpc>
                      </a:pPr>
                      <a:r>
                        <a:rPr lang="ru-RU" sz="1300" b="0" strike="noStrike" spc="-1">
                          <a:solidFill>
                            <a:srgbClr val="FF0000"/>
                          </a:solidFill>
                          <a:latin typeface="Times New Roman"/>
                          <a:ea typeface="Microsoft YaHei"/>
                        </a:rPr>
                        <a:t>Штрафы, санкции, возмещение ущерба</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2019 год</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dirty="0">
                          <a:solidFill>
                            <a:srgbClr val="FF0000"/>
                          </a:solidFill>
                          <a:latin typeface="Times New Roman"/>
                          <a:ea typeface="Microsoft YaHei"/>
                        </a:rPr>
                        <a:t>3 </a:t>
                      </a:r>
                      <a:r>
                        <a:rPr lang="ru-RU" sz="1300" b="0" strike="noStrike" spc="-1" dirty="0" smtClean="0">
                          <a:solidFill>
                            <a:srgbClr val="FF0000"/>
                          </a:solidFill>
                          <a:latin typeface="Times New Roman"/>
                          <a:ea typeface="Microsoft YaHei"/>
                        </a:rPr>
                        <a:t>011,70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r>
              <a:tr h="277410">
                <a:tc v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0000FF"/>
                          </a:solidFill>
                          <a:latin typeface="Times New Roman"/>
                          <a:ea typeface="Microsoft YaHei"/>
                        </a:rPr>
                        <a:t>2020 год</a:t>
                      </a:r>
                      <a:endParaRPr lang="ru-RU" sz="1300" b="0" strike="noStrike" spc="-1">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99"/>
                    </a:solidFill>
                  </a:tcPr>
                </a:tc>
                <a:tc>
                  <a:txBody>
                    <a:bodyPr/>
                    <a:lstStyle/>
                    <a:p>
                      <a:pPr algn="ctr">
                        <a:lnSpc>
                          <a:spcPct val="100000"/>
                        </a:lnSpc>
                      </a:pPr>
                      <a:r>
                        <a:rPr lang="ru-RU" sz="1300" b="0" strike="noStrike" spc="-1" dirty="0">
                          <a:solidFill>
                            <a:srgbClr val="0000FF"/>
                          </a:solidFill>
                          <a:latin typeface="Times New Roman"/>
                          <a:ea typeface="Microsoft YaHei"/>
                        </a:rPr>
                        <a:t>1 </a:t>
                      </a:r>
                      <a:r>
                        <a:rPr lang="ru-RU" sz="1300" b="0" strike="noStrike" spc="-1" dirty="0" smtClean="0">
                          <a:solidFill>
                            <a:srgbClr val="0000FF"/>
                          </a:solidFill>
                          <a:latin typeface="Times New Roman"/>
                          <a:ea typeface="Microsoft YaHei"/>
                        </a:rPr>
                        <a:t>290,00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FFFF99"/>
                    </a:solidFill>
                  </a:tcPr>
                </a:tc>
                <a:tc vMerge="1">
                  <a:txBody>
                    <a:bodyPr/>
                    <a:lstStyle/>
                    <a:p>
                      <a:endParaRPr lang="ru-RU"/>
                    </a:p>
                  </a:txBody>
                  <a:tcPr marL="90000" marR="90000">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2020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dirty="0">
                          <a:solidFill>
                            <a:srgbClr val="FF0000"/>
                          </a:solidFill>
                          <a:latin typeface="Times New Roman"/>
                          <a:ea typeface="Microsoft YaHei"/>
                        </a:rPr>
                        <a:t>3 </a:t>
                      </a:r>
                      <a:r>
                        <a:rPr lang="ru-RU" sz="1300" b="0" strike="noStrike" spc="-1" dirty="0" smtClean="0">
                          <a:solidFill>
                            <a:srgbClr val="FF0000"/>
                          </a:solidFill>
                          <a:latin typeface="Times New Roman"/>
                          <a:ea typeface="Microsoft YaHei"/>
                        </a:rPr>
                        <a:t>011,70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B4E5AD"/>
                    </a:solidFill>
                  </a:tcPr>
                </a:tc>
              </a:tr>
              <a:tr h="365014">
                <a:tc v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0000FF"/>
                          </a:solidFill>
                          <a:latin typeface="Times New Roman"/>
                          <a:ea typeface="Microsoft YaHei"/>
                        </a:rPr>
                        <a:t>2021 год</a:t>
                      </a:r>
                      <a:endParaRPr lang="ru-RU" sz="1300" b="0" strike="noStrike" spc="-1">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99"/>
                    </a:solidFill>
                  </a:tcPr>
                </a:tc>
                <a:tc>
                  <a:txBody>
                    <a:bodyPr/>
                    <a:lstStyle/>
                    <a:p>
                      <a:pPr algn="ctr">
                        <a:lnSpc>
                          <a:spcPct val="100000"/>
                        </a:lnSpc>
                      </a:pPr>
                      <a:r>
                        <a:rPr lang="ru-RU" sz="1300" b="0" strike="noStrike" spc="-1" dirty="0">
                          <a:solidFill>
                            <a:srgbClr val="0000FF"/>
                          </a:solidFill>
                          <a:latin typeface="Times New Roman"/>
                          <a:ea typeface="Microsoft YaHei"/>
                        </a:rPr>
                        <a:t>1 </a:t>
                      </a:r>
                      <a:r>
                        <a:rPr lang="ru-RU" sz="1300" b="0" strike="noStrike" spc="-1" dirty="0" smtClean="0">
                          <a:solidFill>
                            <a:srgbClr val="0000FF"/>
                          </a:solidFill>
                          <a:latin typeface="Times New Roman"/>
                          <a:ea typeface="Microsoft YaHei"/>
                        </a:rPr>
                        <a:t>290,00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FFFF99"/>
                    </a:solidFill>
                  </a:tcPr>
                </a:tc>
                <a:tc vMerge="1">
                  <a:txBody>
                    <a:bodyPr/>
                    <a:lstStyle/>
                    <a:p>
                      <a:endParaRPr lang="ru-RU"/>
                    </a:p>
                  </a:txBody>
                  <a:tcPr marL="90000" marR="90000">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2021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dirty="0">
                          <a:solidFill>
                            <a:srgbClr val="FF0000"/>
                          </a:solidFill>
                          <a:latin typeface="Times New Roman"/>
                          <a:ea typeface="Microsoft YaHei"/>
                        </a:rPr>
                        <a:t>3 </a:t>
                      </a:r>
                      <a:r>
                        <a:rPr lang="ru-RU" sz="1300" b="0" strike="noStrike" spc="-1" dirty="0" smtClean="0">
                          <a:solidFill>
                            <a:srgbClr val="FF0000"/>
                          </a:solidFill>
                          <a:latin typeface="Times New Roman"/>
                          <a:ea typeface="Microsoft YaHei"/>
                        </a:rPr>
                        <a:t>011,70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B4E5AD"/>
                    </a:solidFill>
                  </a:tcPr>
                </a:tc>
              </a:tr>
              <a:tr h="277410">
                <a:tc rowSpan="3">
                  <a:txBody>
                    <a:bodyPr/>
                    <a:lstStyle/>
                    <a:p>
                      <a:pPr algn="ctr">
                        <a:lnSpc>
                          <a:spcPct val="100000"/>
                        </a:lnSpc>
                      </a:pPr>
                      <a:r>
                        <a:rPr lang="ru-RU" sz="1300" b="0" strike="noStrike" spc="-1">
                          <a:solidFill>
                            <a:srgbClr val="0000FF"/>
                          </a:solidFill>
                          <a:latin typeface="Times New Roman"/>
                          <a:ea typeface="Microsoft YaHei"/>
                        </a:rPr>
                        <a:t>Государственная пошлина</a:t>
                      </a:r>
                      <a:endParaRPr lang="ru-RU" sz="13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solidFill>
                      <a:srgbClr val="FFFF99"/>
                    </a:solidFill>
                  </a:tcPr>
                </a:tc>
                <a:tc>
                  <a:txBody>
                    <a:bodyPr/>
                    <a:lstStyle/>
                    <a:p>
                      <a:pPr algn="ctr">
                        <a:lnSpc>
                          <a:spcPct val="100000"/>
                        </a:lnSpc>
                      </a:pPr>
                      <a:r>
                        <a:rPr lang="ru-RU" sz="1300" b="0" strike="noStrike" spc="-1">
                          <a:solidFill>
                            <a:srgbClr val="0000FF"/>
                          </a:solidFill>
                          <a:latin typeface="Times New Roman"/>
                          <a:ea typeface="Microsoft YaHei"/>
                        </a:rPr>
                        <a:t>2019 год</a:t>
                      </a:r>
                      <a:endParaRPr lang="ru-RU" sz="1300" b="0" strike="noStrike" spc="-1">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99"/>
                    </a:solidFill>
                  </a:tcPr>
                </a:tc>
                <a:tc>
                  <a:txBody>
                    <a:bodyPr/>
                    <a:lstStyle/>
                    <a:p>
                      <a:pPr algn="ctr">
                        <a:lnSpc>
                          <a:spcPct val="100000"/>
                        </a:lnSpc>
                      </a:pPr>
                      <a:r>
                        <a:rPr lang="ru-RU" sz="1300" b="0" strike="noStrike" spc="-1" dirty="0">
                          <a:solidFill>
                            <a:srgbClr val="0000FF"/>
                          </a:solidFill>
                          <a:latin typeface="Times New Roman"/>
                          <a:ea typeface="Microsoft YaHei"/>
                        </a:rPr>
                        <a:t>2 </a:t>
                      </a:r>
                      <a:r>
                        <a:rPr lang="ru-RU" sz="1300" b="0" strike="noStrike" spc="-1" dirty="0" smtClean="0">
                          <a:solidFill>
                            <a:srgbClr val="0000FF"/>
                          </a:solidFill>
                          <a:latin typeface="Times New Roman"/>
                          <a:ea typeface="Microsoft YaHei"/>
                        </a:rPr>
                        <a:t>730,00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FFFF99"/>
                    </a:solidFill>
                  </a:tcPr>
                </a:tc>
                <a:tc rowSpan="3">
                  <a:txBody>
                    <a:bodyPr/>
                    <a:lstStyle/>
                    <a:p>
                      <a:pPr algn="ctr">
                        <a:lnSpc>
                          <a:spcPct val="100000"/>
                        </a:lnSpc>
                      </a:pPr>
                      <a:endParaRPr lang="ru-RU" sz="1800" b="0" strike="noStrike" spc="-1">
                        <a:latin typeface="Arial"/>
                      </a:endParaRPr>
                    </a:p>
                    <a:p>
                      <a:pPr algn="ctr">
                        <a:lnSpc>
                          <a:spcPct val="100000"/>
                        </a:lnSpc>
                      </a:pPr>
                      <a:r>
                        <a:rPr lang="ru-RU" sz="1300" b="0" strike="noStrike" spc="-1">
                          <a:solidFill>
                            <a:srgbClr val="FF0000"/>
                          </a:solidFill>
                          <a:latin typeface="Times New Roman"/>
                          <a:ea typeface="Microsoft YaHei"/>
                        </a:rPr>
                        <a:t>Административные платежи и сборы</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2019 год</a:t>
                      </a:r>
                      <a:endParaRPr lang="ru-RU" sz="1300" b="0" strike="noStrike" spc="-1">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dirty="0" smtClean="0">
                          <a:solidFill>
                            <a:srgbClr val="FF0000"/>
                          </a:solidFill>
                          <a:latin typeface="Times New Roman"/>
                          <a:ea typeface="Microsoft YaHei"/>
                        </a:rPr>
                        <a:t>10,00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r>
              <a:tr h="277410">
                <a:tc v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0000FF"/>
                          </a:solidFill>
                          <a:latin typeface="Times New Roman"/>
                          <a:ea typeface="Microsoft YaHei"/>
                        </a:rPr>
                        <a:t>2020 год</a:t>
                      </a:r>
                      <a:endParaRPr lang="ru-RU" sz="1300" b="0" strike="noStrike" spc="-1">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99"/>
                    </a:solidFill>
                  </a:tcPr>
                </a:tc>
                <a:tc>
                  <a:txBody>
                    <a:bodyPr/>
                    <a:lstStyle/>
                    <a:p>
                      <a:pPr algn="ctr">
                        <a:lnSpc>
                          <a:spcPct val="100000"/>
                        </a:lnSpc>
                      </a:pPr>
                      <a:r>
                        <a:rPr lang="ru-RU" sz="1300" b="0" strike="noStrike" spc="-1" dirty="0">
                          <a:solidFill>
                            <a:srgbClr val="0000FF"/>
                          </a:solidFill>
                          <a:latin typeface="Times New Roman"/>
                          <a:ea typeface="Microsoft YaHei"/>
                        </a:rPr>
                        <a:t>2 </a:t>
                      </a:r>
                      <a:r>
                        <a:rPr lang="ru-RU" sz="1300" b="0" strike="noStrike" spc="-1" dirty="0" smtClean="0">
                          <a:solidFill>
                            <a:srgbClr val="0000FF"/>
                          </a:solidFill>
                          <a:latin typeface="Times New Roman"/>
                          <a:ea typeface="Microsoft YaHei"/>
                        </a:rPr>
                        <a:t>230,00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FFFF99"/>
                    </a:solidFill>
                  </a:tcPr>
                </a:tc>
                <a:tc vMerge="1">
                  <a:txBody>
                    <a:bodyPr/>
                    <a:lstStyle/>
                    <a:p>
                      <a:endParaRPr lang="ru-RU"/>
                    </a:p>
                  </a:txBody>
                  <a:tcPr marL="90000" marR="90000">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2020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dirty="0" smtClean="0">
                          <a:solidFill>
                            <a:srgbClr val="FF0000"/>
                          </a:solidFill>
                          <a:latin typeface="Times New Roman"/>
                          <a:ea typeface="Microsoft YaHei"/>
                        </a:rPr>
                        <a:t>5,00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B4E5AD"/>
                    </a:solidFill>
                  </a:tcPr>
                </a:tc>
              </a:tr>
              <a:tr h="338661">
                <a:tc v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0000FF"/>
                          </a:solidFill>
                          <a:latin typeface="Times New Roman"/>
                          <a:ea typeface="Microsoft YaHei"/>
                        </a:rPr>
                        <a:t>2021 год</a:t>
                      </a:r>
                      <a:endParaRPr lang="ru-RU" sz="1300" b="0" strike="noStrike" spc="-1">
                        <a:latin typeface="Arial"/>
                      </a:endParaRPr>
                    </a:p>
                  </a:txBody>
                  <a:tcPr marL="90000" marR="90000">
                    <a:lnL w="720">
                      <a:solidFill>
                        <a:srgbClr val="000000"/>
                      </a:solidFill>
                    </a:lnL>
                    <a:lnR w="720">
                      <a:solidFill>
                        <a:srgbClr val="000000"/>
                      </a:solidFill>
                    </a:lnR>
                    <a:lnT w="720">
                      <a:solidFill>
                        <a:srgbClr val="000000"/>
                      </a:solidFill>
                    </a:lnT>
                    <a:lnB w="720">
                      <a:solidFill>
                        <a:srgbClr val="000000"/>
                      </a:solidFill>
                    </a:lnB>
                    <a:solidFill>
                      <a:srgbClr val="FFFF99"/>
                    </a:solidFill>
                  </a:tcPr>
                </a:tc>
                <a:tc>
                  <a:txBody>
                    <a:bodyPr/>
                    <a:lstStyle/>
                    <a:p>
                      <a:pPr algn="ctr">
                        <a:lnSpc>
                          <a:spcPct val="100000"/>
                        </a:lnSpc>
                      </a:pPr>
                      <a:r>
                        <a:rPr lang="ru-RU" sz="1300" b="0" strike="noStrike" spc="-1" dirty="0">
                          <a:solidFill>
                            <a:srgbClr val="0000FF"/>
                          </a:solidFill>
                          <a:latin typeface="Times New Roman"/>
                          <a:ea typeface="Microsoft YaHei"/>
                        </a:rPr>
                        <a:t>2 </a:t>
                      </a:r>
                      <a:r>
                        <a:rPr lang="ru-RU" sz="1300" b="0" strike="noStrike" spc="-1" dirty="0" smtClean="0">
                          <a:solidFill>
                            <a:srgbClr val="0000FF"/>
                          </a:solidFill>
                          <a:latin typeface="Times New Roman"/>
                          <a:ea typeface="Microsoft YaHei"/>
                        </a:rPr>
                        <a:t>230,00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FFFF99"/>
                    </a:solidFill>
                  </a:tcPr>
                </a:tc>
                <a:tc vMerge="1">
                  <a:txBody>
                    <a:bodyPr/>
                    <a:lstStyle/>
                    <a:p>
                      <a:endParaRPr lang="ru-RU"/>
                    </a:p>
                  </a:txBody>
                  <a:tcPr marL="90000" marR="90000">
                    <a:lnR w="720">
                      <a:solidFill>
                        <a:srgbClr val="000000"/>
                      </a:solidFill>
                    </a:lnR>
                    <a:lnT w="720">
                      <a:solidFill>
                        <a:srgbClr val="000000"/>
                      </a:solidFill>
                    </a:lnT>
                    <a:lnB w="720">
                      <a:solidFill>
                        <a:srgbClr val="000000"/>
                      </a:solidFill>
                    </a:lnB>
                    <a:solidFill>
                      <a:srgbClr val="B4E5AD"/>
                    </a:solidFill>
                  </a:tcPr>
                </a:tc>
                <a:tc>
                  <a:txBody>
                    <a:bodyPr/>
                    <a:lstStyle/>
                    <a:p>
                      <a:pPr algn="ctr">
                        <a:lnSpc>
                          <a:spcPct val="100000"/>
                        </a:lnSpc>
                      </a:pPr>
                      <a:r>
                        <a:rPr lang="ru-RU" sz="1300" b="0" strike="noStrike" spc="-1">
                          <a:solidFill>
                            <a:srgbClr val="FF0000"/>
                          </a:solidFill>
                          <a:latin typeface="Times New Roman"/>
                          <a:ea typeface="Microsoft YaHei"/>
                        </a:rPr>
                        <a:t>2021 год</a:t>
                      </a:r>
                      <a:endParaRPr lang="ru-RU" sz="1300" b="0" strike="noStrike" spc="-1">
                        <a:latin typeface="Arial"/>
                      </a:endParaRPr>
                    </a:p>
                  </a:txBody>
                  <a:tcPr marL="90000" marR="90000">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B4E5AD"/>
                    </a:solidFill>
                  </a:tcPr>
                </a:tc>
                <a:tc>
                  <a:txBody>
                    <a:bodyPr/>
                    <a:lstStyle/>
                    <a:p>
                      <a:pPr algn="ctr">
                        <a:lnSpc>
                          <a:spcPct val="100000"/>
                        </a:lnSpc>
                      </a:pPr>
                      <a:r>
                        <a:rPr lang="ru-RU" sz="1300" b="0" strike="noStrike" spc="-1" dirty="0" smtClean="0">
                          <a:solidFill>
                            <a:srgbClr val="FF0000"/>
                          </a:solidFill>
                          <a:latin typeface="Times New Roman"/>
                          <a:ea typeface="Microsoft YaHei"/>
                        </a:rPr>
                        <a:t>5,00</a:t>
                      </a:r>
                      <a:endParaRPr lang="ru-RU" sz="1300" b="0" strike="noStrike" spc="-1" dirty="0">
                        <a:latin typeface="Arial"/>
                      </a:endParaRPr>
                    </a:p>
                  </a:txBody>
                  <a:tcPr marL="90000" marR="900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B4E5AD"/>
                    </a:solidFill>
                  </a:tcPr>
                </a:tc>
              </a:tr>
            </a:tbl>
          </a:graphicData>
        </a:graphic>
      </p:graphicFrame>
      <p:sp>
        <p:nvSpPr>
          <p:cNvPr id="4" name="Заголовок 1"/>
          <p:cNvSpPr txBox="1">
            <a:spLocks/>
          </p:cNvSpPr>
          <p:nvPr/>
        </p:nvSpPr>
        <p:spPr>
          <a:xfrm>
            <a:off x="0" y="3852"/>
            <a:ext cx="9144000" cy="688844"/>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Налоговые и неналоговые доходы бюджета МО ГО «Вуктыл», </a:t>
            </a:r>
            <a:r>
              <a:rPr lang="ru-RU" sz="2000" b="1" spc="-1" dirty="0" err="1">
                <a:solidFill>
                  <a:srgbClr val="21409A"/>
                </a:solidFill>
                <a:latin typeface="Times New Roman"/>
              </a:rPr>
              <a:t>тыс.руб</a:t>
            </a:r>
            <a:r>
              <a:rPr lang="ru-RU" sz="2000" b="1" spc="-1" dirty="0">
                <a:solidFill>
                  <a:srgbClr val="21409A"/>
                </a:solidFill>
                <a:latin typeface="Times New Roman"/>
              </a:rPr>
              <a:t>.</a:t>
            </a:r>
            <a:endParaRPr lang="ru-RU" sz="2000" spc="-1" dirty="0">
              <a:latin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CustomShape 1"/>
          <p:cNvSpPr/>
          <p:nvPr/>
        </p:nvSpPr>
        <p:spPr>
          <a:xfrm>
            <a:off x="5327640" y="6037200"/>
            <a:ext cx="3239640" cy="820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452" name="TextShape 2"/>
          <p:cNvSpPr txBox="1"/>
          <p:nvPr/>
        </p:nvSpPr>
        <p:spPr>
          <a:xfrm>
            <a:off x="288000" y="3490200"/>
            <a:ext cx="4392000" cy="504000"/>
          </a:xfrm>
          <a:prstGeom prst="rect">
            <a:avLst/>
          </a:prstGeom>
          <a:noFill/>
          <a:ln>
            <a:noFill/>
          </a:ln>
        </p:spPr>
        <p:txBody>
          <a:bodyPr lIns="90000" tIns="45000" rIns="90000" bIns="45000"/>
          <a:lstStyle/>
          <a:p>
            <a:pPr algn="ctr"/>
            <a:r>
              <a:rPr lang="ru-RU" sz="1400" b="1" i="1" strike="noStrike" spc="-1">
                <a:latin typeface="Times New Roman"/>
              </a:rPr>
              <a:t>Безвозмездные поступления от других бюджетов</a:t>
            </a:r>
            <a:endParaRPr lang="ru-RU" sz="1400" b="0" strike="noStrike" spc="-1">
              <a:latin typeface="Arial"/>
            </a:endParaRPr>
          </a:p>
          <a:p>
            <a:pPr algn="ctr"/>
            <a:r>
              <a:rPr lang="ru-RU" sz="1400" b="1" i="1" strike="noStrike" spc="-1">
                <a:latin typeface="Times New Roman"/>
              </a:rPr>
              <a:t> бюджетной системы РФ</a:t>
            </a:r>
            <a:endParaRPr lang="ru-RU" sz="1400" b="0" strike="noStrike" spc="-1">
              <a:latin typeface="Arial"/>
            </a:endParaRPr>
          </a:p>
        </p:txBody>
      </p:sp>
      <p:sp>
        <p:nvSpPr>
          <p:cNvPr id="453" name="TextShape 3"/>
          <p:cNvSpPr txBox="1"/>
          <p:nvPr/>
        </p:nvSpPr>
        <p:spPr>
          <a:xfrm>
            <a:off x="5976000" y="3567960"/>
            <a:ext cx="2232000" cy="680040"/>
          </a:xfrm>
          <a:prstGeom prst="rect">
            <a:avLst/>
          </a:prstGeom>
          <a:noFill/>
          <a:ln>
            <a:noFill/>
          </a:ln>
        </p:spPr>
        <p:txBody>
          <a:bodyPr lIns="90000" tIns="45000" rIns="90000" bIns="45000"/>
          <a:lstStyle/>
          <a:p>
            <a:pPr algn="ctr"/>
            <a:r>
              <a:rPr lang="ru-RU" sz="1400" b="1" i="1" strike="noStrike" spc="-1">
                <a:latin typeface="Times New Roman"/>
              </a:rPr>
              <a:t>Прочие безвозмездные поступления </a:t>
            </a:r>
            <a:endParaRPr lang="ru-RU" sz="1400" b="0" strike="noStrike" spc="-1">
              <a:latin typeface="Arial"/>
            </a:endParaRPr>
          </a:p>
        </p:txBody>
      </p:sp>
      <p:sp>
        <p:nvSpPr>
          <p:cNvPr id="454" name="TextShape 4"/>
          <p:cNvSpPr txBox="1"/>
          <p:nvPr/>
        </p:nvSpPr>
        <p:spPr>
          <a:xfrm>
            <a:off x="179512" y="1596252"/>
            <a:ext cx="3528000" cy="839176"/>
          </a:xfrm>
          <a:prstGeom prst="rect">
            <a:avLst/>
          </a:prstGeom>
          <a:noFill/>
          <a:ln>
            <a:noFill/>
          </a:ln>
        </p:spPr>
        <p:txBody>
          <a:bodyPr lIns="90000" tIns="45000" rIns="90000" bIns="45000"/>
          <a:lstStyle/>
          <a:p>
            <a:pPr algn="ctr"/>
            <a:r>
              <a:rPr lang="ru-RU" sz="1400" b="1" i="1" strike="noStrike" spc="-1" dirty="0">
                <a:latin typeface="Times New Roman"/>
              </a:rPr>
              <a:t>Безвозмездные </a:t>
            </a:r>
            <a:r>
              <a:rPr lang="ru-RU" sz="1400" b="1" i="1" strike="noStrike" spc="-1" dirty="0" smtClean="0">
                <a:latin typeface="Times New Roman"/>
              </a:rPr>
              <a:t>поступления</a:t>
            </a:r>
          </a:p>
          <a:p>
            <a:pPr algn="ctr"/>
            <a:r>
              <a:rPr lang="ru-RU" sz="1400" b="1" i="1" strike="noStrike" spc="-1" dirty="0" smtClean="0">
                <a:latin typeface="Times New Roman"/>
              </a:rPr>
              <a:t> бюджета</a:t>
            </a:r>
          </a:p>
          <a:p>
            <a:pPr algn="ctr"/>
            <a:r>
              <a:rPr lang="ru-RU" sz="1400" b="1" i="1" strike="noStrike" spc="-1" dirty="0" smtClean="0">
                <a:latin typeface="Times New Roman"/>
              </a:rPr>
              <a:t> </a:t>
            </a:r>
            <a:r>
              <a:rPr lang="ru-RU" sz="1400" b="1" i="1" strike="noStrike" spc="-1" dirty="0">
                <a:latin typeface="Times New Roman"/>
              </a:rPr>
              <a:t>МО ГО «Вуктыл»</a:t>
            </a:r>
            <a:endParaRPr lang="ru-RU" sz="1400" b="0" strike="noStrike" spc="-1" dirty="0">
              <a:latin typeface="Arial"/>
            </a:endParaRPr>
          </a:p>
        </p:txBody>
      </p:sp>
      <p:sp>
        <p:nvSpPr>
          <p:cNvPr id="456" name="TextShape 6"/>
          <p:cNvSpPr txBox="1"/>
          <p:nvPr/>
        </p:nvSpPr>
        <p:spPr>
          <a:xfrm>
            <a:off x="5400000" y="4441680"/>
            <a:ext cx="2975760" cy="1595520"/>
          </a:xfrm>
          <a:prstGeom prst="rect">
            <a:avLst/>
          </a:prstGeom>
          <a:noFill/>
          <a:ln>
            <a:noFill/>
          </a:ln>
        </p:spPr>
        <p:txBody>
          <a:bodyPr lIns="90000" tIns="45000" rIns="90000" bIns="45000"/>
          <a:lstStyle/>
          <a:p>
            <a:pPr algn="ctr">
              <a:lnSpc>
                <a:spcPct val="100000"/>
              </a:lnSpc>
            </a:pPr>
            <a:r>
              <a:rPr lang="ru-RU" sz="1400" b="1" strike="noStrike" spc="-1" dirty="0">
                <a:solidFill>
                  <a:srgbClr val="000000"/>
                </a:solidFill>
                <a:latin typeface="Times New Roman"/>
                <a:ea typeface="Microsoft YaHei"/>
              </a:rPr>
              <a:t>В </a:t>
            </a:r>
            <a:r>
              <a:rPr lang="ru-RU" sz="1400" b="1" strike="noStrike" spc="-1" dirty="0" smtClean="0">
                <a:solidFill>
                  <a:srgbClr val="000000"/>
                </a:solidFill>
                <a:latin typeface="Times New Roman"/>
                <a:ea typeface="Microsoft YaHei"/>
              </a:rPr>
              <a:t> бюджете </a:t>
            </a:r>
            <a:r>
              <a:rPr lang="ru-RU" sz="1400" b="1" strike="noStrike" spc="-1" dirty="0">
                <a:solidFill>
                  <a:srgbClr val="000000"/>
                </a:solidFill>
                <a:latin typeface="Times New Roman"/>
                <a:ea typeface="Microsoft YaHei"/>
              </a:rPr>
              <a:t>МО ГО «Вуктыл» на 2019 год </a:t>
            </a:r>
            <a:r>
              <a:rPr lang="ru-RU" sz="1400" b="1" strike="noStrike" spc="-1" dirty="0" smtClean="0">
                <a:solidFill>
                  <a:srgbClr val="000000"/>
                </a:solidFill>
                <a:latin typeface="Times New Roman"/>
                <a:ea typeface="Microsoft YaHei"/>
              </a:rPr>
              <a:t> предусмотрено </a:t>
            </a:r>
            <a:r>
              <a:rPr lang="ru-RU" sz="1400" b="1" strike="noStrike" spc="-1" dirty="0" smtClean="0">
                <a:solidFill>
                  <a:srgbClr val="FF0000"/>
                </a:solidFill>
                <a:latin typeface="Times New Roman"/>
                <a:ea typeface="Microsoft YaHei"/>
              </a:rPr>
              <a:t>9 682,28 </a:t>
            </a:r>
            <a:r>
              <a:rPr lang="ru-RU" sz="1400" b="1" strike="noStrike" spc="-1" dirty="0" err="1" smtClean="0">
                <a:solidFill>
                  <a:srgbClr val="000000"/>
                </a:solidFill>
                <a:latin typeface="Times New Roman"/>
                <a:ea typeface="Microsoft YaHei"/>
              </a:rPr>
              <a:t>тыс.руб</a:t>
            </a:r>
            <a:r>
              <a:rPr lang="ru-RU" sz="1400" b="1" strike="noStrike" spc="-1" dirty="0" smtClean="0">
                <a:solidFill>
                  <a:srgbClr val="000000"/>
                </a:solidFill>
                <a:latin typeface="Times New Roman"/>
                <a:ea typeface="Microsoft YaHei"/>
              </a:rPr>
              <a:t>.,  на </a:t>
            </a:r>
            <a:r>
              <a:rPr lang="ru-RU" sz="1400" b="1" strike="noStrike" spc="-1" dirty="0">
                <a:solidFill>
                  <a:srgbClr val="000000"/>
                </a:solidFill>
                <a:latin typeface="Times New Roman"/>
                <a:ea typeface="Microsoft YaHei"/>
              </a:rPr>
              <a:t>плановый период  2020 и 2021 годах поступление прочих </a:t>
            </a:r>
            <a:endParaRPr lang="ru-RU" sz="1400" b="0" strike="noStrike" spc="-1" dirty="0">
              <a:latin typeface="Arial"/>
            </a:endParaRPr>
          </a:p>
          <a:p>
            <a:pPr algn="ctr">
              <a:lnSpc>
                <a:spcPct val="100000"/>
              </a:lnSpc>
            </a:pPr>
            <a:r>
              <a:rPr lang="ru-RU" sz="1400" b="1" strike="noStrike" spc="-1" dirty="0">
                <a:solidFill>
                  <a:srgbClr val="000000"/>
                </a:solidFill>
                <a:latin typeface="Times New Roman"/>
                <a:ea typeface="Microsoft YaHei"/>
              </a:rPr>
              <a:t>безвозмездных поступлений </a:t>
            </a:r>
            <a:endParaRPr lang="ru-RU" sz="1400" b="0" strike="noStrike" spc="-1" dirty="0">
              <a:latin typeface="Arial"/>
            </a:endParaRPr>
          </a:p>
          <a:p>
            <a:pPr algn="ctr">
              <a:lnSpc>
                <a:spcPct val="100000"/>
              </a:lnSpc>
            </a:pPr>
            <a:r>
              <a:rPr lang="ru-RU" sz="1400" b="1" strike="noStrike" spc="-1" dirty="0">
                <a:solidFill>
                  <a:srgbClr val="000000"/>
                </a:solidFill>
                <a:latin typeface="Times New Roman"/>
                <a:ea typeface="Microsoft YaHei"/>
              </a:rPr>
              <a:t>не запланировано</a:t>
            </a:r>
            <a:endParaRPr lang="ru-RU" sz="1400" b="0" strike="noStrike" spc="-1" dirty="0">
              <a:latin typeface="Arial"/>
            </a:endParaRPr>
          </a:p>
        </p:txBody>
      </p:sp>
      <p:sp>
        <p:nvSpPr>
          <p:cNvPr id="10" name="Заголовок 1"/>
          <p:cNvSpPr txBox="1">
            <a:spLocks/>
          </p:cNvSpPr>
          <p:nvPr/>
        </p:nvSpPr>
        <p:spPr>
          <a:xfrm>
            <a:off x="0" y="3852"/>
            <a:ext cx="9144000" cy="688844"/>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504000" y="263232"/>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a:solidFill>
                  <a:srgbClr val="21409A"/>
                </a:solidFill>
                <a:latin typeface="Times New Roman"/>
              </a:rPr>
              <a:t>Безвозмездные поступления бюджета МО ГО «Вуктыл»,</a:t>
            </a:r>
            <a:r>
              <a:rPr lang="ru-RU" sz="2000" b="1" strike="noStrike" spc="-1" dirty="0" err="1">
                <a:solidFill>
                  <a:srgbClr val="21409A"/>
                </a:solidFill>
                <a:latin typeface="Times New Roman"/>
              </a:rPr>
              <a:t>тыс.руб</a:t>
            </a:r>
            <a:r>
              <a:rPr lang="ru-RU" sz="2000" b="1" strike="noStrike" spc="-1" dirty="0">
                <a:solidFill>
                  <a:srgbClr val="21409A"/>
                </a:solidFill>
                <a:latin typeface="Times New Roman"/>
              </a:rPr>
              <a:t>.</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2682223031"/>
              </p:ext>
            </p:extLst>
          </p:nvPr>
        </p:nvGraphicFramePr>
        <p:xfrm>
          <a:off x="107504" y="767232"/>
          <a:ext cx="8856984" cy="302180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Диаграмма 2"/>
          <p:cNvGraphicFramePr/>
          <p:nvPr>
            <p:extLst>
              <p:ext uri="{D42A27DB-BD31-4B8C-83A1-F6EECF244321}">
                <p14:modId xmlns:p14="http://schemas.microsoft.com/office/powerpoint/2010/main" val="2888357448"/>
              </p:ext>
            </p:extLst>
          </p:nvPr>
        </p:nvGraphicFramePr>
        <p:xfrm>
          <a:off x="147256" y="4149080"/>
          <a:ext cx="6096000" cy="270892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 name="Picture 2"/>
          <p:cNvPicPr/>
          <p:nvPr/>
        </p:nvPicPr>
        <p:blipFill>
          <a:blip r:embed="rId3"/>
          <a:stretch/>
        </p:blipFill>
        <p:spPr>
          <a:xfrm>
            <a:off x="55440" y="512640"/>
            <a:ext cx="9032400" cy="6411600"/>
          </a:xfrm>
          <a:prstGeom prst="rect">
            <a:avLst/>
          </a:prstGeom>
          <a:ln>
            <a:noFill/>
          </a:ln>
        </p:spPr>
      </p:pic>
      <p:sp>
        <p:nvSpPr>
          <p:cNvPr id="5" name="Заголовок 1"/>
          <p:cNvSpPr txBox="1">
            <a:spLocks/>
          </p:cNvSpPr>
          <p:nvPr/>
        </p:nvSpPr>
        <p:spPr>
          <a:xfrm>
            <a:off x="0" y="3852"/>
            <a:ext cx="9144000" cy="508788"/>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6" name="TextShape 5"/>
          <p:cNvSpPr txBox="1"/>
          <p:nvPr/>
        </p:nvSpPr>
        <p:spPr>
          <a:xfrm>
            <a:off x="396000" y="96274"/>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Программный бюджет МО ГО «Вуктыл»</a:t>
            </a:r>
            <a:endParaRPr lang="ru-RU" sz="2000" b="0" strike="noStrike" spc="-1" dirty="0">
              <a:latin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 name="Picture 2"/>
          <p:cNvPicPr/>
          <p:nvPr/>
        </p:nvPicPr>
        <p:blipFill>
          <a:blip r:embed="rId3"/>
          <a:stretch/>
        </p:blipFill>
        <p:spPr>
          <a:xfrm>
            <a:off x="214200" y="503280"/>
            <a:ext cx="4358880" cy="6189480"/>
          </a:xfrm>
          <a:prstGeom prst="rect">
            <a:avLst/>
          </a:prstGeom>
          <a:ln>
            <a:noFill/>
          </a:ln>
        </p:spPr>
      </p:pic>
      <p:pic>
        <p:nvPicPr>
          <p:cNvPr id="465" name="Picture 4"/>
          <p:cNvPicPr/>
          <p:nvPr/>
        </p:nvPicPr>
        <p:blipFill>
          <a:blip r:embed="rId4"/>
          <a:stretch/>
        </p:blipFill>
        <p:spPr>
          <a:xfrm>
            <a:off x="4390920" y="503280"/>
            <a:ext cx="4358880" cy="6189480"/>
          </a:xfrm>
          <a:prstGeom prst="rect">
            <a:avLst/>
          </a:prstGeom>
          <a:ln>
            <a:noFill/>
          </a:ln>
        </p:spPr>
      </p:pic>
      <p:pic>
        <p:nvPicPr>
          <p:cNvPr id="466" name="Picture 5"/>
          <p:cNvPicPr/>
          <p:nvPr/>
        </p:nvPicPr>
        <p:blipFill>
          <a:blip r:embed="rId5"/>
          <a:stretch/>
        </p:blipFill>
        <p:spPr>
          <a:xfrm>
            <a:off x="792000" y="1889280"/>
            <a:ext cx="2963520" cy="4735080"/>
          </a:xfrm>
          <a:prstGeom prst="rect">
            <a:avLst/>
          </a:prstGeom>
          <a:ln>
            <a:noFill/>
          </a:ln>
        </p:spPr>
      </p:pic>
      <p:pic>
        <p:nvPicPr>
          <p:cNvPr id="467" name="Picture 6"/>
          <p:cNvPicPr/>
          <p:nvPr/>
        </p:nvPicPr>
        <p:blipFill>
          <a:blip r:embed="rId5"/>
          <a:stretch/>
        </p:blipFill>
        <p:spPr>
          <a:xfrm>
            <a:off x="4967280" y="1871640"/>
            <a:ext cx="2963520" cy="4735080"/>
          </a:xfrm>
          <a:prstGeom prst="rect">
            <a:avLst/>
          </a:prstGeom>
          <a:ln>
            <a:noFill/>
          </a:ln>
        </p:spPr>
      </p:pic>
      <p:sp>
        <p:nvSpPr>
          <p:cNvPr id="468" name="CustomShape 1"/>
          <p:cNvSpPr/>
          <p:nvPr/>
        </p:nvSpPr>
        <p:spPr>
          <a:xfrm rot="300000">
            <a:off x="1174680" y="923760"/>
            <a:ext cx="3239640" cy="1672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800" b="1" strike="noStrike" spc="-1">
                <a:solidFill>
                  <a:srgbClr val="000000"/>
                </a:solidFill>
                <a:latin typeface="Times New Roman"/>
                <a:ea typeface="Microsoft YaHei"/>
              </a:rPr>
              <a:t>Общий объем </a:t>
            </a:r>
            <a:endParaRPr lang="ru-RU" sz="1800" b="0" strike="noStrike" spc="-1">
              <a:latin typeface="Arial"/>
            </a:endParaRPr>
          </a:p>
          <a:p>
            <a:pPr algn="ctr">
              <a:lnSpc>
                <a:spcPct val="100000"/>
              </a:lnSpc>
            </a:pPr>
            <a:r>
              <a:rPr lang="ru-RU" sz="1800" b="1" strike="noStrike" spc="-1">
                <a:solidFill>
                  <a:srgbClr val="000000"/>
                </a:solidFill>
                <a:latin typeface="Times New Roman"/>
                <a:ea typeface="Microsoft YaHei"/>
              </a:rPr>
              <a:t>программных расходов (тыс.руб.)</a:t>
            </a:r>
            <a:endParaRPr lang="ru-RU" sz="1800" b="0" strike="noStrike" spc="-1">
              <a:latin typeface="Arial"/>
            </a:endParaRPr>
          </a:p>
          <a:p>
            <a:pPr>
              <a:lnSpc>
                <a:spcPct val="100000"/>
              </a:lnSpc>
            </a:pPr>
            <a:endParaRPr lang="ru-RU" sz="1800" b="0" strike="noStrike" spc="-1">
              <a:latin typeface="Arial"/>
            </a:endParaRPr>
          </a:p>
          <a:p>
            <a:pPr>
              <a:lnSpc>
                <a:spcPct val="100000"/>
              </a:lnSpc>
            </a:pPr>
            <a:endParaRPr lang="ru-RU" sz="1800" b="0" strike="noStrike" spc="-1">
              <a:latin typeface="Arial"/>
            </a:endParaRPr>
          </a:p>
          <a:p>
            <a:pPr algn="ctr">
              <a:lnSpc>
                <a:spcPct val="100000"/>
              </a:lnSpc>
            </a:pPr>
            <a:endParaRPr lang="ru-RU" sz="1800" b="0" strike="noStrike" spc="-1">
              <a:latin typeface="Arial"/>
            </a:endParaRPr>
          </a:p>
          <a:p>
            <a:pPr>
              <a:lnSpc>
                <a:spcPct val="100000"/>
              </a:lnSpc>
            </a:pPr>
            <a:endParaRPr lang="ru-RU" sz="1800" b="0" strike="noStrike" spc="-1">
              <a:latin typeface="Arial"/>
            </a:endParaRPr>
          </a:p>
        </p:txBody>
      </p:sp>
      <p:sp>
        <p:nvSpPr>
          <p:cNvPr id="469" name="CustomShape 2"/>
          <p:cNvSpPr/>
          <p:nvPr/>
        </p:nvSpPr>
        <p:spPr>
          <a:xfrm rot="300000">
            <a:off x="5324400" y="922320"/>
            <a:ext cx="3239640" cy="1672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800" b="1" strike="noStrike" spc="-1">
                <a:solidFill>
                  <a:srgbClr val="000000"/>
                </a:solidFill>
                <a:latin typeface="Times New Roman"/>
                <a:ea typeface="Microsoft YaHei"/>
              </a:rPr>
              <a:t>В процентах к общему объему расходов </a:t>
            </a:r>
            <a:endParaRPr lang="ru-RU" sz="1800" b="0" strike="noStrike" spc="-1">
              <a:latin typeface="Arial"/>
            </a:endParaRPr>
          </a:p>
          <a:p>
            <a:pPr algn="ctr">
              <a:lnSpc>
                <a:spcPct val="100000"/>
              </a:lnSpc>
            </a:pPr>
            <a:r>
              <a:rPr lang="ru-RU" sz="1800" b="1" strike="noStrike" spc="-1">
                <a:solidFill>
                  <a:srgbClr val="000000"/>
                </a:solidFill>
                <a:latin typeface="Times New Roman"/>
                <a:ea typeface="Microsoft YaHei"/>
              </a:rPr>
              <a:t>(%)</a:t>
            </a:r>
            <a:endParaRPr lang="ru-RU" sz="1800" b="0" strike="noStrike" spc="-1">
              <a:latin typeface="Arial"/>
            </a:endParaRPr>
          </a:p>
          <a:p>
            <a:pPr>
              <a:lnSpc>
                <a:spcPct val="100000"/>
              </a:lnSpc>
            </a:pPr>
            <a:endParaRPr lang="ru-RU" sz="1800" b="0" strike="noStrike" spc="-1">
              <a:latin typeface="Arial"/>
            </a:endParaRPr>
          </a:p>
          <a:p>
            <a:pPr>
              <a:lnSpc>
                <a:spcPct val="100000"/>
              </a:lnSpc>
            </a:pPr>
            <a:endParaRPr lang="ru-RU" sz="1800" b="0" strike="noStrike" spc="-1">
              <a:latin typeface="Arial"/>
            </a:endParaRPr>
          </a:p>
          <a:p>
            <a:pPr algn="ctr">
              <a:lnSpc>
                <a:spcPct val="100000"/>
              </a:lnSpc>
            </a:pPr>
            <a:endParaRPr lang="ru-RU" sz="1800" b="0" strike="noStrike" spc="-1">
              <a:latin typeface="Arial"/>
            </a:endParaRPr>
          </a:p>
          <a:p>
            <a:pPr>
              <a:lnSpc>
                <a:spcPct val="100000"/>
              </a:lnSpc>
            </a:pPr>
            <a:endParaRPr lang="ru-RU" sz="1800" b="0" strike="noStrike" spc="-1">
              <a:latin typeface="Arial"/>
            </a:endParaRPr>
          </a:p>
        </p:txBody>
      </p:sp>
      <p:sp>
        <p:nvSpPr>
          <p:cNvPr id="470" name="CustomShape 3"/>
          <p:cNvSpPr/>
          <p:nvPr/>
        </p:nvSpPr>
        <p:spPr>
          <a:xfrm>
            <a:off x="71280" y="936720"/>
            <a:ext cx="1079280" cy="517320"/>
          </a:xfrm>
          <a:prstGeom prst="rect">
            <a:avLst/>
          </a:prstGeom>
          <a:noFill/>
          <a:ln>
            <a:noFill/>
          </a:ln>
        </p:spPr>
        <p:style>
          <a:lnRef idx="0">
            <a:scrgbClr r="0" g="0" b="0"/>
          </a:lnRef>
          <a:fillRef idx="0">
            <a:scrgbClr r="0" g="0" b="0"/>
          </a:fillRef>
          <a:effectRef idx="0">
            <a:scrgbClr r="0" g="0" b="0"/>
          </a:effectRef>
          <a:fontRef idx="minor"/>
        </p:style>
      </p:sp>
      <p:sp>
        <p:nvSpPr>
          <p:cNvPr id="471" name="CustomShape 4"/>
          <p:cNvSpPr/>
          <p:nvPr/>
        </p:nvSpPr>
        <p:spPr>
          <a:xfrm>
            <a:off x="792000" y="2952720"/>
            <a:ext cx="2603160" cy="171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ru-RU" sz="2000" b="1" strike="noStrike" spc="-1" dirty="0">
                <a:solidFill>
                  <a:srgbClr val="000000"/>
                </a:solidFill>
                <a:latin typeface="Times New Roman"/>
                <a:ea typeface="Microsoft YaHei"/>
              </a:rPr>
              <a:t>2019 год — </a:t>
            </a:r>
            <a:r>
              <a:rPr lang="ru-RU" sz="2000" b="1" strike="noStrike" spc="-1" dirty="0" smtClean="0">
                <a:solidFill>
                  <a:srgbClr val="000000"/>
                </a:solidFill>
                <a:latin typeface="Times New Roman"/>
                <a:ea typeface="Microsoft YaHei"/>
              </a:rPr>
              <a:t>806 990,6</a:t>
            </a:r>
            <a:endParaRPr lang="ru-RU" sz="2000" b="0" strike="noStrike" spc="-1" dirty="0">
              <a:latin typeface="Arial"/>
            </a:endParaRPr>
          </a:p>
          <a:p>
            <a:pPr>
              <a:lnSpc>
                <a:spcPct val="100000"/>
              </a:lnSpc>
            </a:pPr>
            <a:endParaRPr lang="ru-RU" sz="2000" b="0" strike="noStrike" spc="-1" dirty="0">
              <a:latin typeface="Arial"/>
            </a:endParaRPr>
          </a:p>
          <a:p>
            <a:pPr>
              <a:lnSpc>
                <a:spcPct val="100000"/>
              </a:lnSpc>
            </a:pPr>
            <a:r>
              <a:rPr lang="ru-RU" sz="2000" b="1" strike="noStrike" spc="-1" dirty="0">
                <a:solidFill>
                  <a:srgbClr val="000000"/>
                </a:solidFill>
                <a:latin typeface="Times New Roman"/>
                <a:ea typeface="Microsoft YaHei"/>
              </a:rPr>
              <a:t>2020 год — </a:t>
            </a:r>
            <a:r>
              <a:rPr lang="ru-RU" sz="2000" b="1" strike="noStrike" spc="-1" dirty="0" smtClean="0">
                <a:solidFill>
                  <a:srgbClr val="000000"/>
                </a:solidFill>
                <a:latin typeface="Times New Roman"/>
                <a:ea typeface="Microsoft YaHei"/>
              </a:rPr>
              <a:t>522 472,7</a:t>
            </a:r>
            <a:endParaRPr lang="ru-RU" sz="2000" b="0" strike="noStrike" spc="-1" dirty="0">
              <a:latin typeface="Arial"/>
            </a:endParaRPr>
          </a:p>
          <a:p>
            <a:pPr>
              <a:lnSpc>
                <a:spcPct val="100000"/>
              </a:lnSpc>
            </a:pPr>
            <a:endParaRPr lang="ru-RU" sz="2000" b="0" strike="noStrike" spc="-1" dirty="0">
              <a:latin typeface="Arial"/>
            </a:endParaRPr>
          </a:p>
          <a:p>
            <a:pPr>
              <a:lnSpc>
                <a:spcPct val="100000"/>
              </a:lnSpc>
            </a:pPr>
            <a:r>
              <a:rPr lang="ru-RU" sz="2000" b="1" strike="noStrike" spc="-1" dirty="0">
                <a:solidFill>
                  <a:srgbClr val="000000"/>
                </a:solidFill>
                <a:latin typeface="Times New Roman"/>
                <a:ea typeface="Microsoft YaHei"/>
              </a:rPr>
              <a:t>2021 год — </a:t>
            </a:r>
            <a:r>
              <a:rPr lang="ru-RU" sz="2000" b="1" strike="noStrike" spc="-1" dirty="0" smtClean="0">
                <a:solidFill>
                  <a:srgbClr val="000000"/>
                </a:solidFill>
                <a:latin typeface="Times New Roman"/>
                <a:ea typeface="Microsoft YaHei"/>
              </a:rPr>
              <a:t>500639,1</a:t>
            </a:r>
            <a:endParaRPr lang="ru-RU" sz="2000" b="0" strike="noStrike" spc="-1" dirty="0">
              <a:latin typeface="Arial"/>
            </a:endParaRPr>
          </a:p>
        </p:txBody>
      </p:sp>
      <p:sp>
        <p:nvSpPr>
          <p:cNvPr id="472" name="CustomShape 5"/>
          <p:cNvSpPr/>
          <p:nvPr/>
        </p:nvSpPr>
        <p:spPr>
          <a:xfrm>
            <a:off x="792000" y="2952720"/>
            <a:ext cx="2603160" cy="1719000"/>
          </a:xfrm>
          <a:prstGeom prst="rect">
            <a:avLst/>
          </a:prstGeom>
          <a:noFill/>
          <a:ln>
            <a:noFill/>
          </a:ln>
        </p:spPr>
        <p:style>
          <a:lnRef idx="0">
            <a:scrgbClr r="0" g="0" b="0"/>
          </a:lnRef>
          <a:fillRef idx="0">
            <a:scrgbClr r="0" g="0" b="0"/>
          </a:fillRef>
          <a:effectRef idx="0">
            <a:scrgbClr r="0" g="0" b="0"/>
          </a:effectRef>
          <a:fontRef idx="minor"/>
        </p:style>
      </p:sp>
      <p:sp>
        <p:nvSpPr>
          <p:cNvPr id="473" name="CustomShape 6"/>
          <p:cNvSpPr/>
          <p:nvPr/>
        </p:nvSpPr>
        <p:spPr>
          <a:xfrm>
            <a:off x="4935600" y="2909880"/>
            <a:ext cx="2603160" cy="171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2000" b="1" strike="noStrike" spc="-1" dirty="0">
                <a:solidFill>
                  <a:srgbClr val="000000"/>
                </a:solidFill>
                <a:latin typeface="Times New Roman"/>
                <a:ea typeface="Microsoft YaHei"/>
              </a:rPr>
              <a:t>2019 год — </a:t>
            </a:r>
            <a:r>
              <a:rPr lang="ru-RU" sz="2000" b="1" strike="noStrike" spc="-1" dirty="0" smtClean="0">
                <a:solidFill>
                  <a:srgbClr val="000000"/>
                </a:solidFill>
                <a:latin typeface="Times New Roman"/>
                <a:ea typeface="Microsoft YaHei"/>
              </a:rPr>
              <a:t>99,5</a:t>
            </a:r>
            <a:endParaRPr lang="ru-RU" sz="2000" b="0" strike="noStrike" spc="-1" dirty="0">
              <a:latin typeface="Arial"/>
            </a:endParaRPr>
          </a:p>
          <a:p>
            <a:pPr algn="ctr">
              <a:lnSpc>
                <a:spcPct val="100000"/>
              </a:lnSpc>
            </a:pPr>
            <a:endParaRPr lang="ru-RU" sz="2000" b="0" strike="noStrike" spc="-1" dirty="0">
              <a:latin typeface="Arial"/>
            </a:endParaRPr>
          </a:p>
          <a:p>
            <a:pPr algn="ctr">
              <a:lnSpc>
                <a:spcPct val="100000"/>
              </a:lnSpc>
            </a:pPr>
            <a:r>
              <a:rPr lang="ru-RU" sz="2000" b="1" strike="noStrike" spc="-1" dirty="0">
                <a:solidFill>
                  <a:srgbClr val="000000"/>
                </a:solidFill>
                <a:latin typeface="Times New Roman"/>
                <a:ea typeface="Microsoft YaHei"/>
              </a:rPr>
              <a:t>2020 год — </a:t>
            </a:r>
            <a:r>
              <a:rPr lang="ru-RU" sz="2000" b="1" strike="noStrike" spc="-1" dirty="0" smtClean="0">
                <a:solidFill>
                  <a:srgbClr val="000000"/>
                </a:solidFill>
                <a:latin typeface="Times New Roman"/>
                <a:ea typeface="Microsoft YaHei"/>
              </a:rPr>
              <a:t>97,9</a:t>
            </a:r>
            <a:endParaRPr lang="ru-RU" sz="2000" b="0" strike="noStrike" spc="-1" dirty="0">
              <a:latin typeface="Arial"/>
            </a:endParaRPr>
          </a:p>
          <a:p>
            <a:pPr algn="ctr">
              <a:lnSpc>
                <a:spcPct val="100000"/>
              </a:lnSpc>
            </a:pPr>
            <a:endParaRPr lang="ru-RU" sz="2000" b="0" strike="noStrike" spc="-1" dirty="0">
              <a:latin typeface="Arial"/>
            </a:endParaRPr>
          </a:p>
          <a:p>
            <a:pPr algn="ctr">
              <a:lnSpc>
                <a:spcPct val="100000"/>
              </a:lnSpc>
            </a:pPr>
            <a:r>
              <a:rPr lang="ru-RU" sz="2000" b="1" strike="noStrike" spc="-1" dirty="0">
                <a:solidFill>
                  <a:srgbClr val="000000"/>
                </a:solidFill>
                <a:latin typeface="Times New Roman"/>
                <a:ea typeface="Microsoft YaHei"/>
              </a:rPr>
              <a:t>2021 год — 96,8</a:t>
            </a:r>
            <a:endParaRPr lang="ru-RU" sz="2000" b="0" strike="noStrike" spc="-1" dirty="0">
              <a:latin typeface="Arial"/>
            </a:endParaRPr>
          </a:p>
        </p:txBody>
      </p:sp>
      <p:sp>
        <p:nvSpPr>
          <p:cNvPr id="13" name="Заголовок 1"/>
          <p:cNvSpPr txBox="1">
            <a:spLocks/>
          </p:cNvSpPr>
          <p:nvPr/>
        </p:nvSpPr>
        <p:spPr>
          <a:xfrm>
            <a:off x="0" y="3852"/>
            <a:ext cx="9144000" cy="508788"/>
          </a:xfrm>
          <a:prstGeom prst="rect">
            <a:avLst/>
          </a:prstGeom>
          <a:blipFill>
            <a:blip r:embed="rId6"/>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4" name="TextShape 5"/>
          <p:cNvSpPr txBox="1"/>
          <p:nvPr/>
        </p:nvSpPr>
        <p:spPr>
          <a:xfrm>
            <a:off x="396000" y="96274"/>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Программный бюджет МО ГО «Вуктыл»</a:t>
            </a:r>
            <a:endParaRPr lang="ru-RU" sz="2000" b="0" strike="noStrike" spc="-1" dirty="0">
              <a:latin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расходной части бюджета  МО ГО «Вуктыл», %</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1076949634"/>
              </p:ext>
            </p:extLst>
          </p:nvPr>
        </p:nvGraphicFramePr>
        <p:xfrm>
          <a:off x="143508" y="1052736"/>
          <a:ext cx="8856984" cy="5544616"/>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расходной части бюджета  МО ГО «Вуктыл», %</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1939175252"/>
              </p:ext>
            </p:extLst>
          </p:nvPr>
        </p:nvGraphicFramePr>
        <p:xfrm>
          <a:off x="143508" y="1052736"/>
          <a:ext cx="8856984" cy="554461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Диаграмма 4"/>
          <p:cNvGraphicFramePr/>
          <p:nvPr>
            <p:extLst>
              <p:ext uri="{D42A27DB-BD31-4B8C-83A1-F6EECF244321}">
                <p14:modId xmlns:p14="http://schemas.microsoft.com/office/powerpoint/2010/main" val="3356727818"/>
              </p:ext>
            </p:extLst>
          </p:nvPr>
        </p:nvGraphicFramePr>
        <p:xfrm>
          <a:off x="4572000" y="908720"/>
          <a:ext cx="4464496" cy="396044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5768355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 name="Picture 2"/>
          <p:cNvPicPr/>
          <p:nvPr/>
        </p:nvPicPr>
        <p:blipFill>
          <a:blip r:embed="rId3"/>
          <a:stretch/>
        </p:blipFill>
        <p:spPr>
          <a:xfrm>
            <a:off x="6804248" y="4293096"/>
            <a:ext cx="2201400" cy="2199960"/>
          </a:xfrm>
          <a:prstGeom prst="rect">
            <a:avLst/>
          </a:prstGeom>
          <a:ln>
            <a:noFill/>
          </a:ln>
        </p:spPr>
      </p:pic>
      <p:sp>
        <p:nvSpPr>
          <p:cNvPr id="9" name="Заголовок 1"/>
          <p:cNvSpPr txBox="1">
            <a:spLocks/>
          </p:cNvSpPr>
          <p:nvPr/>
        </p:nvSpPr>
        <p:spPr>
          <a:xfrm>
            <a:off x="0" y="3852"/>
            <a:ext cx="9144000" cy="1022760"/>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a:solidFill>
                  <a:srgbClr val="21409A"/>
                </a:solidFill>
                <a:latin typeface="Times New Roman"/>
              </a:rPr>
              <a:t>Расходы бюджета МО ГО «Вуктыл» в расчете на 1 жителя </a:t>
            </a:r>
            <a:endParaRPr lang="ru-RU" sz="2000" spc="-1" dirty="0">
              <a:latin typeface="Arial"/>
            </a:endParaRPr>
          </a:p>
          <a:p>
            <a:r>
              <a:rPr lang="ru-RU" sz="2000" b="1" spc="-1" dirty="0">
                <a:solidFill>
                  <a:srgbClr val="21409A"/>
                </a:solidFill>
                <a:latin typeface="Times New Roman"/>
              </a:rPr>
              <a:t>                   по основным сферам деятельности на 2019 год, </a:t>
            </a:r>
            <a:r>
              <a:rPr lang="ru-RU" sz="2000" b="1" spc="-1" dirty="0" err="1">
                <a:solidFill>
                  <a:srgbClr val="21409A"/>
                </a:solidFill>
                <a:latin typeface="Times New Roman"/>
              </a:rPr>
              <a:t>тыс.руб</a:t>
            </a:r>
            <a:r>
              <a:rPr lang="ru-RU" sz="2000" b="1" spc="-1" dirty="0">
                <a:solidFill>
                  <a:srgbClr val="21409A"/>
                </a:solidFill>
                <a:latin typeface="Times New Roman"/>
              </a:rPr>
              <a:t>.</a:t>
            </a:r>
            <a:endParaRPr lang="ru-RU" sz="2000" spc="-1" dirty="0">
              <a:latin typeface="Arial"/>
            </a:endParaRPr>
          </a:p>
        </p:txBody>
      </p:sp>
      <p:graphicFrame>
        <p:nvGraphicFramePr>
          <p:cNvPr id="3" name="Диаграмма 2"/>
          <p:cNvGraphicFramePr/>
          <p:nvPr>
            <p:extLst>
              <p:ext uri="{D42A27DB-BD31-4B8C-83A1-F6EECF244321}">
                <p14:modId xmlns:p14="http://schemas.microsoft.com/office/powerpoint/2010/main" val="2873289144"/>
              </p:ext>
            </p:extLst>
          </p:nvPr>
        </p:nvGraphicFramePr>
        <p:xfrm>
          <a:off x="176364" y="1057544"/>
          <a:ext cx="8791272" cy="5472608"/>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Picture 1"/>
          <p:cNvPicPr/>
          <p:nvPr/>
        </p:nvPicPr>
        <p:blipFill>
          <a:blip r:embed="rId3"/>
          <a:stretch/>
        </p:blipFill>
        <p:spPr>
          <a:xfrm>
            <a:off x="12600" y="-30240"/>
            <a:ext cx="9131040" cy="889560"/>
          </a:xfrm>
          <a:prstGeom prst="rect">
            <a:avLst/>
          </a:prstGeom>
          <a:ln>
            <a:noFill/>
          </a:ln>
        </p:spPr>
      </p:pic>
      <p:graphicFrame>
        <p:nvGraphicFramePr>
          <p:cNvPr id="126" name="Table 1"/>
          <p:cNvGraphicFramePr/>
          <p:nvPr>
            <p:extLst>
              <p:ext uri="{D42A27DB-BD31-4B8C-83A1-F6EECF244321}">
                <p14:modId xmlns:p14="http://schemas.microsoft.com/office/powerpoint/2010/main" val="2803240215"/>
              </p:ext>
            </p:extLst>
          </p:nvPr>
        </p:nvGraphicFramePr>
        <p:xfrm>
          <a:off x="57060" y="980727"/>
          <a:ext cx="9042120" cy="5850401"/>
        </p:xfrm>
        <a:graphic>
          <a:graphicData uri="http://schemas.openxmlformats.org/drawingml/2006/table">
            <a:tbl>
              <a:tblPr>
                <a:tableStyleId>{3C2FFA5D-87B4-456A-9821-1D502468CF0F}</a:tableStyleId>
              </a:tblPr>
              <a:tblGrid>
                <a:gridCol w="4032720"/>
                <a:gridCol w="796712"/>
                <a:gridCol w="913648"/>
                <a:gridCol w="957240"/>
                <a:gridCol w="768240"/>
                <a:gridCol w="757080"/>
                <a:gridCol w="816480"/>
              </a:tblGrid>
              <a:tr h="1021987">
                <a:tc>
                  <a:txBody>
                    <a:bodyPr/>
                    <a:lstStyle/>
                    <a:p>
                      <a:pPr algn="ctr">
                        <a:lnSpc>
                          <a:spcPct val="80000"/>
                        </a:lnSpc>
                      </a:pPr>
                      <a:endParaRPr lang="ru-RU" sz="1500" strike="noStrike" spc="-1" dirty="0">
                        <a:latin typeface="Times New Roman" panose="02020603050405020304" pitchFamily="18" charset="0"/>
                        <a:cs typeface="Times New Roman" panose="02020603050405020304" pitchFamily="18" charset="0"/>
                      </a:endParaRPr>
                    </a:p>
                    <a:p>
                      <a:pPr algn="ctr">
                        <a:lnSpc>
                          <a:spcPct val="80000"/>
                        </a:lnSpc>
                      </a:pPr>
                      <a:r>
                        <a:rPr lang="ru-RU" sz="1500" strike="noStrike" spc="-1" dirty="0">
                          <a:latin typeface="Times New Roman" panose="02020603050405020304" pitchFamily="18" charset="0"/>
                          <a:cs typeface="Times New Roman" panose="02020603050405020304" pitchFamily="18" charset="0"/>
                        </a:rPr>
                        <a:t>Показатели</a:t>
                      </a:r>
                      <a:endParaRPr lang="ru-RU" sz="15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endParaRPr lang="ru-RU" sz="1800" strike="noStrike" spc="-1" dirty="0">
                        <a:latin typeface="Times New Roman" panose="02020603050405020304" pitchFamily="18" charset="0"/>
                        <a:cs typeface="Times New Roman" panose="02020603050405020304" pitchFamily="18" charset="0"/>
                      </a:endParaRPr>
                    </a:p>
                    <a:p>
                      <a:pPr algn="ctr">
                        <a:lnSpc>
                          <a:spcPct val="80000"/>
                        </a:lnSpc>
                      </a:pPr>
                      <a:r>
                        <a:rPr lang="ru-RU" sz="1500" strike="noStrike" spc="-1" dirty="0">
                          <a:latin typeface="Times New Roman" panose="02020603050405020304" pitchFamily="18" charset="0"/>
                          <a:cs typeface="Times New Roman" panose="02020603050405020304" pitchFamily="18" charset="0"/>
                        </a:rPr>
                        <a:t>2017 год</a:t>
                      </a:r>
                      <a:endParaRPr lang="ru-RU" sz="15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endParaRPr lang="ru-RU" sz="1800" strike="noStrike" spc="-1" dirty="0">
                        <a:latin typeface="Times New Roman" panose="02020603050405020304" pitchFamily="18" charset="0"/>
                        <a:cs typeface="Times New Roman" panose="02020603050405020304" pitchFamily="18" charset="0"/>
                      </a:endParaRPr>
                    </a:p>
                    <a:p>
                      <a:pPr algn="ctr">
                        <a:lnSpc>
                          <a:spcPct val="80000"/>
                        </a:lnSpc>
                      </a:pPr>
                      <a:r>
                        <a:rPr lang="ru-RU" sz="1500" strike="noStrike" spc="-1" dirty="0">
                          <a:latin typeface="Times New Roman" panose="02020603050405020304" pitchFamily="18" charset="0"/>
                          <a:cs typeface="Times New Roman" panose="02020603050405020304" pitchFamily="18" charset="0"/>
                        </a:rPr>
                        <a:t>За 8 месяцев 2018 года</a:t>
                      </a:r>
                      <a:endParaRPr lang="ru-RU" sz="15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endParaRPr lang="ru-RU" sz="1800" strike="noStrike" spc="-1" dirty="0">
                        <a:latin typeface="Times New Roman" panose="02020603050405020304" pitchFamily="18" charset="0"/>
                        <a:cs typeface="Times New Roman" panose="02020603050405020304" pitchFamily="18" charset="0"/>
                      </a:endParaRPr>
                    </a:p>
                    <a:p>
                      <a:pPr algn="ctr">
                        <a:lnSpc>
                          <a:spcPct val="80000"/>
                        </a:lnSpc>
                      </a:pPr>
                      <a:r>
                        <a:rPr lang="ru-RU" sz="1500" strike="noStrike" spc="-1" dirty="0">
                          <a:latin typeface="Times New Roman" panose="02020603050405020304" pitchFamily="18" charset="0"/>
                          <a:cs typeface="Times New Roman" panose="02020603050405020304" pitchFamily="18" charset="0"/>
                        </a:rPr>
                        <a:t>2018 год (оценка)</a:t>
                      </a:r>
                      <a:endParaRPr lang="ru-RU" sz="15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endParaRPr lang="ru-RU" sz="1800" strike="noStrike" spc="-1" dirty="0">
                        <a:latin typeface="Times New Roman" panose="02020603050405020304" pitchFamily="18" charset="0"/>
                        <a:cs typeface="Times New Roman" panose="02020603050405020304" pitchFamily="18" charset="0"/>
                      </a:endParaRPr>
                    </a:p>
                    <a:p>
                      <a:pPr algn="ctr">
                        <a:lnSpc>
                          <a:spcPct val="80000"/>
                        </a:lnSpc>
                      </a:pPr>
                      <a:r>
                        <a:rPr lang="ru-RU" sz="1500" strike="noStrike" spc="-1" dirty="0">
                          <a:latin typeface="Times New Roman" panose="02020603050405020304" pitchFamily="18" charset="0"/>
                          <a:cs typeface="Times New Roman" panose="02020603050405020304" pitchFamily="18" charset="0"/>
                        </a:rPr>
                        <a:t>2019 год</a:t>
                      </a:r>
                      <a:endParaRPr lang="ru-RU" sz="15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endParaRPr lang="ru-RU" sz="1800" strike="noStrike" spc="-1">
                        <a:latin typeface="Times New Roman" panose="02020603050405020304" pitchFamily="18" charset="0"/>
                        <a:cs typeface="Times New Roman" panose="02020603050405020304" pitchFamily="18" charset="0"/>
                      </a:endParaRPr>
                    </a:p>
                    <a:p>
                      <a:pPr algn="ctr">
                        <a:lnSpc>
                          <a:spcPct val="80000"/>
                        </a:lnSpc>
                      </a:pPr>
                      <a:r>
                        <a:rPr lang="ru-RU" sz="1500" strike="noStrike" spc="-1">
                          <a:latin typeface="Times New Roman" panose="02020603050405020304" pitchFamily="18" charset="0"/>
                          <a:cs typeface="Times New Roman" panose="02020603050405020304" pitchFamily="18" charset="0"/>
                        </a:rPr>
                        <a:t>2020 год</a:t>
                      </a:r>
                      <a:endParaRPr lang="ru-RU" sz="15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endParaRPr lang="ru-RU" sz="1800" strike="noStrike" spc="-1">
                        <a:latin typeface="Times New Roman" panose="02020603050405020304" pitchFamily="18" charset="0"/>
                        <a:cs typeface="Times New Roman" panose="02020603050405020304" pitchFamily="18" charset="0"/>
                      </a:endParaRPr>
                    </a:p>
                    <a:p>
                      <a:pPr algn="ctr">
                        <a:lnSpc>
                          <a:spcPct val="80000"/>
                        </a:lnSpc>
                      </a:pPr>
                      <a:r>
                        <a:rPr lang="ru-RU" sz="1500" strike="noStrike" spc="-1">
                          <a:latin typeface="Times New Roman" panose="02020603050405020304" pitchFamily="18" charset="0"/>
                          <a:cs typeface="Times New Roman" panose="02020603050405020304" pitchFamily="18" charset="0"/>
                        </a:rPr>
                        <a:t>2021 год</a:t>
                      </a:r>
                      <a:endParaRPr lang="ru-RU" sz="1500" b="0" strike="noStrike" spc="-1">
                        <a:latin typeface="Times New Roman" panose="02020603050405020304" pitchFamily="18" charset="0"/>
                        <a:cs typeface="Times New Roman" panose="02020603050405020304" pitchFamily="18" charset="0"/>
                      </a:endParaRPr>
                    </a:p>
                  </a:txBody>
                  <a:tcPr marL="90000" marR="90000"/>
                </a:tc>
              </a:tr>
              <a:tr h="448240">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Численность постоянного населения на конец года, тыс. чел.</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11,8</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11,45</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11,07</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10,69</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10,31</a:t>
                      </a:r>
                      <a:endParaRPr lang="ru-RU" sz="1200" b="0" strike="noStrike" spc="-1">
                        <a:latin typeface="Times New Roman" panose="02020603050405020304" pitchFamily="18" charset="0"/>
                        <a:cs typeface="Times New Roman" panose="02020603050405020304" pitchFamily="18" charset="0"/>
                      </a:endParaRPr>
                    </a:p>
                  </a:txBody>
                  <a:tcPr marL="90000" marR="90000"/>
                </a:tc>
              </a:tr>
              <a:tr h="454903">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Продукция в крестьянских (фермерских) хозяйствах и у индивидуальных предпринимателей, млн. руб.</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3,9</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2,87</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4,37</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4,67</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4,77</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4,87</a:t>
                      </a:r>
                      <a:endParaRPr lang="ru-RU" sz="1200" b="0" strike="noStrike" spc="-1">
                        <a:latin typeface="Times New Roman" panose="02020603050405020304" pitchFamily="18" charset="0"/>
                        <a:cs typeface="Times New Roman" panose="02020603050405020304" pitchFamily="18" charset="0"/>
                      </a:endParaRPr>
                    </a:p>
                  </a:txBody>
                  <a:tcPr marL="90000" marR="90000"/>
                </a:tc>
              </a:tr>
              <a:tr h="681849">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Объем отгруженных товаров собственного производства (обеспечение </a:t>
                      </a:r>
                      <a:r>
                        <a:rPr lang="ru-RU" sz="1200" strike="noStrike" spc="-1" dirty="0" err="1">
                          <a:latin typeface="Times New Roman" panose="02020603050405020304" pitchFamily="18" charset="0"/>
                          <a:cs typeface="Times New Roman" panose="02020603050405020304" pitchFamily="18" charset="0"/>
                        </a:rPr>
                        <a:t>эл.энергией</a:t>
                      </a:r>
                      <a:r>
                        <a:rPr lang="ru-RU" sz="1200" strike="noStrike" spc="-1" dirty="0">
                          <a:latin typeface="Times New Roman" panose="02020603050405020304" pitchFamily="18" charset="0"/>
                          <a:cs typeface="Times New Roman" panose="02020603050405020304" pitchFamily="18" charset="0"/>
                        </a:rPr>
                        <a:t>, газом и </a:t>
                      </a:r>
                      <a:r>
                        <a:rPr lang="ru-RU" sz="1200" strike="noStrike" spc="-1" dirty="0" err="1">
                          <a:latin typeface="Times New Roman" panose="02020603050405020304" pitchFamily="18" charset="0"/>
                          <a:cs typeface="Times New Roman" panose="02020603050405020304" pitchFamily="18" charset="0"/>
                        </a:rPr>
                        <a:t>паром;кондиционирование</a:t>
                      </a:r>
                      <a:r>
                        <a:rPr lang="ru-RU" sz="1200" strike="noStrike" spc="-1" dirty="0">
                          <a:latin typeface="Times New Roman" panose="02020603050405020304" pitchFamily="18" charset="0"/>
                          <a:cs typeface="Times New Roman" panose="02020603050405020304" pitchFamily="18" charset="0"/>
                        </a:rPr>
                        <a:t> воздуха)</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204,4</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210,65</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217,10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223,74</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230,58</a:t>
                      </a:r>
                      <a:endParaRPr lang="ru-RU" sz="1200" b="0" strike="noStrike" spc="-1">
                        <a:latin typeface="Times New Roman" panose="02020603050405020304" pitchFamily="18" charset="0"/>
                        <a:cs typeface="Times New Roman" panose="02020603050405020304" pitchFamily="18" charset="0"/>
                      </a:endParaRPr>
                    </a:p>
                  </a:txBody>
                  <a:tcPr marL="90000" marR="90000"/>
                </a:tc>
              </a:tr>
              <a:tr h="448240">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Производство важнейших видов продукции(нефть, включая газовый конденсат), тыс. тонн</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247,5</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137,50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218,79</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219,81</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216,31</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234,04</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443792">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Оборот розничной торговли, млн. руб.</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340,9</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353,69</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366,61</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376,74</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384,16</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421568">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Оборот общественного питания, млн. руб.</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65,0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67,46</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69,75</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72,04</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74,35</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34696">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Инвестиции в основной капитал, млн. руб.</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210,94</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97,44</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344,53</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787,10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385,16</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112,82</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268944">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Уровень зарегистрированной безработицы, %</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1,6</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1,6</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1,6</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1,6</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1,6</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1,6</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627535">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Доходы от продажи имущества, находящегося в муниципальной собственности, в том числе от продажи земли, тыс.руб.</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649,0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448,20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757,0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753,3</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786,8</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880,4</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627535">
                <a:tc>
                  <a:txBody>
                    <a:bodyPr/>
                    <a:lstStyle/>
                    <a:p>
                      <a:pPr algn="ctr"/>
                      <a:r>
                        <a:rPr lang="ru-RU" sz="1200" strike="noStrike" spc="-1" dirty="0">
                          <a:latin typeface="Times New Roman" panose="02020603050405020304" pitchFamily="18" charset="0"/>
                          <a:cs typeface="Times New Roman" panose="02020603050405020304" pitchFamily="18" charset="0"/>
                        </a:rPr>
                        <a:t>Доходы от продажи имущества, находящегося в муниципальной собственности, в том числе от сдачи в аренду земли, </a:t>
                      </a:r>
                      <a:r>
                        <a:rPr lang="ru-RU" sz="1200" strike="noStrike" spc="-1" dirty="0" err="1">
                          <a:latin typeface="Times New Roman" panose="02020603050405020304" pitchFamily="18" charset="0"/>
                          <a:cs typeface="Times New Roman" panose="02020603050405020304" pitchFamily="18" charset="0"/>
                        </a:rPr>
                        <a:t>тыс.руб</a:t>
                      </a:r>
                      <a:r>
                        <a:rPr lang="ru-RU" sz="1200" strike="noStrike" spc="-1" dirty="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31 475,9</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15 476,8</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27 634,3</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27104,2</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28049,9</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28894,5</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bl>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 name="Picture 1"/>
          <p:cNvPicPr/>
          <p:nvPr/>
        </p:nvPicPr>
        <p:blipFill>
          <a:blip r:embed="rId3"/>
          <a:stretch/>
        </p:blipFill>
        <p:spPr>
          <a:xfrm>
            <a:off x="3563888" y="4509120"/>
            <a:ext cx="2268000" cy="1647360"/>
          </a:xfrm>
          <a:prstGeom prst="ellipse">
            <a:avLst/>
          </a:prstGeom>
          <a:ln>
            <a:noFill/>
          </a:ln>
          <a:effectLst>
            <a:softEdge rad="112500"/>
          </a:effectLst>
        </p:spPr>
      </p:pic>
      <p:pic>
        <p:nvPicPr>
          <p:cNvPr id="487" name="Picture 3"/>
          <p:cNvPicPr/>
          <p:nvPr/>
        </p:nvPicPr>
        <p:blipFill>
          <a:blip r:embed="rId4"/>
          <a:stretch/>
        </p:blipFill>
        <p:spPr>
          <a:xfrm>
            <a:off x="53136" y="3284984"/>
            <a:ext cx="2520512" cy="1419288"/>
          </a:xfrm>
          <a:prstGeom prst="rect">
            <a:avLst/>
          </a:prstGeom>
          <a:ln>
            <a:noFill/>
          </a:ln>
        </p:spPr>
      </p:pic>
      <p:pic>
        <p:nvPicPr>
          <p:cNvPr id="488" name="Picture 4"/>
          <p:cNvPicPr/>
          <p:nvPr/>
        </p:nvPicPr>
        <p:blipFill>
          <a:blip r:embed="rId5"/>
          <a:stretch/>
        </p:blipFill>
        <p:spPr>
          <a:xfrm>
            <a:off x="611560" y="5114224"/>
            <a:ext cx="2088696" cy="1432672"/>
          </a:xfrm>
          <a:prstGeom prst="ellipse">
            <a:avLst/>
          </a:prstGeom>
          <a:ln>
            <a:noFill/>
          </a:ln>
          <a:effectLst>
            <a:softEdge rad="112500"/>
          </a:effectLst>
        </p:spPr>
      </p:pic>
      <p:pic>
        <p:nvPicPr>
          <p:cNvPr id="489" name="Picture 5"/>
          <p:cNvPicPr/>
          <p:nvPr/>
        </p:nvPicPr>
        <p:blipFill>
          <a:blip r:embed="rId6"/>
          <a:stretch/>
        </p:blipFill>
        <p:spPr>
          <a:xfrm>
            <a:off x="6580700" y="4797152"/>
            <a:ext cx="2231640" cy="1611000"/>
          </a:xfrm>
          <a:prstGeom prst="ellipse">
            <a:avLst/>
          </a:prstGeom>
          <a:ln>
            <a:noFill/>
          </a:ln>
          <a:effectLst>
            <a:softEdge rad="112500"/>
          </a:effectLst>
        </p:spPr>
      </p:pic>
      <p:pic>
        <p:nvPicPr>
          <p:cNvPr id="490" name="Picture 6"/>
          <p:cNvPicPr/>
          <p:nvPr/>
        </p:nvPicPr>
        <p:blipFill>
          <a:blip r:embed="rId7"/>
          <a:stretch/>
        </p:blipFill>
        <p:spPr>
          <a:xfrm>
            <a:off x="395536" y="1202040"/>
            <a:ext cx="1428480" cy="1428480"/>
          </a:xfrm>
          <a:prstGeom prst="ellipse">
            <a:avLst/>
          </a:prstGeom>
          <a:ln>
            <a:noFill/>
          </a:ln>
          <a:effectLst>
            <a:softEdge rad="112500"/>
          </a:effectLst>
        </p:spPr>
      </p:pic>
      <p:graphicFrame>
        <p:nvGraphicFramePr>
          <p:cNvPr id="2" name="Диаграмма 1"/>
          <p:cNvGraphicFramePr/>
          <p:nvPr>
            <p:extLst>
              <p:ext uri="{D42A27DB-BD31-4B8C-83A1-F6EECF244321}">
                <p14:modId xmlns:p14="http://schemas.microsoft.com/office/powerpoint/2010/main" val="2313379993"/>
              </p:ext>
            </p:extLst>
          </p:nvPr>
        </p:nvGraphicFramePr>
        <p:xfrm>
          <a:off x="1835696" y="1055228"/>
          <a:ext cx="7128792" cy="2949836"/>
        </p:xfrm>
        <a:graphic>
          <a:graphicData uri="http://schemas.openxmlformats.org/drawingml/2006/chart">
            <c:chart xmlns:c="http://schemas.openxmlformats.org/drawingml/2006/chart" xmlns:r="http://schemas.openxmlformats.org/officeDocument/2006/relationships" r:id="rId8"/>
          </a:graphicData>
        </a:graphic>
      </p:graphicFrame>
      <p:sp>
        <p:nvSpPr>
          <p:cNvPr id="9" name="Заголовок 1"/>
          <p:cNvSpPr txBox="1">
            <a:spLocks/>
          </p:cNvSpPr>
          <p:nvPr/>
        </p:nvSpPr>
        <p:spPr>
          <a:xfrm>
            <a:off x="0" y="3852"/>
            <a:ext cx="9144000" cy="688844"/>
          </a:xfrm>
          <a:prstGeom prst="rect">
            <a:avLst/>
          </a:prstGeom>
          <a:blipFill>
            <a:blip r:embed="rId9"/>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Расходы в расчете на одного воспитанника, обучающегося за счет средств бюджета МО ГО «Вуктыл», </a:t>
            </a:r>
            <a:r>
              <a:rPr lang="ru-RU" sz="2000" b="1" strike="noStrike" spc="-1" dirty="0" err="1" smtClean="0">
                <a:solidFill>
                  <a:srgbClr val="21409A"/>
                </a:solidFill>
                <a:latin typeface="Times New Roman"/>
              </a:rPr>
              <a:t>тыс.руб</a:t>
            </a:r>
            <a:r>
              <a:rPr lang="ru-RU" sz="2000" b="1" strike="noStrike" spc="-1" dirty="0" smtClean="0">
                <a:solidFill>
                  <a:srgbClr val="21409A"/>
                </a:solidFill>
                <a:latin typeface="Times New Roman"/>
              </a:rPr>
              <a:t>.</a:t>
            </a:r>
            <a:endParaRPr lang="ru-RU" sz="2000" b="0" strike="noStrike" spc="-1" dirty="0">
              <a:latin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2"/>
            <a:ext cx="9144000" cy="6888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396000" y="15098"/>
            <a:ext cx="8352000" cy="677598"/>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Расходы бюджета МО ГО «Вуктыл» с учетом интересов целевых групп граждан и организаций</a:t>
            </a:r>
            <a:endParaRPr lang="ru-RU" sz="2000" b="0" strike="noStrike" spc="-1" dirty="0">
              <a:latin typeface="Aria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2344386759"/>
              </p:ext>
            </p:extLst>
          </p:nvPr>
        </p:nvGraphicFramePr>
        <p:xfrm>
          <a:off x="143508" y="836712"/>
          <a:ext cx="8856984" cy="5552440"/>
        </p:xfrm>
        <a:graphic>
          <a:graphicData uri="http://schemas.openxmlformats.org/drawingml/2006/table">
            <a:tbl>
              <a:tblPr firstRow="1" bandRow="1">
                <a:tableStyleId>{5C22544A-7EE6-4342-B048-85BDC9FD1C3A}</a:tableStyleId>
              </a:tblPr>
              <a:tblGrid>
                <a:gridCol w="1476164"/>
                <a:gridCol w="1332146"/>
                <a:gridCol w="3816424"/>
                <a:gridCol w="720080"/>
                <a:gridCol w="720080"/>
                <a:gridCol w="792090"/>
              </a:tblGrid>
              <a:tr h="370840">
                <a:tc rowSpan="2">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Целевая </a:t>
                      </a:r>
                    </a:p>
                    <a:p>
                      <a:pPr algn="ctr"/>
                      <a:r>
                        <a:rPr lang="ru-RU" sz="1400" b="1" dirty="0" smtClean="0">
                          <a:solidFill>
                            <a:schemeClr val="tx1"/>
                          </a:solidFill>
                          <a:latin typeface="Times New Roman" panose="02020603050405020304" pitchFamily="18" charset="0"/>
                          <a:cs typeface="Times New Roman" panose="02020603050405020304" pitchFamily="18" charset="0"/>
                        </a:rPr>
                        <a:t>группа</a:t>
                      </a:r>
                      <a:endParaRPr lang="ru-RU" sz="1400" b="1" dirty="0">
                        <a:solidFill>
                          <a:schemeClr val="tx1"/>
                        </a:solidFill>
                        <a:latin typeface="Times New Roman" panose="02020603050405020304" pitchFamily="18" charset="0"/>
                        <a:cs typeface="Times New Roman" panose="02020603050405020304" pitchFamily="18" charset="0"/>
                      </a:endParaRPr>
                    </a:p>
                  </a:txBody>
                  <a:tcPr/>
                </a:tc>
                <a:tc rowSpan="2">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Численность целевой группы</a:t>
                      </a:r>
                      <a:endParaRPr lang="ru-RU" sz="1400" b="1" dirty="0">
                        <a:solidFill>
                          <a:schemeClr val="tx1"/>
                        </a:solidFill>
                        <a:latin typeface="Times New Roman" panose="02020603050405020304" pitchFamily="18" charset="0"/>
                        <a:cs typeface="Times New Roman" panose="02020603050405020304" pitchFamily="18" charset="0"/>
                      </a:endParaRPr>
                    </a:p>
                  </a:txBody>
                  <a:tcPr/>
                </a:tc>
                <a:tc rowSpan="2">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Меры предоставляемой поддержки</a:t>
                      </a:r>
                      <a:endParaRPr lang="ru-RU" sz="1400" b="1" dirty="0">
                        <a:solidFill>
                          <a:schemeClr val="tx1"/>
                        </a:solidFill>
                        <a:latin typeface="Times New Roman" panose="02020603050405020304" pitchFamily="18" charset="0"/>
                        <a:cs typeface="Times New Roman" panose="02020603050405020304" pitchFamily="18" charset="0"/>
                      </a:endParaRPr>
                    </a:p>
                  </a:txBody>
                  <a:tcPr/>
                </a:tc>
                <a:tc gridSpan="3">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Объем расходов, </a:t>
                      </a:r>
                      <a:r>
                        <a:rPr lang="ru-RU" sz="1400" b="1" dirty="0" err="1" smtClean="0">
                          <a:solidFill>
                            <a:schemeClr val="tx1"/>
                          </a:solidFill>
                          <a:latin typeface="Times New Roman" panose="02020603050405020304" pitchFamily="18" charset="0"/>
                          <a:cs typeface="Times New Roman" panose="02020603050405020304" pitchFamily="18" charset="0"/>
                        </a:rPr>
                        <a:t>тыс.руб</a:t>
                      </a:r>
                      <a:r>
                        <a:rPr lang="ru-RU" sz="1400" b="1" dirty="0" smtClean="0">
                          <a:solidFill>
                            <a:schemeClr val="tx1"/>
                          </a:solidFill>
                          <a:latin typeface="Times New Roman" panose="02020603050405020304" pitchFamily="18" charset="0"/>
                          <a:cs typeface="Times New Roman" panose="02020603050405020304" pitchFamily="18" charset="0"/>
                        </a:rPr>
                        <a:t>.</a:t>
                      </a:r>
                      <a:endParaRPr lang="ru-RU" sz="1400" b="1" dirty="0">
                        <a:solidFill>
                          <a:schemeClr val="tx1"/>
                        </a:solidFill>
                        <a:latin typeface="Times New Roman" panose="02020603050405020304" pitchFamily="18" charset="0"/>
                        <a:cs typeface="Times New Roman" panose="02020603050405020304" pitchFamily="18" charset="0"/>
                      </a:endParaRPr>
                    </a:p>
                  </a:txBody>
                  <a:tcPr/>
                </a:tc>
                <a:tc hMerge="1">
                  <a:txBody>
                    <a:bodyPr/>
                    <a:lstStyle/>
                    <a:p>
                      <a:endParaRPr lang="ru-RU" dirty="0"/>
                    </a:p>
                  </a:txBody>
                  <a:tcPr/>
                </a:tc>
                <a:tc hMerge="1">
                  <a:txBody>
                    <a:bodyPr/>
                    <a:lstStyle/>
                    <a:p>
                      <a:endParaRPr lang="ru-RU" dirty="0"/>
                    </a:p>
                  </a:txBody>
                  <a:tcPr/>
                </a:tc>
              </a:tr>
              <a:tr h="370840">
                <a:tc vMerge="1">
                  <a:txBody>
                    <a:bodyPr/>
                    <a:lstStyle/>
                    <a:p>
                      <a:endParaRPr lang="ru-RU" dirty="0"/>
                    </a:p>
                  </a:txBody>
                  <a:tcPr/>
                </a:tc>
                <a:tc vMerge="1">
                  <a:txBody>
                    <a:bodyPr/>
                    <a:lstStyle/>
                    <a:p>
                      <a:endParaRPr lang="ru-RU" dirty="0"/>
                    </a:p>
                  </a:txBody>
                  <a:tcPr/>
                </a:tc>
                <a:tc vMerge="1">
                  <a:txBody>
                    <a:bodyPr/>
                    <a:lstStyle/>
                    <a:p>
                      <a:endParaRPr lang="ru-RU" dirty="0"/>
                    </a:p>
                  </a:txBody>
                  <a:tcPr/>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2019 год</a:t>
                      </a:r>
                      <a:endParaRPr lang="ru-RU" sz="14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2020 год</a:t>
                      </a:r>
                      <a:endParaRPr lang="ru-RU" sz="14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2021 год</a:t>
                      </a:r>
                      <a:endParaRPr lang="ru-RU" sz="1400" b="1"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pPr marL="0" indent="0" algn="just">
                        <a:buFont typeface="+mj-lt"/>
                        <a:buNone/>
                      </a:pPr>
                      <a:r>
                        <a:rPr lang="ru-RU" sz="1200" dirty="0" smtClean="0">
                          <a:latin typeface="Times New Roman" panose="02020603050405020304" pitchFamily="18" charset="0"/>
                          <a:cs typeface="Times New Roman" panose="02020603050405020304" pitchFamily="18" charset="0"/>
                        </a:rPr>
                        <a:t>1. Дети-сироты и дети, оставшиеся без попечения родителей</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23</a:t>
                      </a:r>
                      <a:endParaRPr lang="ru-RU" sz="12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0" dirty="0" smtClean="0">
                          <a:solidFill>
                            <a:schemeClr val="tx1"/>
                          </a:solidFill>
                          <a:latin typeface="Times New Roman" panose="02020603050405020304" pitchFamily="18" charset="0"/>
                          <a:cs typeface="Times New Roman" panose="02020603050405020304" pitchFamily="18" charset="0"/>
                        </a:rPr>
                        <a:t>Обеспечение жилыми помещениями детей-сирот </a:t>
                      </a:r>
                    </a:p>
                    <a:p>
                      <a:pPr algn="ct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1 134,5</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567,2</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567,2</a:t>
                      </a:r>
                      <a:endParaRPr lang="ru-RU" sz="1200" dirty="0">
                        <a:latin typeface="Times New Roman" panose="02020603050405020304" pitchFamily="18" charset="0"/>
                        <a:cs typeface="Times New Roman" panose="02020603050405020304" pitchFamily="18" charset="0"/>
                      </a:endParaRPr>
                    </a:p>
                  </a:txBody>
                  <a:tcPr/>
                </a:tc>
              </a:tr>
              <a:tr h="370840">
                <a:tc>
                  <a:txBody>
                    <a:bodyPr/>
                    <a:lstStyle/>
                    <a:p>
                      <a:pPr marL="0" indent="0" algn="just">
                        <a:buFont typeface="+mj-lt"/>
                        <a:buNone/>
                      </a:pPr>
                      <a:r>
                        <a:rPr lang="ru-RU" sz="1200" dirty="0" smtClean="0">
                          <a:latin typeface="Times New Roman" panose="02020603050405020304" pitchFamily="18" charset="0"/>
                          <a:cs typeface="Times New Roman" panose="02020603050405020304" pitchFamily="18" charset="0"/>
                        </a:rPr>
                        <a:t>2. Молодые семьи</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6</a:t>
                      </a:r>
                      <a:endParaRPr lang="ru-RU" sz="12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0" dirty="0" smtClean="0">
                          <a:solidFill>
                            <a:schemeClr val="tx1"/>
                          </a:solidFill>
                          <a:latin typeface="Times New Roman" panose="02020603050405020304" pitchFamily="18" charset="0"/>
                          <a:cs typeface="Times New Roman" panose="02020603050405020304" pitchFamily="18" charset="0"/>
                        </a:rPr>
                        <a:t>Предоставление социальных выплат молодым семьям на приобретение жилого помещения</a:t>
                      </a:r>
                      <a:endParaRPr lang="ru-RU" sz="1200" dirty="0" smtClean="0">
                        <a:latin typeface="Times New Roman" panose="02020603050405020304" pitchFamily="18" charset="0"/>
                        <a:cs typeface="Times New Roman" panose="02020603050405020304" pitchFamily="18" charset="0"/>
                      </a:endParaRPr>
                    </a:p>
                    <a:p>
                      <a:pPr algn="ct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1 098,3</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729,1</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729,1</a:t>
                      </a:r>
                      <a:endParaRPr lang="ru-RU" sz="1200" dirty="0">
                        <a:latin typeface="Times New Roman" panose="02020603050405020304" pitchFamily="18" charset="0"/>
                        <a:cs typeface="Times New Roman" panose="02020603050405020304" pitchFamily="18" charset="0"/>
                      </a:endParaRPr>
                    </a:p>
                  </a:txBody>
                  <a:tcPr/>
                </a:tc>
              </a:tr>
              <a:tr h="370840">
                <a:tc>
                  <a:txBody>
                    <a:bodyPr/>
                    <a:lstStyle/>
                    <a:p>
                      <a:pPr algn="l"/>
                      <a:r>
                        <a:rPr lang="ru-RU" sz="1200" dirty="0" smtClean="0">
                          <a:latin typeface="Times New Roman" panose="02020603050405020304" pitchFamily="18" charset="0"/>
                          <a:cs typeface="Times New Roman" panose="02020603050405020304" pitchFamily="18" charset="0"/>
                        </a:rPr>
                        <a:t>3. Ветераны, инвалиды</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2</a:t>
                      </a:r>
                      <a:endParaRPr lang="ru-RU" sz="12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dirty="0" smtClean="0">
                          <a:solidFill>
                            <a:schemeClr val="dk1"/>
                          </a:solidFill>
                          <a:latin typeface="Times New Roman" panose="02020603050405020304" pitchFamily="18" charset="0"/>
                          <a:ea typeface="+mn-ea"/>
                          <a:cs typeface="Times New Roman" panose="02020603050405020304" pitchFamily="18" charset="0"/>
                        </a:rPr>
                        <a:t>Предоставление единовременных денежных выплат на строительство или приобретение жилого помещения отдельным категориям граждан</a:t>
                      </a:r>
                    </a:p>
                    <a:p>
                      <a:pPr algn="ct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848,2</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847,7</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847,7</a:t>
                      </a:r>
                      <a:endParaRPr lang="ru-RU" sz="1200" dirty="0">
                        <a:latin typeface="Times New Roman" panose="02020603050405020304" pitchFamily="18" charset="0"/>
                        <a:cs typeface="Times New Roman" panose="02020603050405020304" pitchFamily="18" charset="0"/>
                      </a:endParaRPr>
                    </a:p>
                  </a:txBody>
                  <a:tcPr/>
                </a:tc>
              </a:tr>
              <a:tr h="370840">
                <a:tc>
                  <a:txBody>
                    <a:bodyPr/>
                    <a:lstStyle/>
                    <a:p>
                      <a:pPr algn="l"/>
                      <a:r>
                        <a:rPr lang="ru-RU" sz="1200" dirty="0" smtClean="0">
                          <a:latin typeface="Times New Roman" panose="02020603050405020304" pitchFamily="18" charset="0"/>
                          <a:cs typeface="Times New Roman" panose="02020603050405020304" pitchFamily="18" charset="0"/>
                        </a:rPr>
                        <a:t>4. Социально ориентированные некоммерческие организации</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2</a:t>
                      </a:r>
                      <a:endParaRPr lang="ru-RU" sz="12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Оказание финансовой поддержки</a:t>
                      </a:r>
                      <a:r>
                        <a:rPr lang="ru-RU" sz="1200" baseline="0" dirty="0" smtClean="0">
                          <a:latin typeface="Times New Roman" panose="02020603050405020304" pitchFamily="18" charset="0"/>
                          <a:cs typeface="Times New Roman" panose="02020603050405020304" pitchFamily="18" charset="0"/>
                        </a:rPr>
                        <a:t> деятельности с</a:t>
                      </a:r>
                      <a:r>
                        <a:rPr lang="ru-RU" sz="1200" dirty="0" smtClean="0">
                          <a:latin typeface="Times New Roman" panose="02020603050405020304" pitchFamily="18" charset="0"/>
                          <a:cs typeface="Times New Roman" panose="02020603050405020304" pitchFamily="18" charset="0"/>
                        </a:rPr>
                        <a:t>оциально ориентированных некоммерческих организаций</a:t>
                      </a:r>
                    </a:p>
                    <a:p>
                      <a:pPr algn="ct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217,1</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150,0</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0,00</a:t>
                      </a:r>
                      <a:endParaRPr lang="ru-RU" sz="1200" dirty="0">
                        <a:latin typeface="Times New Roman" panose="02020603050405020304" pitchFamily="18" charset="0"/>
                        <a:cs typeface="Times New Roman" panose="02020603050405020304" pitchFamily="18" charset="0"/>
                      </a:endParaRPr>
                    </a:p>
                  </a:txBody>
                  <a:tcPr/>
                </a:tc>
              </a:tr>
              <a:tr h="370840">
                <a:tc>
                  <a:txBody>
                    <a:bodyPr/>
                    <a:lstStyle/>
                    <a:p>
                      <a:pPr algn="l"/>
                      <a:r>
                        <a:rPr lang="ru-RU" sz="1200" dirty="0" smtClean="0">
                          <a:latin typeface="Times New Roman" panose="02020603050405020304" pitchFamily="18" charset="0"/>
                          <a:cs typeface="Times New Roman" panose="02020603050405020304" pitchFamily="18" charset="0"/>
                        </a:rPr>
                        <a:t>5. Крестьянские (фермерские) хозяйства </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2</a:t>
                      </a:r>
                      <a:endParaRPr lang="ru-RU" sz="12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Оказание финансовой поддержки</a:t>
                      </a:r>
                      <a:r>
                        <a:rPr lang="ru-RU" sz="1200" baseline="0" dirty="0" smtClean="0">
                          <a:latin typeface="Times New Roman" panose="02020603050405020304" pitchFamily="18" charset="0"/>
                          <a:cs typeface="Times New Roman" panose="02020603050405020304" pitchFamily="18" charset="0"/>
                        </a:rPr>
                        <a:t> деятельности к</a:t>
                      </a:r>
                      <a:r>
                        <a:rPr lang="ru-RU" sz="1200" dirty="0" smtClean="0">
                          <a:latin typeface="Times New Roman" panose="02020603050405020304" pitchFamily="18" charset="0"/>
                          <a:cs typeface="Times New Roman" panose="02020603050405020304" pitchFamily="18" charset="0"/>
                        </a:rPr>
                        <a:t>рестьянских (фермерских) хозяйств </a:t>
                      </a:r>
                    </a:p>
                    <a:p>
                      <a:pPr algn="just"/>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156,9</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147,6</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147,6</a:t>
                      </a:r>
                      <a:endParaRPr lang="ru-RU" sz="1200" dirty="0">
                        <a:latin typeface="Times New Roman" panose="02020603050405020304" pitchFamily="18" charset="0"/>
                        <a:cs typeface="Times New Roman" panose="02020603050405020304" pitchFamily="18" charset="0"/>
                      </a:endParaRPr>
                    </a:p>
                  </a:txBody>
                  <a:tcPr/>
                </a:tc>
              </a:tr>
              <a:tr h="370840">
                <a:tc>
                  <a:txBody>
                    <a:bodyPr/>
                    <a:lstStyle/>
                    <a:p>
                      <a:pPr algn="just"/>
                      <a:r>
                        <a:rPr lang="ru-RU" sz="1200" dirty="0" smtClean="0">
                          <a:latin typeface="Times New Roman" panose="02020603050405020304" pitchFamily="18" charset="0"/>
                          <a:cs typeface="Times New Roman" panose="02020603050405020304" pitchFamily="18" charset="0"/>
                        </a:rPr>
                        <a:t>6. Учащиеся</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626</a:t>
                      </a:r>
                      <a:endParaRPr lang="ru-RU" sz="12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Организация питания учащихся 1-4 классов</a:t>
                      </a:r>
                    </a:p>
                    <a:p>
                      <a:pPr algn="just"/>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7 272,4</a:t>
                      </a:r>
                      <a:endParaRPr lang="ru-RU" sz="12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7 272,4</a:t>
                      </a:r>
                    </a:p>
                    <a:p>
                      <a:pPr algn="ctr"/>
                      <a:endParaRPr lang="ru-RU" sz="12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7 272,4</a:t>
                      </a:r>
                    </a:p>
                    <a:p>
                      <a:pPr algn="ctr"/>
                      <a:endParaRPr lang="ru-RU" sz="1200" dirty="0">
                        <a:latin typeface="Times New Roman" panose="02020603050405020304" pitchFamily="18" charset="0"/>
                        <a:cs typeface="Times New Roman" panose="02020603050405020304" pitchFamily="18" charset="0"/>
                      </a:endParaRPr>
                    </a:p>
                  </a:txBody>
                  <a:tcPr/>
                </a:tc>
              </a:tr>
              <a:tr h="370840">
                <a:tc>
                  <a:txBody>
                    <a:bodyPr/>
                    <a:lstStyle/>
                    <a:p>
                      <a:pPr algn="just"/>
                      <a:r>
                        <a:rPr lang="ru-RU" sz="1200" dirty="0" smtClean="0">
                          <a:latin typeface="Times New Roman" panose="02020603050405020304" pitchFamily="18" charset="0"/>
                          <a:cs typeface="Times New Roman" panose="02020603050405020304" pitchFamily="18" charset="0"/>
                        </a:rPr>
                        <a:t>7. Пенсионеры</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58</a:t>
                      </a:r>
                      <a:endParaRPr lang="ru-RU" sz="12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Выплата пенсий за выслугу лет </a:t>
                      </a:r>
                    </a:p>
                    <a:p>
                      <a:pPr algn="just"/>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7 913,9</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7 913,9</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7 913,9</a:t>
                      </a:r>
                      <a:endParaRPr lang="ru-RU" sz="1200" dirty="0">
                        <a:latin typeface="Times New Roman" panose="02020603050405020304" pitchFamily="18" charset="0"/>
                        <a:cs typeface="Times New Roman" panose="02020603050405020304" pitchFamily="18" charset="0"/>
                      </a:endParaRPr>
                    </a:p>
                  </a:txBody>
                  <a:tcPr/>
                </a:tc>
              </a:tr>
            </a:tbl>
          </a:graphicData>
        </a:graphic>
      </p:graphicFrame>
    </p:spTree>
    <p:extLst>
      <p:ext uri="{BB962C8B-B14F-4D97-AF65-F5344CB8AC3E}">
        <p14:creationId xmlns:p14="http://schemas.microsoft.com/office/powerpoint/2010/main" val="41443469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492124554"/>
              </p:ext>
            </p:extLst>
          </p:nvPr>
        </p:nvGraphicFramePr>
        <p:xfrm>
          <a:off x="107324" y="548152"/>
          <a:ext cx="8928992" cy="6118885"/>
        </p:xfrm>
        <a:graphic>
          <a:graphicData uri="http://schemas.openxmlformats.org/drawingml/2006/table">
            <a:tbl>
              <a:tblPr firstRow="1" bandRow="1">
                <a:tableStyleId>{5C22544A-7EE6-4342-B048-85BDC9FD1C3A}</a:tableStyleId>
              </a:tblPr>
              <a:tblGrid>
                <a:gridCol w="6048672"/>
                <a:gridCol w="1008112"/>
                <a:gridCol w="936104"/>
                <a:gridCol w="936104"/>
              </a:tblGrid>
              <a:tr h="328295">
                <a:tc>
                  <a:txBody>
                    <a:bodyPr/>
                    <a:lstStyle/>
                    <a:p>
                      <a:pPr algn="l" fontAlgn="ct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chemeClr val="tx1"/>
                          </a:solidFill>
                          <a:effectLst/>
                          <a:latin typeface="Times New Roman" panose="02020603050405020304" pitchFamily="18" charset="0"/>
                          <a:cs typeface="Times New Roman" panose="02020603050405020304" pitchFamily="18" charset="0"/>
                        </a:rPr>
                        <a:t>2019 год</a:t>
                      </a:r>
                      <a:endParaRPr lang="ru-RU" sz="11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chemeClr val="tx1"/>
                          </a:solidFill>
                          <a:effectLst/>
                          <a:latin typeface="Times New Roman" panose="02020603050405020304" pitchFamily="18" charset="0"/>
                          <a:cs typeface="Times New Roman" panose="02020603050405020304" pitchFamily="18" charset="0"/>
                        </a:rPr>
                        <a:t>2020 год</a:t>
                      </a:r>
                      <a:endParaRPr lang="ru-RU" sz="11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chemeClr val="tx1"/>
                          </a:solidFill>
                          <a:effectLst/>
                          <a:latin typeface="Times New Roman" panose="02020603050405020304" pitchFamily="18" charset="0"/>
                          <a:cs typeface="Times New Roman" panose="02020603050405020304" pitchFamily="18" charset="0"/>
                        </a:rPr>
                        <a:t>2021 год</a:t>
                      </a:r>
                      <a:endParaRPr lang="ru-RU" sz="11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328295">
                <a:tc>
                  <a:txBody>
                    <a:bodyPr/>
                    <a:lstStyle/>
                    <a:p>
                      <a:pPr algn="l" fontAlgn="ctr"/>
                      <a:r>
                        <a:rPr lang="ru-RU" sz="1100" b="1"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"Вуктыл" "Развитие образования"</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443 251 727,73</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295 993 262,67</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277 710 562,67</a:t>
                      </a:r>
                    </a:p>
                  </a:txBody>
                  <a:tcPr marL="9525" marR="9525" marT="9525" marB="0" anchor="ctr"/>
                </a:tc>
              </a:tr>
              <a:tr h="314404">
                <a:tc>
                  <a:txBody>
                    <a:bodyPr/>
                    <a:lstStyle/>
                    <a:p>
                      <a:pPr algn="l" fontAlgn="ctr"/>
                      <a:r>
                        <a:rPr lang="ru-RU" sz="1100" b="1" i="0" u="none" strike="noStrike">
                          <a:effectLst/>
                          <a:latin typeface="Times New Roman" panose="02020603050405020304" pitchFamily="18" charset="0"/>
                          <a:cs typeface="Times New Roman" panose="02020603050405020304" pitchFamily="18" charset="0"/>
                        </a:rPr>
                        <a:t>Подпрограмма 1 "Развитие системы образования"</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295 179 728,23</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270 963 786,66</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272 715 086,66</a:t>
                      </a:r>
                    </a:p>
                  </a:txBody>
                  <a:tcPr marL="9525" marR="9525" marT="9525" marB="0" anchor="ctr"/>
                </a:tc>
              </a:tr>
              <a:tr h="338144">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Оказание муниципальных услуг (выполнение работ) дошкольными, образовательными учреждениями, МБОУДО "ЦВР" г. Вуктыл</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276 253 658,46</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258 982 111,38</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260 733 411,38</a:t>
                      </a:r>
                    </a:p>
                  </a:txBody>
                  <a:tcPr marL="9525" marR="9525" marT="9525" marB="0" anchor="ctr"/>
                </a:tc>
              </a:tr>
              <a:tr h="338144">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Субсидия на погашение кредиторской задолженности прошлых лет</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8 014 461,49</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r h="338144">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Обеспечение персонифицированного финансирования дополнительного образования детей</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1 949 275,28</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3 849 275,28</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3 849 275,28</a:t>
                      </a:r>
                    </a:p>
                  </a:txBody>
                  <a:tcPr marL="9525" marR="9525" marT="9525" marB="0" anchor="ctr"/>
                </a:tc>
              </a:tr>
              <a:tr h="338144">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Модернизация дошкольного, общего образования, в том числе методическая и организационная деятельность</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50 000,00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r h="338144">
                <a:tc>
                  <a:txBody>
                    <a:bodyPr/>
                    <a:lstStyle/>
                    <a:p>
                      <a:pPr algn="l" fontAlgn="ctr"/>
                      <a:r>
                        <a:rPr lang="ru-RU" sz="1100" b="0" i="0" u="none" strike="noStrike" dirty="0">
                          <a:effectLst/>
                          <a:latin typeface="Times New Roman" panose="02020603050405020304" pitchFamily="18" charset="0"/>
                          <a:cs typeface="Times New Roman" panose="02020603050405020304" pitchFamily="18" charset="0"/>
                        </a:rPr>
                        <a:t>Предоставление мер социальной поддержки по оплате жилого помещения и коммунальных услуг работникам учреждений образования</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760 000,00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760 000,00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760 000,00</a:t>
                      </a:r>
                    </a:p>
                  </a:txBody>
                  <a:tcPr marL="9525" marR="9525" marT="9525" marB="0" anchor="ctr"/>
                </a:tc>
              </a:tr>
              <a:tr h="203550">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Меры социальной поддержки обучающимся, воспитанникам образовательных учреждений</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8 152 333,00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7 372 400,00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7 372 400,00</a:t>
                      </a:r>
                    </a:p>
                  </a:txBody>
                  <a:tcPr marL="9525" marR="9525" marT="9525" marB="0" anchor="ctr"/>
                </a:tc>
              </a:tr>
              <a:tr h="196977">
                <a:tc>
                  <a:txBody>
                    <a:bodyPr/>
                    <a:lstStyle/>
                    <a:p>
                      <a:pPr algn="l" fontAlgn="ctr"/>
                      <a:r>
                        <a:rPr lang="ru-RU" sz="1100" b="1" i="0" u="none" strike="noStrike">
                          <a:effectLst/>
                          <a:latin typeface="Times New Roman" panose="02020603050405020304" pitchFamily="18" charset="0"/>
                          <a:cs typeface="Times New Roman" panose="02020603050405020304" pitchFamily="18" charset="0"/>
                        </a:rPr>
                        <a:t>Подпрограмма 2 "Дети и молодежь"</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1 343 000,00</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562 000,00</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562 000,00</a:t>
                      </a:r>
                    </a:p>
                  </a:txBody>
                  <a:tcPr marL="9525" marR="9525" marT="9525" marB="0" anchor="ctr"/>
                </a:tc>
              </a:tr>
              <a:tr h="496586">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Формирование системы мер, направленных на создание условий и возможностей для развития потенциала детей и молодежи в интересах округа и обществ, и профилактика негативных тенденций в подростковой и молодежной среде</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181 000,00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r h="254988">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Организация качественного, круглогодичного оздоровления и занятости детей и подростков</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1 162 000,00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562 000,00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562 000,00</a:t>
                      </a:r>
                    </a:p>
                  </a:txBody>
                  <a:tcPr marL="9525" marR="9525" marT="9525" marB="0" anchor="ctr"/>
                </a:tc>
              </a:tr>
              <a:tr h="338144">
                <a:tc>
                  <a:txBody>
                    <a:bodyPr/>
                    <a:lstStyle/>
                    <a:p>
                      <a:pPr algn="l" fontAlgn="ctr"/>
                      <a:r>
                        <a:rPr lang="ru-RU" sz="1100" b="1" i="0" u="none" strike="noStrike">
                          <a:effectLst/>
                          <a:latin typeface="Times New Roman" panose="02020603050405020304" pitchFamily="18" charset="0"/>
                          <a:cs typeface="Times New Roman" panose="02020603050405020304" pitchFamily="18" charset="0"/>
                        </a:rPr>
                        <a:t>Подпрограмма 3 "Строительство, ремонт, капитальный ремонт и реконструкция зданий и помещений  образовательных учреждений" </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141 179 110,84</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20 234 000,00</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r h="338144">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Выполнение работ по ремонту, капитальному ремонту, реконструкции зданий, помещений учреждений образования</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8 115 000,00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r h="242941">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Реализация народных проектов в рамках проекта "Народный бюджет" в сфере образования</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340 600,00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31 900,00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r h="399451">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Строительство СОШ с. Дутово с дошкольной группой, в том числе проектно-изыскательские работы и разработка проектно-сметной документации</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132 723 510,84</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20 202 100,00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r h="257141">
                <a:tc>
                  <a:txBody>
                    <a:bodyPr/>
                    <a:lstStyle/>
                    <a:p>
                      <a:pPr algn="l" fontAlgn="ctr"/>
                      <a:r>
                        <a:rPr lang="ru-RU" sz="1100" b="1" i="0" u="none" strike="noStrike">
                          <a:effectLst/>
                          <a:latin typeface="Times New Roman" panose="02020603050405020304" pitchFamily="18" charset="0"/>
                          <a:cs typeface="Times New Roman" panose="02020603050405020304" pitchFamily="18" charset="0"/>
                        </a:rPr>
                        <a:t>Подпрограмма 4 "Обеспечение реализации муниципальной программы"</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5 549 888,66</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4 233 476,01</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4 433 476,01</a:t>
                      </a:r>
                    </a:p>
                  </a:txBody>
                  <a:tcPr marL="9525" marR="9525" marT="9525" marB="0" anchor="ctr"/>
                </a:tc>
              </a:tr>
              <a:tr h="659037">
                <a:tc>
                  <a:txBody>
                    <a:bodyPr/>
                    <a:lstStyle/>
                    <a:p>
                      <a:pPr algn="l" fontAlgn="ctr"/>
                      <a:r>
                        <a:rPr lang="ru-RU" sz="1100" b="0" i="0" u="none" strike="noStrike" dirty="0">
                          <a:effectLst/>
                          <a:latin typeface="Times New Roman" panose="02020603050405020304" pitchFamily="18" charset="0"/>
                          <a:cs typeface="Times New Roman" panose="02020603050405020304" pitchFamily="18" charset="0"/>
                        </a:rPr>
                        <a:t>Руководство и управление в сфере образования на муниципальном уровне, направленные на обеспечение гарантий прав граждан на получение общедоступного и бесплатного дошкольного, начального общего, основного общего, среднего общего образования, а также дополнительного образования</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5 549 888,66</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4 233 476,01</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4 433 476,01</a:t>
                      </a:r>
                    </a:p>
                  </a:txBody>
                  <a:tcPr marL="9525" marR="9525" marT="9525" marB="0" anchor="ctr"/>
                </a:tc>
              </a:tr>
            </a:tbl>
          </a:graphicData>
        </a:graphic>
      </p:graphicFrame>
      <p:sp>
        <p:nvSpPr>
          <p:cNvPr id="8" name="Заголовок 1"/>
          <p:cNvSpPr txBox="1">
            <a:spLocks/>
          </p:cNvSpPr>
          <p:nvPr/>
        </p:nvSpPr>
        <p:spPr>
          <a:xfrm>
            <a:off x="0" y="3852"/>
            <a:ext cx="9144000" cy="47440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9"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образования», руб.</a:t>
            </a:r>
            <a:endParaRPr lang="ru-RU" sz="2000" b="0" strike="noStrike" spc="-1" dirty="0">
              <a:latin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CustomShape 1"/>
          <p:cNvSpPr/>
          <p:nvPr/>
        </p:nvSpPr>
        <p:spPr>
          <a:xfrm>
            <a:off x="335880" y="2065928"/>
            <a:ext cx="8519040" cy="21628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1" strike="noStrike" spc="-1" dirty="0">
                <a:solidFill>
                  <a:srgbClr val="000000"/>
                </a:solidFill>
                <a:latin typeface="Arial"/>
                <a:ea typeface="Microsoft YaHei"/>
              </a:rPr>
              <a:t> </a:t>
            </a: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повышение доступности, качества и эффективности системы образования городского округа «Вуктыл» с учетом потребностей граждан, общества, муниципального образования городского округа «Вуктыл».</a:t>
            </a:r>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 </a:t>
            </a:r>
            <a:endParaRPr lang="ru-RU" sz="1200" b="0" strike="noStrike" spc="-1" dirty="0">
              <a:latin typeface="Times New Roman" panose="02020603050405020304" pitchFamily="18" charset="0"/>
              <a:cs typeface="Times New Roman" panose="02020603050405020304" pitchFamily="18" charset="0"/>
            </a:endParaRPr>
          </a:p>
          <a:p>
            <a:pPr>
              <a:lnSpc>
                <a:spcPct val="100000"/>
              </a:lnSpc>
            </a:pP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400" b="0" strike="noStrike" spc="-1" dirty="0">
              <a:latin typeface="Times New Roman" panose="02020603050405020304" pitchFamily="18" charset="0"/>
              <a:cs typeface="Times New Roman" panose="02020603050405020304" pitchFamily="18" charset="0"/>
            </a:endParaRPr>
          </a:p>
          <a:p>
            <a:pP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Обеспечение доступности  и   улучшения качества   образовательных услуг,  соответствующих  требованиям  и потребностям граждан;  </a:t>
            </a:r>
            <a:endParaRPr lang="ru-RU" sz="1200" b="0" strike="noStrike" spc="-1" dirty="0">
              <a:latin typeface="Times New Roman" panose="02020603050405020304" pitchFamily="18" charset="0"/>
              <a:cs typeface="Times New Roman" panose="02020603050405020304" pitchFamily="18" charset="0"/>
            </a:endParaRPr>
          </a:p>
          <a:p>
            <a:pPr>
              <a:lnSpc>
                <a:spcPct val="100000"/>
              </a:lnSpc>
            </a:pP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2</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создание условий для обеспечения гражданского, духовного, культурного становления и самореализации детей и молодежи, включение их в социально активные формы деятельности;</a:t>
            </a:r>
            <a:endParaRPr lang="ru-RU" sz="1200" b="0" strike="noStrike" spc="-1" dirty="0">
              <a:latin typeface="Times New Roman" panose="02020603050405020304" pitchFamily="18" charset="0"/>
              <a:cs typeface="Times New Roman" panose="02020603050405020304" pitchFamily="18" charset="0"/>
            </a:endParaRPr>
          </a:p>
          <a:p>
            <a:pP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3)  </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улучшение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технического состояния зданий и помещений образовательных  учреждений;                    </a:t>
            </a:r>
            <a:endParaRPr lang="ru-RU" sz="1200" b="0" strike="noStrike" spc="-1" dirty="0">
              <a:latin typeface="Times New Roman" panose="02020603050405020304" pitchFamily="18" charset="0"/>
              <a:cs typeface="Times New Roman" panose="02020603050405020304" pitchFamily="18" charset="0"/>
            </a:endParaRPr>
          </a:p>
          <a:p>
            <a:pP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4)  обеспечение реализации подпрограмм, основных мероприятий муниципальной программы в соответствии с установленными сроками и задачами</a:t>
            </a:r>
            <a:endParaRPr lang="ru-RU" sz="1200" b="0" strike="noStrike" spc="-1" dirty="0">
              <a:latin typeface="Times New Roman" panose="02020603050405020304" pitchFamily="18" charset="0"/>
              <a:cs typeface="Times New Roman" panose="02020603050405020304" pitchFamily="18" charset="0"/>
            </a:endParaRPr>
          </a:p>
        </p:txBody>
      </p:sp>
      <p:sp>
        <p:nvSpPr>
          <p:cNvPr id="498" name="CustomShape 2"/>
          <p:cNvSpPr/>
          <p:nvPr/>
        </p:nvSpPr>
        <p:spPr>
          <a:xfrm>
            <a:off x="4896000" y="4032360"/>
            <a:ext cx="3958920" cy="2280960"/>
          </a:xfrm>
          <a:prstGeom prst="rect">
            <a:avLst/>
          </a:prstGeom>
          <a:noFill/>
          <a:ln>
            <a:noFill/>
          </a:ln>
        </p:spPr>
        <p:style>
          <a:lnRef idx="0">
            <a:scrgbClr r="0" g="0" b="0"/>
          </a:lnRef>
          <a:fillRef idx="0">
            <a:scrgbClr r="0" g="0" b="0"/>
          </a:fillRef>
          <a:effectRef idx="0">
            <a:scrgbClr r="0" g="0" b="0"/>
          </a:effectRef>
          <a:fontRef idx="minor"/>
        </p:style>
      </p:sp>
      <p:sp>
        <p:nvSpPr>
          <p:cNvPr id="500" name="TextShape 3"/>
          <p:cNvSpPr txBox="1"/>
          <p:nvPr/>
        </p:nvSpPr>
        <p:spPr>
          <a:xfrm>
            <a:off x="1571840" y="4222660"/>
            <a:ext cx="6081480" cy="316440"/>
          </a:xfrm>
          <a:prstGeom prst="rect">
            <a:avLst/>
          </a:prstGeom>
          <a:noFill/>
          <a:ln>
            <a:noFill/>
          </a:ln>
        </p:spPr>
        <p:txBody>
          <a:bodyPr lIns="90000" tIns="45000" rIns="90000" bIns="45000"/>
          <a:lstStyle/>
          <a:p>
            <a:pPr algn="ctr">
              <a:lnSpc>
                <a:spcPct val="100000"/>
              </a:lnSpc>
            </a:pPr>
            <a:r>
              <a:rPr lang="ru-RU" sz="1600" b="1" i="1" strike="noStrike" spc="-1" dirty="0">
                <a:solidFill>
                  <a:srgbClr val="ED1C24"/>
                </a:solidFill>
                <a:latin typeface="Times New Roman"/>
                <a:ea typeface="Microsoft YaHei"/>
              </a:rPr>
              <a:t>Доля расходов на реализацию программы в расходах бюджета, %</a:t>
            </a:r>
            <a:endParaRPr lang="ru-RU" sz="1600" b="0" strike="noStrike" spc="-1" dirty="0">
              <a:latin typeface="Arial"/>
            </a:endParaRPr>
          </a:p>
        </p:txBody>
      </p:sp>
      <p:sp>
        <p:nvSpPr>
          <p:cNvPr id="7" name="CustomShape 1"/>
          <p:cNvSpPr/>
          <p:nvPr/>
        </p:nvSpPr>
        <p:spPr>
          <a:xfrm>
            <a:off x="30088" y="692280"/>
            <a:ext cx="9036496" cy="1368568"/>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30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В городском округе «Вуктыл» осуществляют деятельность</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10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образовательных учреждений, из них:</a:t>
            </a:r>
            <a:endParaRPr lang="ru-RU" sz="1200" b="0" strike="noStrike" spc="-1" dirty="0">
              <a:latin typeface="Times New Roman" panose="02020603050405020304" pitchFamily="18" charset="0"/>
              <a:cs typeface="Times New Roman" panose="02020603050405020304" pitchFamily="18" charset="0"/>
            </a:endParaRPr>
          </a:p>
          <a:p>
            <a:pPr marL="216000" indent="-216000" algn="ctr">
              <a:lnSpc>
                <a:spcPct val="100000"/>
              </a:lnSpc>
              <a:buClr>
                <a:srgbClr val="000000"/>
              </a:buClr>
              <a:buFont typeface="Wingdings" charset="2"/>
              <a:buChar char=""/>
            </a:pP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5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дошкольных учреждений,</a:t>
            </a:r>
            <a:endParaRPr lang="ru-RU" sz="1200" b="0" strike="noStrike" spc="-1" dirty="0">
              <a:latin typeface="Times New Roman" panose="02020603050405020304" pitchFamily="18" charset="0"/>
              <a:cs typeface="Times New Roman" panose="02020603050405020304" pitchFamily="18" charset="0"/>
            </a:endParaRPr>
          </a:p>
          <a:p>
            <a:pPr marL="216000" indent="-216000" algn="ctr">
              <a:lnSpc>
                <a:spcPct val="100000"/>
              </a:lnSpc>
              <a:buClr>
                <a:srgbClr val="000000"/>
              </a:buClr>
              <a:buFont typeface="Wingdings" charset="2"/>
              <a:buChar char=""/>
            </a:pP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3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общеобразовательных учреждения, </a:t>
            </a:r>
            <a:endParaRPr lang="ru-RU" sz="1200" b="0" strike="noStrike" spc="-1" dirty="0">
              <a:latin typeface="Times New Roman" panose="02020603050405020304" pitchFamily="18" charset="0"/>
              <a:cs typeface="Times New Roman" panose="02020603050405020304" pitchFamily="18" charset="0"/>
            </a:endParaRPr>
          </a:p>
          <a:p>
            <a:pPr marL="216000" indent="-216000" algn="ctr">
              <a:lnSpc>
                <a:spcPct val="100000"/>
              </a:lnSpc>
              <a:buClr>
                <a:srgbClr val="000000"/>
              </a:buClr>
              <a:buFont typeface="Wingdings" charset="2"/>
              <a:buChar char=""/>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учреждение дополнительного образования.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Уполномоченным органом по обеспечению деятельности указанных учреждений является  Управление образования администрации ГО «Вуктыл».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4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endParaRPr lang="ru-RU" sz="1400" b="0" strike="noStrike" spc="-1" dirty="0">
              <a:latin typeface="Times New Roman" panose="02020603050405020304" pitchFamily="18" charset="0"/>
              <a:cs typeface="Times New Roman" panose="02020603050405020304" pitchFamily="18" charset="0"/>
            </a:endParaRPr>
          </a:p>
        </p:txBody>
      </p:sp>
      <p:graphicFrame>
        <p:nvGraphicFramePr>
          <p:cNvPr id="2" name="Диаграмма 1"/>
          <p:cNvGraphicFramePr/>
          <p:nvPr>
            <p:extLst>
              <p:ext uri="{D42A27DB-BD31-4B8C-83A1-F6EECF244321}">
                <p14:modId xmlns:p14="http://schemas.microsoft.com/office/powerpoint/2010/main" val="1975553521"/>
              </p:ext>
            </p:extLst>
          </p:nvPr>
        </p:nvGraphicFramePr>
        <p:xfrm>
          <a:off x="1259632" y="4797152"/>
          <a:ext cx="6192688" cy="1931748"/>
        </p:xfrm>
        <a:graphic>
          <a:graphicData uri="http://schemas.openxmlformats.org/drawingml/2006/chart">
            <c:chart xmlns:c="http://schemas.openxmlformats.org/drawingml/2006/chart" xmlns:r="http://schemas.openxmlformats.org/officeDocument/2006/relationships" r:id="rId3"/>
          </a:graphicData>
        </a:graphic>
      </p:graphicFrame>
      <p:sp>
        <p:nvSpPr>
          <p:cNvPr id="9" name="Заголовок 1"/>
          <p:cNvSpPr txBox="1">
            <a:spLocks/>
          </p:cNvSpPr>
          <p:nvPr/>
        </p:nvSpPr>
        <p:spPr>
          <a:xfrm>
            <a:off x="0" y="3852"/>
            <a:ext cx="9144000" cy="474408"/>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образования»</a:t>
            </a:r>
            <a:endParaRPr lang="ru-RU" sz="2000" b="0" strike="noStrike" spc="-1" dirty="0">
              <a:latin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CustomShape 1"/>
          <p:cNvSpPr/>
          <p:nvPr/>
        </p:nvSpPr>
        <p:spPr>
          <a:xfrm>
            <a:off x="4896000" y="4032360"/>
            <a:ext cx="3958920" cy="2280960"/>
          </a:xfrm>
          <a:prstGeom prst="rect">
            <a:avLst/>
          </a:prstGeom>
          <a:noFill/>
          <a:ln>
            <a:noFill/>
          </a:ln>
        </p:spPr>
        <p:style>
          <a:lnRef idx="0">
            <a:scrgbClr r="0" g="0" b="0"/>
          </a:lnRef>
          <a:fillRef idx="0">
            <a:scrgbClr r="0" g="0" b="0"/>
          </a:fillRef>
          <a:effectRef idx="0">
            <a:scrgbClr r="0" g="0" b="0"/>
          </a:effectRef>
          <a:fontRef idx="minor"/>
        </p:style>
      </p:sp>
      <p:graphicFrame>
        <p:nvGraphicFramePr>
          <p:cNvPr id="503" name="Table 2"/>
          <p:cNvGraphicFramePr/>
          <p:nvPr>
            <p:extLst>
              <p:ext uri="{D42A27DB-BD31-4B8C-83A1-F6EECF244321}">
                <p14:modId xmlns:p14="http://schemas.microsoft.com/office/powerpoint/2010/main" val="1884811272"/>
              </p:ext>
            </p:extLst>
          </p:nvPr>
        </p:nvGraphicFramePr>
        <p:xfrm>
          <a:off x="57860" y="1455660"/>
          <a:ext cx="9028279" cy="5153400"/>
        </p:xfrm>
        <a:graphic>
          <a:graphicData uri="http://schemas.openxmlformats.org/drawingml/2006/table">
            <a:tbl>
              <a:tblPr/>
              <a:tblGrid>
                <a:gridCol w="2742506"/>
                <a:gridCol w="1037349"/>
                <a:gridCol w="554389"/>
                <a:gridCol w="745219"/>
                <a:gridCol w="801890"/>
                <a:gridCol w="722551"/>
                <a:gridCol w="778867"/>
                <a:gridCol w="115400"/>
                <a:gridCol w="534318"/>
                <a:gridCol w="995790"/>
              </a:tblGrid>
              <a:tr h="741600">
                <a:tc>
                  <a:txBody>
                    <a:bodyPr/>
                    <a:lstStyle/>
                    <a:p>
                      <a:pPr algn="ctr"/>
                      <a:r>
                        <a:rPr lang="ru-RU" sz="1300" b="1" strike="noStrike" spc="-1">
                          <a:latin typeface="Times New Roman"/>
                          <a:ea typeface="Times New Roman"/>
                        </a:rPr>
                        <a:t>Показатель   (индикатор)   (наименование)</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a:txBody>
                    <a:bodyPr/>
                    <a:lstStyle/>
                    <a:p>
                      <a:pPr algn="ctr"/>
                      <a:r>
                        <a:rPr lang="ru-RU" sz="1300" b="1" strike="noStrike" spc="-1">
                          <a:latin typeface="Times New Roman"/>
                          <a:ea typeface="Times New Roman"/>
                        </a:rPr>
                        <a:t>Ед.   </a:t>
                      </a:r>
                      <a:r>
                        <a:t/>
                      </a:r>
                      <a:br/>
                      <a:r>
                        <a:rPr lang="ru-RU" sz="1300" b="1" strike="noStrike" spc="-1">
                          <a:latin typeface="Times New Roman"/>
                          <a:ea typeface="Times New Roman"/>
                        </a:rPr>
                        <a:t>измерения</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a:txBody>
                    <a:bodyPr/>
                    <a:lstStyle/>
                    <a:p>
                      <a:pPr algn="ctr"/>
                      <a:r>
                        <a:rPr lang="ru-RU" sz="1300" b="1" strike="noStrike" spc="-1">
                          <a:latin typeface="Times New Roman"/>
                        </a:rPr>
                        <a:t>2015 год</a:t>
                      </a:r>
                      <a:endParaRPr lang="ru-RU" sz="1300" b="0" strike="noStrike" spc="-1">
                        <a:latin typeface="Arial"/>
                      </a:endParaRPr>
                    </a:p>
                    <a:p>
                      <a:pPr algn="ctr"/>
                      <a:endParaRPr lang="ru-RU" sz="13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999FF"/>
                    </a:solidFill>
                  </a:tcPr>
                </a:tc>
                <a:tc>
                  <a:txBody>
                    <a:bodyPr/>
                    <a:lstStyle/>
                    <a:p>
                      <a:pPr algn="ctr"/>
                      <a:r>
                        <a:rPr lang="ru-RU" sz="1300" b="1" strike="noStrike" spc="-1">
                          <a:latin typeface="Times New Roman"/>
                        </a:rPr>
                        <a:t>2016 год</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a:txBody>
                    <a:bodyPr/>
                    <a:lstStyle/>
                    <a:p>
                      <a:pPr algn="ctr"/>
                      <a:r>
                        <a:rPr lang="ru-RU" sz="1300" b="1" strike="noStrike" spc="-1">
                          <a:latin typeface="Times New Roman"/>
                        </a:rPr>
                        <a:t>2017</a:t>
                      </a:r>
                      <a:endParaRPr lang="ru-RU" sz="1300" b="0" strike="noStrike" spc="-1">
                        <a:latin typeface="Arial"/>
                      </a:endParaRPr>
                    </a:p>
                    <a:p>
                      <a:pPr algn="ctr"/>
                      <a:r>
                        <a:rPr lang="ru-RU" sz="1300" b="1" strike="noStrike" spc="-1">
                          <a:latin typeface="Times New Roman"/>
                        </a:rPr>
                        <a:t> год</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a:txBody>
                    <a:bodyPr/>
                    <a:lstStyle/>
                    <a:p>
                      <a:pPr algn="ctr"/>
                      <a:r>
                        <a:rPr lang="ru-RU" sz="1300" b="1" strike="noStrike" spc="-1">
                          <a:latin typeface="Times New Roman"/>
                        </a:rPr>
                        <a:t>2018 год</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a:txBody>
                    <a:bodyPr/>
                    <a:lstStyle/>
                    <a:p>
                      <a:pPr algn="ctr"/>
                      <a:r>
                        <a:rPr lang="ru-RU" sz="1300" b="1" strike="noStrike" spc="-1">
                          <a:latin typeface="Times New Roman"/>
                        </a:rPr>
                        <a:t>2019 </a:t>
                      </a:r>
                      <a:endParaRPr lang="ru-RU" sz="1300" b="0" strike="noStrike" spc="-1">
                        <a:latin typeface="Arial"/>
                      </a:endParaRPr>
                    </a:p>
                    <a:p>
                      <a:pPr algn="ctr"/>
                      <a:r>
                        <a:rPr lang="ru-RU" sz="1300" b="1" strike="noStrike" spc="-1">
                          <a:latin typeface="Times New Roman"/>
                        </a:rPr>
                        <a:t>год</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gridSpan="2">
                  <a:txBody>
                    <a:bodyPr/>
                    <a:lstStyle/>
                    <a:p>
                      <a:pPr algn="ctr"/>
                      <a:r>
                        <a:rPr lang="ru-RU" sz="1300" b="1" strike="noStrike" spc="-1">
                          <a:latin typeface="Times New Roman"/>
                        </a:rPr>
                        <a:t>2020 год</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a:txBody>
                    <a:bodyPr/>
                    <a:lstStyle/>
                    <a:p>
                      <a:pPr algn="ctr"/>
                      <a:r>
                        <a:rPr lang="ru-RU" sz="1300" b="1" strike="noStrike" spc="-1">
                          <a:latin typeface="Times New Roman"/>
                        </a:rPr>
                        <a:t>2021</a:t>
                      </a:r>
                      <a:endParaRPr lang="ru-RU" sz="1300" b="0" strike="noStrike" spc="-1">
                        <a:latin typeface="Arial"/>
                      </a:endParaRPr>
                    </a:p>
                    <a:p>
                      <a:pPr algn="ctr"/>
                      <a:r>
                        <a:rPr lang="ru-RU" sz="1300" b="1" strike="noStrike" spc="-1">
                          <a:latin typeface="Times New Roman"/>
                        </a:rPr>
                        <a:t> год</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r>
              <a:tr h="320040">
                <a:tc gridSpan="7">
                  <a:txBody>
                    <a:bodyPr/>
                    <a:lstStyle/>
                    <a:p>
                      <a:pPr marL="259200" indent="-129600" algn="ctr"/>
                      <a:r>
                        <a:rPr lang="ru-RU" sz="1300" b="1" strike="noStrike" spc="-1">
                          <a:latin typeface="Times New Roman"/>
                        </a:rPr>
                        <a:t>                                             Муниципальная программа «Развитие образования»</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hMerge="1">
                  <a:txBody>
                    <a:bodyPr/>
                    <a:lstStyle/>
                    <a:p>
                      <a:endParaRPr lang="ru-RU"/>
                    </a:p>
                  </a:txBody>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gridSpan="3">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hMerge="1">
                  <a:txBody>
                    <a:bodyPr/>
                    <a:lstStyle/>
                    <a:p>
                      <a:endParaRPr lang="ru-RU"/>
                    </a:p>
                  </a:txBody>
                  <a:tcPr/>
                </a:tc>
              </a:tr>
              <a:tr h="1585080">
                <a:tc>
                  <a:txBody>
                    <a:bodyPr/>
                    <a:lstStyle/>
                    <a:p>
                      <a:pPr algn="just"/>
                      <a:r>
                        <a:rPr lang="ru-RU" sz="1300" b="0" strike="noStrike" spc="-1">
                          <a:latin typeface="Times New Roman"/>
                        </a:rPr>
                        <a:t>Удельный вес детей в возрасте от 3 до 7 лет, охваченных дошкольным образованием, в общей численности детей в возрасте от 3 до 7 лет, находящихся в очереди на получение дошкольного образования</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r>
                        <a:rPr lang="ru-RU" sz="1300" b="0" strike="noStrike" spc="-1">
                          <a:latin typeface="Times New Roman"/>
                        </a:rPr>
                        <a:t>Процент</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300" b="0" strike="noStrike" spc="-1">
                          <a:latin typeface="Times New Roman"/>
                        </a:rPr>
                        <a:t>100</a:t>
                      </a:r>
                      <a:endParaRPr lang="ru-RU" sz="13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E6E6FF"/>
                    </a:solidFill>
                  </a:tcPr>
                </a:tc>
                <a:tc>
                  <a:txBody>
                    <a:bodyPr/>
                    <a:lstStyle/>
                    <a:p>
                      <a:pPr algn="ctr"/>
                      <a:r>
                        <a:rPr lang="ru-RU" sz="1300" b="0" strike="noStrike" spc="-1">
                          <a:latin typeface="Times New Roman"/>
                        </a:rPr>
                        <a:t>100</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300" b="0" strike="noStrike" spc="-1">
                          <a:latin typeface="Times New Roman"/>
                        </a:rPr>
                        <a:t>100</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300" b="0" strike="noStrike" spc="-1">
                          <a:latin typeface="Times New Roman"/>
                        </a:rPr>
                        <a:t>100</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300" b="0" strike="noStrike" spc="-1">
                          <a:latin typeface="Times New Roman"/>
                        </a:rPr>
                        <a:t>100</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gridSpan="2">
                  <a:txBody>
                    <a:bodyPr/>
                    <a:lstStyle/>
                    <a:p>
                      <a:pPr algn="ctr"/>
                      <a:r>
                        <a:rPr lang="ru-RU" sz="1300" b="0" strike="noStrike" spc="-1">
                          <a:latin typeface="Times New Roman"/>
                        </a:rPr>
                        <a:t>100</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300" b="0" strike="noStrike" spc="-1">
                          <a:latin typeface="Times New Roman"/>
                        </a:rPr>
                        <a:t>100</a:t>
                      </a:r>
                      <a:endParaRPr lang="ru-RU" sz="1300" b="0" strike="noStrike" spc="-1">
                        <a:latin typeface="Arial"/>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solidFill>
                      <a:srgbClr val="E6E6FF"/>
                    </a:solidFill>
                  </a:tcPr>
                </a:tc>
              </a:tr>
              <a:tr h="1231200">
                <a:tc>
                  <a:txBody>
                    <a:bodyPr/>
                    <a:lstStyle/>
                    <a:p>
                      <a:pPr algn="just">
                        <a:lnSpc>
                          <a:spcPct val="100000"/>
                        </a:lnSpc>
                      </a:pPr>
                      <a:r>
                        <a:rPr lang="ru-RU" sz="1300" b="0" strike="noStrike" spc="-1">
                          <a:latin typeface="Times New Roman"/>
                          <a:ea typeface="Times New Roman"/>
                        </a:rPr>
                        <a:t>Доля детей в возрасте от 5 лет до 18 лет, обучающихся по дополнительным образовательным программам, в общей численности детей этого возраста </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r>
                        <a:rPr lang="ru-RU" sz="1300" b="0" strike="noStrike" spc="-1">
                          <a:latin typeface="Times New Roman"/>
                          <a:ea typeface="Times New Roman"/>
                        </a:rPr>
                        <a:t>процент</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300" b="0" strike="noStrike" spc="-1">
                          <a:latin typeface="Times New Roman"/>
                        </a:rPr>
                        <a:t>69,7</a:t>
                      </a:r>
                      <a:endParaRPr lang="ru-RU" sz="13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CCCCFF"/>
                    </a:solidFill>
                  </a:tcPr>
                </a:tc>
                <a:tc>
                  <a:txBody>
                    <a:bodyPr/>
                    <a:lstStyle/>
                    <a:p>
                      <a:pPr algn="ctr"/>
                      <a:r>
                        <a:rPr lang="ru-RU" sz="1300" b="0" strike="noStrike" spc="-1">
                          <a:latin typeface="Times New Roman"/>
                        </a:rPr>
                        <a:t>70</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300" b="0" strike="noStrike" spc="-1">
                          <a:latin typeface="Times New Roman"/>
                        </a:rPr>
                        <a:t>70,1</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300" b="0" strike="noStrike" spc="-1">
                          <a:latin typeface="Times New Roman"/>
                        </a:rPr>
                        <a:t>70,2</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300" b="0" strike="noStrike" spc="-1">
                          <a:latin typeface="Times New Roman"/>
                        </a:rPr>
                        <a:t>70,3</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gridSpan="2">
                  <a:txBody>
                    <a:bodyPr/>
                    <a:lstStyle/>
                    <a:p>
                      <a:pPr algn="ctr"/>
                      <a:r>
                        <a:rPr lang="ru-RU" sz="1300" b="0" strike="noStrike" spc="-1">
                          <a:latin typeface="Times New Roman"/>
                        </a:rPr>
                        <a:t>70,4</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300" b="0" strike="noStrike" spc="-1">
                          <a:latin typeface="Times New Roman"/>
                        </a:rPr>
                        <a:t>70,5</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r>
              <a:tr h="1229760">
                <a:tc>
                  <a:txBody>
                    <a:bodyPr/>
                    <a:lstStyle/>
                    <a:p>
                      <a:pPr algn="just">
                        <a:lnSpc>
                          <a:spcPct val="100000"/>
                        </a:lnSpc>
                      </a:pPr>
                      <a:r>
                        <a:rPr lang="ru-RU" sz="1300" b="0" strike="noStrike" spc="-1">
                          <a:latin typeface="Times New Roman"/>
                          <a:ea typeface="Times New Roman"/>
                        </a:rPr>
                        <a:t>Доля муниципальных общеобразовательных учреждений, здания  которых  находятся в аварийном состоянии </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r>
                        <a:rPr lang="ru-RU" sz="1300" b="0" strike="noStrike" spc="-1">
                          <a:latin typeface="Times New Roman"/>
                          <a:ea typeface="Times New Roman"/>
                        </a:rPr>
                        <a:t>процент</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300" b="0" strike="noStrike" spc="-1">
                          <a:latin typeface="Times New Roman"/>
                        </a:rPr>
                        <a:t>25</a:t>
                      </a:r>
                      <a:endParaRPr lang="ru-RU" sz="13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solidFill>
                      <a:srgbClr val="E6E6FF"/>
                    </a:solidFill>
                  </a:tcPr>
                </a:tc>
                <a:tc>
                  <a:txBody>
                    <a:bodyPr/>
                    <a:lstStyle/>
                    <a:p>
                      <a:pPr algn="ctr"/>
                      <a:r>
                        <a:rPr lang="ru-RU" sz="1300" b="0" strike="noStrike" spc="-1">
                          <a:latin typeface="Times New Roman"/>
                        </a:rPr>
                        <a:t>25</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300" b="0" strike="noStrike" spc="-1">
                          <a:latin typeface="Times New Roman"/>
                        </a:rPr>
                        <a:t>25</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300" b="0" strike="noStrike" spc="-1">
                          <a:latin typeface="Times New Roman"/>
                        </a:rPr>
                        <a:t>25</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gridSpan="2">
                  <a:txBody>
                    <a:bodyPr/>
                    <a:lstStyle/>
                    <a:p>
                      <a:pPr algn="ctr"/>
                      <a:r>
                        <a:rPr lang="ru-RU" sz="1300" b="0" strike="noStrike" spc="-1">
                          <a:latin typeface="Times New Roman"/>
                        </a:rPr>
                        <a:t>25</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300" b="0" strike="noStrike" spc="-1">
                          <a:latin typeface="Times New Roman"/>
                        </a:rPr>
                        <a:t>0</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300" b="0" strike="noStrike" spc="-1" dirty="0">
                          <a:latin typeface="Times New Roman"/>
                        </a:rPr>
                        <a:t>0</a:t>
                      </a:r>
                      <a:endParaRPr lang="ru-RU" sz="13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E6E6FF"/>
                    </a:solidFill>
                  </a:tcPr>
                </a:tc>
              </a:tr>
            </a:tbl>
          </a:graphicData>
        </a:graphic>
      </p:graphicFrame>
      <p:sp>
        <p:nvSpPr>
          <p:cNvPr id="504" name="TextShape 3"/>
          <p:cNvSpPr txBox="1"/>
          <p:nvPr/>
        </p:nvSpPr>
        <p:spPr>
          <a:xfrm>
            <a:off x="2664000" y="588357"/>
            <a:ext cx="4156920" cy="708840"/>
          </a:xfrm>
          <a:prstGeom prst="rect">
            <a:avLst/>
          </a:prstGeom>
          <a:noFill/>
          <a:ln>
            <a:noFill/>
          </a:ln>
        </p:spPr>
        <p:txBody>
          <a:bodyPr lIns="90000" tIns="45000" rIns="90000" bIns="45000"/>
          <a:lstStyle/>
          <a:p>
            <a:pPr algn="ctr"/>
            <a:r>
              <a:rPr lang="ru-RU" sz="2200" b="1" i="1" strike="noStrike" spc="-1" dirty="0">
                <a:solidFill>
                  <a:srgbClr val="000000"/>
                </a:solidFill>
                <a:latin typeface="Times New Roman"/>
              </a:rPr>
              <a:t>Основные целевые индикаторы </a:t>
            </a:r>
            <a:endParaRPr lang="ru-RU" sz="2200" b="0" strike="noStrike" spc="-1" dirty="0">
              <a:latin typeface="Arial"/>
            </a:endParaRPr>
          </a:p>
          <a:p>
            <a:pPr algn="ctr"/>
            <a:r>
              <a:rPr lang="ru-RU" sz="2200" b="1" i="1" strike="noStrike" spc="-1" dirty="0">
                <a:solidFill>
                  <a:srgbClr val="000000"/>
                </a:solidFill>
                <a:latin typeface="Times New Roman"/>
              </a:rPr>
              <a:t>муниципальной программы</a:t>
            </a:r>
            <a:endParaRPr lang="ru-RU" sz="2200" b="0" strike="noStrike" spc="-1" dirty="0">
              <a:latin typeface="Arial"/>
            </a:endParaRPr>
          </a:p>
        </p:txBody>
      </p:sp>
      <p:sp>
        <p:nvSpPr>
          <p:cNvPr id="7" name="Заголовок 1"/>
          <p:cNvSpPr txBox="1">
            <a:spLocks/>
          </p:cNvSpPr>
          <p:nvPr/>
        </p:nvSpPr>
        <p:spPr>
          <a:xfrm>
            <a:off x="0" y="3852"/>
            <a:ext cx="9144000" cy="47440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образования»</a:t>
            </a:r>
            <a:endParaRPr lang="ru-RU" sz="2000" b="0" strike="noStrike" spc="-1" dirty="0">
              <a:latin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CustomShape 1"/>
          <p:cNvSpPr/>
          <p:nvPr/>
        </p:nvSpPr>
        <p:spPr>
          <a:xfrm>
            <a:off x="0" y="641520"/>
            <a:ext cx="9035640" cy="77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200" b="1" strike="noStrike" spc="-1" dirty="0">
                <a:solidFill>
                  <a:srgbClr val="000000"/>
                </a:solidFill>
                <a:latin typeface="Times New Roman"/>
                <a:ea typeface="Microsoft YaHei"/>
              </a:rPr>
              <a:t> </a:t>
            </a:r>
            <a:r>
              <a:rPr lang="ru-RU" sz="1300" b="1" strike="noStrike" spc="-1" dirty="0">
                <a:solidFill>
                  <a:srgbClr val="000000"/>
                </a:solidFill>
                <a:latin typeface="Times New Roman"/>
                <a:ea typeface="Microsoft YaHei"/>
              </a:rPr>
              <a:t>В городском округе «Вуктыл» осуществляют свою деятельность 4 учреждения культуры </a:t>
            </a:r>
            <a:endParaRPr lang="ru-RU" sz="1300" b="0" strike="noStrike" spc="-1" dirty="0">
              <a:latin typeface="Arial"/>
            </a:endParaRPr>
          </a:p>
          <a:p>
            <a:pPr algn="ctr">
              <a:lnSpc>
                <a:spcPct val="100000"/>
              </a:lnSpc>
            </a:pPr>
            <a:r>
              <a:rPr lang="ru-RU" sz="1300" b="1" strike="noStrike" spc="-1" dirty="0">
                <a:solidFill>
                  <a:srgbClr val="000000"/>
                </a:solidFill>
                <a:latin typeface="Times New Roman"/>
                <a:ea typeface="Microsoft YaHei"/>
              </a:rPr>
              <a:t>(ДМШ, ДХШ, ВЦБ, КСК).  Обеспечение реализации программы осуществляет администрация ГО «Вуктыл».</a:t>
            </a:r>
            <a:endParaRPr lang="ru-RU" sz="1300" b="0" strike="noStrike" spc="-1" dirty="0">
              <a:latin typeface="Arial"/>
            </a:endParaRPr>
          </a:p>
          <a:p>
            <a:pPr algn="ctr">
              <a:lnSpc>
                <a:spcPct val="100000"/>
              </a:lnSpc>
            </a:pPr>
            <a:r>
              <a:rPr lang="ru-RU" sz="1300" b="1" strike="noStrike" spc="-1" dirty="0">
                <a:solidFill>
                  <a:srgbClr val="000000"/>
                </a:solidFill>
                <a:latin typeface="Times New Roman"/>
                <a:ea typeface="Microsoft YaHei"/>
              </a:rPr>
              <a:t>Расходы на реализацию муниципальной программы составляют</a:t>
            </a:r>
            <a:r>
              <a:rPr lang="ru-RU" sz="1300" b="1" strike="noStrike" spc="-1" dirty="0" smtClean="0">
                <a:solidFill>
                  <a:srgbClr val="000000"/>
                </a:solidFill>
                <a:latin typeface="Times New Roman"/>
                <a:ea typeface="Microsoft YaHei"/>
              </a:rPr>
              <a:t>:</a:t>
            </a:r>
            <a:endParaRPr lang="ru-RU" sz="1300" b="0" strike="noStrike" spc="-1" dirty="0">
              <a:latin typeface="Arial"/>
            </a:endParaRPr>
          </a:p>
        </p:txBody>
      </p:sp>
      <p:sp>
        <p:nvSpPr>
          <p:cNvPr id="507" name="CustomShape 2"/>
          <p:cNvSpPr/>
          <p:nvPr/>
        </p:nvSpPr>
        <p:spPr>
          <a:xfrm rot="120000">
            <a:off x="228600" y="2892240"/>
            <a:ext cx="2172960" cy="3727080"/>
          </a:xfrm>
          <a:prstGeom prst="rect">
            <a:avLst/>
          </a:prstGeom>
          <a:noFill/>
          <a:ln>
            <a:noFill/>
          </a:ln>
        </p:spPr>
        <p:style>
          <a:lnRef idx="0">
            <a:scrgbClr r="0" g="0" b="0"/>
          </a:lnRef>
          <a:fillRef idx="0">
            <a:scrgbClr r="0" g="0" b="0"/>
          </a:fillRef>
          <a:effectRef idx="0">
            <a:scrgbClr r="0" g="0" b="0"/>
          </a:effectRef>
          <a:fontRef idx="minor"/>
        </p:style>
      </p:sp>
      <p:sp>
        <p:nvSpPr>
          <p:cNvPr id="508" name="CustomShape 3"/>
          <p:cNvSpPr/>
          <p:nvPr/>
        </p:nvSpPr>
        <p:spPr>
          <a:xfrm rot="120000">
            <a:off x="3244680" y="2840040"/>
            <a:ext cx="2172960" cy="3544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509" name="CustomShape 4"/>
          <p:cNvSpPr/>
          <p:nvPr/>
        </p:nvSpPr>
        <p:spPr>
          <a:xfrm rot="120000">
            <a:off x="6048360" y="2792520"/>
            <a:ext cx="2172960" cy="3893760"/>
          </a:xfrm>
          <a:prstGeom prst="rect">
            <a:avLst/>
          </a:prstGeom>
          <a:noFill/>
          <a:ln>
            <a:noFill/>
          </a:ln>
        </p:spPr>
        <p:style>
          <a:lnRef idx="0">
            <a:scrgbClr r="0" g="0" b="0"/>
          </a:lnRef>
          <a:fillRef idx="0">
            <a:scrgbClr r="0" g="0" b="0"/>
          </a:fillRef>
          <a:effectRef idx="0">
            <a:scrgbClr r="0" g="0" b="0"/>
          </a:effectRef>
          <a:fontRef idx="minor"/>
        </p:style>
      </p:sp>
      <p:sp>
        <p:nvSpPr>
          <p:cNvPr id="511" name="TextShape 6"/>
          <p:cNvSpPr txBox="1"/>
          <p:nvPr/>
        </p:nvSpPr>
        <p:spPr>
          <a:xfrm>
            <a:off x="8280000" y="1411560"/>
            <a:ext cx="750600" cy="259560"/>
          </a:xfrm>
          <a:prstGeom prst="rect">
            <a:avLst/>
          </a:prstGeom>
          <a:noFill/>
          <a:ln>
            <a:noFill/>
          </a:ln>
        </p:spPr>
        <p:txBody>
          <a:bodyPr lIns="90000" tIns="45000" rIns="90000" bIns="45000"/>
          <a:lstStyle/>
          <a:p>
            <a:r>
              <a:rPr lang="ru-RU" sz="1200" b="1" strike="noStrike" spc="-1">
                <a:latin typeface="Times New Roman"/>
              </a:rPr>
              <a:t>тыс.руб.</a:t>
            </a:r>
            <a:endParaRPr lang="ru-RU" sz="1200" b="0" strike="noStrike" spc="-1">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2684427470"/>
              </p:ext>
            </p:extLst>
          </p:nvPr>
        </p:nvGraphicFramePr>
        <p:xfrm>
          <a:off x="107504" y="1411560"/>
          <a:ext cx="8957128" cy="5236578"/>
        </p:xfrm>
        <a:graphic>
          <a:graphicData uri="http://schemas.openxmlformats.org/drawingml/2006/table">
            <a:tbl>
              <a:tblPr firstRow="1" bandRow="1">
                <a:tableStyleId>{5C22544A-7EE6-4342-B048-85BDC9FD1C3A}</a:tableStyleId>
              </a:tblPr>
              <a:tblGrid>
                <a:gridCol w="5866680"/>
                <a:gridCol w="1080120"/>
                <a:gridCol w="1008112"/>
                <a:gridCol w="1002216"/>
              </a:tblGrid>
              <a:tr h="350974">
                <a:tc>
                  <a:txBody>
                    <a:bodyPr/>
                    <a:lstStyle/>
                    <a:p>
                      <a:endParaRPr lang="ru-RU" sz="1100" dirty="0">
                        <a:latin typeface="Times New Roman" panose="02020603050405020304" pitchFamily="18" charset="0"/>
                        <a:cs typeface="Times New Roman" panose="02020603050405020304" pitchFamily="18" charset="0"/>
                      </a:endParaRPr>
                    </a:p>
                  </a:txBody>
                  <a:tcPr/>
                </a:tc>
                <a:tc>
                  <a:txBody>
                    <a:bodyPr/>
                    <a:lstStyle/>
                    <a:p>
                      <a:pPr algn="ctr"/>
                      <a:r>
                        <a:rPr lang="ru-RU" sz="1100" b="1" dirty="0" smtClean="0">
                          <a:solidFill>
                            <a:schemeClr val="tx1"/>
                          </a:solidFill>
                          <a:latin typeface="Times New Roman" panose="02020603050405020304" pitchFamily="18" charset="0"/>
                          <a:cs typeface="Times New Roman" panose="02020603050405020304" pitchFamily="18" charset="0"/>
                        </a:rPr>
                        <a:t>2019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100" b="1" dirty="0" smtClean="0">
                          <a:solidFill>
                            <a:schemeClr val="tx1"/>
                          </a:solidFill>
                          <a:latin typeface="Times New Roman" panose="02020603050405020304" pitchFamily="18" charset="0"/>
                          <a:cs typeface="Times New Roman" panose="02020603050405020304" pitchFamily="18" charset="0"/>
                        </a:rPr>
                        <a:t>2020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100" b="1" dirty="0" smtClean="0">
                          <a:solidFill>
                            <a:schemeClr val="tx1"/>
                          </a:solidFill>
                          <a:latin typeface="Times New Roman" panose="02020603050405020304" pitchFamily="18" charset="0"/>
                          <a:cs typeface="Times New Roman" panose="02020603050405020304" pitchFamily="18" charset="0"/>
                        </a:rPr>
                        <a:t>2021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r>
              <a:tr h="350974">
                <a:tc>
                  <a:txBody>
                    <a:bodyPr/>
                    <a:lstStyle/>
                    <a:p>
                      <a:pPr algn="l" fontAlgn="ctr"/>
                      <a:r>
                        <a:rPr lang="ru-RU" sz="1100" b="1"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"Вуктыл" "Развитие культуры"</a:t>
                      </a:r>
                    </a:p>
                  </a:txBody>
                  <a:tcPr marL="9525" marR="9525" marT="9525" marB="0" anchor="ctr"/>
                </a:tc>
                <a:tc>
                  <a:txBody>
                    <a:bodyPr/>
                    <a:lstStyle/>
                    <a:p>
                      <a:pPr algn="ctr" fontAlgn="ctr"/>
                      <a:r>
                        <a:rPr lang="ru-RU" sz="1100" b="1" i="0" u="none" strike="noStrike" dirty="0">
                          <a:effectLst/>
                          <a:latin typeface="Times New Roman CYR"/>
                        </a:rPr>
                        <a:t>108 241 375,36</a:t>
                      </a:r>
                    </a:p>
                  </a:txBody>
                  <a:tcPr marL="9525" marR="9525" marT="9525" marB="0" anchor="ctr"/>
                </a:tc>
                <a:tc>
                  <a:txBody>
                    <a:bodyPr/>
                    <a:lstStyle/>
                    <a:p>
                      <a:pPr algn="ctr" fontAlgn="ctr"/>
                      <a:r>
                        <a:rPr lang="ru-RU" sz="1100" b="1" i="0" u="none" strike="noStrike" dirty="0">
                          <a:effectLst/>
                          <a:latin typeface="Times New Roman CYR"/>
                        </a:rPr>
                        <a:t>47 127 523,52</a:t>
                      </a:r>
                    </a:p>
                  </a:txBody>
                  <a:tcPr marL="9525" marR="9525" marT="9525" marB="0" anchor="ctr"/>
                </a:tc>
                <a:tc>
                  <a:txBody>
                    <a:bodyPr/>
                    <a:lstStyle/>
                    <a:p>
                      <a:pPr algn="ctr" fontAlgn="ctr"/>
                      <a:r>
                        <a:rPr lang="ru-RU" sz="1100" b="1" i="0" u="none" strike="noStrike" dirty="0">
                          <a:effectLst/>
                          <a:latin typeface="Times New Roman CYR"/>
                        </a:rPr>
                        <a:t>47 027 523,52</a:t>
                      </a:r>
                    </a:p>
                  </a:txBody>
                  <a:tcPr marL="9525" marR="9525" marT="9525" marB="0" anchor="ctr"/>
                </a:tc>
              </a:tr>
              <a:tr h="350974">
                <a:tc>
                  <a:txBody>
                    <a:bodyPr/>
                    <a:lstStyle/>
                    <a:p>
                      <a:pPr algn="l" fontAlgn="ctr"/>
                      <a:r>
                        <a:rPr lang="ru-RU" sz="1100" b="1" i="0" u="none" strike="noStrike">
                          <a:effectLst/>
                          <a:latin typeface="Times New Roman"/>
                        </a:rPr>
                        <a:t>Подпрограмма 1 "Развитие системы культуры и дополнительного образования сферы культуры"</a:t>
                      </a:r>
                    </a:p>
                  </a:txBody>
                  <a:tcPr marL="9525" marR="9525" marT="9525" marB="0" anchor="ctr"/>
                </a:tc>
                <a:tc>
                  <a:txBody>
                    <a:bodyPr/>
                    <a:lstStyle/>
                    <a:p>
                      <a:pPr algn="ctr" fontAlgn="ctr"/>
                      <a:r>
                        <a:rPr lang="ru-RU" sz="1100" b="1" i="0" u="none" strike="noStrike">
                          <a:effectLst/>
                          <a:latin typeface="Times New Roman CYR"/>
                        </a:rPr>
                        <a:t>72 602 775,36</a:t>
                      </a:r>
                    </a:p>
                  </a:txBody>
                  <a:tcPr marL="9525" marR="9525" marT="9525" marB="0" anchor="ctr"/>
                </a:tc>
                <a:tc>
                  <a:txBody>
                    <a:bodyPr/>
                    <a:lstStyle/>
                    <a:p>
                      <a:pPr algn="ctr" fontAlgn="ctr"/>
                      <a:r>
                        <a:rPr lang="ru-RU" sz="1100" b="1" i="0" u="none" strike="noStrike">
                          <a:effectLst/>
                          <a:latin typeface="Times New Roman CYR"/>
                        </a:rPr>
                        <a:t>47 077 523,52</a:t>
                      </a:r>
                    </a:p>
                  </a:txBody>
                  <a:tcPr marL="9525" marR="9525" marT="9525" marB="0" anchor="ctr"/>
                </a:tc>
                <a:tc>
                  <a:txBody>
                    <a:bodyPr/>
                    <a:lstStyle/>
                    <a:p>
                      <a:pPr algn="ctr" fontAlgn="ctr"/>
                      <a:r>
                        <a:rPr lang="ru-RU" sz="1100" b="1" i="0" u="none" strike="noStrike" dirty="0">
                          <a:effectLst/>
                          <a:latin typeface="Times New Roman CYR"/>
                        </a:rPr>
                        <a:t>47 027 523,52</a:t>
                      </a:r>
                    </a:p>
                  </a:txBody>
                  <a:tcPr marL="9525" marR="9525" marT="9525" marB="0" anchor="ctr"/>
                </a:tc>
              </a:tr>
              <a:tr h="350974">
                <a:tc>
                  <a:txBody>
                    <a:bodyPr/>
                    <a:lstStyle/>
                    <a:p>
                      <a:pPr algn="l" fontAlgn="ctr"/>
                      <a:r>
                        <a:rPr lang="ru-RU" sz="1100" b="0" i="0" u="none" strike="noStrike">
                          <a:effectLst/>
                          <a:latin typeface="Times New Roman"/>
                        </a:rPr>
                        <a:t>Выполнение учреждениями культуры муниципальных заданий</a:t>
                      </a:r>
                    </a:p>
                  </a:txBody>
                  <a:tcPr marL="9525" marR="9525" marT="9525" marB="0" anchor="ctr"/>
                </a:tc>
                <a:tc>
                  <a:txBody>
                    <a:bodyPr/>
                    <a:lstStyle/>
                    <a:p>
                      <a:pPr algn="ctr" fontAlgn="ctr"/>
                      <a:r>
                        <a:rPr lang="ru-RU" sz="1100" b="0" i="0" u="none" strike="noStrike">
                          <a:effectLst/>
                          <a:latin typeface="Times New Roman CYR"/>
                        </a:rPr>
                        <a:t>67 027 355,97</a:t>
                      </a:r>
                    </a:p>
                  </a:txBody>
                  <a:tcPr marL="9525" marR="9525" marT="9525" marB="0" anchor="ctr"/>
                </a:tc>
                <a:tc>
                  <a:txBody>
                    <a:bodyPr/>
                    <a:lstStyle/>
                    <a:p>
                      <a:pPr algn="ctr" fontAlgn="ctr"/>
                      <a:r>
                        <a:rPr lang="ru-RU" sz="1100" b="0" i="0" u="none" strike="noStrike">
                          <a:effectLst/>
                          <a:latin typeface="Times New Roman CYR"/>
                        </a:rPr>
                        <a:t>46 575 023,52</a:t>
                      </a:r>
                    </a:p>
                  </a:txBody>
                  <a:tcPr marL="9525" marR="9525" marT="9525" marB="0" anchor="ctr"/>
                </a:tc>
                <a:tc>
                  <a:txBody>
                    <a:bodyPr/>
                    <a:lstStyle/>
                    <a:p>
                      <a:pPr algn="ctr" fontAlgn="ctr"/>
                      <a:r>
                        <a:rPr lang="ru-RU" sz="1100" b="0" i="0" u="none" strike="noStrike">
                          <a:effectLst/>
                          <a:latin typeface="Times New Roman CYR"/>
                        </a:rPr>
                        <a:t>46 575 023,52</a:t>
                      </a:r>
                    </a:p>
                  </a:txBody>
                  <a:tcPr marL="9525" marR="9525" marT="9525" marB="0" anchor="ctr"/>
                </a:tc>
              </a:tr>
              <a:tr h="350974">
                <a:tc>
                  <a:txBody>
                    <a:bodyPr/>
                    <a:lstStyle/>
                    <a:p>
                      <a:pPr algn="l" fontAlgn="ctr"/>
                      <a:r>
                        <a:rPr lang="ru-RU" sz="1100" b="0" i="0" u="none" strike="noStrike">
                          <a:effectLst/>
                          <a:latin typeface="Times New Roman"/>
                        </a:rPr>
                        <a:t>Субсидия на погашение кредиторской задолженности прошлых лет</a:t>
                      </a:r>
                    </a:p>
                  </a:txBody>
                  <a:tcPr marL="9525" marR="9525" marT="9525" marB="0" anchor="ctr"/>
                </a:tc>
                <a:tc>
                  <a:txBody>
                    <a:bodyPr/>
                    <a:lstStyle/>
                    <a:p>
                      <a:pPr algn="ctr" fontAlgn="ctr"/>
                      <a:r>
                        <a:rPr lang="ru-RU" sz="1100" b="0" i="0" u="none" strike="noStrike">
                          <a:effectLst/>
                          <a:latin typeface="Times New Roman CYR"/>
                        </a:rPr>
                        <a:t>6 104,48</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r>
              <a:tr h="350974">
                <a:tc>
                  <a:txBody>
                    <a:bodyPr/>
                    <a:lstStyle/>
                    <a:p>
                      <a:pPr algn="l" fontAlgn="ctr"/>
                      <a:r>
                        <a:rPr lang="ru-RU" sz="1100" b="0" i="0" u="none" strike="noStrike">
                          <a:effectLst/>
                          <a:latin typeface="Times New Roman"/>
                        </a:rPr>
                        <a:t>Организация и проведение мероприятий, посвящённых профессиональным, календарным, традиционным, обрядовым, религиозным праздникам, юбилейным датам и так далее</a:t>
                      </a:r>
                    </a:p>
                  </a:txBody>
                  <a:tcPr marL="9525" marR="9525" marT="9525" marB="0" anchor="ctr"/>
                </a:tc>
                <a:tc>
                  <a:txBody>
                    <a:bodyPr/>
                    <a:lstStyle/>
                    <a:p>
                      <a:pPr algn="ctr" fontAlgn="ctr"/>
                      <a:r>
                        <a:rPr lang="ru-RU" sz="1100" b="0" i="0" u="none" strike="noStrike">
                          <a:effectLst/>
                          <a:latin typeface="Times New Roman CYR"/>
                        </a:rPr>
                        <a:t>350 000,00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r>
              <a:tr h="484993">
                <a:tc>
                  <a:txBody>
                    <a:bodyPr/>
                    <a:lstStyle/>
                    <a:p>
                      <a:pPr algn="l" fontAlgn="ctr"/>
                      <a:r>
                        <a:rPr lang="ru-RU" sz="1100" b="0" i="0" u="none" strike="noStrike">
                          <a:effectLst/>
                          <a:latin typeface="Times New Roman"/>
                        </a:rPr>
                        <a:t>Проведение и участие в районных республиканских, межрегиональных, всероссийских конкурсах исполнительского мастерства, художественной самодеятельности, конкурсах и выставках художников, семинаров, конференций, круглых столов и так далее</a:t>
                      </a:r>
                    </a:p>
                  </a:txBody>
                  <a:tcPr marL="9525" marR="9525" marT="9525" marB="0" anchor="ctr"/>
                </a:tc>
                <a:tc>
                  <a:txBody>
                    <a:bodyPr/>
                    <a:lstStyle/>
                    <a:p>
                      <a:pPr algn="ctr" fontAlgn="ctr"/>
                      <a:r>
                        <a:rPr lang="ru-RU" sz="1100" b="0" i="0" u="none" strike="noStrike">
                          <a:effectLst/>
                          <a:latin typeface="Times New Roman CYR"/>
                        </a:rPr>
                        <a:t>150 000,00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r>
              <a:tr h="350974">
                <a:tc>
                  <a:txBody>
                    <a:bodyPr/>
                    <a:lstStyle/>
                    <a:p>
                      <a:pPr algn="l" fontAlgn="ctr"/>
                      <a:r>
                        <a:rPr lang="ru-RU" sz="1100" b="0" i="0" u="none" strike="noStrike" dirty="0">
                          <a:effectLst/>
                          <a:latin typeface="Times New Roman"/>
                        </a:rPr>
                        <a:t>Поддержка творческих коллективов МО ГО "Вуктыл"</a:t>
                      </a:r>
                    </a:p>
                  </a:txBody>
                  <a:tcPr marL="9525" marR="9525" marT="9525" marB="0" anchor="ctr"/>
                </a:tc>
                <a:tc>
                  <a:txBody>
                    <a:bodyPr/>
                    <a:lstStyle/>
                    <a:p>
                      <a:pPr algn="ctr" fontAlgn="ctr"/>
                      <a:r>
                        <a:rPr lang="ru-RU" sz="1100" b="0" i="0" u="none" strike="noStrike">
                          <a:effectLst/>
                          <a:latin typeface="Times New Roman CYR"/>
                        </a:rPr>
                        <a:t>60 000,00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r>
              <a:tr h="350974">
                <a:tc>
                  <a:txBody>
                    <a:bodyPr/>
                    <a:lstStyle/>
                    <a:p>
                      <a:pPr algn="l" fontAlgn="ctr"/>
                      <a:r>
                        <a:rPr lang="ru-RU" sz="1100" b="0" i="0" u="none" strike="noStrike">
                          <a:effectLst/>
                          <a:latin typeface="Times New Roman"/>
                        </a:rPr>
                        <a:t>Комплектование документных и книжных фондов</a:t>
                      </a:r>
                    </a:p>
                  </a:txBody>
                  <a:tcPr marL="9525" marR="9525" marT="9525" marB="0" anchor="ctr"/>
                </a:tc>
                <a:tc>
                  <a:txBody>
                    <a:bodyPr/>
                    <a:lstStyle/>
                    <a:p>
                      <a:pPr algn="ctr" fontAlgn="ctr"/>
                      <a:r>
                        <a:rPr lang="ru-RU" sz="1100" b="0" i="0" u="none" strike="noStrike">
                          <a:effectLst/>
                          <a:latin typeface="Times New Roman CYR"/>
                        </a:rPr>
                        <a:t>93 826,87</a:t>
                      </a:r>
                    </a:p>
                  </a:txBody>
                  <a:tcPr marL="9525" marR="9525" marT="9525" marB="0" anchor="ctr"/>
                </a:tc>
                <a:tc>
                  <a:txBody>
                    <a:bodyPr/>
                    <a:lstStyle/>
                    <a:p>
                      <a:pPr algn="ctr" fontAlgn="ctr"/>
                      <a:r>
                        <a:rPr lang="ru-RU" sz="1100" b="0" i="0" u="none" strike="noStrike">
                          <a:effectLst/>
                          <a:latin typeface="Times New Roman CYR"/>
                        </a:rPr>
                        <a:t>35 000,00</a:t>
                      </a:r>
                    </a:p>
                  </a:txBody>
                  <a:tcPr marL="9525" marR="9525" marT="9525" marB="0" anchor="ctr"/>
                </a:tc>
                <a:tc>
                  <a:txBody>
                    <a:bodyPr/>
                    <a:lstStyle/>
                    <a:p>
                      <a:pPr algn="ctr" fontAlgn="ctr"/>
                      <a:r>
                        <a:rPr lang="ru-RU" sz="1100" b="0" i="0" u="none" strike="noStrike">
                          <a:effectLst/>
                          <a:latin typeface="Times New Roman CYR"/>
                        </a:rPr>
                        <a:t>35 000,00</a:t>
                      </a:r>
                    </a:p>
                  </a:txBody>
                  <a:tcPr marL="9525" marR="9525" marT="9525" marB="0" anchor="ctr"/>
                </a:tc>
              </a:tr>
              <a:tr h="350974">
                <a:tc>
                  <a:txBody>
                    <a:bodyPr/>
                    <a:lstStyle/>
                    <a:p>
                      <a:pPr algn="l" fontAlgn="ctr"/>
                      <a:r>
                        <a:rPr lang="ru-RU" sz="1100" b="0" i="0" u="none" strike="noStrike" dirty="0">
                          <a:effectLst/>
                          <a:latin typeface="Times New Roman"/>
                        </a:rPr>
                        <a:t>Внедрение информационных технологий</a:t>
                      </a:r>
                    </a:p>
                  </a:txBody>
                  <a:tcPr marL="9525" marR="9525" marT="9525" marB="0" anchor="ctr"/>
                </a:tc>
                <a:tc>
                  <a:txBody>
                    <a:bodyPr/>
                    <a:lstStyle/>
                    <a:p>
                      <a:pPr algn="ctr" fontAlgn="ctr"/>
                      <a:r>
                        <a:rPr lang="ru-RU" sz="1100" b="0" i="0" u="none" strike="noStrike">
                          <a:effectLst/>
                          <a:latin typeface="Times New Roman CYR"/>
                        </a:rPr>
                        <a:t>23 813,34</a:t>
                      </a:r>
                    </a:p>
                  </a:txBody>
                  <a:tcPr marL="9525" marR="9525" marT="9525" marB="0" anchor="ctr"/>
                </a:tc>
                <a:tc>
                  <a:txBody>
                    <a:bodyPr/>
                    <a:lstStyle/>
                    <a:p>
                      <a:pPr algn="ctr" fontAlgn="ctr"/>
                      <a:r>
                        <a:rPr lang="ru-RU" sz="1100" b="0" i="0" u="none" strike="noStrike">
                          <a:effectLst/>
                          <a:latin typeface="Times New Roman CYR"/>
                        </a:rPr>
                        <a:t>10 000,00</a:t>
                      </a:r>
                    </a:p>
                  </a:txBody>
                  <a:tcPr marL="9525" marR="9525" marT="9525" marB="0" anchor="ctr"/>
                </a:tc>
                <a:tc>
                  <a:txBody>
                    <a:bodyPr/>
                    <a:lstStyle/>
                    <a:p>
                      <a:pPr algn="ctr" fontAlgn="ctr"/>
                      <a:r>
                        <a:rPr lang="ru-RU" sz="1100" b="0" i="0" u="none" strike="noStrike">
                          <a:effectLst/>
                          <a:latin typeface="Times New Roman CYR"/>
                        </a:rPr>
                        <a:t>10 000,00</a:t>
                      </a:r>
                    </a:p>
                  </a:txBody>
                  <a:tcPr marL="9525" marR="9525" marT="9525" marB="0" anchor="ctr"/>
                </a:tc>
              </a:tr>
              <a:tr h="350974">
                <a:tc>
                  <a:txBody>
                    <a:bodyPr/>
                    <a:lstStyle/>
                    <a:p>
                      <a:pPr algn="l" fontAlgn="ctr"/>
                      <a:r>
                        <a:rPr lang="ru-RU" sz="1100" b="0" i="0" u="none" strike="noStrike">
                          <a:effectLst/>
                          <a:latin typeface="Times New Roman"/>
                        </a:rPr>
                        <a:t>Укрепление учебной, материально-технической базы учреждений культуры</a:t>
                      </a:r>
                    </a:p>
                  </a:txBody>
                  <a:tcPr marL="9525" marR="9525" marT="9525" marB="0" anchor="ctr"/>
                </a:tc>
                <a:tc>
                  <a:txBody>
                    <a:bodyPr/>
                    <a:lstStyle/>
                    <a:p>
                      <a:pPr algn="ctr" fontAlgn="ctr"/>
                      <a:r>
                        <a:rPr lang="ru-RU" sz="1100" b="0" i="0" u="none" strike="noStrike">
                          <a:effectLst/>
                          <a:latin typeface="Times New Roman CYR"/>
                        </a:rPr>
                        <a:t>4 286 624,70</a:t>
                      </a:r>
                    </a:p>
                  </a:txBody>
                  <a:tcPr marL="9525" marR="9525" marT="9525" marB="0" anchor="ctr"/>
                </a:tc>
                <a:tc>
                  <a:txBody>
                    <a:bodyPr/>
                    <a:lstStyle/>
                    <a:p>
                      <a:pPr algn="ctr" fontAlgn="ctr"/>
                      <a:r>
                        <a:rPr lang="ru-RU" sz="1100" b="0" i="0" u="none" strike="noStrike">
                          <a:effectLst/>
                          <a:latin typeface="Times New Roman CYR"/>
                        </a:rPr>
                        <a:t>154 500,00</a:t>
                      </a:r>
                    </a:p>
                  </a:txBody>
                  <a:tcPr marL="9525" marR="9525" marT="9525" marB="0" anchor="ctr"/>
                </a:tc>
                <a:tc>
                  <a:txBody>
                    <a:bodyPr/>
                    <a:lstStyle/>
                    <a:p>
                      <a:pPr algn="ctr" fontAlgn="ctr"/>
                      <a:r>
                        <a:rPr lang="ru-RU" sz="1100" b="0" i="0" u="none" strike="noStrike">
                          <a:effectLst/>
                          <a:latin typeface="Times New Roman CYR"/>
                        </a:rPr>
                        <a:t>154 500,00</a:t>
                      </a:r>
                    </a:p>
                  </a:txBody>
                  <a:tcPr marL="9525" marR="9525" marT="9525" marB="0" anchor="ctr"/>
                </a:tc>
              </a:tr>
              <a:tr h="350974">
                <a:tc>
                  <a:txBody>
                    <a:bodyPr/>
                    <a:lstStyle/>
                    <a:p>
                      <a:pPr algn="l" fontAlgn="ctr"/>
                      <a:r>
                        <a:rPr lang="ru-RU" sz="1100" b="0" i="0" u="none" strike="noStrike">
                          <a:effectLst/>
                          <a:latin typeface="Times New Roman"/>
                        </a:rPr>
                        <a:t>Обеспечение функционирования кинозала</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r>
              <a:tr h="484993">
                <a:tc>
                  <a:txBody>
                    <a:bodyPr/>
                    <a:lstStyle/>
                    <a:p>
                      <a:pPr algn="l" fontAlgn="ctr"/>
                      <a:r>
                        <a:rPr lang="ru-RU" sz="1100" b="0" i="0" u="none" strike="noStrike">
                          <a:effectLst/>
                          <a:latin typeface="Times New Roman"/>
                        </a:rPr>
                        <a:t>Предоставление льгот по оплате ЖКУ специалистам учреждений культуры и дополнительного образования детей сферы культуры, работающим и проживающим в сельских населённых пунктах</a:t>
                      </a:r>
                    </a:p>
                  </a:txBody>
                  <a:tcPr marL="9525" marR="9525" marT="9525" marB="0" anchor="ctr"/>
                </a:tc>
                <a:tc>
                  <a:txBody>
                    <a:bodyPr/>
                    <a:lstStyle/>
                    <a:p>
                      <a:pPr algn="ctr" fontAlgn="ctr"/>
                      <a:r>
                        <a:rPr lang="ru-RU" sz="1100" b="0" i="0" u="none" strike="noStrike">
                          <a:effectLst/>
                          <a:latin typeface="Times New Roman CYR"/>
                        </a:rPr>
                        <a:t>253 000,00</a:t>
                      </a:r>
                    </a:p>
                  </a:txBody>
                  <a:tcPr marL="9525" marR="9525" marT="9525" marB="0" anchor="ctr"/>
                </a:tc>
                <a:tc>
                  <a:txBody>
                    <a:bodyPr/>
                    <a:lstStyle/>
                    <a:p>
                      <a:pPr algn="ctr" fontAlgn="ctr"/>
                      <a:r>
                        <a:rPr lang="ru-RU" sz="1100" b="0" i="0" u="none" strike="noStrike">
                          <a:effectLst/>
                          <a:latin typeface="Times New Roman CYR"/>
                        </a:rPr>
                        <a:t>253 000,00</a:t>
                      </a:r>
                    </a:p>
                  </a:txBody>
                  <a:tcPr marL="9525" marR="9525" marT="9525" marB="0" anchor="ctr"/>
                </a:tc>
                <a:tc>
                  <a:txBody>
                    <a:bodyPr/>
                    <a:lstStyle/>
                    <a:p>
                      <a:pPr algn="ctr" fontAlgn="ctr"/>
                      <a:r>
                        <a:rPr lang="ru-RU" sz="1100" b="0" i="0" u="none" strike="noStrike">
                          <a:effectLst/>
                          <a:latin typeface="Times New Roman CYR"/>
                        </a:rPr>
                        <a:t>253 000,00</a:t>
                      </a:r>
                    </a:p>
                  </a:txBody>
                  <a:tcPr marL="9525" marR="9525" marT="9525" marB="0" anchor="ctr"/>
                </a:tc>
              </a:tr>
              <a:tr h="350974">
                <a:tc>
                  <a:txBody>
                    <a:bodyPr/>
                    <a:lstStyle/>
                    <a:p>
                      <a:pPr algn="l" fontAlgn="ctr"/>
                      <a:r>
                        <a:rPr lang="ru-RU" sz="1100" b="0" i="0" u="none" strike="noStrike">
                          <a:effectLst/>
                          <a:latin typeface="Times New Roman"/>
                        </a:rPr>
                        <a:t>Реализация социально-значимых проектов в рамках  "Народный бюджет" в сфере культуры</a:t>
                      </a:r>
                    </a:p>
                  </a:txBody>
                  <a:tcPr marL="9525" marR="9525" marT="9525" marB="0" anchor="ctr"/>
                </a:tc>
                <a:tc>
                  <a:txBody>
                    <a:bodyPr/>
                    <a:lstStyle/>
                    <a:p>
                      <a:pPr algn="ctr" fontAlgn="ctr"/>
                      <a:r>
                        <a:rPr lang="ru-RU" sz="1100" b="0" i="0" u="none" strike="noStrike">
                          <a:effectLst/>
                          <a:latin typeface="Times New Roman CYR"/>
                        </a:rPr>
                        <a:t>352 050,00</a:t>
                      </a:r>
                    </a:p>
                  </a:txBody>
                  <a:tcPr marL="9525" marR="9525" marT="9525" marB="0" anchor="ctr"/>
                </a:tc>
                <a:tc>
                  <a:txBody>
                    <a:bodyPr/>
                    <a:lstStyle/>
                    <a:p>
                      <a:pPr algn="ctr" fontAlgn="ctr"/>
                      <a:r>
                        <a:rPr lang="ru-RU" sz="1100" b="0" i="0" u="none" strike="noStrike">
                          <a:effectLst/>
                          <a:latin typeface="Times New Roman CYR"/>
                        </a:rPr>
                        <a:t>50 000,00</a:t>
                      </a:r>
                    </a:p>
                  </a:txBody>
                  <a:tcPr marL="9525" marR="9525" marT="9525" marB="0" anchor="ctr"/>
                </a:tc>
                <a:tc>
                  <a:txBody>
                    <a:bodyPr/>
                    <a:lstStyle/>
                    <a:p>
                      <a:pPr algn="ctr" fontAlgn="ctr"/>
                      <a:r>
                        <a:rPr lang="ru-RU" sz="1100" b="0" i="0" u="none" strike="noStrike" dirty="0">
                          <a:effectLst/>
                          <a:latin typeface="Times New Roman CYR"/>
                        </a:rPr>
                        <a:t>0,00</a:t>
                      </a:r>
                    </a:p>
                  </a:txBody>
                  <a:tcPr marL="9525" marR="9525" marT="9525" marB="0" anchor="ctr"/>
                </a:tc>
              </a:tr>
            </a:tbl>
          </a:graphicData>
        </a:graphic>
      </p:graphicFrame>
      <p:sp>
        <p:nvSpPr>
          <p:cNvPr id="12"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3"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культуры», руб.</a:t>
            </a:r>
            <a:endParaRPr lang="ru-RU" sz="2000" b="0" strike="noStrike" spc="-1" dirty="0">
              <a:latin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CustomShape 2"/>
          <p:cNvSpPr/>
          <p:nvPr/>
        </p:nvSpPr>
        <p:spPr>
          <a:xfrm rot="120000">
            <a:off x="228600" y="2892240"/>
            <a:ext cx="2172960" cy="3727080"/>
          </a:xfrm>
          <a:prstGeom prst="rect">
            <a:avLst/>
          </a:prstGeom>
          <a:noFill/>
          <a:ln>
            <a:noFill/>
          </a:ln>
        </p:spPr>
        <p:style>
          <a:lnRef idx="0">
            <a:scrgbClr r="0" g="0" b="0"/>
          </a:lnRef>
          <a:fillRef idx="0">
            <a:scrgbClr r="0" g="0" b="0"/>
          </a:fillRef>
          <a:effectRef idx="0">
            <a:scrgbClr r="0" g="0" b="0"/>
          </a:effectRef>
          <a:fontRef idx="minor"/>
        </p:style>
      </p:sp>
      <p:sp>
        <p:nvSpPr>
          <p:cNvPr id="508" name="CustomShape 3"/>
          <p:cNvSpPr/>
          <p:nvPr/>
        </p:nvSpPr>
        <p:spPr>
          <a:xfrm rot="120000">
            <a:off x="3244680" y="2840040"/>
            <a:ext cx="2172960" cy="3544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509" name="CustomShape 4"/>
          <p:cNvSpPr/>
          <p:nvPr/>
        </p:nvSpPr>
        <p:spPr>
          <a:xfrm rot="120000">
            <a:off x="6048360" y="2792520"/>
            <a:ext cx="2172960" cy="3893760"/>
          </a:xfrm>
          <a:prstGeom prst="rect">
            <a:avLst/>
          </a:prstGeom>
          <a:noFill/>
          <a:ln>
            <a:noFill/>
          </a:ln>
        </p:spPr>
        <p:style>
          <a:lnRef idx="0">
            <a:scrgbClr r="0" g="0" b="0"/>
          </a:lnRef>
          <a:fillRef idx="0">
            <a:scrgbClr r="0" g="0" b="0"/>
          </a:fillRef>
          <a:effectRef idx="0">
            <a:scrgbClr r="0" g="0" b="0"/>
          </a:effectRef>
          <a:fontRef idx="minor"/>
        </p:style>
      </p:sp>
      <p:sp>
        <p:nvSpPr>
          <p:cNvPr id="9"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культуры», руб.</a:t>
            </a:r>
            <a:endParaRPr lang="ru-RU" sz="2000" b="0" strike="noStrike" spc="-1" dirty="0">
              <a:latin typeface="Arial"/>
            </a:endParaRPr>
          </a:p>
        </p:txBody>
      </p:sp>
      <p:graphicFrame>
        <p:nvGraphicFramePr>
          <p:cNvPr id="11" name="Таблица 10"/>
          <p:cNvGraphicFramePr>
            <a:graphicFrameLocks noGrp="1"/>
          </p:cNvGraphicFramePr>
          <p:nvPr>
            <p:extLst>
              <p:ext uri="{D42A27DB-BD31-4B8C-83A1-F6EECF244321}">
                <p14:modId xmlns:p14="http://schemas.microsoft.com/office/powerpoint/2010/main" val="988166908"/>
              </p:ext>
            </p:extLst>
          </p:nvPr>
        </p:nvGraphicFramePr>
        <p:xfrm>
          <a:off x="71655" y="836712"/>
          <a:ext cx="9000689" cy="2941811"/>
        </p:xfrm>
        <a:graphic>
          <a:graphicData uri="http://schemas.openxmlformats.org/drawingml/2006/table">
            <a:tbl>
              <a:tblPr firstRow="1" bandRow="1">
                <a:tableStyleId>{5C22544A-7EE6-4342-B048-85BDC9FD1C3A}</a:tableStyleId>
              </a:tblPr>
              <a:tblGrid>
                <a:gridCol w="5931232"/>
                <a:gridCol w="1025151"/>
                <a:gridCol w="1025151"/>
                <a:gridCol w="1019155"/>
              </a:tblGrid>
              <a:tr h="350974">
                <a:tc>
                  <a:txBody>
                    <a:bodyPr/>
                    <a:lstStyle/>
                    <a:p>
                      <a:pPr algn="l" fontAlgn="ctr"/>
                      <a:r>
                        <a:rPr lang="ru-RU" sz="1100" b="1" i="0" u="none" strike="noStrike" dirty="0">
                          <a:solidFill>
                            <a:schemeClr val="tx1"/>
                          </a:solidFill>
                          <a:effectLst/>
                          <a:latin typeface="Times New Roman" panose="02020603050405020304" pitchFamily="18" charset="0"/>
                          <a:cs typeface="Times New Roman" panose="02020603050405020304" pitchFamily="18" charset="0"/>
                        </a:rPr>
                        <a:t>Подпрограмма 2 "Реализация национальной политики, развитие местного народного творчества"</a:t>
                      </a:r>
                    </a:p>
                  </a:txBody>
                  <a:tcPr marL="9525" marR="9525" marT="9525" marB="0" anchor="ctr">
                    <a:solidFill>
                      <a:schemeClr val="accent6">
                        <a:lumMod val="40000"/>
                        <a:lumOff val="60000"/>
                      </a:schemeClr>
                    </a:solidFill>
                  </a:tcPr>
                </a:tc>
                <a:tc>
                  <a:txBody>
                    <a:bodyPr/>
                    <a:lstStyle/>
                    <a:p>
                      <a:pPr algn="ctr" fontAlgn="ctr"/>
                      <a:r>
                        <a:rPr lang="ru-RU" sz="1100" b="1" i="0" u="none" strike="noStrike">
                          <a:solidFill>
                            <a:schemeClr val="tx1"/>
                          </a:solidFill>
                          <a:effectLst/>
                          <a:latin typeface="Times New Roman" panose="02020603050405020304" pitchFamily="18" charset="0"/>
                          <a:cs typeface="Times New Roman" panose="02020603050405020304" pitchFamily="18" charset="0"/>
                        </a:rPr>
                        <a:t>310 200,00</a:t>
                      </a:r>
                    </a:p>
                  </a:txBody>
                  <a:tcPr marL="9525" marR="9525" marT="9525" marB="0" anchor="ctr">
                    <a:solidFill>
                      <a:schemeClr val="accent6">
                        <a:lumMod val="40000"/>
                        <a:lumOff val="60000"/>
                      </a:schemeClr>
                    </a:solidFill>
                  </a:tcPr>
                </a:tc>
                <a:tc>
                  <a:txBody>
                    <a:bodyPr/>
                    <a:lstStyle/>
                    <a:p>
                      <a:pPr algn="ctr" fontAlgn="ctr"/>
                      <a:r>
                        <a:rPr lang="ru-RU" sz="1100" b="1" i="0" u="none" strike="noStrike">
                          <a:solidFill>
                            <a:schemeClr val="tx1"/>
                          </a:solidFill>
                          <a:effectLst/>
                          <a:latin typeface="Times New Roman" panose="02020603050405020304" pitchFamily="18" charset="0"/>
                          <a:cs typeface="Times New Roman" panose="02020603050405020304" pitchFamily="18" charset="0"/>
                        </a:rPr>
                        <a:t>50 000,00</a:t>
                      </a:r>
                    </a:p>
                  </a:txBody>
                  <a:tcPr marL="9525" marR="9525" marT="9525" marB="0" anchor="ctr">
                    <a:solidFill>
                      <a:schemeClr val="accent6">
                        <a:lumMod val="40000"/>
                        <a:lumOff val="60000"/>
                      </a:schemeClr>
                    </a:solidFill>
                  </a:tcPr>
                </a:tc>
                <a:tc>
                  <a:txBody>
                    <a:bodyPr/>
                    <a:lstStyle/>
                    <a:p>
                      <a:pPr algn="ctr" fontAlgn="ctr"/>
                      <a:r>
                        <a:rPr lang="ru-RU" sz="1100" b="1" i="0" u="none" strike="noStrike" dirty="0">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solidFill>
                      <a:schemeClr val="accent6">
                        <a:lumMod val="40000"/>
                        <a:lumOff val="60000"/>
                      </a:schemeClr>
                    </a:solidFill>
                  </a:tcPr>
                </a:tc>
              </a:tr>
              <a:tr h="350974">
                <a:tc>
                  <a:txBody>
                    <a:bodyPr/>
                    <a:lstStyle/>
                    <a:p>
                      <a:pPr algn="l" fontAlgn="ctr"/>
                      <a:r>
                        <a:rPr lang="ru-RU" sz="1100" b="0" i="0" u="none" strike="noStrike" dirty="0">
                          <a:effectLst/>
                          <a:latin typeface="Times New Roman" panose="02020603050405020304" pitchFamily="18" charset="0"/>
                          <a:cs typeface="Times New Roman" panose="02020603050405020304" pitchFamily="18" charset="0"/>
                        </a:rPr>
                        <a:t>Организация и проведение мероприятий, направленных на сохранение  и развитие этнокультурного многообразия народов, проживающих на территории МО ГО "Вуктыл"</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35 000,00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50974">
                <a:tc>
                  <a:txBody>
                    <a:bodyPr/>
                    <a:lstStyle/>
                    <a:p>
                      <a:pPr algn="l" fontAlgn="ctr"/>
                      <a:r>
                        <a:rPr lang="ru-RU" sz="1100" b="0" i="0" u="none" strike="noStrike" dirty="0">
                          <a:effectLst/>
                          <a:latin typeface="Times New Roman" panose="02020603050405020304" pitchFamily="18" charset="0"/>
                          <a:cs typeface="Times New Roman" panose="02020603050405020304" pitchFamily="18" charset="0"/>
                        </a:rPr>
                        <a:t>Организация и проведение Дней национальных культур</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25 000,00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50974">
                <a:tc>
                  <a:txBody>
                    <a:bodyPr/>
                    <a:lstStyle/>
                    <a:p>
                      <a:pPr algn="l" fontAlgn="ctr"/>
                      <a:r>
                        <a:rPr lang="ru-RU" sz="1100" b="0" i="0" u="none" strike="noStrike" dirty="0">
                          <a:effectLst/>
                          <a:latin typeface="Times New Roman" panose="02020603050405020304" pitchFamily="18" charset="0"/>
                          <a:cs typeface="Times New Roman" panose="02020603050405020304" pitchFamily="18" charset="0"/>
                        </a:rPr>
                        <a:t>Реализация проектов в области этнокультурного развития народов</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250 200,00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50 000,00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50974">
                <a:tc>
                  <a:txBody>
                    <a:bodyPr/>
                    <a:lstStyle/>
                    <a:p>
                      <a:pPr algn="l" fontAlgn="ctr"/>
                      <a:r>
                        <a:rPr lang="ru-RU" sz="1100" b="0" i="0" u="none" strike="noStrike" dirty="0">
                          <a:effectLst/>
                          <a:latin typeface="Times New Roman" panose="02020603050405020304" pitchFamily="18" charset="0"/>
                          <a:cs typeface="Times New Roman" panose="02020603050405020304" pitchFamily="18" charset="0"/>
                        </a:rPr>
                        <a:t>Организация выставок-ярмарок народных художественных промыслов</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50974">
                <a:tc>
                  <a:txBody>
                    <a:bodyPr/>
                    <a:lstStyle/>
                    <a:p>
                      <a:pPr algn="l" fontAlgn="ctr"/>
                      <a:r>
                        <a:rPr lang="ru-RU" sz="1100" b="1" i="0" u="none" strike="noStrike" dirty="0">
                          <a:solidFill>
                            <a:schemeClr val="tx1"/>
                          </a:solidFill>
                          <a:effectLst/>
                          <a:latin typeface="Times New Roman" panose="02020603050405020304" pitchFamily="18" charset="0"/>
                          <a:cs typeface="Times New Roman" panose="02020603050405020304" pitchFamily="18" charset="0"/>
                        </a:rPr>
                        <a:t>Подпрограмма 3 "Строительство и ремонт, капитальный ремонт и реконструкция зданий и помещений учреждений  культуры"</a:t>
                      </a:r>
                    </a:p>
                  </a:txBody>
                  <a:tcPr marL="9525" marR="9525" marT="9525" marB="0" anchor="ctr"/>
                </a:tc>
                <a:tc>
                  <a:txBody>
                    <a:bodyPr/>
                    <a:lstStyle/>
                    <a:p>
                      <a:pPr algn="ctr" fontAlgn="ctr"/>
                      <a:r>
                        <a:rPr lang="ru-RU" sz="1100" b="1" i="0" u="none" strike="noStrike" dirty="0">
                          <a:solidFill>
                            <a:schemeClr val="tx1"/>
                          </a:solidFill>
                          <a:effectLst/>
                          <a:latin typeface="Times New Roman" panose="02020603050405020304" pitchFamily="18" charset="0"/>
                          <a:cs typeface="Times New Roman" panose="02020603050405020304" pitchFamily="18" charset="0"/>
                        </a:rPr>
                        <a:t>35 328 400,00</a:t>
                      </a:r>
                    </a:p>
                  </a:txBody>
                  <a:tcPr marL="9525" marR="9525" marT="9525" marB="0" anchor="ctr"/>
                </a:tc>
                <a:tc>
                  <a:txBody>
                    <a:bodyPr/>
                    <a:lstStyle/>
                    <a:p>
                      <a:pPr algn="ctr" fontAlgn="ctr"/>
                      <a:r>
                        <a:rPr lang="ru-RU" sz="1100" b="1" i="0" u="none" strike="noStrike">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1" i="0" u="none" strike="noStrike" dirty="0">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r>
              <a:tr h="484993">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Выполнение работ по ремонту, капитальному ремонту,  изготовления проектно-сметной документации, реконструкции зданий и помещений и иных объектов учреждений культуры </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209 400,00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50974">
                <a:tc>
                  <a:txBody>
                    <a:bodyPr/>
                    <a:lstStyle/>
                    <a:p>
                      <a:pPr algn="l" fontAlgn="ctr"/>
                      <a:r>
                        <a:rPr lang="ru-RU" sz="1100" b="0" i="0" u="none" strike="noStrike" dirty="0">
                          <a:effectLst/>
                          <a:latin typeface="Times New Roman" panose="02020603050405020304" pitchFamily="18" charset="0"/>
                          <a:cs typeface="Times New Roman" panose="02020603050405020304" pitchFamily="18" charset="0"/>
                        </a:rPr>
                        <a:t>Строительство социокультурного центра в </a:t>
                      </a:r>
                      <a:r>
                        <a:rPr lang="ru-RU" sz="1100" b="0" i="0" u="none" strike="noStrike" dirty="0" err="1">
                          <a:effectLst/>
                          <a:latin typeface="Times New Roman" panose="02020603050405020304" pitchFamily="18" charset="0"/>
                          <a:cs typeface="Times New Roman" panose="02020603050405020304" pitchFamily="18" charset="0"/>
                        </a:rPr>
                        <a:t>с.Подчерье</a:t>
                      </a:r>
                      <a:r>
                        <a:rPr lang="ru-RU" sz="1100" b="0" i="0" u="none" strike="noStrike" dirty="0">
                          <a:effectLst/>
                          <a:latin typeface="Times New Roman" panose="02020603050405020304" pitchFamily="18" charset="0"/>
                          <a:cs typeface="Times New Roman" panose="02020603050405020304" pitchFamily="18" charset="0"/>
                        </a:rPr>
                        <a:t>, в том числе проведение проектно-изыскательских работ и разработка проектно-сметной документации</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35 119 000,00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bl>
          </a:graphicData>
        </a:graphic>
      </p:graphicFrame>
      <p:sp>
        <p:nvSpPr>
          <p:cNvPr id="12" name="CustomShape 1"/>
          <p:cNvSpPr/>
          <p:nvPr/>
        </p:nvSpPr>
        <p:spPr>
          <a:xfrm>
            <a:off x="123382" y="3861048"/>
            <a:ext cx="4088578" cy="3096344"/>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обеспечение развития в сфере  культуры на уровне, обеспечивающем требования государства и населения, создание условий для повышения качества жизни населения в сфере культуры, создание условий для повышения доступности, сохранности объектов культуры. </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Развитие культурного потенциала муниципального образования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2) сохранение и развитие национальных культур народов, проживающих на территории городского округа «Вуктыл», укрепление их духовной общности;</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3) улучшение технического состояния зданий и помещений  учреждений культуры.</a:t>
            </a:r>
            <a:endParaRPr lang="ru-RU" sz="1200" b="0" strike="noStrike" spc="-1" dirty="0">
              <a:latin typeface="Times New Roman" panose="02020603050405020304" pitchFamily="18" charset="0"/>
              <a:cs typeface="Times New Roman" panose="02020603050405020304" pitchFamily="18" charset="0"/>
            </a:endParaRPr>
          </a:p>
        </p:txBody>
      </p:sp>
      <p:sp>
        <p:nvSpPr>
          <p:cNvPr id="13" name="TextShape 3"/>
          <p:cNvSpPr txBox="1"/>
          <p:nvPr/>
        </p:nvSpPr>
        <p:spPr>
          <a:xfrm>
            <a:off x="4932040" y="3860888"/>
            <a:ext cx="3597528" cy="549048"/>
          </a:xfrm>
          <a:prstGeom prst="rect">
            <a:avLst/>
          </a:prstGeom>
          <a:noFill/>
          <a:ln>
            <a:noFill/>
          </a:ln>
        </p:spPr>
        <p:txBody>
          <a:bodyPr lIns="90000" tIns="45000" rIns="90000" bIns="45000"/>
          <a:lstStyle/>
          <a:p>
            <a:pPr algn="ctr">
              <a:lnSpc>
                <a:spcPct val="100000"/>
              </a:lnSpc>
            </a:pPr>
            <a:r>
              <a:rPr lang="ru-RU" sz="1600" b="1" i="1" strike="noStrike" spc="-1" dirty="0">
                <a:solidFill>
                  <a:srgbClr val="ED1C24"/>
                </a:solidFill>
                <a:latin typeface="Times New Roman"/>
                <a:ea typeface="Microsoft YaHei"/>
              </a:rPr>
              <a:t>Доля расходов на реализацию программы в расходах бюджета, %</a:t>
            </a:r>
            <a:endParaRPr lang="ru-RU" sz="16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3117997567"/>
              </p:ext>
            </p:extLst>
          </p:nvPr>
        </p:nvGraphicFramePr>
        <p:xfrm>
          <a:off x="4644008" y="4443751"/>
          <a:ext cx="4103992" cy="200230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874908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CustomShape 1"/>
          <p:cNvSpPr/>
          <p:nvPr/>
        </p:nvSpPr>
        <p:spPr>
          <a:xfrm>
            <a:off x="4896000" y="4032360"/>
            <a:ext cx="3958920" cy="2280960"/>
          </a:xfrm>
          <a:prstGeom prst="rect">
            <a:avLst/>
          </a:prstGeom>
          <a:noFill/>
          <a:ln>
            <a:noFill/>
          </a:ln>
        </p:spPr>
        <p:style>
          <a:lnRef idx="0">
            <a:scrgbClr r="0" g="0" b="0"/>
          </a:lnRef>
          <a:fillRef idx="0">
            <a:scrgbClr r="0" g="0" b="0"/>
          </a:fillRef>
          <a:effectRef idx="0">
            <a:scrgbClr r="0" g="0" b="0"/>
          </a:effectRef>
          <a:fontRef idx="minor"/>
        </p:style>
      </p:sp>
      <p:sp>
        <p:nvSpPr>
          <p:cNvPr id="526" name="TextShape 2"/>
          <p:cNvSpPr txBox="1"/>
          <p:nvPr/>
        </p:nvSpPr>
        <p:spPr>
          <a:xfrm>
            <a:off x="2448000" y="648000"/>
            <a:ext cx="4156920" cy="708840"/>
          </a:xfrm>
          <a:prstGeom prst="rect">
            <a:avLst/>
          </a:prstGeom>
          <a:noFill/>
          <a:ln>
            <a:noFill/>
          </a:ln>
        </p:spPr>
        <p:txBody>
          <a:bodyPr lIns="90000" tIns="45000" rIns="90000" bIns="45000"/>
          <a:lstStyle/>
          <a:p>
            <a:pPr algn="ctr"/>
            <a:r>
              <a:rPr lang="ru-RU" sz="2200" b="1" i="1" strike="noStrike" spc="-1">
                <a:solidFill>
                  <a:srgbClr val="000000"/>
                </a:solidFill>
                <a:latin typeface="Times New Roman"/>
              </a:rPr>
              <a:t>Основные целевые индикаторы </a:t>
            </a:r>
            <a:endParaRPr lang="ru-RU" sz="2200" b="0" strike="noStrike" spc="-1">
              <a:latin typeface="Arial"/>
            </a:endParaRPr>
          </a:p>
          <a:p>
            <a:pPr algn="ctr"/>
            <a:r>
              <a:rPr lang="ru-RU" sz="2200" b="1" i="1" strike="noStrike" spc="-1">
                <a:solidFill>
                  <a:srgbClr val="000000"/>
                </a:solidFill>
                <a:latin typeface="Times New Roman"/>
              </a:rPr>
              <a:t>муниципальной программы</a:t>
            </a:r>
            <a:endParaRPr lang="ru-RU" sz="2200" b="0" strike="noStrike" spc="-1">
              <a:latin typeface="Arial"/>
            </a:endParaRPr>
          </a:p>
        </p:txBody>
      </p:sp>
      <p:graphicFrame>
        <p:nvGraphicFramePr>
          <p:cNvPr id="527" name="Table 3"/>
          <p:cNvGraphicFramePr/>
          <p:nvPr>
            <p:extLst>
              <p:ext uri="{D42A27DB-BD31-4B8C-83A1-F6EECF244321}">
                <p14:modId xmlns:p14="http://schemas.microsoft.com/office/powerpoint/2010/main" val="2409910735"/>
              </p:ext>
            </p:extLst>
          </p:nvPr>
        </p:nvGraphicFramePr>
        <p:xfrm>
          <a:off x="275400" y="1385280"/>
          <a:ext cx="8602920" cy="4857120"/>
        </p:xfrm>
        <a:graphic>
          <a:graphicData uri="http://schemas.openxmlformats.org/drawingml/2006/table">
            <a:tbl>
              <a:tblPr>
                <a:tableStyleId>{E8B1032C-EA38-4F05-BA0D-38AFFFC7BED3}</a:tableStyleId>
              </a:tblPr>
              <a:tblGrid>
                <a:gridCol w="2856440"/>
                <a:gridCol w="1049920"/>
                <a:gridCol w="560520"/>
                <a:gridCol w="695880"/>
                <a:gridCol w="669240"/>
                <a:gridCol w="660960"/>
                <a:gridCol w="634320"/>
                <a:gridCol w="669240"/>
                <a:gridCol w="806400"/>
              </a:tblGrid>
              <a:tr h="595080">
                <a:tc>
                  <a:txBody>
                    <a:bodyPr/>
                    <a:lstStyle/>
                    <a:p>
                      <a:pPr algn="ctr"/>
                      <a:r>
                        <a:rPr lang="ru-RU" sz="1200" b="1" strike="noStrike" spc="-1" dirty="0">
                          <a:latin typeface="Times New Roman" panose="02020603050405020304" pitchFamily="18" charset="0"/>
                          <a:cs typeface="Times New Roman" panose="02020603050405020304" pitchFamily="18" charset="0"/>
                        </a:rPr>
                        <a:t>Показатель (индикатор) (наименование)</a:t>
                      </a:r>
                    </a:p>
                  </a:txBody>
                  <a:tcPr marL="90000" marR="90000"/>
                </a:tc>
                <a:tc>
                  <a:txBody>
                    <a:bodyPr/>
                    <a:lstStyle/>
                    <a:p>
                      <a:pPr algn="ctr"/>
                      <a:r>
                        <a:rPr lang="ru-RU" sz="1200" b="1" strike="noStrike" spc="-1" dirty="0">
                          <a:latin typeface="Times New Roman" panose="02020603050405020304" pitchFamily="18" charset="0"/>
                          <a:cs typeface="Times New Roman" panose="02020603050405020304" pitchFamily="18" charset="0"/>
                        </a:rPr>
                        <a:t>Ед. измерения</a:t>
                      </a:r>
                    </a:p>
                  </a:txBody>
                  <a:tcPr marL="90000" marR="90000"/>
                </a:tc>
                <a:tc>
                  <a:txBody>
                    <a:bodyPr/>
                    <a:lstStyle/>
                    <a:p>
                      <a:pPr algn="ctr"/>
                      <a:r>
                        <a:rPr lang="ru-RU" sz="1200" b="1" strike="noStrike" spc="-1">
                          <a:latin typeface="Times New Roman" panose="02020603050405020304" pitchFamily="18" charset="0"/>
                          <a:cs typeface="Times New Roman" panose="02020603050405020304" pitchFamily="18" charset="0"/>
                        </a:rPr>
                        <a:t>2015</a:t>
                      </a:r>
                    </a:p>
                  </a:txBody>
                  <a:tcPr marL="90000" marR="90000"/>
                </a:tc>
                <a:tc>
                  <a:txBody>
                    <a:bodyPr/>
                    <a:lstStyle/>
                    <a:p>
                      <a:pPr algn="ctr"/>
                      <a:r>
                        <a:rPr lang="ru-RU" sz="1200" b="1" strike="noStrike" spc="-1">
                          <a:latin typeface="Times New Roman" panose="02020603050405020304" pitchFamily="18" charset="0"/>
                          <a:cs typeface="Times New Roman" panose="02020603050405020304" pitchFamily="18" charset="0"/>
                        </a:rPr>
                        <a:t>2016</a:t>
                      </a:r>
                    </a:p>
                  </a:txBody>
                  <a:tcPr marL="90000" marR="90000"/>
                </a:tc>
                <a:tc>
                  <a:txBody>
                    <a:bodyPr/>
                    <a:lstStyle/>
                    <a:p>
                      <a:pPr algn="ctr"/>
                      <a:r>
                        <a:rPr lang="ru-RU" sz="1200" b="1" strike="noStrike" spc="-1">
                          <a:latin typeface="Times New Roman" panose="02020603050405020304" pitchFamily="18" charset="0"/>
                          <a:cs typeface="Times New Roman" panose="02020603050405020304" pitchFamily="18" charset="0"/>
                        </a:rPr>
                        <a:t>2017</a:t>
                      </a:r>
                    </a:p>
                  </a:txBody>
                  <a:tcPr marL="90000" marR="90000"/>
                </a:tc>
                <a:tc>
                  <a:txBody>
                    <a:bodyPr/>
                    <a:lstStyle/>
                    <a:p>
                      <a:pPr algn="ctr"/>
                      <a:r>
                        <a:rPr lang="ru-RU" sz="1200" b="1" strike="noStrike" spc="-1">
                          <a:latin typeface="Times New Roman" panose="02020603050405020304" pitchFamily="18" charset="0"/>
                          <a:cs typeface="Times New Roman" panose="02020603050405020304" pitchFamily="18" charset="0"/>
                        </a:rPr>
                        <a:t>2018</a:t>
                      </a:r>
                    </a:p>
                  </a:txBody>
                  <a:tcPr marL="90000" marR="90000"/>
                </a:tc>
                <a:tc>
                  <a:txBody>
                    <a:bodyPr/>
                    <a:lstStyle/>
                    <a:p>
                      <a:pPr algn="ctr"/>
                      <a:r>
                        <a:rPr lang="ru-RU" sz="1200" b="1" strike="noStrike" spc="-1">
                          <a:latin typeface="Times New Roman" panose="02020603050405020304" pitchFamily="18" charset="0"/>
                          <a:cs typeface="Times New Roman" panose="02020603050405020304" pitchFamily="18" charset="0"/>
                        </a:rPr>
                        <a:t>2019</a:t>
                      </a:r>
                    </a:p>
                  </a:txBody>
                  <a:tcPr marL="90000" marR="90000"/>
                </a:tc>
                <a:tc>
                  <a:txBody>
                    <a:bodyPr/>
                    <a:lstStyle/>
                    <a:p>
                      <a:pPr algn="ctr"/>
                      <a:r>
                        <a:rPr lang="ru-RU" sz="1200" b="1" strike="noStrike" spc="-1">
                          <a:latin typeface="Times New Roman" panose="02020603050405020304" pitchFamily="18" charset="0"/>
                          <a:cs typeface="Times New Roman" panose="02020603050405020304" pitchFamily="18" charset="0"/>
                        </a:rPr>
                        <a:t>2020</a:t>
                      </a:r>
                    </a:p>
                  </a:txBody>
                  <a:tcPr marL="90000" marR="90000"/>
                </a:tc>
                <a:tc>
                  <a:txBody>
                    <a:bodyPr/>
                    <a:lstStyle/>
                    <a:p>
                      <a:pPr algn="ctr"/>
                      <a:r>
                        <a:rPr lang="ru-RU" sz="1200" b="1" strike="noStrike" spc="-1" dirty="0">
                          <a:latin typeface="Times New Roman" panose="02020603050405020304" pitchFamily="18" charset="0"/>
                          <a:cs typeface="Times New Roman" panose="02020603050405020304" pitchFamily="18" charset="0"/>
                        </a:rPr>
                        <a:t>2021</a:t>
                      </a:r>
                    </a:p>
                  </a:txBody>
                  <a:tcPr marL="90000" marR="90000"/>
                </a:tc>
              </a:tr>
              <a:tr h="366480">
                <a:tc gridSpan="9">
                  <a:txBody>
                    <a:bodyPr/>
                    <a:lstStyle/>
                    <a:p>
                      <a:pPr algn="ctr"/>
                      <a:r>
                        <a:rPr lang="ru-RU" sz="1200" strike="noStrike" spc="-1" dirty="0">
                          <a:latin typeface="Times New Roman" panose="02020603050405020304" pitchFamily="18" charset="0"/>
                          <a:cs typeface="Times New Roman" panose="02020603050405020304" pitchFamily="18" charset="0"/>
                        </a:rPr>
                        <a:t> Муниципальная программа  городского округа  «Вуктыл» «Развитие культуры»</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hMerge="1">
                  <a:txBody>
                    <a:bodyPr/>
                    <a:lstStyle/>
                    <a:p>
                      <a:endParaRPr lang="ru-RU"/>
                    </a:p>
                  </a:txBody>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r>
              <a:tr h="1064880">
                <a:tc>
                  <a:txBody>
                    <a:bodyPr/>
                    <a:lstStyle/>
                    <a:p>
                      <a:pPr algn="ctr"/>
                      <a:r>
                        <a:rPr lang="ru-RU" sz="1200" strike="noStrike" spc="-1">
                          <a:latin typeface="Times New Roman" panose="02020603050405020304" pitchFamily="18" charset="0"/>
                          <a:cs typeface="Times New Roman" panose="02020603050405020304" pitchFamily="18" charset="0"/>
                        </a:rPr>
                        <a:t>Доля детей, привлекаемых к посещению творческих мероприятий, от общего числа детей в городском округе «Вуктыл»</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процент</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16,3</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dirty="0">
                          <a:latin typeface="Times New Roman" panose="02020603050405020304" pitchFamily="18" charset="0"/>
                          <a:cs typeface="Times New Roman" panose="02020603050405020304" pitchFamily="18" charset="0"/>
                        </a:rPr>
                        <a:t>16,4</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dirty="0">
                          <a:latin typeface="Times New Roman" panose="02020603050405020304" pitchFamily="18" charset="0"/>
                          <a:cs typeface="Times New Roman" panose="02020603050405020304" pitchFamily="18" charset="0"/>
                        </a:rPr>
                        <a:t>16,8</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dirty="0">
                          <a:latin typeface="Times New Roman" panose="02020603050405020304" pitchFamily="18" charset="0"/>
                          <a:cs typeface="Times New Roman" panose="02020603050405020304" pitchFamily="18" charset="0"/>
                        </a:rPr>
                        <a:t>16,9</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dirty="0">
                          <a:latin typeface="Times New Roman" panose="02020603050405020304" pitchFamily="18" charset="0"/>
                          <a:cs typeface="Times New Roman" panose="02020603050405020304" pitchFamily="18" charset="0"/>
                        </a:rPr>
                        <a:t>17</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dirty="0">
                          <a:latin typeface="Times New Roman" panose="02020603050405020304" pitchFamily="18" charset="0"/>
                          <a:cs typeface="Times New Roman" panose="02020603050405020304" pitchFamily="18" charset="0"/>
                        </a:rPr>
                        <a:t>17</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17</a:t>
                      </a:r>
                      <a:endParaRPr lang="ru-RU" sz="1200" b="0" strike="noStrike" spc="-1">
                        <a:latin typeface="Times New Roman" panose="02020603050405020304" pitchFamily="18" charset="0"/>
                        <a:cs typeface="Times New Roman" panose="02020603050405020304" pitchFamily="18" charset="0"/>
                      </a:endParaRPr>
                    </a:p>
                  </a:txBody>
                  <a:tcPr marL="90000" marR="90000"/>
                </a:tc>
              </a:tr>
              <a:tr h="832320">
                <a:tc>
                  <a:txBody>
                    <a:bodyPr/>
                    <a:lstStyle/>
                    <a:p>
                      <a:pPr algn="ctr"/>
                      <a:r>
                        <a:rPr lang="ru-RU" sz="1200" strike="noStrike" spc="-1">
                          <a:latin typeface="Times New Roman" panose="02020603050405020304" pitchFamily="18" charset="0"/>
                          <a:cs typeface="Times New Roman" panose="02020603050405020304" pitchFamily="18" charset="0"/>
                        </a:rPr>
                        <a:t>Удельный вес населения, участвующего в платных культурно-досуговых мероприятиях</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процент</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57,9</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58,2</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59</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60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60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dirty="0">
                          <a:latin typeface="Times New Roman" panose="02020603050405020304" pitchFamily="18" charset="0"/>
                          <a:cs typeface="Times New Roman" panose="02020603050405020304" pitchFamily="18" charset="0"/>
                        </a:rPr>
                        <a:t>60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dirty="0">
                          <a:latin typeface="Times New Roman" panose="02020603050405020304" pitchFamily="18" charset="0"/>
                          <a:cs typeface="Times New Roman" panose="02020603050405020304" pitchFamily="18" charset="0"/>
                        </a:rPr>
                        <a:t>60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1998360">
                <a:tc>
                  <a:txBody>
                    <a:bodyPr/>
                    <a:lstStyle/>
                    <a:p>
                      <a:pPr algn="ctr"/>
                      <a:r>
                        <a:rPr lang="ru-RU" sz="1200" strike="noStrike" spc="-1">
                          <a:latin typeface="Times New Roman" panose="02020603050405020304" pitchFamily="18" charset="0"/>
                          <a:cs typeface="Times New Roman" panose="02020603050405020304" pitchFamily="18" charset="0"/>
                        </a:rPr>
                        <a:t>Удельный вес населения, участвующего в мероприятиях в области сохранения национальной самобытности, развития родных языков и национальной  культуры  народов, проживающих на территории  городского округа «Вуктыл»  от общей численности населения городского округа «Вуктыл»</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процент</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11,0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12,0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13,0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13,0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13,5</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13,5</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dirty="0">
                          <a:latin typeface="Times New Roman" panose="02020603050405020304" pitchFamily="18" charset="0"/>
                          <a:cs typeface="Times New Roman" panose="02020603050405020304" pitchFamily="18" charset="0"/>
                        </a:rPr>
                        <a:t>13,5</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bl>
          </a:graphicData>
        </a:graphic>
      </p:graphicFrame>
      <p:sp>
        <p:nvSpPr>
          <p:cNvPr id="8"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9"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культуры»</a:t>
            </a:r>
            <a:endParaRPr lang="ru-RU" sz="2000" b="0" strike="noStrike" spc="-1" dirty="0">
              <a:latin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CustomShape 1"/>
          <p:cNvSpPr/>
          <p:nvPr/>
        </p:nvSpPr>
        <p:spPr>
          <a:xfrm>
            <a:off x="72000" y="576000"/>
            <a:ext cx="9035640" cy="98079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400" b="1" strike="noStrike" spc="-1" dirty="0">
                <a:solidFill>
                  <a:srgbClr val="000000"/>
                </a:solidFill>
                <a:latin typeface="Times New Roman"/>
                <a:ea typeface="Microsoft YaHei"/>
              </a:rPr>
              <a:t>  </a:t>
            </a:r>
            <a:endParaRPr lang="ru-RU" sz="1400" b="0" strike="noStrike" spc="-1" dirty="0">
              <a:latin typeface="Arial"/>
            </a:endParaRPr>
          </a:p>
          <a:p>
            <a:pPr algn="ctr">
              <a:lnSpc>
                <a:spcPct val="100000"/>
              </a:lnSpc>
            </a:pPr>
            <a:r>
              <a:rPr lang="ru-RU" sz="1400" b="1" strike="noStrike" spc="-1" dirty="0">
                <a:solidFill>
                  <a:srgbClr val="000000"/>
                </a:solidFill>
                <a:latin typeface="Times New Roman"/>
                <a:ea typeface="Microsoft YaHei"/>
              </a:rPr>
              <a:t> Обеспечение реализации программы осуществляет администрация ГО «Вуктыл», соисполнителем программы является Управление образования администрации ГО «Вуктыл».</a:t>
            </a:r>
            <a:endParaRPr lang="ru-RU" sz="1400" b="0" strike="noStrike" spc="-1" dirty="0">
              <a:latin typeface="Arial"/>
            </a:endParaRPr>
          </a:p>
          <a:p>
            <a:pPr algn="ctr">
              <a:lnSpc>
                <a:spcPct val="100000"/>
              </a:lnSpc>
            </a:pPr>
            <a:r>
              <a:rPr lang="ru-RU" sz="1400" b="1" strike="noStrike" spc="-1" dirty="0">
                <a:solidFill>
                  <a:srgbClr val="000000"/>
                </a:solidFill>
                <a:latin typeface="Times New Roman"/>
                <a:ea typeface="Microsoft YaHei"/>
              </a:rPr>
              <a:t>    Расходы на реализацию </a:t>
            </a:r>
            <a:r>
              <a:rPr lang="ru-RU" sz="1400" b="1" strike="noStrike" spc="-1" dirty="0" smtClean="0">
                <a:solidFill>
                  <a:srgbClr val="000000"/>
                </a:solidFill>
                <a:latin typeface="Times New Roman"/>
                <a:ea typeface="Microsoft YaHei"/>
              </a:rPr>
              <a:t>составляют</a:t>
            </a:r>
            <a:r>
              <a:rPr lang="ru-RU" sz="1400" b="1" strike="noStrike" spc="-1" dirty="0">
                <a:solidFill>
                  <a:srgbClr val="000000"/>
                </a:solidFill>
                <a:latin typeface="Times New Roman"/>
                <a:ea typeface="Microsoft YaHei"/>
              </a:rPr>
              <a:t>:</a:t>
            </a:r>
            <a:endParaRPr lang="ru-RU" sz="1400" b="0" strike="noStrike" spc="-1" dirty="0">
              <a:latin typeface="Arial"/>
            </a:endParaRPr>
          </a:p>
          <a:p>
            <a:pPr algn="ctr">
              <a:lnSpc>
                <a:spcPct val="100000"/>
              </a:lnSpc>
            </a:pPr>
            <a:r>
              <a:rPr lang="ru-RU" sz="1400" b="1" strike="noStrike" spc="-1" dirty="0">
                <a:solidFill>
                  <a:srgbClr val="000000"/>
                </a:solidFill>
                <a:latin typeface="Times New Roman"/>
                <a:ea typeface="Microsoft YaHei"/>
              </a:rPr>
              <a:t>    </a:t>
            </a:r>
            <a:endParaRPr lang="ru-RU" sz="1500" b="0" strike="noStrike"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1365389263"/>
              </p:ext>
            </p:extLst>
          </p:nvPr>
        </p:nvGraphicFramePr>
        <p:xfrm>
          <a:off x="107572" y="1620168"/>
          <a:ext cx="8964496" cy="5151498"/>
        </p:xfrm>
        <a:graphic>
          <a:graphicData uri="http://schemas.openxmlformats.org/drawingml/2006/table">
            <a:tbl>
              <a:tblPr firstRow="1" bandRow="1">
                <a:tableStyleId>{93296810-A885-4BE3-A3E7-6D5BEEA58F35}</a:tableStyleId>
              </a:tblPr>
              <a:tblGrid>
                <a:gridCol w="6156184"/>
                <a:gridCol w="1008112"/>
                <a:gridCol w="864096"/>
                <a:gridCol w="936104"/>
              </a:tblGrid>
              <a:tr h="358203">
                <a:tc>
                  <a:txBody>
                    <a:bodyPr/>
                    <a:lstStyle/>
                    <a:p>
                      <a:pPr algn="ct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2019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62497">
                <a:tc>
                  <a:txBody>
                    <a:bodyPr/>
                    <a:lstStyle/>
                    <a:p>
                      <a:pPr algn="just" fontAlgn="ctr"/>
                      <a:r>
                        <a:rPr lang="ru-RU" sz="1200" b="1"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"Вуктыл" "Развитие физической культуры и спорта"</a:t>
                      </a:r>
                    </a:p>
                  </a:txBody>
                  <a:tcPr marL="9525" marR="9525" marT="9525" marB="0" anchor="ctr"/>
                </a:tc>
                <a:tc>
                  <a:txBody>
                    <a:bodyPr/>
                    <a:lstStyle/>
                    <a:p>
                      <a:pPr algn="ctr" fontAlgn="ctr"/>
                      <a:r>
                        <a:rPr lang="ru-RU" sz="1100" b="1" i="0" u="none" strike="noStrike">
                          <a:effectLst/>
                          <a:latin typeface="Times New Roman CYR"/>
                        </a:rPr>
                        <a:t>15 578 694,54</a:t>
                      </a:r>
                    </a:p>
                  </a:txBody>
                  <a:tcPr marL="9525" marR="9525" marT="9525" marB="0" anchor="ctr"/>
                </a:tc>
                <a:tc>
                  <a:txBody>
                    <a:bodyPr/>
                    <a:lstStyle/>
                    <a:p>
                      <a:pPr algn="ctr" fontAlgn="ctr"/>
                      <a:r>
                        <a:rPr lang="ru-RU" sz="1100" b="1" i="0" u="none" strike="noStrike">
                          <a:effectLst/>
                          <a:latin typeface="Times New Roman CYR"/>
                        </a:rPr>
                        <a:t>8 926 773,93</a:t>
                      </a:r>
                    </a:p>
                  </a:txBody>
                  <a:tcPr marL="9525" marR="9525" marT="9525" marB="0" anchor="ctr"/>
                </a:tc>
                <a:tc>
                  <a:txBody>
                    <a:bodyPr/>
                    <a:lstStyle/>
                    <a:p>
                      <a:pPr algn="ctr" fontAlgn="ctr"/>
                      <a:r>
                        <a:rPr lang="ru-RU" sz="1100" b="1" i="0" u="none" strike="noStrike" dirty="0">
                          <a:effectLst/>
                          <a:latin typeface="Times New Roman CYR"/>
                        </a:rPr>
                        <a:t>9 606 773,93</a:t>
                      </a:r>
                    </a:p>
                  </a:txBody>
                  <a:tcPr marL="9525" marR="9525" marT="9525" marB="0" anchor="ctr"/>
                </a:tc>
              </a:tr>
              <a:tr h="358203">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Подпрограмма 1 "Развитие системы физической культуры и спорта"</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12 947 438,99</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8 926 773,93</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9 606 773,93</a:t>
                      </a:r>
                    </a:p>
                  </a:txBody>
                  <a:tcPr marL="9525" marR="9525" marT="9525" marB="0" anchor="ctr"/>
                </a:tc>
              </a:tr>
              <a:tr h="358203">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Обеспечение деятельности КДЮСШ</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11 660 010,29</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8 856 773,93</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8 856 773,93</a:t>
                      </a:r>
                    </a:p>
                  </a:txBody>
                  <a:tcPr marL="9525" marR="9525" marT="9525" marB="0" anchor="ctr"/>
                </a:tc>
              </a:tr>
              <a:tr h="358203">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Организация и проведение физкультурно-спортивных мероприятий</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250 000,00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62497">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Обучение и повышение квалификации работников отрасли физической культуры и спорта, прохождение семинаров и мастер классов</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62497">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Реализация социально-значимых проектов в рамках проекта «Народный бюджет» в сфере физической культуры и спорта</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379 400,00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70 000,00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58203">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Субсидия на погашение кредиторской задолженности прошлых лет</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87 028,70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62497">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Организация, проведение физкультурно-оздоровительных и адаптивных физкультурно-спортивных мероприятий на территории ГО "Вуктыл"</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15 000,00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62497">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Участие в республиканских, российских и международных соревнованиях, сборах, мастер-классах</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500 000,00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650 000,00</a:t>
                      </a:r>
                    </a:p>
                  </a:txBody>
                  <a:tcPr marL="9525" marR="9525" marT="9525" marB="0" anchor="ctr"/>
                </a:tc>
              </a:tr>
              <a:tr h="362497">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Организация проведений мероприятий по внедрению и популяризации Всероссийского физкультурно-спортивного комплекса "Готов к труду и обороне" (ГТО)</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56 000,00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100 000,00</a:t>
                      </a:r>
                    </a:p>
                  </a:txBody>
                  <a:tcPr marL="9525" marR="9525" marT="9525" marB="0" anchor="ctr"/>
                </a:tc>
              </a:tr>
              <a:tr h="362497">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Подпрограмма 2 "Строительство, ремонт, капитальный ремонт, реконструкция зданий, помещений учреждений и объектов сферы физической культуры и спорта"</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2 631 255,55</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r h="362497">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Строительство, реконструкция, капитальный и текущий ремонт зданий учреждений и объектов сферы физической культуры и спорта</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2 571 255,55</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58203">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Составление проектно-сметной документации, смет, проведение экспертизы</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60 000,00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bl>
          </a:graphicData>
        </a:graphic>
      </p:graphicFrame>
      <p:sp>
        <p:nvSpPr>
          <p:cNvPr id="13" name="Заголовок 1"/>
          <p:cNvSpPr txBox="1">
            <a:spLocks/>
          </p:cNvSpPr>
          <p:nvPr/>
        </p:nvSpPr>
        <p:spPr>
          <a:xfrm>
            <a:off x="0" y="3852"/>
            <a:ext cx="9144000" cy="76085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4"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«Развитие физической культуры и спорта», руб.</a:t>
            </a:r>
            <a:endParaRPr lang="ru-RU" sz="2000" b="0" strike="noStrike" spc="-1" dirty="0">
              <a:latin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CustomShape 1"/>
          <p:cNvSpPr/>
          <p:nvPr/>
        </p:nvSpPr>
        <p:spPr>
          <a:xfrm>
            <a:off x="4535640" y="2952720"/>
            <a:ext cx="4319280" cy="577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536" name="TextShape 2"/>
          <p:cNvSpPr txBox="1"/>
          <p:nvPr/>
        </p:nvSpPr>
        <p:spPr>
          <a:xfrm>
            <a:off x="576000" y="1916640"/>
            <a:ext cx="7776000" cy="387360"/>
          </a:xfrm>
          <a:prstGeom prst="rect">
            <a:avLst/>
          </a:prstGeom>
          <a:noFill/>
          <a:ln>
            <a:noFill/>
          </a:ln>
        </p:spPr>
        <p:txBody>
          <a:bodyPr lIns="90000" tIns="45000" rIns="90000" bIns="45000"/>
          <a:lstStyle/>
          <a:p>
            <a:pPr algn="ctr"/>
            <a:r>
              <a:rPr lang="ru-RU" sz="1600" b="1" i="1" strike="noStrike" spc="-1">
                <a:solidFill>
                  <a:srgbClr val="21409A"/>
                </a:solidFill>
                <a:latin typeface="Times New Roman"/>
              </a:rPr>
              <a:t>               </a:t>
            </a:r>
            <a:r>
              <a:rPr lang="ru-RU" sz="1600" b="1" i="1" strike="noStrike" spc="-1">
                <a:solidFill>
                  <a:srgbClr val="CE181E"/>
                </a:solidFill>
                <a:latin typeface="Times New Roman"/>
              </a:rPr>
              <a:t>Основные целевые индикаторы муниципальной программы</a:t>
            </a:r>
            <a:endParaRPr lang="ru-RU" sz="1600" b="0" strike="noStrike" spc="-1">
              <a:latin typeface="Arial"/>
            </a:endParaRPr>
          </a:p>
        </p:txBody>
      </p:sp>
      <p:graphicFrame>
        <p:nvGraphicFramePr>
          <p:cNvPr id="537" name="Table 3"/>
          <p:cNvGraphicFramePr/>
          <p:nvPr/>
        </p:nvGraphicFramePr>
        <p:xfrm>
          <a:off x="396720" y="2185200"/>
          <a:ext cx="7982640" cy="2116080"/>
        </p:xfrm>
        <a:graphic>
          <a:graphicData uri="http://schemas.openxmlformats.org/drawingml/2006/table">
            <a:tbl>
              <a:tblPr/>
              <a:tblGrid>
                <a:gridCol w="2867040"/>
                <a:gridCol w="747720"/>
                <a:gridCol w="623160"/>
                <a:gridCol w="623880"/>
                <a:gridCol w="623160"/>
                <a:gridCol w="622080"/>
                <a:gridCol w="623880"/>
                <a:gridCol w="623160"/>
                <a:gridCol w="628560"/>
              </a:tblGrid>
              <a:tr h="576000">
                <a:tc>
                  <a:txBody>
                    <a:bodyPr/>
                    <a:lstStyle/>
                    <a:p>
                      <a:pPr algn="ctr"/>
                      <a:r>
                        <a:rPr lang="ru-RU" sz="1200" b="1" strike="noStrike" spc="-1">
                          <a:latin typeface="Times New Roman"/>
                        </a:rPr>
                        <a:t>Показатель (индикатор) </a:t>
                      </a:r>
                      <a:endParaRPr lang="ru-RU" sz="1200" b="0" strike="noStrike" spc="-1">
                        <a:latin typeface="Arial"/>
                      </a:endParaRPr>
                    </a:p>
                    <a:p>
                      <a:pPr algn="ctr"/>
                      <a:r>
                        <a:rPr lang="ru-RU" sz="1200" b="1" strike="noStrike" spc="-1">
                          <a:latin typeface="Times New Roman"/>
                        </a:rPr>
                        <a:t>(наименование)</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CC"/>
                    </a:solidFill>
                  </a:tcPr>
                </a:tc>
                <a:tc>
                  <a:txBody>
                    <a:bodyPr/>
                    <a:lstStyle/>
                    <a:p>
                      <a:pPr algn="ctr"/>
                      <a:r>
                        <a:rPr lang="ru-RU" sz="1200" b="1" strike="noStrike" spc="-1">
                          <a:latin typeface="Times New Roman"/>
                        </a:rPr>
                        <a:t>Ед. </a:t>
                      </a:r>
                      <a:endParaRPr lang="ru-RU" sz="1200" b="0" strike="noStrike" spc="-1">
                        <a:latin typeface="Arial"/>
                      </a:endParaRPr>
                    </a:p>
                    <a:p>
                      <a:pPr algn="ctr"/>
                      <a:r>
                        <a:rPr lang="ru-RU" sz="1200" b="1" strike="noStrike" spc="-1">
                          <a:latin typeface="Times New Roman"/>
                        </a:rPr>
                        <a:t>измерения</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CC"/>
                    </a:solidFill>
                  </a:tcPr>
                </a:tc>
                <a:tc>
                  <a:txBody>
                    <a:bodyPr/>
                    <a:lstStyle/>
                    <a:p>
                      <a:r>
                        <a:rPr lang="ru-RU" sz="1200" b="1" strike="noStrike" spc="-1">
                          <a:latin typeface="Times New Roman"/>
                        </a:rPr>
                        <a:t>2015</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CC"/>
                    </a:solidFill>
                  </a:tcPr>
                </a:tc>
                <a:tc>
                  <a:txBody>
                    <a:bodyPr/>
                    <a:lstStyle/>
                    <a:p>
                      <a:r>
                        <a:rPr lang="ru-RU" sz="1200" b="1" strike="noStrike" spc="-1">
                          <a:latin typeface="Times New Roman"/>
                        </a:rPr>
                        <a:t>2016</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CC"/>
                    </a:solidFill>
                  </a:tcPr>
                </a:tc>
                <a:tc>
                  <a:txBody>
                    <a:bodyPr/>
                    <a:lstStyle/>
                    <a:p>
                      <a:r>
                        <a:rPr lang="ru-RU" sz="1200" b="1" strike="noStrike" spc="-1">
                          <a:latin typeface="Times New Roman"/>
                        </a:rPr>
                        <a:t>2017</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CC"/>
                    </a:solidFill>
                  </a:tcPr>
                </a:tc>
                <a:tc>
                  <a:txBody>
                    <a:bodyPr/>
                    <a:lstStyle/>
                    <a:p>
                      <a:r>
                        <a:rPr lang="ru-RU" sz="1200" b="1" strike="noStrike" spc="-1">
                          <a:latin typeface="Times New Roman"/>
                        </a:rPr>
                        <a:t>2018</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CC"/>
                    </a:solidFill>
                  </a:tcPr>
                </a:tc>
                <a:tc>
                  <a:txBody>
                    <a:bodyPr/>
                    <a:lstStyle/>
                    <a:p>
                      <a:r>
                        <a:rPr lang="ru-RU" sz="1200" b="1" strike="noStrike" spc="-1">
                          <a:latin typeface="Times New Roman"/>
                        </a:rPr>
                        <a:t>2019</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CC"/>
                    </a:solidFill>
                  </a:tcPr>
                </a:tc>
                <a:tc>
                  <a:txBody>
                    <a:bodyPr/>
                    <a:lstStyle/>
                    <a:p>
                      <a:r>
                        <a:rPr lang="ru-RU" sz="1200" b="1" strike="noStrike" spc="-1">
                          <a:latin typeface="Times New Roman"/>
                        </a:rPr>
                        <a:t>2020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CC"/>
                    </a:solidFill>
                  </a:tcPr>
                </a:tc>
                <a:tc>
                  <a:txBody>
                    <a:bodyPr/>
                    <a:lstStyle/>
                    <a:p>
                      <a:r>
                        <a:rPr lang="ru-RU" sz="1200" b="1" strike="noStrike" spc="-1">
                          <a:latin typeface="Times New Roman"/>
                        </a:rPr>
                        <a:t>2021</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CC"/>
                    </a:solidFill>
                  </a:tcPr>
                </a:tc>
              </a:tr>
              <a:tr h="318960">
                <a:tc gridSpan="9">
                  <a:txBody>
                    <a:bodyPr/>
                    <a:lstStyle/>
                    <a:p>
                      <a:pPr algn="ctr"/>
                      <a:r>
                        <a:rPr lang="ru-RU" sz="1200" b="1" strike="noStrike" spc="-1">
                          <a:latin typeface="Times New Roman"/>
                        </a:rPr>
                        <a:t>Муниципальная программа «Развитие физической культуры и спорта»</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r>
              <a:tr h="699840">
                <a:tc>
                  <a:txBody>
                    <a:bodyPr/>
                    <a:lstStyle/>
                    <a:p>
                      <a:pPr algn="just"/>
                      <a:r>
                        <a:rPr lang="ru-RU" sz="1200" b="0" strike="noStrike" spc="-1">
                          <a:latin typeface="Times New Roman"/>
                        </a:rPr>
                        <a:t>Удельный вес населения, систематически занимающегося физической культурой и спортом </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FF"/>
                    </a:solidFill>
                  </a:tcPr>
                </a:tc>
                <a:tc>
                  <a:txBody>
                    <a:bodyPr/>
                    <a:lstStyle/>
                    <a:p>
                      <a:pPr algn="ctr"/>
                      <a:r>
                        <a:rPr lang="ru-RU" sz="1200" b="0" strike="noStrike" spc="-1">
                          <a:latin typeface="Times New Roman"/>
                        </a:rPr>
                        <a:t>процент</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FF"/>
                    </a:solidFill>
                  </a:tcPr>
                </a:tc>
                <a:tc>
                  <a:txBody>
                    <a:bodyPr/>
                    <a:lstStyle/>
                    <a:p>
                      <a:pPr algn="ctr"/>
                      <a:r>
                        <a:rPr lang="ru-RU" sz="1200" b="0" strike="noStrike" spc="-1">
                          <a:latin typeface="Times New Roman"/>
                        </a:rPr>
                        <a:t>35,28</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FF"/>
                    </a:solidFill>
                  </a:tcPr>
                </a:tc>
                <a:tc>
                  <a:txBody>
                    <a:bodyPr/>
                    <a:lstStyle/>
                    <a:p>
                      <a:pPr algn="ctr"/>
                      <a:r>
                        <a:rPr lang="ru-RU" sz="1200" b="0" strike="noStrike" spc="-1">
                          <a:latin typeface="Times New Roman"/>
                        </a:rPr>
                        <a:t>35,41</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FF"/>
                    </a:solidFill>
                  </a:tcPr>
                </a:tc>
                <a:tc>
                  <a:txBody>
                    <a:bodyPr/>
                    <a:lstStyle/>
                    <a:p>
                      <a:pPr algn="ctr"/>
                      <a:r>
                        <a:rPr lang="ru-RU" sz="1200" b="0" strike="noStrike" spc="-1">
                          <a:latin typeface="Times New Roman"/>
                        </a:rPr>
                        <a:t>37,17</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FF"/>
                    </a:solidFill>
                  </a:tcPr>
                </a:tc>
                <a:tc>
                  <a:txBody>
                    <a:bodyPr/>
                    <a:lstStyle/>
                    <a:p>
                      <a:pPr algn="ctr"/>
                      <a:r>
                        <a:rPr lang="ru-RU" sz="1200" b="0" strike="noStrike" spc="-1">
                          <a:latin typeface="Times New Roman"/>
                        </a:rPr>
                        <a:t>40,32</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FF"/>
                    </a:solidFill>
                  </a:tcPr>
                </a:tc>
                <a:tc>
                  <a:txBody>
                    <a:bodyPr/>
                    <a:lstStyle/>
                    <a:p>
                      <a:pPr algn="ctr"/>
                      <a:r>
                        <a:rPr lang="ru-RU" sz="1200" b="0" strike="noStrike" spc="-1">
                          <a:latin typeface="Times New Roman"/>
                        </a:rPr>
                        <a:t>42,84</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FF"/>
                    </a:solidFill>
                  </a:tcPr>
                </a:tc>
                <a:tc>
                  <a:txBody>
                    <a:bodyPr/>
                    <a:lstStyle/>
                    <a:p>
                      <a:pPr algn="ctr"/>
                      <a:r>
                        <a:rPr lang="ru-RU" sz="1200" b="0" strike="noStrike" spc="-1">
                          <a:latin typeface="Times New Roman"/>
                        </a:rPr>
                        <a:t>45,36</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FF"/>
                    </a:solidFill>
                  </a:tcPr>
                </a:tc>
                <a:tc>
                  <a:txBody>
                    <a:bodyPr/>
                    <a:lstStyle/>
                    <a:p>
                      <a:pPr algn="ctr"/>
                      <a:r>
                        <a:rPr lang="ru-RU" sz="1200" b="0" strike="noStrike" spc="-1">
                          <a:latin typeface="Times New Roman"/>
                        </a:rPr>
                        <a:t>46,5</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FF"/>
                    </a:solidFill>
                  </a:tcPr>
                </a:tc>
              </a:tr>
              <a:tr h="216000">
                <a:tc>
                  <a:txBody>
                    <a:bodyPr/>
                    <a:lstStyle/>
                    <a:p>
                      <a:pPr algn="just"/>
                      <a:r>
                        <a:rPr lang="ru-RU" sz="1200" b="0" strike="noStrike" spc="-1">
                          <a:latin typeface="Times New Roman"/>
                        </a:rPr>
                        <a:t>Уровень физической подготовки спортсменов: массовые разряды </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человек</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220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245</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250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255</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260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270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280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r>
            </a:tbl>
          </a:graphicData>
        </a:graphic>
      </p:graphicFrame>
      <p:sp>
        <p:nvSpPr>
          <p:cNvPr id="538" name="CustomShape 4"/>
          <p:cNvSpPr/>
          <p:nvPr/>
        </p:nvSpPr>
        <p:spPr>
          <a:xfrm>
            <a:off x="192600" y="720000"/>
            <a:ext cx="8807400" cy="1158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1" strike="noStrike" spc="-1">
                <a:solidFill>
                  <a:srgbClr val="0000FF"/>
                </a:solidFill>
                <a:latin typeface="Calibri"/>
                <a:ea typeface="Microsoft YaHei"/>
              </a:rPr>
              <a:t>Задачи муниципальной программы:</a:t>
            </a:r>
            <a:endParaRPr lang="ru-RU" sz="1400" b="0" strike="noStrike" spc="-1">
              <a:latin typeface="Arial"/>
            </a:endParaRPr>
          </a:p>
          <a:p>
            <a:pPr>
              <a:lnSpc>
                <a:spcPct val="100000"/>
              </a:lnSpc>
            </a:pPr>
            <a:r>
              <a:rPr lang="ru-RU" sz="1400" b="1" strike="noStrike" spc="-1">
                <a:solidFill>
                  <a:srgbClr val="000000"/>
                </a:solidFill>
                <a:latin typeface="Calibri"/>
                <a:ea typeface="Microsoft YaHei"/>
              </a:rPr>
              <a:t>1. Обеспечение населения городского округа «Вуктыл» возможностями для удовлетворения потребностей в занятиях физической культурой и спортом.</a:t>
            </a:r>
            <a:endParaRPr lang="ru-RU" sz="1400" b="0" strike="noStrike" spc="-1">
              <a:latin typeface="Arial"/>
            </a:endParaRPr>
          </a:p>
          <a:p>
            <a:pPr>
              <a:lnSpc>
                <a:spcPct val="100000"/>
              </a:lnSpc>
            </a:pPr>
            <a:r>
              <a:rPr lang="ru-RU" sz="1400" b="1" strike="noStrike" spc="-1">
                <a:solidFill>
                  <a:srgbClr val="000000"/>
                </a:solidFill>
                <a:latin typeface="Calibri"/>
                <a:ea typeface="Microsoft YaHei"/>
              </a:rPr>
              <a:t>2. Улучшение технического состояния учреждений и объектов сферы физической культуры и спорта.</a:t>
            </a:r>
            <a:endParaRPr lang="ru-RU" sz="1400" b="0" strike="noStrike" spc="-1">
              <a:latin typeface="Arial"/>
            </a:endParaRPr>
          </a:p>
          <a:p>
            <a:pPr algn="just">
              <a:lnSpc>
                <a:spcPct val="100000"/>
              </a:lnSpc>
            </a:pPr>
            <a:r>
              <a:rPr lang="ru-RU" sz="1400" b="1" strike="noStrike" spc="-1">
                <a:solidFill>
                  <a:srgbClr val="0000FF"/>
                </a:solidFill>
                <a:latin typeface="Calibri"/>
                <a:ea typeface="Microsoft YaHei"/>
              </a:rPr>
              <a:t>Цель муниципальной программы </a:t>
            </a:r>
            <a:r>
              <a:rPr lang="ru-RU" sz="1400" b="1" strike="noStrike" spc="-1">
                <a:solidFill>
                  <a:srgbClr val="000000"/>
                </a:solidFill>
                <a:latin typeface="Calibri"/>
                <a:ea typeface="Microsoft YaHei"/>
              </a:rPr>
              <a:t>- совершенствование системы физической культуры и спорта. </a:t>
            </a:r>
            <a:endParaRPr lang="ru-RU" sz="1400" b="0" strike="noStrike" spc="-1">
              <a:latin typeface="Arial"/>
            </a:endParaRPr>
          </a:p>
        </p:txBody>
      </p:sp>
      <p:sp>
        <p:nvSpPr>
          <p:cNvPr id="539" name="CustomShape 5"/>
          <p:cNvSpPr/>
          <p:nvPr/>
        </p:nvSpPr>
        <p:spPr>
          <a:xfrm>
            <a:off x="309600" y="1916640"/>
            <a:ext cx="8451000" cy="307080"/>
          </a:xfrm>
          <a:prstGeom prst="rect">
            <a:avLst/>
          </a:prstGeom>
          <a:noFill/>
          <a:ln>
            <a:noFill/>
          </a:ln>
        </p:spPr>
        <p:style>
          <a:lnRef idx="0">
            <a:scrgbClr r="0" g="0" b="0"/>
          </a:lnRef>
          <a:fillRef idx="0">
            <a:scrgbClr r="0" g="0" b="0"/>
          </a:fillRef>
          <a:effectRef idx="0">
            <a:scrgbClr r="0" g="0" b="0"/>
          </a:effectRef>
          <a:fontRef idx="minor"/>
        </p:style>
      </p:sp>
      <p:sp>
        <p:nvSpPr>
          <p:cNvPr id="541" name="TextShape 6"/>
          <p:cNvSpPr txBox="1"/>
          <p:nvPr/>
        </p:nvSpPr>
        <p:spPr>
          <a:xfrm>
            <a:off x="1406520" y="4435560"/>
            <a:ext cx="6081480" cy="316440"/>
          </a:xfrm>
          <a:prstGeom prst="rect">
            <a:avLst/>
          </a:prstGeom>
          <a:noFill/>
          <a:ln>
            <a:noFill/>
          </a:ln>
        </p:spPr>
        <p:txBody>
          <a:bodyPr lIns="90000" tIns="45000" rIns="90000" bIns="45000"/>
          <a:lstStyle/>
          <a:p>
            <a:pPr algn="ctr">
              <a:lnSpc>
                <a:spcPct val="100000"/>
              </a:lnSpc>
            </a:pPr>
            <a:r>
              <a:rPr lang="ru-RU" sz="1600" b="1" i="1" strike="noStrike" spc="-1">
                <a:solidFill>
                  <a:srgbClr val="ED1C24"/>
                </a:solidFill>
                <a:latin typeface="Times New Roman"/>
                <a:ea typeface="Microsoft YaHei"/>
              </a:rPr>
              <a:t>Доля расходов на реализацию программы в расходах бюджета, %</a:t>
            </a:r>
            <a:endParaRPr lang="ru-RU" sz="1600" b="0" strike="noStrike" spc="-1">
              <a:latin typeface="Arial"/>
            </a:endParaRPr>
          </a:p>
        </p:txBody>
      </p:sp>
      <p:sp>
        <p:nvSpPr>
          <p:cNvPr id="10" name="Заголовок 1"/>
          <p:cNvSpPr txBox="1">
            <a:spLocks/>
          </p:cNvSpPr>
          <p:nvPr/>
        </p:nvSpPr>
        <p:spPr>
          <a:xfrm>
            <a:off x="0" y="3852"/>
            <a:ext cx="9144000" cy="76085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«Развитие физической культуры и спорта»</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1076875238"/>
              </p:ext>
            </p:extLst>
          </p:nvPr>
        </p:nvGraphicFramePr>
        <p:xfrm>
          <a:off x="1547664" y="4941168"/>
          <a:ext cx="5832648" cy="167196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Picture 1"/>
          <p:cNvPicPr/>
          <p:nvPr/>
        </p:nvPicPr>
        <p:blipFill>
          <a:blip r:embed="rId3"/>
          <a:stretch/>
        </p:blipFill>
        <p:spPr>
          <a:xfrm>
            <a:off x="0" y="0"/>
            <a:ext cx="9143640" cy="834840"/>
          </a:xfrm>
          <a:prstGeom prst="rect">
            <a:avLst/>
          </a:prstGeom>
          <a:ln>
            <a:noFill/>
          </a:ln>
        </p:spPr>
      </p:pic>
      <p:pic>
        <p:nvPicPr>
          <p:cNvPr id="128" name="Picture 3"/>
          <p:cNvPicPr/>
          <p:nvPr/>
        </p:nvPicPr>
        <p:blipFill>
          <a:blip r:embed="rId4"/>
          <a:stretch/>
        </p:blipFill>
        <p:spPr>
          <a:xfrm>
            <a:off x="103320" y="1017720"/>
            <a:ext cx="8911800" cy="980640"/>
          </a:xfrm>
          <a:prstGeom prst="rect">
            <a:avLst/>
          </a:prstGeom>
          <a:ln>
            <a:noFill/>
          </a:ln>
        </p:spPr>
      </p:pic>
      <p:sp>
        <p:nvSpPr>
          <p:cNvPr id="129" name="CustomShape 1"/>
          <p:cNvSpPr/>
          <p:nvPr/>
        </p:nvSpPr>
        <p:spPr>
          <a:xfrm>
            <a:off x="163440" y="1046160"/>
            <a:ext cx="8787960" cy="866520"/>
          </a:xfrm>
          <a:prstGeom prst="rect">
            <a:avLst/>
          </a:prstGeom>
          <a:noFill/>
          <a:ln>
            <a:noFill/>
          </a:ln>
        </p:spPr>
        <p:style>
          <a:lnRef idx="0">
            <a:scrgbClr r="0" g="0" b="0"/>
          </a:lnRef>
          <a:fillRef idx="0">
            <a:scrgbClr r="0" g="0" b="0"/>
          </a:fillRef>
          <a:effectRef idx="0">
            <a:scrgbClr r="0" g="0" b="0"/>
          </a:effectRef>
          <a:fontRef idx="minor"/>
        </p:style>
      </p:sp>
      <p:pic>
        <p:nvPicPr>
          <p:cNvPr id="130" name="Picture 5"/>
          <p:cNvPicPr/>
          <p:nvPr/>
        </p:nvPicPr>
        <p:blipFill>
          <a:blip r:embed="rId5"/>
          <a:stretch/>
        </p:blipFill>
        <p:spPr>
          <a:xfrm>
            <a:off x="42840" y="2041560"/>
            <a:ext cx="3024000" cy="1682280"/>
          </a:xfrm>
          <a:prstGeom prst="rect">
            <a:avLst/>
          </a:prstGeom>
          <a:ln>
            <a:noFill/>
          </a:ln>
        </p:spPr>
      </p:pic>
      <p:pic>
        <p:nvPicPr>
          <p:cNvPr id="131" name="Picture 6"/>
          <p:cNvPicPr/>
          <p:nvPr/>
        </p:nvPicPr>
        <p:blipFill>
          <a:blip r:embed="rId6"/>
          <a:stretch/>
        </p:blipFill>
        <p:spPr>
          <a:xfrm>
            <a:off x="96840" y="4425840"/>
            <a:ext cx="2474640" cy="1279080"/>
          </a:xfrm>
          <a:prstGeom prst="rect">
            <a:avLst/>
          </a:prstGeom>
          <a:ln>
            <a:noFill/>
          </a:ln>
        </p:spPr>
      </p:pic>
      <p:pic>
        <p:nvPicPr>
          <p:cNvPr id="132" name="Picture 8"/>
          <p:cNvPicPr/>
          <p:nvPr/>
        </p:nvPicPr>
        <p:blipFill>
          <a:blip r:embed="rId7"/>
          <a:stretch/>
        </p:blipFill>
        <p:spPr>
          <a:xfrm>
            <a:off x="103320" y="6218280"/>
            <a:ext cx="8911800" cy="686880"/>
          </a:xfrm>
          <a:prstGeom prst="rect">
            <a:avLst/>
          </a:prstGeom>
          <a:ln>
            <a:noFill/>
          </a:ln>
        </p:spPr>
      </p:pic>
      <p:sp>
        <p:nvSpPr>
          <p:cNvPr id="133" name="CustomShape 2"/>
          <p:cNvSpPr/>
          <p:nvPr/>
        </p:nvSpPr>
        <p:spPr>
          <a:xfrm>
            <a:off x="163440" y="6253200"/>
            <a:ext cx="8787960" cy="5194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000000"/>
                </a:solidFill>
                <a:latin typeface="Arial"/>
                <a:ea typeface="Microsoft YaHei"/>
              </a:rPr>
              <a:t>Сбалансированность бюджета по доходам и расходам –основополагающее требование, предъявляемое к органам, составляющим и утверждающим бюджет</a:t>
            </a:r>
            <a:endParaRPr lang="ru-RU" sz="1400" b="0" strike="noStrike" spc="-1">
              <a:latin typeface="Arial"/>
            </a:endParaRPr>
          </a:p>
        </p:txBody>
      </p:sp>
      <p:pic>
        <p:nvPicPr>
          <p:cNvPr id="134" name="Picture 11"/>
          <p:cNvPicPr/>
          <p:nvPr/>
        </p:nvPicPr>
        <p:blipFill>
          <a:blip r:embed="rId8"/>
          <a:stretch/>
        </p:blipFill>
        <p:spPr>
          <a:xfrm>
            <a:off x="3013200" y="2111400"/>
            <a:ext cx="2174400" cy="1318680"/>
          </a:xfrm>
          <a:prstGeom prst="rect">
            <a:avLst/>
          </a:prstGeom>
          <a:ln>
            <a:noFill/>
          </a:ln>
        </p:spPr>
      </p:pic>
      <p:sp>
        <p:nvSpPr>
          <p:cNvPr id="135" name="CustomShape 3"/>
          <p:cNvSpPr/>
          <p:nvPr/>
        </p:nvSpPr>
        <p:spPr>
          <a:xfrm>
            <a:off x="1109520" y="5878440"/>
            <a:ext cx="166320" cy="509400"/>
          </a:xfrm>
          <a:prstGeom prst="rect">
            <a:avLst/>
          </a:prstGeom>
          <a:noFill/>
          <a:ln>
            <a:noFill/>
          </a:ln>
        </p:spPr>
        <p:style>
          <a:lnRef idx="0">
            <a:scrgbClr r="0" g="0" b="0"/>
          </a:lnRef>
          <a:fillRef idx="0">
            <a:scrgbClr r="0" g="0" b="0"/>
          </a:fillRef>
          <a:effectRef idx="0">
            <a:scrgbClr r="0" g="0" b="0"/>
          </a:effectRef>
          <a:fontRef idx="minor"/>
        </p:style>
      </p:sp>
      <p:sp>
        <p:nvSpPr>
          <p:cNvPr id="136" name="CustomShape 4"/>
          <p:cNvSpPr/>
          <p:nvPr/>
        </p:nvSpPr>
        <p:spPr>
          <a:xfrm rot="16200000">
            <a:off x="1004760" y="3957840"/>
            <a:ext cx="676080" cy="337680"/>
          </a:xfrm>
          <a:prstGeom prst="leftArrow">
            <a:avLst>
              <a:gd name="adj1" fmla="val 50000"/>
              <a:gd name="adj2" fmla="val 52074"/>
            </a:avLst>
          </a:prstGeom>
          <a:solidFill>
            <a:srgbClr val="4F81BD"/>
          </a:solidFill>
          <a:ln w="25560">
            <a:solidFill>
              <a:srgbClr val="385D8A"/>
            </a:solidFill>
            <a:miter/>
          </a:ln>
        </p:spPr>
        <p:style>
          <a:lnRef idx="0">
            <a:scrgbClr r="0" g="0" b="0"/>
          </a:lnRef>
          <a:fillRef idx="0">
            <a:scrgbClr r="0" g="0" b="0"/>
          </a:fillRef>
          <a:effectRef idx="0">
            <a:scrgbClr r="0" g="0" b="0"/>
          </a:effectRef>
          <a:fontRef idx="minor"/>
        </p:style>
      </p:sp>
      <p:sp>
        <p:nvSpPr>
          <p:cNvPr id="137" name="CustomShape 5"/>
          <p:cNvSpPr/>
          <p:nvPr/>
        </p:nvSpPr>
        <p:spPr>
          <a:xfrm rot="5400000">
            <a:off x="7244280" y="3894120"/>
            <a:ext cx="653760" cy="337680"/>
          </a:xfrm>
          <a:prstGeom prst="rightArrow">
            <a:avLst>
              <a:gd name="adj1" fmla="val 50000"/>
              <a:gd name="adj2" fmla="val 51921"/>
            </a:avLst>
          </a:prstGeom>
          <a:solidFill>
            <a:srgbClr val="4F81BD"/>
          </a:solidFill>
          <a:ln w="25560">
            <a:solidFill>
              <a:srgbClr val="385D8A"/>
            </a:solidFill>
            <a:miter/>
          </a:ln>
        </p:spPr>
        <p:style>
          <a:lnRef idx="0">
            <a:scrgbClr r="0" g="0" b="0"/>
          </a:lnRef>
          <a:fillRef idx="0">
            <a:scrgbClr r="0" g="0" b="0"/>
          </a:fillRef>
          <a:effectRef idx="0">
            <a:scrgbClr r="0" g="0" b="0"/>
          </a:effectRef>
          <a:fontRef idx="minor"/>
        </p:style>
      </p:sp>
      <p:pic>
        <p:nvPicPr>
          <p:cNvPr id="138" name="Picture 15"/>
          <p:cNvPicPr/>
          <p:nvPr/>
        </p:nvPicPr>
        <p:blipFill>
          <a:blip r:embed="rId9"/>
          <a:stretch/>
        </p:blipFill>
        <p:spPr>
          <a:xfrm>
            <a:off x="900000" y="998640"/>
            <a:ext cx="7197480" cy="948960"/>
          </a:xfrm>
          <a:prstGeom prst="rect">
            <a:avLst/>
          </a:prstGeom>
          <a:ln>
            <a:noFill/>
          </a:ln>
        </p:spPr>
      </p:pic>
      <p:pic>
        <p:nvPicPr>
          <p:cNvPr id="139" name="Picture 16"/>
          <p:cNvPicPr/>
          <p:nvPr/>
        </p:nvPicPr>
        <p:blipFill>
          <a:blip r:embed="rId10"/>
          <a:stretch/>
        </p:blipFill>
        <p:spPr>
          <a:xfrm>
            <a:off x="5203800" y="2033640"/>
            <a:ext cx="3747600" cy="1661760"/>
          </a:xfrm>
          <a:prstGeom prst="rect">
            <a:avLst/>
          </a:prstGeom>
          <a:ln>
            <a:noFill/>
          </a:ln>
        </p:spPr>
      </p:pic>
      <p:pic>
        <p:nvPicPr>
          <p:cNvPr id="140" name="Picture 17"/>
          <p:cNvPicPr/>
          <p:nvPr/>
        </p:nvPicPr>
        <p:blipFill>
          <a:blip r:embed="rId11"/>
          <a:stretch/>
        </p:blipFill>
        <p:spPr>
          <a:xfrm>
            <a:off x="6410160" y="4397400"/>
            <a:ext cx="2435040" cy="1260000"/>
          </a:xfrm>
          <a:prstGeom prst="rect">
            <a:avLst/>
          </a:prstGeom>
          <a:ln>
            <a:noFill/>
          </a:ln>
        </p:spPr>
      </p:pic>
      <p:pic>
        <p:nvPicPr>
          <p:cNvPr id="141" name="Picture 18"/>
          <p:cNvPicPr/>
          <p:nvPr/>
        </p:nvPicPr>
        <p:blipFill>
          <a:blip r:embed="rId12"/>
          <a:stretch/>
        </p:blipFill>
        <p:spPr>
          <a:xfrm>
            <a:off x="2476440" y="3624120"/>
            <a:ext cx="3897000" cy="2391840"/>
          </a:xfrm>
          <a:prstGeom prst="rect">
            <a:avLst/>
          </a:prstGeom>
          <a:ln>
            <a:noFill/>
          </a:ln>
        </p:spPr>
      </p:pic>
      <p:pic>
        <p:nvPicPr>
          <p:cNvPr id="142" name="Picture 19"/>
          <p:cNvPicPr/>
          <p:nvPr/>
        </p:nvPicPr>
        <p:blipFill>
          <a:blip r:embed="rId13"/>
          <a:stretch/>
        </p:blipFill>
        <p:spPr>
          <a:xfrm>
            <a:off x="4846680" y="3708360"/>
            <a:ext cx="1126800" cy="1794960"/>
          </a:xfrm>
          <a:prstGeom prst="rect">
            <a:avLst/>
          </a:prstGeom>
          <a:ln>
            <a:noFill/>
          </a:ln>
        </p:spPr>
      </p:pic>
      <p:pic>
        <p:nvPicPr>
          <p:cNvPr id="143" name="Picture 20"/>
          <p:cNvPicPr/>
          <p:nvPr/>
        </p:nvPicPr>
        <p:blipFill>
          <a:blip r:embed="rId14"/>
          <a:stretch/>
        </p:blipFill>
        <p:spPr>
          <a:xfrm>
            <a:off x="3013200" y="3708360"/>
            <a:ext cx="971280" cy="1923840"/>
          </a:xfrm>
          <a:prstGeom prst="rect">
            <a:avLst/>
          </a:prstGeom>
          <a:ln>
            <a:noFill/>
          </a:ln>
        </p:spPr>
      </p:pic>
      <p:pic>
        <p:nvPicPr>
          <p:cNvPr id="144" name="Picture 21"/>
          <p:cNvPicPr/>
          <p:nvPr/>
        </p:nvPicPr>
        <p:blipFill>
          <a:blip r:embed="rId15"/>
          <a:stretch/>
        </p:blipFill>
        <p:spPr>
          <a:xfrm>
            <a:off x="3890880" y="4178160"/>
            <a:ext cx="1174320" cy="991800"/>
          </a:xfrm>
          <a:prstGeom prst="rect">
            <a:avLst/>
          </a:prstGeom>
          <a:ln>
            <a:noFill/>
          </a:ln>
        </p:spPr>
      </p:pic>
      <p:sp>
        <p:nvSpPr>
          <p:cNvPr id="145" name="CustomShape 6"/>
          <p:cNvSpPr/>
          <p:nvPr/>
        </p:nvSpPr>
        <p:spPr>
          <a:xfrm>
            <a:off x="4357800" y="4365720"/>
            <a:ext cx="244080" cy="48384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nSpc>
                <a:spcPct val="100000"/>
              </a:lnSpc>
            </a:pPr>
            <a:r>
              <a:rPr lang="ru-RU" sz="3200" b="1" strike="noStrike" spc="-1">
                <a:solidFill>
                  <a:srgbClr val="FF0000"/>
                </a:solidFill>
                <a:latin typeface="Arial"/>
                <a:ea typeface="Microsoft YaHei"/>
              </a:rPr>
              <a:t>=</a:t>
            </a:r>
            <a:endParaRPr lang="ru-RU" sz="3200" b="0" strike="noStrike" spc="-1">
              <a:latin typeface="Aria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CustomShape 1"/>
          <p:cNvSpPr/>
          <p:nvPr/>
        </p:nvSpPr>
        <p:spPr>
          <a:xfrm>
            <a:off x="144000" y="761400"/>
            <a:ext cx="3384000" cy="5965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100" b="1" strike="noStrike" spc="-1">
                <a:solidFill>
                  <a:srgbClr val="000000"/>
                </a:solidFill>
                <a:latin typeface="Times New Roman"/>
                <a:ea typeface="Microsoft YaHei"/>
              </a:rPr>
              <a:t>                                                                                            </a:t>
            </a:r>
            <a:endParaRPr lang="ru-RU" sz="1100" b="0" strike="noStrike" spc="-1">
              <a:latin typeface="Arial"/>
            </a:endParaRPr>
          </a:p>
          <a:p>
            <a:pPr algn="just">
              <a:lnSpc>
                <a:spcPct val="100000"/>
              </a:lnSpc>
            </a:pPr>
            <a:endParaRPr lang="ru-RU" sz="1100" b="0" strike="noStrike" spc="-1">
              <a:latin typeface="Arial"/>
            </a:endParaRPr>
          </a:p>
        </p:txBody>
      </p:sp>
      <p:sp>
        <p:nvSpPr>
          <p:cNvPr id="545" name="TextShape 3"/>
          <p:cNvSpPr txBox="1"/>
          <p:nvPr/>
        </p:nvSpPr>
        <p:spPr>
          <a:xfrm>
            <a:off x="2233320" y="651080"/>
            <a:ext cx="4987440" cy="434632"/>
          </a:xfrm>
          <a:prstGeom prst="rect">
            <a:avLst/>
          </a:prstGeom>
          <a:noFill/>
          <a:ln>
            <a:noFill/>
          </a:ln>
        </p:spPr>
        <p:txBody>
          <a:bodyPr lIns="90000" tIns="45000" rIns="90000" bIns="45000"/>
          <a:lstStyle/>
          <a:p>
            <a:pPr algn="ctr">
              <a:lnSpc>
                <a:spcPct val="100000"/>
              </a:lnSpc>
            </a:pPr>
            <a:r>
              <a:rPr lang="ru-RU" sz="1300" b="1" strike="noStrike" spc="-1" dirty="0">
                <a:solidFill>
                  <a:srgbClr val="000000"/>
                </a:solidFill>
                <a:latin typeface="Times New Roman"/>
                <a:ea typeface="Microsoft YaHei"/>
              </a:rPr>
              <a:t>На реализацию данной программы предусмотрено:</a:t>
            </a: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r>
              <a:rPr lang="ru-RU" sz="1300" b="1" strike="noStrike" spc="-1" dirty="0">
                <a:solidFill>
                  <a:srgbClr val="000000"/>
                </a:solidFill>
                <a:latin typeface="Times New Roman"/>
                <a:ea typeface="Microsoft YaHei"/>
              </a:rPr>
              <a:t>      </a:t>
            </a:r>
            <a:endParaRPr lang="ru-RU" sz="1300" b="0" strike="noStrike"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664973311"/>
              </p:ext>
            </p:extLst>
          </p:nvPr>
        </p:nvGraphicFramePr>
        <p:xfrm>
          <a:off x="125752" y="997439"/>
          <a:ext cx="8892496" cy="5619424"/>
        </p:xfrm>
        <a:graphic>
          <a:graphicData uri="http://schemas.openxmlformats.org/drawingml/2006/table">
            <a:tbl>
              <a:tblPr firstRow="1" bandRow="1">
                <a:tableStyleId>{5C22544A-7EE6-4342-B048-85BDC9FD1C3A}</a:tableStyleId>
              </a:tblPr>
              <a:tblGrid>
                <a:gridCol w="6117720"/>
                <a:gridCol w="974576"/>
                <a:gridCol w="936104"/>
                <a:gridCol w="864096"/>
              </a:tblGrid>
              <a:tr h="307543">
                <a:tc>
                  <a:txBody>
                    <a:bodyPr/>
                    <a:lstStyle/>
                    <a:p>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2019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58888">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"Вуктыл" "Безопасность жизнедеятельности населения"</a:t>
                      </a:r>
                    </a:p>
                  </a:txBody>
                  <a:tcPr marL="9525" marR="9525" marT="9525" marB="0" anchor="ctr"/>
                </a:tc>
                <a:tc>
                  <a:txBody>
                    <a:bodyPr/>
                    <a:lstStyle/>
                    <a:p>
                      <a:pPr algn="ctr" fontAlgn="ctr"/>
                      <a:r>
                        <a:rPr lang="ru-RU" sz="1100" b="1" i="0" u="none" strike="noStrike">
                          <a:effectLst/>
                          <a:latin typeface="Times New Roman CYR"/>
                        </a:rPr>
                        <a:t>9 787 602,28</a:t>
                      </a:r>
                    </a:p>
                  </a:txBody>
                  <a:tcPr marL="9525" marR="9525" marT="9525" marB="0" anchor="ctr"/>
                </a:tc>
                <a:tc>
                  <a:txBody>
                    <a:bodyPr/>
                    <a:lstStyle/>
                    <a:p>
                      <a:pPr algn="ctr" fontAlgn="ctr"/>
                      <a:r>
                        <a:rPr lang="ru-RU" sz="1100" b="1" i="0" u="none" strike="noStrike">
                          <a:effectLst/>
                          <a:latin typeface="Times New Roman CYR"/>
                        </a:rPr>
                        <a:t>3 633 289,98</a:t>
                      </a:r>
                    </a:p>
                  </a:txBody>
                  <a:tcPr marL="9525" marR="9525" marT="9525" marB="0" anchor="ctr"/>
                </a:tc>
                <a:tc>
                  <a:txBody>
                    <a:bodyPr/>
                    <a:lstStyle/>
                    <a:p>
                      <a:pPr algn="ctr" fontAlgn="ctr"/>
                      <a:r>
                        <a:rPr lang="ru-RU" sz="1100" b="1" i="0" u="none" strike="noStrike" dirty="0">
                          <a:effectLst/>
                          <a:latin typeface="Times New Roman CYR"/>
                        </a:rPr>
                        <a:t>3 476 039,98</a:t>
                      </a:r>
                    </a:p>
                  </a:txBody>
                  <a:tcPr marL="9525" marR="9525" marT="9525" marB="0" anchor="ctr"/>
                </a:tc>
              </a:tr>
              <a:tr h="358888">
                <a:tc>
                  <a:txBody>
                    <a:bodyPr/>
                    <a:lstStyle/>
                    <a:p>
                      <a:pPr algn="l" fontAlgn="ctr"/>
                      <a:r>
                        <a:rPr lang="ru-RU" sz="1100" b="1" i="0" u="none" strike="noStrike" dirty="0">
                          <a:effectLst/>
                          <a:latin typeface="Times New Roman" panose="02020603050405020304" pitchFamily="18" charset="0"/>
                          <a:cs typeface="Times New Roman" panose="02020603050405020304" pitchFamily="18" charset="0"/>
                        </a:rPr>
                        <a:t>Подпрограмма 1 "Защита населения и территории городского округа "Вуктыл" от чрезвычайных ситуаций природного и техногенного характера"</a:t>
                      </a:r>
                    </a:p>
                  </a:txBody>
                  <a:tcPr marL="9525" marR="9525" marT="9525" marB="0" anchor="ctr"/>
                </a:tc>
                <a:tc>
                  <a:txBody>
                    <a:bodyPr/>
                    <a:lstStyle/>
                    <a:p>
                      <a:pPr algn="ctr" fontAlgn="ctr"/>
                      <a:r>
                        <a:rPr lang="ru-RU" sz="1100" b="1" i="0" u="none" strike="noStrike">
                          <a:effectLst/>
                          <a:latin typeface="Times New Roman" panose="02020603050405020304" pitchFamily="18" charset="0"/>
                          <a:cs typeface="Times New Roman" panose="02020603050405020304" pitchFamily="18" charset="0"/>
                        </a:rPr>
                        <a:t>1 501 120,30</a:t>
                      </a:r>
                    </a:p>
                  </a:txBody>
                  <a:tcPr marL="9525" marR="9525" marT="9525" marB="0" anchor="ctr"/>
                </a:tc>
                <a:tc>
                  <a:txBody>
                    <a:bodyPr/>
                    <a:lstStyle/>
                    <a:p>
                      <a:pPr algn="ctr" fontAlgn="ctr"/>
                      <a:r>
                        <a:rPr lang="ru-RU" sz="1100" b="1" i="0" u="none" strike="noStrike">
                          <a:effectLst/>
                          <a:latin typeface="Times New Roman" panose="02020603050405020304" pitchFamily="18" charset="0"/>
                          <a:cs typeface="Times New Roman" panose="02020603050405020304" pitchFamily="18" charset="0"/>
                        </a:rPr>
                        <a:t>1 229 000,00</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1 229 000,00</a:t>
                      </a:r>
                    </a:p>
                  </a:txBody>
                  <a:tcPr marL="9525" marR="9525" marT="9525" marB="0" anchor="ctr"/>
                </a:tc>
              </a:tr>
              <a:tr h="358888">
                <a:tc>
                  <a:txBody>
                    <a:bodyPr/>
                    <a:lstStyle/>
                    <a:p>
                      <a:pPr algn="l" fontAlgn="ctr"/>
                      <a:r>
                        <a:rPr lang="ru-RU" sz="1100" b="0" i="0" u="none" strike="noStrike" dirty="0">
                          <a:effectLst/>
                          <a:latin typeface="Times New Roman" panose="02020603050405020304" pitchFamily="18" charset="0"/>
                          <a:cs typeface="Times New Roman" panose="02020603050405020304" pitchFamily="18" charset="0"/>
                        </a:rPr>
                        <a:t>Подготовка должностных лиц и специалистов в области гражданской защиты и пожарной безопасности</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14 691,14</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58888">
                <a:tc>
                  <a:txBody>
                    <a:bodyPr/>
                    <a:lstStyle/>
                    <a:p>
                      <a:pPr algn="l" fontAlgn="ctr"/>
                      <a:r>
                        <a:rPr lang="ru-RU" sz="1100" b="0" i="0" u="none" strike="noStrike" dirty="0">
                          <a:effectLst/>
                          <a:latin typeface="Times New Roman" panose="02020603050405020304" pitchFamily="18" charset="0"/>
                          <a:cs typeface="Times New Roman" panose="02020603050405020304" pitchFamily="18" charset="0"/>
                        </a:rPr>
                        <a:t>Формирование знаний у населения и совершенствование мероприятий по их пропаганде в области гражданской обороны, защиты от чрезвычайных ситуаций</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12 099,99</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58888">
                <a:tc>
                  <a:txBody>
                    <a:bodyPr/>
                    <a:lstStyle/>
                    <a:p>
                      <a:pPr algn="l" fontAlgn="ctr"/>
                      <a:r>
                        <a:rPr lang="ru-RU" sz="1100" b="0" i="0" u="none" strike="noStrike" dirty="0">
                          <a:effectLst/>
                          <a:latin typeface="Times New Roman" panose="02020603050405020304" pitchFamily="18" charset="0"/>
                          <a:cs typeface="Times New Roman" panose="02020603050405020304" pitchFamily="18" charset="0"/>
                        </a:rPr>
                        <a:t>Укомплектование  специальной боевой одеждой пожарного добровольной пожарной охраны   и материальное  стимулирование  членов  добровольной  пожарной охраны </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30 000,00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533777">
                <a:tc>
                  <a:txBody>
                    <a:bodyPr/>
                    <a:lstStyle/>
                    <a:p>
                      <a:pPr algn="l" fontAlgn="ctr"/>
                      <a:r>
                        <a:rPr lang="ru-RU" sz="1100" b="0" i="0" u="none" strike="noStrike" dirty="0">
                          <a:effectLst/>
                          <a:latin typeface="Times New Roman" panose="02020603050405020304" pitchFamily="18" charset="0"/>
                          <a:cs typeface="Times New Roman" panose="02020603050405020304" pitchFamily="18" charset="0"/>
                        </a:rPr>
                        <a:t>Организация мероприятий по профилактике несчастных случаев на водных объектах, эффективному использованию сил и средств для обеспечения безопасности людей на водных объектах, охране их жизни и здоровья</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12 999,00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211452">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Оснащение сельских населенных пунктов ГО "Вуктыл" средствами пожаротушения</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16 260,67</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58888">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Организация мероприятий для функционирования  экстренных  оперативных служб по единому номеру "112"</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57 480,00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58888">
                <a:tc>
                  <a:txBody>
                    <a:bodyPr/>
                    <a:lstStyle/>
                    <a:p>
                      <a:pPr algn="l" fontAlgn="ctr"/>
                      <a:r>
                        <a:rPr lang="ru-RU" sz="1100" b="0" i="0" u="none" strike="noStrike" dirty="0">
                          <a:effectLst/>
                          <a:latin typeface="Times New Roman" panose="02020603050405020304" pitchFamily="18" charset="0"/>
                          <a:cs typeface="Times New Roman" panose="02020603050405020304" pitchFamily="18" charset="0"/>
                        </a:rPr>
                        <a:t>Организация  мероприятий  для функционирования системы </a:t>
                      </a:r>
                      <a:r>
                        <a:rPr lang="ru-RU" sz="1100" b="0" i="0" u="none" strike="noStrike" dirty="0" err="1">
                          <a:effectLst/>
                          <a:latin typeface="Times New Roman" panose="02020603050405020304" pitchFamily="18" charset="0"/>
                          <a:cs typeface="Times New Roman" panose="02020603050405020304" pitchFamily="18" charset="0"/>
                        </a:rPr>
                        <a:t>аппаратно</a:t>
                      </a:r>
                      <a:r>
                        <a:rPr lang="ru-RU" sz="1100" b="0" i="0" u="none" strike="noStrike" dirty="0">
                          <a:effectLst/>
                          <a:latin typeface="Times New Roman" panose="02020603050405020304" pitchFamily="18" charset="0"/>
                          <a:cs typeface="Times New Roman" panose="02020603050405020304" pitchFamily="18" charset="0"/>
                        </a:rPr>
                        <a:t> – программного комплекса  «Безопасный город»</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50 000,00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365 000,00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365 000,00</a:t>
                      </a:r>
                    </a:p>
                  </a:txBody>
                  <a:tcPr marL="9525" marR="9525" marT="9525" marB="0" anchor="ctr"/>
                </a:tc>
              </a:tr>
              <a:tr h="307543">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Приобретение, обслуживание и ремонт камер видеонаблюдения на территории ГО "Вуктыл"</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16 000,00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260 000,00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260 000,00</a:t>
                      </a:r>
                    </a:p>
                  </a:txBody>
                  <a:tcPr marL="9525" marR="9525" marT="9525" marB="0" anchor="ctr"/>
                </a:tc>
              </a:tr>
              <a:tr h="606782">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Обеспечение своевременного оповещения населения, в том числе экстренного, и его информирование об опасностях, возникающих при ведении военных действий или вследствие этих действий, а также об угрозе возникновения или возникновении чрезвычайных ситуаций</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398 555,70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144 000,00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144 000,00</a:t>
                      </a:r>
                    </a:p>
                  </a:txBody>
                  <a:tcPr marL="9525" marR="9525" marT="9525" marB="0" anchor="ctr"/>
                </a:tc>
              </a:tr>
              <a:tr h="307543">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Проведение ремонта, реконструкции и содержания ПВ</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847 417,15</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300 000,00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300 000,00</a:t>
                      </a:r>
                    </a:p>
                  </a:txBody>
                  <a:tcPr marL="9525" marR="9525" marT="9525" marB="0" anchor="ctr"/>
                </a:tc>
              </a:tr>
              <a:tr h="307543">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Приобретение краски для обновления ПВ во всех сельских населенных пунктах ГО "Вуктыл"</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8 116,65</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201085">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Приобретение табличек, знаков, указателей на ПВ</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7 500,00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10 000,00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10 000,00</a:t>
                      </a:r>
                    </a:p>
                  </a:txBody>
                  <a:tcPr marL="9525" marR="9525" marT="9525" marB="0" anchor="ctr"/>
                </a:tc>
              </a:tr>
              <a:tr h="307543">
                <a:tc>
                  <a:txBody>
                    <a:bodyPr/>
                    <a:lstStyle/>
                    <a:p>
                      <a:pPr algn="l" fontAlgn="ctr"/>
                      <a:r>
                        <a:rPr lang="ru-RU" sz="1100" b="0" i="0" u="none" strike="noStrike" dirty="0">
                          <a:effectLst/>
                          <a:latin typeface="Times New Roman" panose="02020603050405020304" pitchFamily="18" charset="0"/>
                          <a:cs typeface="Times New Roman" panose="02020603050405020304" pitchFamily="18" charset="0"/>
                        </a:rPr>
                        <a:t>Мероприятия по предупреждению последствий возникновения угроз лесных пожаров</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30 000,00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150 000,00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150 000,00</a:t>
                      </a:r>
                    </a:p>
                  </a:txBody>
                  <a:tcPr marL="9525" marR="9525" marT="9525" marB="0" anchor="ctr"/>
                </a:tc>
              </a:tr>
            </a:tbl>
          </a:graphicData>
        </a:graphic>
      </p:graphicFrame>
      <p:sp>
        <p:nvSpPr>
          <p:cNvPr id="9"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«Безопасность жизнедеятельности населения», руб.</a:t>
            </a:r>
            <a:endParaRPr lang="ru-RU" sz="2000" b="0" strike="noStrike" spc="-1" dirty="0">
              <a:latin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CustomShape 1"/>
          <p:cNvSpPr/>
          <p:nvPr/>
        </p:nvSpPr>
        <p:spPr>
          <a:xfrm>
            <a:off x="144000" y="761400"/>
            <a:ext cx="3384000" cy="5965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100" b="1" strike="noStrike" spc="-1">
                <a:solidFill>
                  <a:srgbClr val="000000"/>
                </a:solidFill>
                <a:latin typeface="Times New Roman"/>
                <a:ea typeface="Microsoft YaHei"/>
              </a:rPr>
              <a:t>                                                                                            </a:t>
            </a:r>
            <a:endParaRPr lang="ru-RU" sz="1100" b="0" strike="noStrike" spc="-1">
              <a:latin typeface="Arial"/>
            </a:endParaRPr>
          </a:p>
          <a:p>
            <a:pPr algn="just">
              <a:lnSpc>
                <a:spcPct val="100000"/>
              </a:lnSpc>
            </a:pPr>
            <a:endParaRPr lang="ru-RU" sz="1100" b="0" strike="noStrike" spc="-1">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4055430594"/>
              </p:ext>
            </p:extLst>
          </p:nvPr>
        </p:nvGraphicFramePr>
        <p:xfrm>
          <a:off x="144000" y="761400"/>
          <a:ext cx="8894960" cy="3779623"/>
        </p:xfrm>
        <a:graphic>
          <a:graphicData uri="http://schemas.openxmlformats.org/drawingml/2006/table">
            <a:tbl>
              <a:tblPr firstRow="1" bandRow="1">
                <a:tableStyleId>{5C22544A-7EE6-4342-B048-85BDC9FD1C3A}</a:tableStyleId>
              </a:tblPr>
              <a:tblGrid>
                <a:gridCol w="6203436"/>
                <a:gridCol w="920785"/>
                <a:gridCol w="920785"/>
                <a:gridCol w="849954"/>
              </a:tblGrid>
              <a:tr h="321594">
                <a:tc>
                  <a:txBody>
                    <a:bodyPr/>
                    <a:lstStyle/>
                    <a:p>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2019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55685">
                <a:tc>
                  <a:txBody>
                    <a:bodyPr/>
                    <a:lstStyle/>
                    <a:p>
                      <a:pPr algn="l" fontAlgn="ctr"/>
                      <a:r>
                        <a:rPr lang="ru-RU" sz="1200" b="1" i="0" u="none" strike="noStrike" dirty="0">
                          <a:solidFill>
                            <a:schemeClr val="tx1"/>
                          </a:solidFill>
                          <a:effectLst/>
                          <a:latin typeface="Times New Roman" panose="02020603050405020304" pitchFamily="18" charset="0"/>
                          <a:cs typeface="Times New Roman" panose="02020603050405020304" pitchFamily="18" charset="0"/>
                        </a:rPr>
                        <a:t>Подпрограмма 2 "Противопожарная защита объектов муниципальной собственности"</a:t>
                      </a:r>
                    </a:p>
                  </a:txBody>
                  <a:tcPr marL="9525" marR="9525" marT="9525" marB="0" anchor="ctr"/>
                </a:tc>
                <a:tc>
                  <a:txBody>
                    <a:bodyPr/>
                    <a:lstStyle/>
                    <a:p>
                      <a:pPr algn="ctr" fontAlgn="ctr"/>
                      <a:r>
                        <a:rPr lang="ru-RU" sz="1200" b="1" i="0" u="none" strike="noStrike">
                          <a:solidFill>
                            <a:schemeClr val="tx1"/>
                          </a:solidFill>
                          <a:effectLst/>
                          <a:latin typeface="Times New Roman" panose="02020603050405020304" pitchFamily="18" charset="0"/>
                          <a:cs typeface="Times New Roman" panose="02020603050405020304" pitchFamily="18" charset="0"/>
                        </a:rPr>
                        <a:t>3 356 852,00</a:t>
                      </a:r>
                    </a:p>
                  </a:txBody>
                  <a:tcPr marL="9525" marR="9525" marT="9525" marB="0" anchor="ctr"/>
                </a:tc>
                <a:tc>
                  <a:txBody>
                    <a:bodyPr/>
                    <a:lstStyle/>
                    <a:p>
                      <a:pPr algn="ctr" fontAlgn="ctr"/>
                      <a:r>
                        <a:rPr lang="ru-RU" sz="1200" b="1" i="0" u="none" strike="noStrike">
                          <a:solidFill>
                            <a:schemeClr val="tx1"/>
                          </a:solidFill>
                          <a:effectLst/>
                          <a:latin typeface="Times New Roman" panose="02020603050405020304" pitchFamily="18" charset="0"/>
                          <a:cs typeface="Times New Roman" panose="02020603050405020304" pitchFamily="18" charset="0"/>
                        </a:rPr>
                        <a:t>1 080 000,00</a:t>
                      </a:r>
                    </a:p>
                  </a:txBody>
                  <a:tcPr marL="9525" marR="9525" marT="9525" marB="0" anchor="ctr"/>
                </a:tc>
                <a:tc>
                  <a:txBody>
                    <a:bodyPr/>
                    <a:lstStyle/>
                    <a:p>
                      <a:pPr algn="ctr" fontAlgn="ctr"/>
                      <a:r>
                        <a:rPr lang="ru-RU" sz="1200" b="1" i="0" u="none" strike="noStrike" dirty="0">
                          <a:solidFill>
                            <a:schemeClr val="tx1"/>
                          </a:solidFill>
                          <a:effectLst/>
                          <a:latin typeface="Times New Roman" panose="02020603050405020304" pitchFamily="18" charset="0"/>
                          <a:cs typeface="Times New Roman" panose="02020603050405020304" pitchFamily="18" charset="0"/>
                        </a:rPr>
                        <a:t>1 000 000,00</a:t>
                      </a:r>
                    </a:p>
                  </a:txBody>
                  <a:tcPr marL="9525" marR="9525" marT="9525" marB="0" anchor="ctr"/>
                </a:tc>
              </a:tr>
              <a:tr h="355685">
                <a:tc>
                  <a:txBody>
                    <a:bodyPr/>
                    <a:lstStyle/>
                    <a:p>
                      <a:pPr algn="l"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Приобретение и установка противопожарного оборудования и инвентаря, выполнение работ по противопожарной защите</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1 180 830,00</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80 000,00</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r>
              <a:tr h="355685">
                <a:tc>
                  <a:txBody>
                    <a:bodyPr/>
                    <a:lstStyle/>
                    <a:p>
                      <a:pPr algn="l"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Содержание в рабочем состоянии противопожарной защиты объекты  муниципальной собственности</a:t>
                      </a:r>
                    </a:p>
                  </a:txBody>
                  <a:tcPr marL="9525" marR="9525" marT="9525" marB="0" anchor="ctr"/>
                </a:tc>
                <a:tc>
                  <a:txBody>
                    <a:bodyPr/>
                    <a:lstStyle/>
                    <a:p>
                      <a:pPr algn="ctr"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2 176 022,00</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1 000 000,00</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1 000 000,00</a:t>
                      </a:r>
                    </a:p>
                  </a:txBody>
                  <a:tcPr marL="9525" marR="9525" marT="9525" marB="0" anchor="ctr"/>
                </a:tc>
              </a:tr>
              <a:tr h="355685">
                <a:tc>
                  <a:txBody>
                    <a:bodyPr/>
                    <a:lstStyle/>
                    <a:p>
                      <a:pPr algn="l" fontAlgn="ctr"/>
                      <a:r>
                        <a:rPr lang="ru-RU" sz="1200" b="1" i="0" u="none" strike="noStrike">
                          <a:solidFill>
                            <a:schemeClr val="tx1"/>
                          </a:solidFill>
                          <a:effectLst/>
                          <a:latin typeface="Times New Roman" panose="02020603050405020304" pitchFamily="18" charset="0"/>
                          <a:cs typeface="Times New Roman" panose="02020603050405020304" pitchFamily="18" charset="0"/>
                        </a:rPr>
                        <a:t>Подпрограмма 3 "Профилактика правонарушений"</a:t>
                      </a:r>
                    </a:p>
                  </a:txBody>
                  <a:tcPr marL="9525" marR="9525" marT="9525" marB="0" anchor="ctr"/>
                </a:tc>
                <a:tc>
                  <a:txBody>
                    <a:bodyPr/>
                    <a:lstStyle/>
                    <a:p>
                      <a:pPr algn="ctr" fontAlgn="ctr"/>
                      <a:r>
                        <a:rPr lang="ru-RU" sz="1200" b="1" i="0" u="none" strike="noStrike" dirty="0">
                          <a:solidFill>
                            <a:schemeClr val="tx1"/>
                          </a:solidFill>
                          <a:effectLst/>
                          <a:latin typeface="Times New Roman" panose="02020603050405020304" pitchFamily="18" charset="0"/>
                          <a:cs typeface="Times New Roman" panose="02020603050405020304" pitchFamily="18" charset="0"/>
                        </a:rPr>
                        <a:t>80 000,00</a:t>
                      </a:r>
                    </a:p>
                  </a:txBody>
                  <a:tcPr marL="9525" marR="9525" marT="9525" marB="0" anchor="ctr"/>
                </a:tc>
                <a:tc>
                  <a:txBody>
                    <a:bodyPr/>
                    <a:lstStyle/>
                    <a:p>
                      <a:pPr algn="ctr" fontAlgn="ctr"/>
                      <a:r>
                        <a:rPr lang="ru-RU" sz="1200" b="1" i="0" u="none" strike="noStrike">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1" i="0" u="none" strike="noStrike" dirty="0">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r>
              <a:tr h="529014">
                <a:tc>
                  <a:txBody>
                    <a:bodyPr/>
                    <a:lstStyle/>
                    <a:p>
                      <a:pPr algn="l"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Организация деятельности добровольной народной дружины, поощрение граждан и членов добровольной народной дружины за участие  в охране общественного порядка и раскрытие преступлений и правонарушений</a:t>
                      </a:r>
                    </a:p>
                  </a:txBody>
                  <a:tcPr marL="9525" marR="9525" marT="9525" marB="0" anchor="ctr"/>
                </a:tc>
                <a:tc>
                  <a:txBody>
                    <a:bodyPr/>
                    <a:lstStyle/>
                    <a:p>
                      <a:pPr algn="ctr"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80 000,00</a:t>
                      </a:r>
                    </a:p>
                  </a:txBody>
                  <a:tcPr marL="9525" marR="9525" marT="9525" marB="0" anchor="ctr"/>
                </a:tc>
                <a:tc>
                  <a:txBody>
                    <a:bodyPr/>
                    <a:lstStyle/>
                    <a:p>
                      <a:pPr algn="ctr"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r>
              <a:tr h="321594">
                <a:tc>
                  <a:txBody>
                    <a:bodyPr/>
                    <a:lstStyle/>
                    <a:p>
                      <a:pPr algn="l" fontAlgn="ctr"/>
                      <a:r>
                        <a:rPr lang="ru-RU" sz="1200" b="1" i="0" u="none" strike="noStrike" dirty="0">
                          <a:solidFill>
                            <a:schemeClr val="tx1"/>
                          </a:solidFill>
                          <a:effectLst/>
                          <a:latin typeface="Times New Roman" panose="02020603050405020304" pitchFamily="18" charset="0"/>
                          <a:cs typeface="Times New Roman" panose="02020603050405020304" pitchFamily="18" charset="0"/>
                        </a:rPr>
                        <a:t>Подпрограмма 4 "Профилактика терроризма и экстремизма" </a:t>
                      </a:r>
                    </a:p>
                  </a:txBody>
                  <a:tcPr marL="9525" marR="9525" marT="9525" marB="0" anchor="ctr"/>
                </a:tc>
                <a:tc>
                  <a:txBody>
                    <a:bodyPr/>
                    <a:lstStyle/>
                    <a:p>
                      <a:pPr algn="ctr" fontAlgn="ctr"/>
                      <a:r>
                        <a:rPr lang="ru-RU" sz="1200" b="1" i="0" u="none" strike="noStrike">
                          <a:solidFill>
                            <a:schemeClr val="tx1"/>
                          </a:solidFill>
                          <a:effectLst/>
                          <a:latin typeface="Times New Roman" panose="02020603050405020304" pitchFamily="18" charset="0"/>
                          <a:cs typeface="Times New Roman" panose="02020603050405020304" pitchFamily="18" charset="0"/>
                        </a:rPr>
                        <a:t>4 849 629,98</a:t>
                      </a:r>
                    </a:p>
                  </a:txBody>
                  <a:tcPr marL="9525" marR="9525" marT="9525" marB="0" anchor="ctr"/>
                </a:tc>
                <a:tc>
                  <a:txBody>
                    <a:bodyPr/>
                    <a:lstStyle/>
                    <a:p>
                      <a:pPr algn="ctr" fontAlgn="ctr"/>
                      <a:r>
                        <a:rPr lang="ru-RU" sz="1200" b="1" i="0" u="none" strike="noStrike" dirty="0">
                          <a:solidFill>
                            <a:schemeClr val="tx1"/>
                          </a:solidFill>
                          <a:effectLst/>
                          <a:latin typeface="Times New Roman" panose="02020603050405020304" pitchFamily="18" charset="0"/>
                          <a:cs typeface="Times New Roman" panose="02020603050405020304" pitchFamily="18" charset="0"/>
                        </a:rPr>
                        <a:t>1 324 289,98</a:t>
                      </a:r>
                    </a:p>
                  </a:txBody>
                  <a:tcPr marL="9525" marR="9525" marT="9525" marB="0" anchor="ctr"/>
                </a:tc>
                <a:tc>
                  <a:txBody>
                    <a:bodyPr/>
                    <a:lstStyle/>
                    <a:p>
                      <a:pPr algn="ctr" fontAlgn="ctr"/>
                      <a:r>
                        <a:rPr lang="ru-RU" sz="1200" b="1" i="0" u="none" strike="noStrike" dirty="0">
                          <a:solidFill>
                            <a:schemeClr val="tx1"/>
                          </a:solidFill>
                          <a:effectLst/>
                          <a:latin typeface="Times New Roman" panose="02020603050405020304" pitchFamily="18" charset="0"/>
                          <a:cs typeface="Times New Roman" panose="02020603050405020304" pitchFamily="18" charset="0"/>
                        </a:rPr>
                        <a:t>1 247 039,98</a:t>
                      </a:r>
                    </a:p>
                  </a:txBody>
                  <a:tcPr marL="9525" marR="9525" marT="9525" marB="0" anchor="ctr"/>
                </a:tc>
              </a:tr>
              <a:tr h="355685">
                <a:tc>
                  <a:txBody>
                    <a:bodyPr/>
                    <a:lstStyle/>
                    <a:p>
                      <a:pPr algn="l"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Содержание систем антитеррористической защищенности учреждений и объектов массового пребывания людей</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321 600,00</a:t>
                      </a:r>
                    </a:p>
                  </a:txBody>
                  <a:tcPr marL="9525" marR="9525" marT="9525" marB="0" anchor="ctr"/>
                </a:tc>
                <a:tc>
                  <a:txBody>
                    <a:bodyPr/>
                    <a:lstStyle/>
                    <a:p>
                      <a:pPr algn="ctr"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421 600,00</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421 600,00</a:t>
                      </a:r>
                    </a:p>
                  </a:txBody>
                  <a:tcPr marL="9525" marR="9525" marT="9525" marB="0" anchor="ctr"/>
                </a:tc>
              </a:tr>
              <a:tr h="355685">
                <a:tc>
                  <a:txBody>
                    <a:bodyPr/>
                    <a:lstStyle/>
                    <a:p>
                      <a:pPr algn="l"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Организация  и выполнение мероприятий  по обеспечению антитеррористической защищенности  учреждений и мест (объектов)  массового пребывания  людей городского округа  «Вуктыл» в соответствии с нормативными актами  Правительства Российской  Федерации</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4 528 029,98</a:t>
                      </a:r>
                    </a:p>
                  </a:txBody>
                  <a:tcPr marL="9525" marR="9525" marT="9525" marB="0" anchor="ctr"/>
                </a:tc>
                <a:tc>
                  <a:txBody>
                    <a:bodyPr/>
                    <a:lstStyle/>
                    <a:p>
                      <a:pPr algn="ctr"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902 689,98</a:t>
                      </a:r>
                    </a:p>
                  </a:txBody>
                  <a:tcPr marL="9525" marR="9525" marT="9525" marB="0" anchor="ctr"/>
                </a:tc>
                <a:tc>
                  <a:txBody>
                    <a:bodyPr/>
                    <a:lstStyle/>
                    <a:p>
                      <a:pPr algn="ctr"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825 439,98</a:t>
                      </a:r>
                    </a:p>
                  </a:txBody>
                  <a:tcPr marL="9525" marR="9525" marT="9525" marB="0" anchor="ctr"/>
                </a:tc>
              </a:tr>
            </a:tbl>
          </a:graphicData>
        </a:graphic>
      </p:graphicFrame>
      <p:sp>
        <p:nvSpPr>
          <p:cNvPr id="9"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«Безопасность жизнедеятельности населения», руб.</a:t>
            </a:r>
            <a:endParaRPr lang="ru-RU" sz="2000" b="0" strike="noStrike" spc="-1" dirty="0">
              <a:latin typeface="Arial"/>
            </a:endParaRPr>
          </a:p>
        </p:txBody>
      </p:sp>
      <p:sp>
        <p:nvSpPr>
          <p:cNvPr id="7" name="TextShape 3"/>
          <p:cNvSpPr txBox="1"/>
          <p:nvPr/>
        </p:nvSpPr>
        <p:spPr>
          <a:xfrm>
            <a:off x="1451040" y="4653136"/>
            <a:ext cx="6552000" cy="511200"/>
          </a:xfrm>
          <a:prstGeom prst="rect">
            <a:avLst/>
          </a:prstGeom>
          <a:noFill/>
          <a:ln>
            <a:noFill/>
          </a:ln>
        </p:spPr>
        <p:txBody>
          <a:bodyPr lIns="90000" tIns="45000" rIns="90000" bIns="45000"/>
          <a:lstStyle/>
          <a:p>
            <a:pPr algn="ctr">
              <a:lnSpc>
                <a:spcPct val="100000"/>
              </a:lnSpc>
            </a:pPr>
            <a:r>
              <a:rPr lang="ru-RU" sz="1500" b="1" strike="noStrike" spc="-1" dirty="0">
                <a:solidFill>
                  <a:srgbClr val="CE181E"/>
                </a:solidFill>
                <a:latin typeface="Times New Roman"/>
                <a:ea typeface="DejaVu Sans"/>
              </a:rPr>
              <a:t>Доля расходов на реализацию программы в расходах бюджета, %</a:t>
            </a:r>
            <a:endParaRPr lang="ru-RU" sz="1500" b="0" strike="noStrike" spc="-1" dirty="0">
              <a:latin typeface="Arial"/>
            </a:endParaRPr>
          </a:p>
        </p:txBody>
      </p:sp>
      <p:graphicFrame>
        <p:nvGraphicFramePr>
          <p:cNvPr id="3" name="Диаграмма 2"/>
          <p:cNvGraphicFramePr/>
          <p:nvPr>
            <p:extLst>
              <p:ext uri="{D42A27DB-BD31-4B8C-83A1-F6EECF244321}">
                <p14:modId xmlns:p14="http://schemas.microsoft.com/office/powerpoint/2010/main" val="592681229"/>
              </p:ext>
            </p:extLst>
          </p:nvPr>
        </p:nvGraphicFramePr>
        <p:xfrm>
          <a:off x="1451040" y="5164336"/>
          <a:ext cx="6372216" cy="145593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095222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CustomShape 1"/>
          <p:cNvSpPr/>
          <p:nvPr/>
        </p:nvSpPr>
        <p:spPr>
          <a:xfrm>
            <a:off x="108000" y="5665680"/>
            <a:ext cx="3423960" cy="307440"/>
          </a:xfrm>
          <a:prstGeom prst="rect">
            <a:avLst/>
          </a:prstGeom>
          <a:noFill/>
          <a:ln>
            <a:noFill/>
          </a:ln>
        </p:spPr>
        <p:style>
          <a:lnRef idx="0">
            <a:scrgbClr r="0" g="0" b="0"/>
          </a:lnRef>
          <a:fillRef idx="0">
            <a:scrgbClr r="0" g="0" b="0"/>
          </a:fillRef>
          <a:effectRef idx="0">
            <a:scrgbClr r="0" g="0" b="0"/>
          </a:effectRef>
          <a:fontRef idx="minor"/>
        </p:style>
      </p:sp>
      <p:sp>
        <p:nvSpPr>
          <p:cNvPr id="550" name="CustomShape 2"/>
          <p:cNvSpPr/>
          <p:nvPr/>
        </p:nvSpPr>
        <p:spPr>
          <a:xfrm>
            <a:off x="72360" y="778320"/>
            <a:ext cx="9071640" cy="21016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a:solidFill>
                  <a:srgbClr val="0000FF"/>
                </a:solidFill>
                <a:latin typeface="Calibri"/>
                <a:ea typeface="Microsoft YaHei"/>
              </a:rPr>
              <a:t>Цель муниципальной программы </a:t>
            </a:r>
            <a:r>
              <a:rPr lang="ru-RU" sz="1200" b="1" strike="noStrike" spc="-1" dirty="0">
                <a:solidFill>
                  <a:srgbClr val="000000"/>
                </a:solidFill>
                <a:latin typeface="Calibri"/>
                <a:ea typeface="Microsoft YaHei"/>
              </a:rPr>
              <a:t>- повышение уровня безопасности жизнедеятельности населения муниципального образования городского  округа «Вуктыл».</a:t>
            </a:r>
            <a:endParaRPr lang="ru-RU" sz="1200" b="0" strike="noStrike" spc="-1" dirty="0">
              <a:latin typeface="Arial"/>
            </a:endParaRPr>
          </a:p>
          <a:p>
            <a:pPr algn="just">
              <a:lnSpc>
                <a:spcPct val="100000"/>
              </a:lnSpc>
            </a:pPr>
            <a:r>
              <a:rPr lang="ru-RU" sz="1200" b="1" strike="noStrike" spc="-1" dirty="0">
                <a:solidFill>
                  <a:srgbClr val="0000FF"/>
                </a:solidFill>
                <a:latin typeface="Calibri"/>
                <a:ea typeface="Microsoft YaHei"/>
              </a:rPr>
              <a:t>Задачи муниципальной программы:</a:t>
            </a:r>
            <a:endParaRPr lang="ru-RU" sz="1200" b="0" strike="noStrike" spc="-1" dirty="0">
              <a:latin typeface="Arial"/>
            </a:endParaRPr>
          </a:p>
          <a:p>
            <a:pPr algn="just">
              <a:lnSpc>
                <a:spcPct val="100000"/>
              </a:lnSpc>
            </a:pPr>
            <a:r>
              <a:rPr lang="ru-RU" sz="1200" b="1" strike="noStrike" spc="-1" dirty="0">
                <a:solidFill>
                  <a:srgbClr val="000000"/>
                </a:solidFill>
                <a:latin typeface="Calibri"/>
                <a:ea typeface="Microsoft YaHei"/>
              </a:rPr>
              <a:t>1. Снижение рисков возникновения чрезвычайных ситуаций  природного и техногенного характера, повышение эффективности системы управления в чрезвычайных ситуациях различного характера.</a:t>
            </a:r>
            <a:endParaRPr lang="ru-RU" sz="1200" b="0" strike="noStrike" spc="-1" dirty="0">
              <a:latin typeface="Arial"/>
            </a:endParaRPr>
          </a:p>
          <a:p>
            <a:pPr algn="just">
              <a:lnSpc>
                <a:spcPct val="100000"/>
              </a:lnSpc>
            </a:pPr>
            <a:r>
              <a:rPr lang="ru-RU" sz="1200" b="1" strike="noStrike" spc="-1" dirty="0">
                <a:solidFill>
                  <a:srgbClr val="000000"/>
                </a:solidFill>
                <a:latin typeface="Calibri"/>
                <a:ea typeface="Microsoft YaHei"/>
              </a:rPr>
              <a:t>2. Предотвращение пожаров и гибели людей на объектах муниципальной собственности городского округа «Вуктыл» за счет повышения пожарной безопасности зданий и сооружений.</a:t>
            </a:r>
            <a:endParaRPr lang="ru-RU" sz="1200" b="0" strike="noStrike" spc="-1" dirty="0">
              <a:latin typeface="Arial"/>
            </a:endParaRPr>
          </a:p>
          <a:p>
            <a:pPr algn="just">
              <a:lnSpc>
                <a:spcPct val="100000"/>
              </a:lnSpc>
            </a:pPr>
            <a:r>
              <a:rPr lang="ru-RU" sz="1200" b="1" strike="noStrike" spc="-1" dirty="0">
                <a:solidFill>
                  <a:srgbClr val="000000"/>
                </a:solidFill>
                <a:latin typeface="Calibri"/>
                <a:ea typeface="Microsoft YaHei"/>
              </a:rPr>
              <a:t>3. Профилактика правонарушений на территории  городского  округа «Вуктыл».</a:t>
            </a:r>
            <a:endParaRPr lang="ru-RU" sz="1200" b="0" strike="noStrike" spc="-1" dirty="0">
              <a:latin typeface="Arial"/>
            </a:endParaRPr>
          </a:p>
          <a:p>
            <a:pPr algn="just">
              <a:lnSpc>
                <a:spcPct val="100000"/>
              </a:lnSpc>
            </a:pPr>
            <a:r>
              <a:rPr lang="ru-RU" sz="1200" b="1" strike="noStrike" spc="-1" dirty="0">
                <a:solidFill>
                  <a:srgbClr val="000000"/>
                </a:solidFill>
                <a:latin typeface="Calibri"/>
                <a:ea typeface="Microsoft YaHei"/>
              </a:rPr>
              <a:t>4. Совершенствование муниципальной составляющей общегосударственной системы противодействия терроризму по предупреждению терроризма и экстремизма, минимизации их последствий в целях защиты прав личности, общества и государства от террористических актов и иных проявлений терроризма и экстремизма.</a:t>
            </a:r>
            <a:endParaRPr lang="ru-RU" sz="1200" b="0" strike="noStrike" spc="-1" dirty="0">
              <a:latin typeface="Arial"/>
            </a:endParaRPr>
          </a:p>
        </p:txBody>
      </p:sp>
      <p:sp>
        <p:nvSpPr>
          <p:cNvPr id="553" name="TextShape 4"/>
          <p:cNvSpPr txBox="1"/>
          <p:nvPr/>
        </p:nvSpPr>
        <p:spPr>
          <a:xfrm>
            <a:off x="683820" y="2996952"/>
            <a:ext cx="7776000" cy="387360"/>
          </a:xfrm>
          <a:prstGeom prst="rect">
            <a:avLst/>
          </a:prstGeom>
          <a:noFill/>
          <a:ln>
            <a:noFill/>
          </a:ln>
        </p:spPr>
        <p:txBody>
          <a:bodyPr lIns="90000" tIns="45000" rIns="90000" bIns="45000"/>
          <a:lstStyle/>
          <a:p>
            <a:pPr algn="ctr"/>
            <a:r>
              <a:rPr lang="ru-RU" sz="1600" b="1" i="1" strike="noStrike" spc="-1" dirty="0">
                <a:solidFill>
                  <a:srgbClr val="21409A"/>
                </a:solidFill>
                <a:latin typeface="Times New Roman"/>
              </a:rPr>
              <a:t>               </a:t>
            </a:r>
            <a:r>
              <a:rPr lang="ru-RU" sz="1600" b="1" i="1" strike="noStrike" spc="-1" dirty="0">
                <a:solidFill>
                  <a:srgbClr val="CE181E"/>
                </a:solidFill>
                <a:latin typeface="Times New Roman"/>
              </a:rPr>
              <a:t>Основные целевые индикаторы муниципальной программы</a:t>
            </a:r>
            <a:endParaRPr lang="ru-RU" sz="1600" b="0" strike="noStrike" spc="-1" dirty="0">
              <a:latin typeface="Arial"/>
            </a:endParaRPr>
          </a:p>
        </p:txBody>
      </p:sp>
      <p:graphicFrame>
        <p:nvGraphicFramePr>
          <p:cNvPr id="554" name="Table 5"/>
          <p:cNvGraphicFramePr/>
          <p:nvPr>
            <p:extLst>
              <p:ext uri="{D42A27DB-BD31-4B8C-83A1-F6EECF244321}">
                <p14:modId xmlns:p14="http://schemas.microsoft.com/office/powerpoint/2010/main" val="3867526610"/>
              </p:ext>
            </p:extLst>
          </p:nvPr>
        </p:nvGraphicFramePr>
        <p:xfrm>
          <a:off x="150768" y="3595680"/>
          <a:ext cx="8925120" cy="2377440"/>
        </p:xfrm>
        <a:graphic>
          <a:graphicData uri="http://schemas.openxmlformats.org/drawingml/2006/table">
            <a:tbl>
              <a:tblPr/>
              <a:tblGrid>
                <a:gridCol w="4538520"/>
                <a:gridCol w="792000"/>
                <a:gridCol w="527760"/>
                <a:gridCol w="516600"/>
                <a:gridCol w="504720"/>
                <a:gridCol w="539280"/>
                <a:gridCol w="493560"/>
                <a:gridCol w="505080"/>
                <a:gridCol w="507600"/>
              </a:tblGrid>
              <a:tr h="432360">
                <a:tc>
                  <a:txBody>
                    <a:bodyPr/>
                    <a:lstStyle/>
                    <a:p>
                      <a:pPr algn="ctr"/>
                      <a:r>
                        <a:rPr lang="ru-RU" sz="1200" b="1" strike="noStrike" spc="-1" dirty="0">
                          <a:latin typeface="Times New Roman"/>
                          <a:ea typeface="Times New Roman"/>
                        </a:rPr>
                        <a:t>Показатель (индикатор) (наименование)</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pPr algn="ctr"/>
                      <a:r>
                        <a:rPr lang="ru-RU" sz="1200" b="1" strike="noStrike" spc="-1" dirty="0">
                          <a:latin typeface="Times New Roman"/>
                        </a:rPr>
                        <a:t>Ед. </a:t>
                      </a:r>
                      <a:endParaRPr lang="ru-RU" sz="1200" b="0" strike="noStrike" spc="-1" dirty="0">
                        <a:latin typeface="Arial"/>
                      </a:endParaRPr>
                    </a:p>
                    <a:p>
                      <a:pPr algn="ctr"/>
                      <a:r>
                        <a:rPr lang="ru-RU" sz="1200" b="1" strike="noStrike" spc="-1" dirty="0" err="1">
                          <a:latin typeface="Times New Roman"/>
                        </a:rPr>
                        <a:t>изм</a:t>
                      </a:r>
                      <a:r>
                        <a:rPr lang="ru-RU" sz="1200" b="1" strike="noStrike" spc="-1" dirty="0">
                          <a:latin typeface="Times New Roman"/>
                        </a:rPr>
                        <a:t>-я</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pPr algn="ctr"/>
                      <a:r>
                        <a:rPr lang="ru-RU" sz="1200" b="1" strike="noStrike" spc="-1">
                          <a:latin typeface="Times New Roman"/>
                        </a:rPr>
                        <a:t>2015</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r>
                        <a:rPr lang="ru-RU" sz="1200" b="1" strike="noStrike" spc="-1">
                          <a:latin typeface="Times New Roman"/>
                        </a:rPr>
                        <a:t>2016</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r>
                        <a:rPr lang="ru-RU" sz="1200" b="1" strike="noStrike" spc="-1">
                          <a:latin typeface="Times New Roman"/>
                        </a:rPr>
                        <a:t>2017</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r>
                        <a:rPr lang="ru-RU" sz="1200" b="1" strike="noStrike" spc="-1">
                          <a:latin typeface="Times New Roman"/>
                        </a:rPr>
                        <a:t>2018</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r>
                        <a:rPr lang="ru-RU" sz="1200" b="1" strike="noStrike" spc="-1">
                          <a:latin typeface="Times New Roman"/>
                        </a:rPr>
                        <a:t>2019</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r>
                        <a:rPr lang="ru-RU" sz="1200" b="1" strike="noStrike" spc="-1">
                          <a:latin typeface="Times New Roman"/>
                        </a:rPr>
                        <a:t>2020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r>
                        <a:rPr lang="ru-RU" sz="1200" b="1" strike="noStrike" spc="-1">
                          <a:latin typeface="Times New Roman"/>
                        </a:rPr>
                        <a:t>2021</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r>
              <a:tr h="432360">
                <a:tc gridSpan="8">
                  <a:txBody>
                    <a:bodyPr/>
                    <a:lstStyle/>
                    <a:p>
                      <a:pPr algn="ctr"/>
                      <a:r>
                        <a:rPr lang="ru-RU" sz="1200" b="1" strike="noStrike" spc="-1">
                          <a:latin typeface="Times New Roman"/>
                        </a:rPr>
                        <a:t>Муниципальная программа городского  округа «Вуктыл»</a:t>
                      </a:r>
                      <a:endParaRPr lang="ru-RU" sz="1200" b="0" strike="noStrike" spc="-1">
                        <a:latin typeface="Arial"/>
                      </a:endParaRPr>
                    </a:p>
                    <a:p>
                      <a:pPr algn="ctr"/>
                      <a:r>
                        <a:rPr lang="ru-RU" sz="1200" b="1" strike="noStrike" spc="-1">
                          <a:latin typeface="Times New Roman"/>
                        </a:rPr>
                        <a:t>«Безопасность жизнедеятельности населения »</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r h="601560">
                <a:tc>
                  <a:txBody>
                    <a:bodyPr/>
                    <a:lstStyle/>
                    <a:p>
                      <a:pPr marL="35280" algn="just"/>
                      <a:r>
                        <a:rPr lang="ru-RU" sz="1200" b="0" strike="noStrike" spc="-1">
                          <a:latin typeface="Times New Roman"/>
                        </a:rPr>
                        <a:t>Доля  мероприятий, проведенных с учащимися </a:t>
                      </a:r>
                      <a:r>
                        <a:rPr lang="ru-RU" sz="1200" b="0" strike="noStrike" spc="-1">
                          <a:solidFill>
                            <a:srgbClr val="FF0000"/>
                          </a:solidFill>
                          <a:latin typeface="Times New Roman"/>
                        </a:rPr>
                        <a:t> </a:t>
                      </a:r>
                      <a:r>
                        <a:rPr lang="ru-RU" sz="1200" b="0" strike="noStrike" spc="-1">
                          <a:latin typeface="Times New Roman"/>
                        </a:rPr>
                        <a:t>образовательных  учреждений,  учреждений культуры  по вопросам профилактики правонарушений на территории городского округа «Вуктыл»</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a:rPr>
                        <a:t>процент</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770760">
                <a:tc>
                  <a:txBody>
                    <a:bodyPr/>
                    <a:lstStyle/>
                    <a:p>
                      <a:pPr marL="35280" algn="just"/>
                      <a:r>
                        <a:rPr lang="ru-RU" sz="1200" b="0" strike="noStrike" spc="-1">
                          <a:latin typeface="Times New Roman"/>
                        </a:rPr>
                        <a:t>Доля реализованных воспитательных и пропагандистских профилактических мероприятий, направленных на предупреждение терроризма и экстремизма в учреждениях  и  объектах  с массовым пребыванием  людей</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a:latin typeface="Times New Roman"/>
                        </a:rPr>
                        <a:t>процент</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r>
                        <a:rPr lang="ru-RU" sz="1200" b="0" strike="noStrike" spc="-1" dirty="0">
                          <a:latin typeface="Times New Roman"/>
                        </a:rPr>
                        <a:t>100</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bl>
          </a:graphicData>
        </a:graphic>
      </p:graphicFrame>
      <p:sp>
        <p:nvSpPr>
          <p:cNvPr id="10"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«Безопасность жизнедеятельности населения»</a:t>
            </a:r>
            <a:endParaRPr lang="ru-RU" sz="2000" b="0" strike="noStrike" spc="-1" dirty="0">
              <a:latin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 name="Picture 4"/>
          <p:cNvPicPr/>
          <p:nvPr/>
        </p:nvPicPr>
        <p:blipFill>
          <a:blip r:embed="rId3"/>
          <a:stretch/>
        </p:blipFill>
        <p:spPr>
          <a:xfrm>
            <a:off x="251520" y="5462780"/>
            <a:ext cx="2232248" cy="2636688"/>
          </a:xfrm>
          <a:prstGeom prst="ellipse">
            <a:avLst/>
          </a:prstGeom>
          <a:ln>
            <a:noFill/>
          </a:ln>
          <a:effectLst>
            <a:softEdge rad="112500"/>
          </a:effectLst>
        </p:spPr>
      </p:pic>
      <p:pic>
        <p:nvPicPr>
          <p:cNvPr id="559" name="Picture 6"/>
          <p:cNvPicPr/>
          <p:nvPr/>
        </p:nvPicPr>
        <p:blipFill>
          <a:blip r:embed="rId4"/>
          <a:stretch/>
        </p:blipFill>
        <p:spPr>
          <a:xfrm>
            <a:off x="3491880" y="5495490"/>
            <a:ext cx="2376264" cy="2511230"/>
          </a:xfrm>
          <a:prstGeom prst="ellipse">
            <a:avLst/>
          </a:prstGeom>
          <a:ln>
            <a:noFill/>
          </a:ln>
          <a:effectLst>
            <a:softEdge rad="112500"/>
          </a:effectLst>
        </p:spPr>
      </p:pic>
      <p:graphicFrame>
        <p:nvGraphicFramePr>
          <p:cNvPr id="2" name="Таблица 1"/>
          <p:cNvGraphicFramePr>
            <a:graphicFrameLocks noGrp="1"/>
          </p:cNvGraphicFramePr>
          <p:nvPr>
            <p:extLst>
              <p:ext uri="{D42A27DB-BD31-4B8C-83A1-F6EECF244321}">
                <p14:modId xmlns:p14="http://schemas.microsoft.com/office/powerpoint/2010/main" val="3251503607"/>
              </p:ext>
            </p:extLst>
          </p:nvPr>
        </p:nvGraphicFramePr>
        <p:xfrm>
          <a:off x="125416" y="668405"/>
          <a:ext cx="8892808" cy="4890996"/>
        </p:xfrm>
        <a:graphic>
          <a:graphicData uri="http://schemas.openxmlformats.org/drawingml/2006/table">
            <a:tbl>
              <a:tblPr firstRow="1" bandRow="1">
                <a:tableStyleId>{5C22544A-7EE6-4342-B048-85BDC9FD1C3A}</a:tableStyleId>
              </a:tblPr>
              <a:tblGrid>
                <a:gridCol w="6300520"/>
                <a:gridCol w="936104"/>
                <a:gridCol w="864096"/>
                <a:gridCol w="792088"/>
              </a:tblGrid>
              <a:tr h="258732">
                <a:tc>
                  <a:txBody>
                    <a:bodyPr/>
                    <a:lstStyle/>
                    <a:p>
                      <a:endParaRPr lang="ru-RU" sz="1200" dirty="0">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2019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230628">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"Вуктыл" "Развитие экономики"</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1 879 573,06</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622 600,00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322 600,00</a:t>
                      </a:r>
                    </a:p>
                  </a:txBody>
                  <a:tcPr marL="9525" marR="9525" marT="9525" marB="0" anchor="ctr"/>
                </a:tc>
              </a:tr>
              <a:tr h="230628">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Подпрограмма 1 "Развитие и поддержка малого и среднего предпринимательства" </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1 642 723,06</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425 000,00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75 000,00</a:t>
                      </a:r>
                    </a:p>
                  </a:txBody>
                  <a:tcPr marL="9525" marR="9525" marT="9525" marB="0" anchor="ctr"/>
                </a:tc>
              </a:tr>
              <a:tr h="230628">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Финансово-инвестиционная поддержка малого и среднего предпринимательства</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148 412,00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53960">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Реализация социально-значимых проектов в рамках "Народный бюджет" в сфере малого и среднего предпринимательства</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1 202 222,00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200 000,00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53960">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Обеспечение функционирования информационно-маркетингового центра малого и среднего предпринимательства</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75 000,00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75 000,00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75 000,00</a:t>
                      </a:r>
                    </a:p>
                  </a:txBody>
                  <a:tcPr marL="9525" marR="9525" marT="9525" marB="0" anchor="ctr"/>
                </a:tc>
              </a:tr>
              <a:tr h="353960">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Реализация проектов по поддержке социально ориентированных некоммерческих организаций и национальных землячеств</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217 089,06</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150 000,00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53960">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Подпрограмма 2 "Развитие сельского хозяйства и регулирование рынка пищевой продукции"</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156 850,00</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147 600,00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147 600,00</a:t>
                      </a:r>
                    </a:p>
                  </a:txBody>
                  <a:tcPr marL="9525" marR="9525" marT="9525" marB="0" anchor="ctr"/>
                </a:tc>
              </a:tr>
              <a:tr h="353960">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Предоставление субсидий крестьянским (фермерским) хозяйствам на содержание сельскохозяйственных животных</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156 850,00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147 600,00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147 600,00</a:t>
                      </a:r>
                    </a:p>
                  </a:txBody>
                  <a:tcPr marL="9525" marR="9525" marT="9525" marB="0" anchor="ctr"/>
                </a:tc>
              </a:tr>
              <a:tr h="230628">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Предоставление субсидии для создания и организации убойных пунктов (площадок)</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230628">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Подпрограмма 3 "Развитие въездного и внутреннего туризма"</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80 000,00</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50 000,00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100 000,00</a:t>
                      </a:r>
                    </a:p>
                  </a:txBody>
                  <a:tcPr marL="9525" marR="9525" marT="9525" marB="0" anchor="ctr"/>
                </a:tc>
              </a:tr>
              <a:tr h="230628">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Создание и реализация проектов, направленных на развитие туристической инфраструктуры</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10 000,00</a:t>
                      </a:r>
                    </a:p>
                  </a:txBody>
                  <a:tcPr marL="9525" marR="9525" marT="9525" marB="0" anchor="ctr"/>
                </a:tc>
              </a:tr>
              <a:tr h="353960">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Информационно-рекламное обеспечение туристических ресурсов муниципального образования городского округа "Вуктыл"</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20 000,00</a:t>
                      </a:r>
                    </a:p>
                  </a:txBody>
                  <a:tcPr marL="9525" marR="9525" marT="9525" marB="0" anchor="ctr"/>
                </a:tc>
              </a:tr>
              <a:tr h="353960">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Изготовление и установка средств ориентирующей информации для туристов на территории городского округа "Вуктыл"</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15 000,00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10 000,00</a:t>
                      </a:r>
                    </a:p>
                  </a:txBody>
                  <a:tcPr marL="9525" marR="9525" marT="9525" marB="0" anchor="ctr"/>
                </a:tc>
              </a:tr>
              <a:tr h="353960">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Организация и проведение событийных мероприятий в сфере внутреннего и въездного туризма на территории городского округа "Вуктыл"</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25 000,00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50 000,00</a:t>
                      </a:r>
                    </a:p>
                  </a:txBody>
                  <a:tcPr marL="9525" marR="9525" marT="9525" marB="0" anchor="ctr"/>
                </a:tc>
              </a:tr>
              <a:tr h="230628">
                <a:tc>
                  <a:txBody>
                    <a:bodyPr/>
                    <a:lstStyle/>
                    <a:p>
                      <a:pPr algn="l" fontAlgn="b"/>
                      <a:r>
                        <a:rPr lang="ru-RU" sz="1200" b="0" i="0" u="none" strike="noStrike" dirty="0">
                          <a:effectLst/>
                          <a:latin typeface="Times New Roman" panose="02020603050405020304" pitchFamily="18" charset="0"/>
                          <a:cs typeface="Times New Roman" panose="02020603050405020304" pitchFamily="18" charset="0"/>
                        </a:rPr>
                        <a:t>Организация и проведение выставочных и познавательных мероприятий в сфере туризма</a:t>
                      </a:r>
                    </a:p>
                  </a:txBody>
                  <a:tcPr marL="9525" marR="9525" marT="9525" marB="0" anchor="b"/>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10 000,00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10 000,00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10 000,00</a:t>
                      </a:r>
                    </a:p>
                  </a:txBody>
                  <a:tcPr marL="9525" marR="9525" marT="9525" marB="0" anchor="ctr"/>
                </a:tc>
              </a:tr>
            </a:tbl>
          </a:graphicData>
        </a:graphic>
      </p:graphicFrame>
      <p:pic>
        <p:nvPicPr>
          <p:cNvPr id="558" name="Picture 5"/>
          <p:cNvPicPr/>
          <p:nvPr/>
        </p:nvPicPr>
        <p:blipFill>
          <a:blip r:embed="rId5"/>
          <a:stretch/>
        </p:blipFill>
        <p:spPr>
          <a:xfrm>
            <a:off x="6732240" y="5526010"/>
            <a:ext cx="2304256" cy="2510228"/>
          </a:xfrm>
          <a:prstGeom prst="ellipse">
            <a:avLst/>
          </a:prstGeom>
          <a:ln>
            <a:noFill/>
          </a:ln>
          <a:effectLst>
            <a:softEdge rad="112500"/>
          </a:effectLst>
        </p:spPr>
      </p:pic>
      <p:sp>
        <p:nvSpPr>
          <p:cNvPr id="9" name="Заголовок 1"/>
          <p:cNvSpPr txBox="1">
            <a:spLocks/>
          </p:cNvSpPr>
          <p:nvPr/>
        </p:nvSpPr>
        <p:spPr>
          <a:xfrm>
            <a:off x="0" y="3852"/>
            <a:ext cx="9144000" cy="637668"/>
          </a:xfrm>
          <a:prstGeom prst="rect">
            <a:avLst/>
          </a:prstGeom>
          <a:blipFill>
            <a:blip r:embed="rId6"/>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«Развитие экономики», руб.</a:t>
            </a:r>
            <a:endParaRPr lang="ru-RU" sz="2000" b="0" strike="noStrike" spc="-1" dirty="0">
              <a:latin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CustomShape 1"/>
          <p:cNvSpPr/>
          <p:nvPr/>
        </p:nvSpPr>
        <p:spPr>
          <a:xfrm>
            <a:off x="100684" y="641520"/>
            <a:ext cx="8927640" cy="1440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создание условий для сохранения долгосрочной стабильности  развития  экономики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200" b="0" strike="noStrike" spc="-1" dirty="0">
              <a:solidFill>
                <a:srgbClr val="FF0000"/>
              </a:solidFill>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Создание условий для развития малого и среднего предпринимательства; создание условий для привлечения инвестиций на территорию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2. Создание условий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для</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развития сельского хозяйства, регулирование рынка пищевой продукции.</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3. Формирование туристского комплекса, интегрированного в экономику  и удовлетворяющего потребности жителей и гостей городского округа «Вуктыл» в отдыхе.</a:t>
            </a:r>
            <a:endParaRPr lang="ru-RU" sz="1200" b="0" strike="noStrike" spc="-1" dirty="0">
              <a:latin typeface="Times New Roman" panose="02020603050405020304" pitchFamily="18" charset="0"/>
              <a:cs typeface="Times New Roman" panose="02020603050405020304" pitchFamily="18" charset="0"/>
            </a:endParaRPr>
          </a:p>
        </p:txBody>
      </p:sp>
      <p:sp>
        <p:nvSpPr>
          <p:cNvPr id="564" name="TextShape 2"/>
          <p:cNvSpPr txBox="1"/>
          <p:nvPr/>
        </p:nvSpPr>
        <p:spPr>
          <a:xfrm>
            <a:off x="539552" y="5517232"/>
            <a:ext cx="8352928" cy="432048"/>
          </a:xfrm>
          <a:prstGeom prst="rect">
            <a:avLst/>
          </a:prstGeom>
          <a:noFill/>
          <a:ln>
            <a:noFill/>
          </a:ln>
        </p:spPr>
        <p:txBody>
          <a:bodyPr lIns="90000" tIns="45000" rIns="90000" bIns="45000"/>
          <a:lstStyle/>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в расходах бюджета, %</a:t>
            </a:r>
            <a:endParaRPr lang="ru-RU" sz="1200" b="0" strike="noStrike" spc="-1" dirty="0">
              <a:latin typeface="Times New Roman" panose="02020603050405020304" pitchFamily="18" charset="0"/>
              <a:cs typeface="Times New Roman" panose="02020603050405020304" pitchFamily="18" charset="0"/>
            </a:endParaRPr>
          </a:p>
        </p:txBody>
      </p:sp>
      <p:sp>
        <p:nvSpPr>
          <p:cNvPr id="6"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«Развитие экономики»</a:t>
            </a:r>
            <a:endParaRPr lang="ru-RU" sz="2000" b="0" strike="noStrike" spc="-1" dirty="0">
              <a:latin typeface="Arial"/>
            </a:endParaRPr>
          </a:p>
        </p:txBody>
      </p:sp>
      <p:graphicFrame>
        <p:nvGraphicFramePr>
          <p:cNvPr id="8" name="Table 2"/>
          <p:cNvGraphicFramePr/>
          <p:nvPr>
            <p:extLst>
              <p:ext uri="{D42A27DB-BD31-4B8C-83A1-F6EECF244321}">
                <p14:modId xmlns:p14="http://schemas.microsoft.com/office/powerpoint/2010/main" val="2491728091"/>
              </p:ext>
            </p:extLst>
          </p:nvPr>
        </p:nvGraphicFramePr>
        <p:xfrm>
          <a:off x="225620" y="2585736"/>
          <a:ext cx="8855280" cy="2858955"/>
        </p:xfrm>
        <a:graphic>
          <a:graphicData uri="http://schemas.openxmlformats.org/drawingml/2006/table">
            <a:tbl>
              <a:tblPr/>
              <a:tblGrid>
                <a:gridCol w="3855896"/>
                <a:gridCol w="936104"/>
                <a:gridCol w="648072"/>
                <a:gridCol w="576064"/>
                <a:gridCol w="576064"/>
                <a:gridCol w="576064"/>
                <a:gridCol w="576064"/>
                <a:gridCol w="576064"/>
                <a:gridCol w="534888"/>
              </a:tblGrid>
              <a:tr h="131855">
                <a:tc>
                  <a:txBody>
                    <a:bodyPr/>
                    <a:lstStyle/>
                    <a:p>
                      <a:pPr algn="ctr"/>
                      <a:r>
                        <a:rPr lang="en-US" sz="1200" b="1" strike="noStrike" spc="-1" dirty="0" err="1">
                          <a:latin typeface="Times New Roman" panose="02020603050405020304" pitchFamily="18" charset="0"/>
                          <a:ea typeface="Times New Roman"/>
                          <a:cs typeface="Times New Roman" panose="02020603050405020304" pitchFamily="18" charset="0"/>
                        </a:rPr>
                        <a:t>Показатель</a:t>
                      </a:r>
                      <a:r>
                        <a:rPr lang="en-US" sz="1200" b="1" strike="noStrike" spc="-1" dirty="0">
                          <a:latin typeface="Times New Roman" panose="02020603050405020304" pitchFamily="18" charset="0"/>
                          <a:ea typeface="Times New Roman"/>
                          <a:cs typeface="Times New Roman" panose="02020603050405020304" pitchFamily="18" charset="0"/>
                        </a:rPr>
                        <a:t>   (</a:t>
                      </a:r>
                      <a:r>
                        <a:rPr lang="en-US" sz="1200" b="1" strike="noStrike" spc="-1" dirty="0" err="1">
                          <a:latin typeface="Times New Roman" panose="02020603050405020304" pitchFamily="18" charset="0"/>
                          <a:ea typeface="Times New Roman"/>
                          <a:cs typeface="Times New Roman" panose="02020603050405020304" pitchFamily="18" charset="0"/>
                        </a:rPr>
                        <a:t>индикатор</a:t>
                      </a:r>
                      <a:r>
                        <a:rPr lang="en-US" sz="1200" b="1" strike="noStrike" spc="-1" dirty="0">
                          <a:latin typeface="Times New Roman" panose="02020603050405020304" pitchFamily="18" charset="0"/>
                          <a:ea typeface="Times New Roman"/>
                          <a:cs typeface="Times New Roman" panose="02020603050405020304" pitchFamily="18" charset="0"/>
                        </a:rPr>
                        <a:t>)   (</a:t>
                      </a:r>
                      <a:r>
                        <a:rPr lang="en-US" sz="1200" b="1" strike="noStrike" spc="-1" dirty="0" err="1">
                          <a:latin typeface="Times New Roman" panose="02020603050405020304" pitchFamily="18" charset="0"/>
                          <a:ea typeface="Times New Roman"/>
                          <a:cs typeface="Times New Roman" panose="02020603050405020304" pitchFamily="18" charset="0"/>
                        </a:rPr>
                        <a:t>наименование</a:t>
                      </a:r>
                      <a:r>
                        <a:rPr lang="en-US" sz="1200" b="1" strike="noStrike" spc="-1" dirty="0">
                          <a:latin typeface="Times New Roman" panose="02020603050405020304" pitchFamily="18" charset="0"/>
                          <a:ea typeface="Times New Roman"/>
                          <a:cs typeface="Times New Roman" panose="02020603050405020304" pitchFamily="18" charset="0"/>
                        </a:rPr>
                        <a:t>)</a:t>
                      </a:r>
                      <a:endParaRPr lang="en-US"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5C8526"/>
                    </a:solidFill>
                  </a:tcPr>
                </a:tc>
                <a:tc>
                  <a:txBody>
                    <a:bodyPr/>
                    <a:lstStyle/>
                    <a:p>
                      <a:pPr algn="ctr"/>
                      <a:r>
                        <a:rPr lang="en-US" sz="1200" b="0" strike="noStrike" spc="-1" dirty="0">
                          <a:latin typeface="Times New Roman" panose="02020603050405020304" pitchFamily="18" charset="0"/>
                          <a:ea typeface="Times New Roman"/>
                          <a:cs typeface="Times New Roman" panose="02020603050405020304" pitchFamily="18" charset="0"/>
                        </a:rPr>
                        <a:t>   </a:t>
                      </a:r>
                      <a:r>
                        <a:rPr lang="ru-RU" sz="1200" b="1" strike="noStrike" spc="-1" dirty="0">
                          <a:latin typeface="Times New Roman" panose="02020603050405020304" pitchFamily="18" charset="0"/>
                          <a:ea typeface="Times New Roman"/>
                          <a:cs typeface="Times New Roman" panose="02020603050405020304" pitchFamily="18" charset="0"/>
                        </a:rPr>
                        <a:t>Ед.   </a:t>
                      </a:r>
                      <a:r>
                        <a:rPr sz="1200" dirty="0">
                          <a:latin typeface="Times New Roman" panose="02020603050405020304" pitchFamily="18" charset="0"/>
                          <a:cs typeface="Times New Roman" panose="02020603050405020304" pitchFamily="18" charset="0"/>
                        </a:rPr>
                        <a:t/>
                      </a:r>
                      <a:br>
                        <a:rPr sz="1200" dirty="0">
                          <a:latin typeface="Times New Roman" panose="02020603050405020304" pitchFamily="18" charset="0"/>
                          <a:cs typeface="Times New Roman" panose="02020603050405020304" pitchFamily="18" charset="0"/>
                        </a:rPr>
                      </a:br>
                      <a:r>
                        <a:rPr lang="ru-RU" sz="1200" b="1" strike="noStrike" spc="-1" dirty="0">
                          <a:latin typeface="Times New Roman" panose="02020603050405020304" pitchFamily="18" charset="0"/>
                          <a:ea typeface="Times New Roman"/>
                          <a:cs typeface="Times New Roman" panose="02020603050405020304" pitchFamily="18" charset="0"/>
                        </a:rPr>
                        <a:t>измерения</a:t>
                      </a:r>
                      <a:endParaRPr lang="en-US"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5C8526"/>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2015</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5C8526"/>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2016</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5C8526"/>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2017</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5C8526"/>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2018</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5C8526"/>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2019</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5C8526"/>
                    </a:solidFill>
                  </a:tcPr>
                </a:tc>
                <a:tc>
                  <a:txBody>
                    <a:bodyPr/>
                    <a:lstStyle/>
                    <a:p>
                      <a:pPr algn="ctr"/>
                      <a:r>
                        <a:rPr lang="ru-RU" sz="1200" b="1" strike="noStrike" spc="-1">
                          <a:latin typeface="Times New Roman" panose="02020603050405020304" pitchFamily="18" charset="0"/>
                          <a:cs typeface="Times New Roman" panose="02020603050405020304" pitchFamily="18" charset="0"/>
                        </a:rPr>
                        <a:t>2020</a:t>
                      </a:r>
                      <a:endParaRPr lang="ru-RU" sz="1200" b="0" strike="noStrike" spc="-1">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5C8526"/>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2021</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5C8526"/>
                    </a:solidFill>
                  </a:tcPr>
                </a:tc>
              </a:tr>
              <a:tr h="432174">
                <a:tc gridSpan="7">
                  <a:txBody>
                    <a:bodyPr/>
                    <a:lstStyle/>
                    <a:p>
                      <a:pPr algn="ctr"/>
                      <a:r>
                        <a:rPr lang="ru-RU" sz="1200" b="1" strike="noStrike" spc="-1" dirty="0">
                          <a:latin typeface="Times New Roman" panose="02020603050405020304" pitchFamily="18" charset="0"/>
                          <a:cs typeface="Times New Roman" panose="02020603050405020304" pitchFamily="18" charset="0"/>
                        </a:rPr>
                        <a:t>Муниципальная программа городского округа «Вуктыл» «Развитие экономики»</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4BD5E"/>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gridSpan="2">
                  <a:txBody>
                    <a:bodyPr/>
                    <a:lstStyle/>
                    <a:p>
                      <a:endParaRPr lang="ru-RU" sz="120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4BD5E"/>
                    </a:solidFill>
                  </a:tcPr>
                </a:tc>
                <a:tc hMerge="1">
                  <a:txBody>
                    <a:bodyPr/>
                    <a:lstStyle/>
                    <a:p>
                      <a:endParaRPr lang="ru-RU"/>
                    </a:p>
                  </a:txBody>
                  <a:tcPr/>
                </a:tc>
              </a:tr>
              <a:tr h="427130">
                <a:tc>
                  <a:txBody>
                    <a:bodyPr/>
                    <a:lstStyle/>
                    <a:p>
                      <a:pPr algn="just"/>
                      <a:r>
                        <a:rPr lang="ru-RU" sz="1200" b="0" strike="noStrike" spc="-1" dirty="0">
                          <a:latin typeface="Times New Roman" panose="02020603050405020304" pitchFamily="18" charset="0"/>
                          <a:cs typeface="Times New Roman" panose="02020603050405020304" pitchFamily="18" charset="0"/>
                        </a:rPr>
                        <a:t>Число инвестиционных проектов, реализуемых или планируемых к реализации на территории округа</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единиц</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11</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5</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5</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5</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5</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5</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5</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r>
              <a:tr h="427130">
                <a:tc>
                  <a:txBody>
                    <a:bodyPr/>
                    <a:lstStyle/>
                    <a:p>
                      <a:pPr algn="just">
                        <a:lnSpc>
                          <a:spcPct val="100000"/>
                        </a:lnSpc>
                      </a:pPr>
                      <a:r>
                        <a:rPr lang="ru-RU" sz="1200" b="0" strike="noStrike" spc="-1">
                          <a:latin typeface="Times New Roman" panose="02020603050405020304" pitchFamily="18" charset="0"/>
                          <a:cs typeface="Times New Roman" panose="02020603050405020304" pitchFamily="18" charset="0"/>
                        </a:rPr>
                        <a:t>Количество  предоставленных консультаций  информационно-маркетинговым центром</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4BD5E"/>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единиц</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177</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200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200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200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200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200</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4BD5E"/>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200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r>
              <a:tr h="427130">
                <a:tc>
                  <a:txBody>
                    <a:bodyPr/>
                    <a:lstStyle/>
                    <a:p>
                      <a:r>
                        <a:rPr lang="ru-RU" sz="1200" b="0" strike="noStrike" spc="-1">
                          <a:latin typeface="Times New Roman" panose="02020603050405020304" pitchFamily="18" charset="0"/>
                          <a:cs typeface="Times New Roman" panose="02020603050405020304" pitchFamily="18" charset="0"/>
                        </a:rPr>
                        <a:t>Объем продукции животноводства крестьянских (фермерских) хозяйств: молоко</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т</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95</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89,5</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89,5</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89,5</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89,5</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89,5</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89,5</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r>
              <a:tr h="597981">
                <a:tc>
                  <a:txBody>
                    <a:bodyPr/>
                    <a:lstStyle/>
                    <a:p>
                      <a:r>
                        <a:rPr lang="ru-RU" sz="1200" b="0" strike="noStrike" spc="-1">
                          <a:latin typeface="Times New Roman" panose="02020603050405020304" pitchFamily="18" charset="0"/>
                          <a:cs typeface="Times New Roman" panose="02020603050405020304" pitchFamily="18" charset="0"/>
                        </a:rPr>
                        <a:t>Количество туристов, посетивших туристские маршруты на территории городского округа «Вуктыл»</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4BD5E"/>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человек</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2095</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2150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2200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2260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2310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2380</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4BD5E"/>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2380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r>
            </a:tbl>
          </a:graphicData>
        </a:graphic>
      </p:graphicFrame>
      <p:sp>
        <p:nvSpPr>
          <p:cNvPr id="9" name="CustomShape 1"/>
          <p:cNvSpPr/>
          <p:nvPr/>
        </p:nvSpPr>
        <p:spPr>
          <a:xfrm>
            <a:off x="1763688" y="2081680"/>
            <a:ext cx="5203440" cy="504056"/>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Основные целевые </a:t>
            </a:r>
            <a:endParaRPr lang="ru-RU" sz="1200" b="0" strike="noStrike" spc="-1" dirty="0">
              <a:solidFill>
                <a:srgbClr val="FF0000"/>
              </a:solidFill>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индикаторы и показатели МП</a:t>
            </a:r>
            <a:endParaRPr lang="ru-RU" sz="1200" b="0" strike="noStrike" spc="-1" dirty="0">
              <a:solidFill>
                <a:srgbClr val="FF0000"/>
              </a:solidFill>
              <a:latin typeface="Times New Roman" panose="02020603050405020304" pitchFamily="18" charset="0"/>
              <a:cs typeface="Times New Roman" panose="02020603050405020304" pitchFamily="18" charset="0"/>
            </a:endParaRPr>
          </a:p>
        </p:txBody>
      </p:sp>
      <p:graphicFrame>
        <p:nvGraphicFramePr>
          <p:cNvPr id="2" name="Диаграмма 1"/>
          <p:cNvGraphicFramePr/>
          <p:nvPr>
            <p:extLst>
              <p:ext uri="{D42A27DB-BD31-4B8C-83A1-F6EECF244321}">
                <p14:modId xmlns:p14="http://schemas.microsoft.com/office/powerpoint/2010/main" val="3848145216"/>
              </p:ext>
            </p:extLst>
          </p:nvPr>
        </p:nvGraphicFramePr>
        <p:xfrm>
          <a:off x="1715852" y="5915104"/>
          <a:ext cx="5712296" cy="102388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CustomShape 1"/>
          <p:cNvSpPr/>
          <p:nvPr/>
        </p:nvSpPr>
        <p:spPr>
          <a:xfrm>
            <a:off x="0" y="620640"/>
            <a:ext cx="5076056" cy="2592336"/>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обеспечение потребностей населения и экономики городского округа «Вуктыл» в качественных, доступных и безопасных транспортных услугах</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200" b="1" spc="-1" dirty="0">
                <a:solidFill>
                  <a:srgbClr val="0000FF"/>
                </a:solidFill>
                <a:latin typeface="Times New Roman" panose="02020603050405020304" pitchFamily="18" charset="0"/>
                <a:ea typeface="Microsoft YaHei"/>
                <a:cs typeface="Times New Roman" panose="02020603050405020304" pitchFamily="18" charset="0"/>
              </a:rPr>
              <a:t> </a:t>
            </a:r>
            <a:endParaRPr lang="ru-RU" sz="1200" b="1" spc="-1" dirty="0" smtClean="0">
              <a:solidFill>
                <a:srgbClr val="0000FF"/>
              </a:solidFill>
              <a:latin typeface="Times New Roman" panose="02020603050405020304" pitchFamily="18" charset="0"/>
              <a:ea typeface="Microsoft YaHei"/>
              <a:cs typeface="Times New Roman" panose="02020603050405020304" pitchFamily="18" charset="0"/>
            </a:endParaRPr>
          </a:p>
          <a:p>
            <a:pPr algn="ctr">
              <a:lnSpc>
                <a:spcPct val="100000"/>
              </a:lnSpc>
            </a:pPr>
            <a:r>
              <a:rPr lang="ru-RU" sz="1200" b="1" spc="-1" dirty="0" smtClean="0">
                <a:solidFill>
                  <a:srgbClr val="0000FF"/>
                </a:solidFill>
                <a:latin typeface="Times New Roman" panose="02020603050405020304" pitchFamily="18" charset="0"/>
                <a:ea typeface="Microsoft YaHei"/>
                <a:cs typeface="Times New Roman" panose="02020603050405020304" pitchFamily="18" charset="0"/>
              </a:rPr>
              <a:t>Задачи </a:t>
            </a:r>
            <a:r>
              <a:rPr lang="ru-RU" sz="1200" b="1" spc="-1" dirty="0">
                <a:solidFill>
                  <a:srgbClr val="0000FF"/>
                </a:solidFill>
                <a:latin typeface="Times New Roman" panose="02020603050405020304" pitchFamily="18" charset="0"/>
                <a:ea typeface="Microsoft YaHei"/>
                <a:cs typeface="Times New Roman" panose="02020603050405020304" pitchFamily="18" charset="0"/>
              </a:rPr>
              <a:t>муниципальной программы:</a:t>
            </a:r>
            <a:endParaRPr lang="ru-RU" sz="1200" spc="-1" dirty="0">
              <a:latin typeface="Times New Roman" panose="02020603050405020304" pitchFamily="18" charset="0"/>
              <a:cs typeface="Times New Roman" panose="02020603050405020304" pitchFamily="18" charset="0"/>
            </a:endParaRPr>
          </a:p>
          <a:p>
            <a:pPr algn="just">
              <a:lnSpc>
                <a:spcPct val="100000"/>
              </a:lnSpc>
            </a:pPr>
            <a:r>
              <a:rPr lang="ru-RU" sz="1200" b="1" spc="-1" dirty="0">
                <a:solidFill>
                  <a:srgbClr val="000000"/>
                </a:solidFill>
                <a:latin typeface="Times New Roman" panose="02020603050405020304" pitchFamily="18" charset="0"/>
                <a:ea typeface="Microsoft YaHei"/>
                <a:cs typeface="Times New Roman" panose="02020603050405020304" pitchFamily="18" charset="0"/>
              </a:rPr>
              <a:t>1. Развитие транспортной инфраструктуры на территории городского округа «Вуктыл», обеспечение устойчивого функционирования  </a:t>
            </a:r>
            <a:r>
              <a:rPr lang="ru-RU" sz="1200" b="1" spc="-1" dirty="0" err="1">
                <a:solidFill>
                  <a:srgbClr val="000000"/>
                </a:solidFill>
                <a:latin typeface="Times New Roman" panose="02020603050405020304" pitchFamily="18" charset="0"/>
                <a:ea typeface="Microsoft YaHei"/>
                <a:cs typeface="Times New Roman" panose="02020603050405020304" pitchFamily="18" charset="0"/>
              </a:rPr>
              <a:t>улично</a:t>
            </a:r>
            <a:r>
              <a:rPr lang="ru-RU" sz="1200" b="1" spc="-1" dirty="0">
                <a:solidFill>
                  <a:srgbClr val="000000"/>
                </a:solidFill>
                <a:latin typeface="Times New Roman" panose="02020603050405020304" pitchFamily="18" charset="0"/>
                <a:ea typeface="Microsoft YaHei"/>
                <a:cs typeface="Times New Roman" panose="02020603050405020304" pitchFamily="18" charset="0"/>
              </a:rPr>
              <a:t> – дорожной сети, зимних автомобильных дорог и ледовых переправ.</a:t>
            </a:r>
            <a:endParaRPr lang="ru-RU" sz="1200" spc="-1" dirty="0">
              <a:latin typeface="Times New Roman" panose="02020603050405020304" pitchFamily="18" charset="0"/>
              <a:cs typeface="Times New Roman" panose="02020603050405020304" pitchFamily="18" charset="0"/>
            </a:endParaRPr>
          </a:p>
          <a:p>
            <a:pPr algn="just">
              <a:lnSpc>
                <a:spcPct val="100000"/>
              </a:lnSpc>
            </a:pPr>
            <a:r>
              <a:rPr lang="ru-RU" sz="1200" b="1" spc="-1" dirty="0">
                <a:solidFill>
                  <a:srgbClr val="000000"/>
                </a:solidFill>
                <a:latin typeface="Times New Roman" panose="02020603050405020304" pitchFamily="18" charset="0"/>
                <a:ea typeface="Microsoft YaHei"/>
                <a:cs typeface="Times New Roman" panose="02020603050405020304" pitchFamily="18" charset="0"/>
              </a:rPr>
              <a:t>2. Создание условий для предоставления транспортных услуг и организация транспортного обслуживания населения на территории городского округа «Вуктыл».</a:t>
            </a:r>
            <a:endParaRPr lang="ru-RU" sz="1200" spc="-1" dirty="0">
              <a:latin typeface="Times New Roman" panose="02020603050405020304" pitchFamily="18" charset="0"/>
              <a:cs typeface="Times New Roman" panose="02020603050405020304" pitchFamily="18" charset="0"/>
            </a:endParaRPr>
          </a:p>
          <a:p>
            <a:pPr algn="just">
              <a:lnSpc>
                <a:spcPct val="100000"/>
              </a:lnSpc>
            </a:pPr>
            <a:r>
              <a:rPr lang="ru-RU" sz="1200" b="1" spc="-1" dirty="0">
                <a:solidFill>
                  <a:srgbClr val="000000"/>
                </a:solidFill>
                <a:latin typeface="Times New Roman" panose="02020603050405020304" pitchFamily="18" charset="0"/>
                <a:ea typeface="Microsoft YaHei"/>
                <a:cs typeface="Times New Roman" panose="02020603050405020304" pitchFamily="18" charset="0"/>
              </a:rPr>
              <a:t>3. Снижение количества лиц, погибших в результате дорожно-транспортных происшествий.</a:t>
            </a:r>
            <a:endParaRPr lang="ru-RU" sz="1200" spc="-1" dirty="0">
              <a:latin typeface="Times New Roman" panose="02020603050405020304" pitchFamily="18" charset="0"/>
              <a:cs typeface="Times New Roman" panose="02020603050405020304" pitchFamily="18" charset="0"/>
            </a:endParaRPr>
          </a:p>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p:txBody>
      </p:sp>
      <p:sp>
        <p:nvSpPr>
          <p:cNvPr id="7"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«Развитие транспортной системы»</a:t>
            </a:r>
            <a:endParaRPr lang="ru-RU" sz="2000" b="0" strike="noStrike"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2381978443"/>
              </p:ext>
            </p:extLst>
          </p:nvPr>
        </p:nvGraphicFramePr>
        <p:xfrm>
          <a:off x="89572" y="3284984"/>
          <a:ext cx="8964856" cy="3427585"/>
        </p:xfrm>
        <a:graphic>
          <a:graphicData uri="http://schemas.openxmlformats.org/drawingml/2006/table">
            <a:tbl>
              <a:tblPr firstRow="1" bandRow="1">
                <a:tableStyleId>{5C22544A-7EE6-4342-B048-85BDC9FD1C3A}</a:tableStyleId>
              </a:tblPr>
              <a:tblGrid>
                <a:gridCol w="5976664"/>
                <a:gridCol w="1008112"/>
                <a:gridCol w="1008112"/>
                <a:gridCol w="971968"/>
              </a:tblGrid>
              <a:tr h="315026">
                <a:tc>
                  <a:txBody>
                    <a:bodyPr/>
                    <a:lstStyle/>
                    <a:p>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2019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62921">
                <a:tc>
                  <a:txBody>
                    <a:bodyPr/>
                    <a:lstStyle/>
                    <a:p>
                      <a:pPr algn="l" fontAlgn="ctr"/>
                      <a:r>
                        <a:rPr lang="ru-RU" sz="1200" b="1" i="0" u="none" strike="noStrike" dirty="0">
                          <a:solidFill>
                            <a:schemeClr val="tx1"/>
                          </a:solidFill>
                          <a:effectLst/>
                          <a:latin typeface="Times New Roman" panose="02020603050405020304" pitchFamily="18" charset="0"/>
                          <a:cs typeface="Times New Roman" panose="02020603050405020304" pitchFamily="18" charset="0"/>
                        </a:rPr>
                        <a:t>Муниципальная программа городского округа "Вуктыл" "Развитие транспортной системы"</a:t>
                      </a:r>
                    </a:p>
                  </a:txBody>
                  <a:tcPr marL="9525" marR="9525" marT="9525" marB="0" anchor="ctr"/>
                </a:tc>
                <a:tc>
                  <a:txBody>
                    <a:bodyPr/>
                    <a:lstStyle/>
                    <a:p>
                      <a:pPr algn="ctr" fontAlgn="ctr"/>
                      <a:r>
                        <a:rPr lang="ru-RU" sz="1200" b="1" i="0" u="none" strike="noStrike" dirty="0">
                          <a:solidFill>
                            <a:schemeClr val="tx1"/>
                          </a:solidFill>
                          <a:effectLst/>
                          <a:latin typeface="Times New Roman" panose="02020603050405020304" pitchFamily="18" charset="0"/>
                          <a:cs typeface="Times New Roman" panose="02020603050405020304" pitchFamily="18" charset="0"/>
                        </a:rPr>
                        <a:t>35 835 032,22</a:t>
                      </a:r>
                    </a:p>
                  </a:txBody>
                  <a:tcPr marL="9525" marR="9525" marT="9525" marB="0" anchor="ctr"/>
                </a:tc>
                <a:tc>
                  <a:txBody>
                    <a:bodyPr/>
                    <a:lstStyle/>
                    <a:p>
                      <a:pPr algn="ctr" fontAlgn="ctr"/>
                      <a:r>
                        <a:rPr lang="ru-RU" sz="1200" b="1" i="0" u="none" strike="noStrike" dirty="0">
                          <a:solidFill>
                            <a:schemeClr val="tx1"/>
                          </a:solidFill>
                          <a:effectLst/>
                          <a:latin typeface="Times New Roman" panose="02020603050405020304" pitchFamily="18" charset="0"/>
                          <a:cs typeface="Times New Roman" panose="02020603050405020304" pitchFamily="18" charset="0"/>
                        </a:rPr>
                        <a:t>29 547 655,72</a:t>
                      </a:r>
                    </a:p>
                  </a:txBody>
                  <a:tcPr marL="9525" marR="9525" marT="9525" marB="0" anchor="ctr"/>
                </a:tc>
                <a:tc>
                  <a:txBody>
                    <a:bodyPr/>
                    <a:lstStyle/>
                    <a:p>
                      <a:pPr algn="ctr" fontAlgn="ctr"/>
                      <a:r>
                        <a:rPr lang="ru-RU" sz="1200" b="1" i="0" u="none" strike="noStrike" dirty="0">
                          <a:solidFill>
                            <a:schemeClr val="tx1"/>
                          </a:solidFill>
                          <a:effectLst/>
                          <a:latin typeface="Times New Roman" panose="02020603050405020304" pitchFamily="18" charset="0"/>
                          <a:cs typeface="Times New Roman" panose="02020603050405020304" pitchFamily="18" charset="0"/>
                        </a:rPr>
                        <a:t>26 410 259,72</a:t>
                      </a:r>
                    </a:p>
                  </a:txBody>
                  <a:tcPr marL="9525" marR="9525" marT="9525" marB="0" anchor="ctr"/>
                </a:tc>
              </a:tr>
              <a:tr h="312209">
                <a:tc>
                  <a:txBody>
                    <a:bodyPr/>
                    <a:lstStyle/>
                    <a:p>
                      <a:pPr algn="l" fontAlgn="ctr"/>
                      <a:r>
                        <a:rPr lang="ru-RU" sz="1200" b="1" i="0" u="none" strike="noStrike" dirty="0">
                          <a:solidFill>
                            <a:schemeClr val="tx1"/>
                          </a:solidFill>
                          <a:effectLst/>
                          <a:latin typeface="Times New Roman" panose="02020603050405020304" pitchFamily="18" charset="0"/>
                          <a:cs typeface="Times New Roman" panose="02020603050405020304" pitchFamily="18" charset="0"/>
                        </a:rPr>
                        <a:t>Подпрограмма 1 "Развитие транспортной инфраструктуры и дорожного хозяйства"</a:t>
                      </a:r>
                    </a:p>
                  </a:txBody>
                  <a:tcPr marL="9525" marR="9525" marT="9525" marB="0" anchor="ctr"/>
                </a:tc>
                <a:tc>
                  <a:txBody>
                    <a:bodyPr/>
                    <a:lstStyle/>
                    <a:p>
                      <a:pPr algn="ctr" fontAlgn="ctr"/>
                      <a:r>
                        <a:rPr lang="ru-RU" sz="1200" b="1" i="0" u="none" strike="noStrike">
                          <a:solidFill>
                            <a:schemeClr val="tx1"/>
                          </a:solidFill>
                          <a:effectLst/>
                          <a:latin typeface="Times New Roman" panose="02020603050405020304" pitchFamily="18" charset="0"/>
                          <a:cs typeface="Times New Roman" panose="02020603050405020304" pitchFamily="18" charset="0"/>
                        </a:rPr>
                        <a:t>18 413 813,97</a:t>
                      </a:r>
                    </a:p>
                  </a:txBody>
                  <a:tcPr marL="9525" marR="9525" marT="9525" marB="0" anchor="ctr"/>
                </a:tc>
                <a:tc>
                  <a:txBody>
                    <a:bodyPr/>
                    <a:lstStyle/>
                    <a:p>
                      <a:pPr algn="ctr" fontAlgn="ctr"/>
                      <a:r>
                        <a:rPr lang="ru-RU" sz="1200" b="1" i="0" u="none" strike="noStrike">
                          <a:solidFill>
                            <a:schemeClr val="tx1"/>
                          </a:solidFill>
                          <a:effectLst/>
                          <a:latin typeface="Times New Roman" panose="02020603050405020304" pitchFamily="18" charset="0"/>
                          <a:cs typeface="Times New Roman" panose="02020603050405020304" pitchFamily="18" charset="0"/>
                        </a:rPr>
                        <a:t>16 353 991,79</a:t>
                      </a:r>
                    </a:p>
                  </a:txBody>
                  <a:tcPr marL="9525" marR="9525" marT="9525" marB="0" anchor="ctr"/>
                </a:tc>
                <a:tc>
                  <a:txBody>
                    <a:bodyPr/>
                    <a:lstStyle/>
                    <a:p>
                      <a:pPr algn="ctr" fontAlgn="ctr"/>
                      <a:r>
                        <a:rPr lang="ru-RU" sz="1200" b="1" i="0" u="none" strike="noStrike" dirty="0">
                          <a:solidFill>
                            <a:schemeClr val="tx1"/>
                          </a:solidFill>
                          <a:effectLst/>
                          <a:latin typeface="Times New Roman" panose="02020603050405020304" pitchFamily="18" charset="0"/>
                          <a:cs typeface="Times New Roman" panose="02020603050405020304" pitchFamily="18" charset="0"/>
                        </a:rPr>
                        <a:t>16 829 130,48</a:t>
                      </a:r>
                    </a:p>
                  </a:txBody>
                  <a:tcPr marL="9525" marR="9525" marT="9525" marB="0" anchor="ctr"/>
                </a:tc>
              </a:tr>
              <a:tr h="716631">
                <a:tc>
                  <a:txBody>
                    <a:bodyPr/>
                    <a:lstStyle/>
                    <a:p>
                      <a:pPr algn="l"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Капитальный ремонт, ремонт автомобильных дорог  общего пользования местного значения и мостовых сооружений на них, осуществление строительного контроля за выполнением работ, разработка проектно-сметной документации и прохождение государственной экспертизы</a:t>
                      </a:r>
                    </a:p>
                  </a:txBody>
                  <a:tcPr marL="9525" marR="9525" marT="9525" marB="0" anchor="ctr"/>
                </a:tc>
                <a:tc>
                  <a:txBody>
                    <a:bodyPr/>
                    <a:lstStyle/>
                    <a:p>
                      <a:pPr algn="ctr"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1 398 193,18</a:t>
                      </a:r>
                    </a:p>
                  </a:txBody>
                  <a:tcPr marL="9525" marR="9525" marT="9525" marB="0" anchor="ctr"/>
                </a:tc>
                <a:tc>
                  <a:txBody>
                    <a:bodyPr/>
                    <a:lstStyle/>
                    <a:p>
                      <a:pPr algn="ctr"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900 221,00</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900 221,00</a:t>
                      </a:r>
                    </a:p>
                  </a:txBody>
                  <a:tcPr marL="9525" marR="9525" marT="9525" marB="0" anchor="ctr"/>
                </a:tc>
              </a:tr>
              <a:tr h="362921">
                <a:tc>
                  <a:txBody>
                    <a:bodyPr/>
                    <a:lstStyle/>
                    <a:p>
                      <a:pPr algn="l"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Содержание автомобильных дорог общего пользования местного значения городского округа "Вуктыл" и мостовых сооружений на них</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6 194 180,00</a:t>
                      </a:r>
                    </a:p>
                  </a:txBody>
                  <a:tcPr marL="9525" marR="9525" marT="9525" marB="0" anchor="ctr"/>
                </a:tc>
                <a:tc>
                  <a:txBody>
                    <a:bodyPr/>
                    <a:lstStyle/>
                    <a:p>
                      <a:pPr algn="ctr"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5 994 180,00</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6 537 318,69</a:t>
                      </a:r>
                    </a:p>
                  </a:txBody>
                  <a:tcPr marL="9525" marR="9525" marT="9525" marB="0" anchor="ctr"/>
                </a:tc>
              </a:tr>
              <a:tr h="362921">
                <a:tc>
                  <a:txBody>
                    <a:bodyPr/>
                    <a:lstStyle/>
                    <a:p>
                      <a:pPr algn="l"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Оборудование и содержание ледовых переправ и зимних автомобильных дорог общего пользования местного значения городского округа "Вуктыл"</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798 323,00</a:t>
                      </a:r>
                    </a:p>
                  </a:txBody>
                  <a:tcPr marL="9525" marR="9525" marT="9525" marB="0" anchor="ctr"/>
                </a:tc>
                <a:tc>
                  <a:txBody>
                    <a:bodyPr/>
                    <a:lstStyle/>
                    <a:p>
                      <a:pPr algn="ctr"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40 323,00</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40 323,00</a:t>
                      </a:r>
                    </a:p>
                  </a:txBody>
                  <a:tcPr marL="9525" marR="9525" marT="9525" marB="0" anchor="ctr"/>
                </a:tc>
              </a:tr>
              <a:tr h="539776">
                <a:tc>
                  <a:txBody>
                    <a:bodyPr/>
                    <a:lstStyle/>
                    <a:p>
                      <a:pPr algn="l"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Содержание, ремонт и капитальный ремонт уличной сети городского округа "Вуктыл" и сооружений на них, в том числе тротуаров общего пользования, остановок общественного транспорта</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9 351 267,79</a:t>
                      </a:r>
                    </a:p>
                  </a:txBody>
                  <a:tcPr marL="9525" marR="9525" marT="9525" marB="0" anchor="ctr"/>
                </a:tc>
                <a:tc>
                  <a:txBody>
                    <a:bodyPr/>
                    <a:lstStyle/>
                    <a:p>
                      <a:pPr algn="ctr"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9 351 267,79</a:t>
                      </a:r>
                    </a:p>
                  </a:txBody>
                  <a:tcPr marL="9525" marR="9525" marT="9525" marB="0" anchor="ctr"/>
                </a:tc>
                <a:tc>
                  <a:txBody>
                    <a:bodyPr/>
                    <a:lstStyle/>
                    <a:p>
                      <a:pPr algn="ctr"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9 351 267,79</a:t>
                      </a:r>
                    </a:p>
                  </a:txBody>
                  <a:tcPr marL="9525" marR="9525" marT="9525" marB="0" anchor="ctr"/>
                </a:tc>
              </a:tr>
              <a:tr h="362921">
                <a:tc>
                  <a:txBody>
                    <a:bodyPr/>
                    <a:lstStyle/>
                    <a:p>
                      <a:pPr algn="l"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Реализация народных проектов в сфере дорожной деятельности в рамках проекта «Народный бюджет»</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671 850,00</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68 000,00</a:t>
                      </a:r>
                    </a:p>
                  </a:txBody>
                  <a:tcPr marL="9525" marR="9525" marT="9525" marB="0" anchor="ctr"/>
                </a:tc>
                <a:tc>
                  <a:txBody>
                    <a:bodyPr/>
                    <a:lstStyle/>
                    <a:p>
                      <a:pPr algn="ctr"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r>
            </a:tbl>
          </a:graphicData>
        </a:graphic>
      </p:graphicFrame>
      <p:sp>
        <p:nvSpPr>
          <p:cNvPr id="11" name="TextShape 3"/>
          <p:cNvSpPr txBox="1"/>
          <p:nvPr/>
        </p:nvSpPr>
        <p:spPr>
          <a:xfrm>
            <a:off x="5220072" y="692696"/>
            <a:ext cx="3829304" cy="511200"/>
          </a:xfrm>
          <a:prstGeom prst="rect">
            <a:avLst/>
          </a:prstGeom>
          <a:noFill/>
          <a:ln>
            <a:noFill/>
          </a:ln>
        </p:spPr>
        <p:txBody>
          <a:bodyPr lIns="90000" tIns="45000" rIns="90000" bIns="45000"/>
          <a:lstStyle/>
          <a:p>
            <a:pPr algn="ctr">
              <a:lnSpc>
                <a:spcPct val="100000"/>
              </a:lnSpc>
            </a:pPr>
            <a:r>
              <a:rPr lang="ru-RU" sz="1500" b="1" strike="noStrike" spc="-1" dirty="0">
                <a:solidFill>
                  <a:srgbClr val="CE181E"/>
                </a:solidFill>
                <a:latin typeface="Times New Roman"/>
                <a:ea typeface="DejaVu Sans"/>
              </a:rPr>
              <a:t>Доля расходов на реализацию программы в расходах бюджета, %</a:t>
            </a:r>
            <a:endParaRPr lang="ru-RU" sz="1500" b="0" strike="noStrike" spc="-1" dirty="0">
              <a:latin typeface="Arial"/>
            </a:endParaRPr>
          </a:p>
        </p:txBody>
      </p:sp>
      <p:graphicFrame>
        <p:nvGraphicFramePr>
          <p:cNvPr id="3" name="Диаграмма 2"/>
          <p:cNvGraphicFramePr/>
          <p:nvPr>
            <p:extLst>
              <p:ext uri="{D42A27DB-BD31-4B8C-83A1-F6EECF244321}">
                <p14:modId xmlns:p14="http://schemas.microsoft.com/office/powerpoint/2010/main" val="2822618384"/>
              </p:ext>
            </p:extLst>
          </p:nvPr>
        </p:nvGraphicFramePr>
        <p:xfrm>
          <a:off x="5199960" y="1340768"/>
          <a:ext cx="3696072" cy="1599952"/>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p:cNvSpPr txBox="1"/>
          <p:nvPr/>
        </p:nvSpPr>
        <p:spPr>
          <a:xfrm>
            <a:off x="8519059" y="2936541"/>
            <a:ext cx="457882" cy="276999"/>
          </a:xfrm>
          <a:prstGeom prst="rect">
            <a:avLst/>
          </a:prstGeom>
          <a:noFill/>
        </p:spPr>
        <p:txBody>
          <a:bodyPr wrap="none" rtlCol="0">
            <a:spAutoFit/>
          </a:bodyPr>
          <a:lstStyle/>
          <a:p>
            <a:r>
              <a:rPr lang="ru-RU" sz="1200" b="1" dirty="0" smtClean="0">
                <a:latin typeface="Times New Roman" panose="02020603050405020304" pitchFamily="18" charset="0"/>
                <a:cs typeface="Times New Roman" panose="02020603050405020304" pitchFamily="18" charset="0"/>
              </a:rPr>
              <a:t>руб.</a:t>
            </a:r>
            <a:endParaRPr lang="ru-RU" sz="12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CustomShape 2"/>
          <p:cNvSpPr/>
          <p:nvPr/>
        </p:nvSpPr>
        <p:spPr>
          <a:xfrm>
            <a:off x="2339752" y="4293096"/>
            <a:ext cx="4176464" cy="288032"/>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Основные целевые индикаторы и показатели </a:t>
            </a:r>
            <a:r>
              <a:rPr lang="ru-RU" sz="1400" b="1" strike="noStrike" spc="-1" dirty="0">
                <a:solidFill>
                  <a:srgbClr val="0000FF"/>
                </a:solidFill>
                <a:latin typeface="Calibri"/>
                <a:ea typeface="Microsoft YaHei"/>
              </a:rPr>
              <a:t>МП</a:t>
            </a:r>
            <a:endParaRPr lang="ru-RU" sz="1400" b="0" strike="noStrike" spc="-1" dirty="0">
              <a:latin typeface="Arial"/>
            </a:endParaRPr>
          </a:p>
        </p:txBody>
      </p:sp>
      <p:graphicFrame>
        <p:nvGraphicFramePr>
          <p:cNvPr id="577" name="Table 4"/>
          <p:cNvGraphicFramePr/>
          <p:nvPr>
            <p:extLst>
              <p:ext uri="{D42A27DB-BD31-4B8C-83A1-F6EECF244321}">
                <p14:modId xmlns:p14="http://schemas.microsoft.com/office/powerpoint/2010/main" val="3365621298"/>
              </p:ext>
            </p:extLst>
          </p:nvPr>
        </p:nvGraphicFramePr>
        <p:xfrm>
          <a:off x="330616" y="4549616"/>
          <a:ext cx="8482767" cy="2164080"/>
        </p:xfrm>
        <a:graphic>
          <a:graphicData uri="http://schemas.openxmlformats.org/drawingml/2006/table">
            <a:tbl>
              <a:tblPr/>
              <a:tblGrid>
                <a:gridCol w="3137411"/>
                <a:gridCol w="205105"/>
                <a:gridCol w="708293"/>
                <a:gridCol w="610185"/>
                <a:gridCol w="577710"/>
                <a:gridCol w="632062"/>
                <a:gridCol w="675476"/>
                <a:gridCol w="664879"/>
                <a:gridCol w="566430"/>
                <a:gridCol w="705216"/>
              </a:tblGrid>
              <a:tr h="238066">
                <a:tc>
                  <a:txBody>
                    <a:bodyPr/>
                    <a:lstStyle/>
                    <a:p>
                      <a:pPr algn="ctr"/>
                      <a:r>
                        <a:rPr lang="ru-RU" sz="1100" b="1" strike="noStrike" spc="-1" dirty="0">
                          <a:latin typeface="Times New Roman"/>
                          <a:ea typeface="Microsoft YaHei"/>
                        </a:rPr>
                        <a:t>Показатель (индикатор) (наименование)</a:t>
                      </a:r>
                      <a:endParaRPr lang="ru-RU" sz="11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gridSpan="2">
                  <a:txBody>
                    <a:bodyPr/>
                    <a:lstStyle/>
                    <a:p>
                      <a:pPr algn="ctr"/>
                      <a:r>
                        <a:rPr lang="ru-RU" sz="1100" b="1" strike="noStrike" spc="-1" dirty="0">
                          <a:latin typeface="Times New Roman"/>
                          <a:ea typeface="Microsoft YaHei"/>
                        </a:rPr>
                        <a:t>Ед. </a:t>
                      </a:r>
                      <a:r>
                        <a:rPr lang="ru-RU" sz="1100" b="1" strike="noStrike" spc="-1" dirty="0" smtClean="0">
                          <a:latin typeface="Times New Roman"/>
                          <a:ea typeface="Microsoft YaHei"/>
                        </a:rPr>
                        <a:t>изм.</a:t>
                      </a:r>
                      <a:endParaRPr lang="ru-RU" sz="11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100" b="1" strike="noStrike" spc="-1">
                          <a:latin typeface="Times New Roman"/>
                        </a:rPr>
                        <a:t>2015</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100" b="1" strike="noStrike" spc="-1">
                          <a:latin typeface="Times New Roman"/>
                        </a:rPr>
                        <a:t>2016</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100" b="1" strike="noStrike" spc="-1">
                          <a:latin typeface="Times New Roman"/>
                        </a:rPr>
                        <a:t>2017</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100" b="1" strike="noStrike" spc="-1">
                          <a:latin typeface="Times New Roman"/>
                        </a:rPr>
                        <a:t>2018</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100" b="1" strike="noStrike" spc="-1">
                          <a:latin typeface="Times New Roman"/>
                        </a:rPr>
                        <a:t>2019</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100" b="1" strike="noStrike" spc="-1">
                          <a:latin typeface="Times New Roman"/>
                        </a:rPr>
                        <a:t>2020</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100" b="1" strike="noStrike" spc="-1">
                          <a:latin typeface="Times New Roman"/>
                        </a:rPr>
                        <a:t>2021</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r>
              <a:tr h="238066">
                <a:tc gridSpan="10">
                  <a:txBody>
                    <a:bodyPr/>
                    <a:lstStyle/>
                    <a:p>
                      <a:pPr algn="ctr"/>
                      <a:r>
                        <a:rPr lang="ru-RU" sz="1100" b="1" strike="noStrike" spc="-1">
                          <a:latin typeface="Times New Roman"/>
                        </a:rPr>
                        <a:t>Муниципальная программа городского округа «Вуктыл» «</a:t>
                      </a:r>
                      <a:r>
                        <a:rPr lang="ru-RU" sz="1100" b="1" strike="noStrike" spc="-1">
                          <a:latin typeface="Times New Roman"/>
                          <a:ea typeface="Calibri"/>
                        </a:rPr>
                        <a:t>Развитие транспортной системы</a:t>
                      </a:r>
                      <a:r>
                        <a:rPr lang="ru-RU" sz="1100" b="1" strike="noStrike" spc="-1">
                          <a:latin typeface="Times New Roman"/>
                        </a:rPr>
                        <a:t>»</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r h="644179">
                <a:tc gridSpan="2">
                  <a:txBody>
                    <a:bodyPr/>
                    <a:lstStyle/>
                    <a:p>
                      <a:pPr algn="just"/>
                      <a:r>
                        <a:rPr lang="ru-RU" sz="1000" b="0" strike="noStrike" spc="-1" dirty="0">
                          <a:latin typeface="Times New Roman"/>
                        </a:rPr>
                        <a:t>Доля протяженности </a:t>
                      </a:r>
                      <a:r>
                        <a:rPr lang="ru-RU" sz="1000" b="0" strike="noStrike" spc="-1" dirty="0" err="1" smtClean="0">
                          <a:latin typeface="Times New Roman"/>
                        </a:rPr>
                        <a:t>автом</a:t>
                      </a:r>
                      <a:r>
                        <a:rPr lang="ru-RU" sz="1000" b="0" strike="noStrike" spc="-1" dirty="0" smtClean="0">
                          <a:latin typeface="Times New Roman"/>
                        </a:rPr>
                        <a:t>. дорог </a:t>
                      </a:r>
                      <a:r>
                        <a:rPr lang="ru-RU" sz="1000" b="0" strike="noStrike" spc="-1" dirty="0">
                          <a:latin typeface="Times New Roman"/>
                        </a:rPr>
                        <a:t>общего пользования </a:t>
                      </a:r>
                      <a:r>
                        <a:rPr lang="ru-RU" sz="1000" b="0" strike="noStrike" spc="-1" dirty="0" smtClean="0">
                          <a:latin typeface="Times New Roman"/>
                        </a:rPr>
                        <a:t>мест. значения</a:t>
                      </a:r>
                      <a:r>
                        <a:rPr lang="ru-RU" sz="1000" b="0" strike="noStrike" spc="-1" dirty="0">
                          <a:latin typeface="Times New Roman"/>
                        </a:rPr>
                        <a:t>, отвечающих </a:t>
                      </a:r>
                      <a:r>
                        <a:rPr lang="ru-RU" sz="1000" b="0" strike="noStrike" spc="-1" dirty="0" smtClean="0">
                          <a:latin typeface="Times New Roman"/>
                        </a:rPr>
                        <a:t>норм-</a:t>
                      </a:r>
                      <a:r>
                        <a:rPr lang="ru-RU" sz="1000" b="0" strike="noStrike" spc="-1" dirty="0" err="1" smtClean="0">
                          <a:latin typeface="Times New Roman"/>
                        </a:rPr>
                        <a:t>ным</a:t>
                      </a:r>
                      <a:r>
                        <a:rPr lang="ru-RU" sz="1000" b="0" strike="noStrike" spc="-1" dirty="0" smtClean="0">
                          <a:latin typeface="Times New Roman"/>
                        </a:rPr>
                        <a:t> </a:t>
                      </a:r>
                      <a:r>
                        <a:rPr lang="ru-RU" sz="1000" b="0" strike="noStrike" spc="-1" dirty="0">
                          <a:latin typeface="Times New Roman"/>
                        </a:rPr>
                        <a:t>требованиям, в общей протяженности </a:t>
                      </a:r>
                      <a:r>
                        <a:rPr lang="ru-RU" sz="1000" b="0" strike="noStrike" spc="-1" dirty="0" err="1" smtClean="0">
                          <a:latin typeface="Times New Roman"/>
                        </a:rPr>
                        <a:t>автом</a:t>
                      </a:r>
                      <a:r>
                        <a:rPr lang="ru-RU" sz="1000" b="0" strike="noStrike" spc="-1" dirty="0" smtClean="0">
                          <a:latin typeface="Times New Roman"/>
                        </a:rPr>
                        <a:t>. </a:t>
                      </a:r>
                      <a:r>
                        <a:rPr lang="ru-RU" sz="1000" b="0" strike="noStrike" spc="-1" dirty="0">
                          <a:latin typeface="Times New Roman"/>
                        </a:rPr>
                        <a:t>дорог общего пользования местного значения</a:t>
                      </a:r>
                      <a:endParaRPr lang="ru-RU" sz="1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1" strike="noStrike" spc="-1" dirty="0">
                          <a:latin typeface="Times New Roman"/>
                        </a:rPr>
                        <a:t>процент</a:t>
                      </a:r>
                      <a:endParaRPr lang="ru-RU" sz="1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0" strike="noStrike" spc="-1" dirty="0">
                          <a:latin typeface="Times New Roman"/>
                        </a:rPr>
                        <a:t>12</a:t>
                      </a:r>
                      <a:endParaRPr lang="ru-RU" sz="1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0" strike="noStrike" spc="-1" dirty="0">
                          <a:latin typeface="Times New Roman"/>
                        </a:rPr>
                        <a:t>12</a:t>
                      </a:r>
                      <a:endParaRPr lang="ru-RU" sz="1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0" strike="noStrike" spc="-1" dirty="0">
                          <a:latin typeface="Times New Roman"/>
                        </a:rPr>
                        <a:t>12</a:t>
                      </a:r>
                      <a:endParaRPr lang="ru-RU" sz="1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0" strike="noStrike" spc="-1" dirty="0">
                          <a:latin typeface="Times New Roman"/>
                        </a:rPr>
                        <a:t>11,6</a:t>
                      </a:r>
                      <a:endParaRPr lang="ru-RU" sz="1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0" strike="noStrike" spc="-1">
                          <a:latin typeface="Times New Roman"/>
                        </a:rPr>
                        <a:t>11,6</a:t>
                      </a:r>
                      <a:endParaRPr lang="ru-RU" sz="1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0" strike="noStrike" spc="-1">
                          <a:latin typeface="Times New Roman"/>
                        </a:rPr>
                        <a:t>11,6</a:t>
                      </a:r>
                      <a:endParaRPr lang="ru-RU" sz="1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0" strike="noStrike" spc="-1">
                          <a:latin typeface="Times New Roman"/>
                        </a:rPr>
                        <a:t>11,6</a:t>
                      </a:r>
                      <a:endParaRPr lang="ru-RU" sz="1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r h="504140">
                <a:tc gridSpan="2">
                  <a:txBody>
                    <a:bodyPr/>
                    <a:lstStyle/>
                    <a:p>
                      <a:pPr algn="just"/>
                      <a:r>
                        <a:rPr lang="ru-RU" sz="1000" b="0" strike="noStrike" spc="-1" dirty="0">
                          <a:latin typeface="Times New Roman"/>
                        </a:rPr>
                        <a:t>Доля </a:t>
                      </a:r>
                      <a:r>
                        <a:rPr lang="ru-RU" sz="1000" b="0" strike="noStrike" spc="-1" dirty="0" smtClean="0">
                          <a:latin typeface="Times New Roman"/>
                        </a:rPr>
                        <a:t>насел. пунктов</a:t>
                      </a:r>
                      <a:r>
                        <a:rPr lang="ru-RU" sz="1000" b="0" strike="noStrike" spc="-1" dirty="0">
                          <a:latin typeface="Times New Roman"/>
                        </a:rPr>
                        <a:t>, охваченных автобусным сообщением, в общей численности населенных пунктов (на конец года)</a:t>
                      </a:r>
                      <a:endParaRPr lang="ru-RU" sz="1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000" b="1" strike="noStrike" spc="-1" dirty="0">
                          <a:latin typeface="Times New Roman"/>
                        </a:rPr>
                        <a:t>процент</a:t>
                      </a:r>
                      <a:endParaRPr lang="ru-RU" sz="1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000" b="0" strike="noStrike" spc="-1" dirty="0">
                          <a:latin typeface="Times New Roman"/>
                        </a:rPr>
                        <a:t>45,5</a:t>
                      </a:r>
                      <a:endParaRPr lang="ru-RU" sz="1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000" b="0" strike="noStrike" spc="-1">
                          <a:latin typeface="Times New Roman"/>
                        </a:rPr>
                        <a:t>45,5</a:t>
                      </a:r>
                      <a:endParaRPr lang="ru-RU" sz="1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000" b="0" strike="noStrike" spc="-1">
                          <a:latin typeface="Times New Roman"/>
                        </a:rPr>
                        <a:t>54,5</a:t>
                      </a:r>
                      <a:endParaRPr lang="ru-RU" sz="1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000" b="0" strike="noStrike" spc="-1">
                          <a:latin typeface="Times New Roman"/>
                        </a:rPr>
                        <a:t>54,5</a:t>
                      </a:r>
                      <a:endParaRPr lang="ru-RU" sz="1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000" b="0" strike="noStrike" spc="-1" dirty="0">
                          <a:latin typeface="Times New Roman"/>
                        </a:rPr>
                        <a:t>54,5</a:t>
                      </a:r>
                      <a:endParaRPr lang="ru-RU" sz="1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000" b="0" strike="noStrike" spc="-1" dirty="0">
                          <a:latin typeface="Times New Roman"/>
                        </a:rPr>
                        <a:t>54,5</a:t>
                      </a:r>
                      <a:endParaRPr lang="ru-RU" sz="1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000" b="0" strike="noStrike" spc="-1">
                          <a:latin typeface="Times New Roman"/>
                        </a:rPr>
                        <a:t>54,4</a:t>
                      </a:r>
                      <a:endParaRPr lang="ru-RU" sz="1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r h="364101">
                <a:tc gridSpan="2">
                  <a:txBody>
                    <a:bodyPr/>
                    <a:lstStyle/>
                    <a:p>
                      <a:pPr algn="just"/>
                      <a:r>
                        <a:rPr lang="ru-RU" sz="1000" b="0" strike="noStrike" spc="-1" dirty="0">
                          <a:latin typeface="Times New Roman"/>
                        </a:rPr>
                        <a:t>Число граждан, погибших в дорожно-транспортных происшествиях</a:t>
                      </a:r>
                      <a:endParaRPr lang="ru-RU" sz="1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0" strike="noStrike" spc="-1">
                          <a:latin typeface="Times New Roman"/>
                        </a:rPr>
                        <a:t>человек</a:t>
                      </a:r>
                      <a:endParaRPr lang="ru-RU" sz="1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0" strike="noStrike" spc="-1">
                          <a:latin typeface="Times New Roman"/>
                        </a:rPr>
                        <a:t>3</a:t>
                      </a:r>
                      <a:endParaRPr lang="ru-RU" sz="1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0" strike="noStrike" spc="-1">
                          <a:latin typeface="Times New Roman"/>
                        </a:rPr>
                        <a:t>2</a:t>
                      </a:r>
                      <a:endParaRPr lang="ru-RU" sz="1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0" strike="noStrike" spc="-1">
                          <a:latin typeface="Times New Roman"/>
                        </a:rPr>
                        <a:t>2</a:t>
                      </a:r>
                      <a:endParaRPr lang="ru-RU" sz="1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0" strike="noStrike" spc="-1">
                          <a:latin typeface="Times New Roman"/>
                        </a:rPr>
                        <a:t>1</a:t>
                      </a:r>
                      <a:endParaRPr lang="ru-RU" sz="1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0" strike="noStrike" spc="-1">
                          <a:latin typeface="Times New Roman"/>
                        </a:rPr>
                        <a:t>1</a:t>
                      </a:r>
                      <a:endParaRPr lang="ru-RU" sz="10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0" strike="noStrike" spc="-1" dirty="0">
                          <a:latin typeface="Times New Roman"/>
                        </a:rPr>
                        <a:t>1</a:t>
                      </a:r>
                      <a:endParaRPr lang="ru-RU" sz="1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0" strike="noStrike" spc="-1" dirty="0">
                          <a:latin typeface="Times New Roman"/>
                        </a:rPr>
                        <a:t>1</a:t>
                      </a:r>
                      <a:endParaRPr lang="ru-RU" sz="10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bl>
          </a:graphicData>
        </a:graphic>
      </p:graphicFrame>
      <p:sp>
        <p:nvSpPr>
          <p:cNvPr id="7"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«Развитие транспортной системы», руб.</a:t>
            </a:r>
            <a:endParaRPr lang="ru-RU" sz="2000" b="0" strike="noStrike"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1647262243"/>
              </p:ext>
            </p:extLst>
          </p:nvPr>
        </p:nvGraphicFramePr>
        <p:xfrm>
          <a:off x="107504" y="692696"/>
          <a:ext cx="8856984" cy="3634740"/>
        </p:xfrm>
        <a:graphic>
          <a:graphicData uri="http://schemas.openxmlformats.org/drawingml/2006/table">
            <a:tbl>
              <a:tblPr firstRow="1" bandRow="1">
                <a:tableStyleId>{5C22544A-7EE6-4342-B048-85BDC9FD1C3A}</a:tableStyleId>
              </a:tblPr>
              <a:tblGrid>
                <a:gridCol w="6048672"/>
                <a:gridCol w="936104"/>
                <a:gridCol w="972108"/>
                <a:gridCol w="900100"/>
              </a:tblGrid>
              <a:tr h="175164">
                <a:tc>
                  <a:txBody>
                    <a:bodyPr/>
                    <a:lstStyle/>
                    <a:p>
                      <a:pPr algn="l" fontAlgn="ctr"/>
                      <a:r>
                        <a:rPr lang="ru-RU" sz="1100" b="1" i="0" u="none" strike="noStrike" dirty="0">
                          <a:solidFill>
                            <a:schemeClr val="tx1"/>
                          </a:solidFill>
                          <a:effectLst/>
                          <a:latin typeface="Times New Roman" panose="02020603050405020304" pitchFamily="18" charset="0"/>
                          <a:cs typeface="Times New Roman" panose="02020603050405020304" pitchFamily="18" charset="0"/>
                        </a:rPr>
                        <a:t>Подпрограмма 2 "Организация транспортного обслуживания"</a:t>
                      </a:r>
                    </a:p>
                  </a:txBody>
                  <a:tcPr marL="9525" marR="9525" marT="9525" marB="0" anchor="ctr">
                    <a:solidFill>
                      <a:schemeClr val="accent6">
                        <a:lumMod val="40000"/>
                        <a:lumOff val="60000"/>
                      </a:schemeClr>
                    </a:solidFill>
                  </a:tcPr>
                </a:tc>
                <a:tc>
                  <a:txBody>
                    <a:bodyPr/>
                    <a:lstStyle/>
                    <a:p>
                      <a:pPr algn="ctr" fontAlgn="ctr"/>
                      <a:r>
                        <a:rPr lang="ru-RU" sz="1100" b="1" i="0" u="none" strike="noStrike">
                          <a:solidFill>
                            <a:schemeClr val="tx1"/>
                          </a:solidFill>
                          <a:effectLst/>
                          <a:latin typeface="Times New Roman" panose="02020603050405020304" pitchFamily="18" charset="0"/>
                          <a:cs typeface="Times New Roman" panose="02020603050405020304" pitchFamily="18" charset="0"/>
                        </a:rPr>
                        <a:t>15 939 203,85</a:t>
                      </a:r>
                    </a:p>
                  </a:txBody>
                  <a:tcPr marL="9525" marR="9525" marT="9525" marB="0" anchor="ctr">
                    <a:solidFill>
                      <a:schemeClr val="accent6">
                        <a:lumMod val="40000"/>
                        <a:lumOff val="60000"/>
                      </a:schemeClr>
                    </a:solidFill>
                  </a:tcPr>
                </a:tc>
                <a:tc>
                  <a:txBody>
                    <a:bodyPr/>
                    <a:lstStyle/>
                    <a:p>
                      <a:pPr algn="ctr" fontAlgn="ctr"/>
                      <a:r>
                        <a:rPr lang="ru-RU" sz="1100" b="1" i="0" u="none" strike="noStrike">
                          <a:solidFill>
                            <a:schemeClr val="tx1"/>
                          </a:solidFill>
                          <a:effectLst/>
                          <a:latin typeface="Times New Roman" panose="02020603050405020304" pitchFamily="18" charset="0"/>
                          <a:cs typeface="Times New Roman" panose="02020603050405020304" pitchFamily="18" charset="0"/>
                        </a:rPr>
                        <a:t>12 293 328,93</a:t>
                      </a:r>
                    </a:p>
                  </a:txBody>
                  <a:tcPr marL="9525" marR="9525" marT="9525" marB="0" anchor="ctr">
                    <a:solidFill>
                      <a:schemeClr val="accent6">
                        <a:lumMod val="40000"/>
                        <a:lumOff val="60000"/>
                      </a:schemeClr>
                    </a:solidFill>
                  </a:tcPr>
                </a:tc>
                <a:tc>
                  <a:txBody>
                    <a:bodyPr/>
                    <a:lstStyle/>
                    <a:p>
                      <a:pPr algn="ctr" fontAlgn="ctr"/>
                      <a:r>
                        <a:rPr lang="ru-RU" sz="1100" b="1" i="0" u="none" strike="noStrike" dirty="0">
                          <a:solidFill>
                            <a:schemeClr val="tx1"/>
                          </a:solidFill>
                          <a:effectLst/>
                          <a:latin typeface="Times New Roman" panose="02020603050405020304" pitchFamily="18" charset="0"/>
                          <a:cs typeface="Times New Roman" panose="02020603050405020304" pitchFamily="18" charset="0"/>
                        </a:rPr>
                        <a:t>9 581 129,24</a:t>
                      </a:r>
                    </a:p>
                  </a:txBody>
                  <a:tcPr marL="9525" marR="9525" marT="9525" marB="0" anchor="ctr">
                    <a:solidFill>
                      <a:schemeClr val="accent6">
                        <a:lumMod val="40000"/>
                        <a:lumOff val="60000"/>
                      </a:schemeClr>
                    </a:solidFill>
                  </a:tcPr>
                </a:tc>
              </a:tr>
              <a:tr h="175164">
                <a:tc>
                  <a:txBody>
                    <a:bodyPr/>
                    <a:lstStyle/>
                    <a:p>
                      <a:pPr algn="l" fontAlgn="ctr"/>
                      <a:r>
                        <a:rPr lang="ru-RU" sz="1100" b="0" i="0" u="none" strike="noStrike" dirty="0">
                          <a:solidFill>
                            <a:schemeClr val="tx1"/>
                          </a:solidFill>
                          <a:effectLst/>
                          <a:latin typeface="Times New Roman" panose="02020603050405020304" pitchFamily="18" charset="0"/>
                          <a:cs typeface="Times New Roman" panose="02020603050405020304" pitchFamily="18" charset="0"/>
                        </a:rPr>
                        <a:t>Организация осуществления перевозок пассажиров и багажа автомобильным транспортом</a:t>
                      </a:r>
                    </a:p>
                  </a:txBody>
                  <a:tcPr marL="9525" marR="9525" marT="9525" marB="0" anchor="ctr"/>
                </a:tc>
                <a:tc>
                  <a:txBody>
                    <a:bodyPr/>
                    <a:lstStyle/>
                    <a:p>
                      <a:pPr algn="ctr" fontAlgn="ctr"/>
                      <a:r>
                        <a:rPr lang="ru-RU" sz="1100" b="0" i="0" u="none" strike="noStrike">
                          <a:solidFill>
                            <a:schemeClr val="tx1"/>
                          </a:solidFill>
                          <a:effectLst/>
                          <a:latin typeface="Times New Roman" panose="02020603050405020304" pitchFamily="18" charset="0"/>
                          <a:cs typeface="Times New Roman" panose="02020603050405020304" pitchFamily="18" charset="0"/>
                        </a:rPr>
                        <a:t>3 200 000,00</a:t>
                      </a:r>
                    </a:p>
                  </a:txBody>
                  <a:tcPr marL="9525" marR="9525" marT="9525" marB="0" anchor="ctr"/>
                </a:tc>
                <a:tc>
                  <a:txBody>
                    <a:bodyPr/>
                    <a:lstStyle/>
                    <a:p>
                      <a:pPr algn="ctr" fontAlgn="ctr"/>
                      <a:r>
                        <a:rPr lang="ru-RU" sz="1100" b="0" i="0" u="none" strike="noStrike">
                          <a:solidFill>
                            <a:schemeClr val="tx1"/>
                          </a:solidFill>
                          <a:effectLst/>
                          <a:latin typeface="Times New Roman" panose="02020603050405020304" pitchFamily="18" charset="0"/>
                          <a:cs typeface="Times New Roman" panose="02020603050405020304" pitchFamily="18" charset="0"/>
                        </a:rPr>
                        <a:t>2 600 000,00</a:t>
                      </a:r>
                    </a:p>
                  </a:txBody>
                  <a:tcPr marL="9525" marR="9525" marT="9525" marB="0" anchor="ctr"/>
                </a:tc>
                <a:tc>
                  <a:txBody>
                    <a:bodyPr/>
                    <a:lstStyle/>
                    <a:p>
                      <a:pPr algn="ctr" fontAlgn="ctr"/>
                      <a:r>
                        <a:rPr lang="ru-RU" sz="1100" b="0" i="0" u="none" strike="noStrike">
                          <a:solidFill>
                            <a:schemeClr val="tx1"/>
                          </a:solidFill>
                          <a:effectLst/>
                          <a:latin typeface="Times New Roman" panose="02020603050405020304" pitchFamily="18" charset="0"/>
                          <a:cs typeface="Times New Roman" panose="02020603050405020304" pitchFamily="18" charset="0"/>
                        </a:rPr>
                        <a:t>2 600 000,00</a:t>
                      </a:r>
                    </a:p>
                  </a:txBody>
                  <a:tcPr marL="9525" marR="9525" marT="9525" marB="0" anchor="ctr"/>
                </a:tc>
              </a:tr>
              <a:tr h="341656">
                <a:tc>
                  <a:txBody>
                    <a:bodyPr/>
                    <a:lstStyle/>
                    <a:p>
                      <a:pPr algn="l" fontAlgn="b"/>
                      <a:r>
                        <a:rPr lang="ru-RU" sz="1100" b="0" i="0" u="none" strike="noStrike" dirty="0">
                          <a:solidFill>
                            <a:schemeClr val="tx1"/>
                          </a:solidFill>
                          <a:effectLst/>
                          <a:latin typeface="Times New Roman" panose="02020603050405020304" pitchFamily="18" charset="0"/>
                          <a:cs typeface="Times New Roman" panose="02020603050405020304" pitchFamily="18" charset="0"/>
                        </a:rPr>
                        <a:t>Субсидирование выпадающих доходов организаций водного транспорта, осуществляющих пассажирские перевозки  водным транспортом на территории городского округа "Вуктыл"</a:t>
                      </a:r>
                    </a:p>
                  </a:txBody>
                  <a:tcPr marL="9525" marR="9525" marT="9525" marB="0" anchor="b"/>
                </a:tc>
                <a:tc>
                  <a:txBody>
                    <a:bodyPr/>
                    <a:lstStyle/>
                    <a:p>
                      <a:pPr algn="ctr" fontAlgn="ctr"/>
                      <a:r>
                        <a:rPr lang="ru-RU" sz="1100" b="0" i="0" u="none" strike="noStrike">
                          <a:solidFill>
                            <a:schemeClr val="tx1"/>
                          </a:solidFill>
                          <a:effectLst/>
                          <a:latin typeface="Times New Roman" panose="02020603050405020304" pitchFamily="18" charset="0"/>
                          <a:cs typeface="Times New Roman" panose="02020603050405020304" pitchFamily="18" charset="0"/>
                        </a:rPr>
                        <a:t>3 852 199,00</a:t>
                      </a:r>
                    </a:p>
                  </a:txBody>
                  <a:tcPr marL="9525" marR="9525" marT="9525" marB="0" anchor="ctr"/>
                </a:tc>
                <a:tc>
                  <a:txBody>
                    <a:bodyPr/>
                    <a:lstStyle/>
                    <a:p>
                      <a:pPr algn="ctr" fontAlgn="ctr"/>
                      <a:r>
                        <a:rPr lang="ru-RU" sz="1100" b="0" i="0" u="none" strike="noStrike">
                          <a:solidFill>
                            <a:schemeClr val="tx1"/>
                          </a:solidFill>
                          <a:effectLst/>
                          <a:latin typeface="Times New Roman" panose="02020603050405020304" pitchFamily="18" charset="0"/>
                          <a:cs typeface="Times New Roman" panose="02020603050405020304" pitchFamily="18" charset="0"/>
                        </a:rPr>
                        <a:t>2 712 199,69</a:t>
                      </a:r>
                    </a:p>
                  </a:txBody>
                  <a:tcPr marL="9525" marR="9525" marT="9525" marB="0" anchor="ctr"/>
                </a:tc>
                <a:tc>
                  <a:txBody>
                    <a:bodyPr/>
                    <a:lstStyle/>
                    <a:p>
                      <a:pPr algn="ctr" fontAlgn="ctr"/>
                      <a:r>
                        <a:rPr lang="ru-RU" sz="1100" b="0" i="0" u="none" strike="noStrike">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r>
              <a:tr h="341656">
                <a:tc>
                  <a:txBody>
                    <a:bodyPr/>
                    <a:lstStyle/>
                    <a:p>
                      <a:pPr algn="l" fontAlgn="ctr"/>
                      <a:r>
                        <a:rPr lang="ru-RU" sz="1100" b="0" i="0" u="none" strike="noStrike" dirty="0">
                          <a:solidFill>
                            <a:schemeClr val="tx1"/>
                          </a:solidFill>
                          <a:effectLst/>
                          <a:latin typeface="Times New Roman" panose="02020603050405020304" pitchFamily="18" charset="0"/>
                          <a:cs typeface="Times New Roman" panose="02020603050405020304" pitchFamily="18" charset="0"/>
                        </a:rPr>
                        <a:t>Обеспечение деятельности муниципального казенного учреждения "Административно-хозяйственный отдел"</a:t>
                      </a:r>
                    </a:p>
                  </a:txBody>
                  <a:tcPr marL="9525" marR="9525" marT="9525" marB="0" anchor="ctr"/>
                </a:tc>
                <a:tc>
                  <a:txBody>
                    <a:bodyPr/>
                    <a:lstStyle/>
                    <a:p>
                      <a:pPr algn="ctr" fontAlgn="ctr"/>
                      <a:r>
                        <a:rPr lang="ru-RU" sz="1100" b="0" i="0" u="none" strike="noStrike">
                          <a:solidFill>
                            <a:schemeClr val="tx1"/>
                          </a:solidFill>
                          <a:effectLst/>
                          <a:latin typeface="Times New Roman" panose="02020603050405020304" pitchFamily="18" charset="0"/>
                          <a:cs typeface="Times New Roman" panose="02020603050405020304" pitchFamily="18" charset="0"/>
                        </a:rPr>
                        <a:t>8 137 004,85</a:t>
                      </a:r>
                    </a:p>
                  </a:txBody>
                  <a:tcPr marL="9525" marR="9525" marT="9525" marB="0" anchor="ctr"/>
                </a:tc>
                <a:tc>
                  <a:txBody>
                    <a:bodyPr/>
                    <a:lstStyle/>
                    <a:p>
                      <a:pPr algn="ctr" fontAlgn="ctr"/>
                      <a:r>
                        <a:rPr lang="ru-RU" sz="1100" b="0" i="0" u="none" strike="noStrike">
                          <a:solidFill>
                            <a:schemeClr val="tx1"/>
                          </a:solidFill>
                          <a:effectLst/>
                          <a:latin typeface="Times New Roman" panose="02020603050405020304" pitchFamily="18" charset="0"/>
                          <a:cs typeface="Times New Roman" panose="02020603050405020304" pitchFamily="18" charset="0"/>
                        </a:rPr>
                        <a:t>6 481 129,24</a:t>
                      </a:r>
                    </a:p>
                  </a:txBody>
                  <a:tcPr marL="9525" marR="9525" marT="9525" marB="0" anchor="ctr"/>
                </a:tc>
                <a:tc>
                  <a:txBody>
                    <a:bodyPr/>
                    <a:lstStyle/>
                    <a:p>
                      <a:pPr algn="ctr" fontAlgn="ctr"/>
                      <a:r>
                        <a:rPr lang="ru-RU" sz="1100" b="0" i="0" u="none" strike="noStrike">
                          <a:solidFill>
                            <a:schemeClr val="tx1"/>
                          </a:solidFill>
                          <a:effectLst/>
                          <a:latin typeface="Times New Roman" panose="02020603050405020304" pitchFamily="18" charset="0"/>
                          <a:cs typeface="Times New Roman" panose="02020603050405020304" pitchFamily="18" charset="0"/>
                        </a:rPr>
                        <a:t>6 481 129,24</a:t>
                      </a:r>
                    </a:p>
                  </a:txBody>
                  <a:tcPr marL="9525" marR="9525" marT="9525" marB="0" anchor="ctr"/>
                </a:tc>
              </a:tr>
              <a:tr h="341656">
                <a:tc>
                  <a:txBody>
                    <a:bodyPr/>
                    <a:lstStyle/>
                    <a:p>
                      <a:pPr algn="l" fontAlgn="ctr"/>
                      <a:r>
                        <a:rPr lang="ru-RU" sz="1100" b="0" i="0" u="none" strike="noStrike" dirty="0">
                          <a:solidFill>
                            <a:schemeClr val="tx1"/>
                          </a:solidFill>
                          <a:effectLst/>
                          <a:latin typeface="Times New Roman" panose="02020603050405020304" pitchFamily="18" charset="0"/>
                          <a:cs typeface="Times New Roman" panose="02020603050405020304" pitchFamily="18" charset="0"/>
                        </a:rPr>
                        <a:t>Содержание и обустройство остановочных пунктов, расположенных на 1164 км р. Печора в районе местечка </a:t>
                      </a:r>
                      <a:r>
                        <a:rPr lang="ru-RU" sz="1100" b="0" i="0" u="none" strike="noStrike" dirty="0" err="1">
                          <a:solidFill>
                            <a:schemeClr val="tx1"/>
                          </a:solidFill>
                          <a:effectLst/>
                          <a:latin typeface="Times New Roman" panose="02020603050405020304" pitchFamily="18" charset="0"/>
                          <a:cs typeface="Times New Roman" panose="02020603050405020304" pitchFamily="18" charset="0"/>
                        </a:rPr>
                        <a:t>Кузьдибож</a:t>
                      </a:r>
                      <a:endParaRPr lang="ru-RU" sz="11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0" i="0" u="none" strike="noStrike">
                          <a:solidFill>
                            <a:schemeClr val="tx1"/>
                          </a:solidFill>
                          <a:effectLst/>
                          <a:latin typeface="Times New Roman" panose="02020603050405020304" pitchFamily="18" charset="0"/>
                          <a:cs typeface="Times New Roman" panose="02020603050405020304" pitchFamily="18" charset="0"/>
                        </a:rPr>
                        <a:t>250 000,00</a:t>
                      </a:r>
                    </a:p>
                  </a:txBody>
                  <a:tcPr marL="9525" marR="9525" marT="9525" marB="0" anchor="ctr"/>
                </a:tc>
                <a:tc>
                  <a:txBody>
                    <a:bodyPr/>
                    <a:lstStyle/>
                    <a:p>
                      <a:pPr algn="ctr" fontAlgn="ctr"/>
                      <a:r>
                        <a:rPr lang="ru-RU" sz="1100" b="0" i="0" u="none" strike="noStrike">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r>
              <a:tr h="175164">
                <a:tc>
                  <a:txBody>
                    <a:bodyPr/>
                    <a:lstStyle/>
                    <a:p>
                      <a:pPr algn="l" fontAlgn="ctr"/>
                      <a:r>
                        <a:rPr lang="ru-RU" sz="1100" b="0" i="0" u="none" strike="noStrike" dirty="0">
                          <a:solidFill>
                            <a:schemeClr val="tx1"/>
                          </a:solidFill>
                          <a:effectLst/>
                          <a:latin typeface="Times New Roman" panose="02020603050405020304" pitchFamily="18" charset="0"/>
                          <a:cs typeface="Times New Roman" panose="02020603050405020304" pitchFamily="18" charset="0"/>
                        </a:rPr>
                        <a:t>Содержание части участка взлетно-посадочной полосы аэропорта города Вуктыла</a:t>
                      </a:r>
                    </a:p>
                  </a:txBody>
                  <a:tcPr marL="9525" marR="9525" marT="9525" marB="0" anchor="ctr"/>
                </a:tc>
                <a:tc>
                  <a:txBody>
                    <a:bodyPr/>
                    <a:lstStyle/>
                    <a:p>
                      <a:pPr algn="ctr" fontAlgn="ctr"/>
                      <a:r>
                        <a:rPr lang="ru-RU" sz="1100" b="0" i="0" u="none" strike="noStrike">
                          <a:solidFill>
                            <a:schemeClr val="tx1"/>
                          </a:solidFill>
                          <a:effectLst/>
                          <a:latin typeface="Times New Roman" panose="02020603050405020304" pitchFamily="18" charset="0"/>
                          <a:cs typeface="Times New Roman" panose="02020603050405020304" pitchFamily="18" charset="0"/>
                        </a:rPr>
                        <a:t>500 000,00</a:t>
                      </a:r>
                    </a:p>
                  </a:txBody>
                  <a:tcPr marL="9525" marR="9525" marT="9525" marB="0" anchor="ctr"/>
                </a:tc>
                <a:tc>
                  <a:txBody>
                    <a:bodyPr/>
                    <a:lstStyle/>
                    <a:p>
                      <a:pPr algn="ctr" fontAlgn="ctr"/>
                      <a:r>
                        <a:rPr lang="ru-RU" sz="1100" b="0" i="0" u="none" strike="noStrike">
                          <a:solidFill>
                            <a:schemeClr val="tx1"/>
                          </a:solidFill>
                          <a:effectLst/>
                          <a:latin typeface="Times New Roman" panose="02020603050405020304" pitchFamily="18" charset="0"/>
                          <a:cs typeface="Times New Roman" panose="02020603050405020304" pitchFamily="18" charset="0"/>
                        </a:rPr>
                        <a:t>500 000,00</a:t>
                      </a:r>
                    </a:p>
                  </a:txBody>
                  <a:tcPr marL="9525" marR="9525" marT="9525" marB="0" anchor="ctr"/>
                </a:tc>
                <a:tc>
                  <a:txBody>
                    <a:bodyPr/>
                    <a:lstStyle/>
                    <a:p>
                      <a:pPr algn="ctr" fontAlgn="ctr"/>
                      <a:r>
                        <a:rPr lang="ru-RU" sz="1100" b="0" i="0" u="none" strike="noStrike">
                          <a:solidFill>
                            <a:schemeClr val="tx1"/>
                          </a:solidFill>
                          <a:effectLst/>
                          <a:latin typeface="Times New Roman" panose="02020603050405020304" pitchFamily="18" charset="0"/>
                          <a:cs typeface="Times New Roman" panose="02020603050405020304" pitchFamily="18" charset="0"/>
                        </a:rPr>
                        <a:t>500 000,00</a:t>
                      </a:r>
                    </a:p>
                  </a:txBody>
                  <a:tcPr marL="9525" marR="9525" marT="9525" marB="0" anchor="ctr"/>
                </a:tc>
              </a:tr>
              <a:tr h="175164">
                <a:tc>
                  <a:txBody>
                    <a:bodyPr/>
                    <a:lstStyle/>
                    <a:p>
                      <a:pPr algn="l" fontAlgn="ctr"/>
                      <a:r>
                        <a:rPr lang="ru-RU" sz="1100" b="1" i="0" u="none" strike="noStrike" dirty="0">
                          <a:solidFill>
                            <a:schemeClr val="tx1"/>
                          </a:solidFill>
                          <a:effectLst/>
                          <a:latin typeface="Times New Roman" panose="02020603050405020304" pitchFamily="18" charset="0"/>
                          <a:cs typeface="Times New Roman" panose="02020603050405020304" pitchFamily="18" charset="0"/>
                        </a:rPr>
                        <a:t>Подпрограмма 3 "Повышение безопасности дорожного движения"</a:t>
                      </a:r>
                    </a:p>
                  </a:txBody>
                  <a:tcPr marL="9525" marR="9525" marT="9525" marB="0" anchor="ctr"/>
                </a:tc>
                <a:tc>
                  <a:txBody>
                    <a:bodyPr/>
                    <a:lstStyle/>
                    <a:p>
                      <a:pPr algn="ctr" fontAlgn="ctr"/>
                      <a:r>
                        <a:rPr lang="ru-RU" sz="1100" b="1" i="0" u="none" strike="noStrike">
                          <a:solidFill>
                            <a:schemeClr val="tx1"/>
                          </a:solidFill>
                          <a:effectLst/>
                          <a:latin typeface="Times New Roman" panose="02020603050405020304" pitchFamily="18" charset="0"/>
                          <a:cs typeface="Times New Roman" panose="02020603050405020304" pitchFamily="18" charset="0"/>
                        </a:rPr>
                        <a:t>1 482 014,40</a:t>
                      </a:r>
                    </a:p>
                  </a:txBody>
                  <a:tcPr marL="9525" marR="9525" marT="9525" marB="0" anchor="ctr"/>
                </a:tc>
                <a:tc>
                  <a:txBody>
                    <a:bodyPr/>
                    <a:lstStyle/>
                    <a:p>
                      <a:pPr algn="ctr" fontAlgn="ctr"/>
                      <a:r>
                        <a:rPr lang="ru-RU" sz="1100" b="1" i="0" u="none" strike="noStrike">
                          <a:solidFill>
                            <a:schemeClr val="tx1"/>
                          </a:solidFill>
                          <a:effectLst/>
                          <a:latin typeface="Times New Roman" panose="02020603050405020304" pitchFamily="18" charset="0"/>
                          <a:cs typeface="Times New Roman" panose="02020603050405020304" pitchFamily="18" charset="0"/>
                        </a:rPr>
                        <a:t>900 335,00</a:t>
                      </a:r>
                    </a:p>
                  </a:txBody>
                  <a:tcPr marL="9525" marR="9525" marT="9525" marB="0" anchor="ctr"/>
                </a:tc>
                <a:tc>
                  <a:txBody>
                    <a:bodyPr/>
                    <a:lstStyle/>
                    <a:p>
                      <a:pPr algn="ctr" fontAlgn="ctr"/>
                      <a:r>
                        <a:rPr lang="ru-RU" sz="1100" b="1" i="0" u="none" strike="noStrike" dirty="0">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r>
              <a:tr h="341656">
                <a:tc>
                  <a:txBody>
                    <a:bodyPr/>
                    <a:lstStyle/>
                    <a:p>
                      <a:pPr algn="l" fontAlgn="ctr"/>
                      <a:r>
                        <a:rPr lang="ru-RU" sz="1100" b="0" i="0" u="none" strike="noStrike" dirty="0">
                          <a:solidFill>
                            <a:schemeClr val="tx1"/>
                          </a:solidFill>
                          <a:effectLst/>
                          <a:latin typeface="Times New Roman" panose="02020603050405020304" pitchFamily="18" charset="0"/>
                          <a:cs typeface="Times New Roman" panose="02020603050405020304" pitchFamily="18" charset="0"/>
                        </a:rPr>
                        <a:t>Организация и проведение соревнований юных инспекторов дорожного движения "Безопасное колесо" среди учащихся образовательных учреждений</a:t>
                      </a:r>
                    </a:p>
                  </a:txBody>
                  <a:tcPr marL="9525" marR="9525" marT="9525" marB="0" anchor="ctr"/>
                </a:tc>
                <a:tc>
                  <a:txBody>
                    <a:bodyPr/>
                    <a:lstStyle/>
                    <a:p>
                      <a:pPr algn="ctr" fontAlgn="ctr"/>
                      <a:r>
                        <a:rPr lang="ru-RU" sz="1100" b="0" i="0" u="none" strike="noStrike">
                          <a:solidFill>
                            <a:schemeClr val="tx1"/>
                          </a:solidFill>
                          <a:effectLst/>
                          <a:latin typeface="Times New Roman" panose="02020603050405020304" pitchFamily="18" charset="0"/>
                          <a:cs typeface="Times New Roman" panose="02020603050405020304" pitchFamily="18" charset="0"/>
                        </a:rPr>
                        <a:t>10 000,00</a:t>
                      </a:r>
                    </a:p>
                  </a:txBody>
                  <a:tcPr marL="9525" marR="9525" marT="9525" marB="0" anchor="ctr"/>
                </a:tc>
                <a:tc>
                  <a:txBody>
                    <a:bodyPr/>
                    <a:lstStyle/>
                    <a:p>
                      <a:pPr algn="ctr" fontAlgn="ctr"/>
                      <a:r>
                        <a:rPr lang="ru-RU" sz="1100" b="0" i="0" u="none" strike="noStrike">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r>
              <a:tr h="341656">
                <a:tc>
                  <a:txBody>
                    <a:bodyPr/>
                    <a:lstStyle/>
                    <a:p>
                      <a:pPr algn="l" fontAlgn="b"/>
                      <a:r>
                        <a:rPr lang="ru-RU" sz="1100" b="0" i="0" u="none" strike="noStrike" dirty="0">
                          <a:solidFill>
                            <a:schemeClr val="tx1"/>
                          </a:solidFill>
                          <a:effectLst/>
                          <a:latin typeface="Times New Roman" panose="02020603050405020304" pitchFamily="18" charset="0"/>
                          <a:cs typeface="Times New Roman" panose="02020603050405020304" pitchFamily="18" charset="0"/>
                        </a:rPr>
                        <a:t>Участие в республиканских соревнованиях юных инспекторов дорожного движения "Безопасное колесо"</a:t>
                      </a:r>
                    </a:p>
                  </a:txBody>
                  <a:tcPr marL="9525" marR="9525" marT="9525" marB="0" anchor="b"/>
                </a:tc>
                <a:tc>
                  <a:txBody>
                    <a:bodyPr/>
                    <a:lstStyle/>
                    <a:p>
                      <a:pPr algn="ctr" fontAlgn="ctr"/>
                      <a:r>
                        <a:rPr lang="ru-RU" sz="1100" b="0" i="0" u="none" strike="noStrike" dirty="0">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r>
              <a:tr h="508149">
                <a:tc>
                  <a:txBody>
                    <a:bodyPr/>
                    <a:lstStyle/>
                    <a:p>
                      <a:pPr algn="l" fontAlgn="ctr"/>
                      <a:r>
                        <a:rPr lang="ru-RU" sz="1100" b="0" i="0" u="none" strike="noStrike" dirty="0">
                          <a:solidFill>
                            <a:schemeClr val="tx1"/>
                          </a:solidFill>
                          <a:effectLst/>
                          <a:latin typeface="Times New Roman" panose="02020603050405020304" pitchFamily="18" charset="0"/>
                          <a:cs typeface="Times New Roman" panose="02020603050405020304" pitchFamily="18" charset="0"/>
                        </a:rPr>
                        <a:t>Оснащение образовательных учреждений на территории муниципального образования городского округа «Вуктыл» оборудованием и материалами, позволяющими в игровой форме формировать навыки безопасного поведения на улично-дорожной сети</a:t>
                      </a:r>
                    </a:p>
                  </a:txBody>
                  <a:tcPr marL="9525" marR="9525" marT="9525" marB="0" anchor="ctr"/>
                </a:tc>
                <a:tc>
                  <a:txBody>
                    <a:bodyPr/>
                    <a:lstStyle/>
                    <a:p>
                      <a:pPr algn="ctr" fontAlgn="ctr"/>
                      <a:r>
                        <a:rPr lang="ru-RU" sz="1100" b="0" i="0" u="none" strike="noStrike" dirty="0">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r>
              <a:tr h="341656">
                <a:tc>
                  <a:txBody>
                    <a:bodyPr/>
                    <a:lstStyle/>
                    <a:p>
                      <a:pPr algn="l" fontAlgn="ctr"/>
                      <a:r>
                        <a:rPr lang="ru-RU" sz="1100" b="0" i="0" u="none" strike="noStrike">
                          <a:solidFill>
                            <a:schemeClr val="tx1"/>
                          </a:solidFill>
                          <a:effectLst/>
                          <a:latin typeface="Times New Roman" panose="02020603050405020304" pitchFamily="18" charset="0"/>
                          <a:cs typeface="Times New Roman" panose="02020603050405020304" pitchFamily="18" charset="0"/>
                        </a:rPr>
                        <a:t>Обеспечение обустройства и содержания технических средств организации безопасного дорожного движения</a:t>
                      </a:r>
                    </a:p>
                  </a:txBody>
                  <a:tcPr marL="9525" marR="9525" marT="9525" marB="0" anchor="ctr"/>
                </a:tc>
                <a:tc>
                  <a:txBody>
                    <a:bodyPr/>
                    <a:lstStyle/>
                    <a:p>
                      <a:pPr algn="ctr" fontAlgn="ctr"/>
                      <a:r>
                        <a:rPr lang="ru-RU" sz="1100" b="0" i="0" u="none" strike="noStrike" dirty="0">
                          <a:solidFill>
                            <a:schemeClr val="tx1"/>
                          </a:solidFill>
                          <a:effectLst/>
                          <a:latin typeface="Times New Roman" panose="02020603050405020304" pitchFamily="18" charset="0"/>
                          <a:cs typeface="Times New Roman" panose="02020603050405020304" pitchFamily="18" charset="0"/>
                        </a:rPr>
                        <a:t>1 422 014,40</a:t>
                      </a:r>
                    </a:p>
                  </a:txBody>
                  <a:tcPr marL="9525" marR="9525" marT="9525" marB="0" anchor="ctr"/>
                </a:tc>
                <a:tc>
                  <a:txBody>
                    <a:bodyPr/>
                    <a:lstStyle/>
                    <a:p>
                      <a:pPr algn="ctr" fontAlgn="ctr"/>
                      <a:r>
                        <a:rPr lang="ru-RU" sz="1100" b="0" i="0" u="none" strike="noStrike" dirty="0">
                          <a:solidFill>
                            <a:schemeClr val="tx1"/>
                          </a:solidFill>
                          <a:effectLst/>
                          <a:latin typeface="Times New Roman" panose="02020603050405020304" pitchFamily="18" charset="0"/>
                          <a:cs typeface="Times New Roman" panose="02020603050405020304" pitchFamily="18" charset="0"/>
                        </a:rPr>
                        <a:t>900 335,00</a:t>
                      </a:r>
                    </a:p>
                  </a:txBody>
                  <a:tcPr marL="9525" marR="9525" marT="9525" marB="0" anchor="ctr"/>
                </a:tc>
                <a:tc>
                  <a:txBody>
                    <a:bodyPr/>
                    <a:lstStyle/>
                    <a:p>
                      <a:pPr algn="ctr" fontAlgn="ctr"/>
                      <a:r>
                        <a:rPr lang="ru-RU" sz="1100" b="0" i="0" u="none" strike="noStrike">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r>
              <a:tr h="341656">
                <a:tc>
                  <a:txBody>
                    <a:bodyPr/>
                    <a:lstStyle/>
                    <a:p>
                      <a:pPr algn="l" fontAlgn="ctr"/>
                      <a:r>
                        <a:rPr lang="ru-RU" sz="1100" b="0" i="0" u="none" strike="noStrike" dirty="0">
                          <a:solidFill>
                            <a:schemeClr val="tx1"/>
                          </a:solidFill>
                          <a:effectLst/>
                          <a:latin typeface="Times New Roman" panose="02020603050405020304" pitchFamily="18" charset="0"/>
                          <a:cs typeface="Times New Roman" panose="02020603050405020304" pitchFamily="18" charset="0"/>
                        </a:rPr>
                        <a:t>Эвакуация длительно хранящегося, брошенного (бесхозяйного) и разукомплектованного автотранспорта</a:t>
                      </a:r>
                    </a:p>
                  </a:txBody>
                  <a:tcPr marL="9525" marR="9525" marT="9525" marB="0" anchor="ctr"/>
                </a:tc>
                <a:tc>
                  <a:txBody>
                    <a:bodyPr/>
                    <a:lstStyle/>
                    <a:p>
                      <a:pPr algn="ctr" fontAlgn="ctr"/>
                      <a:r>
                        <a:rPr lang="ru-RU" sz="1100" b="0" i="0" u="none" strike="noStrike">
                          <a:solidFill>
                            <a:schemeClr val="tx1"/>
                          </a:solidFill>
                          <a:effectLst/>
                          <a:latin typeface="Times New Roman" panose="02020603050405020304" pitchFamily="18" charset="0"/>
                          <a:cs typeface="Times New Roman" panose="02020603050405020304" pitchFamily="18" charset="0"/>
                        </a:rPr>
                        <a:t>50 000,00</a:t>
                      </a:r>
                    </a:p>
                  </a:txBody>
                  <a:tcPr marL="9525" marR="9525" marT="9525" marB="0" anchor="ctr"/>
                </a:tc>
                <a:tc>
                  <a:txBody>
                    <a:bodyPr/>
                    <a:lstStyle/>
                    <a:p>
                      <a:pPr algn="ctr" fontAlgn="ctr"/>
                      <a:r>
                        <a:rPr lang="ru-RU" sz="1100" b="0" i="0" u="none" strike="noStrike" dirty="0">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dirty="0">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r>
            </a:tbl>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 name="Picture 8"/>
          <p:cNvPicPr/>
          <p:nvPr/>
        </p:nvPicPr>
        <p:blipFill>
          <a:blip r:embed="rId3"/>
          <a:stretch/>
        </p:blipFill>
        <p:spPr>
          <a:xfrm>
            <a:off x="250920" y="4581360"/>
            <a:ext cx="2676240" cy="1775880"/>
          </a:xfrm>
          <a:prstGeom prst="rect">
            <a:avLst/>
          </a:prstGeom>
          <a:ln>
            <a:noFill/>
          </a:ln>
        </p:spPr>
      </p:pic>
      <p:graphicFrame>
        <p:nvGraphicFramePr>
          <p:cNvPr id="580" name="Table 1"/>
          <p:cNvGraphicFramePr/>
          <p:nvPr>
            <p:extLst>
              <p:ext uri="{D42A27DB-BD31-4B8C-83A1-F6EECF244321}">
                <p14:modId xmlns:p14="http://schemas.microsoft.com/office/powerpoint/2010/main" val="316017129"/>
              </p:ext>
            </p:extLst>
          </p:nvPr>
        </p:nvGraphicFramePr>
        <p:xfrm>
          <a:off x="3384000" y="1111320"/>
          <a:ext cx="5666400" cy="4696200"/>
        </p:xfrm>
        <a:graphic>
          <a:graphicData uri="http://schemas.openxmlformats.org/drawingml/2006/table">
            <a:tbl>
              <a:tblPr/>
              <a:tblGrid>
                <a:gridCol w="3002400"/>
                <a:gridCol w="865800"/>
                <a:gridCol w="887400"/>
                <a:gridCol w="910800"/>
              </a:tblGrid>
              <a:tr h="746280">
                <a:tc>
                  <a:txBody>
                    <a:bodyPr/>
                    <a:lstStyle/>
                    <a:p>
                      <a:pPr algn="ctr"/>
                      <a:r>
                        <a:rPr lang="ru-RU" sz="1400" b="1" strike="noStrike" spc="-1" dirty="0">
                          <a:latin typeface="Times New Roman"/>
                        </a:rPr>
                        <a:t>Наименование мероприятия</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a:txBody>
                    <a:bodyPr/>
                    <a:lstStyle/>
                    <a:p>
                      <a:pPr algn="ctr"/>
                      <a:r>
                        <a:rPr lang="ru-RU" sz="1400" b="1" strike="noStrike" spc="-1">
                          <a:latin typeface="Times New Roman"/>
                        </a:rPr>
                        <a:t>2019 год</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a:txBody>
                    <a:bodyPr/>
                    <a:lstStyle/>
                    <a:p>
                      <a:pPr algn="ctr"/>
                      <a:r>
                        <a:rPr lang="ru-RU" sz="1400" b="1" strike="noStrike" spc="-1">
                          <a:latin typeface="Times New Roman"/>
                        </a:rPr>
                        <a:t>2020 год</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a:txBody>
                    <a:bodyPr/>
                    <a:lstStyle/>
                    <a:p>
                      <a:pPr algn="ctr"/>
                      <a:r>
                        <a:rPr lang="ru-RU" sz="1400" b="1" strike="noStrike" spc="-1">
                          <a:latin typeface="Times New Roman"/>
                        </a:rPr>
                        <a:t>2021 год</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r>
              <a:tr h="1501560">
                <a:tc>
                  <a:txBody>
                    <a:bodyPr/>
                    <a:lstStyle/>
                    <a:p>
                      <a:pPr algn="ctr"/>
                      <a:r>
                        <a:rPr lang="ru-RU" sz="1200" b="0" strike="noStrike" spc="-1" dirty="0">
                          <a:latin typeface="Times New Roman"/>
                        </a:rPr>
                        <a:t>Капитальный ремонт, ремонт автомобильных дорог  общего пользования местного значения и мостовых сооружений на них, осуществление строительного контроля за выполнением работ, разработка проектно-сметной документации и прохождение государственной экспертизы</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0" strike="noStrike" spc="-1" dirty="0" smtClean="0">
                          <a:latin typeface="Times New Roman"/>
                        </a:rPr>
                        <a:t>1 398,2</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0" strike="noStrike" spc="-1" dirty="0">
                          <a:latin typeface="Times New Roman"/>
                        </a:rPr>
                        <a:t>900,2</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0" strike="noStrike" spc="-1" dirty="0">
                          <a:latin typeface="Times New Roman"/>
                        </a:rPr>
                        <a:t>900,2</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r>
              <a:tr h="799200">
                <a:tc>
                  <a:txBody>
                    <a:bodyPr/>
                    <a:lstStyle/>
                    <a:p>
                      <a:pPr algn="ctr"/>
                      <a:r>
                        <a:rPr lang="ru-RU" sz="1200" b="0" strike="noStrike" spc="-1">
                          <a:latin typeface="Times New Roman"/>
                        </a:rPr>
                        <a:t>Содержание автомобильных дорог общего пользования местного значения городского округа "Вуктыл" и мостовых сооружений на них</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dirty="0" smtClean="0">
                          <a:latin typeface="Times New Roman"/>
                        </a:rPr>
                        <a:t>6 194,2</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5994,2</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dirty="0">
                          <a:latin typeface="Times New Roman"/>
                        </a:rPr>
                        <a:t>6537,3</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r>
              <a:tr h="799200">
                <a:tc>
                  <a:txBody>
                    <a:bodyPr/>
                    <a:lstStyle/>
                    <a:p>
                      <a:pPr algn="ctr"/>
                      <a:r>
                        <a:rPr lang="ru-RU" sz="1200" b="0" strike="noStrike" spc="-1">
                          <a:latin typeface="Times New Roman"/>
                        </a:rPr>
                        <a:t>Оборудование и содержание ледовых переправ и зимних автомобильных дорог общего пользования местного значения городского округа "Вуктыл"</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0" strike="noStrike" spc="-1" dirty="0" smtClean="0">
                          <a:latin typeface="Times New Roman"/>
                        </a:rPr>
                        <a:t>798,3</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0" strike="noStrike" spc="-1">
                          <a:latin typeface="Times New Roman"/>
                        </a:rPr>
                        <a:t>40,3</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0" strike="noStrike" spc="-1" dirty="0">
                          <a:latin typeface="Times New Roman"/>
                        </a:rPr>
                        <a:t>40,3</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r>
              <a:tr h="749520">
                <a:tc>
                  <a:txBody>
                    <a:bodyPr/>
                    <a:lstStyle/>
                    <a:p>
                      <a:pPr algn="ctr"/>
                      <a:r>
                        <a:rPr lang="ru-RU" sz="1200" b="0" strike="noStrike" spc="-1">
                          <a:latin typeface="Times New Roman"/>
                        </a:rPr>
                        <a:t>Реализация народных проектов в сфере дорожной деятельности в рамках проекта «Народный бюджет»</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dirty="0" smtClean="0">
                          <a:latin typeface="Times New Roman"/>
                        </a:rPr>
                        <a:t>671,8</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68,0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dirty="0">
                          <a:latin typeface="Times New Roman"/>
                        </a:rPr>
                        <a:t>0,0</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r>
            </a:tbl>
          </a:graphicData>
        </a:graphic>
      </p:graphicFrame>
      <p:sp>
        <p:nvSpPr>
          <p:cNvPr id="582" name="TextShape 2"/>
          <p:cNvSpPr txBox="1"/>
          <p:nvPr/>
        </p:nvSpPr>
        <p:spPr>
          <a:xfrm>
            <a:off x="504000" y="1152000"/>
            <a:ext cx="2448000" cy="576000"/>
          </a:xfrm>
          <a:prstGeom prst="rect">
            <a:avLst/>
          </a:prstGeom>
          <a:noFill/>
          <a:ln>
            <a:noFill/>
          </a:ln>
        </p:spPr>
        <p:txBody>
          <a:bodyPr lIns="90000" tIns="45000" rIns="90000" bIns="45000"/>
          <a:lstStyle/>
          <a:p>
            <a:pPr algn="ctr"/>
            <a:r>
              <a:rPr lang="ru-RU" sz="1800" b="1" i="1" strike="noStrike" spc="-1">
                <a:latin typeface="Times New Roman"/>
              </a:rPr>
              <a:t>Всего предусмотрено</a:t>
            </a:r>
            <a:endParaRPr lang="ru-RU" sz="1800" b="0" strike="noStrike" spc="-1">
              <a:latin typeface="Arial"/>
            </a:endParaRPr>
          </a:p>
        </p:txBody>
      </p:sp>
      <p:sp>
        <p:nvSpPr>
          <p:cNvPr id="7" name="Заголовок 1"/>
          <p:cNvSpPr txBox="1">
            <a:spLocks/>
          </p:cNvSpPr>
          <p:nvPr/>
        </p:nvSpPr>
        <p:spPr>
          <a:xfrm>
            <a:off x="0" y="3852"/>
            <a:ext cx="9144000" cy="637668"/>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Муниципальный дорожный фонд, </a:t>
            </a:r>
            <a:r>
              <a:rPr lang="ru-RU" sz="2000" b="1" strike="noStrike" spc="-1" dirty="0" err="1" smtClean="0">
                <a:solidFill>
                  <a:srgbClr val="21409A"/>
                </a:solidFill>
                <a:latin typeface="Times New Roman"/>
              </a:rPr>
              <a:t>тыс.руб</a:t>
            </a:r>
            <a:r>
              <a:rPr lang="ru-RU" sz="2000" b="1" strike="noStrike" spc="-1" dirty="0" smtClean="0">
                <a:solidFill>
                  <a:srgbClr val="21409A"/>
                </a:solidFill>
                <a:latin typeface="Times New Roman"/>
              </a:rPr>
              <a:t>.</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2382917524"/>
              </p:ext>
            </p:extLst>
          </p:nvPr>
        </p:nvGraphicFramePr>
        <p:xfrm>
          <a:off x="-84032" y="1440000"/>
          <a:ext cx="4007960" cy="2175984"/>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
          <p:cNvSpPr txBox="1">
            <a:spLocks/>
          </p:cNvSpPr>
          <p:nvPr/>
        </p:nvSpPr>
        <p:spPr>
          <a:xfrm>
            <a:off x="0" y="3852"/>
            <a:ext cx="9144000" cy="8328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«Социальное развитие и защита населения», руб.</a:t>
            </a:r>
            <a:endParaRPr lang="ru-RU" sz="2000" b="0" strike="noStrike"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2323299945"/>
              </p:ext>
            </p:extLst>
          </p:nvPr>
        </p:nvGraphicFramePr>
        <p:xfrm>
          <a:off x="107504" y="1124744"/>
          <a:ext cx="8928992" cy="4833620"/>
        </p:xfrm>
        <a:graphic>
          <a:graphicData uri="http://schemas.openxmlformats.org/drawingml/2006/table">
            <a:tbl>
              <a:tblPr firstRow="1" bandRow="1">
                <a:tableStyleId>{5C22544A-7EE6-4342-B048-85BDC9FD1C3A}</a:tableStyleId>
              </a:tblPr>
              <a:tblGrid>
                <a:gridCol w="6336704"/>
                <a:gridCol w="864096"/>
                <a:gridCol w="864096"/>
                <a:gridCol w="864096"/>
              </a:tblGrid>
              <a:tr h="370840">
                <a:tc>
                  <a:txBody>
                    <a:bodyPr/>
                    <a:lstStyle/>
                    <a:p>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2019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"Вуктыл" "Социальное развитие и защита населения"</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5 615 937,90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2 806 504,00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2 683 504,00</a:t>
                      </a:r>
                    </a:p>
                  </a:txBody>
                  <a:tcPr marL="9525" marR="9525" marT="9525" marB="0" anchor="ctr"/>
                </a:tc>
              </a:tr>
              <a:tr h="370840">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Подпрограмма 1 "Улучшение жилищных условий"</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3 122 587,90</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2 183 504,00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2 183 504,00</a:t>
                      </a:r>
                    </a:p>
                  </a:txBody>
                  <a:tcPr marL="9525" marR="9525" marT="9525" marB="0" anchor="ctr"/>
                </a:tc>
              </a:tr>
              <a:tr h="370840">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Обеспечение жилыми помещениями детей-сирот, детей, оставшихся без попечения родителей,  и лиц из их числа по договорам найма специализированных жилых помещений</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1 176 100,00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606 700,00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606 700,00</a:t>
                      </a:r>
                    </a:p>
                  </a:txBody>
                  <a:tcPr marL="9525" marR="9525" marT="9525" marB="0" anchor="ctr"/>
                </a:tc>
              </a:tr>
              <a:tr h="370840">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Предоставление единовременных денежных выплат на строительство или приобретение жилого помещения отдельным категориям граждан, установленных федеральными законами от 12 января 1995 г. № 5-ФЗ "О ветеранах" и от 24 ноября 1995 г. № 181-ФЗ "О социальной защите инвалидов в Российской Федерации"</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848 198,00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847 698,00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847 698,00</a:t>
                      </a:r>
                    </a:p>
                  </a:txBody>
                  <a:tcPr marL="9525" marR="9525" marT="9525" marB="0" anchor="ctr"/>
                </a:tc>
              </a:tr>
              <a:tr h="370840">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Предоставление социальных выплат молодым семьям</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1 098 289,90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729 106,00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729 106,00</a:t>
                      </a:r>
                    </a:p>
                  </a:txBody>
                  <a:tcPr marL="9525" marR="9525" marT="9525" marB="0" anchor="ctr"/>
                </a:tc>
              </a:tr>
              <a:tr h="370840">
                <a:tc>
                  <a:txBody>
                    <a:bodyPr/>
                    <a:lstStyle/>
                    <a:p>
                      <a:pPr algn="l" fontAlgn="ctr"/>
                      <a:r>
                        <a:rPr lang="ru-RU" sz="1200" b="1" i="0" u="none" strike="noStrike">
                          <a:effectLst/>
                          <a:latin typeface="Times New Roman" panose="02020603050405020304" pitchFamily="18" charset="0"/>
                          <a:cs typeface="Times New Roman" panose="02020603050405020304" pitchFamily="18" charset="0"/>
                        </a:rPr>
                        <a:t>Подпрограмма 2 "Социальная защита населения"</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1 038 500,00</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123 000,00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100 000,00</a:t>
                      </a:r>
                    </a:p>
                  </a:txBody>
                  <a:tcPr marL="9525" marR="9525" marT="9525" marB="0" anchor="ctr"/>
                </a:tc>
              </a:tr>
              <a:tr h="370840">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Организация и проведение социально значимых мероприятий</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378 000,00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70840">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Реализация проекта "Мы вместе!"</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20 500,00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23 000,00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70840">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Оказание адресной помощи населению, а также дополнительных мер социальной поддержки</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335 000,00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50 000,00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50 000,00</a:t>
                      </a:r>
                    </a:p>
                  </a:txBody>
                  <a:tcPr marL="9525" marR="9525" marT="9525" marB="0" anchor="ctr"/>
                </a:tc>
              </a:tr>
              <a:tr h="370840">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Предоставление гражданам дополнительных мер социальной поддержки</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300 000,00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50 000,00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50 000,00</a:t>
                      </a:r>
                    </a:p>
                  </a:txBody>
                  <a:tcPr marL="9525" marR="9525" marT="9525" marB="0" anchor="ctr"/>
                </a:tc>
              </a:tr>
              <a:tr h="370840">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Обучение граждан в области правовой и компьютерной грамотности, организация деятельности «социального десанта»</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5 000,00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bl>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
          <p:cNvSpPr txBox="1">
            <a:spLocks/>
          </p:cNvSpPr>
          <p:nvPr/>
        </p:nvSpPr>
        <p:spPr>
          <a:xfrm>
            <a:off x="0" y="3852"/>
            <a:ext cx="9144000" cy="8328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«Социальное развитие и защита населения», руб.</a:t>
            </a:r>
            <a:endParaRPr lang="ru-RU" sz="2000" b="0" strike="noStrike" spc="-1" dirty="0">
              <a:latin typeface="Aria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2689344915"/>
              </p:ext>
            </p:extLst>
          </p:nvPr>
        </p:nvGraphicFramePr>
        <p:xfrm>
          <a:off x="107504" y="980728"/>
          <a:ext cx="8928992" cy="3714315"/>
        </p:xfrm>
        <a:graphic>
          <a:graphicData uri="http://schemas.openxmlformats.org/drawingml/2006/table">
            <a:tbl>
              <a:tblPr firstRow="1" bandRow="1">
                <a:tableStyleId>{5C22544A-7EE6-4342-B048-85BDC9FD1C3A}</a:tableStyleId>
              </a:tblPr>
              <a:tblGrid>
                <a:gridCol w="6120680"/>
                <a:gridCol w="1008112"/>
                <a:gridCol w="936104"/>
                <a:gridCol w="864096"/>
              </a:tblGrid>
              <a:tr h="308900">
                <a:tc>
                  <a:txBody>
                    <a:bodyPr/>
                    <a:lstStyle/>
                    <a:p>
                      <a:pPr algn="l" fontAlgn="ctr"/>
                      <a:r>
                        <a:rPr lang="ru-RU" sz="1200" b="1" i="0" u="none" strike="noStrike" dirty="0">
                          <a:solidFill>
                            <a:schemeClr val="tx1"/>
                          </a:solidFill>
                          <a:effectLst/>
                          <a:latin typeface="Times New Roman" panose="02020603050405020304" pitchFamily="18" charset="0"/>
                          <a:cs typeface="Times New Roman" panose="02020603050405020304" pitchFamily="18" charset="0"/>
                        </a:rPr>
                        <a:t>Подпрограмма 3  "Содействие занятости населения" </a:t>
                      </a:r>
                    </a:p>
                  </a:txBody>
                  <a:tcPr marL="9525" marR="9525" marT="9525" marB="0" anchor="ctr"/>
                </a:tc>
                <a:tc>
                  <a:txBody>
                    <a:bodyPr/>
                    <a:lstStyle/>
                    <a:p>
                      <a:pPr algn="ctr" fontAlgn="ctr"/>
                      <a:r>
                        <a:rPr lang="ru-RU" sz="1200" b="1" i="0" u="none" strike="noStrike">
                          <a:solidFill>
                            <a:schemeClr val="tx1"/>
                          </a:solidFill>
                          <a:effectLst/>
                          <a:latin typeface="Times New Roman" panose="02020603050405020304" pitchFamily="18" charset="0"/>
                          <a:cs typeface="Times New Roman" panose="02020603050405020304" pitchFamily="18" charset="0"/>
                        </a:rPr>
                        <a:t>1 324 850,00</a:t>
                      </a:r>
                    </a:p>
                  </a:txBody>
                  <a:tcPr marL="9525" marR="9525" marT="9525" marB="0" anchor="ctr"/>
                </a:tc>
                <a:tc>
                  <a:txBody>
                    <a:bodyPr/>
                    <a:lstStyle/>
                    <a:p>
                      <a:pPr algn="ctr" fontAlgn="ctr"/>
                      <a:r>
                        <a:rPr lang="ru-RU" sz="1200" b="1" i="0" u="none" strike="noStrike">
                          <a:solidFill>
                            <a:schemeClr val="tx1"/>
                          </a:solidFill>
                          <a:effectLst/>
                          <a:latin typeface="Times New Roman" panose="02020603050405020304" pitchFamily="18" charset="0"/>
                          <a:cs typeface="Times New Roman" panose="02020603050405020304" pitchFamily="18" charset="0"/>
                        </a:rPr>
                        <a:t>450 000,00</a:t>
                      </a:r>
                    </a:p>
                  </a:txBody>
                  <a:tcPr marL="9525" marR="9525" marT="9525" marB="0" anchor="ctr"/>
                </a:tc>
                <a:tc>
                  <a:txBody>
                    <a:bodyPr/>
                    <a:lstStyle/>
                    <a:p>
                      <a:pPr algn="ctr" fontAlgn="ctr"/>
                      <a:r>
                        <a:rPr lang="ru-RU" sz="1200" b="1" i="0" u="none" strike="noStrike" dirty="0">
                          <a:solidFill>
                            <a:schemeClr val="tx1"/>
                          </a:solidFill>
                          <a:effectLst/>
                          <a:latin typeface="Times New Roman" panose="02020603050405020304" pitchFamily="18" charset="0"/>
                          <a:cs typeface="Times New Roman" panose="02020603050405020304" pitchFamily="18" charset="0"/>
                        </a:rPr>
                        <a:t>350 000,00</a:t>
                      </a:r>
                    </a:p>
                  </a:txBody>
                  <a:tcPr marL="9525" marR="9525" marT="9525" marB="0" anchor="ctr"/>
                </a:tc>
              </a:tr>
              <a:tr h="195156">
                <a:tc>
                  <a:txBody>
                    <a:bodyPr/>
                    <a:lstStyle/>
                    <a:p>
                      <a:pPr algn="l"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Реализация социально-значимых проектов в рамках проекта «Народный бюджет»</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1 004 850,00</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130 000,00</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r>
              <a:tr h="216024">
                <a:tc>
                  <a:txBody>
                    <a:bodyPr/>
                    <a:lstStyle/>
                    <a:p>
                      <a:pPr algn="l"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Организация общественных (временных) работ на территории городского округа "Вуктыл"</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320 000,00</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320 000,00</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350 000,00</a:t>
                      </a:r>
                    </a:p>
                  </a:txBody>
                  <a:tcPr marL="9525" marR="9525" marT="9525" marB="0" anchor="ctr"/>
                </a:tc>
              </a:tr>
              <a:tr h="212935">
                <a:tc>
                  <a:txBody>
                    <a:bodyPr/>
                    <a:lstStyle/>
                    <a:p>
                      <a:pPr algn="l" fontAlgn="ctr"/>
                      <a:r>
                        <a:rPr lang="ru-RU" sz="1200" b="1" i="0" u="none" strike="noStrike" dirty="0">
                          <a:solidFill>
                            <a:schemeClr val="tx1"/>
                          </a:solidFill>
                          <a:effectLst/>
                          <a:latin typeface="Times New Roman" panose="02020603050405020304" pitchFamily="18" charset="0"/>
                          <a:cs typeface="Times New Roman" panose="02020603050405020304" pitchFamily="18" charset="0"/>
                        </a:rPr>
                        <a:t>Подпрограмма 5 "Доступная среда"</a:t>
                      </a:r>
                    </a:p>
                  </a:txBody>
                  <a:tcPr marL="9525" marR="9525" marT="9525" marB="0" anchor="ctr"/>
                </a:tc>
                <a:tc>
                  <a:txBody>
                    <a:bodyPr/>
                    <a:lstStyle/>
                    <a:p>
                      <a:pPr algn="ctr" fontAlgn="ctr"/>
                      <a:r>
                        <a:rPr lang="ru-RU" sz="1200" b="1" i="0" u="none" strike="noStrike">
                          <a:solidFill>
                            <a:schemeClr val="tx1"/>
                          </a:solidFill>
                          <a:effectLst/>
                          <a:latin typeface="Times New Roman" panose="02020603050405020304" pitchFamily="18" charset="0"/>
                          <a:cs typeface="Times New Roman" panose="02020603050405020304" pitchFamily="18" charset="0"/>
                        </a:rPr>
                        <a:t>130 000,00</a:t>
                      </a:r>
                    </a:p>
                  </a:txBody>
                  <a:tcPr marL="9525" marR="9525" marT="9525" marB="0" anchor="ctr"/>
                </a:tc>
                <a:tc>
                  <a:txBody>
                    <a:bodyPr/>
                    <a:lstStyle/>
                    <a:p>
                      <a:pPr algn="ctr" fontAlgn="ctr"/>
                      <a:r>
                        <a:rPr lang="ru-RU" sz="1200" b="1" i="0" u="none" strike="noStrike">
                          <a:solidFill>
                            <a:schemeClr val="tx1"/>
                          </a:solidFill>
                          <a:effectLst/>
                          <a:latin typeface="Times New Roman" panose="02020603050405020304" pitchFamily="18" charset="0"/>
                          <a:cs typeface="Times New Roman" panose="02020603050405020304" pitchFamily="18" charset="0"/>
                        </a:rPr>
                        <a:t>50 000,00</a:t>
                      </a:r>
                    </a:p>
                  </a:txBody>
                  <a:tcPr marL="9525" marR="9525" marT="9525" marB="0" anchor="ctr"/>
                </a:tc>
                <a:tc>
                  <a:txBody>
                    <a:bodyPr/>
                    <a:lstStyle/>
                    <a:p>
                      <a:pPr algn="ctr" fontAlgn="ctr"/>
                      <a:r>
                        <a:rPr lang="ru-RU" sz="1200" b="1" i="0" u="none" strike="noStrike" dirty="0">
                          <a:solidFill>
                            <a:schemeClr val="tx1"/>
                          </a:solidFill>
                          <a:effectLst/>
                          <a:latin typeface="Times New Roman" panose="02020603050405020304" pitchFamily="18" charset="0"/>
                          <a:cs typeface="Times New Roman" panose="02020603050405020304" pitchFamily="18" charset="0"/>
                        </a:rPr>
                        <a:t>50 000,00</a:t>
                      </a:r>
                    </a:p>
                  </a:txBody>
                  <a:tcPr marL="9525" marR="9525" marT="9525" marB="0" anchor="ctr"/>
                </a:tc>
              </a:tr>
              <a:tr h="312603">
                <a:tc>
                  <a:txBody>
                    <a:bodyPr/>
                    <a:lstStyle/>
                    <a:p>
                      <a:pPr algn="l"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Оснащение зданий учреждений сферы образования пандусами, поручнями, пандусными съездами, специальным оборудованием</a:t>
                      </a:r>
                    </a:p>
                  </a:txBody>
                  <a:tcPr marL="9525" marR="9525" marT="9525" marB="0" anchor="ctr"/>
                </a:tc>
                <a:tc>
                  <a:txBody>
                    <a:bodyPr/>
                    <a:lstStyle/>
                    <a:p>
                      <a:pPr algn="ctr"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50 000,00</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50 000,00</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50 000,00</a:t>
                      </a:r>
                    </a:p>
                  </a:txBody>
                  <a:tcPr marL="9525" marR="9525" marT="9525" marB="0" anchor="ctr"/>
                </a:tc>
              </a:tr>
              <a:tr h="464937">
                <a:tc>
                  <a:txBody>
                    <a:bodyPr/>
                    <a:lstStyle/>
                    <a:p>
                      <a:pPr algn="l"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Адаптация муниципальных учреждений сферы культуры путем ремонта, дооборудования техническими средствами адаптации, а также путем организации альтернативного формата предоставления услуг</a:t>
                      </a:r>
                    </a:p>
                  </a:txBody>
                  <a:tcPr marL="9525" marR="9525" marT="9525" marB="0" anchor="ctr"/>
                </a:tc>
                <a:tc>
                  <a:txBody>
                    <a:bodyPr/>
                    <a:lstStyle/>
                    <a:p>
                      <a:pPr algn="ctr"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60 000,00</a:t>
                      </a:r>
                    </a:p>
                  </a:txBody>
                  <a:tcPr marL="9525" marR="9525" marT="9525" marB="0" anchor="ctr"/>
                </a:tc>
                <a:tc>
                  <a:txBody>
                    <a:bodyPr/>
                    <a:lstStyle/>
                    <a:p>
                      <a:pPr algn="ctr"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r>
              <a:tr h="312603">
                <a:tc>
                  <a:txBody>
                    <a:bodyPr/>
                    <a:lstStyle/>
                    <a:p>
                      <a:pPr algn="l"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Адаптация муниципальных учреждений физической культуры и спорта к обслуживанию инвалидов</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20 000,00</a:t>
                      </a:r>
                    </a:p>
                  </a:txBody>
                  <a:tcPr marL="9525" marR="9525" marT="9525" marB="0" anchor="ctr"/>
                </a:tc>
                <a:tc>
                  <a:txBody>
                    <a:bodyPr/>
                    <a:lstStyle/>
                    <a:p>
                      <a:pPr algn="ctr"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r>
              <a:tr h="1226608">
                <a:tc>
                  <a:txBody>
                    <a:bodyPr/>
                    <a:lstStyle/>
                    <a:p>
                      <a:pPr algn="l"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Адаптация объектов жилого фонда и дворовых территорий к потребностям инвалидов и других маломобильных групп населения, в том числе: оборудование (оснащение) входной зоны помещения, крыльца, тамбура, вестибюля подъезда и путей движения (лифта, лестницы), оборудование путей движения специальными приспособлениями (пандусами, опорными поручнями, аппарелями, подъемниками, местами крепления колясок, светозвуковыми информаторами внутри зданий, напольными тактильными покрытиями перед лестницей, контрастной окраской крайних ступеней, дверными проемами со звуковым маяком)</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r>
            </a:tbl>
          </a:graphicData>
        </a:graphic>
      </p:graphicFrame>
      <p:sp>
        <p:nvSpPr>
          <p:cNvPr id="6" name="TextShape 2"/>
          <p:cNvSpPr txBox="1"/>
          <p:nvPr/>
        </p:nvSpPr>
        <p:spPr>
          <a:xfrm>
            <a:off x="1043608" y="4797152"/>
            <a:ext cx="6588320" cy="570780"/>
          </a:xfrm>
          <a:prstGeom prst="rect">
            <a:avLst/>
          </a:prstGeom>
          <a:noFill/>
          <a:ln>
            <a:noFill/>
          </a:ln>
        </p:spPr>
        <p:txBody>
          <a:bodyPr lIns="90000" tIns="45000" rIns="90000" bIns="45000"/>
          <a:lstStyle/>
          <a:p>
            <a:pPr algn="ctr">
              <a:lnSpc>
                <a:spcPct val="100000"/>
              </a:lnSpc>
            </a:pPr>
            <a:r>
              <a:rPr lang="ru-RU" sz="1500" b="1" strike="noStrike" spc="-1" dirty="0">
                <a:solidFill>
                  <a:srgbClr val="CE181E"/>
                </a:solidFill>
                <a:latin typeface="Times New Roman"/>
                <a:ea typeface="DejaVu Sans"/>
              </a:rPr>
              <a:t>Доля расходов на реализацию программы </a:t>
            </a:r>
            <a:endParaRPr lang="ru-RU" sz="1500" b="0" strike="noStrike" spc="-1" dirty="0">
              <a:latin typeface="Arial"/>
            </a:endParaRPr>
          </a:p>
          <a:p>
            <a:pPr algn="ctr">
              <a:lnSpc>
                <a:spcPct val="100000"/>
              </a:lnSpc>
            </a:pPr>
            <a:r>
              <a:rPr lang="ru-RU" sz="1500" b="1" strike="noStrike" spc="-1" dirty="0">
                <a:solidFill>
                  <a:srgbClr val="CE181E"/>
                </a:solidFill>
                <a:latin typeface="Times New Roman"/>
                <a:ea typeface="DejaVu Sans"/>
              </a:rPr>
              <a:t>в расходах бюджета, %</a:t>
            </a:r>
            <a:endParaRPr lang="ru-RU" sz="1500" b="0" strike="noStrike" spc="-1" dirty="0">
              <a:latin typeface="Arial"/>
            </a:endParaRPr>
          </a:p>
        </p:txBody>
      </p:sp>
      <p:graphicFrame>
        <p:nvGraphicFramePr>
          <p:cNvPr id="4" name="Диаграмма 3"/>
          <p:cNvGraphicFramePr/>
          <p:nvPr>
            <p:extLst>
              <p:ext uri="{D42A27DB-BD31-4B8C-83A1-F6EECF244321}">
                <p14:modId xmlns:p14="http://schemas.microsoft.com/office/powerpoint/2010/main" val="2555681311"/>
              </p:ext>
            </p:extLst>
          </p:nvPr>
        </p:nvGraphicFramePr>
        <p:xfrm>
          <a:off x="1691680" y="5229200"/>
          <a:ext cx="5496272" cy="152794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84280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Picture 1"/>
          <p:cNvPicPr/>
          <p:nvPr/>
        </p:nvPicPr>
        <p:blipFill>
          <a:blip r:embed="rId3"/>
          <a:stretch/>
        </p:blipFill>
        <p:spPr>
          <a:xfrm>
            <a:off x="0" y="0"/>
            <a:ext cx="9143640" cy="907560"/>
          </a:xfrm>
          <a:prstGeom prst="rect">
            <a:avLst/>
          </a:prstGeom>
          <a:ln>
            <a:noFill/>
          </a:ln>
        </p:spPr>
      </p:pic>
      <p:pic>
        <p:nvPicPr>
          <p:cNvPr id="147" name="Picture 2"/>
          <p:cNvPicPr/>
          <p:nvPr/>
        </p:nvPicPr>
        <p:blipFill>
          <a:blip r:embed="rId4"/>
          <a:stretch/>
        </p:blipFill>
        <p:spPr>
          <a:xfrm>
            <a:off x="249120" y="353880"/>
            <a:ext cx="8546760" cy="536040"/>
          </a:xfrm>
          <a:prstGeom prst="rect">
            <a:avLst/>
          </a:prstGeom>
          <a:ln>
            <a:noFill/>
          </a:ln>
        </p:spPr>
      </p:pic>
      <p:pic>
        <p:nvPicPr>
          <p:cNvPr id="148" name="Picture 3"/>
          <p:cNvPicPr/>
          <p:nvPr/>
        </p:nvPicPr>
        <p:blipFill>
          <a:blip r:embed="rId5"/>
          <a:stretch/>
        </p:blipFill>
        <p:spPr>
          <a:xfrm>
            <a:off x="3048120" y="1163520"/>
            <a:ext cx="3047760" cy="4382640"/>
          </a:xfrm>
          <a:prstGeom prst="rect">
            <a:avLst/>
          </a:prstGeom>
          <a:ln>
            <a:noFill/>
          </a:ln>
        </p:spPr>
      </p:pic>
      <p:pic>
        <p:nvPicPr>
          <p:cNvPr id="149" name="Picture 4"/>
          <p:cNvPicPr/>
          <p:nvPr/>
        </p:nvPicPr>
        <p:blipFill>
          <a:blip r:embed="rId6"/>
          <a:stretch/>
        </p:blipFill>
        <p:spPr>
          <a:xfrm>
            <a:off x="33480" y="1498680"/>
            <a:ext cx="2895120" cy="1290240"/>
          </a:xfrm>
          <a:prstGeom prst="rect">
            <a:avLst/>
          </a:prstGeom>
          <a:ln>
            <a:noFill/>
          </a:ln>
        </p:spPr>
      </p:pic>
      <p:pic>
        <p:nvPicPr>
          <p:cNvPr id="150" name="Picture 5"/>
          <p:cNvPicPr/>
          <p:nvPr/>
        </p:nvPicPr>
        <p:blipFill>
          <a:blip r:embed="rId6"/>
          <a:stretch/>
        </p:blipFill>
        <p:spPr>
          <a:xfrm>
            <a:off x="6230880" y="1498680"/>
            <a:ext cx="2895120" cy="1290240"/>
          </a:xfrm>
          <a:prstGeom prst="rect">
            <a:avLst/>
          </a:prstGeom>
          <a:ln>
            <a:noFill/>
          </a:ln>
        </p:spPr>
      </p:pic>
      <p:sp>
        <p:nvSpPr>
          <p:cNvPr id="151" name="CustomShape 1"/>
          <p:cNvSpPr/>
          <p:nvPr/>
        </p:nvSpPr>
        <p:spPr>
          <a:xfrm>
            <a:off x="250920" y="1728720"/>
            <a:ext cx="2449080" cy="642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800" b="1" strike="noStrike" spc="-1">
                <a:solidFill>
                  <a:srgbClr val="000000"/>
                </a:solidFill>
                <a:latin typeface="Arial"/>
                <a:ea typeface="Microsoft YaHei"/>
              </a:rPr>
              <a:t>     </a:t>
            </a:r>
            <a:r>
              <a:rPr lang="ru-RU" sz="1800" b="1" strike="noStrike" spc="-1">
                <a:solidFill>
                  <a:srgbClr val="7030A0"/>
                </a:solidFill>
                <a:latin typeface="Arial"/>
                <a:ea typeface="Microsoft YaHei"/>
              </a:rPr>
              <a:t>ПРОФИЦИТ = </a:t>
            </a:r>
            <a:r>
              <a:rPr lang="ru-RU" sz="1800" b="1" strike="noStrike" spc="-1">
                <a:solidFill>
                  <a:srgbClr val="000000"/>
                </a:solidFill>
                <a:latin typeface="Arial"/>
                <a:ea typeface="Microsoft YaHei"/>
              </a:rPr>
              <a:t>Доходы </a:t>
            </a:r>
            <a:r>
              <a:rPr lang="ru-RU" sz="1800" b="1" strike="noStrike" spc="-1">
                <a:solidFill>
                  <a:srgbClr val="7030A0"/>
                </a:solidFill>
                <a:latin typeface="Arial"/>
                <a:ea typeface="Microsoft YaHei"/>
              </a:rPr>
              <a:t>&gt;</a:t>
            </a:r>
            <a:r>
              <a:rPr lang="ru-RU" sz="1800" b="1" strike="noStrike" spc="-1">
                <a:solidFill>
                  <a:srgbClr val="000000"/>
                </a:solidFill>
                <a:latin typeface="Arial"/>
                <a:ea typeface="Microsoft YaHei"/>
              </a:rPr>
              <a:t> Расходы </a:t>
            </a:r>
            <a:endParaRPr lang="ru-RU" sz="1800" b="0" strike="noStrike" spc="-1">
              <a:latin typeface="Arial"/>
            </a:endParaRPr>
          </a:p>
        </p:txBody>
      </p:sp>
      <p:sp>
        <p:nvSpPr>
          <p:cNvPr id="152" name="CustomShape 2"/>
          <p:cNvSpPr/>
          <p:nvPr/>
        </p:nvSpPr>
        <p:spPr>
          <a:xfrm>
            <a:off x="6291360" y="1728720"/>
            <a:ext cx="2504880" cy="642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800" b="1" strike="noStrike" spc="-1">
                <a:solidFill>
                  <a:srgbClr val="000000"/>
                </a:solidFill>
                <a:latin typeface="Arial"/>
                <a:ea typeface="Microsoft YaHei"/>
              </a:rPr>
              <a:t>        </a:t>
            </a:r>
            <a:r>
              <a:rPr lang="ru-RU" sz="1800" b="1" strike="noStrike" spc="-1">
                <a:solidFill>
                  <a:srgbClr val="7030A0"/>
                </a:solidFill>
                <a:latin typeface="Arial"/>
                <a:ea typeface="Microsoft YaHei"/>
              </a:rPr>
              <a:t>ДЕФИЦИТ =</a:t>
            </a:r>
            <a:r>
              <a:rPr lang="ru-RU" sz="1800" b="1" strike="noStrike" spc="-1">
                <a:solidFill>
                  <a:srgbClr val="000000"/>
                </a:solidFill>
                <a:latin typeface="Arial"/>
                <a:ea typeface="Microsoft YaHei"/>
              </a:rPr>
              <a:t> </a:t>
            </a:r>
            <a:endParaRPr lang="ru-RU" sz="1800" b="0" strike="noStrike" spc="-1">
              <a:latin typeface="Arial"/>
            </a:endParaRPr>
          </a:p>
          <a:p>
            <a:pPr>
              <a:lnSpc>
                <a:spcPct val="100000"/>
              </a:lnSpc>
            </a:pPr>
            <a:r>
              <a:rPr lang="ru-RU" sz="1800" b="1" strike="noStrike" spc="-1">
                <a:solidFill>
                  <a:srgbClr val="000000"/>
                </a:solidFill>
                <a:latin typeface="Arial"/>
                <a:ea typeface="Microsoft YaHei"/>
              </a:rPr>
              <a:t>Доходы </a:t>
            </a:r>
            <a:r>
              <a:rPr lang="ru-RU" sz="1800" b="1" strike="noStrike" spc="-1">
                <a:solidFill>
                  <a:srgbClr val="7030A0"/>
                </a:solidFill>
                <a:latin typeface="Arial"/>
                <a:ea typeface="Microsoft YaHei"/>
              </a:rPr>
              <a:t>&lt;</a:t>
            </a:r>
            <a:r>
              <a:rPr lang="ru-RU" sz="1800" b="1" strike="noStrike" spc="-1">
                <a:solidFill>
                  <a:srgbClr val="000000"/>
                </a:solidFill>
                <a:latin typeface="Arial"/>
                <a:ea typeface="Microsoft YaHei"/>
              </a:rPr>
              <a:t> Расходы </a:t>
            </a:r>
            <a:endParaRPr lang="ru-RU" sz="1800" b="0" strike="noStrike" spc="-1">
              <a:latin typeface="Arial"/>
            </a:endParaRPr>
          </a:p>
        </p:txBody>
      </p:sp>
      <p:sp>
        <p:nvSpPr>
          <p:cNvPr id="153" name="CustomShape 3"/>
          <p:cNvSpPr/>
          <p:nvPr/>
        </p:nvSpPr>
        <p:spPr>
          <a:xfrm>
            <a:off x="5940360" y="3716280"/>
            <a:ext cx="3157200" cy="2225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0" strike="noStrike" spc="-1">
                <a:solidFill>
                  <a:srgbClr val="000000"/>
                </a:solidFill>
                <a:latin typeface="Arial"/>
                <a:ea typeface="Microsoft YaHei"/>
              </a:rPr>
              <a:t> </a:t>
            </a:r>
            <a:r>
              <a:rPr lang="ru-RU" sz="1300" b="0" strike="noStrike" spc="-1">
                <a:solidFill>
                  <a:srgbClr val="000000"/>
                </a:solidFill>
                <a:latin typeface="Arial"/>
                <a:ea typeface="Microsoft YaHei"/>
              </a:rPr>
              <a:t>Статья 92.1. Бюджетного кодекса РФ: </a:t>
            </a:r>
            <a:endParaRPr lang="ru-RU" sz="1300" b="0" strike="noStrike" spc="-1">
              <a:latin typeface="Arial"/>
            </a:endParaRPr>
          </a:p>
          <a:p>
            <a:pPr>
              <a:lnSpc>
                <a:spcPct val="100000"/>
              </a:lnSpc>
            </a:pPr>
            <a:endParaRPr lang="ru-RU" sz="1300" b="0" strike="noStrike" spc="-1">
              <a:latin typeface="Arial"/>
            </a:endParaRPr>
          </a:p>
          <a:p>
            <a:pPr algn="ctr">
              <a:lnSpc>
                <a:spcPct val="100000"/>
              </a:lnSpc>
            </a:pPr>
            <a:r>
              <a:rPr lang="ru-RU" sz="1400" b="0" strike="noStrike" spc="-1">
                <a:solidFill>
                  <a:srgbClr val="000000"/>
                </a:solidFill>
                <a:latin typeface="Arial"/>
                <a:ea typeface="Microsoft YaHei"/>
              </a:rPr>
              <a:t>«Дефицит местного бюджета </a:t>
            </a:r>
            <a:r>
              <a:rPr lang="ru-RU" sz="1400" b="0" strike="noStrike" spc="-1">
                <a:solidFill>
                  <a:srgbClr val="C00000"/>
                </a:solidFill>
                <a:latin typeface="Arial"/>
                <a:ea typeface="Microsoft YaHei"/>
              </a:rPr>
              <a:t>не должен превышать 5 %</a:t>
            </a:r>
            <a:r>
              <a:rPr lang="ru-RU" sz="1400" b="0" strike="noStrike" spc="-1">
                <a:solidFill>
                  <a:srgbClr val="000000"/>
                </a:solidFill>
                <a:latin typeface="Arial"/>
                <a:ea typeface="Microsoft YaHei"/>
              </a:rPr>
              <a:t> годового объема доходов местного бюджета </a:t>
            </a:r>
            <a:endParaRPr lang="ru-RU" sz="1400" b="0" strike="noStrike" spc="-1">
              <a:latin typeface="Arial"/>
            </a:endParaRPr>
          </a:p>
          <a:p>
            <a:pPr algn="ctr">
              <a:lnSpc>
                <a:spcPct val="100000"/>
              </a:lnSpc>
            </a:pPr>
            <a:r>
              <a:rPr lang="ru-RU" sz="1400" b="0" i="1" strike="noStrike" spc="-1">
                <a:solidFill>
                  <a:srgbClr val="000000"/>
                </a:solidFill>
                <a:latin typeface="Arial"/>
                <a:ea typeface="Microsoft YaHei"/>
              </a:rPr>
              <a:t>(без учета утвержденного объема безвозмездных поступлений и (или) поступлений налоговых доходов по дополнительным нормативам отчислений).» </a:t>
            </a:r>
            <a:endParaRPr lang="ru-RU" sz="1400" b="0" strike="noStrike" spc="-1">
              <a:latin typeface="Arial"/>
            </a:endParaRPr>
          </a:p>
        </p:txBody>
      </p:sp>
      <p:pic>
        <p:nvPicPr>
          <p:cNvPr id="154" name="Picture 9"/>
          <p:cNvPicPr/>
          <p:nvPr/>
        </p:nvPicPr>
        <p:blipFill>
          <a:blip r:embed="rId7"/>
          <a:stretch/>
        </p:blipFill>
        <p:spPr>
          <a:xfrm>
            <a:off x="7299360" y="2851200"/>
            <a:ext cx="793440" cy="793440"/>
          </a:xfrm>
          <a:prstGeom prst="rect">
            <a:avLst/>
          </a:prstGeom>
          <a:ln>
            <a:noFill/>
          </a:ln>
        </p:spPr>
      </p:pic>
      <p:sp>
        <p:nvSpPr>
          <p:cNvPr id="155" name="CustomShape 4"/>
          <p:cNvSpPr/>
          <p:nvPr/>
        </p:nvSpPr>
        <p:spPr>
          <a:xfrm>
            <a:off x="7240680" y="3116160"/>
            <a:ext cx="87768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900" b="0" strike="noStrike" spc="-1">
                <a:solidFill>
                  <a:srgbClr val="C00000"/>
                </a:solidFill>
                <a:latin typeface="Arial"/>
                <a:ea typeface="Microsoft YaHei"/>
              </a:rPr>
              <a:t>Ограничения</a:t>
            </a:r>
            <a:endParaRPr lang="ru-RU" sz="900" b="0" strike="noStrike" spc="-1">
              <a:latin typeface="Arial"/>
            </a:endParaRPr>
          </a:p>
        </p:txBody>
      </p:sp>
      <p:sp>
        <p:nvSpPr>
          <p:cNvPr id="156" name="CustomShape 5"/>
          <p:cNvSpPr/>
          <p:nvPr/>
        </p:nvSpPr>
        <p:spPr>
          <a:xfrm>
            <a:off x="5886360" y="3811680"/>
            <a:ext cx="142560" cy="175680"/>
          </a:xfrm>
          <a:custGeom>
            <a:avLst/>
            <a:gdLst/>
            <a:ahLst/>
            <a:cxnLst/>
            <a:rect l="l" t="t" r="r" b="b"/>
            <a:pathLst>
              <a:path w="142875" h="176212">
                <a:moveTo>
                  <a:pt x="21264" y="52904"/>
                </a:moveTo>
                <a:lnTo>
                  <a:pt x="47366" y="31740"/>
                </a:lnTo>
                <a:lnTo>
                  <a:pt x="71438" y="61428"/>
                </a:lnTo>
                <a:lnTo>
                  <a:pt x="95509" y="31740"/>
                </a:lnTo>
                <a:lnTo>
                  <a:pt x="121611" y="52904"/>
                </a:lnTo>
                <a:lnTo>
                  <a:pt x="93069" y="88106"/>
                </a:lnTo>
                <a:lnTo>
                  <a:pt x="121611" y="123308"/>
                </a:lnTo>
                <a:lnTo>
                  <a:pt x="95509" y="144472"/>
                </a:lnTo>
                <a:lnTo>
                  <a:pt x="71438" y="114784"/>
                </a:lnTo>
                <a:lnTo>
                  <a:pt x="47366" y="144472"/>
                </a:lnTo>
                <a:lnTo>
                  <a:pt x="21264" y="123308"/>
                </a:lnTo>
                <a:lnTo>
                  <a:pt x="49806" y="88106"/>
                </a:lnTo>
                <a:lnTo>
                  <a:pt x="21264" y="52904"/>
                </a:lnTo>
                <a:close/>
              </a:path>
            </a:pathLst>
          </a:custGeom>
          <a:solidFill>
            <a:srgbClr val="FF0000"/>
          </a:solidFill>
          <a:ln w="25560">
            <a:solidFill>
              <a:srgbClr val="385D8A"/>
            </a:solidFill>
            <a:round/>
          </a:ln>
        </p:spPr>
        <p:style>
          <a:lnRef idx="0">
            <a:scrgbClr r="0" g="0" b="0"/>
          </a:lnRef>
          <a:fillRef idx="0">
            <a:scrgbClr r="0" g="0" b="0"/>
          </a:fillRef>
          <a:effectRef idx="0">
            <a:scrgbClr r="0" g="0" b="0"/>
          </a:effectRef>
          <a:fontRef idx="minor"/>
        </p:style>
      </p:sp>
      <p:pic>
        <p:nvPicPr>
          <p:cNvPr id="157" name="Picture 12"/>
          <p:cNvPicPr/>
          <p:nvPr/>
        </p:nvPicPr>
        <p:blipFill>
          <a:blip r:embed="rId8"/>
          <a:stretch/>
        </p:blipFill>
        <p:spPr>
          <a:xfrm>
            <a:off x="120600" y="3398760"/>
            <a:ext cx="5616360" cy="821880"/>
          </a:xfrm>
          <a:prstGeom prst="rect">
            <a:avLst/>
          </a:prstGeom>
          <a:ln>
            <a:noFill/>
          </a:ln>
        </p:spPr>
      </p:pic>
      <p:sp>
        <p:nvSpPr>
          <p:cNvPr id="158" name="CustomShape 6"/>
          <p:cNvSpPr/>
          <p:nvPr/>
        </p:nvSpPr>
        <p:spPr>
          <a:xfrm>
            <a:off x="642960" y="3549600"/>
            <a:ext cx="4571640"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7030A0"/>
                </a:solidFill>
                <a:latin typeface="Arial"/>
                <a:ea typeface="Microsoft YaHei"/>
              </a:rPr>
              <a:t>Дефицит бюджета муниципального образования</a:t>
            </a:r>
            <a:endParaRPr lang="ru-RU" sz="1400" b="0" strike="noStrike" spc="-1">
              <a:latin typeface="Arial"/>
            </a:endParaRPr>
          </a:p>
          <a:p>
            <a:pPr algn="ctr">
              <a:lnSpc>
                <a:spcPct val="100000"/>
              </a:lnSpc>
            </a:pPr>
            <a:r>
              <a:rPr lang="ru-RU" sz="1400" b="1" strike="noStrike" spc="-1">
                <a:solidFill>
                  <a:srgbClr val="7030A0"/>
                </a:solidFill>
                <a:latin typeface="Arial"/>
                <a:ea typeface="Microsoft YaHei"/>
              </a:rPr>
              <a:t>городского округа «Вуктыл» </a:t>
            </a:r>
            <a:endParaRPr lang="ru-RU" sz="1400" b="0" strike="noStrike" spc="-1">
              <a:latin typeface="Arial"/>
            </a:endParaRPr>
          </a:p>
        </p:txBody>
      </p:sp>
      <p:pic>
        <p:nvPicPr>
          <p:cNvPr id="159" name="Picture 14"/>
          <p:cNvPicPr/>
          <p:nvPr/>
        </p:nvPicPr>
        <p:blipFill>
          <a:blip r:embed="rId9"/>
          <a:stretch/>
        </p:blipFill>
        <p:spPr>
          <a:xfrm>
            <a:off x="1925640" y="4334040"/>
            <a:ext cx="3639600" cy="585360"/>
          </a:xfrm>
          <a:prstGeom prst="rect">
            <a:avLst/>
          </a:prstGeom>
          <a:ln>
            <a:noFill/>
          </a:ln>
        </p:spPr>
      </p:pic>
      <p:pic>
        <p:nvPicPr>
          <p:cNvPr id="160" name="Picture 15"/>
          <p:cNvPicPr/>
          <p:nvPr/>
        </p:nvPicPr>
        <p:blipFill>
          <a:blip r:embed="rId10"/>
          <a:stretch/>
        </p:blipFill>
        <p:spPr>
          <a:xfrm>
            <a:off x="1925640" y="5241960"/>
            <a:ext cx="3627000" cy="585360"/>
          </a:xfrm>
          <a:prstGeom prst="rect">
            <a:avLst/>
          </a:prstGeom>
          <a:ln>
            <a:noFill/>
          </a:ln>
        </p:spPr>
      </p:pic>
      <p:pic>
        <p:nvPicPr>
          <p:cNvPr id="161" name="Picture 16"/>
          <p:cNvPicPr/>
          <p:nvPr/>
        </p:nvPicPr>
        <p:blipFill>
          <a:blip r:embed="rId11"/>
          <a:stretch/>
        </p:blipFill>
        <p:spPr>
          <a:xfrm>
            <a:off x="1925640" y="6168960"/>
            <a:ext cx="3646080" cy="585360"/>
          </a:xfrm>
          <a:prstGeom prst="rect">
            <a:avLst/>
          </a:prstGeom>
          <a:ln>
            <a:noFill/>
          </a:ln>
        </p:spPr>
      </p:pic>
      <p:pic>
        <p:nvPicPr>
          <p:cNvPr id="162" name="Picture 18"/>
          <p:cNvPicPr/>
          <p:nvPr/>
        </p:nvPicPr>
        <p:blipFill>
          <a:blip r:embed="rId12"/>
          <a:stretch/>
        </p:blipFill>
        <p:spPr>
          <a:xfrm>
            <a:off x="378000" y="4194000"/>
            <a:ext cx="1401480" cy="950400"/>
          </a:xfrm>
          <a:prstGeom prst="rect">
            <a:avLst/>
          </a:prstGeom>
          <a:ln>
            <a:noFill/>
          </a:ln>
        </p:spPr>
      </p:pic>
      <p:sp>
        <p:nvSpPr>
          <p:cNvPr id="163" name="CustomShape 7"/>
          <p:cNvSpPr/>
          <p:nvPr/>
        </p:nvSpPr>
        <p:spPr>
          <a:xfrm>
            <a:off x="620640" y="4348080"/>
            <a:ext cx="910800" cy="591840"/>
          </a:xfrm>
          <a:prstGeom prst="rect">
            <a:avLst/>
          </a:prstGeom>
          <a:noFill/>
          <a:ln>
            <a:noFill/>
          </a:ln>
        </p:spPr>
        <p:style>
          <a:lnRef idx="0">
            <a:scrgbClr r="0" g="0" b="0"/>
          </a:lnRef>
          <a:fillRef idx="0">
            <a:scrgbClr r="0" g="0" b="0"/>
          </a:fillRef>
          <a:effectRef idx="0">
            <a:scrgbClr r="0" g="0" b="0"/>
          </a:effectRef>
          <a:fontRef idx="minor"/>
        </p:style>
      </p:sp>
      <p:pic>
        <p:nvPicPr>
          <p:cNvPr id="164" name="Picture 21"/>
          <p:cNvPicPr/>
          <p:nvPr/>
        </p:nvPicPr>
        <p:blipFill>
          <a:blip r:embed="rId13"/>
          <a:stretch/>
        </p:blipFill>
        <p:spPr>
          <a:xfrm>
            <a:off x="401760" y="5016600"/>
            <a:ext cx="1401480" cy="950400"/>
          </a:xfrm>
          <a:prstGeom prst="rect">
            <a:avLst/>
          </a:prstGeom>
          <a:ln>
            <a:noFill/>
          </a:ln>
        </p:spPr>
      </p:pic>
      <p:sp>
        <p:nvSpPr>
          <p:cNvPr id="165" name="CustomShape 8"/>
          <p:cNvSpPr/>
          <p:nvPr/>
        </p:nvSpPr>
        <p:spPr>
          <a:xfrm>
            <a:off x="649440" y="5170320"/>
            <a:ext cx="909360" cy="590040"/>
          </a:xfrm>
          <a:prstGeom prst="rect">
            <a:avLst/>
          </a:prstGeom>
          <a:noFill/>
          <a:ln>
            <a:noFill/>
          </a:ln>
        </p:spPr>
        <p:style>
          <a:lnRef idx="0">
            <a:scrgbClr r="0" g="0" b="0"/>
          </a:lnRef>
          <a:fillRef idx="0">
            <a:scrgbClr r="0" g="0" b="0"/>
          </a:fillRef>
          <a:effectRef idx="0">
            <a:scrgbClr r="0" g="0" b="0"/>
          </a:effectRef>
          <a:fontRef idx="minor"/>
        </p:style>
      </p:sp>
      <p:pic>
        <p:nvPicPr>
          <p:cNvPr id="166" name="Picture 24"/>
          <p:cNvPicPr/>
          <p:nvPr/>
        </p:nvPicPr>
        <p:blipFill>
          <a:blip r:embed="rId14"/>
          <a:stretch/>
        </p:blipFill>
        <p:spPr>
          <a:xfrm>
            <a:off x="401760" y="5857920"/>
            <a:ext cx="1401480" cy="950400"/>
          </a:xfrm>
          <a:prstGeom prst="rect">
            <a:avLst/>
          </a:prstGeom>
          <a:ln>
            <a:noFill/>
          </a:ln>
        </p:spPr>
      </p:pic>
      <p:sp>
        <p:nvSpPr>
          <p:cNvPr id="167" name="CustomShape 9"/>
          <p:cNvSpPr/>
          <p:nvPr/>
        </p:nvSpPr>
        <p:spPr>
          <a:xfrm>
            <a:off x="649440" y="6013440"/>
            <a:ext cx="909360" cy="590040"/>
          </a:xfrm>
          <a:prstGeom prst="rect">
            <a:avLst/>
          </a:prstGeom>
          <a:noFill/>
          <a:ln>
            <a:noFill/>
          </a:ln>
        </p:spPr>
        <p:style>
          <a:lnRef idx="0">
            <a:scrgbClr r="0" g="0" b="0"/>
          </a:lnRef>
          <a:fillRef idx="0">
            <a:scrgbClr r="0" g="0" b="0"/>
          </a:fillRef>
          <a:effectRef idx="0">
            <a:scrgbClr r="0" g="0" b="0"/>
          </a:effectRef>
          <a:fontRef idx="minor"/>
        </p:style>
      </p:sp>
      <p:sp>
        <p:nvSpPr>
          <p:cNvPr id="168" name="CustomShape 10"/>
          <p:cNvSpPr/>
          <p:nvPr/>
        </p:nvSpPr>
        <p:spPr>
          <a:xfrm>
            <a:off x="2268360" y="4389480"/>
            <a:ext cx="3088800"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2800" b="0" strike="noStrike" spc="-1">
                <a:solidFill>
                  <a:srgbClr val="7030A0"/>
                </a:solidFill>
                <a:latin typeface="Arial"/>
                <a:ea typeface="Microsoft YaHei"/>
              </a:rPr>
              <a:t>2019 год</a:t>
            </a:r>
            <a:endParaRPr lang="ru-RU" sz="2800" b="0" strike="noStrike" spc="-1">
              <a:latin typeface="Arial"/>
            </a:endParaRPr>
          </a:p>
        </p:txBody>
      </p:sp>
      <p:sp>
        <p:nvSpPr>
          <p:cNvPr id="169" name="CustomShape 11"/>
          <p:cNvSpPr/>
          <p:nvPr/>
        </p:nvSpPr>
        <p:spPr>
          <a:xfrm>
            <a:off x="2268360" y="5249880"/>
            <a:ext cx="3230280"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2800" b="0" strike="noStrike" spc="-1">
                <a:solidFill>
                  <a:srgbClr val="7030A0"/>
                </a:solidFill>
                <a:latin typeface="Arial"/>
                <a:ea typeface="Microsoft YaHei"/>
              </a:rPr>
              <a:t>2020 год</a:t>
            </a:r>
            <a:endParaRPr lang="ru-RU" sz="2800" b="0" strike="noStrike" spc="-1">
              <a:latin typeface="Arial"/>
            </a:endParaRPr>
          </a:p>
        </p:txBody>
      </p:sp>
      <p:sp>
        <p:nvSpPr>
          <p:cNvPr id="170" name="CustomShape 12"/>
          <p:cNvSpPr/>
          <p:nvPr/>
        </p:nvSpPr>
        <p:spPr>
          <a:xfrm>
            <a:off x="2338560" y="6200640"/>
            <a:ext cx="3090600"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2800" b="0" strike="noStrike" spc="-1">
                <a:solidFill>
                  <a:srgbClr val="7030A0"/>
                </a:solidFill>
                <a:latin typeface="Arial"/>
                <a:ea typeface="Microsoft YaHei"/>
              </a:rPr>
              <a:t>2021 год</a:t>
            </a:r>
            <a:endParaRPr lang="ru-RU" sz="2800" b="0" strike="noStrike" spc="-1">
              <a:latin typeface="Arial"/>
            </a:endParaRPr>
          </a:p>
        </p:txBody>
      </p:sp>
      <p:sp>
        <p:nvSpPr>
          <p:cNvPr id="171" name="CustomShape 13"/>
          <p:cNvSpPr/>
          <p:nvPr/>
        </p:nvSpPr>
        <p:spPr>
          <a:xfrm>
            <a:off x="614520" y="4389480"/>
            <a:ext cx="991800" cy="5202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800" b="0" strike="noStrike" spc="-1" dirty="0" smtClean="0">
                <a:solidFill>
                  <a:srgbClr val="7030A0"/>
                </a:solidFill>
                <a:latin typeface="Arial"/>
                <a:ea typeface="Microsoft YaHei"/>
              </a:rPr>
              <a:t>4,9</a:t>
            </a:r>
            <a:r>
              <a:rPr lang="ru-RU" sz="2800" b="0" strike="noStrike" spc="-1" dirty="0">
                <a:solidFill>
                  <a:srgbClr val="7030A0"/>
                </a:solidFill>
                <a:latin typeface="Arial"/>
                <a:ea typeface="Microsoft YaHei"/>
              </a:rPr>
              <a:t>%</a:t>
            </a:r>
            <a:endParaRPr lang="ru-RU" sz="2800" b="0" strike="noStrike" spc="-1" dirty="0">
              <a:latin typeface="Arial"/>
            </a:endParaRPr>
          </a:p>
        </p:txBody>
      </p:sp>
      <p:sp>
        <p:nvSpPr>
          <p:cNvPr id="172" name="CustomShape 14"/>
          <p:cNvSpPr/>
          <p:nvPr/>
        </p:nvSpPr>
        <p:spPr>
          <a:xfrm>
            <a:off x="649440" y="5210280"/>
            <a:ext cx="991800" cy="5202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800" b="0" strike="noStrike" spc="-1">
                <a:solidFill>
                  <a:srgbClr val="7030A0"/>
                </a:solidFill>
                <a:latin typeface="Arial"/>
                <a:ea typeface="Microsoft YaHei"/>
              </a:rPr>
              <a:t>1,9%</a:t>
            </a:r>
            <a:endParaRPr lang="ru-RU" sz="2800" b="0" strike="noStrike" spc="-1">
              <a:latin typeface="Arial"/>
            </a:endParaRPr>
          </a:p>
        </p:txBody>
      </p:sp>
      <p:sp>
        <p:nvSpPr>
          <p:cNvPr id="173" name="CustomShape 15"/>
          <p:cNvSpPr/>
          <p:nvPr/>
        </p:nvSpPr>
        <p:spPr>
          <a:xfrm>
            <a:off x="647640" y="6053040"/>
            <a:ext cx="991800" cy="5202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800" b="0" strike="noStrike" spc="-1">
                <a:solidFill>
                  <a:srgbClr val="7030A0"/>
                </a:solidFill>
                <a:latin typeface="Arial"/>
                <a:ea typeface="Microsoft YaHei"/>
              </a:rPr>
              <a:t>0,3%</a:t>
            </a:r>
            <a:endParaRPr lang="ru-RU" sz="2800" b="0" strike="noStrike" spc="-1">
              <a:latin typeface="Aria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CustomShape 1"/>
          <p:cNvSpPr/>
          <p:nvPr/>
        </p:nvSpPr>
        <p:spPr>
          <a:xfrm>
            <a:off x="144000" y="980728"/>
            <a:ext cx="8928000" cy="1919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a:solidFill>
                  <a:srgbClr val="0000FF"/>
                </a:solidFill>
                <a:latin typeface="Calibri"/>
                <a:ea typeface="Microsoft YaHei"/>
              </a:rPr>
              <a:t>Цель муниципальной программы </a:t>
            </a:r>
            <a:r>
              <a:rPr lang="ru-RU" sz="1200" b="1" strike="noStrike" spc="-1" dirty="0">
                <a:solidFill>
                  <a:srgbClr val="000000"/>
                </a:solidFill>
                <a:latin typeface="Calibri"/>
                <a:ea typeface="Microsoft YaHei"/>
              </a:rPr>
              <a:t>- социальное развитие и повышение качества жизни населения</a:t>
            </a:r>
            <a:endParaRPr lang="ru-RU" sz="1200" b="0" strike="noStrike" spc="-1" dirty="0">
              <a:latin typeface="Arial"/>
            </a:endParaRPr>
          </a:p>
          <a:p>
            <a:pPr algn="just">
              <a:lnSpc>
                <a:spcPct val="100000"/>
              </a:lnSpc>
            </a:pPr>
            <a:r>
              <a:rPr lang="ru-RU" sz="1200" b="1" strike="noStrike" spc="-1" dirty="0">
                <a:solidFill>
                  <a:srgbClr val="0000FF"/>
                </a:solidFill>
                <a:latin typeface="Calibri"/>
                <a:ea typeface="Microsoft YaHei"/>
              </a:rPr>
              <a:t>Задачи муниципальной программы:</a:t>
            </a:r>
            <a:endParaRPr lang="ru-RU" sz="1200" b="0" strike="noStrike" spc="-1" dirty="0">
              <a:latin typeface="Arial"/>
            </a:endParaRPr>
          </a:p>
          <a:p>
            <a:pPr algn="just">
              <a:lnSpc>
                <a:spcPct val="100000"/>
              </a:lnSpc>
            </a:pPr>
            <a:r>
              <a:rPr lang="ru-RU" sz="1200" b="1" strike="noStrike" spc="-1" dirty="0">
                <a:solidFill>
                  <a:srgbClr val="000000"/>
                </a:solidFill>
                <a:latin typeface="Calibri"/>
                <a:ea typeface="Microsoft YaHei"/>
              </a:rPr>
              <a:t>1. Создание условий для повышения удовлетворения потребностей населения в жилье.</a:t>
            </a:r>
            <a:endParaRPr lang="ru-RU" sz="1200" b="0" strike="noStrike" spc="-1" dirty="0">
              <a:latin typeface="Arial"/>
            </a:endParaRPr>
          </a:p>
          <a:p>
            <a:pPr algn="just">
              <a:lnSpc>
                <a:spcPct val="100000"/>
              </a:lnSpc>
            </a:pPr>
            <a:r>
              <a:rPr lang="ru-RU" sz="1200" b="1" strike="noStrike" spc="-1" dirty="0">
                <a:solidFill>
                  <a:srgbClr val="000000"/>
                </a:solidFill>
                <a:latin typeface="Calibri"/>
                <a:ea typeface="Microsoft YaHei"/>
              </a:rPr>
              <a:t>2. Формирование социально-экономических условий для осуществления мер по поддержанию уровня жизни граждан старшего поколения, инвалидов, граждан и семей, оказавшихся в трудной жизненной ситуации.</a:t>
            </a:r>
            <a:endParaRPr lang="ru-RU" sz="1200" b="0" strike="noStrike" spc="-1" dirty="0">
              <a:latin typeface="Arial"/>
            </a:endParaRPr>
          </a:p>
          <a:p>
            <a:pPr algn="just">
              <a:lnSpc>
                <a:spcPct val="100000"/>
              </a:lnSpc>
            </a:pPr>
            <a:r>
              <a:rPr lang="ru-RU" sz="1200" b="1" strike="noStrike" spc="-1" dirty="0">
                <a:solidFill>
                  <a:srgbClr val="000000"/>
                </a:solidFill>
                <a:latin typeface="Calibri"/>
                <a:ea typeface="Microsoft YaHei"/>
              </a:rPr>
              <a:t>3. Содействие занятости населения, в том числе путем создания общественных (временных) рабочих мест для безработных граждан на территории городского округа «Вуктыл».</a:t>
            </a:r>
            <a:endParaRPr lang="ru-RU" sz="1200" b="0" strike="noStrike" spc="-1" dirty="0">
              <a:latin typeface="Arial"/>
            </a:endParaRPr>
          </a:p>
          <a:p>
            <a:pPr algn="just">
              <a:lnSpc>
                <a:spcPct val="100000"/>
              </a:lnSpc>
            </a:pPr>
            <a:r>
              <a:rPr lang="ru-RU" sz="1200" b="1" strike="noStrike" spc="-1" dirty="0">
                <a:solidFill>
                  <a:srgbClr val="000000"/>
                </a:solidFill>
                <a:latin typeface="Calibri"/>
                <a:ea typeface="Microsoft YaHei"/>
              </a:rPr>
              <a:t>4. Улучшение состояния здоровья населения городского округа «Вуктыл».</a:t>
            </a:r>
            <a:endParaRPr lang="ru-RU" sz="1200" b="0" strike="noStrike" spc="-1" dirty="0">
              <a:latin typeface="Arial"/>
            </a:endParaRPr>
          </a:p>
          <a:p>
            <a:pPr algn="just">
              <a:lnSpc>
                <a:spcPct val="100000"/>
              </a:lnSpc>
            </a:pPr>
            <a:r>
              <a:rPr lang="ru-RU" sz="1200" b="1" strike="noStrike" spc="-1" dirty="0">
                <a:solidFill>
                  <a:srgbClr val="000000"/>
                </a:solidFill>
                <a:latin typeface="Calibri"/>
                <a:ea typeface="Microsoft YaHei"/>
              </a:rPr>
              <a:t>5. Создание условий для беспрепятственного доступа к приоритетным объектам и услугам в приоритетных сферах жизнедеятельности инвалидов (инвалидов – колясочников, детей-инвалидов) и других маломобильных групп населения.</a:t>
            </a:r>
            <a:endParaRPr lang="ru-RU" sz="1200" b="0" strike="noStrike" spc="-1" dirty="0">
              <a:latin typeface="Arial"/>
            </a:endParaRPr>
          </a:p>
        </p:txBody>
      </p:sp>
      <p:graphicFrame>
        <p:nvGraphicFramePr>
          <p:cNvPr id="594" name="Table 3"/>
          <p:cNvGraphicFramePr/>
          <p:nvPr>
            <p:extLst>
              <p:ext uri="{D42A27DB-BD31-4B8C-83A1-F6EECF244321}">
                <p14:modId xmlns:p14="http://schemas.microsoft.com/office/powerpoint/2010/main" val="2293856293"/>
              </p:ext>
            </p:extLst>
          </p:nvPr>
        </p:nvGraphicFramePr>
        <p:xfrm>
          <a:off x="150840" y="3933056"/>
          <a:ext cx="8842320" cy="2499360"/>
        </p:xfrm>
        <a:graphic>
          <a:graphicData uri="http://schemas.openxmlformats.org/drawingml/2006/table">
            <a:tbl>
              <a:tblPr/>
              <a:tblGrid>
                <a:gridCol w="3492720"/>
                <a:gridCol w="766800"/>
                <a:gridCol w="699480"/>
                <a:gridCol w="676440"/>
                <a:gridCol w="710640"/>
                <a:gridCol w="642960"/>
                <a:gridCol w="631440"/>
                <a:gridCol w="564120"/>
                <a:gridCol w="657720"/>
              </a:tblGrid>
              <a:tr h="259560">
                <a:tc>
                  <a:txBody>
                    <a:bodyPr/>
                    <a:lstStyle/>
                    <a:p>
                      <a:pPr algn="ctr"/>
                      <a:r>
                        <a:rPr lang="ru-RU" sz="1200" b="1" strike="noStrike" spc="-1" dirty="0">
                          <a:latin typeface="Times New Roman"/>
                          <a:ea typeface="Times New Roman"/>
                        </a:rPr>
                        <a:t>Показатель   (индикатор)   (наименование)</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200" b="1" strike="noStrike" spc="-1">
                          <a:latin typeface="Times New Roman"/>
                        </a:rPr>
                        <a:t>ед.изм.</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200" b="1" strike="noStrike" spc="-1">
                          <a:latin typeface="Times New Roman"/>
                        </a:rPr>
                        <a:t>2015</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200" b="1" strike="noStrike" spc="-1">
                          <a:latin typeface="Times New Roman"/>
                        </a:rPr>
                        <a:t>2016</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200" b="1" strike="noStrike" spc="-1">
                          <a:latin typeface="Times New Roman"/>
                        </a:rPr>
                        <a:t>2017</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200" b="1" strike="noStrike" spc="-1">
                          <a:latin typeface="Times New Roman"/>
                        </a:rPr>
                        <a:t>2018</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200" b="1" strike="noStrike" spc="-1">
                          <a:latin typeface="Times New Roman"/>
                        </a:rPr>
                        <a:t>2019</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200" b="1" strike="noStrike" spc="-1">
                          <a:latin typeface="Times New Roman"/>
                        </a:rPr>
                        <a:t>2020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200" b="1" strike="noStrike" spc="-1">
                          <a:latin typeface="Times New Roman"/>
                        </a:rPr>
                        <a:t>2021</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r>
              <a:tr h="264600">
                <a:tc gridSpan="9">
                  <a:txBody>
                    <a:bodyPr/>
                    <a:lstStyle/>
                    <a:p>
                      <a:pPr algn="ctr"/>
                      <a:r>
                        <a:rPr lang="ru-RU" sz="1200" b="1" strike="noStrike" spc="-1">
                          <a:latin typeface="Arial"/>
                        </a:rPr>
                        <a:t>Муниципальная программа «Социальное развитие и защита населения»</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r h="716040">
                <a:tc>
                  <a:txBody>
                    <a:bodyPr/>
                    <a:lstStyle/>
                    <a:p>
                      <a:pPr algn="just"/>
                      <a:r>
                        <a:rPr lang="ru-RU" sz="1100" b="0" strike="noStrike" spc="-1">
                          <a:latin typeface="Times New Roman"/>
                        </a:rPr>
                        <a:t>Доля населения, получившего жилые помещения и улучшившего жилищные условия в отчетном году, в общей численности населения, состоящего на учете в качестве нуждающегося в жилых помещениях</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100" b="0" strike="noStrike" spc="-1">
                          <a:latin typeface="Times New Roman"/>
                        </a:rPr>
                        <a:t>процент</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100" b="0" strike="noStrike" spc="-1">
                          <a:latin typeface="Times New Roman"/>
                        </a:rPr>
                        <a:t>4,3</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100" b="0" strike="noStrike" spc="-1" dirty="0">
                          <a:latin typeface="Times New Roman"/>
                        </a:rPr>
                        <a:t>4,4</a:t>
                      </a:r>
                      <a:endParaRPr lang="ru-RU" sz="11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100" b="0" strike="noStrike" spc="-1">
                          <a:latin typeface="Times New Roman"/>
                        </a:rPr>
                        <a:t>4,4</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100" b="0" strike="noStrike" spc="-1">
                          <a:latin typeface="Times New Roman"/>
                        </a:rPr>
                        <a:t>4,4</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100" b="0" strike="noStrike" spc="-1">
                          <a:latin typeface="Times New Roman"/>
                        </a:rPr>
                        <a:t>4,4</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100" b="0" strike="noStrike" spc="-1">
                          <a:latin typeface="Times New Roman"/>
                        </a:rPr>
                        <a:t>4,4</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100" b="0" strike="noStrike" spc="-1">
                          <a:latin typeface="Times New Roman"/>
                        </a:rPr>
                        <a:t>4,4</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r h="405000">
                <a:tc>
                  <a:txBody>
                    <a:bodyPr/>
                    <a:lstStyle/>
                    <a:p>
                      <a:pPr algn="just"/>
                      <a:r>
                        <a:rPr lang="ru-RU" sz="1100" b="0" strike="noStrike" spc="-1">
                          <a:latin typeface="Times New Roman"/>
                        </a:rPr>
                        <a:t>Число организованных оплачиваемых общественных (временных) рабочих мест</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100" b="0" strike="noStrike" spc="-1">
                          <a:latin typeface="Times New Roman"/>
                        </a:rPr>
                        <a:t>единиц</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100" b="0" strike="noStrike" spc="-1">
                          <a:latin typeface="Times New Roman"/>
                        </a:rPr>
                        <a:t>35</a:t>
                      </a:r>
                      <a:endParaRPr lang="ru-RU" sz="1100" b="0" strike="noStrike" spc="-1">
                        <a:latin typeface="Arial"/>
                      </a:endParaRPr>
                    </a:p>
                    <a:p>
                      <a:pPr algn="ct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100" b="0" strike="noStrike" spc="-1">
                          <a:latin typeface="Times New Roman"/>
                        </a:rPr>
                        <a:t>35</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100" b="0" strike="noStrike" spc="-1">
                          <a:latin typeface="Times New Roman"/>
                        </a:rPr>
                        <a:t>35</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100" b="0" strike="noStrike" spc="-1">
                          <a:latin typeface="Times New Roman"/>
                        </a:rPr>
                        <a:t>35</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100" b="0" strike="noStrike" spc="-1">
                          <a:latin typeface="Times New Roman"/>
                        </a:rPr>
                        <a:t>35</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100" b="0" strike="noStrike" spc="-1">
                          <a:latin typeface="Times New Roman"/>
                        </a:rPr>
                        <a:t>35</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100" b="0" strike="noStrike" spc="-1">
                          <a:latin typeface="Times New Roman"/>
                        </a:rPr>
                        <a:t>35</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r h="716040">
                <a:tc>
                  <a:txBody>
                    <a:bodyPr/>
                    <a:lstStyle/>
                    <a:p>
                      <a:pPr algn="just"/>
                      <a:r>
                        <a:rPr lang="ru-RU" sz="1100" b="0" strike="noStrike" spc="-1">
                          <a:latin typeface="Times New Roman"/>
                          <a:ea typeface="Calibri"/>
                        </a:rPr>
                        <a:t>Доля граждан охваченных дополнительной социальной поддержкой (помощью) от общего количества обратившихся граждан в администрацию городского округа «Вуктыл»</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100" b="0" strike="noStrike" spc="-1">
                          <a:latin typeface="Times New Roman"/>
                        </a:rPr>
                        <a:t>процент</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100" b="0" strike="noStrike" spc="-1">
                          <a:latin typeface="Times New Roman"/>
                        </a:rPr>
                        <a:t>79,17</a:t>
                      </a:r>
                      <a:endParaRPr lang="ru-RU" sz="1100" b="0" strike="noStrike" spc="-1">
                        <a:latin typeface="Arial"/>
                      </a:endParaRPr>
                    </a:p>
                    <a:p>
                      <a:pPr algn="ct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100" b="0" strike="noStrike" spc="-1">
                          <a:latin typeface="Times New Roman"/>
                        </a:rPr>
                        <a:t>79,22</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100" b="0" strike="noStrike" spc="-1">
                          <a:latin typeface="Times New Roman"/>
                        </a:rPr>
                        <a:t>79,49</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100" b="0" strike="noStrike" spc="-1">
                          <a:latin typeface="Times New Roman"/>
                        </a:rPr>
                        <a:t>81,18</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100" b="0" strike="noStrike" spc="-1">
                          <a:latin typeface="Times New Roman"/>
                        </a:rPr>
                        <a:t>82,22</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100" b="0" strike="noStrike" spc="-1">
                          <a:latin typeface="Times New Roman"/>
                        </a:rPr>
                        <a:t>82,98</a:t>
                      </a:r>
                      <a:endParaRPr lang="ru-RU" sz="11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100" b="0" strike="noStrike" spc="-1" dirty="0">
                          <a:latin typeface="Times New Roman"/>
                        </a:rPr>
                        <a:t>82,98</a:t>
                      </a:r>
                      <a:endParaRPr lang="ru-RU" sz="11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bl>
          </a:graphicData>
        </a:graphic>
      </p:graphicFrame>
      <p:sp>
        <p:nvSpPr>
          <p:cNvPr id="595" name="CustomShape 4"/>
          <p:cNvSpPr/>
          <p:nvPr/>
        </p:nvSpPr>
        <p:spPr>
          <a:xfrm>
            <a:off x="2448000" y="3140968"/>
            <a:ext cx="4047480" cy="306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strike="noStrike" spc="-1" dirty="0">
                <a:solidFill>
                  <a:srgbClr val="0000FF"/>
                </a:solidFill>
                <a:latin typeface="Calibri"/>
                <a:ea typeface="Microsoft YaHei"/>
              </a:rPr>
              <a:t>Основные целевые индикаторы и показатели МП</a:t>
            </a:r>
            <a:endParaRPr lang="ru-RU" sz="1400" b="0" strike="noStrike" spc="-1" dirty="0">
              <a:latin typeface="Arial"/>
            </a:endParaRPr>
          </a:p>
        </p:txBody>
      </p:sp>
      <p:sp>
        <p:nvSpPr>
          <p:cNvPr id="8" name="Заголовок 1"/>
          <p:cNvSpPr txBox="1">
            <a:spLocks/>
          </p:cNvSpPr>
          <p:nvPr/>
        </p:nvSpPr>
        <p:spPr>
          <a:xfrm>
            <a:off x="0" y="3852"/>
            <a:ext cx="9144000" cy="8328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9"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«Социальное развитие и защита населения»</a:t>
            </a:r>
            <a:endParaRPr lang="ru-RU" sz="2000" b="0" strike="noStrike" spc="-1" dirty="0">
              <a:latin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CustomShape 1"/>
          <p:cNvSpPr/>
          <p:nvPr/>
        </p:nvSpPr>
        <p:spPr>
          <a:xfrm>
            <a:off x="18000" y="5554080"/>
            <a:ext cx="3484080" cy="630000"/>
          </a:xfrm>
          <a:prstGeom prst="roundRect">
            <a:avLst>
              <a:gd name="adj" fmla="val 16667"/>
            </a:avLst>
          </a:prstGeom>
          <a:noFill/>
          <a:ln>
            <a:noFill/>
          </a:ln>
        </p:spPr>
        <p:style>
          <a:lnRef idx="0">
            <a:scrgbClr r="0" g="0" b="0"/>
          </a:lnRef>
          <a:fillRef idx="0">
            <a:scrgbClr r="0" g="0" b="0"/>
          </a:fillRef>
          <a:effectRef idx="0">
            <a:scrgbClr r="0" g="0" b="0"/>
          </a:effectRef>
          <a:fontRef idx="minor"/>
        </p:style>
      </p:sp>
      <p:sp>
        <p:nvSpPr>
          <p:cNvPr id="598" name="CustomShape 2"/>
          <p:cNvSpPr/>
          <p:nvPr/>
        </p:nvSpPr>
        <p:spPr>
          <a:xfrm>
            <a:off x="3433320" y="1829160"/>
            <a:ext cx="393480" cy="279000"/>
          </a:xfrm>
          <a:prstGeom prst="rect">
            <a:avLst/>
          </a:prstGeom>
          <a:noFill/>
          <a:ln>
            <a:noFill/>
          </a:ln>
        </p:spPr>
        <p:style>
          <a:lnRef idx="0">
            <a:scrgbClr r="0" g="0" b="0"/>
          </a:lnRef>
          <a:fillRef idx="0">
            <a:scrgbClr r="0" g="0" b="0"/>
          </a:fillRef>
          <a:effectRef idx="0">
            <a:scrgbClr r="0" g="0" b="0"/>
          </a:effectRef>
          <a:fontRef idx="minor"/>
        </p:style>
      </p:sp>
      <p:sp>
        <p:nvSpPr>
          <p:cNvPr id="599" name="CustomShape 3"/>
          <p:cNvSpPr/>
          <p:nvPr/>
        </p:nvSpPr>
        <p:spPr>
          <a:xfrm>
            <a:off x="4032000" y="2455920"/>
            <a:ext cx="5003280" cy="568080"/>
          </a:xfrm>
          <a:prstGeom prst="rect">
            <a:avLst/>
          </a:prstGeom>
          <a:noFill/>
          <a:ln>
            <a:noFill/>
          </a:ln>
        </p:spPr>
        <p:style>
          <a:lnRef idx="0">
            <a:scrgbClr r="0" g="0" b="0"/>
          </a:lnRef>
          <a:fillRef idx="0">
            <a:scrgbClr r="0" g="0" b="0"/>
          </a:fillRef>
          <a:effectRef idx="0">
            <a:scrgbClr r="0" g="0" b="0"/>
          </a:effectRef>
          <a:fontRef idx="minor"/>
        </p:style>
      </p:sp>
      <p:sp>
        <p:nvSpPr>
          <p:cNvPr id="600" name="CustomShape 4"/>
          <p:cNvSpPr/>
          <p:nvPr/>
        </p:nvSpPr>
        <p:spPr>
          <a:xfrm>
            <a:off x="193320" y="2521440"/>
            <a:ext cx="3190680" cy="415440"/>
          </a:xfrm>
          <a:prstGeom prst="roundRect">
            <a:avLst>
              <a:gd name="adj" fmla="val 16667"/>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600" b="1" strike="noStrike" spc="-1">
                <a:solidFill>
                  <a:srgbClr val="0000FF"/>
                </a:solidFill>
                <a:latin typeface="Arial"/>
                <a:ea typeface="Microsoft YaHei"/>
              </a:rPr>
              <a:t> </a:t>
            </a:r>
            <a:endParaRPr lang="ru-RU" sz="1600" b="0" strike="noStrike" spc="-1">
              <a:latin typeface="Arial"/>
            </a:endParaRPr>
          </a:p>
        </p:txBody>
      </p:sp>
      <p:sp>
        <p:nvSpPr>
          <p:cNvPr id="601" name="CustomShape 5"/>
          <p:cNvSpPr/>
          <p:nvPr/>
        </p:nvSpPr>
        <p:spPr>
          <a:xfrm>
            <a:off x="3452400" y="3378600"/>
            <a:ext cx="361440" cy="342720"/>
          </a:xfrm>
          <a:prstGeom prst="rect">
            <a:avLst/>
          </a:prstGeom>
          <a:noFill/>
          <a:ln>
            <a:noFill/>
          </a:ln>
        </p:spPr>
        <p:style>
          <a:lnRef idx="0">
            <a:scrgbClr r="0" g="0" b="0"/>
          </a:lnRef>
          <a:fillRef idx="0">
            <a:scrgbClr r="0" g="0" b="0"/>
          </a:fillRef>
          <a:effectRef idx="0">
            <a:scrgbClr r="0" g="0" b="0"/>
          </a:effectRef>
          <a:fontRef idx="minor"/>
        </p:style>
      </p:sp>
      <p:sp>
        <p:nvSpPr>
          <p:cNvPr id="602" name="CustomShape 6"/>
          <p:cNvSpPr/>
          <p:nvPr/>
        </p:nvSpPr>
        <p:spPr>
          <a:xfrm>
            <a:off x="3455640" y="4358160"/>
            <a:ext cx="355320" cy="352080"/>
          </a:xfrm>
          <a:prstGeom prst="rect">
            <a:avLst/>
          </a:prstGeom>
          <a:noFill/>
          <a:ln>
            <a:noFill/>
          </a:ln>
        </p:spPr>
        <p:style>
          <a:lnRef idx="0">
            <a:scrgbClr r="0" g="0" b="0"/>
          </a:lnRef>
          <a:fillRef idx="0">
            <a:scrgbClr r="0" g="0" b="0"/>
          </a:fillRef>
          <a:effectRef idx="0">
            <a:scrgbClr r="0" g="0" b="0"/>
          </a:effectRef>
          <a:fontRef idx="minor"/>
        </p:style>
      </p:sp>
      <p:sp>
        <p:nvSpPr>
          <p:cNvPr id="603" name="CustomShape 7"/>
          <p:cNvSpPr/>
          <p:nvPr/>
        </p:nvSpPr>
        <p:spPr>
          <a:xfrm>
            <a:off x="3455640" y="5193000"/>
            <a:ext cx="348840" cy="352080"/>
          </a:xfrm>
          <a:prstGeom prst="rect">
            <a:avLst/>
          </a:prstGeom>
          <a:noFill/>
          <a:ln>
            <a:noFill/>
          </a:ln>
        </p:spPr>
        <p:style>
          <a:lnRef idx="0">
            <a:scrgbClr r="0" g="0" b="0"/>
          </a:lnRef>
          <a:fillRef idx="0">
            <a:scrgbClr r="0" g="0" b="0"/>
          </a:fillRef>
          <a:effectRef idx="0">
            <a:scrgbClr r="0" g="0" b="0"/>
          </a:effectRef>
          <a:fontRef idx="minor"/>
        </p:style>
      </p:sp>
      <p:sp>
        <p:nvSpPr>
          <p:cNvPr id="604" name="CustomShape 8"/>
          <p:cNvSpPr/>
          <p:nvPr/>
        </p:nvSpPr>
        <p:spPr>
          <a:xfrm>
            <a:off x="4088880" y="3218040"/>
            <a:ext cx="4987440" cy="711000"/>
          </a:xfrm>
          <a:prstGeom prst="rect">
            <a:avLst/>
          </a:prstGeom>
          <a:noFill/>
          <a:ln>
            <a:noFill/>
          </a:ln>
        </p:spPr>
        <p:style>
          <a:lnRef idx="0">
            <a:scrgbClr r="0" g="0" b="0"/>
          </a:lnRef>
          <a:fillRef idx="0">
            <a:scrgbClr r="0" g="0" b="0"/>
          </a:fillRef>
          <a:effectRef idx="0">
            <a:scrgbClr r="0" g="0" b="0"/>
          </a:effectRef>
          <a:fontRef idx="minor"/>
        </p:style>
      </p:sp>
      <p:sp>
        <p:nvSpPr>
          <p:cNvPr id="605" name="CustomShape 9"/>
          <p:cNvSpPr/>
          <p:nvPr/>
        </p:nvSpPr>
        <p:spPr>
          <a:xfrm>
            <a:off x="4104000" y="4170240"/>
            <a:ext cx="4978080" cy="653760"/>
          </a:xfrm>
          <a:prstGeom prst="rect">
            <a:avLst/>
          </a:prstGeom>
          <a:noFill/>
          <a:ln>
            <a:noFill/>
          </a:ln>
        </p:spPr>
        <p:style>
          <a:lnRef idx="0">
            <a:scrgbClr r="0" g="0" b="0"/>
          </a:lnRef>
          <a:fillRef idx="0">
            <a:scrgbClr r="0" g="0" b="0"/>
          </a:fillRef>
          <a:effectRef idx="0">
            <a:scrgbClr r="0" g="0" b="0"/>
          </a:effectRef>
          <a:fontRef idx="minor"/>
        </p:style>
      </p:sp>
      <p:sp>
        <p:nvSpPr>
          <p:cNvPr id="606" name="CustomShape 10"/>
          <p:cNvSpPr/>
          <p:nvPr/>
        </p:nvSpPr>
        <p:spPr>
          <a:xfrm>
            <a:off x="4173840" y="5049000"/>
            <a:ext cx="4970160" cy="711000"/>
          </a:xfrm>
          <a:prstGeom prst="rect">
            <a:avLst/>
          </a:prstGeom>
          <a:noFill/>
          <a:ln>
            <a:noFill/>
          </a:ln>
        </p:spPr>
        <p:style>
          <a:lnRef idx="0">
            <a:scrgbClr r="0" g="0" b="0"/>
          </a:lnRef>
          <a:fillRef idx="0">
            <a:scrgbClr r="0" g="0" b="0"/>
          </a:fillRef>
          <a:effectRef idx="0">
            <a:scrgbClr r="0" g="0" b="0"/>
          </a:effectRef>
          <a:fontRef idx="minor"/>
        </p:style>
      </p:sp>
      <p:sp>
        <p:nvSpPr>
          <p:cNvPr id="15" name="Заголовок 1"/>
          <p:cNvSpPr txBox="1">
            <a:spLocks/>
          </p:cNvSpPr>
          <p:nvPr/>
        </p:nvSpPr>
        <p:spPr>
          <a:xfrm>
            <a:off x="0" y="3852"/>
            <a:ext cx="9144000" cy="8328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6"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«Муниципальное управление», руб.</a:t>
            </a:r>
            <a:endParaRPr lang="ru-RU" sz="2000" b="0" strike="noStrike"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567272924"/>
              </p:ext>
            </p:extLst>
          </p:nvPr>
        </p:nvGraphicFramePr>
        <p:xfrm>
          <a:off x="151020" y="1045442"/>
          <a:ext cx="8841960" cy="5568950"/>
        </p:xfrm>
        <a:graphic>
          <a:graphicData uri="http://schemas.openxmlformats.org/drawingml/2006/table">
            <a:tbl>
              <a:tblPr firstRow="1" bandRow="1">
                <a:tableStyleId>{5C22544A-7EE6-4342-B048-85BDC9FD1C3A}</a:tableStyleId>
              </a:tblPr>
              <a:tblGrid>
                <a:gridCol w="5429092"/>
                <a:gridCol w="1152128"/>
                <a:gridCol w="1224136"/>
                <a:gridCol w="1036604"/>
              </a:tblGrid>
              <a:tr h="370840">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2019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pPr algn="just" fontAlgn="ctr"/>
                      <a:r>
                        <a:rPr lang="ru-RU" sz="1200" b="1" i="0" u="none" strike="noStrike" dirty="0">
                          <a:solidFill>
                            <a:schemeClr val="tx1"/>
                          </a:solidFill>
                          <a:effectLst/>
                          <a:latin typeface="Times New Roman" panose="02020603050405020304" pitchFamily="18" charset="0"/>
                          <a:cs typeface="Times New Roman" panose="02020603050405020304" pitchFamily="18" charset="0"/>
                        </a:rPr>
                        <a:t>Муниципальная программа городского округа "Вуктыл" "Муниципальное управление"</a:t>
                      </a:r>
                    </a:p>
                  </a:txBody>
                  <a:tcPr marL="9525" marR="9525" marT="9525" marB="0" anchor="ctr"/>
                </a:tc>
                <a:tc>
                  <a:txBody>
                    <a:bodyPr/>
                    <a:lstStyle/>
                    <a:p>
                      <a:pPr algn="ctr" fontAlgn="ctr"/>
                      <a:r>
                        <a:rPr lang="ru-RU" sz="1200" b="1" i="0" u="none" strike="noStrike" dirty="0">
                          <a:solidFill>
                            <a:schemeClr val="tx1"/>
                          </a:solidFill>
                          <a:effectLst/>
                          <a:latin typeface="Times New Roman" panose="02020603050405020304" pitchFamily="18" charset="0"/>
                          <a:cs typeface="Times New Roman" panose="02020603050405020304" pitchFamily="18" charset="0"/>
                        </a:rPr>
                        <a:t>86 225 865,76</a:t>
                      </a:r>
                    </a:p>
                  </a:txBody>
                  <a:tcPr marL="9525" marR="9525" marT="9525" marB="0" anchor="ctr"/>
                </a:tc>
                <a:tc>
                  <a:txBody>
                    <a:bodyPr/>
                    <a:lstStyle/>
                    <a:p>
                      <a:pPr algn="ctr" fontAlgn="ctr"/>
                      <a:r>
                        <a:rPr lang="ru-RU" sz="1200" b="1" i="0" u="none" strike="noStrike" dirty="0">
                          <a:solidFill>
                            <a:schemeClr val="tx1"/>
                          </a:solidFill>
                          <a:effectLst/>
                          <a:latin typeface="Times New Roman" panose="02020603050405020304" pitchFamily="18" charset="0"/>
                          <a:cs typeface="Times New Roman" panose="02020603050405020304" pitchFamily="18" charset="0"/>
                        </a:rPr>
                        <a:t>67 364 638,41</a:t>
                      </a:r>
                    </a:p>
                  </a:txBody>
                  <a:tcPr marL="9525" marR="9525" marT="9525" marB="0" anchor="ctr"/>
                </a:tc>
                <a:tc>
                  <a:txBody>
                    <a:bodyPr/>
                    <a:lstStyle/>
                    <a:p>
                      <a:pPr algn="ctr" fontAlgn="ctr"/>
                      <a:r>
                        <a:rPr lang="ru-RU" sz="1200" b="1" i="0" u="none" strike="noStrike" dirty="0">
                          <a:solidFill>
                            <a:schemeClr val="tx1"/>
                          </a:solidFill>
                          <a:effectLst/>
                          <a:latin typeface="Times New Roman" panose="02020603050405020304" pitchFamily="18" charset="0"/>
                          <a:cs typeface="Times New Roman" panose="02020603050405020304" pitchFamily="18" charset="0"/>
                        </a:rPr>
                        <a:t>67 364 638,41</a:t>
                      </a:r>
                    </a:p>
                  </a:txBody>
                  <a:tcPr marL="9525" marR="9525" marT="9525" marB="0" anchor="ctr"/>
                </a:tc>
              </a:tr>
              <a:tr h="370840">
                <a:tc>
                  <a:txBody>
                    <a:bodyPr/>
                    <a:lstStyle/>
                    <a:p>
                      <a:pPr algn="l" fontAlgn="ctr"/>
                      <a:r>
                        <a:rPr lang="ru-RU" sz="1200" b="1" i="0" u="none" strike="noStrike" dirty="0">
                          <a:solidFill>
                            <a:schemeClr val="tx1"/>
                          </a:solidFill>
                          <a:effectLst/>
                          <a:latin typeface="Times New Roman" panose="02020603050405020304" pitchFamily="18" charset="0"/>
                          <a:cs typeface="Times New Roman" panose="02020603050405020304" pitchFamily="18" charset="0"/>
                        </a:rPr>
                        <a:t>Подпрограмма 1 «Открытый муниципалитет»</a:t>
                      </a:r>
                    </a:p>
                  </a:txBody>
                  <a:tcPr marL="9525" marR="9525" marT="9525" marB="0" anchor="ctr"/>
                </a:tc>
                <a:tc>
                  <a:txBody>
                    <a:bodyPr/>
                    <a:lstStyle/>
                    <a:p>
                      <a:pPr algn="ctr" fontAlgn="ctr"/>
                      <a:r>
                        <a:rPr lang="ru-RU" sz="1200" b="1" i="0" u="none" strike="noStrike" dirty="0">
                          <a:solidFill>
                            <a:schemeClr val="tx1"/>
                          </a:solidFill>
                          <a:effectLst/>
                          <a:latin typeface="Times New Roman" panose="02020603050405020304" pitchFamily="18" charset="0"/>
                          <a:cs typeface="Times New Roman" panose="02020603050405020304" pitchFamily="18" charset="0"/>
                        </a:rPr>
                        <a:t>11 661,80</a:t>
                      </a:r>
                    </a:p>
                  </a:txBody>
                  <a:tcPr marL="9525" marR="9525" marT="9525" marB="0" anchor="ctr"/>
                </a:tc>
                <a:tc>
                  <a:txBody>
                    <a:bodyPr/>
                    <a:lstStyle/>
                    <a:p>
                      <a:pPr algn="ctr" fontAlgn="ctr"/>
                      <a:r>
                        <a:rPr lang="ru-RU" sz="1200" b="1" i="0" u="none" strike="noStrike">
                          <a:solidFill>
                            <a:schemeClr val="tx1"/>
                          </a:solidFill>
                          <a:effectLst/>
                          <a:latin typeface="Times New Roman" panose="02020603050405020304" pitchFamily="18" charset="0"/>
                          <a:cs typeface="Times New Roman" panose="02020603050405020304" pitchFamily="18" charset="0"/>
                        </a:rPr>
                        <a:t>50 000,00</a:t>
                      </a:r>
                    </a:p>
                  </a:txBody>
                  <a:tcPr marL="9525" marR="9525" marT="9525" marB="0" anchor="ctr"/>
                </a:tc>
                <a:tc>
                  <a:txBody>
                    <a:bodyPr/>
                    <a:lstStyle/>
                    <a:p>
                      <a:pPr algn="ctr" fontAlgn="ctr"/>
                      <a:r>
                        <a:rPr lang="ru-RU" sz="1200" b="1" i="0" u="none" strike="noStrike" dirty="0">
                          <a:solidFill>
                            <a:schemeClr val="tx1"/>
                          </a:solidFill>
                          <a:effectLst/>
                          <a:latin typeface="Times New Roman" panose="02020603050405020304" pitchFamily="18" charset="0"/>
                          <a:cs typeface="Times New Roman" panose="02020603050405020304" pitchFamily="18" charset="0"/>
                        </a:rPr>
                        <a:t>50 000,00</a:t>
                      </a:r>
                    </a:p>
                  </a:txBody>
                  <a:tcPr marL="9525" marR="9525" marT="9525" marB="0" anchor="ctr"/>
                </a:tc>
              </a:tr>
              <a:tr h="370840">
                <a:tc>
                  <a:txBody>
                    <a:bodyPr/>
                    <a:lstStyle/>
                    <a:p>
                      <a:pPr algn="l"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Размещение официальных пресс-релизов на официальном сайте администрации городского округа «Вуктыл»; проведение «прямых линий»; проведение встреч с населением городского округа «Вуктыл»; проведение встреч сотрудников администрации городского округа «Вуктыл» с представителями общественных объединений, трудовых коллективов, молодежных и прочих организаций; информирование о деятельности органов местного самоуправления</a:t>
                      </a:r>
                    </a:p>
                  </a:txBody>
                  <a:tcPr marL="9525" marR="9525" marT="9525" marB="0" anchor="ctr"/>
                </a:tc>
                <a:tc>
                  <a:txBody>
                    <a:bodyPr/>
                    <a:lstStyle/>
                    <a:p>
                      <a:pPr algn="ctr"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11 661,80</a:t>
                      </a:r>
                    </a:p>
                  </a:txBody>
                  <a:tcPr marL="9525" marR="9525" marT="9525" marB="0" anchor="ctr"/>
                </a:tc>
                <a:tc>
                  <a:txBody>
                    <a:bodyPr/>
                    <a:lstStyle/>
                    <a:p>
                      <a:pPr algn="ctr"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50 000,00</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50 000,00</a:t>
                      </a:r>
                    </a:p>
                  </a:txBody>
                  <a:tcPr marL="9525" marR="9525" marT="9525" marB="0" anchor="ctr"/>
                </a:tc>
              </a:tr>
              <a:tr h="370840">
                <a:tc>
                  <a:txBody>
                    <a:bodyPr/>
                    <a:lstStyle/>
                    <a:p>
                      <a:pPr algn="l" fontAlgn="ctr"/>
                      <a:r>
                        <a:rPr lang="ru-RU" sz="1200" b="1" i="0" u="none" strike="noStrike">
                          <a:solidFill>
                            <a:schemeClr val="tx1"/>
                          </a:solidFill>
                          <a:effectLst/>
                          <a:latin typeface="Times New Roman" panose="02020603050405020304" pitchFamily="18" charset="0"/>
                          <a:cs typeface="Times New Roman" panose="02020603050405020304" pitchFamily="18" charset="0"/>
                        </a:rPr>
                        <a:t>Подпрограмма 3 "Развитие кадрового потенциала"</a:t>
                      </a:r>
                    </a:p>
                  </a:txBody>
                  <a:tcPr marL="9525" marR="9525" marT="9525" marB="0" anchor="ctr"/>
                </a:tc>
                <a:tc>
                  <a:txBody>
                    <a:bodyPr/>
                    <a:lstStyle/>
                    <a:p>
                      <a:pPr algn="ctr" fontAlgn="ctr"/>
                      <a:r>
                        <a:rPr lang="ru-RU" sz="1200" b="1" i="0" u="none" strike="noStrike">
                          <a:solidFill>
                            <a:schemeClr val="tx1"/>
                          </a:solidFill>
                          <a:effectLst/>
                          <a:latin typeface="Times New Roman" panose="02020603050405020304" pitchFamily="18" charset="0"/>
                          <a:cs typeface="Times New Roman" panose="02020603050405020304" pitchFamily="18" charset="0"/>
                        </a:rPr>
                        <a:t>7 854,00</a:t>
                      </a:r>
                    </a:p>
                  </a:txBody>
                  <a:tcPr marL="9525" marR="9525" marT="9525" marB="0" anchor="ctr"/>
                </a:tc>
                <a:tc>
                  <a:txBody>
                    <a:bodyPr/>
                    <a:lstStyle/>
                    <a:p>
                      <a:pPr algn="ctr" fontAlgn="ctr"/>
                      <a:r>
                        <a:rPr lang="ru-RU" sz="1200" b="1" i="0" u="none" strike="noStrike" dirty="0">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1" i="0" u="none" strike="noStrike" dirty="0">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r>
              <a:tr h="370840">
                <a:tc>
                  <a:txBody>
                    <a:bodyPr/>
                    <a:lstStyle/>
                    <a:p>
                      <a:pPr algn="l"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Организация обучения специалистов администрации городского округа "Вуктыл", отраслевых (функциональных) органов администрации городского округа "Вуктыл", являющихся юридическими лицами по программам дополнительного профессионального образования, в том числе с применением дистанционных и модульных технологий</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7 854,00</a:t>
                      </a:r>
                    </a:p>
                  </a:txBody>
                  <a:tcPr marL="9525" marR="9525" marT="9525" marB="0" anchor="ctr"/>
                </a:tc>
                <a:tc>
                  <a:txBody>
                    <a:bodyPr/>
                    <a:lstStyle/>
                    <a:p>
                      <a:pPr algn="ctr"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r>
              <a:tr h="370840">
                <a:tc>
                  <a:txBody>
                    <a:bodyPr/>
                    <a:lstStyle/>
                    <a:p>
                      <a:pPr algn="l" fontAlgn="ctr"/>
                      <a:r>
                        <a:rPr lang="ru-RU" sz="1200" b="1" i="0" u="none" strike="noStrike">
                          <a:solidFill>
                            <a:schemeClr val="tx1"/>
                          </a:solidFill>
                          <a:effectLst/>
                          <a:latin typeface="Times New Roman" panose="02020603050405020304" pitchFamily="18" charset="0"/>
                          <a:cs typeface="Times New Roman" panose="02020603050405020304" pitchFamily="18" charset="0"/>
                        </a:rPr>
                        <a:t>Подпрограмма 4 "Обеспечение органов местного самоуправления"</a:t>
                      </a:r>
                    </a:p>
                  </a:txBody>
                  <a:tcPr marL="9525" marR="9525" marT="9525" marB="0" anchor="ctr"/>
                </a:tc>
                <a:tc>
                  <a:txBody>
                    <a:bodyPr/>
                    <a:lstStyle/>
                    <a:p>
                      <a:pPr algn="ctr" fontAlgn="ctr"/>
                      <a:r>
                        <a:rPr lang="ru-RU" sz="1200" b="1" i="0" u="none" strike="noStrike">
                          <a:solidFill>
                            <a:schemeClr val="tx1"/>
                          </a:solidFill>
                          <a:effectLst/>
                          <a:latin typeface="Times New Roman" panose="02020603050405020304" pitchFamily="18" charset="0"/>
                          <a:cs typeface="Times New Roman" panose="02020603050405020304" pitchFamily="18" charset="0"/>
                        </a:rPr>
                        <a:t>74 464 398,55</a:t>
                      </a:r>
                    </a:p>
                  </a:txBody>
                  <a:tcPr marL="9525" marR="9525" marT="9525" marB="0" anchor="ctr"/>
                </a:tc>
                <a:tc>
                  <a:txBody>
                    <a:bodyPr/>
                    <a:lstStyle/>
                    <a:p>
                      <a:pPr algn="ctr" fontAlgn="ctr"/>
                      <a:r>
                        <a:rPr lang="ru-RU" sz="1200" b="1" i="0" u="none" strike="noStrike">
                          <a:solidFill>
                            <a:schemeClr val="tx1"/>
                          </a:solidFill>
                          <a:effectLst/>
                          <a:latin typeface="Times New Roman" panose="02020603050405020304" pitchFamily="18" charset="0"/>
                          <a:cs typeface="Times New Roman" panose="02020603050405020304" pitchFamily="18" charset="0"/>
                        </a:rPr>
                        <a:t>58 523 904,65</a:t>
                      </a:r>
                    </a:p>
                  </a:txBody>
                  <a:tcPr marL="9525" marR="9525" marT="9525" marB="0" anchor="ctr"/>
                </a:tc>
                <a:tc>
                  <a:txBody>
                    <a:bodyPr/>
                    <a:lstStyle/>
                    <a:p>
                      <a:pPr algn="ctr" fontAlgn="ctr"/>
                      <a:r>
                        <a:rPr lang="ru-RU" sz="1200" b="1" i="0" u="none" strike="noStrike" dirty="0">
                          <a:solidFill>
                            <a:schemeClr val="tx1"/>
                          </a:solidFill>
                          <a:effectLst/>
                          <a:latin typeface="Times New Roman" panose="02020603050405020304" pitchFamily="18" charset="0"/>
                          <a:cs typeface="Times New Roman" panose="02020603050405020304" pitchFamily="18" charset="0"/>
                        </a:rPr>
                        <a:t>58 523 904,65</a:t>
                      </a:r>
                    </a:p>
                  </a:txBody>
                  <a:tcPr marL="9525" marR="9525" marT="9525" marB="0" anchor="ctr"/>
                </a:tc>
              </a:tr>
              <a:tr h="370840">
                <a:tc>
                  <a:txBody>
                    <a:bodyPr/>
                    <a:lstStyle/>
                    <a:p>
                      <a:pPr algn="l"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Выполнение функций и полномочий органов местного самоуправления</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70 945 660,81</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56 166 989,21</a:t>
                      </a:r>
                    </a:p>
                  </a:txBody>
                  <a:tcPr marL="9525" marR="9525" marT="9525" marB="0" anchor="ctr"/>
                </a:tc>
                <a:tc>
                  <a:txBody>
                    <a:bodyPr/>
                    <a:lstStyle/>
                    <a:p>
                      <a:pPr algn="ctr"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56 166 989,21</a:t>
                      </a:r>
                    </a:p>
                  </a:txBody>
                  <a:tcPr marL="9525" marR="9525" marT="9525" marB="0" anchor="ctr"/>
                </a:tc>
              </a:tr>
              <a:tr h="370840">
                <a:tc>
                  <a:txBody>
                    <a:bodyPr/>
                    <a:lstStyle/>
                    <a:p>
                      <a:pPr algn="l"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Глава муниципального образования городского округа «Вуктыл» - руководитель администрации городского округа «Вуктыл»</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3 518 737,74</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2 356 915,44</a:t>
                      </a:r>
                    </a:p>
                  </a:txBody>
                  <a:tcPr marL="9525" marR="9525" marT="9525" marB="0" anchor="ctr"/>
                </a:tc>
                <a:tc>
                  <a:txBody>
                    <a:bodyPr/>
                    <a:lstStyle/>
                    <a:p>
                      <a:pPr algn="ctr"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2 356 915,44</a:t>
                      </a:r>
                    </a:p>
                  </a:txBody>
                  <a:tcPr marL="9525" marR="9525" marT="9525" marB="0" anchor="ctr"/>
                </a:tc>
              </a:tr>
              <a:tr h="370840">
                <a:tc>
                  <a:txBody>
                    <a:bodyPr/>
                    <a:lstStyle/>
                    <a:p>
                      <a:pPr algn="l" fontAlgn="ctr"/>
                      <a:r>
                        <a:rPr lang="ru-RU" sz="1200" b="1" i="0" u="none" strike="noStrike">
                          <a:solidFill>
                            <a:schemeClr val="tx1"/>
                          </a:solidFill>
                          <a:effectLst/>
                          <a:latin typeface="Times New Roman" panose="02020603050405020304" pitchFamily="18" charset="0"/>
                          <a:cs typeface="Times New Roman" panose="02020603050405020304" pitchFamily="18" charset="0"/>
                        </a:rPr>
                        <a:t>Подпрограмма 5 "Содержание муниципального казённого учреждения "Межотраслевая централизованная бухгалтерия» городского округа "Вуктыл"</a:t>
                      </a:r>
                    </a:p>
                  </a:txBody>
                  <a:tcPr marL="9525" marR="9525" marT="9525" marB="0" anchor="ctr"/>
                </a:tc>
                <a:tc>
                  <a:txBody>
                    <a:bodyPr/>
                    <a:lstStyle/>
                    <a:p>
                      <a:pPr algn="ctr" fontAlgn="ctr"/>
                      <a:r>
                        <a:rPr lang="ru-RU" sz="1200" b="1" i="0" u="none" strike="noStrike">
                          <a:solidFill>
                            <a:schemeClr val="tx1"/>
                          </a:solidFill>
                          <a:effectLst/>
                          <a:latin typeface="Times New Roman" panose="02020603050405020304" pitchFamily="18" charset="0"/>
                          <a:cs typeface="Times New Roman" panose="02020603050405020304" pitchFamily="18" charset="0"/>
                        </a:rPr>
                        <a:t>11 741 951,41</a:t>
                      </a:r>
                    </a:p>
                  </a:txBody>
                  <a:tcPr marL="9525" marR="9525" marT="9525" marB="0" anchor="ctr"/>
                </a:tc>
                <a:tc>
                  <a:txBody>
                    <a:bodyPr/>
                    <a:lstStyle/>
                    <a:p>
                      <a:pPr algn="ctr" fontAlgn="ctr"/>
                      <a:r>
                        <a:rPr lang="ru-RU" sz="1200" b="1" i="0" u="none" strike="noStrike">
                          <a:solidFill>
                            <a:schemeClr val="tx1"/>
                          </a:solidFill>
                          <a:effectLst/>
                          <a:latin typeface="Times New Roman" panose="02020603050405020304" pitchFamily="18" charset="0"/>
                          <a:cs typeface="Times New Roman" panose="02020603050405020304" pitchFamily="18" charset="0"/>
                        </a:rPr>
                        <a:t>8 790 733,76</a:t>
                      </a:r>
                    </a:p>
                  </a:txBody>
                  <a:tcPr marL="9525" marR="9525" marT="9525" marB="0" anchor="ctr"/>
                </a:tc>
                <a:tc>
                  <a:txBody>
                    <a:bodyPr/>
                    <a:lstStyle/>
                    <a:p>
                      <a:pPr algn="ctr" fontAlgn="ctr"/>
                      <a:r>
                        <a:rPr lang="ru-RU" sz="1200" b="1" i="0" u="none" strike="noStrike" dirty="0">
                          <a:solidFill>
                            <a:schemeClr val="tx1"/>
                          </a:solidFill>
                          <a:effectLst/>
                          <a:latin typeface="Times New Roman" panose="02020603050405020304" pitchFamily="18" charset="0"/>
                          <a:cs typeface="Times New Roman" panose="02020603050405020304" pitchFamily="18" charset="0"/>
                        </a:rPr>
                        <a:t>8 790 733,76</a:t>
                      </a:r>
                    </a:p>
                  </a:txBody>
                  <a:tcPr marL="9525" marR="9525" marT="9525" marB="0" anchor="ctr"/>
                </a:tc>
              </a:tr>
              <a:tr h="370840">
                <a:tc>
                  <a:txBody>
                    <a:bodyPr/>
                    <a:lstStyle/>
                    <a:p>
                      <a:pPr algn="l"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Обеспечение деятельности муниципального казённого учреждения "Межотраслевая централизованная бухгалтерия" городского округа "Вуктыл"</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11 741 951,41</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8 790 733,76</a:t>
                      </a:r>
                    </a:p>
                  </a:txBody>
                  <a:tcPr marL="9525" marR="9525" marT="9525" marB="0" anchor="ctr"/>
                </a:tc>
                <a:tc>
                  <a:txBody>
                    <a:bodyPr/>
                    <a:lstStyle/>
                    <a:p>
                      <a:pPr algn="ctr"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8 790 733,76</a:t>
                      </a:r>
                    </a:p>
                  </a:txBody>
                  <a:tcPr marL="9525" marR="9525" marT="9525" marB="0" anchor="ctr"/>
                </a:tc>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 name="CustomShape 1"/>
          <p:cNvSpPr/>
          <p:nvPr/>
        </p:nvSpPr>
        <p:spPr>
          <a:xfrm>
            <a:off x="5940152" y="824560"/>
            <a:ext cx="3203488" cy="2449072"/>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strike="noStrike" spc="-1" dirty="0">
                <a:solidFill>
                  <a:srgbClr val="FF0000"/>
                </a:solidFill>
                <a:latin typeface="Calibri"/>
                <a:ea typeface="Microsoft YaHei"/>
              </a:rPr>
              <a:t>Цель муниципальной программы </a:t>
            </a:r>
            <a:r>
              <a:rPr lang="ru-RU" sz="1200" b="1" strike="noStrike" spc="-1" dirty="0">
                <a:solidFill>
                  <a:srgbClr val="000000"/>
                </a:solidFill>
                <a:latin typeface="Calibri"/>
                <a:ea typeface="Microsoft YaHei"/>
              </a:rPr>
              <a:t>- совершенствование муниципального управления городского округа «Вуктыл».</a:t>
            </a:r>
            <a:endParaRPr lang="ru-RU" sz="1200" b="0" strike="noStrike" spc="-1" dirty="0">
              <a:latin typeface="Arial"/>
            </a:endParaRPr>
          </a:p>
          <a:p>
            <a:pPr algn="just">
              <a:lnSpc>
                <a:spcPct val="100000"/>
              </a:lnSpc>
            </a:pPr>
            <a:r>
              <a:rPr lang="ru-RU" sz="1400" b="1" strike="noStrike" spc="-1" dirty="0">
                <a:solidFill>
                  <a:srgbClr val="FF0000"/>
                </a:solidFill>
                <a:latin typeface="Calibri"/>
                <a:ea typeface="Microsoft YaHei"/>
              </a:rPr>
              <a:t>Задачи муниципальной программы:</a:t>
            </a:r>
            <a:endParaRPr lang="ru-RU" sz="1400" b="0" strike="noStrike" spc="-1" dirty="0">
              <a:solidFill>
                <a:srgbClr val="FF0000"/>
              </a:solidFill>
              <a:latin typeface="Arial"/>
            </a:endParaRPr>
          </a:p>
          <a:p>
            <a:pPr algn="just">
              <a:lnSpc>
                <a:spcPct val="100000"/>
              </a:lnSpc>
            </a:pPr>
            <a:r>
              <a:rPr lang="ru-RU" sz="1000" b="1" strike="noStrike" spc="-1" dirty="0">
                <a:solidFill>
                  <a:srgbClr val="000000"/>
                </a:solidFill>
                <a:latin typeface="Calibri"/>
                <a:ea typeface="Microsoft YaHei"/>
              </a:rPr>
              <a:t>1. Повышение открытости и прозрачности деятельности органов местного самоуправления городского округа «Вуктыл».</a:t>
            </a:r>
            <a:endParaRPr lang="ru-RU" sz="1000" b="0" strike="noStrike" spc="-1" dirty="0">
              <a:latin typeface="Arial"/>
            </a:endParaRPr>
          </a:p>
          <a:p>
            <a:pPr algn="just">
              <a:lnSpc>
                <a:spcPct val="100000"/>
              </a:lnSpc>
            </a:pPr>
            <a:r>
              <a:rPr lang="ru-RU" sz="1000" b="1" strike="noStrike" spc="-1" dirty="0">
                <a:solidFill>
                  <a:srgbClr val="000000"/>
                </a:solidFill>
                <a:latin typeface="Calibri"/>
                <a:ea typeface="Microsoft YaHei"/>
              </a:rPr>
              <a:t>2. Совершенствование системы мер по противодействию коррупции в муниципальном образовании городского округа «Вуктыл», подведомственных ему муниципальных учреждениях, муниципальных унитарных предприятиях и муниципальных бюджетных учреждениях, организационно-методическое руководство, координацию и контроль за деятельностью которых осуществляют органы местного самоуправления муниципального образования городского округа «Вуктыл».</a:t>
            </a:r>
            <a:endParaRPr lang="ru-RU" sz="1000" b="0" strike="noStrike" spc="-1" dirty="0">
              <a:latin typeface="Arial"/>
            </a:endParaRPr>
          </a:p>
          <a:p>
            <a:pPr algn="just">
              <a:lnSpc>
                <a:spcPct val="100000"/>
              </a:lnSpc>
            </a:pPr>
            <a:r>
              <a:rPr lang="ru-RU" sz="1000" b="1" strike="noStrike" spc="-1" dirty="0">
                <a:solidFill>
                  <a:srgbClr val="000000"/>
                </a:solidFill>
                <a:latin typeface="Calibri"/>
                <a:ea typeface="Microsoft YaHei"/>
              </a:rPr>
              <a:t>3. Повышение эффективности и результативности муниципального управления городского округа «Вуктыл», в том числе формирование компактного, высокопрофессионального, оптимально сбалансированного и эффективного аппарата органов местного самоуправления городского округа  «Вуктыл».</a:t>
            </a:r>
            <a:endParaRPr lang="ru-RU" sz="1000" b="0" strike="noStrike" spc="-1" dirty="0">
              <a:latin typeface="Arial"/>
            </a:endParaRPr>
          </a:p>
          <a:p>
            <a:pPr algn="just">
              <a:lnSpc>
                <a:spcPct val="100000"/>
              </a:lnSpc>
            </a:pPr>
            <a:r>
              <a:rPr lang="ru-RU" sz="1000" b="1" strike="noStrike" spc="-1" dirty="0">
                <a:solidFill>
                  <a:srgbClr val="000000"/>
                </a:solidFill>
                <a:latin typeface="Calibri"/>
                <a:ea typeface="Microsoft YaHei"/>
              </a:rPr>
              <a:t>4. Повышение эффективности и результативности деятельности органов местного самоуправления муниципального образования городского округа «Вуктыл».</a:t>
            </a:r>
            <a:endParaRPr lang="ru-RU" sz="1000" b="0" strike="noStrike" spc="-1" dirty="0">
              <a:latin typeface="Arial"/>
            </a:endParaRPr>
          </a:p>
          <a:p>
            <a:pPr algn="just">
              <a:lnSpc>
                <a:spcPct val="100000"/>
              </a:lnSpc>
            </a:pPr>
            <a:r>
              <a:rPr lang="ru-RU" sz="1000" b="1" strike="noStrike" spc="-1" dirty="0">
                <a:solidFill>
                  <a:srgbClr val="000000"/>
                </a:solidFill>
                <a:latin typeface="Calibri"/>
                <a:ea typeface="Microsoft YaHei"/>
              </a:rPr>
              <a:t>5. Повышение качества ведения бухгалтерского, налогового и статистического учета, доходов и расходов бюджетных средств муниципальных учреждений, составление требуемой отчетности и предоставление ее в установленном порядке и сроки.</a:t>
            </a:r>
            <a:endParaRPr lang="ru-RU" sz="1000" b="0" strike="noStrike" spc="-1" dirty="0">
              <a:latin typeface="Arial"/>
            </a:endParaRPr>
          </a:p>
          <a:p>
            <a:pPr algn="just">
              <a:lnSpc>
                <a:spcPct val="100000"/>
              </a:lnSpc>
            </a:pPr>
            <a:r>
              <a:rPr lang="ru-RU" sz="1000" b="1" strike="noStrike" spc="-1" dirty="0">
                <a:solidFill>
                  <a:srgbClr val="000000"/>
                </a:solidFill>
                <a:latin typeface="Calibri"/>
                <a:ea typeface="Microsoft YaHei"/>
              </a:rPr>
              <a:t>6. Улучшение технического состояния здания, помещений администрации городского округа «Вуктыл»</a:t>
            </a:r>
            <a:endParaRPr lang="ru-RU" sz="1000" b="0" strike="noStrike" spc="-1" dirty="0">
              <a:latin typeface="Arial"/>
            </a:endParaRPr>
          </a:p>
        </p:txBody>
      </p:sp>
      <p:sp>
        <p:nvSpPr>
          <p:cNvPr id="615" name="TextShape 5"/>
          <p:cNvSpPr txBox="1"/>
          <p:nvPr/>
        </p:nvSpPr>
        <p:spPr>
          <a:xfrm>
            <a:off x="393652" y="797332"/>
            <a:ext cx="4176000" cy="299384"/>
          </a:xfrm>
          <a:prstGeom prst="rect">
            <a:avLst/>
          </a:prstGeom>
          <a:noFill/>
          <a:ln>
            <a:noFill/>
          </a:ln>
        </p:spPr>
        <p:txBody>
          <a:bodyPr lIns="90000" tIns="45000" rIns="90000" bIns="45000"/>
          <a:lstStyle/>
          <a:p>
            <a:pPr algn="just">
              <a:lnSpc>
                <a:spcPct val="100000"/>
              </a:lnSpc>
            </a:pPr>
            <a:r>
              <a:rPr lang="ru-RU" sz="1400" b="1" strike="noStrike" spc="-1" dirty="0">
                <a:solidFill>
                  <a:srgbClr val="FF0000"/>
                </a:solidFill>
                <a:latin typeface="Calibri"/>
                <a:ea typeface="Microsoft YaHei"/>
              </a:rPr>
              <a:t>Основные целевые индикаторы и показатели МП</a:t>
            </a:r>
            <a:endParaRPr lang="ru-RU" sz="1400" b="0" strike="noStrike" spc="-1" dirty="0">
              <a:solidFill>
                <a:srgbClr val="FF0000"/>
              </a:solidFill>
              <a:latin typeface="Arial"/>
            </a:endParaRPr>
          </a:p>
        </p:txBody>
      </p:sp>
      <p:sp>
        <p:nvSpPr>
          <p:cNvPr id="617" name="TextShape 6"/>
          <p:cNvSpPr txBox="1"/>
          <p:nvPr/>
        </p:nvSpPr>
        <p:spPr>
          <a:xfrm>
            <a:off x="971600" y="5157192"/>
            <a:ext cx="3862800" cy="432048"/>
          </a:xfrm>
          <a:prstGeom prst="rect">
            <a:avLst/>
          </a:prstGeom>
          <a:noFill/>
          <a:ln>
            <a:noFill/>
          </a:ln>
        </p:spPr>
        <p:txBody>
          <a:bodyPr lIns="90000" tIns="45000" rIns="90000" bIns="45000"/>
          <a:lstStyle/>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в расходах бюджета, %</a:t>
            </a:r>
            <a:endParaRPr lang="ru-RU" sz="1200" b="0" strike="noStrike" spc="-1" dirty="0">
              <a:latin typeface="Times New Roman" panose="02020603050405020304" pitchFamily="18" charset="0"/>
              <a:cs typeface="Times New Roman" panose="02020603050405020304" pitchFamily="18"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76490889"/>
              </p:ext>
            </p:extLst>
          </p:nvPr>
        </p:nvGraphicFramePr>
        <p:xfrm>
          <a:off x="107504" y="1096716"/>
          <a:ext cx="5472608" cy="725314"/>
        </p:xfrm>
        <a:graphic>
          <a:graphicData uri="http://schemas.openxmlformats.org/drawingml/2006/table">
            <a:tbl>
              <a:tblPr/>
              <a:tblGrid>
                <a:gridCol w="1899387"/>
                <a:gridCol w="356135"/>
                <a:gridCol w="552009"/>
                <a:gridCol w="474847"/>
                <a:gridCol w="474847"/>
                <a:gridCol w="474847"/>
                <a:gridCol w="385812"/>
                <a:gridCol w="427362"/>
                <a:gridCol w="427362"/>
              </a:tblGrid>
              <a:tr h="274407">
                <a:tc rowSpan="2">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Показатель (индикатор) (наименование)</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rowSpan="2">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Ед. </a:t>
                      </a:r>
                      <a:br>
                        <a:rPr lang="ru-RU" sz="1000" dirty="0">
                          <a:solidFill>
                            <a:srgbClr val="000000"/>
                          </a:solidFill>
                          <a:effectLst/>
                          <a:latin typeface="Times New Roman" panose="02020603050405020304" pitchFamily="18" charset="0"/>
                          <a:cs typeface="Times New Roman" panose="02020603050405020304" pitchFamily="18" charset="0"/>
                        </a:rPr>
                      </a:br>
                      <a:r>
                        <a:rPr lang="ru-RU" sz="1000" dirty="0">
                          <a:solidFill>
                            <a:srgbClr val="000000"/>
                          </a:solidFill>
                          <a:effectLst/>
                          <a:latin typeface="Times New Roman" panose="02020603050405020304" pitchFamily="18" charset="0"/>
                          <a:cs typeface="Times New Roman" panose="02020603050405020304" pitchFamily="18" charset="0"/>
                        </a:rPr>
                        <a:t>измерения</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gridSpan="7">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Значения показателей</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72745">
                <a:tc vMerge="1">
                  <a:txBody>
                    <a:bodyPr/>
                    <a:lstStyle/>
                    <a:p>
                      <a:endParaRPr lang="ru-RU"/>
                    </a:p>
                  </a:txBody>
                  <a:tcPr/>
                </a:tc>
                <a:tc vMerge="1">
                  <a:txBody>
                    <a:bodyPr/>
                    <a:lstStyle/>
                    <a:p>
                      <a:endParaRPr lang="ru-RU"/>
                    </a:p>
                  </a:txBody>
                  <a:tcPr/>
                </a:tc>
                <a:tc>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2015 </a:t>
                      </a:r>
                    </a:p>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год</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2016 </a:t>
                      </a:r>
                    </a:p>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год</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1000">
                          <a:solidFill>
                            <a:srgbClr val="000000"/>
                          </a:solidFill>
                          <a:effectLst/>
                          <a:latin typeface="Times New Roman" panose="02020603050405020304" pitchFamily="18" charset="0"/>
                          <a:cs typeface="Times New Roman" panose="02020603050405020304" pitchFamily="18" charset="0"/>
                        </a:rPr>
                        <a:t>2017</a:t>
                      </a:r>
                    </a:p>
                    <a:p>
                      <a:pPr algn="ctr" rtl="0">
                        <a:lnSpc>
                          <a:spcPct val="100000"/>
                        </a:lnSpc>
                      </a:pPr>
                      <a:r>
                        <a:rPr lang="ru-RU" sz="1000">
                          <a:solidFill>
                            <a:srgbClr val="000000"/>
                          </a:solidFill>
                          <a:effectLst/>
                          <a:latin typeface="Times New Roman" panose="02020603050405020304" pitchFamily="18" charset="0"/>
                          <a:cs typeface="Times New Roman" panose="02020603050405020304" pitchFamily="18" charset="0"/>
                        </a:rPr>
                        <a:t>год</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2018</a:t>
                      </a:r>
                    </a:p>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год</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1000">
                          <a:solidFill>
                            <a:srgbClr val="000000"/>
                          </a:solidFill>
                          <a:effectLst/>
                          <a:latin typeface="Times New Roman" panose="02020603050405020304" pitchFamily="18" charset="0"/>
                          <a:cs typeface="Times New Roman" panose="02020603050405020304" pitchFamily="18" charset="0"/>
                        </a:rPr>
                        <a:t>2019</a:t>
                      </a:r>
                    </a:p>
                    <a:p>
                      <a:pPr algn="ctr" rtl="0">
                        <a:lnSpc>
                          <a:spcPct val="100000"/>
                        </a:lnSpc>
                      </a:pPr>
                      <a:r>
                        <a:rPr lang="ru-RU" sz="1000">
                          <a:solidFill>
                            <a:srgbClr val="000000"/>
                          </a:solidFill>
                          <a:effectLst/>
                          <a:latin typeface="Times New Roman" panose="02020603050405020304" pitchFamily="18" charset="0"/>
                          <a:cs typeface="Times New Roman" panose="02020603050405020304" pitchFamily="18" charset="0"/>
                        </a:rPr>
                        <a:t>год </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1000">
                          <a:solidFill>
                            <a:srgbClr val="000000"/>
                          </a:solidFill>
                          <a:effectLst/>
                          <a:latin typeface="Times New Roman" panose="02020603050405020304" pitchFamily="18" charset="0"/>
                          <a:cs typeface="Times New Roman" panose="02020603050405020304" pitchFamily="18" charset="0"/>
                        </a:rPr>
                        <a:t>2020</a:t>
                      </a:r>
                    </a:p>
                    <a:p>
                      <a:pPr algn="ctr" rtl="0">
                        <a:lnSpc>
                          <a:spcPct val="100000"/>
                        </a:lnSpc>
                      </a:pPr>
                      <a:r>
                        <a:rPr lang="ru-RU" sz="1000">
                          <a:solidFill>
                            <a:srgbClr val="000000"/>
                          </a:solidFill>
                          <a:effectLst/>
                          <a:latin typeface="Times New Roman" panose="02020603050405020304" pitchFamily="18" charset="0"/>
                          <a:cs typeface="Times New Roman" panose="02020603050405020304" pitchFamily="18" charset="0"/>
                        </a:rPr>
                        <a:t>год</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2021</a:t>
                      </a:r>
                    </a:p>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год</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bl>
          </a:graphicData>
        </a:graphic>
      </p:graphicFrame>
      <p:graphicFrame>
        <p:nvGraphicFramePr>
          <p:cNvPr id="3" name="Таблица 2"/>
          <p:cNvGraphicFramePr>
            <a:graphicFrameLocks noGrp="1"/>
          </p:cNvGraphicFramePr>
          <p:nvPr>
            <p:extLst>
              <p:ext uri="{D42A27DB-BD31-4B8C-83A1-F6EECF244321}">
                <p14:modId xmlns:p14="http://schemas.microsoft.com/office/powerpoint/2010/main" val="1314523907"/>
              </p:ext>
            </p:extLst>
          </p:nvPr>
        </p:nvGraphicFramePr>
        <p:xfrm>
          <a:off x="107504" y="1844824"/>
          <a:ext cx="5472608" cy="3287488"/>
        </p:xfrm>
        <a:graphic>
          <a:graphicData uri="http://schemas.openxmlformats.org/drawingml/2006/table">
            <a:tbl>
              <a:tblPr/>
              <a:tblGrid>
                <a:gridCol w="1899292"/>
                <a:gridCol w="334310"/>
                <a:gridCol w="540012"/>
                <a:gridCol w="449832"/>
                <a:gridCol w="499814"/>
                <a:gridCol w="499814"/>
                <a:gridCol w="399851"/>
                <a:gridCol w="399851"/>
                <a:gridCol w="449832"/>
              </a:tblGrid>
              <a:tr h="488902">
                <a:tc gridSpan="8">
                  <a:txBody>
                    <a:bodyPr/>
                    <a:lstStyle/>
                    <a:p>
                      <a:pPr algn="ctr" rtl="0">
                        <a:lnSpc>
                          <a:spcPct val="100000"/>
                        </a:lnSpc>
                      </a:pPr>
                      <a:r>
                        <a:rPr lang="ru-RU" sz="1000" b="1" dirty="0">
                          <a:solidFill>
                            <a:srgbClr val="000000"/>
                          </a:solidFill>
                          <a:effectLst/>
                          <a:latin typeface="Times New Roman, serif"/>
                        </a:rPr>
                        <a:t>Муниципальная программа «Муниципальное управление»</a:t>
                      </a:r>
                      <a:endParaRPr lang="ru-RU" sz="1600" dirty="0">
                        <a:solidFill>
                          <a:srgbClr val="000000"/>
                        </a:solidFill>
                        <a:effectLst/>
                      </a:endParaRPr>
                    </a:p>
                  </a:txBody>
                  <a:tcPr marL="41366" marR="41366" marT="41366" marB="4136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ctr" rtl="0">
                        <a:lnSpc>
                          <a:spcPct val="100000"/>
                        </a:lnSpc>
                      </a:pPr>
                      <a:r>
                        <a:rPr lang="ru-RU" sz="1600">
                          <a:solidFill>
                            <a:srgbClr val="000000"/>
                          </a:solidFill>
                          <a:effectLst/>
                        </a:rPr>
                        <a:t/>
                      </a:r>
                      <a:br>
                        <a:rPr lang="ru-RU" sz="1600">
                          <a:solidFill>
                            <a:srgbClr val="000000"/>
                          </a:solidFill>
                          <a:effectLst/>
                        </a:rPr>
                      </a:br>
                      <a:endParaRPr lang="ru-RU" sz="1600">
                        <a:solidFill>
                          <a:srgbClr val="000000"/>
                        </a:solidFill>
                        <a:effectLst/>
                      </a:endParaRPr>
                    </a:p>
                  </a:txBody>
                  <a:tcPr marL="41366" marR="41366" marT="41366" marB="41366">
                    <a:lnL w="9525" cap="flat" cmpd="sng" algn="ctr">
                      <a:solidFill>
                        <a:srgbClr val="FFFFFF"/>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423590">
                <a:tc>
                  <a:txBody>
                    <a:bodyPr/>
                    <a:lstStyle/>
                    <a:p>
                      <a:pPr algn="just" rtl="0">
                        <a:lnSpc>
                          <a:spcPct val="100000"/>
                        </a:lnSpc>
                      </a:pPr>
                      <a:r>
                        <a:rPr lang="ru-RU" sz="900" dirty="0">
                          <a:solidFill>
                            <a:srgbClr val="000000"/>
                          </a:solidFill>
                          <a:effectLst/>
                          <a:latin typeface="Times New Roman, serif"/>
                        </a:rPr>
                        <a:t>Удовлетворенность населения деятельностью органов местного самоуправления городского округа (муниципального района)</a:t>
                      </a:r>
                      <a:endParaRPr lang="ru-RU" sz="900" dirty="0">
                        <a:solidFill>
                          <a:srgbClr val="000000"/>
                        </a:solidFill>
                        <a:effectLst/>
                        <a:latin typeface="Times New Roman"/>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dirty="0">
                          <a:solidFill>
                            <a:srgbClr val="000000"/>
                          </a:solidFill>
                          <a:effectLst/>
                          <a:latin typeface="Times New Roman, serif"/>
                        </a:rPr>
                        <a:t>процент</a:t>
                      </a:r>
                      <a:endParaRPr lang="ru-RU" sz="900" dirty="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dirty="0">
                          <a:solidFill>
                            <a:srgbClr val="000000"/>
                          </a:solidFill>
                          <a:effectLst/>
                          <a:latin typeface="Times New Roman, serif"/>
                        </a:rPr>
                        <a:t>64,0</a:t>
                      </a:r>
                      <a:endParaRPr lang="ru-RU" sz="900" dirty="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dirty="0">
                          <a:solidFill>
                            <a:srgbClr val="000000"/>
                          </a:solidFill>
                          <a:effectLst/>
                          <a:latin typeface="Times New Roman, serif"/>
                        </a:rPr>
                        <a:t>64,1</a:t>
                      </a:r>
                      <a:endParaRPr lang="ru-RU" sz="900" dirty="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dirty="0">
                          <a:solidFill>
                            <a:srgbClr val="000000"/>
                          </a:solidFill>
                          <a:effectLst/>
                          <a:latin typeface="Times New Roman, serif"/>
                        </a:rPr>
                        <a:t>64,2</a:t>
                      </a:r>
                      <a:endParaRPr lang="ru-RU" sz="900" dirty="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dirty="0">
                          <a:solidFill>
                            <a:srgbClr val="000000"/>
                          </a:solidFill>
                          <a:effectLst/>
                          <a:latin typeface="Times New Roman, serif"/>
                        </a:rPr>
                        <a:t>64,3</a:t>
                      </a:r>
                      <a:endParaRPr lang="ru-RU" sz="900" dirty="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dirty="0">
                          <a:solidFill>
                            <a:srgbClr val="000000"/>
                          </a:solidFill>
                          <a:effectLst/>
                          <a:latin typeface="Times New Roman, serif"/>
                        </a:rPr>
                        <a:t>64,4</a:t>
                      </a:r>
                      <a:endParaRPr lang="ru-RU" sz="900" dirty="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a:solidFill>
                            <a:srgbClr val="000000"/>
                          </a:solidFill>
                          <a:effectLst/>
                          <a:latin typeface="Times New Roman, serif"/>
                        </a:rPr>
                        <a:t>64,4</a:t>
                      </a:r>
                      <a:endParaRPr lang="ru-RU" sz="90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a:solidFill>
                            <a:srgbClr val="000000"/>
                          </a:solidFill>
                          <a:effectLst/>
                          <a:latin typeface="Times New Roman, serif"/>
                        </a:rPr>
                        <a:t>64,4</a:t>
                      </a:r>
                      <a:endParaRPr lang="ru-RU" sz="90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776271">
                <a:tc>
                  <a:txBody>
                    <a:bodyPr/>
                    <a:lstStyle/>
                    <a:p>
                      <a:pPr algn="just" rtl="0">
                        <a:lnSpc>
                          <a:spcPct val="100000"/>
                        </a:lnSpc>
                      </a:pPr>
                      <a:r>
                        <a:rPr lang="ru-RU" sz="900" dirty="0">
                          <a:solidFill>
                            <a:srgbClr val="000000"/>
                          </a:solidFill>
                          <a:effectLst/>
                          <a:latin typeface="Times New Roman, serif"/>
                        </a:rPr>
                        <a:t>Доля специалистов, прошедших обучение по программам </a:t>
                      </a:r>
                      <a:r>
                        <a:rPr lang="ru-RU" sz="900" dirty="0" smtClean="0">
                          <a:solidFill>
                            <a:srgbClr val="000000"/>
                          </a:solidFill>
                          <a:effectLst/>
                          <a:latin typeface="Times New Roman, serif"/>
                        </a:rPr>
                        <a:t>доп. проф. </a:t>
                      </a:r>
                      <a:r>
                        <a:rPr lang="ru-RU" sz="900" dirty="0">
                          <a:solidFill>
                            <a:srgbClr val="000000"/>
                          </a:solidFill>
                          <a:effectLst/>
                          <a:latin typeface="Times New Roman, serif"/>
                        </a:rPr>
                        <a:t>образования за счет средств бюджетов всех уровней, от общей численности специалистов администрации городского округа «</a:t>
                      </a:r>
                      <a:r>
                        <a:rPr lang="ru-RU" sz="900" dirty="0" smtClean="0">
                          <a:solidFill>
                            <a:srgbClr val="000000"/>
                          </a:solidFill>
                          <a:effectLst/>
                          <a:latin typeface="Times New Roman, serif"/>
                        </a:rPr>
                        <a:t>Вуктыл», являющихся </a:t>
                      </a:r>
                      <a:r>
                        <a:rPr lang="ru-RU" sz="900" dirty="0">
                          <a:solidFill>
                            <a:srgbClr val="000000"/>
                          </a:solidFill>
                          <a:effectLst/>
                          <a:latin typeface="Times New Roman, serif"/>
                        </a:rPr>
                        <a:t>юридическими лицами</a:t>
                      </a:r>
                      <a:endParaRPr lang="ru-RU" sz="900" dirty="0">
                        <a:solidFill>
                          <a:srgbClr val="000000"/>
                        </a:solidFill>
                        <a:effectLst/>
                        <a:latin typeface="Times New Roman"/>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a:solidFill>
                            <a:srgbClr val="000000"/>
                          </a:solidFill>
                          <a:effectLst/>
                          <a:latin typeface="Times New Roman, serif"/>
                        </a:rPr>
                        <a:t>процент</a:t>
                      </a:r>
                      <a:endParaRPr lang="ru-RU" sz="90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a:solidFill>
                            <a:srgbClr val="000000"/>
                          </a:solidFill>
                          <a:effectLst/>
                          <a:latin typeface="Times New Roman, serif"/>
                        </a:rPr>
                        <a:t>13</a:t>
                      </a:r>
                      <a:endParaRPr lang="ru-RU" sz="90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a:solidFill>
                            <a:srgbClr val="000000"/>
                          </a:solidFill>
                          <a:effectLst/>
                          <a:latin typeface="Times New Roman, serif"/>
                        </a:rPr>
                        <a:t>10</a:t>
                      </a:r>
                      <a:endParaRPr lang="ru-RU" sz="90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a:solidFill>
                            <a:srgbClr val="000000"/>
                          </a:solidFill>
                          <a:effectLst/>
                          <a:latin typeface="Times New Roman, serif"/>
                        </a:rPr>
                        <a:t>10</a:t>
                      </a:r>
                      <a:endParaRPr lang="ru-RU" sz="90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dirty="0">
                          <a:solidFill>
                            <a:srgbClr val="000000"/>
                          </a:solidFill>
                          <a:effectLst/>
                          <a:latin typeface="Times New Roman, serif"/>
                        </a:rPr>
                        <a:t>10</a:t>
                      </a:r>
                      <a:endParaRPr lang="ru-RU" sz="900" dirty="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dirty="0">
                          <a:solidFill>
                            <a:srgbClr val="000000"/>
                          </a:solidFill>
                          <a:effectLst/>
                          <a:latin typeface="Times New Roman, serif"/>
                        </a:rPr>
                        <a:t>10</a:t>
                      </a:r>
                      <a:endParaRPr lang="ru-RU" sz="900" dirty="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dirty="0">
                          <a:solidFill>
                            <a:srgbClr val="000000"/>
                          </a:solidFill>
                          <a:effectLst/>
                          <a:latin typeface="Times New Roman, serif"/>
                        </a:rPr>
                        <a:t>10</a:t>
                      </a:r>
                      <a:endParaRPr lang="ru-RU" sz="900" dirty="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a:solidFill>
                            <a:srgbClr val="000000"/>
                          </a:solidFill>
                          <a:effectLst/>
                          <a:latin typeface="Times New Roman, serif"/>
                        </a:rPr>
                        <a:t>10</a:t>
                      </a:r>
                      <a:endParaRPr lang="ru-RU" sz="90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615493">
                <a:tc>
                  <a:txBody>
                    <a:bodyPr/>
                    <a:lstStyle/>
                    <a:p>
                      <a:pPr algn="just" rtl="0">
                        <a:lnSpc>
                          <a:spcPct val="100000"/>
                        </a:lnSpc>
                      </a:pPr>
                      <a:r>
                        <a:rPr lang="ru-RU" sz="900" dirty="0">
                          <a:solidFill>
                            <a:srgbClr val="000000"/>
                          </a:solidFill>
                          <a:effectLst/>
                          <a:latin typeface="Times New Roman, serif"/>
                        </a:rPr>
                        <a:t>Доля </a:t>
                      </a:r>
                      <a:r>
                        <a:rPr lang="ru-RU" sz="900" dirty="0" err="1" smtClean="0">
                          <a:solidFill>
                            <a:srgbClr val="000000"/>
                          </a:solidFill>
                          <a:effectLst/>
                          <a:latin typeface="Times New Roman, serif"/>
                        </a:rPr>
                        <a:t>мун</a:t>
                      </a:r>
                      <a:r>
                        <a:rPr lang="ru-RU" sz="900" dirty="0" smtClean="0">
                          <a:solidFill>
                            <a:srgbClr val="000000"/>
                          </a:solidFill>
                          <a:effectLst/>
                          <a:latin typeface="Times New Roman, serif"/>
                        </a:rPr>
                        <a:t>. </a:t>
                      </a:r>
                      <a:r>
                        <a:rPr lang="ru-RU" sz="900" dirty="0">
                          <a:solidFill>
                            <a:srgbClr val="000000"/>
                          </a:solidFill>
                          <a:effectLst/>
                          <a:latin typeface="Times New Roman, serif"/>
                        </a:rPr>
                        <a:t>служащих, прошедших аттестацию в отчетном периоде, от общей численности </a:t>
                      </a:r>
                      <a:r>
                        <a:rPr lang="ru-RU" sz="900" dirty="0" err="1" smtClean="0">
                          <a:solidFill>
                            <a:srgbClr val="000000"/>
                          </a:solidFill>
                          <a:effectLst/>
                          <a:latin typeface="Times New Roman, serif"/>
                        </a:rPr>
                        <a:t>мун</a:t>
                      </a:r>
                      <a:r>
                        <a:rPr lang="ru-RU" sz="900" dirty="0" smtClean="0">
                          <a:solidFill>
                            <a:srgbClr val="000000"/>
                          </a:solidFill>
                          <a:effectLst/>
                          <a:latin typeface="Times New Roman, serif"/>
                        </a:rPr>
                        <a:t>. </a:t>
                      </a:r>
                      <a:r>
                        <a:rPr lang="ru-RU" sz="900" dirty="0">
                          <a:solidFill>
                            <a:srgbClr val="000000"/>
                          </a:solidFill>
                          <a:effectLst/>
                          <a:latin typeface="Times New Roman, serif"/>
                        </a:rPr>
                        <a:t>служащих, подлежащих аттестации</a:t>
                      </a:r>
                      <a:endParaRPr lang="ru-RU" sz="900" dirty="0">
                        <a:solidFill>
                          <a:srgbClr val="000000"/>
                        </a:solidFill>
                        <a:effectLst/>
                        <a:latin typeface="Times New Roman"/>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a:solidFill>
                            <a:srgbClr val="000000"/>
                          </a:solidFill>
                          <a:effectLst/>
                          <a:latin typeface="Times New Roman, serif"/>
                        </a:rPr>
                        <a:t>процент</a:t>
                      </a:r>
                      <a:endParaRPr lang="ru-RU" sz="90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a:solidFill>
                            <a:srgbClr val="000000"/>
                          </a:solidFill>
                          <a:effectLst/>
                          <a:latin typeface="Times New Roman, serif"/>
                        </a:rPr>
                        <a:t>100</a:t>
                      </a:r>
                      <a:endParaRPr lang="ru-RU" sz="90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dirty="0">
                          <a:solidFill>
                            <a:srgbClr val="000000"/>
                          </a:solidFill>
                          <a:effectLst/>
                          <a:latin typeface="Times New Roman, serif"/>
                        </a:rPr>
                        <a:t>100</a:t>
                      </a:r>
                      <a:endParaRPr lang="ru-RU" sz="900" dirty="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a:solidFill>
                            <a:srgbClr val="000000"/>
                          </a:solidFill>
                          <a:effectLst/>
                          <a:latin typeface="Times New Roman, serif"/>
                        </a:rPr>
                        <a:t>100</a:t>
                      </a:r>
                      <a:endParaRPr lang="ru-RU" sz="90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a:solidFill>
                            <a:srgbClr val="000000"/>
                          </a:solidFill>
                          <a:effectLst/>
                          <a:latin typeface="Times New Roman, serif"/>
                        </a:rPr>
                        <a:t>100</a:t>
                      </a:r>
                      <a:endParaRPr lang="ru-RU" sz="90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a:solidFill>
                            <a:srgbClr val="000000"/>
                          </a:solidFill>
                          <a:effectLst/>
                          <a:latin typeface="Times New Roman, serif"/>
                        </a:rPr>
                        <a:t>100</a:t>
                      </a:r>
                      <a:endParaRPr lang="ru-RU" sz="90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dirty="0">
                          <a:solidFill>
                            <a:srgbClr val="000000"/>
                          </a:solidFill>
                          <a:effectLst/>
                          <a:latin typeface="Times New Roman, serif"/>
                        </a:rPr>
                        <a:t>100</a:t>
                      </a:r>
                      <a:endParaRPr lang="ru-RU" sz="900" dirty="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dirty="0">
                          <a:solidFill>
                            <a:srgbClr val="000000"/>
                          </a:solidFill>
                          <a:effectLst/>
                          <a:latin typeface="Times New Roman, serif"/>
                        </a:rPr>
                        <a:t>100</a:t>
                      </a:r>
                      <a:endParaRPr lang="ru-RU" sz="900" dirty="0">
                        <a:solidFill>
                          <a:srgbClr val="000000"/>
                        </a:solidFill>
                        <a:effectLst/>
                      </a:endParaRP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bl>
          </a:graphicData>
        </a:graphic>
      </p:graphicFrame>
      <p:graphicFrame>
        <p:nvGraphicFramePr>
          <p:cNvPr id="4" name="Диаграмма 3"/>
          <p:cNvGraphicFramePr/>
          <p:nvPr>
            <p:extLst>
              <p:ext uri="{D42A27DB-BD31-4B8C-83A1-F6EECF244321}">
                <p14:modId xmlns:p14="http://schemas.microsoft.com/office/powerpoint/2010/main" val="3619604059"/>
              </p:ext>
            </p:extLst>
          </p:nvPr>
        </p:nvGraphicFramePr>
        <p:xfrm>
          <a:off x="694924" y="5582880"/>
          <a:ext cx="4416152" cy="1239912"/>
        </p:xfrm>
        <a:graphic>
          <a:graphicData uri="http://schemas.openxmlformats.org/drawingml/2006/chart">
            <c:chart xmlns:c="http://schemas.openxmlformats.org/drawingml/2006/chart" xmlns:r="http://schemas.openxmlformats.org/officeDocument/2006/relationships" r:id="rId3"/>
          </a:graphicData>
        </a:graphic>
      </p:graphicFrame>
      <p:sp>
        <p:nvSpPr>
          <p:cNvPr id="14" name="Заголовок 1"/>
          <p:cNvSpPr txBox="1">
            <a:spLocks/>
          </p:cNvSpPr>
          <p:nvPr/>
        </p:nvSpPr>
        <p:spPr>
          <a:xfrm>
            <a:off x="0" y="3852"/>
            <a:ext cx="9144000" cy="832860"/>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5"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«Муниципальное управление»</a:t>
            </a:r>
            <a:endParaRPr lang="ru-RU" sz="2000" b="0" strike="noStrike" spc="-1" dirty="0">
              <a:latin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944871223"/>
              </p:ext>
            </p:extLst>
          </p:nvPr>
        </p:nvGraphicFramePr>
        <p:xfrm>
          <a:off x="179512" y="1382165"/>
          <a:ext cx="8784976" cy="5392915"/>
        </p:xfrm>
        <a:graphic>
          <a:graphicData uri="http://schemas.openxmlformats.org/drawingml/2006/table">
            <a:tbl>
              <a:tblPr firstRow="1" bandRow="1">
                <a:tableStyleId>{5C22544A-7EE6-4342-B048-85BDC9FD1C3A}</a:tableStyleId>
              </a:tblPr>
              <a:tblGrid>
                <a:gridCol w="5397540"/>
                <a:gridCol w="1224136"/>
                <a:gridCol w="1152128"/>
                <a:gridCol w="1011172"/>
              </a:tblGrid>
              <a:tr h="331823">
                <a:tc>
                  <a:txBody>
                    <a:bodyPr/>
                    <a:lstStyle/>
                    <a:p>
                      <a:pPr algn="ctr"/>
                      <a:endParaRPr lang="ru-RU" sz="12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2019 год</a:t>
                      </a:r>
                      <a:endParaRPr lang="ru-RU" sz="12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2020 год</a:t>
                      </a:r>
                      <a:endParaRPr lang="ru-RU" sz="12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2021 год</a:t>
                      </a:r>
                      <a:endParaRPr lang="ru-RU" sz="1200" b="1" dirty="0">
                        <a:solidFill>
                          <a:schemeClr val="tx1"/>
                        </a:solidFill>
                        <a:latin typeface="Times New Roman" panose="02020603050405020304" pitchFamily="18" charset="0"/>
                        <a:cs typeface="Times New Roman" panose="02020603050405020304" pitchFamily="18" charset="0"/>
                      </a:endParaRPr>
                    </a:p>
                  </a:txBody>
                  <a:tcPr/>
                </a:tc>
              </a:tr>
              <a:tr h="531597">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"Вуктыл" "Развитие строительства и жилищно-коммунального комплекса, энергосбережение и повышение </a:t>
                      </a:r>
                      <a:r>
                        <a:rPr lang="ru-RU" sz="1200" b="1" i="0" u="none" strike="noStrike" dirty="0" err="1">
                          <a:effectLst/>
                          <a:latin typeface="Times New Roman" panose="02020603050405020304" pitchFamily="18" charset="0"/>
                          <a:cs typeface="Times New Roman" panose="02020603050405020304" pitchFamily="18" charset="0"/>
                        </a:rPr>
                        <a:t>энергоэффективности</a:t>
                      </a:r>
                      <a:r>
                        <a:rPr lang="ru-RU" sz="1200" b="1" i="0" u="none" strike="noStrike" dirty="0">
                          <a:effectLst/>
                          <a:latin typeface="Times New Roman" panose="02020603050405020304" pitchFamily="18" charset="0"/>
                          <a:cs typeface="Times New Roman" panose="02020603050405020304" pitchFamily="18" charset="0"/>
                        </a:rPr>
                        <a:t>"</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64 829 761,40</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46 691 762,69</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43 451 301,69</a:t>
                      </a:r>
                    </a:p>
                  </a:txBody>
                  <a:tcPr marL="9525" marR="9525" marT="9525" marB="0" anchor="ctr"/>
                </a:tc>
              </a:tr>
              <a:tr h="357422">
                <a:tc>
                  <a:txBody>
                    <a:bodyPr/>
                    <a:lstStyle/>
                    <a:p>
                      <a:pPr algn="l" fontAlgn="ctr"/>
                      <a:r>
                        <a:rPr lang="ru-RU" sz="1200" b="1" i="0" u="none" strike="noStrike">
                          <a:effectLst/>
                          <a:latin typeface="Times New Roman" panose="02020603050405020304" pitchFamily="18" charset="0"/>
                          <a:cs typeface="Times New Roman" panose="02020603050405020304" pitchFamily="18" charset="0"/>
                        </a:rPr>
                        <a:t>Подпрограмма 1 "Содержание и развитие жилищно-коммунального и городского хозяйства"</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51 557 277,95</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43 011 301,69</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42 951 301,69</a:t>
                      </a:r>
                    </a:p>
                  </a:txBody>
                  <a:tcPr marL="9525" marR="9525" marT="9525" marB="0" anchor="ctr"/>
                </a:tc>
              </a:tr>
              <a:tr h="331823">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Благоустройство территории городского округа "Вуктыл"</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5 084 041,00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3 799 516,21</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3 799 516,21</a:t>
                      </a:r>
                    </a:p>
                  </a:txBody>
                  <a:tcPr marL="9525" marR="9525" marT="9525" marB="0" anchor="ctr"/>
                </a:tc>
              </a:tr>
              <a:tr h="357422">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Реализация социально-значимых проектов МО ГО "Вуктыл" в рамках проекта "Народный бюджет"</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334 000,00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60 000,00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57422">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Обеспечение деятельности муниципального бюджетного учреждения "Локомотив"</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43 964 832,89</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36 377 763,48</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36 377 763,48</a:t>
                      </a:r>
                    </a:p>
                  </a:txBody>
                  <a:tcPr marL="9525" marR="9525" marT="9525" marB="0" anchor="ctr"/>
                </a:tc>
              </a:tr>
              <a:tr h="357422">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Укрепление материально-технической базы муниципального бюджетного учреждения "Локомотив"</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200 000,00</a:t>
                      </a:r>
                    </a:p>
                  </a:txBody>
                  <a:tcPr marL="9525" marR="9525" marT="9525" marB="0" anchor="ctr"/>
                </a:tc>
              </a:tr>
              <a:tr h="331823">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Субсидия на погашение кредиторской задолженности прошлых лет</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277 195,86</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705771">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Капитальный ремонт (ремонт) объектов коммунального хозяйства и инженерной инфраструктуры, в том числе сетей электро-, тепло-, водоснабжения, водоотведения, ливневой и дренажной канализации (в том числе ремонт и восстановление колодцев, решеток ливневой канализации) </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149 499,20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954 759,00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954 759,00</a:t>
                      </a:r>
                    </a:p>
                  </a:txBody>
                  <a:tcPr marL="9525" marR="9525" marT="9525" marB="0" anchor="ctr"/>
                </a:tc>
              </a:tr>
              <a:tr h="331823">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Демонтаж бесхозяйных объектов коммунального хозяйства и инженерных сетей</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200 000,00</a:t>
                      </a:r>
                    </a:p>
                  </a:txBody>
                  <a:tcPr marL="9525" marR="9525" marT="9525" marB="0" anchor="ctr"/>
                </a:tc>
              </a:tr>
              <a:tr h="531597">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Осуществление переданных государственных полномочий по возмещению убытков, возникающих в результате государственного регулирования цен на топливо твердое, реализуемое гражданам и используемое для нужд отопления</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171 551,00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799 263,00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799 263,00</a:t>
                      </a:r>
                    </a:p>
                  </a:txBody>
                  <a:tcPr marL="9525" marR="9525" marT="9525" marB="0" anchor="ctr"/>
                </a:tc>
              </a:tr>
              <a:tr h="357422">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Оснащение объектов муниципальной собственности приборами учета энергетических ресурсов</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1 221 158,00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875 000,00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475 000,00</a:t>
                      </a:r>
                    </a:p>
                  </a:txBody>
                  <a:tcPr marL="9525" marR="9525" marT="9525" marB="0" anchor="ctr"/>
                </a:tc>
              </a:tr>
              <a:tr h="331823">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Замена ламп накаливания на энергосберегающие</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355 000,00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145 000,00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145 000,00</a:t>
                      </a:r>
                    </a:p>
                  </a:txBody>
                  <a:tcPr marL="9525" marR="9525" marT="9525" marB="0" anchor="ctr"/>
                </a:tc>
              </a:tr>
            </a:tbl>
          </a:graphicData>
        </a:graphic>
      </p:graphicFrame>
      <p:sp>
        <p:nvSpPr>
          <p:cNvPr id="7" name="Заголовок 1"/>
          <p:cNvSpPr txBox="1">
            <a:spLocks/>
          </p:cNvSpPr>
          <p:nvPr/>
        </p:nvSpPr>
        <p:spPr>
          <a:xfrm>
            <a:off x="0" y="3852"/>
            <a:ext cx="9144000" cy="126490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96563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Развитие строительства и жилищно-коммунального комплекса, энергосбережение и повышение </a:t>
            </a:r>
            <a:r>
              <a:rPr lang="ru-RU" sz="2000" b="1" spc="-1" dirty="0" err="1" smtClean="0">
                <a:solidFill>
                  <a:srgbClr val="21409A"/>
                </a:solidFill>
                <a:latin typeface="Times New Roman"/>
              </a:rPr>
              <a:t>энергоэффективности</a:t>
            </a:r>
            <a:r>
              <a:rPr lang="ru-RU" sz="2000" b="1" strike="noStrike" spc="-1" dirty="0" smtClean="0">
                <a:solidFill>
                  <a:srgbClr val="21409A"/>
                </a:solidFill>
                <a:latin typeface="Times New Roman"/>
              </a:rPr>
              <a:t>», руб.</a:t>
            </a:r>
            <a:endParaRPr lang="ru-RU" sz="2000" b="0" strike="noStrike" spc="-1" dirty="0">
              <a:latin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val="664870483"/>
              </p:ext>
            </p:extLst>
          </p:nvPr>
        </p:nvGraphicFramePr>
        <p:xfrm>
          <a:off x="143508" y="1391858"/>
          <a:ext cx="8856984" cy="3115616"/>
        </p:xfrm>
        <a:graphic>
          <a:graphicData uri="http://schemas.openxmlformats.org/drawingml/2006/table">
            <a:tbl>
              <a:tblPr firstRow="1" bandRow="1">
                <a:tableStyleId>{5C22544A-7EE6-4342-B048-85BDC9FD1C3A}</a:tableStyleId>
              </a:tblPr>
              <a:tblGrid>
                <a:gridCol w="4569448"/>
                <a:gridCol w="1512168"/>
                <a:gridCol w="1296144"/>
                <a:gridCol w="1479224"/>
              </a:tblGrid>
              <a:tr h="239934">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2019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28243">
                <a:tc>
                  <a:txBody>
                    <a:bodyPr/>
                    <a:lstStyle/>
                    <a:p>
                      <a:pPr algn="l" fontAlgn="ctr"/>
                      <a:r>
                        <a:rPr lang="ru-RU" sz="1200" b="1" i="0" u="none" strike="noStrike">
                          <a:effectLst/>
                          <a:latin typeface="Times New Roman" panose="02020603050405020304" pitchFamily="18" charset="0"/>
                          <a:cs typeface="Times New Roman" panose="02020603050405020304" pitchFamily="18" charset="0"/>
                        </a:rPr>
                        <a:t>Подпрограмма 2 "Строительство, реконструкция объектов социальной и коммунальной сферы"</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13 272 483,45</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3 680 461,00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500 000,00</a:t>
                      </a:r>
                    </a:p>
                  </a:txBody>
                  <a:tcPr marL="9525" marR="9525" marT="9525" marB="0" anchor="ctr"/>
                </a:tc>
              </a:tr>
              <a:tr h="212878">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Реализация проекта "Газификация жилых домов с. Дутово"</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11 184 762,36</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488199">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Оборудование жилых домов внутридомовым (внутриквартирным) оборудованием, разработка проектно-сметной документации, в том числе получение технических условий</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629 971,09</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1 969 000,00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648155">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Оборудование объектов социально культурного назначения внутридомовым оборудованием, разработка проектно-сметной документации, прохождение государственной экспертизы проектно-сметной документации</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462 000,00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212878">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Строительство водовода "Подчерье-Вуктыл"</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513 750,00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649 461,00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648155">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Строительство установки очистки природных вод и установки доочистки водопроводной воды, в том числе разработка проектно-сметной документации, прохождение государственной экспертизы проектно-сметной документации</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100 000,00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bl>
          </a:graphicData>
        </a:graphic>
      </p:graphicFrame>
      <p:sp>
        <p:nvSpPr>
          <p:cNvPr id="5" name="TextShape 3"/>
          <p:cNvSpPr txBox="1"/>
          <p:nvPr/>
        </p:nvSpPr>
        <p:spPr>
          <a:xfrm>
            <a:off x="2483768" y="4725144"/>
            <a:ext cx="3862800" cy="511200"/>
          </a:xfrm>
          <a:prstGeom prst="rect">
            <a:avLst/>
          </a:prstGeom>
          <a:noFill/>
          <a:ln>
            <a:noFill/>
          </a:ln>
        </p:spPr>
        <p:txBody>
          <a:bodyPr lIns="90000" tIns="45000" rIns="90000" bIns="45000"/>
          <a:lstStyle/>
          <a:p>
            <a:pPr algn="ctr">
              <a:lnSpc>
                <a:spcPct val="100000"/>
              </a:lnSpc>
            </a:pPr>
            <a:r>
              <a:rPr lang="ru-RU" sz="1400" b="1" strike="noStrike" spc="-1" dirty="0">
                <a:solidFill>
                  <a:srgbClr val="CE181E"/>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4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400" b="1" strike="noStrike" spc="-1" dirty="0">
                <a:solidFill>
                  <a:srgbClr val="CE181E"/>
                </a:solidFill>
                <a:latin typeface="Times New Roman" panose="02020603050405020304" pitchFamily="18" charset="0"/>
                <a:ea typeface="DejaVu Sans"/>
                <a:cs typeface="Times New Roman" panose="02020603050405020304" pitchFamily="18" charset="0"/>
              </a:rPr>
              <a:t>в расходах бюджета, %</a:t>
            </a:r>
            <a:endParaRPr lang="ru-RU" sz="1400" b="0" strike="noStrike" spc="-1" dirty="0">
              <a:latin typeface="Times New Roman" panose="02020603050405020304" pitchFamily="18" charset="0"/>
              <a:cs typeface="Times New Roman" panose="02020603050405020304" pitchFamily="18" charset="0"/>
            </a:endParaRPr>
          </a:p>
        </p:txBody>
      </p:sp>
      <p:graphicFrame>
        <p:nvGraphicFramePr>
          <p:cNvPr id="4" name="Диаграмма 3"/>
          <p:cNvGraphicFramePr/>
          <p:nvPr>
            <p:extLst>
              <p:ext uri="{D42A27DB-BD31-4B8C-83A1-F6EECF244321}">
                <p14:modId xmlns:p14="http://schemas.microsoft.com/office/powerpoint/2010/main" val="1887362994"/>
              </p:ext>
            </p:extLst>
          </p:nvPr>
        </p:nvGraphicFramePr>
        <p:xfrm>
          <a:off x="2123728" y="5116056"/>
          <a:ext cx="4416152" cy="1671960"/>
        </p:xfrm>
        <a:graphic>
          <a:graphicData uri="http://schemas.openxmlformats.org/drawingml/2006/chart">
            <c:chart xmlns:c="http://schemas.openxmlformats.org/drawingml/2006/chart" xmlns:r="http://schemas.openxmlformats.org/officeDocument/2006/relationships" r:id="rId3"/>
          </a:graphicData>
        </a:graphic>
      </p:graphicFrame>
      <p:sp>
        <p:nvSpPr>
          <p:cNvPr id="7" name="Заголовок 1"/>
          <p:cNvSpPr txBox="1">
            <a:spLocks/>
          </p:cNvSpPr>
          <p:nvPr/>
        </p:nvSpPr>
        <p:spPr>
          <a:xfrm>
            <a:off x="0" y="3852"/>
            <a:ext cx="9144000" cy="1336916"/>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132567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Развитие строительства и жилищно-коммунального комплекса, энергосбережение и повышение </a:t>
            </a:r>
            <a:r>
              <a:rPr lang="ru-RU" sz="2000" b="1" spc="-1" dirty="0" err="1" smtClean="0">
                <a:solidFill>
                  <a:srgbClr val="21409A"/>
                </a:solidFill>
                <a:latin typeface="Times New Roman"/>
              </a:rPr>
              <a:t>энергоэффективности</a:t>
            </a:r>
            <a:r>
              <a:rPr lang="ru-RU" sz="2000" b="1" strike="noStrike" spc="-1" dirty="0" smtClean="0">
                <a:solidFill>
                  <a:srgbClr val="21409A"/>
                </a:solidFill>
                <a:latin typeface="Times New Roman"/>
              </a:rPr>
              <a:t>», руб.</a:t>
            </a:r>
            <a:endParaRPr lang="ru-RU" sz="2000" b="0" strike="noStrike" spc="-1" dirty="0">
              <a:latin typeface="Arial"/>
            </a:endParaRPr>
          </a:p>
        </p:txBody>
      </p:sp>
    </p:spTree>
    <p:extLst>
      <p:ext uri="{BB962C8B-B14F-4D97-AF65-F5344CB8AC3E}">
        <p14:creationId xmlns:p14="http://schemas.microsoft.com/office/powerpoint/2010/main" val="30516604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 name="CustomShape 1"/>
          <p:cNvSpPr/>
          <p:nvPr/>
        </p:nvSpPr>
        <p:spPr>
          <a:xfrm>
            <a:off x="34296" y="1119320"/>
            <a:ext cx="9143640" cy="1798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strike="noStrike" spc="-1" dirty="0">
                <a:solidFill>
                  <a:srgbClr val="FF0000"/>
                </a:solidFill>
                <a:latin typeface="Calibri"/>
                <a:ea typeface="Microsoft YaHei"/>
              </a:rPr>
              <a:t>Цель муниципальной программы </a:t>
            </a:r>
            <a:r>
              <a:rPr lang="ru-RU" sz="1400" b="1" strike="noStrike" spc="-1" dirty="0">
                <a:solidFill>
                  <a:srgbClr val="000000"/>
                </a:solidFill>
                <a:latin typeface="Calibri"/>
                <a:ea typeface="Microsoft YaHei"/>
              </a:rPr>
              <a:t>- повышение качества и надежности предоставления жилищно-коммунальных и бытовых услуг, стимулирование энергосбережения и повышения энергетической эффективности, активизация процессов строительства и обновления коммунальной инфраструктуры в городском округе «Вуктыл».</a:t>
            </a:r>
            <a:endParaRPr lang="ru-RU" sz="1400" b="0" strike="noStrike" spc="-1" dirty="0">
              <a:latin typeface="Arial"/>
            </a:endParaRPr>
          </a:p>
          <a:p>
            <a:pPr algn="just">
              <a:lnSpc>
                <a:spcPct val="100000"/>
              </a:lnSpc>
            </a:pPr>
            <a:r>
              <a:rPr lang="ru-RU" sz="1400" b="1" strike="noStrike" spc="-1" dirty="0">
                <a:solidFill>
                  <a:srgbClr val="FF0000"/>
                </a:solidFill>
                <a:latin typeface="Calibri"/>
                <a:ea typeface="Microsoft YaHei"/>
              </a:rPr>
              <a:t>Задачи муниципальной программы</a:t>
            </a:r>
            <a:r>
              <a:rPr lang="ru-RU" sz="1400" b="1" strike="noStrike" spc="-1" dirty="0">
                <a:solidFill>
                  <a:srgbClr val="FFFF00"/>
                </a:solidFill>
                <a:latin typeface="Calibri"/>
                <a:ea typeface="Microsoft YaHei"/>
              </a:rPr>
              <a:t>:</a:t>
            </a:r>
            <a:endParaRPr lang="ru-RU" sz="1400" b="0" strike="noStrike" spc="-1" dirty="0">
              <a:latin typeface="Arial"/>
            </a:endParaRPr>
          </a:p>
          <a:p>
            <a:pPr algn="just">
              <a:lnSpc>
                <a:spcPct val="100000"/>
              </a:lnSpc>
            </a:pPr>
            <a:r>
              <a:rPr lang="ru-RU" sz="1400" b="1" strike="noStrike" spc="-1" dirty="0">
                <a:solidFill>
                  <a:srgbClr val="000000"/>
                </a:solidFill>
                <a:latin typeface="Calibri"/>
                <a:ea typeface="Microsoft YaHei"/>
              </a:rPr>
              <a:t>1. Повышение качества и надежности предоставления жилищно-коммунальных и бытовых услуг.</a:t>
            </a:r>
            <a:endParaRPr lang="ru-RU" sz="1400" b="0" strike="noStrike" spc="-1" dirty="0">
              <a:latin typeface="Arial"/>
            </a:endParaRPr>
          </a:p>
          <a:p>
            <a:pPr algn="just">
              <a:lnSpc>
                <a:spcPct val="100000"/>
              </a:lnSpc>
            </a:pPr>
            <a:r>
              <a:rPr lang="ru-RU" sz="1400" b="1" strike="noStrike" spc="-1" dirty="0">
                <a:solidFill>
                  <a:srgbClr val="000000"/>
                </a:solidFill>
                <a:latin typeface="Calibri"/>
                <a:ea typeface="Microsoft YaHei"/>
              </a:rPr>
              <a:t>2. Создание комфортных условий гражданам, проживающим на селе, путем газификации сельских населенных пунктов городского округа «Вуктыл», создание условий для активизации процессов обновления коммунальной инфраструктуры</a:t>
            </a:r>
            <a:endParaRPr lang="ru-RU" sz="1400" b="0" strike="noStrike" spc="-1" dirty="0">
              <a:latin typeface="Arial"/>
            </a:endParaRPr>
          </a:p>
        </p:txBody>
      </p:sp>
      <p:sp>
        <p:nvSpPr>
          <p:cNvPr id="624" name="CustomShape 2"/>
          <p:cNvSpPr/>
          <p:nvPr/>
        </p:nvSpPr>
        <p:spPr>
          <a:xfrm>
            <a:off x="1860480" y="3212976"/>
            <a:ext cx="4690800" cy="306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strike="noStrike" spc="-1" dirty="0">
                <a:solidFill>
                  <a:srgbClr val="FF0000"/>
                </a:solidFill>
                <a:latin typeface="Calibri"/>
                <a:ea typeface="Microsoft YaHei"/>
              </a:rPr>
              <a:t>Основные целевые индикаторы и показатели программы</a:t>
            </a:r>
            <a:endParaRPr lang="ru-RU" sz="1400" b="0" strike="noStrike" spc="-1" dirty="0">
              <a:solidFill>
                <a:srgbClr val="FF0000"/>
              </a:solidFill>
              <a:latin typeface="Arial"/>
            </a:endParaRPr>
          </a:p>
        </p:txBody>
      </p:sp>
      <p:graphicFrame>
        <p:nvGraphicFramePr>
          <p:cNvPr id="627" name="Table 4"/>
          <p:cNvGraphicFramePr/>
          <p:nvPr>
            <p:extLst>
              <p:ext uri="{D42A27DB-BD31-4B8C-83A1-F6EECF244321}">
                <p14:modId xmlns:p14="http://schemas.microsoft.com/office/powerpoint/2010/main" val="1414860829"/>
              </p:ext>
            </p:extLst>
          </p:nvPr>
        </p:nvGraphicFramePr>
        <p:xfrm>
          <a:off x="237020" y="4077072"/>
          <a:ext cx="8676080" cy="2103120"/>
        </p:xfrm>
        <a:graphic>
          <a:graphicData uri="http://schemas.openxmlformats.org/drawingml/2006/table">
            <a:tbl>
              <a:tblPr/>
              <a:tblGrid>
                <a:gridCol w="3090600"/>
                <a:gridCol w="115400"/>
                <a:gridCol w="894960"/>
                <a:gridCol w="570240"/>
                <a:gridCol w="568440"/>
                <a:gridCol w="568440"/>
                <a:gridCol w="115400"/>
                <a:gridCol w="650160"/>
                <a:gridCol w="115400"/>
                <a:gridCol w="568800"/>
                <a:gridCol w="650880"/>
                <a:gridCol w="115400"/>
                <a:gridCol w="651960"/>
              </a:tblGrid>
              <a:tr h="432360">
                <a:tc>
                  <a:txBody>
                    <a:bodyPr/>
                    <a:lstStyle/>
                    <a:p>
                      <a:pPr algn="ctr"/>
                      <a:r>
                        <a:rPr lang="ru-RU" sz="1200" b="1" strike="noStrike" spc="-1">
                          <a:latin typeface="Times New Roman"/>
                          <a:ea typeface="Times New Roman"/>
                        </a:rPr>
                        <a:t>Показатель   (индикатор)   (наименование)</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gridSpan="2">
                  <a:txBody>
                    <a:bodyPr/>
                    <a:lstStyle/>
                    <a:p>
                      <a:r>
                        <a:rPr lang="ru-RU" sz="1200" b="1" strike="noStrike" spc="-1">
                          <a:latin typeface="Times New Roman"/>
                        </a:rPr>
                        <a:t>ед.из.</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r>
                        <a:rPr lang="ru-RU" sz="1200" b="1" strike="noStrike" spc="-1">
                          <a:latin typeface="Times New Roman"/>
                        </a:rPr>
                        <a:t>2015</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r>
                        <a:rPr lang="ru-RU" sz="1200" b="1" strike="noStrike" spc="-1">
                          <a:latin typeface="Times New Roman"/>
                        </a:rPr>
                        <a:t>2016</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r>
                        <a:rPr lang="ru-RU" sz="1200" b="1" strike="noStrike" spc="-1">
                          <a:latin typeface="Times New Roman"/>
                        </a:rPr>
                        <a:t>2017</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gridSpan="2">
                  <a:txBody>
                    <a:bodyPr/>
                    <a:lstStyle/>
                    <a:p>
                      <a:r>
                        <a:rPr lang="ru-RU" sz="1200" b="1" strike="noStrike" spc="-1">
                          <a:latin typeface="Times New Roman"/>
                        </a:rPr>
                        <a:t>2018</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gridSpan="2">
                  <a:txBody>
                    <a:bodyPr/>
                    <a:lstStyle/>
                    <a:p>
                      <a:r>
                        <a:rPr lang="ru-RU" sz="1200" b="1" strike="noStrike" spc="-1">
                          <a:latin typeface="Times New Roman"/>
                        </a:rPr>
                        <a:t>2019</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r>
                        <a:rPr lang="ru-RU" sz="1200" b="1" strike="noStrike" spc="-1">
                          <a:latin typeface="Times New Roman"/>
                        </a:rPr>
                        <a:t>2020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gridSpan="2">
                  <a:txBody>
                    <a:bodyPr/>
                    <a:lstStyle/>
                    <a:p>
                      <a:r>
                        <a:rPr lang="ru-RU" sz="1200" b="1" strike="noStrike" spc="-1">
                          <a:latin typeface="Times New Roman"/>
                        </a:rPr>
                        <a:t>2021</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r>
              <a:tr h="432360">
                <a:tc gridSpan="13">
                  <a:txBody>
                    <a:bodyPr/>
                    <a:lstStyle/>
                    <a:p>
                      <a:pPr algn="ctr"/>
                      <a:r>
                        <a:rPr lang="ru-RU" sz="1200" b="1" strike="noStrike" spc="-1">
                          <a:latin typeface="Times New Roman"/>
                        </a:rPr>
                        <a:t>Муниципальная программа «Развитие строительства и жилищно-коммунального комплекса, энергосбережение и повышение энергоэффективности»</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r h="263160">
                <a:tc gridSpan="2">
                  <a:txBody>
                    <a:bodyPr/>
                    <a:lstStyle/>
                    <a:p>
                      <a:r>
                        <a:rPr lang="ru-RU" sz="1200" b="0" strike="noStrike" spc="-1">
                          <a:latin typeface="Times New Roman"/>
                        </a:rPr>
                        <a:t>Доля тепловых сетей нуждающихся в замене</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a:rPr>
                        <a:t>процент</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a:rPr>
                        <a:t>47,9</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a:rPr>
                        <a:t>51,1</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gridSpan="2">
                  <a:txBody>
                    <a:bodyPr/>
                    <a:lstStyle/>
                    <a:p>
                      <a:pPr algn="ctr"/>
                      <a:r>
                        <a:rPr lang="ru-RU" sz="1200" b="0" strike="noStrike" spc="-1">
                          <a:latin typeface="Times New Roman"/>
                        </a:rPr>
                        <a:t>45</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gridSpan="2">
                  <a:txBody>
                    <a:bodyPr/>
                    <a:lstStyle/>
                    <a:p>
                      <a:pPr algn="ctr"/>
                      <a:r>
                        <a:rPr lang="ru-RU" sz="1200" b="0" strike="noStrike" spc="-1">
                          <a:latin typeface="Times New Roman"/>
                        </a:rPr>
                        <a:t>38,8</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a:rPr>
                        <a:t>32,7</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gridSpan="2">
                  <a:txBody>
                    <a:bodyPr/>
                    <a:lstStyle/>
                    <a:p>
                      <a:pPr algn="ctr"/>
                      <a:r>
                        <a:rPr lang="ru-RU" sz="1200" b="0" strike="noStrike" spc="-1">
                          <a:latin typeface="Times New Roman"/>
                        </a:rPr>
                        <a:t>26,59</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a:rPr>
                        <a:t>26,59</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432360">
                <a:tc gridSpan="2">
                  <a:txBody>
                    <a:bodyPr/>
                    <a:lstStyle/>
                    <a:p>
                      <a:r>
                        <a:rPr lang="ru-RU" sz="1200" b="0" strike="noStrike" spc="-1">
                          <a:latin typeface="Times New Roman"/>
                        </a:rPr>
                        <a:t>Доля уличных водопроводных сетей нуждающихся в замене</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a:latin typeface="Times New Roman"/>
                        </a:rPr>
                        <a:t>процент</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a:latin typeface="Times New Roman"/>
                        </a:rPr>
                        <a:t>3,4</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a:latin typeface="Times New Roman"/>
                        </a:rPr>
                        <a:t>2,9</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gridSpan="2">
                  <a:txBody>
                    <a:bodyPr/>
                    <a:lstStyle/>
                    <a:p>
                      <a:pPr algn="ctr"/>
                      <a:r>
                        <a:rPr lang="ru-RU" sz="1200" b="0" strike="noStrike" spc="-1">
                          <a:latin typeface="Times New Roman"/>
                        </a:rPr>
                        <a:t>3,3</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gridSpan="2">
                  <a:txBody>
                    <a:bodyPr/>
                    <a:lstStyle/>
                    <a:p>
                      <a:pPr algn="ctr"/>
                      <a:r>
                        <a:rPr lang="ru-RU" sz="1200" b="0" strike="noStrike" spc="-1">
                          <a:latin typeface="Times New Roman"/>
                        </a:rPr>
                        <a:t>4,3</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a:latin typeface="Times New Roman"/>
                        </a:rPr>
                        <a:t>3,8</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gridSpan="2">
                  <a:txBody>
                    <a:bodyPr/>
                    <a:lstStyle/>
                    <a:p>
                      <a:pPr algn="ctr"/>
                      <a:r>
                        <a:rPr lang="ru-RU" sz="1200" b="0" strike="noStrike" spc="-1">
                          <a:latin typeface="Times New Roman"/>
                        </a:rPr>
                        <a:t>4,8</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a:latin typeface="Times New Roman"/>
                        </a:rPr>
                        <a:t>4,8</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r h="432360">
                <a:tc gridSpan="2">
                  <a:txBody>
                    <a:bodyPr/>
                    <a:lstStyle/>
                    <a:p>
                      <a:r>
                        <a:rPr lang="ru-RU" sz="1200" b="0" strike="noStrike" spc="-1">
                          <a:latin typeface="Times New Roman"/>
                        </a:rPr>
                        <a:t>Количество объектов строительства (реконструкции), введенных в эксплуатацию</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a:rPr>
                        <a:t>единиц</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a:rPr>
                        <a:t>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a:rPr>
                        <a:t>1</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gridSpan="2">
                  <a:txBody>
                    <a:bodyPr/>
                    <a:lstStyle/>
                    <a:p>
                      <a:pPr algn="ctr"/>
                      <a:r>
                        <a:rPr lang="ru-RU" sz="1200" b="0" strike="noStrike" spc="-1">
                          <a:latin typeface="Times New Roman"/>
                        </a:rPr>
                        <a:t>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gridSpan="2">
                  <a:txBody>
                    <a:bodyPr/>
                    <a:lstStyle/>
                    <a:p>
                      <a:pPr algn="ctr"/>
                      <a:r>
                        <a:rPr lang="ru-RU" sz="1200" b="0" strike="noStrike" spc="-1">
                          <a:latin typeface="Times New Roman"/>
                        </a:rPr>
                        <a:t>2</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a:rPr>
                        <a:t>2</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gridSpan="2">
                  <a:txBody>
                    <a:bodyPr/>
                    <a:lstStyle/>
                    <a:p>
                      <a:pPr algn="ctr"/>
                      <a:r>
                        <a:rPr lang="ru-RU" sz="1200" b="0" strike="noStrike" spc="-1">
                          <a:latin typeface="Times New Roman"/>
                        </a:rPr>
                        <a:t>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dirty="0">
                          <a:latin typeface="Times New Roman"/>
                        </a:rPr>
                        <a:t>0</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bl>
          </a:graphicData>
        </a:graphic>
      </p:graphicFrame>
      <p:sp>
        <p:nvSpPr>
          <p:cNvPr id="8" name="Заголовок 1"/>
          <p:cNvSpPr txBox="1">
            <a:spLocks/>
          </p:cNvSpPr>
          <p:nvPr/>
        </p:nvSpPr>
        <p:spPr>
          <a:xfrm>
            <a:off x="0" y="3852"/>
            <a:ext cx="9144000" cy="97687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9" name="TextShape 5"/>
          <p:cNvSpPr txBox="1"/>
          <p:nvPr/>
        </p:nvSpPr>
        <p:spPr>
          <a:xfrm>
            <a:off x="396000" y="15098"/>
            <a:ext cx="8352000" cy="96563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Развитие строительства и жилищно-коммунального комплекса, энергосбережение и повышение </a:t>
            </a:r>
            <a:r>
              <a:rPr lang="ru-RU" sz="2000" b="1" spc="-1" dirty="0" err="1" smtClean="0">
                <a:solidFill>
                  <a:srgbClr val="21409A"/>
                </a:solidFill>
                <a:latin typeface="Times New Roman"/>
              </a:rPr>
              <a:t>энергоэффективности</a:t>
            </a:r>
            <a:r>
              <a:rPr lang="ru-RU" sz="2000" b="1" strike="noStrike" spc="-1" dirty="0" smtClean="0">
                <a:solidFill>
                  <a:srgbClr val="21409A"/>
                </a:solidFill>
                <a:latin typeface="Times New Roman"/>
              </a:rPr>
              <a:t>»</a:t>
            </a:r>
            <a:endParaRPr lang="ru-RU" sz="2000" b="0" strike="noStrike" spc="-1" dirty="0">
              <a:latin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 name="CustomShape 1"/>
          <p:cNvSpPr/>
          <p:nvPr/>
        </p:nvSpPr>
        <p:spPr>
          <a:xfrm>
            <a:off x="6660232" y="846600"/>
            <a:ext cx="2317320" cy="1358264"/>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300" b="1" strike="noStrike" spc="-1" dirty="0">
                <a:solidFill>
                  <a:srgbClr val="000000"/>
                </a:solidFill>
                <a:latin typeface="Arial"/>
                <a:ea typeface="Microsoft YaHei"/>
              </a:rPr>
              <a:t>Программа представлена</a:t>
            </a:r>
            <a:endParaRPr lang="ru-RU" sz="1300" b="0" strike="noStrike" spc="-1" dirty="0">
              <a:latin typeface="Arial"/>
            </a:endParaRPr>
          </a:p>
          <a:p>
            <a:pPr algn="ctr">
              <a:lnSpc>
                <a:spcPct val="100000"/>
              </a:lnSpc>
            </a:pPr>
            <a:r>
              <a:rPr lang="ru-RU" sz="1300" b="1" strike="noStrike" spc="-1" dirty="0" smtClean="0">
                <a:solidFill>
                  <a:srgbClr val="000000"/>
                </a:solidFill>
                <a:latin typeface="Arial"/>
                <a:ea typeface="Microsoft YaHei"/>
              </a:rPr>
              <a:t> 1 </a:t>
            </a:r>
            <a:r>
              <a:rPr lang="ru-RU" sz="1300" b="1" strike="noStrike" spc="-1" dirty="0">
                <a:solidFill>
                  <a:srgbClr val="000000"/>
                </a:solidFill>
                <a:latin typeface="Arial"/>
                <a:ea typeface="Microsoft YaHei"/>
              </a:rPr>
              <a:t>подпрограммой</a:t>
            </a:r>
            <a:r>
              <a:rPr lang="ru-RU" sz="1300" b="1" strike="noStrike" spc="-1" dirty="0" smtClean="0">
                <a:solidFill>
                  <a:srgbClr val="000000"/>
                </a:solidFill>
                <a:latin typeface="Arial"/>
                <a:ea typeface="Microsoft YaHei"/>
              </a:rPr>
              <a:t>:</a:t>
            </a:r>
          </a:p>
          <a:p>
            <a:pPr algn="ctr">
              <a:lnSpc>
                <a:spcPct val="100000"/>
              </a:lnSpc>
            </a:pPr>
            <a:r>
              <a:rPr lang="ru-RU" sz="1300" b="1" strike="noStrike" spc="-1" dirty="0" smtClean="0">
                <a:solidFill>
                  <a:srgbClr val="CE181E"/>
                </a:solidFill>
                <a:latin typeface="Arial"/>
                <a:ea typeface="Microsoft YaHei"/>
              </a:rPr>
              <a:t>Управление </a:t>
            </a:r>
            <a:r>
              <a:rPr lang="ru-RU" sz="1300" b="1" strike="noStrike" spc="-1" dirty="0">
                <a:solidFill>
                  <a:srgbClr val="CE181E"/>
                </a:solidFill>
                <a:latin typeface="Arial"/>
                <a:ea typeface="Microsoft YaHei"/>
              </a:rPr>
              <a:t>и распоряжение муниципальным имуществом</a:t>
            </a:r>
            <a:endParaRPr lang="ru-RU" sz="1300" b="0" strike="noStrike" spc="-1" dirty="0">
              <a:latin typeface="Arial"/>
            </a:endParaRPr>
          </a:p>
          <a:p>
            <a:pPr>
              <a:lnSpc>
                <a:spcPct val="100000"/>
              </a:lnSpc>
            </a:pPr>
            <a:endParaRPr lang="ru-RU" sz="1300" b="0" strike="noStrike" spc="-1" dirty="0">
              <a:latin typeface="Arial"/>
            </a:endParaRPr>
          </a:p>
        </p:txBody>
      </p:sp>
      <p:graphicFrame>
        <p:nvGraphicFramePr>
          <p:cNvPr id="632" name="Table 2"/>
          <p:cNvGraphicFramePr/>
          <p:nvPr>
            <p:extLst>
              <p:ext uri="{D42A27DB-BD31-4B8C-83A1-F6EECF244321}">
                <p14:modId xmlns:p14="http://schemas.microsoft.com/office/powerpoint/2010/main" val="4276367439"/>
              </p:ext>
            </p:extLst>
          </p:nvPr>
        </p:nvGraphicFramePr>
        <p:xfrm>
          <a:off x="107503" y="810720"/>
          <a:ext cx="6326409" cy="5967690"/>
        </p:xfrm>
        <a:graphic>
          <a:graphicData uri="http://schemas.openxmlformats.org/drawingml/2006/table">
            <a:tbl>
              <a:tblPr/>
              <a:tblGrid>
                <a:gridCol w="3888433"/>
                <a:gridCol w="864096"/>
                <a:gridCol w="792088"/>
                <a:gridCol w="781792"/>
              </a:tblGrid>
              <a:tr h="322200">
                <a:tc>
                  <a:txBody>
                    <a:bodyPr/>
                    <a:lstStyle/>
                    <a:p>
                      <a:pPr algn="ctr"/>
                      <a:r>
                        <a:rPr lang="ru-RU" sz="1200" b="1" strike="noStrike" spc="-1" dirty="0">
                          <a:latin typeface="Times New Roman"/>
                        </a:rPr>
                        <a:t>Мероприятия программы</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FF6633"/>
                    </a:solidFill>
                  </a:tcPr>
                </a:tc>
                <a:tc>
                  <a:txBody>
                    <a:bodyPr/>
                    <a:lstStyle/>
                    <a:p>
                      <a:pPr algn="ctr"/>
                      <a:r>
                        <a:rPr lang="ru-RU" sz="1200" b="1" strike="noStrike" spc="-1">
                          <a:latin typeface="Times New Roman"/>
                        </a:rPr>
                        <a:t>2019</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FF6633"/>
                    </a:solidFill>
                  </a:tcPr>
                </a:tc>
                <a:tc>
                  <a:txBody>
                    <a:bodyPr/>
                    <a:lstStyle/>
                    <a:p>
                      <a:pPr algn="ctr"/>
                      <a:r>
                        <a:rPr lang="ru-RU" sz="1200" b="1" strike="noStrike" spc="-1">
                          <a:latin typeface="Times New Roman"/>
                        </a:rPr>
                        <a:t>2020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FF6633"/>
                    </a:solidFill>
                  </a:tcPr>
                </a:tc>
                <a:tc>
                  <a:txBody>
                    <a:bodyPr/>
                    <a:lstStyle/>
                    <a:p>
                      <a:pPr algn="ctr"/>
                      <a:r>
                        <a:rPr lang="ru-RU" sz="1200" b="1" strike="noStrike" spc="-1">
                          <a:latin typeface="Times New Roman"/>
                        </a:rPr>
                        <a:t>2021</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FF6633"/>
                    </a:solidFill>
                  </a:tcPr>
                </a:tc>
              </a:tr>
              <a:tr h="459000">
                <a:tc>
                  <a:txBody>
                    <a:bodyPr/>
                    <a:lstStyle/>
                    <a:p>
                      <a:pPr algn="l" fontAlgn="ctr"/>
                      <a:r>
                        <a:rPr lang="ru-RU" sz="1100" b="0" i="0" u="none" strike="noStrike">
                          <a:effectLst/>
                          <a:latin typeface="Times New Roman"/>
                        </a:rPr>
                        <a:t>Списание муниципального имущества, признанного непригодным по результатам инвентаризации</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FF9966"/>
                    </a:solidFill>
                  </a:tcPr>
                </a:tc>
                <a:tc>
                  <a:txBody>
                    <a:bodyPr/>
                    <a:lstStyle/>
                    <a:p>
                      <a:pPr algn="ctr" fontAlgn="ctr"/>
                      <a:r>
                        <a:rPr lang="ru-RU" sz="1100" b="0" i="0" u="none" strike="noStrike">
                          <a:effectLst/>
                          <a:latin typeface="Times New Roman CYR"/>
                        </a:rPr>
                        <a:t>3 641,01</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rgbClr val="FF9966"/>
                    </a:solidFill>
                  </a:tcPr>
                </a:tc>
                <a:tc>
                  <a:txBody>
                    <a:bodyPr/>
                    <a:lstStyle/>
                    <a:p>
                      <a:pPr algn="ctr" fontAlgn="ctr"/>
                      <a:r>
                        <a:rPr lang="ru-RU" sz="1100" b="0" i="0" u="none" strike="noStrike">
                          <a:effectLst/>
                          <a:latin typeface="Times New Roman CYR"/>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fontAlgn="ctr"/>
                      <a:r>
                        <a:rPr lang="ru-RU" sz="1100" b="0" i="0" u="none" strike="noStrike">
                          <a:effectLst/>
                          <a:latin typeface="Times New Roman CYR"/>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r h="424800">
                <a:tc>
                  <a:txBody>
                    <a:bodyPr/>
                    <a:lstStyle/>
                    <a:p>
                      <a:pPr algn="l" fontAlgn="ctr"/>
                      <a:r>
                        <a:rPr lang="ru-RU" sz="1100" b="0" i="0" u="none" strike="noStrike">
                          <a:effectLst/>
                          <a:latin typeface="Times New Roman"/>
                        </a:rPr>
                        <a:t>Организация работ по изготовлению технических  и кадастровых паспортов, технических планов на объекты недвижимого муниципального имущества, выявленного бесхозяйного имущества</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FFCC99"/>
                    </a:solidFill>
                  </a:tcPr>
                </a:tc>
                <a:tc>
                  <a:txBody>
                    <a:bodyPr/>
                    <a:lstStyle/>
                    <a:p>
                      <a:pPr algn="ctr" fontAlgn="ctr"/>
                      <a:r>
                        <a:rPr lang="ru-RU" sz="1100" b="0" i="0" u="none" strike="noStrike">
                          <a:effectLst/>
                          <a:latin typeface="Times New Roman CYR"/>
                        </a:rPr>
                        <a:t>65 210,00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rgbClr val="FFCC99"/>
                    </a:solidFill>
                  </a:tcPr>
                </a:tc>
                <a:tc>
                  <a:txBody>
                    <a:bodyPr/>
                    <a:lstStyle/>
                    <a:p>
                      <a:pPr algn="ctr" fontAlgn="ctr"/>
                      <a:r>
                        <a:rPr lang="ru-RU" sz="1100" b="0" i="0" u="none" strike="noStrike">
                          <a:effectLst/>
                          <a:latin typeface="Times New Roman CYR"/>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fontAlgn="ctr"/>
                      <a:r>
                        <a:rPr lang="ru-RU" sz="1100" b="0" i="0" u="none" strike="noStrike">
                          <a:effectLst/>
                          <a:latin typeface="Times New Roman CYR"/>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641520">
                <a:tc>
                  <a:txBody>
                    <a:bodyPr/>
                    <a:lstStyle/>
                    <a:p>
                      <a:pPr algn="l" fontAlgn="ctr"/>
                      <a:r>
                        <a:rPr lang="ru-RU" sz="1100" b="0" i="0" u="none" strike="noStrike" dirty="0">
                          <a:effectLst/>
                          <a:latin typeface="Times New Roman"/>
                        </a:rPr>
                        <a:t>Регистрация права собственности муниципального имущества</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FF9966"/>
                    </a:solidFill>
                  </a:tcPr>
                </a:tc>
                <a:tc>
                  <a:txBody>
                    <a:bodyPr/>
                    <a:lstStyle/>
                    <a:p>
                      <a:pPr algn="ctr" fontAlgn="ctr"/>
                      <a:r>
                        <a:rPr lang="ru-RU" sz="1100" b="0" i="0" u="none" strike="noStrike">
                          <a:effectLst/>
                          <a:latin typeface="Times New Roman CYR"/>
                        </a:rPr>
                        <a:t>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rgbClr val="FF9966"/>
                    </a:solidFill>
                  </a:tcPr>
                </a:tc>
                <a:tc>
                  <a:txBody>
                    <a:bodyPr/>
                    <a:lstStyle/>
                    <a:p>
                      <a:pPr algn="ctr" fontAlgn="ctr"/>
                      <a:r>
                        <a:rPr lang="ru-RU" sz="1100" b="0" i="0" u="none" strike="noStrike">
                          <a:effectLst/>
                          <a:latin typeface="Times New Roman CYR"/>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fontAlgn="ctr"/>
                      <a:r>
                        <a:rPr lang="ru-RU" sz="1100" b="0" i="0" u="none" strike="noStrike">
                          <a:effectLst/>
                          <a:latin typeface="Times New Roman CYR"/>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r h="325080">
                <a:tc>
                  <a:txBody>
                    <a:bodyPr/>
                    <a:lstStyle/>
                    <a:p>
                      <a:pPr algn="l" fontAlgn="ctr"/>
                      <a:r>
                        <a:rPr lang="ru-RU" sz="1100" b="0" i="0" u="none" strike="noStrike">
                          <a:effectLst/>
                          <a:latin typeface="Times New Roman"/>
                        </a:rPr>
                        <a:t>Организация работ по проведению оценки стоимости муниципального имущества</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FFCC99"/>
                    </a:solidFill>
                  </a:tcPr>
                </a:tc>
                <a:tc>
                  <a:txBody>
                    <a:bodyPr/>
                    <a:lstStyle/>
                    <a:p>
                      <a:pPr algn="ctr" fontAlgn="ctr"/>
                      <a:r>
                        <a:rPr lang="ru-RU" sz="1100" b="0" i="0" u="none" strike="noStrike">
                          <a:effectLst/>
                          <a:latin typeface="Times New Roman CYR"/>
                        </a:rPr>
                        <a:t>51 857,48</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rgbClr val="FFCC99"/>
                    </a:solidFill>
                  </a:tcPr>
                </a:tc>
                <a:tc>
                  <a:txBody>
                    <a:bodyPr/>
                    <a:lstStyle/>
                    <a:p>
                      <a:pPr algn="ctr" fontAlgn="ctr"/>
                      <a:r>
                        <a:rPr lang="ru-RU" sz="1100" b="0" i="0" u="none" strike="noStrike">
                          <a:effectLst/>
                          <a:latin typeface="Times New Roman CYR"/>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fontAlgn="ctr"/>
                      <a:r>
                        <a:rPr lang="ru-RU" sz="1100" b="0" i="0" u="none" strike="noStrike">
                          <a:effectLst/>
                          <a:latin typeface="Times New Roman CYR"/>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586800">
                <a:tc>
                  <a:txBody>
                    <a:bodyPr/>
                    <a:lstStyle/>
                    <a:p>
                      <a:pPr algn="l" fontAlgn="ctr"/>
                      <a:r>
                        <a:rPr lang="ru-RU" sz="1100" b="0" i="0" u="none" strike="noStrike">
                          <a:effectLst/>
                          <a:latin typeface="Times New Roman"/>
                        </a:rPr>
                        <a:t>Организация работ по проведению кадастровых работ для обеспечения кадастровыми паспортами земельных участков</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FF9966"/>
                    </a:solidFill>
                  </a:tcPr>
                </a:tc>
                <a:tc>
                  <a:txBody>
                    <a:bodyPr/>
                    <a:lstStyle/>
                    <a:p>
                      <a:pPr algn="ctr" fontAlgn="ctr"/>
                      <a:r>
                        <a:rPr lang="ru-RU" sz="1100" b="0" i="0" u="none" strike="noStrike">
                          <a:effectLst/>
                          <a:latin typeface="Times New Roman CYR"/>
                        </a:rPr>
                        <a:t>1 746 898,99</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rgbClr val="FF9966"/>
                    </a:solidFill>
                  </a:tcPr>
                </a:tc>
                <a:tc>
                  <a:txBody>
                    <a:bodyPr/>
                    <a:lstStyle/>
                    <a:p>
                      <a:pPr algn="ctr" fontAlgn="ctr"/>
                      <a:r>
                        <a:rPr lang="ru-RU" sz="1100" b="0" i="0" u="none" strike="noStrike">
                          <a:effectLst/>
                          <a:latin typeface="Times New Roman CYR"/>
                        </a:rPr>
                        <a:t>200 000,00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fontAlgn="ctr"/>
                      <a:r>
                        <a:rPr lang="ru-RU" sz="1100" b="0" i="0" u="none" strike="noStrike">
                          <a:effectLst/>
                          <a:latin typeface="Times New Roman CYR"/>
                        </a:rPr>
                        <a:t>200 000,00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r h="586800">
                <a:tc>
                  <a:txBody>
                    <a:bodyPr/>
                    <a:lstStyle/>
                    <a:p>
                      <a:pPr algn="l" fontAlgn="ctr"/>
                      <a:r>
                        <a:rPr lang="ru-RU" sz="1100" b="0" i="0" u="none" strike="noStrike" dirty="0">
                          <a:effectLst/>
                          <a:latin typeface="Times New Roman"/>
                        </a:rPr>
                        <a:t>Организация работ по лесоустройству и постановке на государственный кадастровый учет лесных участков, находящихся в муниципальной  собственности</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FFCC99"/>
                    </a:solidFill>
                  </a:tcPr>
                </a:tc>
                <a:tc>
                  <a:txBody>
                    <a:bodyPr/>
                    <a:lstStyle/>
                    <a:p>
                      <a:pPr algn="ctr" fontAlgn="ctr"/>
                      <a:r>
                        <a:rPr lang="ru-RU" sz="1100" b="0" i="0" u="none" strike="noStrike">
                          <a:effectLst/>
                          <a:latin typeface="Times New Roman CYR"/>
                        </a:rPr>
                        <a:t>2 356 198,00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rgbClr val="FFCC99"/>
                    </a:solidFill>
                  </a:tcPr>
                </a:tc>
                <a:tc>
                  <a:txBody>
                    <a:bodyPr/>
                    <a:lstStyle/>
                    <a:p>
                      <a:pPr algn="ctr" fontAlgn="ctr"/>
                      <a:r>
                        <a:rPr lang="ru-RU" sz="1100" b="0" i="0" u="none" strike="noStrike">
                          <a:effectLst/>
                          <a:latin typeface="Times New Roman CYR"/>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fontAlgn="ctr"/>
                      <a:r>
                        <a:rPr lang="ru-RU" sz="1100" b="0" i="0" u="none" strike="noStrike">
                          <a:effectLst/>
                          <a:latin typeface="Times New Roman CYR"/>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586800">
                <a:tc>
                  <a:txBody>
                    <a:bodyPr/>
                    <a:lstStyle/>
                    <a:p>
                      <a:pPr algn="l" fontAlgn="b"/>
                      <a:r>
                        <a:rPr lang="ru-RU" sz="1100" b="0" i="0" u="none" strike="noStrike">
                          <a:effectLst/>
                          <a:latin typeface="Times New Roman"/>
                        </a:rPr>
                        <a:t>Проведение комплексных кадастровых работ</a:t>
                      </a:r>
                    </a:p>
                  </a:txBody>
                  <a:tcPr marL="9525" marR="9525" marT="9525" marB="0" anchor="b">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FF9966"/>
                    </a:solidFill>
                  </a:tcPr>
                </a:tc>
                <a:tc>
                  <a:txBody>
                    <a:bodyPr/>
                    <a:lstStyle/>
                    <a:p>
                      <a:pPr algn="ctr" fontAlgn="ctr"/>
                      <a:r>
                        <a:rPr lang="ru-RU" sz="1100" b="0" i="0" u="none" strike="noStrike">
                          <a:effectLst/>
                          <a:latin typeface="Times New Roman CYR"/>
                        </a:rPr>
                        <a:t>1 010 101,01</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rgbClr val="FF9966"/>
                    </a:solidFill>
                  </a:tcPr>
                </a:tc>
                <a:tc>
                  <a:txBody>
                    <a:bodyPr/>
                    <a:lstStyle/>
                    <a:p>
                      <a:pPr algn="ctr" fontAlgn="ctr"/>
                      <a:r>
                        <a:rPr lang="ru-RU" sz="1100" b="0" i="0" u="none" strike="noStrike">
                          <a:effectLst/>
                          <a:latin typeface="Times New Roman CYR"/>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fontAlgn="ctr"/>
                      <a:r>
                        <a:rPr lang="ru-RU" sz="1100" b="0" i="0" u="none" strike="noStrike">
                          <a:effectLst/>
                          <a:latin typeface="Times New Roman CYR"/>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r h="586800">
                <a:tc>
                  <a:txBody>
                    <a:bodyPr/>
                    <a:lstStyle/>
                    <a:p>
                      <a:pPr algn="l" fontAlgn="ctr"/>
                      <a:r>
                        <a:rPr lang="ru-RU" sz="1100" b="0" i="0" u="none" strike="noStrike">
                          <a:effectLst/>
                          <a:latin typeface="Times New Roman"/>
                        </a:rPr>
                        <a:t>Приобретение в муниципальную собственность имущества (основных средств, материальных запасов)</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FFCC99"/>
                    </a:solidFill>
                  </a:tcPr>
                </a:tc>
                <a:tc>
                  <a:txBody>
                    <a:bodyPr/>
                    <a:lstStyle/>
                    <a:p>
                      <a:pPr algn="ctr" fontAlgn="ctr"/>
                      <a:r>
                        <a:rPr lang="ru-RU" sz="1100" b="0" i="0" u="none" strike="noStrike">
                          <a:effectLst/>
                          <a:latin typeface="Times New Roman CYR"/>
                        </a:rPr>
                        <a:t>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rgbClr val="FFCC99"/>
                    </a:solidFill>
                  </a:tcPr>
                </a:tc>
                <a:tc>
                  <a:txBody>
                    <a:bodyPr/>
                    <a:lstStyle/>
                    <a:p>
                      <a:pPr algn="ctr" fontAlgn="ctr"/>
                      <a:r>
                        <a:rPr lang="ru-RU" sz="1100" b="0" i="0" u="none" strike="noStrike" dirty="0">
                          <a:effectLst/>
                          <a:latin typeface="Times New Roman CYR"/>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fontAlgn="ctr"/>
                      <a:r>
                        <a:rPr lang="ru-RU" sz="1100" b="0" i="0" u="none" strike="noStrike">
                          <a:effectLst/>
                          <a:latin typeface="Times New Roman CYR"/>
                        </a:rPr>
                        <a:t>500 000,00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586440">
                <a:tc>
                  <a:txBody>
                    <a:bodyPr/>
                    <a:lstStyle/>
                    <a:p>
                      <a:pPr algn="l" fontAlgn="ctr"/>
                      <a:r>
                        <a:rPr lang="ru-RU" sz="1100" b="0" i="0" u="none" strike="noStrike" dirty="0">
                          <a:effectLst/>
                          <a:latin typeface="Times New Roman"/>
                        </a:rPr>
                        <a:t>Проведение ремонта, реконструкции объектов муниципального имущества, изготовление проектно-сметной документации</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FF9966"/>
                    </a:solidFill>
                  </a:tcPr>
                </a:tc>
                <a:tc>
                  <a:txBody>
                    <a:bodyPr/>
                    <a:lstStyle/>
                    <a:p>
                      <a:pPr algn="ctr" fontAlgn="ctr"/>
                      <a:r>
                        <a:rPr lang="ru-RU" sz="1100" b="0" i="0" u="none" strike="noStrike">
                          <a:effectLst/>
                          <a:latin typeface="Times New Roman CYR"/>
                        </a:rPr>
                        <a:t>3 759 489,88</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FF9966"/>
                    </a:solidFill>
                  </a:tcPr>
                </a:tc>
                <a:tc>
                  <a:txBody>
                    <a:bodyPr/>
                    <a:lstStyle/>
                    <a:p>
                      <a:pPr algn="ctr" fontAlgn="ctr"/>
                      <a:r>
                        <a:rPr lang="ru-RU" sz="1100" b="0" i="0" u="none" strike="noStrike">
                          <a:effectLst/>
                          <a:latin typeface="Times New Roman CYR"/>
                        </a:rPr>
                        <a:t>1 000 000,00</a:t>
                      </a: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FF9966"/>
                    </a:solidFill>
                  </a:tcPr>
                </a:tc>
                <a:tc>
                  <a:txBody>
                    <a:bodyPr/>
                    <a:lstStyle/>
                    <a:p>
                      <a:pPr algn="ctr" fontAlgn="ctr"/>
                      <a:r>
                        <a:rPr lang="ru-RU" sz="1100" b="0" i="0" u="none" strike="noStrike">
                          <a:effectLst/>
                          <a:latin typeface="Times New Roman CYR"/>
                        </a:rPr>
                        <a:t>1 000 000,00</a:t>
                      </a: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FF9966"/>
                    </a:solidFill>
                  </a:tcPr>
                </a:tc>
              </a:tr>
              <a:tr h="586440">
                <a:tc>
                  <a:txBody>
                    <a:bodyPr/>
                    <a:lstStyle/>
                    <a:p>
                      <a:pPr algn="l" fontAlgn="ctr"/>
                      <a:r>
                        <a:rPr lang="ru-RU" sz="1100" b="0" i="0" u="none" strike="noStrike" dirty="0">
                          <a:effectLst/>
                          <a:latin typeface="Times New Roman"/>
                        </a:rPr>
                        <a:t>Содержание и обслуживание муниципального имущества </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FF9966"/>
                    </a:solidFill>
                  </a:tcPr>
                </a:tc>
                <a:tc>
                  <a:txBody>
                    <a:bodyPr/>
                    <a:lstStyle/>
                    <a:p>
                      <a:pPr algn="ctr" fontAlgn="ctr"/>
                      <a:r>
                        <a:rPr lang="ru-RU" sz="1100" b="0" i="0" u="none" strike="noStrike">
                          <a:effectLst/>
                          <a:latin typeface="Times New Roman CYR"/>
                        </a:rPr>
                        <a:t>8 257 802,48</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FF9966"/>
                    </a:solidFill>
                  </a:tcPr>
                </a:tc>
                <a:tc>
                  <a:txBody>
                    <a:bodyPr/>
                    <a:lstStyle/>
                    <a:p>
                      <a:pPr algn="ctr" fontAlgn="ctr"/>
                      <a:r>
                        <a:rPr lang="ru-RU" sz="1100" b="0" i="0" u="none" strike="noStrike">
                          <a:effectLst/>
                          <a:latin typeface="Times New Roman CYR"/>
                        </a:rPr>
                        <a:t>7 092 857,00</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FF9966"/>
                    </a:solidFill>
                  </a:tcPr>
                </a:tc>
                <a:tc>
                  <a:txBody>
                    <a:bodyPr/>
                    <a:lstStyle/>
                    <a:p>
                      <a:pPr algn="ctr" fontAlgn="ctr"/>
                      <a:r>
                        <a:rPr lang="ru-RU" sz="1100" b="0" i="0" u="none" strike="noStrike" dirty="0">
                          <a:effectLst/>
                          <a:latin typeface="Times New Roman CYR"/>
                        </a:rPr>
                        <a:t>7 092 857,00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rgbClr val="FF9966"/>
                    </a:solidFill>
                  </a:tcPr>
                </a:tc>
              </a:tr>
            </a:tbl>
          </a:graphicData>
        </a:graphic>
      </p:graphicFrame>
      <p:graphicFrame>
        <p:nvGraphicFramePr>
          <p:cNvPr id="2" name="Диаграмма 1"/>
          <p:cNvGraphicFramePr/>
          <p:nvPr>
            <p:extLst>
              <p:ext uri="{D42A27DB-BD31-4B8C-83A1-F6EECF244321}">
                <p14:modId xmlns:p14="http://schemas.microsoft.com/office/powerpoint/2010/main" val="933118861"/>
              </p:ext>
            </p:extLst>
          </p:nvPr>
        </p:nvGraphicFramePr>
        <p:xfrm>
          <a:off x="6294982" y="2204864"/>
          <a:ext cx="3047820" cy="193516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Shape 4"/>
          <p:cNvSpPr txBox="1"/>
          <p:nvPr/>
        </p:nvSpPr>
        <p:spPr>
          <a:xfrm>
            <a:off x="6601568" y="4185084"/>
            <a:ext cx="2375984" cy="648072"/>
          </a:xfrm>
          <a:prstGeom prst="rect">
            <a:avLst/>
          </a:prstGeom>
          <a:noFill/>
          <a:ln>
            <a:noFill/>
          </a:ln>
        </p:spPr>
        <p:txBody>
          <a:bodyPr lIns="90000" tIns="45000" rIns="90000" bIns="45000"/>
          <a:lstStyle/>
          <a:p>
            <a:pPr algn="ctr">
              <a:lnSpc>
                <a:spcPct val="100000"/>
              </a:lnSpc>
            </a:pPr>
            <a:r>
              <a:rPr lang="ru-RU" sz="1200" b="1" strike="noStrike" spc="-1" dirty="0">
                <a:solidFill>
                  <a:srgbClr val="C00000"/>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200" b="0" strike="noStrike" spc="-1" dirty="0">
              <a:solidFill>
                <a:srgbClr val="C00000"/>
              </a:solidFill>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C00000"/>
                </a:solidFill>
                <a:latin typeface="Times New Roman" panose="02020603050405020304" pitchFamily="18" charset="0"/>
                <a:ea typeface="DejaVu Sans"/>
                <a:cs typeface="Times New Roman" panose="02020603050405020304" pitchFamily="18" charset="0"/>
              </a:rPr>
              <a:t>в расходах бюджета, %</a:t>
            </a:r>
            <a:endParaRPr lang="ru-RU" sz="1200" b="0" strike="noStrike" spc="-1" dirty="0">
              <a:solidFill>
                <a:srgbClr val="C00000"/>
              </a:solidFill>
              <a:latin typeface="Times New Roman" panose="02020603050405020304" pitchFamily="18" charset="0"/>
              <a:cs typeface="Times New Roman" panose="02020603050405020304" pitchFamily="18" charset="0"/>
            </a:endParaRPr>
          </a:p>
        </p:txBody>
      </p:sp>
      <p:graphicFrame>
        <p:nvGraphicFramePr>
          <p:cNvPr id="10" name="Диаграмма 9"/>
          <p:cNvGraphicFramePr/>
          <p:nvPr>
            <p:extLst>
              <p:ext uri="{D42A27DB-BD31-4B8C-83A1-F6EECF244321}">
                <p14:modId xmlns:p14="http://schemas.microsoft.com/office/powerpoint/2010/main" val="1866328633"/>
              </p:ext>
            </p:extLst>
          </p:nvPr>
        </p:nvGraphicFramePr>
        <p:xfrm>
          <a:off x="6601568" y="4941168"/>
          <a:ext cx="2533344" cy="1730236"/>
        </p:xfrm>
        <a:graphic>
          <a:graphicData uri="http://schemas.openxmlformats.org/drawingml/2006/chart">
            <c:chart xmlns:c="http://schemas.openxmlformats.org/drawingml/2006/chart" xmlns:r="http://schemas.openxmlformats.org/officeDocument/2006/relationships" r:id="rId4"/>
          </a:graphicData>
        </a:graphic>
      </p:graphicFrame>
      <p:sp>
        <p:nvSpPr>
          <p:cNvPr id="11" name="Заголовок 1"/>
          <p:cNvSpPr txBox="1">
            <a:spLocks/>
          </p:cNvSpPr>
          <p:nvPr/>
        </p:nvSpPr>
        <p:spPr>
          <a:xfrm>
            <a:off x="0" y="3852"/>
            <a:ext cx="9144000" cy="688844"/>
          </a:xfrm>
          <a:prstGeom prst="rect">
            <a:avLst/>
          </a:prstGeom>
          <a:blipFill>
            <a:blip r:embed="rId5"/>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2" name="TextShape 5"/>
          <p:cNvSpPr txBox="1"/>
          <p:nvPr/>
        </p:nvSpPr>
        <p:spPr>
          <a:xfrm>
            <a:off x="396000" y="15098"/>
            <a:ext cx="8352000" cy="677598"/>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 имуществом</a:t>
            </a:r>
            <a:r>
              <a:rPr lang="ru-RU" sz="2000" b="1" strike="noStrike" spc="-1" dirty="0" smtClean="0">
                <a:solidFill>
                  <a:srgbClr val="21409A"/>
                </a:solidFill>
                <a:latin typeface="Times New Roman"/>
              </a:rPr>
              <a:t>»</a:t>
            </a:r>
            <a:endParaRPr lang="ru-RU" sz="2000" b="0" strike="noStrike" spc="-1" dirty="0">
              <a:latin typeface="Arial"/>
            </a:endParaRPr>
          </a:p>
        </p:txBody>
      </p:sp>
      <p:sp>
        <p:nvSpPr>
          <p:cNvPr id="3" name="TextBox 2"/>
          <p:cNvSpPr txBox="1"/>
          <p:nvPr/>
        </p:nvSpPr>
        <p:spPr>
          <a:xfrm>
            <a:off x="107504" y="508030"/>
            <a:ext cx="477118" cy="369332"/>
          </a:xfrm>
          <a:prstGeom prst="rect">
            <a:avLst/>
          </a:prstGeom>
          <a:noFill/>
        </p:spPr>
        <p:txBody>
          <a:bodyPr wrap="none" rtlCol="0">
            <a:spAutoFit/>
          </a:bodyPr>
          <a:lstStyle/>
          <a:p>
            <a:r>
              <a:rPr lang="ru-RU" sz="1200" b="1" dirty="0">
                <a:latin typeface="Times New Roman" panose="02020603050405020304" pitchFamily="18" charset="0"/>
                <a:cs typeface="Times New Roman" panose="02020603050405020304" pitchFamily="18" charset="0"/>
              </a:rPr>
              <a:t>р</a:t>
            </a:r>
            <a:r>
              <a:rPr lang="ru-RU" sz="1200" b="1" dirty="0" smtClean="0">
                <a:latin typeface="Times New Roman" panose="02020603050405020304" pitchFamily="18" charset="0"/>
                <a:cs typeface="Times New Roman" panose="02020603050405020304" pitchFamily="18" charset="0"/>
              </a:rPr>
              <a:t>уб</a:t>
            </a:r>
            <a:r>
              <a:rPr lang="ru-RU" dirty="0" smtClean="0"/>
              <a:t>.</a:t>
            </a:r>
            <a:endParaRPr lang="ru-RU"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 name="CustomShape 1"/>
          <p:cNvSpPr/>
          <p:nvPr/>
        </p:nvSpPr>
        <p:spPr>
          <a:xfrm>
            <a:off x="125280" y="765000"/>
            <a:ext cx="8767200" cy="1799904"/>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Цели муниципальной программы:</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1. Повышение эффективности управления и распоряжения муниципальным имуществом, обеспечение его сохранности и целевого использования. Качественное развитие процесса регистрации муниципальной собственности.</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2. Повышение эффективности использования земельных ресурсов.</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3. Улучшение  технического и функционального состояния, содержания и обслуживания муниципального имущества, обеспечение имущественной основы.</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4. Обеспечение территории муниципального образования городского округа «Вуктыл» актуальной градостроительной деятельностью.</a:t>
            </a:r>
            <a:endParaRPr lang="ru-RU" sz="1200" b="0" strike="noStrike" spc="-1" dirty="0">
              <a:latin typeface="Times New Roman" panose="02020603050405020304" pitchFamily="18" charset="0"/>
              <a:cs typeface="Times New Roman" panose="02020603050405020304" pitchFamily="18" charset="0"/>
            </a:endParaRPr>
          </a:p>
        </p:txBody>
      </p:sp>
      <p:sp>
        <p:nvSpPr>
          <p:cNvPr id="635" name="CustomShape 2"/>
          <p:cNvSpPr/>
          <p:nvPr/>
        </p:nvSpPr>
        <p:spPr>
          <a:xfrm>
            <a:off x="108512" y="2276872"/>
            <a:ext cx="8767200" cy="19650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Совершенствование,  оптимизация и актуализация учета муниципального имущества.</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2. Повышение эффективности   использования  муниципального имущества и земельных ресурсов.</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3. Пополнение доходной части бюджета от использования муниципального имущества.</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4. Предоставление имущественной поддержки субъектам малого и среднего предпринимательства.</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5. Осуществление контроля за использованием муниципального имущества.</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6. Обеспечение улучшения технического и функционального состояния, содержания и обслуживания муниципального имущества, обеспечение имущественной основы.</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7. Обеспечение актуализации документов территориального планирования и градостроительного зонирования.</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8. Создание и ведение информационной системы обеспечения градостроительной деятельности.</a:t>
            </a:r>
            <a:endParaRPr lang="ru-RU" sz="1200" b="0" strike="noStrike" spc="-1" dirty="0">
              <a:latin typeface="Times New Roman" panose="02020603050405020304" pitchFamily="18" charset="0"/>
              <a:cs typeface="Times New Roman" panose="02020603050405020304" pitchFamily="18" charset="0"/>
            </a:endParaRPr>
          </a:p>
        </p:txBody>
      </p:sp>
      <p:sp>
        <p:nvSpPr>
          <p:cNvPr id="636" name="CustomShape 3"/>
          <p:cNvSpPr/>
          <p:nvPr/>
        </p:nvSpPr>
        <p:spPr>
          <a:xfrm>
            <a:off x="556816" y="4149080"/>
            <a:ext cx="8208448" cy="5202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Основные целевые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индикаторы и показатели МП</a:t>
            </a:r>
            <a:endParaRPr lang="ru-RU" sz="1200" b="0" strike="noStrike" spc="-1" dirty="0">
              <a:latin typeface="Times New Roman" panose="02020603050405020304" pitchFamily="18" charset="0"/>
              <a:cs typeface="Times New Roman" panose="02020603050405020304" pitchFamily="18" charset="0"/>
            </a:endParaRPr>
          </a:p>
        </p:txBody>
      </p:sp>
      <p:sp>
        <p:nvSpPr>
          <p:cNvPr id="10" name="Заголовок 1"/>
          <p:cNvSpPr txBox="1">
            <a:spLocks/>
          </p:cNvSpPr>
          <p:nvPr/>
        </p:nvSpPr>
        <p:spPr>
          <a:xfrm>
            <a:off x="0" y="3852"/>
            <a:ext cx="9144000" cy="688844"/>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77598"/>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 имуществом</a:t>
            </a:r>
            <a:r>
              <a:rPr lang="ru-RU" sz="2000" b="1" strike="noStrike" spc="-1" dirty="0" smtClean="0">
                <a:solidFill>
                  <a:srgbClr val="21409A"/>
                </a:solidFill>
                <a:latin typeface="Times New Roman"/>
              </a:rPr>
              <a:t>»</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807341184"/>
              </p:ext>
            </p:extLst>
          </p:nvPr>
        </p:nvGraphicFramePr>
        <p:xfrm>
          <a:off x="1547664" y="4669280"/>
          <a:ext cx="5496272" cy="1815976"/>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 name="TextShape 1"/>
          <p:cNvSpPr txBox="1"/>
          <p:nvPr/>
        </p:nvSpPr>
        <p:spPr>
          <a:xfrm>
            <a:off x="385200" y="4653136"/>
            <a:ext cx="8110800" cy="511200"/>
          </a:xfrm>
          <a:prstGeom prst="rect">
            <a:avLst/>
          </a:prstGeom>
          <a:noFill/>
          <a:ln>
            <a:noFill/>
          </a:ln>
        </p:spPr>
        <p:txBody>
          <a:bodyPr lIns="90000" tIns="45000" rIns="90000" bIns="45000"/>
          <a:lstStyle/>
          <a:p>
            <a:pPr algn="ctr">
              <a:lnSpc>
                <a:spcPct val="100000"/>
              </a:lnSpc>
            </a:pPr>
            <a:r>
              <a:rPr lang="ru-RU" sz="1500" b="1" strike="noStrike" spc="-1" dirty="0">
                <a:solidFill>
                  <a:srgbClr val="000000"/>
                </a:solidFill>
                <a:latin typeface="Times New Roman"/>
                <a:ea typeface="DejaVu Sans"/>
              </a:rPr>
              <a:t>Доля расходов на реализацию программы </a:t>
            </a:r>
            <a:endParaRPr lang="ru-RU" sz="1500" b="0" strike="noStrike" spc="-1" dirty="0">
              <a:latin typeface="Arial"/>
            </a:endParaRPr>
          </a:p>
          <a:p>
            <a:pPr algn="ctr">
              <a:lnSpc>
                <a:spcPct val="100000"/>
              </a:lnSpc>
            </a:pPr>
            <a:r>
              <a:rPr lang="ru-RU" sz="1500" b="1" strike="noStrike" spc="-1" dirty="0">
                <a:solidFill>
                  <a:srgbClr val="000000"/>
                </a:solidFill>
                <a:latin typeface="Times New Roman"/>
                <a:ea typeface="DejaVu Sans"/>
              </a:rPr>
              <a:t>в расходах бюджета, %</a:t>
            </a:r>
            <a:endParaRPr lang="ru-RU" sz="1500" b="0" strike="noStrike" spc="-1" dirty="0">
              <a:latin typeface="Arial"/>
            </a:endParaRPr>
          </a:p>
        </p:txBody>
      </p:sp>
      <p:sp>
        <p:nvSpPr>
          <p:cNvPr id="644" name="TextShape 2"/>
          <p:cNvSpPr txBox="1"/>
          <p:nvPr/>
        </p:nvSpPr>
        <p:spPr>
          <a:xfrm>
            <a:off x="0" y="1064351"/>
            <a:ext cx="8991000" cy="785680"/>
          </a:xfrm>
          <a:prstGeom prst="rect">
            <a:avLst/>
          </a:prstGeom>
          <a:noFill/>
          <a:ln>
            <a:noFill/>
          </a:ln>
        </p:spPr>
        <p:txBody>
          <a:bodyPr lIns="90000" tIns="45000" rIns="90000" bIns="45000"/>
          <a:lstStyle/>
          <a:p>
            <a:pPr algn="ctr"/>
            <a:r>
              <a:rPr lang="ru-RU" sz="1800" b="1" i="1" strike="noStrike" spc="-1" dirty="0">
                <a:latin typeface="Times New Roman"/>
              </a:rPr>
              <a:t>Предусмотрено на реализацию программы</a:t>
            </a:r>
            <a:endParaRPr lang="ru-RU" sz="1800" b="0" strike="noStrike" spc="-1" dirty="0">
              <a:latin typeface="Arial"/>
            </a:endParaRPr>
          </a:p>
          <a:p>
            <a:pPr algn="ctr"/>
            <a:r>
              <a:rPr lang="ru-RU" sz="1800" b="1" i="1" strike="noStrike" spc="-1" dirty="0">
                <a:latin typeface="Times New Roman"/>
              </a:rPr>
              <a:t>2019 год — </a:t>
            </a:r>
            <a:r>
              <a:rPr lang="ru-RU" sz="1800" b="1" i="1" strike="noStrike" spc="-1" dirty="0" smtClean="0">
                <a:latin typeface="Times New Roman"/>
              </a:rPr>
              <a:t>12 595,5 ; </a:t>
            </a:r>
            <a:r>
              <a:rPr lang="ru-RU" sz="1800" b="1" i="1" strike="noStrike" spc="-1" dirty="0">
                <a:latin typeface="Times New Roman"/>
              </a:rPr>
              <a:t>2020 год — </a:t>
            </a:r>
            <a:r>
              <a:rPr lang="ru-RU" sz="1800" b="1" i="1" strike="noStrike" spc="-1" dirty="0" smtClean="0">
                <a:latin typeface="Times New Roman"/>
              </a:rPr>
              <a:t>10 471,2 ; </a:t>
            </a:r>
            <a:r>
              <a:rPr lang="ru-RU" sz="1800" b="1" i="1" strike="noStrike" spc="-1" dirty="0">
                <a:latin typeface="Times New Roman"/>
              </a:rPr>
              <a:t>2021 год — </a:t>
            </a:r>
            <a:r>
              <a:rPr lang="ru-RU" sz="1800" b="1" i="1" strike="noStrike" spc="-1" dirty="0" smtClean="0">
                <a:latin typeface="Times New Roman"/>
              </a:rPr>
              <a:t>10 471,2 </a:t>
            </a:r>
            <a:endParaRPr lang="ru-RU" sz="1800" b="0" strike="noStrike" spc="-1" dirty="0">
              <a:latin typeface="Arial"/>
            </a:endParaRPr>
          </a:p>
          <a:p>
            <a:pPr algn="ctr"/>
            <a:endParaRPr lang="ru-RU" sz="18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718588367"/>
              </p:ext>
            </p:extLst>
          </p:nvPr>
        </p:nvGraphicFramePr>
        <p:xfrm>
          <a:off x="-180528" y="2003336"/>
          <a:ext cx="5256584" cy="26800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Диаграмма 2"/>
          <p:cNvGraphicFramePr/>
          <p:nvPr>
            <p:extLst>
              <p:ext uri="{D42A27DB-BD31-4B8C-83A1-F6EECF244321}">
                <p14:modId xmlns:p14="http://schemas.microsoft.com/office/powerpoint/2010/main" val="459698353"/>
              </p:ext>
            </p:extLst>
          </p:nvPr>
        </p:nvGraphicFramePr>
        <p:xfrm>
          <a:off x="5015952" y="2276872"/>
          <a:ext cx="3480048" cy="2159848"/>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p:cNvSpPr txBox="1"/>
          <p:nvPr/>
        </p:nvSpPr>
        <p:spPr>
          <a:xfrm>
            <a:off x="5372594" y="1952863"/>
            <a:ext cx="3137718" cy="307777"/>
          </a:xfrm>
          <a:prstGeom prst="rect">
            <a:avLst/>
          </a:prstGeom>
          <a:noFill/>
        </p:spPr>
        <p:txBody>
          <a:bodyPr wrap="none" rtlCol="0">
            <a:spAutoFit/>
          </a:bodyPr>
          <a:lstStyle/>
          <a:p>
            <a:r>
              <a:rPr lang="ru-RU" sz="1400" b="1" dirty="0" smtClean="0">
                <a:latin typeface="Times New Roman" panose="02020603050405020304" pitchFamily="18" charset="0"/>
                <a:cs typeface="Times New Roman" panose="02020603050405020304" pitchFamily="18" charset="0"/>
              </a:rPr>
              <a:t>Основные мероприятия программы</a:t>
            </a:r>
            <a:endParaRPr lang="ru-RU" sz="1400" b="1" dirty="0">
              <a:latin typeface="Times New Roman" panose="02020603050405020304" pitchFamily="18" charset="0"/>
              <a:cs typeface="Times New Roman" panose="02020603050405020304" pitchFamily="18" charset="0"/>
            </a:endParaRPr>
          </a:p>
        </p:txBody>
      </p:sp>
      <p:graphicFrame>
        <p:nvGraphicFramePr>
          <p:cNvPr id="5" name="Диаграмма 4"/>
          <p:cNvGraphicFramePr/>
          <p:nvPr>
            <p:extLst>
              <p:ext uri="{D42A27DB-BD31-4B8C-83A1-F6EECF244321}">
                <p14:modId xmlns:p14="http://schemas.microsoft.com/office/powerpoint/2010/main" val="4224179988"/>
              </p:ext>
            </p:extLst>
          </p:nvPr>
        </p:nvGraphicFramePr>
        <p:xfrm>
          <a:off x="1952151" y="4975200"/>
          <a:ext cx="4708082" cy="1882800"/>
        </p:xfrm>
        <a:graphic>
          <a:graphicData uri="http://schemas.openxmlformats.org/drawingml/2006/chart">
            <c:chart xmlns:c="http://schemas.openxmlformats.org/drawingml/2006/chart" xmlns:r="http://schemas.openxmlformats.org/officeDocument/2006/relationships" r:id="rId5"/>
          </a:graphicData>
        </a:graphic>
      </p:graphicFrame>
      <p:sp>
        <p:nvSpPr>
          <p:cNvPr id="11" name="Заголовок 1"/>
          <p:cNvSpPr txBox="1">
            <a:spLocks/>
          </p:cNvSpPr>
          <p:nvPr/>
        </p:nvSpPr>
        <p:spPr>
          <a:xfrm>
            <a:off x="0" y="3851"/>
            <a:ext cx="9144000" cy="1060499"/>
          </a:xfrm>
          <a:prstGeom prst="rect">
            <a:avLst/>
          </a:prstGeom>
          <a:blipFill>
            <a:blip r:embed="rId6"/>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2" name="TextShape 5"/>
          <p:cNvSpPr txBox="1"/>
          <p:nvPr/>
        </p:nvSpPr>
        <p:spPr>
          <a:xfrm>
            <a:off x="385200" y="0"/>
            <a:ext cx="8352000" cy="106435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муниципальными финансами и муниципальным долгом городского округа «Вуктыл», </a:t>
            </a:r>
            <a:r>
              <a:rPr lang="ru-RU" sz="2000" b="1" spc="-1" dirty="0" err="1" smtClean="0">
                <a:solidFill>
                  <a:srgbClr val="21409A"/>
                </a:solidFill>
                <a:latin typeface="Times New Roman"/>
              </a:rPr>
              <a:t>тыс.руб</a:t>
            </a:r>
            <a:r>
              <a:rPr lang="ru-RU" sz="2000" b="1" spc="-1" dirty="0" smtClean="0">
                <a:solidFill>
                  <a:srgbClr val="21409A"/>
                </a:solidFill>
                <a:latin typeface="Times New Roman"/>
              </a:rPr>
              <a:t>.</a:t>
            </a:r>
            <a:endParaRPr lang="ru-RU" sz="2000" b="0" strike="noStrike" spc="-1" dirty="0">
              <a:latin typeface="Arial"/>
            </a:endParaRPr>
          </a:p>
        </p:txBody>
      </p:sp>
      <p:sp>
        <p:nvSpPr>
          <p:cNvPr id="13" name="TextBox 12"/>
          <p:cNvSpPr txBox="1"/>
          <p:nvPr/>
        </p:nvSpPr>
        <p:spPr>
          <a:xfrm>
            <a:off x="539552" y="1797486"/>
            <a:ext cx="3268074" cy="307777"/>
          </a:xfrm>
          <a:prstGeom prst="rect">
            <a:avLst/>
          </a:prstGeom>
          <a:noFill/>
        </p:spPr>
        <p:txBody>
          <a:bodyPr wrap="none" rtlCol="0">
            <a:spAutoFit/>
          </a:bodyPr>
          <a:lstStyle/>
          <a:p>
            <a:r>
              <a:rPr lang="ru-RU" sz="1400" b="1" dirty="0" smtClean="0">
                <a:latin typeface="Times New Roman" panose="02020603050405020304" pitchFamily="18" charset="0"/>
                <a:cs typeface="Times New Roman" panose="02020603050405020304" pitchFamily="18" charset="0"/>
              </a:rPr>
              <a:t>Программа состоит из 2 подпрограмм</a:t>
            </a:r>
            <a:endParaRPr lang="ru-RU" sz="14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 name="CustomShape 1"/>
          <p:cNvSpPr/>
          <p:nvPr/>
        </p:nvSpPr>
        <p:spPr>
          <a:xfrm>
            <a:off x="288000" y="1055990"/>
            <a:ext cx="8855640" cy="14328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strike="noStrike" spc="-1" dirty="0">
                <a:solidFill>
                  <a:srgbClr val="0000FF"/>
                </a:solidFill>
                <a:latin typeface="Calibri"/>
                <a:ea typeface="Microsoft YaHei"/>
              </a:rPr>
              <a:t>Цель муниципальной программы </a:t>
            </a:r>
            <a:r>
              <a:rPr lang="ru-RU" sz="1200" b="1" strike="noStrike" spc="-1" dirty="0">
                <a:solidFill>
                  <a:srgbClr val="000000"/>
                </a:solidFill>
                <a:latin typeface="Calibri"/>
                <a:ea typeface="Microsoft YaHei"/>
              </a:rPr>
              <a:t>- обеспечение устойчивости и сбалансированности бюджета муниципального образования городского округа «Вуктыл».</a:t>
            </a:r>
            <a:endParaRPr lang="ru-RU" sz="1200" b="0" strike="noStrike" spc="-1" dirty="0">
              <a:latin typeface="Arial"/>
            </a:endParaRPr>
          </a:p>
          <a:p>
            <a:pPr algn="just">
              <a:lnSpc>
                <a:spcPct val="100000"/>
              </a:lnSpc>
            </a:pPr>
            <a:r>
              <a:rPr lang="ru-RU" sz="1400" b="1" strike="noStrike" spc="-1" dirty="0">
                <a:solidFill>
                  <a:srgbClr val="0000FF"/>
                </a:solidFill>
                <a:latin typeface="Calibri"/>
                <a:ea typeface="Microsoft YaHei"/>
              </a:rPr>
              <a:t>Задачи муниципальной программы:</a:t>
            </a:r>
            <a:endParaRPr lang="ru-RU" sz="1400" b="0" strike="noStrike" spc="-1" dirty="0">
              <a:latin typeface="Arial"/>
            </a:endParaRPr>
          </a:p>
          <a:p>
            <a:pPr algn="just">
              <a:lnSpc>
                <a:spcPct val="100000"/>
              </a:lnSpc>
            </a:pPr>
            <a:r>
              <a:rPr lang="ru-RU" sz="1200" b="1" strike="noStrike" spc="-1" dirty="0">
                <a:solidFill>
                  <a:srgbClr val="000000"/>
                </a:solidFill>
                <a:latin typeface="Calibri"/>
                <a:ea typeface="Microsoft YaHei"/>
              </a:rPr>
              <a:t>1. Повышение эффективности управления муниципальными финансами в городском округе «Вуктыл».</a:t>
            </a:r>
            <a:endParaRPr lang="ru-RU" sz="1200" b="0" strike="noStrike" spc="-1" dirty="0">
              <a:latin typeface="Arial"/>
            </a:endParaRPr>
          </a:p>
          <a:p>
            <a:pPr algn="just">
              <a:lnSpc>
                <a:spcPct val="100000"/>
              </a:lnSpc>
            </a:pPr>
            <a:r>
              <a:rPr lang="ru-RU" sz="1200" b="1" strike="noStrike" spc="-1" dirty="0">
                <a:solidFill>
                  <a:srgbClr val="000000"/>
                </a:solidFill>
                <a:latin typeface="Calibri"/>
                <a:ea typeface="Microsoft YaHei"/>
              </a:rPr>
              <a:t>2. Обеспечение сбалансированности бюджетной системы городского округа «Вуктыл».</a:t>
            </a:r>
            <a:endParaRPr lang="ru-RU" sz="1200" b="0" strike="noStrike" spc="-1" dirty="0">
              <a:latin typeface="Arial"/>
            </a:endParaRPr>
          </a:p>
          <a:p>
            <a:pPr algn="just">
              <a:lnSpc>
                <a:spcPct val="100000"/>
              </a:lnSpc>
            </a:pPr>
            <a:r>
              <a:rPr lang="ru-RU" sz="1200" b="1" strike="noStrike" spc="-1" dirty="0">
                <a:solidFill>
                  <a:srgbClr val="000000"/>
                </a:solidFill>
                <a:latin typeface="Calibri"/>
                <a:ea typeface="Microsoft YaHei"/>
              </a:rPr>
              <a:t>3. Обеспечение реализации подпрограмм, основных мероприятий и мероприятий программы в соответствии с установленными сроками и задачами.</a:t>
            </a:r>
            <a:endParaRPr lang="ru-RU" sz="1200" b="0" strike="noStrike" spc="-1" dirty="0">
              <a:latin typeface="Arial"/>
            </a:endParaRPr>
          </a:p>
        </p:txBody>
      </p:sp>
      <p:graphicFrame>
        <p:nvGraphicFramePr>
          <p:cNvPr id="648" name="Table 2"/>
          <p:cNvGraphicFramePr/>
          <p:nvPr/>
        </p:nvGraphicFramePr>
        <p:xfrm>
          <a:off x="164520" y="2980080"/>
          <a:ext cx="8906400" cy="3755160"/>
        </p:xfrm>
        <a:graphic>
          <a:graphicData uri="http://schemas.openxmlformats.org/drawingml/2006/table">
            <a:tbl>
              <a:tblPr/>
              <a:tblGrid>
                <a:gridCol w="3044880"/>
                <a:gridCol w="776160"/>
                <a:gridCol w="829080"/>
                <a:gridCol w="680400"/>
                <a:gridCol w="691200"/>
                <a:gridCol w="765720"/>
                <a:gridCol w="712080"/>
                <a:gridCol w="704520"/>
                <a:gridCol w="702360"/>
              </a:tblGrid>
              <a:tr h="459000">
                <a:tc>
                  <a:txBody>
                    <a:bodyPr/>
                    <a:lstStyle/>
                    <a:p>
                      <a:pPr algn="ctr"/>
                      <a:r>
                        <a:rPr lang="ru-RU" sz="1200" b="1" strike="noStrike" spc="-1">
                          <a:latin typeface="Times New Roman"/>
                          <a:ea typeface="Microsoft YaHei"/>
                        </a:rPr>
                        <a:t>Показатель   (индикатор)   (наименование)</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198A8A"/>
                    </a:solidFill>
                  </a:tcPr>
                </a:tc>
                <a:tc>
                  <a:txBody>
                    <a:bodyPr/>
                    <a:lstStyle/>
                    <a:p>
                      <a:r>
                        <a:rPr lang="ru-RU" sz="1200" b="1" strike="noStrike" spc="-1">
                          <a:latin typeface="Times New Roman"/>
                        </a:rPr>
                        <a:t>ед.изм.</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198A8A"/>
                    </a:solidFill>
                  </a:tcPr>
                </a:tc>
                <a:tc>
                  <a:txBody>
                    <a:bodyPr/>
                    <a:lstStyle/>
                    <a:p>
                      <a:r>
                        <a:rPr lang="ru-RU" sz="1200" b="1" strike="noStrike" spc="-1">
                          <a:latin typeface="Times New Roman"/>
                        </a:rPr>
                        <a:t>2015</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198A8A"/>
                    </a:solidFill>
                  </a:tcPr>
                </a:tc>
                <a:tc>
                  <a:txBody>
                    <a:bodyPr/>
                    <a:lstStyle/>
                    <a:p>
                      <a:r>
                        <a:rPr lang="ru-RU" sz="1200" b="1" strike="noStrike" spc="-1">
                          <a:latin typeface="Times New Roman"/>
                        </a:rPr>
                        <a:t>2016</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198A8A"/>
                    </a:solidFill>
                  </a:tcPr>
                </a:tc>
                <a:tc>
                  <a:txBody>
                    <a:bodyPr/>
                    <a:lstStyle/>
                    <a:p>
                      <a:r>
                        <a:rPr lang="ru-RU" sz="1200" b="1" strike="noStrike" spc="-1">
                          <a:latin typeface="Times New Roman"/>
                        </a:rPr>
                        <a:t>2017</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198A8A"/>
                    </a:solidFill>
                  </a:tcPr>
                </a:tc>
                <a:tc>
                  <a:txBody>
                    <a:bodyPr/>
                    <a:lstStyle/>
                    <a:p>
                      <a:r>
                        <a:rPr lang="ru-RU" sz="1200" b="1" strike="noStrike" spc="-1">
                          <a:latin typeface="Times New Roman"/>
                        </a:rPr>
                        <a:t>2018</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198A8A"/>
                    </a:solidFill>
                  </a:tcPr>
                </a:tc>
                <a:tc>
                  <a:txBody>
                    <a:bodyPr/>
                    <a:lstStyle/>
                    <a:p>
                      <a:r>
                        <a:rPr lang="ru-RU" sz="1200" b="1" strike="noStrike" spc="-1">
                          <a:latin typeface="Times New Roman"/>
                        </a:rPr>
                        <a:t>2019</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198A8A"/>
                    </a:solidFill>
                  </a:tcPr>
                </a:tc>
                <a:tc>
                  <a:txBody>
                    <a:bodyPr/>
                    <a:lstStyle/>
                    <a:p>
                      <a:r>
                        <a:rPr lang="ru-RU" sz="1200" b="1" strike="noStrike" spc="-1">
                          <a:latin typeface="Times New Roman"/>
                        </a:rPr>
                        <a:t>2020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198A8A"/>
                    </a:solidFill>
                  </a:tcPr>
                </a:tc>
                <a:tc>
                  <a:txBody>
                    <a:bodyPr/>
                    <a:lstStyle/>
                    <a:p>
                      <a:r>
                        <a:rPr lang="ru-RU" sz="1200" b="1" strike="noStrike" spc="-1">
                          <a:latin typeface="Times New Roman"/>
                        </a:rPr>
                        <a:t>2021</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198A8A"/>
                    </a:solidFill>
                  </a:tcPr>
                </a:tc>
              </a:tr>
              <a:tr h="459000">
                <a:tc gridSpan="8">
                  <a:txBody>
                    <a:bodyPr/>
                    <a:lstStyle/>
                    <a:p>
                      <a:pPr algn="ctr"/>
                      <a:r>
                        <a:rPr lang="ru-RU" sz="1200" b="1" strike="noStrike" spc="-1">
                          <a:latin typeface="Times New Roman"/>
                        </a:rPr>
                        <a:t>Муниципальная программа «Управление муниципальными финансами и муниципальным долгом городского округа «Вуктыл»</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r>
              <a:tr h="824040">
                <a:tc>
                  <a:txBody>
                    <a:bodyPr/>
                    <a:lstStyle/>
                    <a:p>
                      <a:pPr algn="just"/>
                      <a:r>
                        <a:rPr lang="ru-RU" sz="1200" b="0" strike="noStrike" spc="-1">
                          <a:solidFill>
                            <a:srgbClr val="000000"/>
                          </a:solidFill>
                          <a:latin typeface="Times New Roman"/>
                        </a:rPr>
                        <a:t>Удельный вес расходов бюджета </a:t>
                      </a:r>
                      <a:r>
                        <a:rPr lang="ru-RU" sz="1200" b="0" strike="noStrike" spc="-1">
                          <a:latin typeface="Times New Roman"/>
                        </a:rPr>
                        <a:t>муниципального образования</a:t>
                      </a:r>
                      <a:r>
                        <a:rPr lang="ru-RU" sz="1200" b="0" strike="noStrike" spc="-1">
                          <a:solidFill>
                            <a:srgbClr val="000000"/>
                          </a:solidFill>
                          <a:latin typeface="Times New Roman"/>
                        </a:rPr>
                        <a:t> городского округа «Вуктыл», представленных в виде муниципальных программ</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c>
                  <a:txBody>
                    <a:bodyPr/>
                    <a:lstStyle/>
                    <a:p>
                      <a:pPr algn="ctr"/>
                      <a:r>
                        <a:rPr lang="ru-RU" sz="1200" b="0" strike="noStrike" spc="-1">
                          <a:latin typeface="Times New Roman"/>
                        </a:rPr>
                        <a:t>процент</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c>
                  <a:txBody>
                    <a:bodyPr/>
                    <a:lstStyle/>
                    <a:p>
                      <a:pPr algn="ctr"/>
                      <a:r>
                        <a:rPr lang="ru-RU" sz="1200" b="0" strike="noStrike" spc="-1">
                          <a:latin typeface="Times New Roman"/>
                        </a:rPr>
                        <a:t>95,0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c>
                  <a:txBody>
                    <a:bodyPr/>
                    <a:lstStyle/>
                    <a:p>
                      <a:pPr algn="ctr"/>
                      <a:r>
                        <a:rPr lang="ru-RU" sz="1200" b="0" strike="noStrike" spc="-1">
                          <a:latin typeface="Times New Roman"/>
                        </a:rPr>
                        <a:t>98,0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c>
                  <a:txBody>
                    <a:bodyPr/>
                    <a:lstStyle/>
                    <a:p>
                      <a:pPr algn="ctr"/>
                      <a:r>
                        <a:rPr lang="ru-RU" sz="1200" b="0" strike="noStrike" spc="-1">
                          <a:latin typeface="Times New Roman"/>
                        </a:rPr>
                        <a:t>99,0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c>
                  <a:txBody>
                    <a:bodyPr/>
                    <a:lstStyle/>
                    <a:p>
                      <a:pPr algn="ctr"/>
                      <a:r>
                        <a:rPr lang="ru-RU" sz="1200" b="0" strike="noStrike" spc="-1">
                          <a:latin typeface="Times New Roman"/>
                        </a:rPr>
                        <a:t>99,0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c>
                  <a:txBody>
                    <a:bodyPr/>
                    <a:lstStyle/>
                    <a:p>
                      <a:pPr algn="ctr"/>
                      <a:r>
                        <a:rPr lang="ru-RU" sz="1200" b="0" strike="noStrike" spc="-1">
                          <a:latin typeface="Times New Roman"/>
                        </a:rPr>
                        <a:t>99,0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c>
                  <a:txBody>
                    <a:bodyPr/>
                    <a:lstStyle/>
                    <a:p>
                      <a:pPr algn="ctr"/>
                      <a:r>
                        <a:rPr lang="ru-RU" sz="1200" b="0" strike="noStrike" spc="-1">
                          <a:latin typeface="Times New Roman"/>
                        </a:rPr>
                        <a:t>99,0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c>
                  <a:txBody>
                    <a:bodyPr/>
                    <a:lstStyle/>
                    <a:p>
                      <a:pPr algn="ctr"/>
                      <a:r>
                        <a:rPr lang="ru-RU" sz="1200" b="0" strike="noStrike" spc="-1">
                          <a:latin typeface="Times New Roman"/>
                        </a:rPr>
                        <a:t>99,</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r>
              <a:tr h="824040">
                <a:tc>
                  <a:txBody>
                    <a:bodyPr/>
                    <a:lstStyle/>
                    <a:p>
                      <a:pPr algn="just"/>
                      <a:r>
                        <a:rPr lang="ru-RU" sz="1200" b="0" strike="noStrike" spc="-1">
                          <a:latin typeface="Times New Roman"/>
                        </a:rPr>
                        <a:t>Доля налоговых и неналоговых доходов бюджета  муниципального образования городского округа «Вуктыл» к общему объему доходов</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a:txBody>
                    <a:bodyPr/>
                    <a:lstStyle/>
                    <a:p>
                      <a:pPr algn="ctr"/>
                      <a:r>
                        <a:rPr lang="ru-RU" sz="1200" b="0" strike="noStrike" spc="-1">
                          <a:latin typeface="Times New Roman"/>
                        </a:rPr>
                        <a:t>процент</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a:txBody>
                    <a:bodyPr/>
                    <a:lstStyle/>
                    <a:p>
                      <a:pPr algn="ctr"/>
                      <a:r>
                        <a:rPr lang="ru-RU" sz="1200" b="0" strike="noStrike" spc="-1">
                          <a:latin typeface="Times New Roman"/>
                        </a:rPr>
                        <a:t>33,0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a:txBody>
                    <a:bodyPr/>
                    <a:lstStyle/>
                    <a:p>
                      <a:pPr algn="ctr"/>
                      <a:r>
                        <a:rPr lang="ru-RU" sz="1200" b="0" strike="noStrike" spc="-1">
                          <a:latin typeface="Times New Roman"/>
                        </a:rPr>
                        <a:t>37,0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a:txBody>
                    <a:bodyPr/>
                    <a:lstStyle/>
                    <a:p>
                      <a:pPr algn="ctr"/>
                      <a:r>
                        <a:rPr lang="ru-RU" sz="1200" b="0" strike="noStrike" spc="-1">
                          <a:latin typeface="Times New Roman"/>
                        </a:rPr>
                        <a:t>37,2</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a:txBody>
                    <a:bodyPr/>
                    <a:lstStyle/>
                    <a:p>
                      <a:pPr algn="ctr"/>
                      <a:r>
                        <a:rPr lang="ru-RU" sz="1200" b="0" strike="noStrike" spc="-1">
                          <a:latin typeface="Times New Roman"/>
                        </a:rPr>
                        <a:t>37,4</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a:txBody>
                    <a:bodyPr/>
                    <a:lstStyle/>
                    <a:p>
                      <a:pPr algn="ctr"/>
                      <a:r>
                        <a:rPr lang="ru-RU" sz="1200" b="0" strike="noStrike" spc="-1">
                          <a:latin typeface="Times New Roman"/>
                        </a:rPr>
                        <a:t>37,5</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a:txBody>
                    <a:bodyPr/>
                    <a:lstStyle/>
                    <a:p>
                      <a:pPr algn="ctr"/>
                      <a:r>
                        <a:rPr lang="ru-RU" sz="1200" b="0" strike="noStrike" spc="-1">
                          <a:latin typeface="Times New Roman"/>
                        </a:rPr>
                        <a:t>37,5</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a:txBody>
                    <a:bodyPr/>
                    <a:lstStyle/>
                    <a:p>
                      <a:pPr algn="ctr"/>
                      <a:r>
                        <a:rPr lang="ru-RU" sz="1200" b="0" strike="noStrike" spc="-1">
                          <a:latin typeface="Times New Roman"/>
                        </a:rPr>
                        <a:t>37,5</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r>
              <a:tr h="1189080">
                <a:tc>
                  <a:txBody>
                    <a:bodyPr/>
                    <a:lstStyle/>
                    <a:p>
                      <a:pPr algn="just"/>
                      <a:r>
                        <a:rPr lang="ru-RU" sz="1200" b="0" strike="noStrike" spc="-1">
                          <a:latin typeface="Times New Roman"/>
                        </a:rPr>
                        <a:t>Отношение объема муниципального долга городского округа «Вуктыл» к общему годовому объему доходов бюджета муниципального образования городского округа «Вуктыл» без учета объема безвозмездных поступлений</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c>
                  <a:txBody>
                    <a:bodyPr/>
                    <a:lstStyle/>
                    <a:p>
                      <a:pPr algn="ctr"/>
                      <a:r>
                        <a:rPr lang="ru-RU" sz="1200" b="0" strike="noStrike" spc="-1">
                          <a:latin typeface="Times New Roman"/>
                        </a:rPr>
                        <a:t>процент</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c>
                  <a:txBody>
                    <a:bodyPr/>
                    <a:lstStyle/>
                    <a:p>
                      <a:pPr algn="ctr"/>
                      <a:r>
                        <a:rPr lang="ru-RU" sz="1200" b="0" strike="noStrike" spc="-1">
                          <a:latin typeface="Times New Roman"/>
                        </a:rPr>
                        <a:t>10,1</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c>
                  <a:txBody>
                    <a:bodyPr/>
                    <a:lstStyle/>
                    <a:p>
                      <a:pPr algn="ctr"/>
                      <a:r>
                        <a:rPr lang="ru-RU" sz="1200" b="0" strike="noStrike" spc="-1">
                          <a:latin typeface="Times New Roman"/>
                        </a:rPr>
                        <a:t>11,1</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c>
                  <a:txBody>
                    <a:bodyPr/>
                    <a:lstStyle/>
                    <a:p>
                      <a:pPr algn="ctr"/>
                      <a:r>
                        <a:rPr lang="ru-RU" sz="1200" b="0" strike="noStrike" spc="-1">
                          <a:latin typeface="Times New Roman"/>
                        </a:rPr>
                        <a:t>14,4</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c>
                  <a:txBody>
                    <a:bodyPr/>
                    <a:lstStyle/>
                    <a:p>
                      <a:pPr algn="ctr"/>
                      <a:r>
                        <a:rPr lang="ru-RU" sz="1200" b="0" strike="noStrike" spc="-1">
                          <a:latin typeface="Times New Roman"/>
                        </a:rPr>
                        <a:t>16,1</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c>
                  <a:txBody>
                    <a:bodyPr/>
                    <a:lstStyle/>
                    <a:p>
                      <a:pPr algn="ctr"/>
                      <a:r>
                        <a:rPr lang="ru-RU" sz="1200" b="0" strike="noStrike" spc="-1">
                          <a:latin typeface="Times New Roman"/>
                        </a:rPr>
                        <a:t>15,8</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c>
                  <a:txBody>
                    <a:bodyPr/>
                    <a:lstStyle/>
                    <a:p>
                      <a:pPr algn="ctr"/>
                      <a:r>
                        <a:rPr lang="ru-RU" sz="1200" b="0" strike="noStrike" spc="-1">
                          <a:latin typeface="Times New Roman"/>
                        </a:rPr>
                        <a:t>15,6</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c>
                  <a:txBody>
                    <a:bodyPr/>
                    <a:lstStyle/>
                    <a:p>
                      <a:pPr algn="ctr"/>
                      <a:r>
                        <a:rPr lang="ru-RU" sz="1200" b="0" strike="noStrike" spc="-1">
                          <a:latin typeface="Times New Roman"/>
                        </a:rPr>
                        <a:t>15,6</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47B8B8"/>
                    </a:solidFill>
                  </a:tcPr>
                </a:tc>
              </a:tr>
            </a:tbl>
          </a:graphicData>
        </a:graphic>
      </p:graphicFrame>
      <p:sp>
        <p:nvSpPr>
          <p:cNvPr id="649" name="CustomShape 3"/>
          <p:cNvSpPr/>
          <p:nvPr/>
        </p:nvSpPr>
        <p:spPr>
          <a:xfrm>
            <a:off x="3168000" y="2287800"/>
            <a:ext cx="2502000" cy="5202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400" b="1" strike="noStrike" spc="-1">
                <a:solidFill>
                  <a:srgbClr val="0000FF"/>
                </a:solidFill>
                <a:latin typeface="Calibri"/>
                <a:ea typeface="Microsoft YaHei"/>
              </a:rPr>
              <a:t>Основные целевые </a:t>
            </a:r>
            <a:endParaRPr lang="ru-RU" sz="1400" b="0" strike="noStrike" spc="-1">
              <a:latin typeface="Arial"/>
            </a:endParaRPr>
          </a:p>
          <a:p>
            <a:pPr algn="ctr">
              <a:lnSpc>
                <a:spcPct val="100000"/>
              </a:lnSpc>
            </a:pPr>
            <a:r>
              <a:rPr lang="ru-RU" sz="1400" b="1" strike="noStrike" spc="-1">
                <a:solidFill>
                  <a:srgbClr val="0000FF"/>
                </a:solidFill>
                <a:latin typeface="Calibri"/>
                <a:ea typeface="Microsoft YaHei"/>
              </a:rPr>
              <a:t>индикаторы и показатели МП</a:t>
            </a:r>
            <a:endParaRPr lang="ru-RU" sz="1400" b="0" strike="noStrike" spc="-1">
              <a:latin typeface="Arial"/>
            </a:endParaRPr>
          </a:p>
        </p:txBody>
      </p:sp>
      <p:sp>
        <p:nvSpPr>
          <p:cNvPr id="6" name="Заголовок 1"/>
          <p:cNvSpPr txBox="1">
            <a:spLocks/>
          </p:cNvSpPr>
          <p:nvPr/>
        </p:nvSpPr>
        <p:spPr>
          <a:xfrm>
            <a:off x="0" y="3851"/>
            <a:ext cx="9144000" cy="106049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385200" y="0"/>
            <a:ext cx="8352000" cy="106435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муниципальными финансами и муниципальным долгом городского округа «Вуктыл»</a:t>
            </a:r>
            <a:endParaRPr lang="ru-RU" sz="2000" b="0" strike="noStrike" spc="-1" dirty="0">
              <a:latin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 name="Table 1"/>
          <p:cNvGraphicFramePr/>
          <p:nvPr>
            <p:extLst>
              <p:ext uri="{D42A27DB-BD31-4B8C-83A1-F6EECF244321}">
                <p14:modId xmlns:p14="http://schemas.microsoft.com/office/powerpoint/2010/main" val="3103695426"/>
              </p:ext>
            </p:extLst>
          </p:nvPr>
        </p:nvGraphicFramePr>
        <p:xfrm>
          <a:off x="-3240" y="934920"/>
          <a:ext cx="9145080" cy="5856840"/>
        </p:xfrm>
        <a:graphic>
          <a:graphicData uri="http://schemas.openxmlformats.org/drawingml/2006/table">
            <a:tbl>
              <a:tblPr/>
              <a:tblGrid>
                <a:gridCol w="1547640"/>
                <a:gridCol w="1008000"/>
                <a:gridCol w="2954160"/>
                <a:gridCol w="1800000"/>
                <a:gridCol w="1835280"/>
              </a:tblGrid>
              <a:tr h="1120680">
                <a:tc>
                  <a:txBody>
                    <a:bodyPr/>
                    <a:lstStyle/>
                    <a:p>
                      <a:pPr algn="ctr">
                        <a:lnSpc>
                          <a:spcPct val="100000"/>
                        </a:lnSpc>
                      </a:pPr>
                      <a:r>
                        <a:rPr lang="ru-RU" sz="1200" b="1" strike="noStrike" spc="-1" dirty="0">
                          <a:solidFill>
                            <a:srgbClr val="000000"/>
                          </a:solidFill>
                          <a:latin typeface="Times New Roman"/>
                          <a:ea typeface="Microsoft YaHei"/>
                        </a:rPr>
                        <a:t>Наименование показателя</a:t>
                      </a:r>
                      <a:endParaRPr lang="ru-RU" sz="1200" b="0" strike="noStrike" spc="-1" dirty="0">
                        <a:latin typeface="Times New Roman"/>
                      </a:endParaRPr>
                    </a:p>
                  </a:txBody>
                  <a:tcPr marL="61200" marR="61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1200" b="1" strike="noStrike" spc="-1">
                          <a:solidFill>
                            <a:srgbClr val="000000"/>
                          </a:solidFill>
                          <a:latin typeface="Times New Roman"/>
                          <a:ea typeface="Microsoft YaHei"/>
                        </a:rPr>
                        <a:t>Статья Бюджетного Кодекса Российской Федерации</a:t>
                      </a: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1200" b="1" strike="noStrike" spc="-1">
                          <a:solidFill>
                            <a:srgbClr val="000000"/>
                          </a:solidFill>
                          <a:latin typeface="Times New Roman"/>
                          <a:ea typeface="Microsoft YaHei"/>
                        </a:rPr>
                        <a:t>Ограничения, </a:t>
                      </a:r>
                      <a:endParaRPr lang="ru-RU" sz="1200" b="0" strike="noStrike" spc="-1">
                        <a:latin typeface="Arial"/>
                      </a:endParaRPr>
                    </a:p>
                    <a:p>
                      <a:pPr algn="ctr">
                        <a:lnSpc>
                          <a:spcPct val="100000"/>
                        </a:lnSpc>
                      </a:pPr>
                      <a:r>
                        <a:rPr lang="ru-RU" sz="1200" b="1" strike="noStrike" spc="-1">
                          <a:solidFill>
                            <a:srgbClr val="000000"/>
                          </a:solidFill>
                          <a:latin typeface="Times New Roman"/>
                          <a:ea typeface="Microsoft YaHei"/>
                        </a:rPr>
                        <a:t>установленные Бюджетным кодексом Российской Федерации</a:t>
                      </a: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1200" b="1" strike="noStrike" spc="-1">
                          <a:solidFill>
                            <a:srgbClr val="000000"/>
                          </a:solidFill>
                          <a:latin typeface="Times New Roman"/>
                          <a:ea typeface="Microsoft YaHei"/>
                        </a:rPr>
                        <a:t>Предельная расчетная величина по Бюджетному кодексу Российской Федерации</a:t>
                      </a: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endParaRPr lang="ru-RU" sz="1800" b="0" strike="noStrike" spc="-1">
                        <a:latin typeface="Arial"/>
                      </a:endParaRPr>
                    </a:p>
                    <a:p>
                      <a:pPr algn="ctr">
                        <a:lnSpc>
                          <a:spcPct val="100000"/>
                        </a:lnSpc>
                      </a:pPr>
                      <a:r>
                        <a:rPr lang="ru-RU" sz="1200" b="1" strike="noStrike" spc="-1">
                          <a:solidFill>
                            <a:srgbClr val="000000"/>
                          </a:solidFill>
                          <a:latin typeface="Times New Roman"/>
                          <a:ea typeface="Microsoft YaHei"/>
                        </a:rPr>
                        <a:t>Установлено решением</a:t>
                      </a: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725480">
                <a:tc>
                  <a:txBody>
                    <a:bodyPr/>
                    <a:lstStyle/>
                    <a:p>
                      <a:pPr algn="just">
                        <a:lnSpc>
                          <a:spcPct val="100000"/>
                        </a:lnSpc>
                      </a:pPr>
                      <a:r>
                        <a:rPr lang="ru-RU" sz="1200" b="0" strike="noStrike" spc="-1">
                          <a:solidFill>
                            <a:srgbClr val="000000"/>
                          </a:solidFill>
                          <a:latin typeface="Times New Roman"/>
                          <a:ea typeface="Microsoft YaHei"/>
                        </a:rPr>
                        <a:t>Предельный объем муниципального долга МО ГО «Вуктыл» </a:t>
                      </a: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solidFill>
                      <a:srgbClr val="D7E4BD"/>
                    </a:solidFill>
                  </a:tcPr>
                </a:tc>
                <a:tc>
                  <a:txBody>
                    <a:bodyPr/>
                    <a:lstStyle/>
                    <a:p>
                      <a:pPr algn="ctr">
                        <a:lnSpc>
                          <a:spcPct val="100000"/>
                        </a:lnSpc>
                      </a:pPr>
                      <a:r>
                        <a:rPr lang="ru-RU" sz="1200" b="0" strike="noStrike" spc="-1">
                          <a:solidFill>
                            <a:srgbClr val="000000"/>
                          </a:solidFill>
                          <a:latin typeface="Times New Roman"/>
                          <a:ea typeface="Microsoft YaHei"/>
                        </a:rPr>
                        <a:t>п.3 </a:t>
                      </a:r>
                      <a:endParaRPr lang="ru-RU" sz="1200" b="0" strike="noStrike" spc="-1">
                        <a:latin typeface="Arial"/>
                      </a:endParaRPr>
                    </a:p>
                    <a:p>
                      <a:pPr algn="ctr">
                        <a:lnSpc>
                          <a:spcPct val="100000"/>
                        </a:lnSpc>
                      </a:pPr>
                      <a:r>
                        <a:rPr lang="ru-RU" sz="1200" b="0" strike="noStrike" spc="-1">
                          <a:solidFill>
                            <a:srgbClr val="000000"/>
                          </a:solidFill>
                          <a:latin typeface="Times New Roman"/>
                          <a:ea typeface="Microsoft YaHei"/>
                        </a:rPr>
                        <a:t>статья 107 </a:t>
                      </a: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solidFill>
                      <a:srgbClr val="D7E4BD"/>
                    </a:solidFill>
                  </a:tcPr>
                </a:tc>
                <a:tc>
                  <a:txBody>
                    <a:bodyPr/>
                    <a:lstStyle/>
                    <a:p>
                      <a:pPr algn="just">
                        <a:lnSpc>
                          <a:spcPct val="100000"/>
                        </a:lnSpc>
                      </a:pPr>
                      <a:r>
                        <a:rPr lang="ru-RU" sz="1200" b="0" strike="noStrike" spc="-1">
                          <a:solidFill>
                            <a:srgbClr val="000000"/>
                          </a:solidFill>
                          <a:latin typeface="Times New Roman"/>
                          <a:ea typeface="Microsoft YaHei"/>
                        </a:rPr>
                        <a:t>Предельный объем муниципального долга не должен превышать 50 процентов утвержденного общего годового объема доходов местного бюджета без учета утвержденного объема безвозмездных поступлений и (или) поступлений налоговых доходов по дополнительным нормативам отчислений.</a:t>
                      </a:r>
                      <a:endParaRPr lang="ru-RU" sz="1200" b="0" strike="noStrike" spc="-1">
                        <a:latin typeface="Arial"/>
                      </a:endParaRPr>
                    </a:p>
                    <a:p>
                      <a:pPr>
                        <a:lnSpc>
                          <a:spcPct val="100000"/>
                        </a:lnSpc>
                      </a:pP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solidFill>
                      <a:srgbClr val="D7E4BD"/>
                    </a:solidFill>
                  </a:tcPr>
                </a:tc>
                <a:tc>
                  <a:txBody>
                    <a:bodyPr/>
                    <a:lstStyle/>
                    <a:p>
                      <a:pPr algn="ctr">
                        <a:lnSpc>
                          <a:spcPct val="100000"/>
                        </a:lnSpc>
                      </a:pPr>
                      <a:r>
                        <a:rPr lang="ru-RU" sz="1200" b="0" strike="noStrike" spc="-1" dirty="0">
                          <a:solidFill>
                            <a:srgbClr val="000000"/>
                          </a:solidFill>
                          <a:latin typeface="Times New Roman"/>
                          <a:ea typeface="Microsoft YaHei"/>
                        </a:rPr>
                        <a:t>2019 -  84 </a:t>
                      </a:r>
                      <a:r>
                        <a:rPr lang="ru-RU" sz="1200" b="0" strike="noStrike" spc="-1" dirty="0" smtClean="0">
                          <a:solidFill>
                            <a:srgbClr val="000000"/>
                          </a:solidFill>
                          <a:latin typeface="Times New Roman"/>
                          <a:ea typeface="Microsoft YaHei"/>
                        </a:rPr>
                        <a:t>556,5</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2020 – 85 725,4</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2021 – 88 072,4</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solidFill>
                      <a:srgbClr val="D7E4BD"/>
                    </a:solidFill>
                  </a:tcPr>
                </a:tc>
                <a:tc>
                  <a:txBody>
                    <a:bodyPr/>
                    <a:lstStyle/>
                    <a:p>
                      <a:pPr algn="ctr">
                        <a:lnSpc>
                          <a:spcPct val="100000"/>
                        </a:lnSpc>
                      </a:pPr>
                      <a:r>
                        <a:rPr lang="ru-RU" sz="1200" b="0" strike="noStrike" spc="-1" dirty="0">
                          <a:solidFill>
                            <a:srgbClr val="000000"/>
                          </a:solidFill>
                          <a:latin typeface="Times New Roman"/>
                          <a:ea typeface="Microsoft YaHei"/>
                        </a:rPr>
                        <a:t>2019 – </a:t>
                      </a:r>
                      <a:r>
                        <a:rPr lang="ru-RU" sz="1200" b="0" strike="noStrike" spc="-1" dirty="0" smtClean="0">
                          <a:solidFill>
                            <a:srgbClr val="000000"/>
                          </a:solidFill>
                          <a:latin typeface="Times New Roman"/>
                          <a:ea typeface="Microsoft YaHei"/>
                        </a:rPr>
                        <a:t>48 901,0</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2020 – </a:t>
                      </a:r>
                      <a:r>
                        <a:rPr lang="ru-RU" sz="1200" b="0" strike="noStrike" spc="-1" dirty="0" smtClean="0">
                          <a:solidFill>
                            <a:srgbClr val="000000"/>
                          </a:solidFill>
                          <a:latin typeface="Times New Roman"/>
                          <a:ea typeface="Microsoft YaHei"/>
                        </a:rPr>
                        <a:t>48 100,0</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2021 – </a:t>
                      </a:r>
                      <a:r>
                        <a:rPr lang="ru-RU" sz="1200" b="0" strike="noStrike" spc="-1" dirty="0" smtClean="0">
                          <a:solidFill>
                            <a:srgbClr val="000000"/>
                          </a:solidFill>
                          <a:latin typeface="Times New Roman"/>
                          <a:ea typeface="Microsoft YaHei"/>
                        </a:rPr>
                        <a:t>46 303,0</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solidFill>
                      <a:srgbClr val="D7E4BD"/>
                    </a:solidFill>
                  </a:tcPr>
                </a:tc>
              </a:tr>
              <a:tr h="1272960">
                <a:tc>
                  <a:txBody>
                    <a:bodyPr/>
                    <a:lstStyle/>
                    <a:p>
                      <a:pPr algn="just">
                        <a:lnSpc>
                          <a:spcPct val="100000"/>
                        </a:lnSpc>
                      </a:pPr>
                      <a:r>
                        <a:rPr lang="ru-RU" sz="1200" b="0" strike="noStrike" spc="-1">
                          <a:solidFill>
                            <a:srgbClr val="000000"/>
                          </a:solidFill>
                          <a:latin typeface="Times New Roman"/>
                          <a:ea typeface="Microsoft YaHei"/>
                        </a:rPr>
                        <a:t>Верхний предел муниципального долга МО ГО «Вуктыл» </a:t>
                      </a: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solidFill>
                      <a:srgbClr val="DBEEF4"/>
                    </a:solidFill>
                  </a:tcPr>
                </a:tc>
                <a:tc>
                  <a:txBody>
                    <a:bodyPr/>
                    <a:lstStyle/>
                    <a:p>
                      <a:pPr algn="ctr">
                        <a:lnSpc>
                          <a:spcPct val="100000"/>
                        </a:lnSpc>
                      </a:pPr>
                      <a:r>
                        <a:rPr lang="ru-RU" sz="1200" b="0" strike="noStrike" spc="-1">
                          <a:solidFill>
                            <a:srgbClr val="000000"/>
                          </a:solidFill>
                          <a:latin typeface="Times New Roman"/>
                          <a:ea typeface="Microsoft YaHei"/>
                        </a:rPr>
                        <a:t>п.6 </a:t>
                      </a:r>
                      <a:endParaRPr lang="ru-RU" sz="1200" b="0" strike="noStrike" spc="-1">
                        <a:latin typeface="Arial"/>
                      </a:endParaRPr>
                    </a:p>
                    <a:p>
                      <a:pPr algn="ctr">
                        <a:lnSpc>
                          <a:spcPct val="100000"/>
                        </a:lnSpc>
                      </a:pPr>
                      <a:r>
                        <a:rPr lang="ru-RU" sz="1200" b="0" strike="noStrike" spc="-1">
                          <a:solidFill>
                            <a:srgbClr val="000000"/>
                          </a:solidFill>
                          <a:latin typeface="Times New Roman"/>
                          <a:ea typeface="Microsoft YaHei"/>
                        </a:rPr>
                        <a:t>статья 107 </a:t>
                      </a: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solidFill>
                      <a:srgbClr val="DBEEF4"/>
                    </a:solidFill>
                  </a:tcPr>
                </a:tc>
                <a:tc>
                  <a:txBody>
                    <a:bodyPr/>
                    <a:lstStyle/>
                    <a:p>
                      <a:pPr algn="just">
                        <a:lnSpc>
                          <a:spcPct val="100000"/>
                        </a:lnSpc>
                      </a:pPr>
                      <a:r>
                        <a:rPr lang="ru-RU" sz="1200" b="0" strike="noStrike" spc="-1">
                          <a:solidFill>
                            <a:srgbClr val="000000"/>
                          </a:solidFill>
                          <a:latin typeface="Times New Roman"/>
                          <a:ea typeface="Microsoft YaHei"/>
                        </a:rPr>
                        <a:t>Верхний предел муниципального долга не должен превышать ограничения, установленные для предельного объема муниципального долга</a:t>
                      </a: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solidFill>
                      <a:srgbClr val="DBEEF4"/>
                    </a:solidFill>
                  </a:tcPr>
                </a:tc>
                <a:tc>
                  <a:txBody>
                    <a:bodyPr/>
                    <a:lstStyle/>
                    <a:p>
                      <a:pPr algn="ctr">
                        <a:lnSpc>
                          <a:spcPct val="100000"/>
                        </a:lnSpc>
                      </a:pPr>
                      <a:r>
                        <a:rPr lang="ru-RU" sz="1200" b="0" strike="noStrike" spc="-1" dirty="0">
                          <a:solidFill>
                            <a:srgbClr val="000000"/>
                          </a:solidFill>
                          <a:latin typeface="Times New Roman"/>
                          <a:ea typeface="Microsoft YaHei"/>
                        </a:rPr>
                        <a:t>На 01.01.2020 -  84 </a:t>
                      </a:r>
                      <a:r>
                        <a:rPr lang="ru-RU" sz="1200" b="0" strike="noStrike" spc="-1" dirty="0" smtClean="0">
                          <a:solidFill>
                            <a:srgbClr val="000000"/>
                          </a:solidFill>
                          <a:latin typeface="Times New Roman"/>
                          <a:ea typeface="Microsoft YaHei"/>
                        </a:rPr>
                        <a:t>556,5</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На 01.01.2021 – 85 725,4</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На 01.01.2022 – 88 072,4</a:t>
                      </a:r>
                      <a:endParaRPr lang="ru-RU" sz="1200" b="0" strike="noStrike" spc="-1" dirty="0">
                        <a:latin typeface="Arial"/>
                      </a:endParaRPr>
                    </a:p>
                    <a:p>
                      <a:pPr algn="ctr">
                        <a:lnSpc>
                          <a:spcPct val="100000"/>
                        </a:lnSpc>
                      </a:pP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solidFill>
                      <a:srgbClr val="DBEEF4"/>
                    </a:solidFill>
                  </a:tcPr>
                </a:tc>
                <a:tc>
                  <a:txBody>
                    <a:bodyPr/>
                    <a:lstStyle/>
                    <a:p>
                      <a:pPr algn="ctr">
                        <a:lnSpc>
                          <a:spcPct val="100000"/>
                        </a:lnSpc>
                      </a:pPr>
                      <a:r>
                        <a:rPr lang="ru-RU" sz="1200" b="0" strike="noStrike" spc="-1" dirty="0">
                          <a:solidFill>
                            <a:srgbClr val="000000"/>
                          </a:solidFill>
                          <a:latin typeface="Times New Roman"/>
                          <a:ea typeface="Microsoft YaHei"/>
                        </a:rPr>
                        <a:t>На 01.01.2020 -  </a:t>
                      </a:r>
                      <a:r>
                        <a:rPr lang="ru-RU" sz="1200" b="0" strike="noStrike" spc="-1" dirty="0" smtClean="0">
                          <a:solidFill>
                            <a:srgbClr val="000000"/>
                          </a:solidFill>
                          <a:latin typeface="Times New Roman"/>
                          <a:ea typeface="Microsoft YaHei"/>
                        </a:rPr>
                        <a:t>30 500,0</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На 01.01.2021 – </a:t>
                      </a:r>
                      <a:r>
                        <a:rPr lang="ru-RU" sz="1200" b="0" strike="noStrike" spc="-1" dirty="0" smtClean="0">
                          <a:solidFill>
                            <a:srgbClr val="000000"/>
                          </a:solidFill>
                          <a:latin typeface="Times New Roman"/>
                          <a:ea typeface="Microsoft YaHei"/>
                        </a:rPr>
                        <a:t>29 403,0</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На 01.01.2022 – 25 700,0</a:t>
                      </a:r>
                      <a:endParaRPr lang="ru-RU" sz="1200" b="0" strike="noStrike" spc="-1" dirty="0">
                        <a:latin typeface="Arial"/>
                      </a:endParaRPr>
                    </a:p>
                    <a:p>
                      <a:pPr algn="ctr">
                        <a:lnSpc>
                          <a:spcPct val="100000"/>
                        </a:lnSpc>
                      </a:pP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solidFill>
                      <a:srgbClr val="DBEEF4"/>
                    </a:solidFill>
                  </a:tcPr>
                </a:tc>
              </a:tr>
              <a:tr h="1725840">
                <a:tc>
                  <a:txBody>
                    <a:bodyPr/>
                    <a:lstStyle/>
                    <a:p>
                      <a:pPr algn="just">
                        <a:lnSpc>
                          <a:spcPct val="100000"/>
                        </a:lnSpc>
                      </a:pPr>
                      <a:r>
                        <a:rPr lang="ru-RU" sz="1200" b="0" strike="noStrike" spc="-1">
                          <a:solidFill>
                            <a:srgbClr val="000000"/>
                          </a:solidFill>
                          <a:latin typeface="Times New Roman"/>
                          <a:ea typeface="Microsoft YaHei"/>
                        </a:rPr>
                        <a:t>Объем расходов на обслуживание муниципального долга МО ГО «Вуктыл» </a:t>
                      </a:r>
                      <a:endParaRPr lang="ru-RU" sz="1200" b="0" strike="noStrike" spc="-1">
                        <a:latin typeface="Arial"/>
                      </a:endParaRPr>
                    </a:p>
                  </a:txBody>
                  <a:tcPr marL="61200" marR="61200">
                    <a:lnL w="720">
                      <a:solidFill>
                        <a:srgbClr val="000000"/>
                      </a:solidFill>
                    </a:lnL>
                    <a:lnR w="720">
                      <a:solidFill>
                        <a:srgbClr val="000000"/>
                      </a:solidFill>
                    </a:lnR>
                    <a:lnB w="720">
                      <a:solidFill>
                        <a:srgbClr val="000000"/>
                      </a:solidFill>
                    </a:lnB>
                    <a:solidFill>
                      <a:srgbClr val="CCC1DA"/>
                    </a:solidFill>
                  </a:tcPr>
                </a:tc>
                <a:tc>
                  <a:txBody>
                    <a:bodyPr/>
                    <a:lstStyle/>
                    <a:p>
                      <a:pPr algn="ctr">
                        <a:lnSpc>
                          <a:spcPct val="100000"/>
                        </a:lnSpc>
                      </a:pPr>
                      <a:r>
                        <a:rPr lang="ru-RU" sz="1200" b="0" strike="noStrike" spc="-1">
                          <a:solidFill>
                            <a:srgbClr val="000000"/>
                          </a:solidFill>
                          <a:latin typeface="Times New Roman"/>
                          <a:ea typeface="Microsoft YaHei"/>
                        </a:rPr>
                        <a:t> </a:t>
                      </a:r>
                      <a:endParaRPr lang="ru-RU" sz="1200" b="0" strike="noStrike" spc="-1">
                        <a:latin typeface="Arial"/>
                      </a:endParaRPr>
                    </a:p>
                    <a:p>
                      <a:pPr algn="ctr">
                        <a:lnSpc>
                          <a:spcPct val="100000"/>
                        </a:lnSpc>
                      </a:pPr>
                      <a:r>
                        <a:rPr lang="ru-RU" sz="1200" b="0" strike="noStrike" spc="-1">
                          <a:solidFill>
                            <a:srgbClr val="000000"/>
                          </a:solidFill>
                          <a:latin typeface="Times New Roman"/>
                          <a:ea typeface="Microsoft YaHei"/>
                        </a:rPr>
                        <a:t>статья 111 </a:t>
                      </a:r>
                      <a:endParaRPr lang="ru-RU" sz="1200" b="0" strike="noStrike" spc="-1">
                        <a:latin typeface="Arial"/>
                      </a:endParaRPr>
                    </a:p>
                  </a:txBody>
                  <a:tcPr marL="61200" marR="61200">
                    <a:lnL w="720">
                      <a:solidFill>
                        <a:srgbClr val="000000"/>
                      </a:solidFill>
                    </a:lnL>
                    <a:lnR w="720">
                      <a:solidFill>
                        <a:srgbClr val="000000"/>
                      </a:solidFill>
                    </a:lnR>
                    <a:lnB w="720">
                      <a:solidFill>
                        <a:srgbClr val="000000"/>
                      </a:solidFill>
                    </a:lnB>
                    <a:solidFill>
                      <a:srgbClr val="CCC1DA"/>
                    </a:solidFill>
                  </a:tcPr>
                </a:tc>
                <a:tc>
                  <a:txBody>
                    <a:bodyPr/>
                    <a:lstStyle/>
                    <a:p>
                      <a:pPr algn="just">
                        <a:lnSpc>
                          <a:spcPct val="100000"/>
                        </a:lnSpc>
                      </a:pPr>
                      <a:r>
                        <a:rPr lang="ru-RU" sz="1200" b="0" strike="noStrike" spc="-1">
                          <a:solidFill>
                            <a:srgbClr val="000000"/>
                          </a:solidFill>
                          <a:latin typeface="Times New Roman"/>
                          <a:ea typeface="Microsoft YaHei"/>
                        </a:rPr>
                        <a:t>Объем расходов на обслуживание муниципального долга не должен превышать 15 % объема расходов местного бюджета, за исключением объема расходов, которые осуществляются за счет субвенций, предоставляемых из бюджетов бюджетной системы Российской Федерации</a:t>
                      </a:r>
                      <a:endParaRPr lang="ru-RU" sz="1200" b="0" strike="noStrike" spc="-1">
                        <a:latin typeface="Arial"/>
                      </a:endParaRPr>
                    </a:p>
                  </a:txBody>
                  <a:tcPr marL="61200" marR="61200">
                    <a:lnL w="720">
                      <a:solidFill>
                        <a:srgbClr val="000000"/>
                      </a:solidFill>
                    </a:lnL>
                    <a:lnR w="720">
                      <a:solidFill>
                        <a:srgbClr val="000000"/>
                      </a:solidFill>
                    </a:lnR>
                    <a:lnB w="720">
                      <a:solidFill>
                        <a:srgbClr val="000000"/>
                      </a:solidFill>
                    </a:lnB>
                    <a:solidFill>
                      <a:srgbClr val="CCC1DA"/>
                    </a:solidFill>
                  </a:tcPr>
                </a:tc>
                <a:tc>
                  <a:txBody>
                    <a:bodyPr/>
                    <a:lstStyle/>
                    <a:p>
                      <a:pPr algn="ctr">
                        <a:lnSpc>
                          <a:spcPct val="100000"/>
                        </a:lnSpc>
                      </a:pPr>
                      <a:r>
                        <a:rPr lang="ru-RU" sz="1200" b="0" strike="noStrike" spc="-1" dirty="0">
                          <a:solidFill>
                            <a:srgbClr val="000000"/>
                          </a:solidFill>
                          <a:latin typeface="Times New Roman"/>
                          <a:ea typeface="Microsoft YaHei"/>
                        </a:rPr>
                        <a:t>2019 -  </a:t>
                      </a:r>
                      <a:r>
                        <a:rPr lang="ru-RU" sz="1200" b="0" strike="noStrike" spc="-1" dirty="0" smtClean="0">
                          <a:solidFill>
                            <a:srgbClr val="000000"/>
                          </a:solidFill>
                          <a:latin typeface="Times New Roman"/>
                          <a:ea typeface="Microsoft YaHei"/>
                        </a:rPr>
                        <a:t>86 165,4</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2020 – </a:t>
                      </a:r>
                      <a:r>
                        <a:rPr lang="ru-RU" sz="1200" b="0" strike="noStrike" spc="-1" dirty="0" smtClean="0">
                          <a:solidFill>
                            <a:srgbClr val="000000"/>
                          </a:solidFill>
                          <a:latin typeface="Times New Roman"/>
                          <a:ea typeface="Microsoft YaHei"/>
                        </a:rPr>
                        <a:t>44 973,1</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2021 – 42 </a:t>
                      </a:r>
                      <a:r>
                        <a:rPr lang="ru-RU" sz="1200" b="0" strike="noStrike" spc="-1" dirty="0" smtClean="0">
                          <a:solidFill>
                            <a:srgbClr val="000000"/>
                          </a:solidFill>
                          <a:latin typeface="Times New Roman"/>
                          <a:ea typeface="Microsoft YaHei"/>
                        </a:rPr>
                        <a:t>226,8</a:t>
                      </a:r>
                      <a:endParaRPr lang="ru-RU" sz="1200" b="0" strike="noStrike" spc="-1" dirty="0">
                        <a:latin typeface="Arial"/>
                      </a:endParaRPr>
                    </a:p>
                  </a:txBody>
                  <a:tcPr marL="61200" marR="61200">
                    <a:lnL w="720">
                      <a:solidFill>
                        <a:srgbClr val="000000"/>
                      </a:solidFill>
                    </a:lnL>
                    <a:lnR w="720">
                      <a:solidFill>
                        <a:srgbClr val="000000"/>
                      </a:solidFill>
                    </a:lnR>
                    <a:lnB w="720">
                      <a:solidFill>
                        <a:srgbClr val="000000"/>
                      </a:solidFill>
                    </a:lnB>
                    <a:solidFill>
                      <a:srgbClr val="CCC1DA"/>
                    </a:solidFill>
                  </a:tcPr>
                </a:tc>
                <a:tc>
                  <a:txBody>
                    <a:bodyPr/>
                    <a:lstStyle/>
                    <a:p>
                      <a:pPr algn="ctr">
                        <a:lnSpc>
                          <a:spcPct val="100000"/>
                        </a:lnSpc>
                      </a:pPr>
                      <a:r>
                        <a:rPr lang="ru-RU" sz="1200" b="0" strike="noStrike" spc="-1" dirty="0">
                          <a:solidFill>
                            <a:srgbClr val="000000"/>
                          </a:solidFill>
                          <a:latin typeface="Times New Roman"/>
                          <a:ea typeface="Microsoft YaHei"/>
                        </a:rPr>
                        <a:t>2019 -  </a:t>
                      </a:r>
                      <a:r>
                        <a:rPr lang="ru-RU" sz="1200" b="0" strike="noStrike" spc="-1" dirty="0" smtClean="0">
                          <a:solidFill>
                            <a:srgbClr val="000000"/>
                          </a:solidFill>
                          <a:latin typeface="Times New Roman"/>
                          <a:ea typeface="Microsoft YaHei"/>
                        </a:rPr>
                        <a:t>3 059,4</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2020 – 3 450,0</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2021 – 3 450,0</a:t>
                      </a:r>
                      <a:endParaRPr lang="ru-RU" sz="1200" b="0" strike="noStrike" spc="-1" dirty="0">
                        <a:latin typeface="Arial"/>
                      </a:endParaRPr>
                    </a:p>
                  </a:txBody>
                  <a:tcPr marL="61200" marR="61200">
                    <a:lnL w="720">
                      <a:solidFill>
                        <a:srgbClr val="000000"/>
                      </a:solidFill>
                    </a:lnL>
                    <a:lnR w="720">
                      <a:solidFill>
                        <a:srgbClr val="000000"/>
                      </a:solidFill>
                    </a:lnR>
                    <a:lnB w="720">
                      <a:solidFill>
                        <a:srgbClr val="000000"/>
                      </a:solidFill>
                    </a:lnB>
                    <a:solidFill>
                      <a:srgbClr val="CCC1DA"/>
                    </a:solidFill>
                  </a:tcPr>
                </a:tc>
              </a:tr>
            </a:tbl>
          </a:graphicData>
        </a:graphic>
      </p:graphicFrame>
      <p:pic>
        <p:nvPicPr>
          <p:cNvPr id="175" name="Picture 71"/>
          <p:cNvPicPr/>
          <p:nvPr/>
        </p:nvPicPr>
        <p:blipFill>
          <a:blip r:embed="rId3"/>
          <a:stretch/>
        </p:blipFill>
        <p:spPr>
          <a:xfrm>
            <a:off x="0" y="-30240"/>
            <a:ext cx="9143640" cy="1103040"/>
          </a:xfrm>
          <a:prstGeom prst="rect">
            <a:avLst/>
          </a:prstGeom>
          <a:ln>
            <a:noFill/>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 name="CustomShape 1"/>
          <p:cNvSpPr/>
          <p:nvPr/>
        </p:nvSpPr>
        <p:spPr>
          <a:xfrm>
            <a:off x="5796000" y="774720"/>
            <a:ext cx="3347640" cy="1158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dirty="0">
                <a:solidFill>
                  <a:srgbClr val="000000"/>
                </a:solidFill>
                <a:latin typeface="Calibri"/>
                <a:ea typeface="Microsoft YaHei"/>
              </a:rPr>
              <a:t>На реализацию программы предусмотрено:</a:t>
            </a:r>
            <a:endParaRPr lang="ru-RU" sz="1400" b="0" strike="noStrike" spc="-1" dirty="0">
              <a:latin typeface="Arial"/>
            </a:endParaRPr>
          </a:p>
          <a:p>
            <a:pPr algn="ctr">
              <a:lnSpc>
                <a:spcPct val="100000"/>
              </a:lnSpc>
            </a:pPr>
            <a:r>
              <a:rPr lang="ru-RU" sz="1400" b="1" strike="noStrike" spc="-1" dirty="0">
                <a:solidFill>
                  <a:srgbClr val="000000"/>
                </a:solidFill>
                <a:latin typeface="Calibri"/>
                <a:ea typeface="Microsoft YaHei"/>
              </a:rPr>
              <a:t>2019 год – </a:t>
            </a:r>
            <a:r>
              <a:rPr lang="ru-RU" sz="1400" b="1" strike="noStrike" spc="-1" dirty="0" smtClean="0">
                <a:solidFill>
                  <a:srgbClr val="000000"/>
                </a:solidFill>
                <a:latin typeface="Calibri"/>
                <a:ea typeface="Microsoft YaHei"/>
              </a:rPr>
              <a:t>5 898,3   </a:t>
            </a:r>
            <a:endParaRPr lang="ru-RU" sz="1400" b="0" strike="noStrike" spc="-1" dirty="0">
              <a:latin typeface="Arial"/>
            </a:endParaRPr>
          </a:p>
          <a:p>
            <a:pPr algn="ctr">
              <a:lnSpc>
                <a:spcPct val="100000"/>
              </a:lnSpc>
            </a:pPr>
            <a:r>
              <a:rPr lang="ru-RU" sz="1400" b="1" strike="noStrike" spc="-1" dirty="0">
                <a:solidFill>
                  <a:srgbClr val="000000"/>
                </a:solidFill>
                <a:latin typeface="Calibri"/>
                <a:ea typeface="Microsoft YaHei"/>
              </a:rPr>
              <a:t>2020 год –  994,7  </a:t>
            </a:r>
            <a:endParaRPr lang="ru-RU" sz="1400" b="0" strike="noStrike" spc="-1" dirty="0">
              <a:latin typeface="Arial"/>
            </a:endParaRPr>
          </a:p>
          <a:p>
            <a:pPr algn="ctr">
              <a:lnSpc>
                <a:spcPct val="100000"/>
              </a:lnSpc>
            </a:pPr>
            <a:r>
              <a:rPr lang="ru-RU" sz="1400" b="1" strike="noStrike" spc="-1" dirty="0">
                <a:solidFill>
                  <a:srgbClr val="000000"/>
                </a:solidFill>
                <a:latin typeface="Calibri"/>
                <a:ea typeface="Microsoft YaHei"/>
              </a:rPr>
              <a:t>2020 год -  </a:t>
            </a:r>
            <a:r>
              <a:rPr lang="ru-RU" sz="1400" b="1" strike="noStrike" spc="-1" dirty="0" smtClean="0">
                <a:solidFill>
                  <a:srgbClr val="000000"/>
                </a:solidFill>
                <a:latin typeface="Calibri"/>
                <a:ea typeface="Microsoft YaHei"/>
              </a:rPr>
              <a:t>3 321,8</a:t>
            </a:r>
            <a:endParaRPr lang="ru-RU" sz="1400" b="0" strike="noStrike" spc="-1" dirty="0">
              <a:latin typeface="Arial"/>
            </a:endParaRPr>
          </a:p>
        </p:txBody>
      </p:sp>
      <p:sp>
        <p:nvSpPr>
          <p:cNvPr id="652" name="CustomShape 2"/>
          <p:cNvSpPr/>
          <p:nvPr/>
        </p:nvSpPr>
        <p:spPr>
          <a:xfrm>
            <a:off x="98280" y="-21276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53" name="CustomShape 3"/>
          <p:cNvSpPr/>
          <p:nvPr/>
        </p:nvSpPr>
        <p:spPr>
          <a:xfrm>
            <a:off x="250920" y="-60480"/>
            <a:ext cx="304560" cy="304560"/>
          </a:xfrm>
          <a:prstGeom prst="rect">
            <a:avLst/>
          </a:prstGeom>
          <a:noFill/>
          <a:ln>
            <a:noFill/>
          </a:ln>
        </p:spPr>
        <p:style>
          <a:lnRef idx="0">
            <a:scrgbClr r="0" g="0" b="0"/>
          </a:lnRef>
          <a:fillRef idx="0">
            <a:scrgbClr r="0" g="0" b="0"/>
          </a:fillRef>
          <a:effectRef idx="0">
            <a:scrgbClr r="0" g="0" b="0"/>
          </a:effectRef>
          <a:fontRef idx="minor"/>
        </p:style>
      </p:sp>
      <p:pic>
        <p:nvPicPr>
          <p:cNvPr id="654" name="Picture 7"/>
          <p:cNvPicPr/>
          <p:nvPr/>
        </p:nvPicPr>
        <p:blipFill>
          <a:blip r:embed="rId3"/>
          <a:stretch/>
        </p:blipFill>
        <p:spPr>
          <a:xfrm>
            <a:off x="-328680" y="731880"/>
            <a:ext cx="2736360" cy="2352240"/>
          </a:xfrm>
          <a:prstGeom prst="rect">
            <a:avLst/>
          </a:prstGeom>
          <a:ln>
            <a:noFill/>
          </a:ln>
        </p:spPr>
      </p:pic>
      <p:sp>
        <p:nvSpPr>
          <p:cNvPr id="655" name="CustomShape 4"/>
          <p:cNvSpPr/>
          <p:nvPr/>
        </p:nvSpPr>
        <p:spPr>
          <a:xfrm>
            <a:off x="542880" y="1944720"/>
            <a:ext cx="1360080" cy="6872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300" b="1" strike="noStrike" spc="-1">
                <a:solidFill>
                  <a:srgbClr val="000000"/>
                </a:solidFill>
                <a:latin typeface="Calibri"/>
                <a:ea typeface="Microsoft YaHei"/>
              </a:rPr>
              <a:t>Цель муниципальной программы</a:t>
            </a:r>
            <a:endParaRPr lang="ru-RU" sz="1300" b="0" strike="noStrike" spc="-1">
              <a:latin typeface="Arial"/>
            </a:endParaRPr>
          </a:p>
        </p:txBody>
      </p:sp>
      <p:sp>
        <p:nvSpPr>
          <p:cNvPr id="656" name="CustomShape 5"/>
          <p:cNvSpPr/>
          <p:nvPr/>
        </p:nvSpPr>
        <p:spPr>
          <a:xfrm>
            <a:off x="542880" y="3242000"/>
            <a:ext cx="3347640" cy="306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dirty="0">
                <a:solidFill>
                  <a:srgbClr val="000000"/>
                </a:solidFill>
                <a:latin typeface="Calibri"/>
                <a:ea typeface="Microsoft YaHei"/>
              </a:rPr>
              <a:t>Основные мероприятия программы</a:t>
            </a:r>
            <a:endParaRPr lang="ru-RU" sz="1400" b="0" strike="noStrike" spc="-1" dirty="0">
              <a:latin typeface="Arial"/>
            </a:endParaRPr>
          </a:p>
        </p:txBody>
      </p:sp>
      <p:sp>
        <p:nvSpPr>
          <p:cNvPr id="658" name="TextShape 6"/>
          <p:cNvSpPr txBox="1"/>
          <p:nvPr/>
        </p:nvSpPr>
        <p:spPr>
          <a:xfrm>
            <a:off x="2232000" y="1224000"/>
            <a:ext cx="4248000" cy="989640"/>
          </a:xfrm>
          <a:prstGeom prst="rect">
            <a:avLst/>
          </a:prstGeom>
          <a:noFill/>
          <a:ln>
            <a:noFill/>
          </a:ln>
        </p:spPr>
        <p:txBody>
          <a:bodyPr lIns="90000" tIns="45000" rIns="90000" bIns="45000"/>
          <a:lstStyle/>
          <a:p>
            <a:pPr algn="ctr"/>
            <a:r>
              <a:rPr lang="ru-RU" sz="1400" b="1" strike="noStrike" spc="-1" dirty="0">
                <a:latin typeface="Times New Roman"/>
              </a:rPr>
              <a:t>Программа представлена одной подпрограммой</a:t>
            </a:r>
            <a:endParaRPr lang="ru-RU" sz="1400" b="0" strike="noStrike" spc="-1" dirty="0">
              <a:latin typeface="Arial"/>
            </a:endParaRPr>
          </a:p>
          <a:p>
            <a:pPr algn="ctr"/>
            <a:endParaRPr lang="ru-RU" sz="1400" b="0" strike="noStrike" spc="-1" dirty="0">
              <a:latin typeface="Arial"/>
            </a:endParaRPr>
          </a:p>
          <a:p>
            <a:pPr algn="ctr"/>
            <a:r>
              <a:rPr lang="ru-RU" sz="1800" b="1" strike="noStrike" spc="-1" dirty="0">
                <a:solidFill>
                  <a:srgbClr val="CE181E"/>
                </a:solidFill>
                <a:latin typeface="Times New Roman"/>
              </a:rPr>
              <a:t> «Формирование современной городской среды»</a:t>
            </a:r>
            <a:endParaRPr lang="ru-RU" sz="1800" b="0" strike="noStrike" spc="-1" dirty="0">
              <a:latin typeface="Arial"/>
            </a:endParaRPr>
          </a:p>
        </p:txBody>
      </p:sp>
      <p:sp>
        <p:nvSpPr>
          <p:cNvPr id="13" name="Заголовок 1"/>
          <p:cNvSpPr txBox="1">
            <a:spLocks/>
          </p:cNvSpPr>
          <p:nvPr/>
        </p:nvSpPr>
        <p:spPr>
          <a:xfrm>
            <a:off x="0" y="3851"/>
            <a:ext cx="9144000" cy="770869"/>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4"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Формирование современной городской среды», </a:t>
            </a:r>
            <a:r>
              <a:rPr lang="ru-RU" sz="2000" b="1" spc="-1" dirty="0" err="1" smtClean="0">
                <a:solidFill>
                  <a:srgbClr val="21409A"/>
                </a:solidFill>
                <a:latin typeface="Times New Roman"/>
              </a:rPr>
              <a:t>тыс.руб</a:t>
            </a:r>
            <a:r>
              <a:rPr lang="ru-RU" sz="2000" b="1" spc="-1" dirty="0" smtClean="0">
                <a:solidFill>
                  <a:srgbClr val="21409A"/>
                </a:solidFill>
                <a:latin typeface="Times New Roman"/>
              </a:rPr>
              <a:t>.</a:t>
            </a:r>
            <a:endParaRPr lang="ru-RU" sz="2000" b="0" strike="noStrike" spc="-1" dirty="0">
              <a:latin typeface="Arial"/>
            </a:endParaRPr>
          </a:p>
        </p:txBody>
      </p:sp>
      <p:graphicFrame>
        <p:nvGraphicFramePr>
          <p:cNvPr id="3" name="Схема 2"/>
          <p:cNvGraphicFramePr/>
          <p:nvPr>
            <p:extLst>
              <p:ext uri="{D42A27DB-BD31-4B8C-83A1-F6EECF244321}">
                <p14:modId xmlns:p14="http://schemas.microsoft.com/office/powerpoint/2010/main" val="95157555"/>
              </p:ext>
            </p:extLst>
          </p:nvPr>
        </p:nvGraphicFramePr>
        <p:xfrm>
          <a:off x="4034940" y="1944720"/>
          <a:ext cx="4890120" cy="4596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4" name="Диаграмма 3"/>
          <p:cNvGraphicFramePr/>
          <p:nvPr>
            <p:extLst>
              <p:ext uri="{D42A27DB-BD31-4B8C-83A1-F6EECF244321}">
                <p14:modId xmlns:p14="http://schemas.microsoft.com/office/powerpoint/2010/main" val="3589802495"/>
              </p:ext>
            </p:extLst>
          </p:nvPr>
        </p:nvGraphicFramePr>
        <p:xfrm>
          <a:off x="98280" y="3356992"/>
          <a:ext cx="6129904" cy="3501008"/>
        </p:xfrm>
        <a:graphic>
          <a:graphicData uri="http://schemas.openxmlformats.org/drawingml/2006/chart">
            <c:chart xmlns:c="http://schemas.openxmlformats.org/drawingml/2006/chart" xmlns:r="http://schemas.openxmlformats.org/officeDocument/2006/relationships" r:id="rId10"/>
          </a:graphicData>
        </a:graphic>
      </p:graphicFrame>
      <p:sp>
        <p:nvSpPr>
          <p:cNvPr id="660" name="CustomShape 7"/>
          <p:cNvSpPr/>
          <p:nvPr/>
        </p:nvSpPr>
        <p:spPr>
          <a:xfrm rot="16201800">
            <a:off x="3679036" y="3754664"/>
            <a:ext cx="2520209" cy="7329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dirty="0">
                <a:solidFill>
                  <a:srgbClr val="0000FF"/>
                </a:solidFill>
                <a:latin typeface="Calibri"/>
                <a:ea typeface="Microsoft YaHei"/>
              </a:rPr>
              <a:t>Задачи </a:t>
            </a:r>
            <a:endParaRPr lang="ru-RU" sz="1400" b="0" strike="noStrike" spc="-1" dirty="0">
              <a:latin typeface="Arial"/>
            </a:endParaRPr>
          </a:p>
          <a:p>
            <a:pPr algn="ctr">
              <a:lnSpc>
                <a:spcPct val="100000"/>
              </a:lnSpc>
            </a:pPr>
            <a:r>
              <a:rPr lang="ru-RU" sz="1400" b="1" strike="noStrike" spc="-1" dirty="0">
                <a:solidFill>
                  <a:srgbClr val="0000FF"/>
                </a:solidFill>
                <a:latin typeface="Calibri"/>
                <a:ea typeface="Microsoft YaHei"/>
              </a:rPr>
              <a:t>муниципальной программы</a:t>
            </a:r>
            <a:endParaRPr lang="ru-RU" sz="1400" b="0" strike="noStrike" spc="-1" dirty="0">
              <a:latin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CustomShape 1"/>
          <p:cNvSpPr/>
          <p:nvPr/>
        </p:nvSpPr>
        <p:spPr>
          <a:xfrm>
            <a:off x="98280" y="-21276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63" name="CustomShape 2"/>
          <p:cNvSpPr/>
          <p:nvPr/>
        </p:nvSpPr>
        <p:spPr>
          <a:xfrm>
            <a:off x="250920" y="-6048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64" name="CustomShape 3"/>
          <p:cNvSpPr/>
          <p:nvPr/>
        </p:nvSpPr>
        <p:spPr>
          <a:xfrm>
            <a:off x="861840" y="785880"/>
            <a:ext cx="7489440" cy="306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0000FF"/>
                </a:solidFill>
                <a:latin typeface="Times New Roman"/>
                <a:ea typeface="Microsoft YaHei"/>
              </a:rPr>
              <a:t>Основные целевые индикаторы и показатели МП</a:t>
            </a:r>
            <a:endParaRPr lang="ru-RU" sz="1400" b="0" strike="noStrike" spc="-1">
              <a:latin typeface="Arial"/>
            </a:endParaRPr>
          </a:p>
        </p:txBody>
      </p:sp>
      <p:sp>
        <p:nvSpPr>
          <p:cNvPr id="666" name="TextShape 4"/>
          <p:cNvSpPr txBox="1"/>
          <p:nvPr/>
        </p:nvSpPr>
        <p:spPr>
          <a:xfrm>
            <a:off x="576000" y="4744800"/>
            <a:ext cx="8424000" cy="511200"/>
          </a:xfrm>
          <a:prstGeom prst="rect">
            <a:avLst/>
          </a:prstGeom>
          <a:noFill/>
          <a:ln>
            <a:noFill/>
          </a:ln>
        </p:spPr>
        <p:txBody>
          <a:bodyPr lIns="90000" tIns="45000" rIns="90000" bIns="45000"/>
          <a:lstStyle/>
          <a:p>
            <a:pPr algn="ctr">
              <a:lnSpc>
                <a:spcPct val="100000"/>
              </a:lnSpc>
            </a:pPr>
            <a:r>
              <a:rPr lang="ru-RU" sz="1200" b="1" strike="noStrike" spc="-1" dirty="0">
                <a:solidFill>
                  <a:srgbClr val="000000"/>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DejaVu Sans"/>
                <a:cs typeface="Times New Roman" panose="02020603050405020304" pitchFamily="18" charset="0"/>
              </a:rPr>
              <a:t>в расходах бюджета, %</a:t>
            </a:r>
            <a:endParaRPr lang="ru-RU" sz="1200" b="0" strike="noStrike" spc="-1" dirty="0">
              <a:latin typeface="Times New Roman" panose="02020603050405020304" pitchFamily="18" charset="0"/>
              <a:cs typeface="Times New Roman" panose="02020603050405020304" pitchFamily="18" charset="0"/>
            </a:endParaRPr>
          </a:p>
        </p:txBody>
      </p:sp>
      <p:graphicFrame>
        <p:nvGraphicFramePr>
          <p:cNvPr id="667" name="Table 5"/>
          <p:cNvGraphicFramePr/>
          <p:nvPr/>
        </p:nvGraphicFramePr>
        <p:xfrm>
          <a:off x="80280" y="1135800"/>
          <a:ext cx="8954480" cy="3664440"/>
        </p:xfrm>
        <a:graphic>
          <a:graphicData uri="http://schemas.openxmlformats.org/drawingml/2006/table">
            <a:tbl>
              <a:tblPr/>
              <a:tblGrid>
                <a:gridCol w="4480200"/>
                <a:gridCol w="664920"/>
                <a:gridCol w="930240"/>
                <a:gridCol w="886680"/>
                <a:gridCol w="115400"/>
                <a:gridCol w="962280"/>
                <a:gridCol w="914760"/>
              </a:tblGrid>
              <a:tr h="277200">
                <a:tc gridSpan="7">
                  <a:txBody>
                    <a:bodyPr/>
                    <a:lstStyle/>
                    <a:p>
                      <a:pPr algn="ctr"/>
                      <a:r>
                        <a:rPr lang="ru-RU" sz="1200" b="1" strike="noStrike" spc="-1" dirty="0">
                          <a:latin typeface="Times New Roman"/>
                        </a:rPr>
                        <a:t>Муниципальная программа городского округа «Вуктыл» «Формирование современной городской среды»</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r>
              <a:tr h="455400">
                <a:tc>
                  <a:txBody>
                    <a:bodyPr/>
                    <a:lstStyle/>
                    <a:p>
                      <a:pPr algn="ctr"/>
                      <a:r>
                        <a:rPr lang="ru-RU" sz="1200" b="1" strike="noStrike" spc="-1" dirty="0">
                          <a:solidFill>
                            <a:srgbClr val="000000"/>
                          </a:solidFill>
                          <a:latin typeface="Times New Roman"/>
                          <a:ea typeface="Microsoft YaHei"/>
                        </a:rPr>
                        <a:t>Наименование показателя (индикатора)</a:t>
                      </a:r>
                      <a:endParaRPr lang="ru-RU" sz="12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1" strike="noStrike" spc="-1">
                          <a:latin typeface="Times New Roman"/>
                        </a:rPr>
                        <a:t>ед.изм.</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1" strike="noStrike" spc="-1">
                          <a:latin typeface="Times New Roman"/>
                        </a:rPr>
                        <a:t>2018</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gridSpan="2">
                  <a:txBody>
                    <a:bodyPr/>
                    <a:lstStyle/>
                    <a:p>
                      <a:pPr algn="ctr"/>
                      <a:r>
                        <a:rPr lang="ru-RU" sz="1200" b="1" strike="noStrike" spc="-1">
                          <a:latin typeface="Times New Roman"/>
                        </a:rPr>
                        <a:t>2019</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1" strike="noStrike" spc="-1">
                          <a:latin typeface="Times New Roman"/>
                        </a:rPr>
                        <a:t>2020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1" strike="noStrike" spc="-1">
                          <a:latin typeface="Times New Roman"/>
                        </a:rPr>
                        <a:t>2021</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r>
              <a:tr h="277200">
                <a:tc>
                  <a:txBody>
                    <a:bodyPr/>
                    <a:lstStyle/>
                    <a:p>
                      <a:r>
                        <a:rPr lang="ru-RU" sz="1200" b="0" strike="noStrike" spc="-1">
                          <a:latin typeface="Times New Roman"/>
                        </a:rPr>
                        <a:t>Количество благоустроенных дворовых территорий </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ед.</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1</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gridSpan="2">
                  <a:txBody>
                    <a:bodyPr/>
                    <a:lstStyle/>
                    <a:p>
                      <a:pPr algn="ctr"/>
                      <a:r>
                        <a:rPr lang="ru-RU" sz="1200" b="0" strike="noStrike" spc="-1">
                          <a:latin typeface="Times New Roman"/>
                        </a:rPr>
                        <a:t>3</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4</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3</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r>
              <a:tr h="633600">
                <a:tc>
                  <a:txBody>
                    <a:bodyPr/>
                    <a:lstStyle/>
                    <a:p>
                      <a:r>
                        <a:rPr lang="ru-RU" sz="1200" b="0" strike="noStrike" spc="-1">
                          <a:latin typeface="Times New Roman"/>
                        </a:rPr>
                        <a:t>Доля реализованных проектов по благоустройству дворовых территорий, в общем количестве проектов по благоустройству территорий, подлежащих реализации в отчетном году</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0" strike="noStrike" spc="-1">
                          <a:latin typeface="Times New Roman"/>
                        </a:rPr>
                        <a:t>%</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gridSpan="2">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r>
              <a:tr h="277200">
                <a:tc>
                  <a:txBody>
                    <a:bodyPr/>
                    <a:lstStyle/>
                    <a:p>
                      <a:r>
                        <a:rPr lang="ru-RU" sz="1200" b="0" strike="noStrike" spc="-1">
                          <a:latin typeface="Times New Roman"/>
                        </a:rPr>
                        <a:t>Количество благоустроенных муниципальных территорий </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ед.</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gridSpan="2">
                  <a:txBody>
                    <a:bodyPr/>
                    <a:lstStyle/>
                    <a:p>
                      <a:pPr algn="ctr"/>
                      <a:r>
                        <a:rPr lang="ru-RU" sz="1200" b="0" strike="noStrike" spc="-1">
                          <a:latin typeface="Times New Roman"/>
                        </a:rPr>
                        <a:t>2</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1</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r>
              <a:tr h="812160">
                <a:tc>
                  <a:txBody>
                    <a:bodyPr/>
                    <a:lstStyle/>
                    <a:p>
                      <a:r>
                        <a:rPr lang="ru-RU" sz="1200" b="0" strike="noStrike" spc="-1">
                          <a:latin typeface="Times New Roman"/>
                        </a:rPr>
                        <a:t>Доля реализованных проектов по благоустройству муниципальных территорий в общем количестве проектов по благоустройству территорий, подлежащих реализации в отчетном году</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0" strike="noStrike" spc="-1">
                          <a:latin typeface="Times New Roman"/>
                        </a:rPr>
                        <a:t>%</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0" strike="noStrike" spc="-1">
                          <a:latin typeface="Times New Roman"/>
                        </a:rPr>
                        <a:t>-</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gridSpan="2">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0" strike="noStrike" spc="-1">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0" strike="noStrike" spc="-1">
                          <a:latin typeface="Times New Roman"/>
                        </a:rPr>
                        <a:t>-</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r>
              <a:tr h="455400">
                <a:tc>
                  <a:txBody>
                    <a:bodyPr/>
                    <a:lstStyle/>
                    <a:p>
                      <a:r>
                        <a:rPr lang="ru-RU" sz="1200" b="0" strike="noStrike" spc="-1">
                          <a:latin typeface="Times New Roman"/>
                        </a:rPr>
                        <a:t>Уровень актуализации информации, доведенной до граждан о ходе реализации муниципальной программы</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a:latin typeface="Times New Roman"/>
                        </a:rPr>
                        <a:t>ед.</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1" strike="noStrike" spc="-1">
                          <a:solidFill>
                            <a:srgbClr val="000000"/>
                          </a:solidFill>
                          <a:latin typeface="Times New Roman"/>
                        </a:rPr>
                        <a:t>3</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1" strike="noStrike" spc="-1">
                          <a:solidFill>
                            <a:srgbClr val="000000"/>
                          </a:solidFill>
                          <a:latin typeface="Times New Roman"/>
                        </a:rPr>
                        <a:t>3</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gridSpan="2">
                  <a:txBody>
                    <a:bodyPr/>
                    <a:lstStyle/>
                    <a:p>
                      <a:pPr algn="ctr"/>
                      <a:r>
                        <a:rPr lang="ru-RU" sz="1200" b="1" strike="noStrike" spc="-1">
                          <a:solidFill>
                            <a:srgbClr val="000000"/>
                          </a:solidFill>
                          <a:latin typeface="Times New Roman"/>
                        </a:rPr>
                        <a:t>3</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1" strike="noStrike" spc="-1">
                          <a:solidFill>
                            <a:srgbClr val="000000"/>
                          </a:solidFill>
                          <a:latin typeface="Times New Roman"/>
                        </a:rPr>
                        <a:t>3</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r>
              <a:tr h="456840">
                <a:tc>
                  <a:txBody>
                    <a:bodyPr/>
                    <a:lstStyle/>
                    <a:p>
                      <a:r>
                        <a:rPr lang="ru-RU" sz="1200" b="0" strike="noStrike" spc="-1">
                          <a:latin typeface="Times New Roman"/>
                        </a:rPr>
                        <a:t>Количество мероприятий, направленных на информирование граждан о реализации мероприятий по благоустройству</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0" strike="noStrike" spc="-1">
                          <a:latin typeface="Times New Roman"/>
                        </a:rPr>
                        <a:t>%</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1" strike="noStrike" spc="-1">
                          <a:solidFill>
                            <a:srgbClr val="000000"/>
                          </a:solidFill>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1" strike="noStrike" spc="-1">
                          <a:solidFill>
                            <a:srgbClr val="000000"/>
                          </a:solidFill>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gridSpan="2">
                  <a:txBody>
                    <a:bodyPr/>
                    <a:lstStyle/>
                    <a:p>
                      <a:pPr algn="ctr"/>
                      <a:r>
                        <a:rPr lang="ru-RU" sz="1200" b="1" strike="noStrike" spc="-1">
                          <a:solidFill>
                            <a:srgbClr val="000000"/>
                          </a:solidFill>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1" strike="noStrike" spc="-1">
                          <a:solidFill>
                            <a:srgbClr val="000000"/>
                          </a:solidFill>
                          <a:latin typeface="Times New Roman"/>
                        </a:rPr>
                        <a:t>100</a:t>
                      </a:r>
                      <a:endParaRPr lang="ru-RU" sz="12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r>
            </a:tbl>
          </a:graphicData>
        </a:graphic>
      </p:graphicFrame>
      <p:sp>
        <p:nvSpPr>
          <p:cNvPr id="9"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Формирование современной городской среды»</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3883790110"/>
              </p:ext>
            </p:extLst>
          </p:nvPr>
        </p:nvGraphicFramePr>
        <p:xfrm>
          <a:off x="1619672" y="5085184"/>
          <a:ext cx="5328592" cy="165618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5"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Непрограммные направления деятельности, руб.</a:t>
            </a:r>
            <a:endParaRPr lang="ru-RU" sz="2000" b="0" strike="noStrike"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4269674919"/>
              </p:ext>
            </p:extLst>
          </p:nvPr>
        </p:nvGraphicFramePr>
        <p:xfrm>
          <a:off x="155872" y="1196752"/>
          <a:ext cx="8784976" cy="5208270"/>
        </p:xfrm>
        <a:graphic>
          <a:graphicData uri="http://schemas.openxmlformats.org/drawingml/2006/table">
            <a:tbl>
              <a:tblPr firstRow="1" bandRow="1">
                <a:tableStyleId>{5C22544A-7EE6-4342-B048-85BDC9FD1C3A}</a:tableStyleId>
              </a:tblPr>
              <a:tblGrid>
                <a:gridCol w="5856288"/>
                <a:gridCol w="936104"/>
                <a:gridCol w="1008112"/>
                <a:gridCol w="984472"/>
              </a:tblGrid>
              <a:tr h="370840">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2019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Непрограммные направления деятельности</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4 257 880,10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11 320 695,51</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16 597 290,51</a:t>
                      </a:r>
                    </a:p>
                  </a:txBody>
                  <a:tcPr marL="9525" marR="9525" marT="9525" marB="0" anchor="ctr"/>
                </a:tc>
              </a:tr>
              <a:tr h="370840">
                <a:tc>
                  <a:txBody>
                    <a:bodyPr/>
                    <a:lstStyle/>
                    <a:p>
                      <a:pPr algn="l" fontAlgn="b"/>
                      <a:r>
                        <a:rPr lang="ru-RU" sz="1200" b="0" i="0" u="none" strike="noStrike" dirty="0">
                          <a:effectLst/>
                          <a:latin typeface="Times New Roman" panose="02020603050405020304" pitchFamily="18" charset="0"/>
                          <a:cs typeface="Times New Roman" panose="02020603050405020304" pitchFamily="18" charset="0"/>
                        </a:rPr>
                        <a:t>Обеспечение деятельности представительного органа городского округа "Вуктыл"</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50 000,00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50 000,00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50 000,00</a:t>
                      </a:r>
                    </a:p>
                  </a:txBody>
                  <a:tcPr marL="9525" marR="9525" marT="9525" marB="0" anchor="ctr"/>
                </a:tc>
              </a:tr>
              <a:tr h="370840">
                <a:tc>
                  <a:txBody>
                    <a:bodyPr/>
                    <a:lstStyle/>
                    <a:p>
                      <a:pPr algn="l" fontAlgn="b"/>
                      <a:r>
                        <a:rPr lang="ru-RU" sz="1200" b="0" i="0" u="none" strike="noStrike" dirty="0">
                          <a:effectLst/>
                          <a:latin typeface="Times New Roman" panose="02020603050405020304" pitchFamily="18" charset="0"/>
                          <a:cs typeface="Times New Roman" panose="02020603050405020304" pitchFamily="18" charset="0"/>
                        </a:rPr>
                        <a:t>Обеспечение деятельности аппарата контрольно-счетной палаты муниципального образования</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2 092 790,14</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1 688 791,66</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1 688 791,66</a:t>
                      </a:r>
                    </a:p>
                  </a:txBody>
                  <a:tcPr marL="9525" marR="9525" marT="9525" marB="0" anchor="ctr"/>
                </a:tc>
              </a:tr>
              <a:tr h="370840">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Руководитель контрольно-счетной палаты муниципального образования  и его заместители</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683 344,96</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828 498,85</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828 498,85</a:t>
                      </a:r>
                    </a:p>
                  </a:txBody>
                  <a:tcPr marL="9525" marR="9525" marT="9525" marB="0" anchor="ctr"/>
                </a:tc>
              </a:tr>
              <a:tr h="370840">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Резервный фонд администрации городского округа "Вуктыл"</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565 405,00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100 000,00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100 000,00</a:t>
                      </a:r>
                    </a:p>
                  </a:txBody>
                  <a:tcPr marL="9525" marR="9525" marT="9525" marB="0" anchor="ctr"/>
                </a:tc>
              </a:tr>
              <a:tr h="370840">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Резервный фонд администрации городского округа "Вуктыл" по предупреждению и ликвидации чрезвычайных ситуаций и последствий стихийных бедствий</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200 000,00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200 000,00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200 000,00</a:t>
                      </a:r>
                    </a:p>
                  </a:txBody>
                  <a:tcPr marL="9525" marR="9525" marT="9525" marB="0" anchor="ctr"/>
                </a:tc>
              </a:tr>
              <a:tr h="370840">
                <a:tc>
                  <a:txBody>
                    <a:bodyPr/>
                    <a:lstStyle/>
                    <a:p>
                      <a:pPr algn="l" fontAlgn="b"/>
                      <a:r>
                        <a:rPr lang="ru-RU" sz="1200" b="0" i="0" u="none" strike="noStrike" dirty="0">
                          <a:effectLst/>
                          <a:latin typeface="Times New Roman" panose="02020603050405020304" pitchFamily="18" charset="0"/>
                          <a:cs typeface="Times New Roman" panose="02020603050405020304" pitchFamily="18" charset="0"/>
                        </a:rPr>
                        <a:t>Подготовка и проведение выборов депутатов Совета городского округа "Вуктыл"</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1 623 805,00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r h="370840">
                <a:tc>
                  <a:txBody>
                    <a:bodyPr/>
                    <a:lstStyle/>
                    <a:p>
                      <a:pPr algn="l" fontAlgn="b"/>
                      <a:r>
                        <a:rPr lang="ru-RU" sz="1200" b="0" i="0" u="none" strike="noStrike" dirty="0">
                          <a:effectLst/>
                          <a:latin typeface="Times New Roman" panose="02020603050405020304" pitchFamily="18" charset="0"/>
                          <a:cs typeface="Times New Roman" panose="02020603050405020304" pitchFamily="18" charset="0"/>
                        </a:rPr>
                        <a:t>Субвенции на осуществление полномочий по первичному воинскому учету на территориях, где отсутствуют военные комиссариаты</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636 500,00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r h="370840">
                <a:tc>
                  <a:txBody>
                    <a:bodyPr/>
                    <a:lstStyle/>
                    <a:p>
                      <a:pPr algn="l" fontAlgn="b"/>
                      <a:r>
                        <a:rPr lang="ru-RU" sz="1200" b="0" i="0" u="none" strike="noStrike">
                          <a:effectLst/>
                          <a:latin typeface="Times New Roman" panose="02020603050405020304" pitchFamily="18" charset="0"/>
                          <a:cs typeface="Times New Roman" panose="02020603050405020304" pitchFamily="18" charset="0"/>
                        </a:rPr>
                        <a:t>Субвенции на осуществление полномочий по составлению (изменению) списков кандидатов в присяжные заседатели федеральных судов общей юрисдикции в Российской Федерации</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7 200,00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7 500,00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7 900,00</a:t>
                      </a:r>
                    </a:p>
                  </a:txBody>
                  <a:tcPr marL="9525" marR="9525" marT="9525" marB="0" anchor="ctr"/>
                </a:tc>
              </a:tr>
              <a:tr h="370840">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Субвенции на осуществление государственного полномочия Республики Коми по определению перечня должностных лиц органов местного самоуправления, уполномоченных составлять протоколы об административных правонарушениях, предусмотренных частями 3, 4 статьи 3, статьями 4, 6, 7 и 8 Закона Республики Коми "Об административной ответственности в Республике Коми"</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22 640,00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22 100,00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22 100,00</a:t>
                      </a:r>
                    </a:p>
                  </a:txBody>
                  <a:tcPr marL="9525" marR="9525" marT="9525" marB="0" anchor="ctr"/>
                </a:tc>
              </a:tr>
              <a:tr h="370840">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Условно утверждаемые (утвержденные) расходы</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6 800 000,00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13 700 000,00</a:t>
                      </a:r>
                    </a:p>
                  </a:txBody>
                  <a:tcPr marL="9525" marR="9525" marT="9525" marB="0" anchor="ctr"/>
                </a:tc>
              </a:tr>
            </a:tbl>
          </a:graphicData>
        </a:graphic>
      </p:graphicFrame>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1" name="Table 1"/>
          <p:cNvGraphicFramePr/>
          <p:nvPr>
            <p:extLst>
              <p:ext uri="{D42A27DB-BD31-4B8C-83A1-F6EECF244321}">
                <p14:modId xmlns:p14="http://schemas.microsoft.com/office/powerpoint/2010/main" val="1562359628"/>
              </p:ext>
            </p:extLst>
          </p:nvPr>
        </p:nvGraphicFramePr>
        <p:xfrm>
          <a:off x="91080" y="1270080"/>
          <a:ext cx="9003600" cy="2682240"/>
        </p:xfrm>
        <a:graphic>
          <a:graphicData uri="http://schemas.openxmlformats.org/drawingml/2006/table">
            <a:tbl>
              <a:tblPr/>
              <a:tblGrid>
                <a:gridCol w="5320080"/>
                <a:gridCol w="891000"/>
                <a:gridCol w="1006144"/>
                <a:gridCol w="936104"/>
                <a:gridCol w="850272"/>
              </a:tblGrid>
              <a:tr h="290520">
                <a:tc>
                  <a:txBody>
                    <a:bodyPr/>
                    <a:lstStyle/>
                    <a:p>
                      <a:pPr algn="ctr"/>
                      <a:r>
                        <a:rPr lang="ru-RU" sz="1400" b="1" strike="noStrike" spc="-1" dirty="0">
                          <a:latin typeface="Times New Roman"/>
                        </a:rPr>
                        <a:t>Наименование</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pPr algn="ctr"/>
                      <a:r>
                        <a:rPr lang="ru-RU" sz="1400" b="1" strike="noStrike" spc="-1">
                          <a:latin typeface="Times New Roman"/>
                        </a:rPr>
                        <a:t>2018 год</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pPr algn="ctr"/>
                      <a:r>
                        <a:rPr lang="ru-RU" sz="1400" b="1" strike="noStrike" spc="-1">
                          <a:latin typeface="Times New Roman"/>
                        </a:rPr>
                        <a:t>2019 год</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pPr algn="ctr"/>
                      <a:r>
                        <a:rPr lang="ru-RU" sz="1400" b="1" strike="noStrike" spc="-1">
                          <a:latin typeface="Times New Roman"/>
                        </a:rPr>
                        <a:t>2020 год</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pPr algn="ctr"/>
                      <a:r>
                        <a:rPr lang="ru-RU" sz="1400" b="1" strike="noStrike" spc="-1">
                          <a:latin typeface="Times New Roman"/>
                        </a:rPr>
                        <a:t>2021 год</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r>
              <a:tr h="683640">
                <a:tc>
                  <a:txBody>
                    <a:bodyPr/>
                    <a:lstStyle/>
                    <a:p>
                      <a:pPr algn="ctr"/>
                      <a:r>
                        <a:rPr lang="ru-RU" sz="1400" b="0" strike="noStrike" spc="-1">
                          <a:latin typeface="Times New Roman"/>
                        </a:rPr>
                        <a:t>Строительство СОШ с. Дутово с дошкольной группой, в том числе проектно-изыскательские работы и разработка проектно-сметной документации</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400" b="0" strike="noStrike" spc="-1" dirty="0" smtClean="0">
                          <a:latin typeface="Times New Roman"/>
                        </a:rPr>
                        <a:t>1 301,5</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400" b="0" strike="noStrike" spc="-1" dirty="0" smtClean="0">
                          <a:latin typeface="Times New Roman"/>
                        </a:rPr>
                        <a:t>132 723,5</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400" b="0" strike="noStrike" spc="-1" dirty="0" smtClean="0">
                          <a:latin typeface="Times New Roman"/>
                        </a:rPr>
                        <a:t>20 202,1</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400" b="0" strike="noStrike" spc="-1" dirty="0">
                          <a:latin typeface="Times New Roman"/>
                        </a:rPr>
                        <a:t>0,0</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r h="290520">
                <a:tc>
                  <a:txBody>
                    <a:bodyPr/>
                    <a:lstStyle/>
                    <a:p>
                      <a:pPr algn="ctr"/>
                      <a:r>
                        <a:rPr lang="ru-RU" sz="1400" b="0" strike="noStrike" spc="-1">
                          <a:latin typeface="Times New Roman"/>
                        </a:rPr>
                        <a:t>Строительство водовода "Подчерье-Вуктыл"</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400" b="0" strike="noStrike" spc="-1">
                          <a:latin typeface="Times New Roman"/>
                        </a:rPr>
                        <a:t>23,6</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400" b="0" strike="noStrike" spc="-1" dirty="0" smtClean="0">
                          <a:latin typeface="Times New Roman"/>
                        </a:rPr>
                        <a:t>513,8</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400" b="0" strike="noStrike" spc="-1">
                          <a:latin typeface="Times New Roman"/>
                        </a:rPr>
                        <a:t>649,5</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400" b="0" strike="noStrike" spc="-1">
                          <a:latin typeface="Times New Roman"/>
                        </a:rPr>
                        <a:t>0,0</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290520">
                <a:tc>
                  <a:txBody>
                    <a:bodyPr/>
                    <a:lstStyle/>
                    <a:p>
                      <a:pPr algn="ctr"/>
                      <a:r>
                        <a:rPr lang="ru-RU" sz="1400" b="0" strike="noStrike" spc="-1">
                          <a:latin typeface="Times New Roman"/>
                        </a:rPr>
                        <a:t>Реализация проекта "Газификация жилых домов с. Дутово"</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400" b="0" strike="noStrike" spc="-1">
                          <a:latin typeface="Times New Roman"/>
                        </a:rPr>
                        <a:t>15 262,2</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400" b="0" strike="noStrike" spc="-1" dirty="0" smtClean="0">
                          <a:latin typeface="Times New Roman"/>
                        </a:rPr>
                        <a:t>11 184,8</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400" b="0" strike="noStrike" spc="-1">
                          <a:latin typeface="Times New Roman"/>
                        </a:rPr>
                        <a:t>0,0</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400" b="0" strike="noStrike" spc="-1">
                          <a:latin typeface="Times New Roman"/>
                        </a:rPr>
                        <a:t>0,0</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r h="601560">
                <a:tc>
                  <a:txBody>
                    <a:bodyPr/>
                    <a:lstStyle/>
                    <a:p>
                      <a:pPr algn="ctr"/>
                      <a:r>
                        <a:rPr lang="ru-RU" sz="1400" b="0" strike="noStrike" spc="-1" dirty="0">
                          <a:latin typeface="Times New Roman"/>
                        </a:rPr>
                        <a:t>Строительство социокультурного центра в с</a:t>
                      </a:r>
                      <a:r>
                        <a:rPr lang="ru-RU" sz="1400" b="0" strike="noStrike" spc="-1" dirty="0" smtClean="0">
                          <a:latin typeface="Times New Roman"/>
                        </a:rPr>
                        <a:t>. Подчерье</a:t>
                      </a:r>
                      <a:r>
                        <a:rPr lang="ru-RU" sz="1400" b="0" strike="noStrike" spc="-1" dirty="0">
                          <a:latin typeface="Times New Roman"/>
                        </a:rPr>
                        <a:t>, в том числе проведение проектно-изыскательских работ и разработка проектно-сметной документации</a:t>
                      </a:r>
                      <a:endParaRPr lang="ru-RU" sz="1400" b="0" strike="noStrike" spc="-1" dirty="0">
                        <a:latin typeface="Arial"/>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solidFill>
                      <a:srgbClr val="FF9966"/>
                    </a:solidFill>
                  </a:tcPr>
                </a:tc>
                <a:tc>
                  <a:txBody>
                    <a:bodyPr/>
                    <a:lstStyle/>
                    <a:p>
                      <a:pPr algn="ctr"/>
                      <a:r>
                        <a:rPr lang="ru-RU" sz="1400" b="0" strike="noStrike" spc="-1" dirty="0">
                          <a:latin typeface="Times New Roman"/>
                        </a:rPr>
                        <a:t>1 320,0</a:t>
                      </a:r>
                      <a:endParaRPr lang="ru-RU" sz="1400" b="0" strike="noStrike" spc="-1" dirty="0">
                        <a:latin typeface="Arial"/>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solidFill>
                      <a:srgbClr val="FF9966"/>
                    </a:solidFill>
                  </a:tcPr>
                </a:tc>
                <a:tc>
                  <a:txBody>
                    <a:bodyPr/>
                    <a:lstStyle/>
                    <a:p>
                      <a:pPr algn="ctr"/>
                      <a:r>
                        <a:rPr lang="ru-RU" sz="1400" b="0" strike="noStrike" spc="-1" dirty="0" smtClean="0">
                          <a:latin typeface="Times New Roman"/>
                        </a:rPr>
                        <a:t>35 119,0</a:t>
                      </a:r>
                      <a:endParaRPr lang="ru-RU" sz="1400" b="0" strike="noStrike" spc="-1" dirty="0">
                        <a:latin typeface="Arial"/>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solidFill>
                      <a:srgbClr val="FF9966"/>
                    </a:solidFill>
                  </a:tcPr>
                </a:tc>
                <a:tc>
                  <a:txBody>
                    <a:bodyPr/>
                    <a:lstStyle/>
                    <a:p>
                      <a:pPr algn="ctr"/>
                      <a:r>
                        <a:rPr lang="ru-RU" sz="1400" b="0" strike="noStrike" spc="-1" dirty="0">
                          <a:latin typeface="Times New Roman"/>
                        </a:rPr>
                        <a:t>0,0</a:t>
                      </a:r>
                      <a:endParaRPr lang="ru-RU" sz="1400" b="0" strike="noStrike" spc="-1" dirty="0">
                        <a:latin typeface="Arial"/>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solidFill>
                      <a:srgbClr val="FF9966"/>
                    </a:solidFill>
                  </a:tcPr>
                </a:tc>
                <a:tc>
                  <a:txBody>
                    <a:bodyPr/>
                    <a:lstStyle/>
                    <a:p>
                      <a:pPr algn="ctr"/>
                      <a:r>
                        <a:rPr lang="ru-RU" sz="1400" b="0" strike="noStrike" spc="-1" dirty="0">
                          <a:latin typeface="Times New Roman"/>
                        </a:rPr>
                        <a:t>0,0</a:t>
                      </a:r>
                      <a:endParaRPr lang="ru-RU" sz="14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solidFill>
                      <a:srgbClr val="FF9966"/>
                    </a:solidFill>
                  </a:tcPr>
                </a:tc>
              </a:tr>
              <a:tr h="290520">
                <a:tc>
                  <a:txBody>
                    <a:bodyPr/>
                    <a:lstStyle/>
                    <a:p>
                      <a:pPr algn="ctr"/>
                      <a:r>
                        <a:rPr lang="ru-RU" sz="1400" b="1" strike="noStrike" spc="-1" dirty="0">
                          <a:latin typeface="Times New Roman"/>
                        </a:rPr>
                        <a:t>Всего</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400" b="1" strike="noStrike" spc="-1">
                          <a:latin typeface="Times New Roman"/>
                        </a:rPr>
                        <a:t>17 907,3</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400" b="1" strike="noStrike" spc="-1" dirty="0" smtClean="0">
                          <a:latin typeface="Times New Roman"/>
                        </a:rPr>
                        <a:t>179 541,1</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400" b="1" strike="noStrike" spc="-1">
                          <a:latin typeface="Times New Roman"/>
                        </a:rPr>
                        <a:t>749,5</a:t>
                      </a:r>
                      <a:endParaRPr lang="ru-RU" sz="14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400" b="1" strike="noStrike" spc="-1" dirty="0">
                          <a:latin typeface="Times New Roman"/>
                        </a:rPr>
                        <a:t>0,0</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bl>
          </a:graphicData>
        </a:graphic>
      </p:graphicFrame>
      <p:sp>
        <p:nvSpPr>
          <p:cNvPr id="672" name="TextShape 2"/>
          <p:cNvSpPr txBox="1"/>
          <p:nvPr/>
        </p:nvSpPr>
        <p:spPr>
          <a:xfrm>
            <a:off x="1755720" y="754200"/>
            <a:ext cx="6380280" cy="541800"/>
          </a:xfrm>
          <a:prstGeom prst="rect">
            <a:avLst/>
          </a:prstGeom>
          <a:noFill/>
          <a:ln>
            <a:noFill/>
          </a:ln>
        </p:spPr>
        <p:txBody>
          <a:bodyPr lIns="90000" tIns="45000" rIns="90000" bIns="45000"/>
          <a:lstStyle/>
          <a:p>
            <a:pPr algn="ctr"/>
            <a:r>
              <a:rPr lang="ru-RU" sz="1600" b="1" i="1" strike="noStrike" spc="-1" dirty="0">
                <a:latin typeface="Times New Roman"/>
              </a:rPr>
              <a:t>Бюджетные инвестиции в объекты капитального строительства  </a:t>
            </a:r>
            <a:endParaRPr lang="ru-RU" sz="1600" b="0" strike="noStrike" spc="-1" dirty="0">
              <a:latin typeface="Arial"/>
            </a:endParaRPr>
          </a:p>
        </p:txBody>
      </p:sp>
      <p:sp>
        <p:nvSpPr>
          <p:cNvPr id="674" name="TextShape 3"/>
          <p:cNvSpPr txBox="1"/>
          <p:nvPr/>
        </p:nvSpPr>
        <p:spPr>
          <a:xfrm>
            <a:off x="2765640" y="4292280"/>
            <a:ext cx="3565440" cy="343440"/>
          </a:xfrm>
          <a:prstGeom prst="rect">
            <a:avLst/>
          </a:prstGeom>
          <a:noFill/>
          <a:ln>
            <a:noFill/>
          </a:ln>
        </p:spPr>
        <p:txBody>
          <a:bodyPr lIns="90000" tIns="45000" rIns="90000" bIns="45000"/>
          <a:lstStyle/>
          <a:p>
            <a:r>
              <a:rPr lang="ru-RU" sz="1800" b="1" i="1" strike="noStrike" spc="-1" dirty="0">
                <a:latin typeface="Times New Roman"/>
              </a:rPr>
              <a:t>Доля в общем объеме расходов, %</a:t>
            </a:r>
            <a:endParaRPr lang="ru-RU" sz="1800" b="0" strike="noStrike" spc="-1" dirty="0">
              <a:latin typeface="Arial"/>
            </a:endParaRPr>
          </a:p>
        </p:txBody>
      </p:sp>
      <p:sp>
        <p:nvSpPr>
          <p:cNvPr id="7"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Инвестиционные проекты, тыс. руб.</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2215091052"/>
              </p:ext>
            </p:extLst>
          </p:nvPr>
        </p:nvGraphicFramePr>
        <p:xfrm>
          <a:off x="2051720" y="4797152"/>
          <a:ext cx="4560168" cy="1815976"/>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Объект 1"/>
          <p:cNvGraphicFramePr>
            <a:graphicFrameLocks/>
          </p:cNvGraphicFramePr>
          <p:nvPr>
            <p:extLst>
              <p:ext uri="{D42A27DB-BD31-4B8C-83A1-F6EECF244321}">
                <p14:modId xmlns:p14="http://schemas.microsoft.com/office/powerpoint/2010/main" val="1763799099"/>
              </p:ext>
            </p:extLst>
          </p:nvPr>
        </p:nvGraphicFramePr>
        <p:xfrm>
          <a:off x="83864" y="4005064"/>
          <a:ext cx="8928992" cy="33123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Схема 4"/>
          <p:cNvGraphicFramePr/>
          <p:nvPr>
            <p:extLst>
              <p:ext uri="{D42A27DB-BD31-4B8C-83A1-F6EECF244321}">
                <p14:modId xmlns:p14="http://schemas.microsoft.com/office/powerpoint/2010/main" val="3591523894"/>
              </p:ext>
            </p:extLst>
          </p:nvPr>
        </p:nvGraphicFramePr>
        <p:xfrm>
          <a:off x="4860032" y="908720"/>
          <a:ext cx="4176464" cy="26642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Заголовок 1"/>
          <p:cNvSpPr txBox="1">
            <a:spLocks/>
          </p:cNvSpPr>
          <p:nvPr/>
        </p:nvSpPr>
        <p:spPr>
          <a:xfrm>
            <a:off x="0" y="3851"/>
            <a:ext cx="9144000" cy="770869"/>
          </a:xfrm>
          <a:prstGeom prst="rect">
            <a:avLst/>
          </a:prstGeom>
          <a:blipFill>
            <a:blip r:embed="rId9"/>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2"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Ведомственная структура расходов бюджета МО ГО «Вуктыл», тыс. руб.</a:t>
            </a:r>
            <a:endParaRPr lang="ru-RU" sz="2000" b="0" strike="noStrike" spc="-1" dirty="0">
              <a:latin typeface="Arial"/>
            </a:endParaRPr>
          </a:p>
        </p:txBody>
      </p:sp>
      <p:graphicFrame>
        <p:nvGraphicFramePr>
          <p:cNvPr id="6" name="Таблица 5"/>
          <p:cNvGraphicFramePr>
            <a:graphicFrameLocks noGrp="1"/>
          </p:cNvGraphicFramePr>
          <p:nvPr>
            <p:extLst>
              <p:ext uri="{D42A27DB-BD31-4B8C-83A1-F6EECF244321}">
                <p14:modId xmlns:p14="http://schemas.microsoft.com/office/powerpoint/2010/main" val="449898235"/>
              </p:ext>
            </p:extLst>
          </p:nvPr>
        </p:nvGraphicFramePr>
        <p:xfrm>
          <a:off x="107504" y="908720"/>
          <a:ext cx="4881944" cy="2656587"/>
        </p:xfrm>
        <a:graphic>
          <a:graphicData uri="http://schemas.openxmlformats.org/drawingml/2006/table">
            <a:tbl>
              <a:tblPr firstRow="1" bandRow="1">
                <a:tableStyleId>{5C22544A-7EE6-4342-B048-85BDC9FD1C3A}</a:tableStyleId>
              </a:tblPr>
              <a:tblGrid>
                <a:gridCol w="3050075"/>
                <a:gridCol w="601907"/>
                <a:gridCol w="1229962"/>
              </a:tblGrid>
              <a:tr h="275929">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Наименование</a:t>
                      </a:r>
                      <a:endParaRPr lang="ru-RU" sz="12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Глава</a:t>
                      </a:r>
                      <a:endParaRPr lang="ru-RU" sz="12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Сумма</a:t>
                      </a:r>
                      <a:endParaRPr lang="ru-RU" sz="1200" b="1" dirty="0">
                        <a:solidFill>
                          <a:schemeClr val="tx1"/>
                        </a:solidFill>
                        <a:latin typeface="Times New Roman" panose="02020603050405020304" pitchFamily="18" charset="0"/>
                        <a:cs typeface="Times New Roman" panose="02020603050405020304" pitchFamily="18" charset="0"/>
                      </a:endParaRPr>
                    </a:p>
                  </a:txBody>
                  <a:tcPr/>
                </a:tc>
              </a:tr>
              <a:tr h="400166">
                <a:tc>
                  <a:txBody>
                    <a:bodyPr/>
                    <a:lstStyle/>
                    <a:p>
                      <a:pPr algn="ctr"/>
                      <a:r>
                        <a:rPr lang="ru-RU" sz="1200" b="1" dirty="0" err="1">
                          <a:solidFill>
                            <a:schemeClr val="tx1"/>
                          </a:solidFill>
                          <a:effectLst/>
                          <a:latin typeface="Times New Roman" panose="02020603050405020304" pitchFamily="18" charset="0"/>
                          <a:cs typeface="Times New Roman" panose="02020603050405020304" pitchFamily="18" charset="0"/>
                        </a:rPr>
                        <a:t>Контрольно</a:t>
                      </a:r>
                      <a:r>
                        <a:rPr lang="ru-RU" sz="1200" b="1" dirty="0">
                          <a:solidFill>
                            <a:schemeClr val="tx1"/>
                          </a:solidFill>
                          <a:effectLst/>
                          <a:latin typeface="Times New Roman" panose="02020603050405020304" pitchFamily="18" charset="0"/>
                          <a:cs typeface="Times New Roman" panose="02020603050405020304" pitchFamily="18" charset="0"/>
                        </a:rPr>
                        <a:t> - счетная палата городского округа "Вуктыл"</a:t>
                      </a:r>
                    </a:p>
                  </a:txBody>
                  <a:tcPr anchor="ctr"/>
                </a:tc>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905</a:t>
                      </a:r>
                    </a:p>
                  </a:txBody>
                  <a:tcPr anchor="ctr"/>
                </a:tc>
                <a:tc>
                  <a:txBody>
                    <a:bodyPr/>
                    <a:lstStyle/>
                    <a:p>
                      <a:pPr algn="ctr" fontAlgn="ctr"/>
                      <a:r>
                        <a:rPr lang="ru-RU" sz="1100" b="1" i="0" u="none" strike="noStrike" dirty="0" smtClean="0">
                          <a:effectLst/>
                          <a:latin typeface="Times New Roman"/>
                        </a:rPr>
                        <a:t>2 776,1</a:t>
                      </a:r>
                      <a:endParaRPr lang="ru-RU" sz="1100" b="1" i="0" u="none" strike="noStrike" dirty="0">
                        <a:effectLst/>
                        <a:latin typeface="Times New Roman"/>
                      </a:endParaRPr>
                    </a:p>
                  </a:txBody>
                  <a:tcPr marL="9525" marR="9525" marT="9525" marB="0" anchor="ctr"/>
                </a:tc>
              </a:tr>
              <a:tr h="275929">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Совет городского округа "Вуктыл"</a:t>
                      </a:r>
                    </a:p>
                  </a:txBody>
                  <a:tcPr anchor="ctr"/>
                </a:tc>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921</a:t>
                      </a:r>
                    </a:p>
                  </a:txBody>
                  <a:tcPr anchor="ctr"/>
                </a:tc>
                <a:tc>
                  <a:txBody>
                    <a:bodyPr/>
                    <a:lstStyle/>
                    <a:p>
                      <a:pPr algn="ctr" fontAlgn="ctr"/>
                      <a:r>
                        <a:rPr lang="ru-RU" sz="1100" b="1" i="0" u="none" strike="noStrike">
                          <a:effectLst/>
                          <a:latin typeface="Times New Roman"/>
                        </a:rPr>
                        <a:t>50,0</a:t>
                      </a:r>
                    </a:p>
                  </a:txBody>
                  <a:tcPr marL="9525" marR="9525" marT="9525" marB="0" anchor="ctr"/>
                </a:tc>
              </a:tr>
              <a:tr h="400166">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Администрация городского округа "Вуктыл"</a:t>
                      </a:r>
                    </a:p>
                  </a:txBody>
                  <a:tcPr anchor="ctr"/>
                </a:tc>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923</a:t>
                      </a:r>
                    </a:p>
                  </a:txBody>
                  <a:tcPr anchor="ctr"/>
                </a:tc>
                <a:tc>
                  <a:txBody>
                    <a:bodyPr/>
                    <a:lstStyle/>
                    <a:p>
                      <a:pPr algn="ctr" fontAlgn="ctr"/>
                      <a:r>
                        <a:rPr lang="ru-RU" sz="1100" b="1" i="0" u="none" strike="noStrike" dirty="0" smtClean="0">
                          <a:effectLst/>
                          <a:latin typeface="Times New Roman"/>
                        </a:rPr>
                        <a:t>332 916,5</a:t>
                      </a:r>
                      <a:endParaRPr lang="ru-RU" sz="1100" b="1" i="0" u="none" strike="noStrike" dirty="0">
                        <a:effectLst/>
                        <a:latin typeface="Times New Roman"/>
                      </a:endParaRPr>
                    </a:p>
                  </a:txBody>
                  <a:tcPr marL="9525" marR="9525" marT="9525" marB="0" anchor="ctr"/>
                </a:tc>
              </a:tr>
              <a:tr h="400166">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Управление образования администрации городского округа "Вуктыл"</a:t>
                      </a:r>
                    </a:p>
                  </a:txBody>
                  <a:tcPr anchor="ctr"/>
                </a:tc>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975</a:t>
                      </a:r>
                    </a:p>
                  </a:txBody>
                  <a:tcPr anchor="ctr"/>
                </a:tc>
                <a:tc>
                  <a:txBody>
                    <a:bodyPr/>
                    <a:lstStyle/>
                    <a:p>
                      <a:pPr algn="ctr" fontAlgn="ctr"/>
                      <a:r>
                        <a:rPr lang="ru-RU" sz="1100" b="1" i="0" u="none" strike="noStrike" dirty="0" smtClean="0">
                          <a:effectLst/>
                          <a:latin typeface="Times New Roman CYR"/>
                        </a:rPr>
                        <a:t>462 910,3</a:t>
                      </a:r>
                      <a:endParaRPr lang="ru-RU" sz="1100" b="1" i="0" u="none" strike="noStrike" dirty="0">
                        <a:effectLst/>
                        <a:latin typeface="Times New Roman CYR"/>
                      </a:endParaRPr>
                    </a:p>
                  </a:txBody>
                  <a:tcPr marL="9525" marR="9525" marT="9525" marB="0" anchor="ctr"/>
                </a:tc>
              </a:tr>
              <a:tr h="400166">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Финансовое управление администрации городского округа "Вуктыл"</a:t>
                      </a:r>
                    </a:p>
                  </a:txBody>
                  <a:tcPr anchor="ctr"/>
                </a:tc>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992</a:t>
                      </a:r>
                    </a:p>
                  </a:txBody>
                  <a:tcPr anchor="ctr"/>
                </a:tc>
                <a:tc>
                  <a:txBody>
                    <a:bodyPr/>
                    <a:lstStyle/>
                    <a:p>
                      <a:pPr algn="ctr" fontAlgn="ctr"/>
                      <a:r>
                        <a:rPr lang="ru-RU" sz="1100" b="1" i="0" u="none" strike="noStrike" dirty="0" smtClean="0">
                          <a:effectLst/>
                          <a:latin typeface="Times New Roman CYR"/>
                        </a:rPr>
                        <a:t>12 595,5</a:t>
                      </a:r>
                      <a:endParaRPr lang="ru-RU" sz="1100" b="1" i="0" u="none" strike="noStrike" dirty="0">
                        <a:effectLst/>
                        <a:latin typeface="Times New Roman CYR"/>
                      </a:endParaRPr>
                    </a:p>
                  </a:txBody>
                  <a:tcPr marL="9525" marR="9525" marT="9525" marB="0" anchor="ctr"/>
                </a:tc>
              </a:tr>
              <a:tr h="275929">
                <a:tc gridSpan="2">
                  <a:txBody>
                    <a:bodyPr/>
                    <a:lstStyle/>
                    <a:p>
                      <a:pPr algn="ctr"/>
                      <a:r>
                        <a:rPr lang="ru-RU" sz="1200" b="1" dirty="0" smtClean="0">
                          <a:solidFill>
                            <a:schemeClr val="tx1"/>
                          </a:solidFill>
                          <a:effectLst/>
                          <a:latin typeface="Times New Roman" panose="02020603050405020304" pitchFamily="18" charset="0"/>
                          <a:cs typeface="Times New Roman" panose="02020603050405020304" pitchFamily="18" charset="0"/>
                        </a:rPr>
                        <a:t>Всего</a:t>
                      </a:r>
                      <a:endParaRPr lang="ru-RU" sz="1200" b="1" dirty="0">
                        <a:solidFill>
                          <a:schemeClr val="tx1"/>
                        </a:solidFill>
                        <a:effectLst/>
                        <a:latin typeface="Times New Roman" panose="02020603050405020304" pitchFamily="18" charset="0"/>
                        <a:cs typeface="Times New Roman" panose="02020603050405020304" pitchFamily="18" charset="0"/>
                      </a:endParaRPr>
                    </a:p>
                  </a:txBody>
                  <a:tcPr anchor="ctr"/>
                </a:tc>
                <a:tc hMerge="1">
                  <a:txBody>
                    <a:bodyPr/>
                    <a:lstStyle/>
                    <a:p>
                      <a:pPr algn="ctr"/>
                      <a:endParaRPr lang="ru-RU" sz="1200" dirty="0">
                        <a:solidFill>
                          <a:schemeClr val="tx1"/>
                        </a:solidFill>
                        <a:effectLst/>
                        <a:latin typeface="Times New Roman" panose="02020603050405020304" pitchFamily="18" charset="0"/>
                        <a:cs typeface="Times New Roman" panose="02020603050405020304" pitchFamily="18" charset="0"/>
                      </a:endParaRPr>
                    </a:p>
                  </a:txBody>
                  <a:tcPr anchor="ctr"/>
                </a:tc>
                <a:tc>
                  <a:txBody>
                    <a:bodyPr/>
                    <a:lstStyle/>
                    <a:p>
                      <a:pPr algn="ctr" fontAlgn="ctr"/>
                      <a:r>
                        <a:rPr lang="ru-RU" sz="1100" b="1" i="0" u="none" strike="noStrike" dirty="0" smtClean="0">
                          <a:effectLst/>
                          <a:latin typeface="Times New Roman"/>
                        </a:rPr>
                        <a:t>811 248,4</a:t>
                      </a:r>
                      <a:endParaRPr lang="ru-RU" sz="1100" b="1" i="0" u="none" strike="noStrike" dirty="0">
                        <a:effectLst/>
                        <a:latin typeface="Times New Roman"/>
                      </a:endParaRPr>
                    </a:p>
                  </a:txBody>
                  <a:tcPr marL="9525" marR="9525" marT="9525" marB="0" anchor="ctr"/>
                </a:tc>
              </a:tr>
            </a:tbl>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Диаграмма 3"/>
          <p:cNvGraphicFramePr>
            <a:graphicFrameLocks/>
          </p:cNvGraphicFramePr>
          <p:nvPr>
            <p:extLst>
              <p:ext uri="{D42A27DB-BD31-4B8C-83A1-F6EECF244321}">
                <p14:modId xmlns:p14="http://schemas.microsoft.com/office/powerpoint/2010/main" val="1953581005"/>
              </p:ext>
            </p:extLst>
          </p:nvPr>
        </p:nvGraphicFramePr>
        <p:xfrm>
          <a:off x="4762" y="908050"/>
          <a:ext cx="9144001" cy="6049963"/>
        </p:xfrm>
        <a:graphic>
          <a:graphicData uri="http://schemas.openxmlformats.org/drawingml/2006/chart">
            <c:chart xmlns:c="http://schemas.openxmlformats.org/drawingml/2006/chart" xmlns:r="http://schemas.openxmlformats.org/officeDocument/2006/relationships" r:id="rId3"/>
          </a:graphicData>
        </a:graphic>
      </p:graphicFrame>
      <p:sp>
        <p:nvSpPr>
          <p:cNvPr id="6" name="Заголовок 1"/>
          <p:cNvSpPr txBox="1">
            <a:spLocks/>
          </p:cNvSpPr>
          <p:nvPr/>
        </p:nvSpPr>
        <p:spPr>
          <a:xfrm>
            <a:off x="0" y="3851"/>
            <a:ext cx="9144000" cy="770869"/>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С</a:t>
            </a:r>
            <a:r>
              <a:rPr lang="ru-RU" sz="2000" b="1" strike="noStrike" spc="-1" dirty="0" smtClean="0">
                <a:solidFill>
                  <a:srgbClr val="21409A"/>
                </a:solidFill>
                <a:latin typeface="Times New Roman"/>
              </a:rPr>
              <a:t>реднемесячная заработная плата отдельных категорий работников бюджетной сферы в МО ГО «Вуктыл», </a:t>
            </a:r>
            <a:r>
              <a:rPr lang="ru-RU" sz="2000" b="1" strike="noStrike" spc="-1" dirty="0" err="1" smtClean="0">
                <a:solidFill>
                  <a:srgbClr val="21409A"/>
                </a:solidFill>
                <a:latin typeface="Times New Roman"/>
              </a:rPr>
              <a:t>тыс.руб</a:t>
            </a:r>
            <a:r>
              <a:rPr lang="ru-RU" sz="2000" b="1" strike="noStrike" spc="-1" dirty="0" smtClean="0">
                <a:solidFill>
                  <a:srgbClr val="21409A"/>
                </a:solidFill>
                <a:latin typeface="Times New Roman"/>
              </a:rPr>
              <a:t>.</a:t>
            </a:r>
            <a:endParaRPr lang="ru-RU" sz="2000" b="0" strike="noStrike" spc="-1" dirty="0">
              <a:latin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Диаграмма 10"/>
          <p:cNvGraphicFramePr>
            <a:graphicFrameLocks/>
          </p:cNvGraphicFramePr>
          <p:nvPr>
            <p:extLst>
              <p:ext uri="{D42A27DB-BD31-4B8C-83A1-F6EECF244321}">
                <p14:modId xmlns:p14="http://schemas.microsoft.com/office/powerpoint/2010/main" val="3308799192"/>
              </p:ext>
            </p:extLst>
          </p:nvPr>
        </p:nvGraphicFramePr>
        <p:xfrm>
          <a:off x="-396552" y="387360"/>
          <a:ext cx="10442575" cy="74549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Диаграмма 11"/>
          <p:cNvGraphicFramePr>
            <a:graphicFrameLocks/>
          </p:cNvGraphicFramePr>
          <p:nvPr>
            <p:extLst>
              <p:ext uri="{D42A27DB-BD31-4B8C-83A1-F6EECF244321}">
                <p14:modId xmlns:p14="http://schemas.microsoft.com/office/powerpoint/2010/main" val="1101722483"/>
              </p:ext>
            </p:extLst>
          </p:nvPr>
        </p:nvGraphicFramePr>
        <p:xfrm>
          <a:off x="2771800" y="260648"/>
          <a:ext cx="10442575" cy="7453313"/>
        </p:xfrm>
        <a:graphic>
          <a:graphicData uri="http://schemas.openxmlformats.org/drawingml/2006/chart">
            <c:chart xmlns:c="http://schemas.openxmlformats.org/drawingml/2006/chart" xmlns:r="http://schemas.openxmlformats.org/officeDocument/2006/relationships" r:id="rId4"/>
          </a:graphicData>
        </a:graphic>
      </p:graphicFrame>
      <p:sp>
        <p:nvSpPr>
          <p:cNvPr id="5" name="Заголовок 1"/>
          <p:cNvSpPr txBox="1">
            <a:spLocks/>
          </p:cNvSpPr>
          <p:nvPr/>
        </p:nvSpPr>
        <p:spPr>
          <a:xfrm>
            <a:off x="0" y="3851"/>
            <a:ext cx="9144000" cy="770869"/>
          </a:xfrm>
          <a:prstGeom prst="rect">
            <a:avLst/>
          </a:prstGeom>
          <a:blipFill>
            <a:blip r:embed="rId5"/>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6" name="TextShape 5"/>
          <p:cNvSpPr txBox="1"/>
          <p:nvPr/>
        </p:nvSpPr>
        <p:spPr>
          <a:xfrm>
            <a:off x="107504" y="0"/>
            <a:ext cx="8856984"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Исполнение Указа Президента РФ № 597 от 07 мая 2012 г. </a:t>
            </a:r>
          </a:p>
          <a:p>
            <a:pPr algn="ctr"/>
            <a:r>
              <a:rPr lang="ru-RU" sz="2000" b="1" spc="-1" dirty="0" smtClean="0">
                <a:solidFill>
                  <a:srgbClr val="21409A"/>
                </a:solidFill>
                <a:latin typeface="Times New Roman"/>
              </a:rPr>
              <a:t>«О мероприятиях по реализации государственной социальной политики»</a:t>
            </a:r>
            <a:endParaRPr lang="ru-RU" sz="2000" b="0" strike="noStrike" spc="-1" dirty="0">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ircle(in)">
                                      <p:cBhvr>
                                        <p:cTn id="1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Graphic spid="12" grpId="0">
        <p:bldAsOne/>
      </p:bldGraphic>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Объект 1"/>
          <p:cNvGraphicFramePr>
            <a:graphicFrameLocks/>
          </p:cNvGraphicFramePr>
          <p:nvPr>
            <p:extLst>
              <p:ext uri="{D42A27DB-BD31-4B8C-83A1-F6EECF244321}">
                <p14:modId xmlns:p14="http://schemas.microsoft.com/office/powerpoint/2010/main" val="2409975862"/>
              </p:ext>
            </p:extLst>
          </p:nvPr>
        </p:nvGraphicFramePr>
        <p:xfrm>
          <a:off x="0" y="939800"/>
          <a:ext cx="9144000" cy="5918200"/>
        </p:xfrm>
        <a:graphic>
          <a:graphicData uri="http://schemas.openxmlformats.org/drawingml/2006/chart">
            <c:chart xmlns:c="http://schemas.openxmlformats.org/drawingml/2006/chart" xmlns:r="http://schemas.openxmlformats.org/officeDocument/2006/relationships" r:id="rId3"/>
          </a:graphicData>
        </a:graphic>
      </p:graphicFrame>
      <p:sp>
        <p:nvSpPr>
          <p:cNvPr id="4" name="Заголовок 1"/>
          <p:cNvSpPr txBox="1">
            <a:spLocks/>
          </p:cNvSpPr>
          <p:nvPr/>
        </p:nvSpPr>
        <p:spPr>
          <a:xfrm>
            <a:off x="0" y="3851"/>
            <a:ext cx="9144000" cy="770869"/>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5"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Соотношение среднемесячной заработной платы отдельных категорий работников бюджетной сферы в МО ГО «Вуктыл», %</a:t>
            </a:r>
            <a:endParaRPr lang="ru-RU" sz="2000" b="0" strike="noStrike" spc="-1" dirty="0">
              <a:latin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 name="CustomShape 1"/>
          <p:cNvSpPr/>
          <p:nvPr/>
        </p:nvSpPr>
        <p:spPr>
          <a:xfrm>
            <a:off x="6084168" y="746800"/>
            <a:ext cx="2012760" cy="2127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800" b="1" strike="noStrike" spc="-1" dirty="0">
                <a:solidFill>
                  <a:srgbClr val="000000"/>
                </a:solidFill>
                <a:latin typeface="Calibri"/>
                <a:ea typeface="Microsoft YaHei"/>
              </a:rPr>
              <a:t>Бюджетные риски</a:t>
            </a:r>
            <a:endParaRPr lang="ru-RU" sz="1800" b="0" strike="noStrike" spc="-1" dirty="0">
              <a:latin typeface="Arial"/>
            </a:endParaRPr>
          </a:p>
        </p:txBody>
      </p:sp>
      <p:sp>
        <p:nvSpPr>
          <p:cNvPr id="697" name="CustomShape 2"/>
          <p:cNvSpPr/>
          <p:nvPr/>
        </p:nvSpPr>
        <p:spPr>
          <a:xfrm>
            <a:off x="0" y="713700"/>
            <a:ext cx="4021560" cy="2458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800" b="1" strike="noStrike" spc="-1" dirty="0">
                <a:solidFill>
                  <a:srgbClr val="000000"/>
                </a:solidFill>
                <a:latin typeface="Calibri"/>
                <a:ea typeface="Microsoft YaHei"/>
              </a:rPr>
              <a:t>Мероприятия по увеличению доходов</a:t>
            </a:r>
            <a:endParaRPr lang="ru-RU" sz="1800" b="0" strike="noStrike" spc="-1" dirty="0">
              <a:latin typeface="Arial"/>
            </a:endParaRPr>
          </a:p>
        </p:txBody>
      </p:sp>
      <p:graphicFrame>
        <p:nvGraphicFramePr>
          <p:cNvPr id="2" name="Схема 1"/>
          <p:cNvGraphicFramePr/>
          <p:nvPr>
            <p:extLst>
              <p:ext uri="{D42A27DB-BD31-4B8C-83A1-F6EECF244321}">
                <p14:modId xmlns:p14="http://schemas.microsoft.com/office/powerpoint/2010/main" val="2138303293"/>
              </p:ext>
            </p:extLst>
          </p:nvPr>
        </p:nvGraphicFramePr>
        <p:xfrm>
          <a:off x="22704" y="1071020"/>
          <a:ext cx="3397168" cy="56948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Заголовок 1"/>
          <p:cNvSpPr txBox="1">
            <a:spLocks/>
          </p:cNvSpPr>
          <p:nvPr/>
        </p:nvSpPr>
        <p:spPr>
          <a:xfrm>
            <a:off x="0" y="3851"/>
            <a:ext cx="9144000" cy="770869"/>
          </a:xfrm>
          <a:prstGeom prst="rect">
            <a:avLst/>
          </a:prstGeom>
          <a:blipFill>
            <a:blip r:embed="rId8"/>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Информация об основных бюджетных рисках, увеличение доходов и оптимизация расходов бюджета МО ГО «Вуктыл»</a:t>
            </a:r>
            <a:endParaRPr lang="ru-RU" sz="2000" b="0" strike="noStrike" spc="-1" dirty="0">
              <a:latin typeface="Arial"/>
            </a:endParaRPr>
          </a:p>
        </p:txBody>
      </p:sp>
      <p:graphicFrame>
        <p:nvGraphicFramePr>
          <p:cNvPr id="3" name="Схема 2"/>
          <p:cNvGraphicFramePr/>
          <p:nvPr>
            <p:extLst>
              <p:ext uri="{D42A27DB-BD31-4B8C-83A1-F6EECF244321}">
                <p14:modId xmlns:p14="http://schemas.microsoft.com/office/powerpoint/2010/main" val="3409421184"/>
              </p:ext>
            </p:extLst>
          </p:nvPr>
        </p:nvGraphicFramePr>
        <p:xfrm>
          <a:off x="4283968" y="1124744"/>
          <a:ext cx="4674008" cy="251229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4" name="Схема 3"/>
          <p:cNvGraphicFramePr/>
          <p:nvPr>
            <p:extLst>
              <p:ext uri="{D42A27DB-BD31-4B8C-83A1-F6EECF244321}">
                <p14:modId xmlns:p14="http://schemas.microsoft.com/office/powerpoint/2010/main" val="1531846332"/>
              </p:ext>
            </p:extLst>
          </p:nvPr>
        </p:nvGraphicFramePr>
        <p:xfrm>
          <a:off x="2591780" y="3645024"/>
          <a:ext cx="6984776" cy="3400152"/>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3" name="CustomShape 1"/>
          <p:cNvSpPr/>
          <p:nvPr/>
        </p:nvSpPr>
        <p:spPr>
          <a:xfrm>
            <a:off x="5436096" y="3622288"/>
            <a:ext cx="2012760" cy="2127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800" b="1" strike="noStrike" spc="-1" dirty="0" smtClean="0">
                <a:solidFill>
                  <a:srgbClr val="000000"/>
                </a:solidFill>
                <a:latin typeface="Calibri"/>
                <a:ea typeface="Microsoft YaHei"/>
              </a:rPr>
              <a:t>Оптимизация расходов</a:t>
            </a:r>
            <a:endParaRPr lang="ru-RU" sz="1800" b="0" strike="noStrike" spc="-1" dirty="0">
              <a:latin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9" name="Table 1"/>
          <p:cNvGraphicFramePr/>
          <p:nvPr>
            <p:extLst>
              <p:ext uri="{D42A27DB-BD31-4B8C-83A1-F6EECF244321}">
                <p14:modId xmlns:p14="http://schemas.microsoft.com/office/powerpoint/2010/main" val="1975818488"/>
              </p:ext>
            </p:extLst>
          </p:nvPr>
        </p:nvGraphicFramePr>
        <p:xfrm>
          <a:off x="54360" y="697680"/>
          <a:ext cx="7240320" cy="5988136"/>
        </p:xfrm>
        <a:graphic>
          <a:graphicData uri="http://schemas.openxmlformats.org/drawingml/2006/table">
            <a:tbl>
              <a:tblPr/>
              <a:tblGrid>
                <a:gridCol w="2694600"/>
                <a:gridCol w="1461240"/>
                <a:gridCol w="1331280"/>
                <a:gridCol w="1753200"/>
              </a:tblGrid>
              <a:tr h="715096">
                <a:tc>
                  <a:txBody>
                    <a:bodyPr/>
                    <a:lstStyle/>
                    <a:p>
                      <a:pPr algn="ctr">
                        <a:lnSpc>
                          <a:spcPct val="100000"/>
                        </a:lnSpc>
                      </a:pPr>
                      <a:r>
                        <a:rPr lang="ru-RU" sz="800" b="1" strike="noStrike" spc="-1" dirty="0">
                          <a:solidFill>
                            <a:srgbClr val="000000"/>
                          </a:solidFill>
                          <a:latin typeface="Times New Roman" panose="02020603050405020304" pitchFamily="18" charset="0"/>
                          <a:ea typeface="Microsoft YaHei"/>
                          <a:cs typeface="Times New Roman" panose="02020603050405020304" pitchFamily="18" charset="0"/>
                        </a:rPr>
                        <a:t> Наименование муниципального образования</a:t>
                      </a:r>
                      <a:endParaRPr lang="ru-RU" sz="8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gridSpan="2">
                  <a:txBody>
                    <a:bodyPr/>
                    <a:lstStyle/>
                    <a:p>
                      <a:pPr algn="ctr">
                        <a:lnSpc>
                          <a:spcPct val="100000"/>
                        </a:lnSpc>
                      </a:pPr>
                      <a:r>
                        <a:rPr lang="ru-RU" sz="800" b="1" strike="noStrike" spc="-1" dirty="0">
                          <a:solidFill>
                            <a:srgbClr val="000000"/>
                          </a:solidFill>
                          <a:latin typeface="Times New Roman" panose="02020603050405020304" pitchFamily="18" charset="0"/>
                          <a:ea typeface="Microsoft YaHei"/>
                          <a:cs typeface="Times New Roman" panose="02020603050405020304" pitchFamily="18" charset="0"/>
                        </a:rPr>
                        <a:t>Рейтинг по уровню открытости бюджетных данных </a:t>
                      </a:r>
                      <a:endParaRPr lang="en-US" sz="800" b="1" strike="noStrike" spc="-1" dirty="0" smtClean="0">
                        <a:solidFill>
                          <a:srgbClr val="000000"/>
                        </a:solidFill>
                        <a:latin typeface="Times New Roman" panose="02020603050405020304" pitchFamily="18" charset="0"/>
                        <a:ea typeface="Microsoft YaHei"/>
                        <a:cs typeface="Times New Roman" panose="02020603050405020304" pitchFamily="18" charset="0"/>
                      </a:endParaRPr>
                    </a:p>
                    <a:p>
                      <a:pPr algn="ctr">
                        <a:lnSpc>
                          <a:spcPct val="100000"/>
                        </a:lnSpc>
                      </a:pP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в 2018 </a:t>
                      </a:r>
                      <a:r>
                        <a:rPr lang="ru-RU" sz="800" b="1" strike="noStrike" spc="-1" dirty="0">
                          <a:solidFill>
                            <a:schemeClr val="tx1"/>
                          </a:solidFill>
                          <a:latin typeface="Times New Roman" panose="02020603050405020304" pitchFamily="18" charset="0"/>
                          <a:ea typeface="Microsoft YaHei"/>
                          <a:cs typeface="Times New Roman" panose="02020603050405020304" pitchFamily="18" charset="0"/>
                        </a:rPr>
                        <a:t>году</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hMerge="1">
                  <a:txBody>
                    <a:bodyPr/>
                    <a:lstStyle/>
                    <a:p>
                      <a:endParaRPr lang="ru-RU"/>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a:solidFill>
                            <a:srgbClr val="000000"/>
                          </a:solidFill>
                          <a:latin typeface="Times New Roman" panose="02020603050405020304" pitchFamily="18" charset="0"/>
                          <a:ea typeface="Microsoft YaHei"/>
                          <a:cs typeface="Times New Roman" panose="02020603050405020304" pitchFamily="18" charset="0"/>
                        </a:rPr>
                        <a:t>Мониторинг соблюдения требований бюджетного законодательства Российской Федерации и оценки качества управления бюджетным </a:t>
                      </a:r>
                      <a:r>
                        <a:rPr lang="ru-RU" sz="800" b="1" strike="noStrike" spc="-1" dirty="0">
                          <a:solidFill>
                            <a:schemeClr val="tx1"/>
                          </a:solidFill>
                          <a:latin typeface="Times New Roman" panose="02020603050405020304" pitchFamily="18" charset="0"/>
                          <a:ea typeface="Microsoft YaHei"/>
                          <a:cs typeface="Times New Roman" panose="02020603050405020304" pitchFamily="18" charset="0"/>
                        </a:rPr>
                        <a:t>процессом за </a:t>
                      </a: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2018 </a:t>
                      </a:r>
                      <a:r>
                        <a:rPr lang="ru-RU" sz="800" b="1" strike="noStrike" spc="-1" dirty="0">
                          <a:solidFill>
                            <a:schemeClr val="tx1"/>
                          </a:solidFill>
                          <a:latin typeface="Times New Roman" panose="02020603050405020304" pitchFamily="18" charset="0"/>
                          <a:ea typeface="Microsoft YaHei"/>
                          <a:cs typeface="Times New Roman" panose="02020603050405020304" pitchFamily="18" charset="0"/>
                        </a:rPr>
                        <a:t>год</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504056">
                <a:tc>
                  <a:txBody>
                    <a:bodyPr/>
                    <a:lstStyle/>
                    <a:p>
                      <a:endParaRPr lang="ru-RU" sz="800"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a:latin typeface="Times New Roman" panose="02020603050405020304" pitchFamily="18" charset="0"/>
                          <a:cs typeface="Times New Roman" panose="02020603050405020304" pitchFamily="18" charset="0"/>
                        </a:rPr>
                        <a:t>Место </a:t>
                      </a:r>
                      <a:endParaRPr lang="ru-RU" sz="800" b="0" strike="noStrike" spc="-1">
                        <a:latin typeface="Times New Roman" panose="02020603050405020304" pitchFamily="18" charset="0"/>
                        <a:cs typeface="Times New Roman" panose="02020603050405020304" pitchFamily="18" charset="0"/>
                      </a:endParaRPr>
                    </a:p>
                    <a:p>
                      <a:pPr algn="ctr">
                        <a:lnSpc>
                          <a:spcPct val="100000"/>
                        </a:lnSpc>
                      </a:pPr>
                      <a:r>
                        <a:rPr lang="ru-RU" sz="800" b="1" strike="noStrike" spc="-1">
                          <a:latin typeface="Times New Roman" panose="02020603050405020304" pitchFamily="18" charset="0"/>
                          <a:cs typeface="Times New Roman" panose="02020603050405020304" pitchFamily="18" charset="0"/>
                        </a:rPr>
                        <a:t>среди муниципальных образований </a:t>
                      </a:r>
                      <a:endParaRPr lang="ru-RU" sz="800" b="0" strike="noStrike" spc="-1">
                        <a:latin typeface="Times New Roman" panose="02020603050405020304" pitchFamily="18" charset="0"/>
                        <a:cs typeface="Times New Roman" panose="02020603050405020304" pitchFamily="18" charset="0"/>
                      </a:endParaRPr>
                    </a:p>
                    <a:p>
                      <a:pPr algn="ctr">
                        <a:lnSpc>
                          <a:spcPct val="100000"/>
                        </a:lnSpc>
                      </a:pPr>
                      <a:r>
                        <a:rPr lang="ru-RU" sz="800" b="1" strike="noStrike" spc="-1">
                          <a:latin typeface="Times New Roman" panose="02020603050405020304" pitchFamily="18" charset="0"/>
                          <a:cs typeface="Times New Roman" panose="02020603050405020304" pitchFamily="18" charset="0"/>
                        </a:rPr>
                        <a:t>Республики Коми</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r>
                        <a:rPr lang="ru-RU" sz="800" b="1" strike="noStrike" spc="-1" dirty="0">
                          <a:latin typeface="Times New Roman" panose="02020603050405020304" pitchFamily="18" charset="0"/>
                          <a:cs typeface="Times New Roman" panose="02020603050405020304" pitchFamily="18" charset="0"/>
                        </a:rPr>
                        <a:t>Место </a:t>
                      </a:r>
                      <a:endParaRPr lang="ru-RU" sz="800" b="0" strike="noStrike" spc="-1" dirty="0">
                        <a:latin typeface="Times New Roman" panose="02020603050405020304" pitchFamily="18" charset="0"/>
                        <a:cs typeface="Times New Roman" panose="02020603050405020304" pitchFamily="18" charset="0"/>
                      </a:endParaRPr>
                    </a:p>
                    <a:p>
                      <a:pPr algn="ctr"/>
                      <a:r>
                        <a:rPr lang="ru-RU" sz="800" b="1" strike="noStrike" spc="-1" dirty="0">
                          <a:latin typeface="Times New Roman" panose="02020603050405020304" pitchFamily="18" charset="0"/>
                          <a:cs typeface="Times New Roman" panose="02020603050405020304" pitchFamily="18" charset="0"/>
                        </a:rPr>
                        <a:t>среди городских округов (муниципальных районов) Республики Коми</a:t>
                      </a:r>
                      <a:endParaRPr lang="ru-RU" sz="8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endParaRPr lang="ru-RU" sz="800"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gn="ctr">
                        <a:lnSpc>
                          <a:spcPct val="54000"/>
                        </a:lnSpc>
                      </a:pPr>
                      <a:r>
                        <a:rPr lang="ru-RU" sz="800" b="1" strike="noStrike" spc="-1" dirty="0">
                          <a:solidFill>
                            <a:srgbClr val="000000"/>
                          </a:solidFill>
                          <a:latin typeface="Times New Roman" panose="02020603050405020304" pitchFamily="18" charset="0"/>
                          <a:ea typeface="Microsoft YaHei"/>
                          <a:cs typeface="Times New Roman" panose="02020603050405020304" pitchFamily="18" charset="0"/>
                        </a:rPr>
                        <a:t> Городские округа</a:t>
                      </a:r>
                      <a:endParaRPr lang="ru-RU" sz="8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gridSpan="2">
                  <a:txBody>
                    <a:bodyPr/>
                    <a:lstStyle/>
                    <a:p>
                      <a:endParaRPr lang="ru-RU" sz="800"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hMerge="1">
                  <a:txBody>
                    <a:bodyPr/>
                    <a:lstStyle/>
                    <a:p>
                      <a:endParaRPr lang="ru-RU"/>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54000"/>
                        </a:lnSpc>
                      </a:pPr>
                      <a:r>
                        <a:rPr lang="ru-RU" sz="800" b="1" strike="noStrike" spc="-1" dirty="0">
                          <a:solidFill>
                            <a:srgbClr val="000000"/>
                          </a:solidFill>
                          <a:latin typeface="Times New Roman" panose="02020603050405020304" pitchFamily="18" charset="0"/>
                          <a:ea typeface="Microsoft YaHei"/>
                          <a:cs typeface="Times New Roman" panose="02020603050405020304" pitchFamily="18" charset="0"/>
                        </a:rPr>
                        <a:t>степень качества</a:t>
                      </a:r>
                      <a:endParaRPr lang="ru-RU" sz="8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ГО "Сыктывкар"</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r>
                        <a:rPr lang="ru-RU" sz="800" b="1" strike="noStrike" spc="-1" dirty="0">
                          <a:solidFill>
                            <a:schemeClr val="tx1"/>
                          </a:solidFill>
                          <a:latin typeface="Times New Roman" panose="02020603050405020304" pitchFamily="18" charset="0"/>
                          <a:cs typeface="Times New Roman" panose="02020603050405020304" pitchFamily="18" charset="0"/>
                        </a:rPr>
                        <a:t>1</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cs typeface="Times New Roman" panose="02020603050405020304" pitchFamily="18" charset="0"/>
                        </a:rPr>
                        <a:t>1</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ГО "Ухта"</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solidFill>
                      <a:srgbClr val="E6B9B8"/>
                    </a:solidFill>
                  </a:tcPr>
                </a:tc>
                <a:tc>
                  <a:txBody>
                    <a:bodyPr/>
                    <a:lstStyle/>
                    <a:p>
                      <a:pPr algn="ctr"/>
                      <a:r>
                        <a:rPr lang="en-US" sz="800" b="1" strike="noStrike" spc="-1" dirty="0" smtClean="0">
                          <a:solidFill>
                            <a:schemeClr val="tx1"/>
                          </a:solidFill>
                          <a:latin typeface="Times New Roman" panose="02020603050405020304" pitchFamily="18" charset="0"/>
                          <a:cs typeface="Times New Roman" panose="02020603050405020304" pitchFamily="18" charset="0"/>
                        </a:rPr>
                        <a:t>5</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3</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ГО "Воркута"</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B w="720">
                      <a:solidFill>
                        <a:srgbClr val="000000"/>
                      </a:solidFill>
                    </a:lnB>
                    <a:solidFill>
                      <a:srgbClr val="E6B9B8"/>
                    </a:solidFill>
                  </a:tcPr>
                </a:tc>
                <a:tc>
                  <a:txBody>
                    <a:bodyPr/>
                    <a:lstStyle/>
                    <a:p>
                      <a:pPr algn="ctr"/>
                      <a:r>
                        <a:rPr lang="en-US" sz="800" b="1" strike="noStrike" spc="-1" dirty="0" smtClean="0">
                          <a:solidFill>
                            <a:schemeClr val="tx1"/>
                          </a:solidFill>
                          <a:latin typeface="Times New Roman" panose="02020603050405020304" pitchFamily="18" charset="0"/>
                          <a:cs typeface="Times New Roman" panose="02020603050405020304" pitchFamily="18" charset="0"/>
                        </a:rPr>
                        <a:t>19</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R w="720">
                      <a:solidFill>
                        <a:srgbClr val="000000"/>
                      </a:solidFill>
                    </a:lnR>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5</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solidFill>
                      <a:srgbClr val="E6B9B8"/>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ea typeface="Microsoft YaHei"/>
                          <a:cs typeface="Times New Roman" panose="02020603050405020304" pitchFamily="18" charset="0"/>
                        </a:rPr>
                        <a:t>III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ГО "Инта"</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T w="720">
                      <a:solidFill>
                        <a:srgbClr val="000000"/>
                      </a:solidFill>
                    </a:lnT>
                    <a:lnB w="720">
                      <a:solidFill>
                        <a:srgbClr val="000000"/>
                      </a:solidFill>
                    </a:lnB>
                    <a:solidFill>
                      <a:srgbClr val="E6B9B8"/>
                    </a:solidFill>
                  </a:tcPr>
                </a:tc>
                <a:tc>
                  <a:txBody>
                    <a:bodyPr/>
                    <a:lstStyle/>
                    <a:p>
                      <a:pPr algn="ctr"/>
                      <a:r>
                        <a:rPr lang="en-US" sz="800" b="1" strike="noStrike" spc="-1" dirty="0" smtClean="0">
                          <a:solidFill>
                            <a:schemeClr val="tx1"/>
                          </a:solidFill>
                          <a:latin typeface="Times New Roman" panose="02020603050405020304" pitchFamily="18" charset="0"/>
                          <a:cs typeface="Times New Roman" panose="02020603050405020304" pitchFamily="18" charset="0"/>
                        </a:rPr>
                        <a:t>2-3</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2</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ГО "Усинск"</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T w="720">
                      <a:solidFill>
                        <a:srgbClr val="000000"/>
                      </a:solidFill>
                    </a:lnT>
                    <a:lnB w="720">
                      <a:solidFill>
                        <a:srgbClr val="000000"/>
                      </a:solidFill>
                    </a:lnB>
                    <a:solidFill>
                      <a:srgbClr val="E6B9B8"/>
                    </a:solidFill>
                  </a:tcPr>
                </a:tc>
                <a:tc>
                  <a:txBody>
                    <a:bodyPr/>
                    <a:lstStyle/>
                    <a:p>
                      <a:pPr algn="ctr"/>
                      <a:r>
                        <a:rPr lang="en-US" sz="800" b="1" strike="noStrike" spc="-1" dirty="0" smtClean="0">
                          <a:solidFill>
                            <a:schemeClr val="tx1"/>
                          </a:solidFill>
                          <a:latin typeface="Times New Roman" panose="02020603050405020304" pitchFamily="18" charset="0"/>
                          <a:cs typeface="Times New Roman" panose="02020603050405020304" pitchFamily="18" charset="0"/>
                        </a:rPr>
                        <a:t>20</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6</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ГО "Вуктыл"</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46C0A"/>
                    </a:solidFill>
                  </a:tcPr>
                </a:tc>
                <a:tc>
                  <a:txBody>
                    <a:bodyPr/>
                    <a:lstStyle/>
                    <a:p>
                      <a:pPr algn="ctr"/>
                      <a:r>
                        <a:rPr lang="ru-RU" sz="800" b="1" strike="noStrike" spc="-1" dirty="0" smtClean="0">
                          <a:solidFill>
                            <a:schemeClr val="tx1"/>
                          </a:solidFill>
                          <a:latin typeface="Times New Roman" panose="02020603050405020304" pitchFamily="18" charset="0"/>
                          <a:cs typeface="Times New Roman" panose="02020603050405020304" pitchFamily="18" charset="0"/>
                        </a:rPr>
                        <a:t>14</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46C0A"/>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cs typeface="Times New Roman" panose="02020603050405020304" pitchFamily="18" charset="0"/>
                        </a:rPr>
                        <a:t>4</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46C0A"/>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ea typeface="Microsoft YaHei"/>
                          <a:cs typeface="Times New Roman" panose="02020603050405020304" pitchFamily="18" charset="0"/>
                        </a:rPr>
                        <a:t>III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46C0A"/>
                    </a:solidFill>
                  </a:tcPr>
                </a:tc>
              </a:tr>
              <a:tr h="182520">
                <a:tc>
                  <a:txBody>
                    <a:bodyPr/>
                    <a:lstStyle/>
                    <a:p>
                      <a:pPr>
                        <a:lnSpc>
                          <a:spcPct val="100000"/>
                        </a:lnSpc>
                      </a:pPr>
                      <a:r>
                        <a:rPr lang="ru-RU" sz="800" b="1" strike="noStrike" spc="-1">
                          <a:latin typeface="Times New Roman" panose="02020603050405020304" pitchFamily="18" charset="0"/>
                          <a:cs typeface="Times New Roman" panose="02020603050405020304" pitchFamily="18" charset="0"/>
                        </a:rPr>
                        <a:t>Муниципальные районы</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6B9B8"/>
                    </a:solidFill>
                  </a:tcPr>
                </a:tc>
                <a:tc gridSpan="3">
                  <a:txBody>
                    <a:bodyPr/>
                    <a:lstStyle/>
                    <a:p>
                      <a:endParaRPr lang="ru-RU" sz="800"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6B9B8"/>
                    </a:solidFill>
                  </a:tcPr>
                </a:tc>
                <a:tc hMerge="1">
                  <a:txBody>
                    <a:bodyPr/>
                    <a:lstStyle/>
                    <a:p>
                      <a:endParaRPr lang="ru-RU"/>
                    </a:p>
                  </a:txBody>
                  <a:tcPr marL="7200" marR="7200">
                    <a:lnL w="720">
                      <a:solidFill>
                        <a:srgbClr val="000000"/>
                      </a:solidFill>
                    </a:lnL>
                    <a:lnR w="720">
                      <a:solidFill>
                        <a:srgbClr val="000000"/>
                      </a:solidFill>
                    </a:lnR>
                    <a:lnB w="720">
                      <a:solidFill>
                        <a:srgbClr val="000000"/>
                      </a:solidFill>
                    </a:lnB>
                    <a:solidFill>
                      <a:srgbClr val="E6B9B8"/>
                    </a:solidFill>
                  </a:tcPr>
                </a:tc>
                <a:tc hMerge="1">
                  <a:txBody>
                    <a:bodyPr/>
                    <a:lstStyle/>
                    <a:p>
                      <a:endParaRPr lang="ru-RU"/>
                    </a:p>
                  </a:txBody>
                  <a:tcPr marL="7200" marR="7200">
                    <a:lnL w="720">
                      <a:solidFill>
                        <a:srgbClr val="000000"/>
                      </a:solidFill>
                    </a:lnL>
                    <a:lnR w="720">
                      <a:solidFill>
                        <a:srgbClr val="000000"/>
                      </a:solidFill>
                    </a:lnR>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"Печора"</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cs typeface="Times New Roman" panose="02020603050405020304" pitchFamily="18" charset="0"/>
                        </a:rPr>
                        <a:t>11</a:t>
                      </a:r>
                      <a:r>
                        <a:rPr lang="en-US" sz="800" b="1" strike="noStrike" spc="-1" dirty="0" smtClean="0">
                          <a:solidFill>
                            <a:schemeClr val="tx1"/>
                          </a:solidFill>
                          <a:latin typeface="Times New Roman" panose="02020603050405020304" pitchFamily="18" charset="0"/>
                          <a:cs typeface="Times New Roman" panose="02020603050405020304" pitchFamily="18" charset="0"/>
                        </a:rPr>
                        <a:t>-13</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cs typeface="Times New Roman" panose="02020603050405020304" pitchFamily="18" charset="0"/>
                        </a:rPr>
                        <a:t>8</a:t>
                      </a:r>
                      <a:r>
                        <a:rPr lang="en-US" sz="800" b="1" strike="noStrike" spc="-1" dirty="0" smtClean="0">
                          <a:solidFill>
                            <a:schemeClr val="tx1"/>
                          </a:solidFill>
                          <a:latin typeface="Times New Roman" panose="02020603050405020304" pitchFamily="18" charset="0"/>
                          <a:cs typeface="Times New Roman" panose="02020603050405020304" pitchFamily="18" charset="0"/>
                        </a:rPr>
                        <a:t>-10</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cap="flat" cmpd="sng" algn="ctr">
                      <a:solidFill>
                        <a:srgbClr val="000000"/>
                      </a:solidFill>
                      <a:prstDash val="solid"/>
                      <a:round/>
                      <a:headEnd type="none" w="med" len="med"/>
                      <a:tailEnd type="none" w="med" len="med"/>
                    </a:lnB>
                    <a:solidFill>
                      <a:srgbClr val="E6B9B8"/>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cs typeface="Times New Roman" panose="02020603050405020304" pitchFamily="18" charset="0"/>
                        </a:rPr>
                        <a:t>III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"Сосногорск"</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cs typeface="Times New Roman" panose="02020603050405020304" pitchFamily="18" charset="0"/>
                        </a:rPr>
                        <a:t>11</a:t>
                      </a:r>
                      <a:r>
                        <a:rPr lang="en-US" sz="800" b="1" strike="noStrike" spc="-1" dirty="0" smtClean="0">
                          <a:solidFill>
                            <a:schemeClr val="tx1"/>
                          </a:solidFill>
                          <a:latin typeface="Times New Roman" panose="02020603050405020304" pitchFamily="18" charset="0"/>
                          <a:cs typeface="Times New Roman" panose="02020603050405020304" pitchFamily="18" charset="0"/>
                        </a:rPr>
                        <a:t>-13</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cs typeface="Times New Roman" panose="02020603050405020304" pitchFamily="18" charset="0"/>
                        </a:rPr>
                        <a:t>8</a:t>
                      </a:r>
                      <a:r>
                        <a:rPr lang="en-US" sz="800" b="1" strike="noStrike" spc="-1" dirty="0" smtClean="0">
                          <a:solidFill>
                            <a:schemeClr val="tx1"/>
                          </a:solidFill>
                          <a:latin typeface="Times New Roman" panose="02020603050405020304" pitchFamily="18" charset="0"/>
                          <a:cs typeface="Times New Roman" panose="02020603050405020304" pitchFamily="18" charset="0"/>
                        </a:rPr>
                        <a:t>-10</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en-US"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"Сыктывдинский"</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cs typeface="Times New Roman" panose="02020603050405020304" pitchFamily="18" charset="0"/>
                        </a:rPr>
                        <a:t>4</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6B9B8"/>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cs typeface="Times New Roman" panose="02020603050405020304" pitchFamily="18" charset="0"/>
                        </a:rPr>
                        <a:t>2</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6B9B8"/>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ea typeface="Microsoft YaHei"/>
                          <a:cs typeface="Times New Roman" panose="02020603050405020304" pitchFamily="18" charset="0"/>
                        </a:rPr>
                        <a:t>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"Сысольский"</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16-17</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cs typeface="Times New Roman" panose="02020603050405020304" pitchFamily="18" charset="0"/>
                        </a:rPr>
                        <a:t>12</a:t>
                      </a:r>
                      <a:r>
                        <a:rPr lang="en-US" sz="800" b="1" strike="noStrike" spc="-1" dirty="0" smtClean="0">
                          <a:solidFill>
                            <a:schemeClr val="tx1"/>
                          </a:solidFill>
                          <a:latin typeface="Times New Roman" panose="02020603050405020304" pitchFamily="18" charset="0"/>
                          <a:cs typeface="Times New Roman" panose="02020603050405020304" pitchFamily="18" charset="0"/>
                        </a:rPr>
                        <a:t>-13</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ea typeface="Microsoft YaHei"/>
                          <a:cs typeface="Times New Roman" panose="02020603050405020304" pitchFamily="18" charset="0"/>
                        </a:rPr>
                        <a:t>III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"Койгородский"</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11-13</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8-10</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"Прилузский"</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cs typeface="Times New Roman" panose="02020603050405020304" pitchFamily="18" charset="0"/>
                        </a:rPr>
                        <a:t>7</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cs typeface="Times New Roman" panose="02020603050405020304" pitchFamily="18" charset="0"/>
                        </a:rPr>
                        <a:t>4</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"Корткеросский"</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15</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11</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"Усть-Куломский"</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2-3</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1</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"Троицко-Печорский"</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16-17</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cs typeface="Times New Roman" panose="02020603050405020304" pitchFamily="18" charset="0"/>
                        </a:rPr>
                        <a:t>12</a:t>
                      </a:r>
                      <a:r>
                        <a:rPr lang="en-US" sz="800" b="1" strike="noStrike" spc="-1" dirty="0" smtClean="0">
                          <a:solidFill>
                            <a:schemeClr val="tx1"/>
                          </a:solidFill>
                          <a:latin typeface="Times New Roman" panose="02020603050405020304" pitchFamily="18" charset="0"/>
                          <a:cs typeface="Times New Roman" panose="02020603050405020304" pitchFamily="18" charset="0"/>
                        </a:rPr>
                        <a:t>-13</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"Усть-Вымский"</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6</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3</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6B9B8"/>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ea typeface="Microsoft YaHei"/>
                          <a:cs typeface="Times New Roman" panose="02020603050405020304" pitchFamily="18" charset="0"/>
                        </a:rPr>
                        <a:t>III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"Княжпогостский"</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8-10</a:t>
                      </a:r>
                      <a:endParaRPr lang="ru-RU" sz="8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5-7</a:t>
                      </a:r>
                      <a:endParaRPr lang="ru-RU" sz="8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"Удорский"</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cs typeface="Times New Roman" panose="02020603050405020304" pitchFamily="18" charset="0"/>
                        </a:rPr>
                        <a:t>18</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cs typeface="Times New Roman" panose="02020603050405020304" pitchFamily="18" charset="0"/>
                        </a:rPr>
                        <a:t>14</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"Ижемский"</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8-10</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5-7</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solidFill>
                      <a:srgbClr val="E6B9B8"/>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ea typeface="Microsoft YaHei"/>
                          <a:cs typeface="Times New Roman" panose="02020603050405020304" pitchFamily="18" charset="0"/>
                        </a:rPr>
                        <a:t>III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solidFill>
                      <a:srgbClr val="E6B9B8"/>
                    </a:solidFill>
                  </a:tcPr>
                </a:tc>
              </a:tr>
              <a:tr h="19620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"Усть-Цилемский"</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8-10</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5-7</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solidFill>
                      <a:srgbClr val="E6B9B8"/>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ea typeface="Microsoft YaHei"/>
                          <a:cs typeface="Times New Roman" panose="02020603050405020304" pitchFamily="18" charset="0"/>
                        </a:rPr>
                        <a:t>III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solidFill>
                      <a:srgbClr val="E6B9B8"/>
                    </a:solidFill>
                  </a:tcPr>
                </a:tc>
              </a:tr>
            </a:tbl>
          </a:graphicData>
        </a:graphic>
      </p:graphicFrame>
      <p:pic>
        <p:nvPicPr>
          <p:cNvPr id="700" name="Picture 228"/>
          <p:cNvPicPr/>
          <p:nvPr/>
        </p:nvPicPr>
        <p:blipFill>
          <a:blip r:embed="rId3"/>
          <a:stretch/>
        </p:blipFill>
        <p:spPr>
          <a:xfrm>
            <a:off x="7658280" y="3897720"/>
            <a:ext cx="1149840" cy="2433960"/>
          </a:xfrm>
          <a:prstGeom prst="rect">
            <a:avLst/>
          </a:prstGeom>
          <a:ln>
            <a:noFill/>
          </a:ln>
        </p:spPr>
      </p:pic>
      <p:pic>
        <p:nvPicPr>
          <p:cNvPr id="701" name="Picture 229"/>
          <p:cNvPicPr/>
          <p:nvPr/>
        </p:nvPicPr>
        <p:blipFill>
          <a:blip r:embed="rId4"/>
          <a:stretch/>
        </p:blipFill>
        <p:spPr>
          <a:xfrm>
            <a:off x="7513200" y="2918160"/>
            <a:ext cx="1585800" cy="1928160"/>
          </a:xfrm>
          <a:prstGeom prst="rect">
            <a:avLst/>
          </a:prstGeom>
          <a:ln>
            <a:noFill/>
          </a:ln>
        </p:spPr>
      </p:pic>
      <p:pic>
        <p:nvPicPr>
          <p:cNvPr id="702" name="Picture 230"/>
          <p:cNvPicPr/>
          <p:nvPr/>
        </p:nvPicPr>
        <p:blipFill>
          <a:blip r:embed="rId5"/>
          <a:stretch/>
        </p:blipFill>
        <p:spPr>
          <a:xfrm>
            <a:off x="7294320" y="1028520"/>
            <a:ext cx="1874880" cy="3380760"/>
          </a:xfrm>
          <a:prstGeom prst="rect">
            <a:avLst/>
          </a:prstGeom>
          <a:ln>
            <a:noFill/>
          </a:ln>
        </p:spPr>
      </p:pic>
      <p:sp>
        <p:nvSpPr>
          <p:cNvPr id="7" name="Заголовок 1"/>
          <p:cNvSpPr txBox="1">
            <a:spLocks/>
          </p:cNvSpPr>
          <p:nvPr/>
        </p:nvSpPr>
        <p:spPr>
          <a:xfrm>
            <a:off x="0" y="3851"/>
            <a:ext cx="9144000" cy="544829"/>
          </a:xfrm>
          <a:prstGeom prst="rect">
            <a:avLst/>
          </a:prstGeom>
          <a:blipFill>
            <a:blip r:embed="rId6"/>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Информация </a:t>
            </a:r>
            <a:r>
              <a:rPr lang="ru-RU" sz="2000" b="1" spc="-1" dirty="0" smtClean="0">
                <a:solidFill>
                  <a:srgbClr val="21409A"/>
                </a:solidFill>
                <a:latin typeface="Times New Roman"/>
              </a:rPr>
              <a:t>о муниципальном образовании </a:t>
            </a:r>
            <a:r>
              <a:rPr lang="ru-RU" sz="2000" b="1" strike="noStrike" spc="-1" dirty="0" smtClean="0">
                <a:solidFill>
                  <a:srgbClr val="21409A"/>
                </a:solidFill>
                <a:latin typeface="Times New Roman"/>
              </a:rPr>
              <a:t>ГО «Вуктыл»</a:t>
            </a:r>
            <a:endParaRPr lang="ru-RU" sz="2000" b="0" strike="noStrike" spc="-1" dirty="0">
              <a:latin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Picture 1"/>
          <p:cNvPicPr/>
          <p:nvPr/>
        </p:nvPicPr>
        <p:blipFill>
          <a:blip r:embed="rId3"/>
          <a:stretch/>
        </p:blipFill>
        <p:spPr>
          <a:xfrm>
            <a:off x="0" y="0"/>
            <a:ext cx="9143640" cy="694800"/>
          </a:xfrm>
          <a:prstGeom prst="rect">
            <a:avLst/>
          </a:prstGeom>
          <a:ln>
            <a:noFill/>
          </a:ln>
        </p:spPr>
      </p:pic>
      <p:sp>
        <p:nvSpPr>
          <p:cNvPr id="177" name="CustomShape 1"/>
          <p:cNvSpPr/>
          <p:nvPr/>
        </p:nvSpPr>
        <p:spPr>
          <a:xfrm>
            <a:off x="476280" y="765000"/>
            <a:ext cx="2881080" cy="914040"/>
          </a:xfrm>
          <a:prstGeom prst="downArrowCallout">
            <a:avLst>
              <a:gd name="adj1" fmla="val 25004"/>
              <a:gd name="adj2" fmla="val 25004"/>
              <a:gd name="adj3" fmla="val 25000"/>
              <a:gd name="adj4" fmla="val 64977"/>
            </a:avLst>
          </a:prstGeom>
          <a:solidFill>
            <a:srgbClr val="B3A2C7"/>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632523"/>
                </a:solidFill>
                <a:latin typeface="Times New Roman"/>
                <a:ea typeface="Microsoft YaHei"/>
              </a:rPr>
              <a:t> </a:t>
            </a:r>
            <a:r>
              <a:rPr lang="ru-RU" sz="1400" b="1" strike="noStrike" spc="-1">
                <a:solidFill>
                  <a:srgbClr val="632523"/>
                </a:solidFill>
                <a:latin typeface="Arial"/>
                <a:ea typeface="Microsoft YaHei"/>
              </a:rPr>
              <a:t>Поступающие в бюджет денежные средства являются</a:t>
            </a:r>
            <a:r>
              <a:rPr lang="ru-RU" sz="1400" b="1" strike="noStrike" spc="-1">
                <a:solidFill>
                  <a:srgbClr val="FFFFFF"/>
                </a:solidFill>
                <a:latin typeface="Arial"/>
                <a:ea typeface="Microsoft YaHei"/>
              </a:rPr>
              <a:t> </a:t>
            </a:r>
            <a:endParaRPr lang="ru-RU" sz="1400" b="0" strike="noStrike" spc="-1">
              <a:latin typeface="Arial"/>
            </a:endParaRPr>
          </a:p>
        </p:txBody>
      </p:sp>
      <p:pic>
        <p:nvPicPr>
          <p:cNvPr id="178" name="Picture 4"/>
          <p:cNvPicPr/>
          <p:nvPr/>
        </p:nvPicPr>
        <p:blipFill>
          <a:blip r:embed="rId4"/>
          <a:stretch/>
        </p:blipFill>
        <p:spPr>
          <a:xfrm>
            <a:off x="463680" y="1719360"/>
            <a:ext cx="2839680" cy="882360"/>
          </a:xfrm>
          <a:prstGeom prst="rect">
            <a:avLst/>
          </a:prstGeom>
          <a:ln>
            <a:noFill/>
          </a:ln>
        </p:spPr>
      </p:pic>
      <p:sp>
        <p:nvSpPr>
          <p:cNvPr id="179" name="CustomShape 2"/>
          <p:cNvSpPr/>
          <p:nvPr/>
        </p:nvSpPr>
        <p:spPr>
          <a:xfrm>
            <a:off x="890640" y="1859040"/>
            <a:ext cx="1982520" cy="5979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800" b="1" strike="noStrike" spc="-1">
                <a:solidFill>
                  <a:srgbClr val="632523"/>
                </a:solidFill>
                <a:latin typeface="Arial"/>
                <a:ea typeface="Microsoft YaHei"/>
              </a:rPr>
              <a:t>Доходами бюджета</a:t>
            </a:r>
            <a:endParaRPr lang="ru-RU" sz="1800" b="0" strike="noStrike" spc="-1">
              <a:latin typeface="Arial"/>
            </a:endParaRPr>
          </a:p>
        </p:txBody>
      </p:sp>
      <p:sp>
        <p:nvSpPr>
          <p:cNvPr id="180" name="CustomShape 3"/>
          <p:cNvSpPr/>
          <p:nvPr/>
        </p:nvSpPr>
        <p:spPr>
          <a:xfrm>
            <a:off x="108000" y="3164040"/>
            <a:ext cx="1294920" cy="3526920"/>
          </a:xfrm>
          <a:prstGeom prst="roundRect">
            <a:avLst>
              <a:gd name="adj" fmla="val 16667"/>
            </a:avLst>
          </a:prstGeom>
          <a:solidFill>
            <a:srgbClr val="B3A2C7"/>
          </a:solidFill>
          <a:ln w="25560">
            <a:solidFill>
              <a:srgbClr val="0066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200" b="1" strike="noStrike" spc="-1">
                <a:solidFill>
                  <a:srgbClr val="000000"/>
                </a:solidFill>
                <a:latin typeface="Arial"/>
                <a:ea typeface="Microsoft YaHei"/>
              </a:rPr>
              <a:t>Налоговые доходы</a:t>
            </a:r>
            <a:endParaRPr lang="ru-RU" sz="1200" b="0" strike="noStrike" spc="-1">
              <a:latin typeface="Arial"/>
            </a:endParaRPr>
          </a:p>
          <a:p>
            <a:pPr algn="ctr">
              <a:lnSpc>
                <a:spcPct val="100000"/>
              </a:lnSpc>
            </a:pPr>
            <a:endParaRPr lang="ru-RU" sz="1200" b="0" strike="noStrike" spc="-1">
              <a:latin typeface="Arial"/>
            </a:endParaRPr>
          </a:p>
          <a:p>
            <a:pPr algn="ctr">
              <a:lnSpc>
                <a:spcPct val="100000"/>
              </a:lnSpc>
            </a:pPr>
            <a:r>
              <a:rPr lang="ru-RU" sz="1000" b="1" strike="noStrike" spc="-1">
                <a:solidFill>
                  <a:srgbClr val="000000"/>
                </a:solidFill>
                <a:latin typeface="Arial"/>
                <a:ea typeface="Microsoft YaHei"/>
              </a:rPr>
              <a:t>часть доходов граждан и организаций, которые они обязаны заплатить государству (например, налог на доходы физических лиц, акцизы, совокупный налог и др.)</a:t>
            </a:r>
            <a:endParaRPr lang="ru-RU" sz="1000" b="0" strike="noStrike" spc="-1">
              <a:latin typeface="Arial"/>
            </a:endParaRPr>
          </a:p>
        </p:txBody>
      </p:sp>
      <p:sp>
        <p:nvSpPr>
          <p:cNvPr id="181" name="CustomShape 4"/>
          <p:cNvSpPr/>
          <p:nvPr/>
        </p:nvSpPr>
        <p:spPr>
          <a:xfrm>
            <a:off x="1403280" y="3181320"/>
            <a:ext cx="1366560" cy="3526920"/>
          </a:xfrm>
          <a:prstGeom prst="roundRect">
            <a:avLst>
              <a:gd name="adj" fmla="val 16667"/>
            </a:avLst>
          </a:prstGeom>
          <a:solidFill>
            <a:srgbClr val="B3A2C7"/>
          </a:solidFill>
          <a:ln w="25560">
            <a:solidFill>
              <a:srgbClr val="0066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200" b="1" strike="noStrike" spc="-1">
                <a:solidFill>
                  <a:srgbClr val="000000"/>
                </a:solidFill>
                <a:latin typeface="Arial"/>
                <a:ea typeface="Microsoft YaHei"/>
              </a:rPr>
              <a:t>Неналоговые доходы</a:t>
            </a:r>
            <a:endParaRPr lang="ru-RU" sz="1200" b="0" strike="noStrike" spc="-1">
              <a:latin typeface="Arial"/>
            </a:endParaRPr>
          </a:p>
          <a:p>
            <a:pPr algn="ctr">
              <a:lnSpc>
                <a:spcPct val="100000"/>
              </a:lnSpc>
            </a:pPr>
            <a:endParaRPr lang="ru-RU" sz="1200" b="0" strike="noStrike" spc="-1">
              <a:latin typeface="Arial"/>
            </a:endParaRPr>
          </a:p>
          <a:p>
            <a:pPr algn="ctr">
              <a:lnSpc>
                <a:spcPct val="100000"/>
              </a:lnSpc>
            </a:pPr>
            <a:r>
              <a:rPr lang="ru-RU" sz="1000" b="1" strike="noStrike" spc="-1">
                <a:solidFill>
                  <a:srgbClr val="000000"/>
                </a:solidFill>
                <a:latin typeface="Arial"/>
                <a:ea typeface="Microsoft YaHei"/>
              </a:rPr>
              <a:t>платежи в виде штрафов, санкций за нарушение законодательства, платежи за пользование муниципаль-ным имуществом</a:t>
            </a:r>
            <a:endParaRPr lang="ru-RU" sz="1000" b="0" strike="noStrike" spc="-1">
              <a:latin typeface="Arial"/>
            </a:endParaRPr>
          </a:p>
        </p:txBody>
      </p:sp>
      <p:sp>
        <p:nvSpPr>
          <p:cNvPr id="182" name="CustomShape 5"/>
          <p:cNvSpPr/>
          <p:nvPr/>
        </p:nvSpPr>
        <p:spPr>
          <a:xfrm>
            <a:off x="2770200" y="3211560"/>
            <a:ext cx="1568160" cy="3526920"/>
          </a:xfrm>
          <a:prstGeom prst="roundRect">
            <a:avLst>
              <a:gd name="adj" fmla="val 16667"/>
            </a:avLst>
          </a:prstGeom>
          <a:solidFill>
            <a:srgbClr val="B3A2C7"/>
          </a:solidFill>
          <a:ln w="25560">
            <a:solidFill>
              <a:srgbClr val="0066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200" b="1" strike="noStrike" spc="-1">
                <a:solidFill>
                  <a:srgbClr val="000000"/>
                </a:solidFill>
                <a:latin typeface="Arial"/>
                <a:ea typeface="Microsoft YaHei"/>
              </a:rPr>
              <a:t>Безвозмездные поступления</a:t>
            </a:r>
            <a:endParaRPr lang="ru-RU" sz="1200" b="0" strike="noStrike" spc="-1">
              <a:latin typeface="Arial"/>
            </a:endParaRPr>
          </a:p>
          <a:p>
            <a:pPr algn="ctr">
              <a:lnSpc>
                <a:spcPct val="100000"/>
              </a:lnSpc>
            </a:pPr>
            <a:r>
              <a:rPr lang="ru-RU" sz="1000" b="1" strike="noStrike" spc="-1">
                <a:solidFill>
                  <a:srgbClr val="000000"/>
                </a:solidFill>
                <a:latin typeface="Arial"/>
                <a:ea typeface="Microsoft YaHei"/>
              </a:rPr>
              <a:t>средства, которые поступают в бюджет безвозмездно (денежные средства, поступающие из вышестоящего бюджета (например, дотация из республиканского бюджета РК), а также безвозмездные перечисления от физических и юридических лиц) </a:t>
            </a:r>
            <a:endParaRPr lang="ru-RU" sz="1000" b="0" strike="noStrike" spc="-1">
              <a:latin typeface="Arial"/>
            </a:endParaRPr>
          </a:p>
        </p:txBody>
      </p:sp>
      <p:sp>
        <p:nvSpPr>
          <p:cNvPr id="183" name="CustomShape 6"/>
          <p:cNvSpPr/>
          <p:nvPr/>
        </p:nvSpPr>
        <p:spPr>
          <a:xfrm rot="2340000">
            <a:off x="987480" y="2374560"/>
            <a:ext cx="223560" cy="809280"/>
          </a:xfrm>
          <a:prstGeom prst="downArrow">
            <a:avLst>
              <a:gd name="adj1" fmla="val 50000"/>
              <a:gd name="adj2" fmla="val 50035"/>
            </a:avLst>
          </a:prstGeom>
          <a:solidFill>
            <a:srgbClr val="9966FF"/>
          </a:solidFill>
          <a:ln w="25560">
            <a:solidFill>
              <a:srgbClr val="006600"/>
            </a:solidFill>
            <a:miter/>
          </a:ln>
        </p:spPr>
        <p:style>
          <a:lnRef idx="0">
            <a:scrgbClr r="0" g="0" b="0"/>
          </a:lnRef>
          <a:fillRef idx="0">
            <a:scrgbClr r="0" g="0" b="0"/>
          </a:fillRef>
          <a:effectRef idx="0">
            <a:scrgbClr r="0" g="0" b="0"/>
          </a:effectRef>
          <a:fontRef idx="minor"/>
        </p:style>
      </p:sp>
      <p:sp>
        <p:nvSpPr>
          <p:cNvPr id="184" name="CustomShape 7"/>
          <p:cNvSpPr/>
          <p:nvPr/>
        </p:nvSpPr>
        <p:spPr>
          <a:xfrm>
            <a:off x="1882800" y="2502000"/>
            <a:ext cx="244080" cy="641160"/>
          </a:xfrm>
          <a:prstGeom prst="downArrow">
            <a:avLst>
              <a:gd name="adj1" fmla="val 50000"/>
              <a:gd name="adj2" fmla="val 50087"/>
            </a:avLst>
          </a:prstGeom>
          <a:solidFill>
            <a:srgbClr val="9966FF"/>
          </a:solidFill>
          <a:ln w="25560">
            <a:solidFill>
              <a:srgbClr val="006600"/>
            </a:solidFill>
            <a:miter/>
          </a:ln>
        </p:spPr>
        <p:style>
          <a:lnRef idx="0">
            <a:scrgbClr r="0" g="0" b="0"/>
          </a:lnRef>
          <a:fillRef idx="0">
            <a:scrgbClr r="0" g="0" b="0"/>
          </a:fillRef>
          <a:effectRef idx="0">
            <a:scrgbClr r="0" g="0" b="0"/>
          </a:effectRef>
          <a:fontRef idx="minor"/>
        </p:style>
      </p:sp>
      <p:sp>
        <p:nvSpPr>
          <p:cNvPr id="185" name="CustomShape 8"/>
          <p:cNvSpPr/>
          <p:nvPr/>
        </p:nvSpPr>
        <p:spPr>
          <a:xfrm rot="19140000">
            <a:off x="3028680" y="2286000"/>
            <a:ext cx="221760" cy="1009440"/>
          </a:xfrm>
          <a:prstGeom prst="downArrow">
            <a:avLst>
              <a:gd name="adj1" fmla="val 50000"/>
              <a:gd name="adj2" fmla="val 50098"/>
            </a:avLst>
          </a:prstGeom>
          <a:solidFill>
            <a:srgbClr val="9966FF"/>
          </a:solidFill>
          <a:ln w="25560">
            <a:solidFill>
              <a:srgbClr val="006600"/>
            </a:solidFill>
            <a:miter/>
          </a:ln>
        </p:spPr>
        <p:style>
          <a:lnRef idx="0">
            <a:scrgbClr r="0" g="0" b="0"/>
          </a:lnRef>
          <a:fillRef idx="0">
            <a:scrgbClr r="0" g="0" b="0"/>
          </a:fillRef>
          <a:effectRef idx="0">
            <a:scrgbClr r="0" g="0" b="0"/>
          </a:effectRef>
          <a:fontRef idx="minor"/>
        </p:style>
      </p:sp>
      <p:sp>
        <p:nvSpPr>
          <p:cNvPr id="186" name="CustomShape 9"/>
          <p:cNvSpPr/>
          <p:nvPr/>
        </p:nvSpPr>
        <p:spPr>
          <a:xfrm>
            <a:off x="5802480" y="765000"/>
            <a:ext cx="2881080" cy="820440"/>
          </a:xfrm>
          <a:prstGeom prst="downArrowCallout">
            <a:avLst>
              <a:gd name="adj1" fmla="val 24997"/>
              <a:gd name="adj2" fmla="val 24997"/>
              <a:gd name="adj3" fmla="val 25000"/>
              <a:gd name="adj4" fmla="val 64977"/>
            </a:avLst>
          </a:prstGeom>
          <a:solidFill>
            <a:srgbClr val="93CDDD"/>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632523"/>
                </a:solidFill>
                <a:latin typeface="Arial"/>
                <a:ea typeface="Microsoft YaHei"/>
              </a:rPr>
              <a:t>Выплачиваемые из бюджета денежные средства являются</a:t>
            </a:r>
            <a:r>
              <a:rPr lang="ru-RU" sz="1400" b="1" strike="noStrike" spc="-1">
                <a:solidFill>
                  <a:srgbClr val="FFFFFF"/>
                </a:solidFill>
                <a:latin typeface="Arial"/>
                <a:ea typeface="Microsoft YaHei"/>
              </a:rPr>
              <a:t> </a:t>
            </a:r>
            <a:endParaRPr lang="ru-RU" sz="1400" b="0" strike="noStrike" spc="-1">
              <a:latin typeface="Arial"/>
            </a:endParaRPr>
          </a:p>
        </p:txBody>
      </p:sp>
      <p:pic>
        <p:nvPicPr>
          <p:cNvPr id="187" name="Picture 14"/>
          <p:cNvPicPr/>
          <p:nvPr/>
        </p:nvPicPr>
        <p:blipFill>
          <a:blip r:embed="rId5"/>
          <a:stretch/>
        </p:blipFill>
        <p:spPr>
          <a:xfrm>
            <a:off x="5883120" y="1620720"/>
            <a:ext cx="2839680" cy="883800"/>
          </a:xfrm>
          <a:prstGeom prst="rect">
            <a:avLst/>
          </a:prstGeom>
          <a:ln>
            <a:noFill/>
          </a:ln>
        </p:spPr>
      </p:pic>
      <p:sp>
        <p:nvSpPr>
          <p:cNvPr id="188" name="CustomShape 10"/>
          <p:cNvSpPr/>
          <p:nvPr/>
        </p:nvSpPr>
        <p:spPr>
          <a:xfrm>
            <a:off x="6310440" y="1765440"/>
            <a:ext cx="1982520" cy="596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800" b="1" strike="noStrike" spc="-1">
                <a:solidFill>
                  <a:srgbClr val="632523"/>
                </a:solidFill>
                <a:latin typeface="Arial"/>
                <a:ea typeface="Microsoft YaHei"/>
              </a:rPr>
              <a:t>Расходами бюджета</a:t>
            </a:r>
            <a:endParaRPr lang="ru-RU" sz="1800" b="0" strike="noStrike" spc="-1">
              <a:latin typeface="Arial"/>
            </a:endParaRPr>
          </a:p>
        </p:txBody>
      </p:sp>
      <p:sp>
        <p:nvSpPr>
          <p:cNvPr id="189" name="CustomShape 11"/>
          <p:cNvSpPr/>
          <p:nvPr/>
        </p:nvSpPr>
        <p:spPr>
          <a:xfrm>
            <a:off x="4459320" y="3073320"/>
            <a:ext cx="129672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культуру, киноматографию</a:t>
            </a:r>
            <a:endParaRPr lang="ru-RU" sz="1000" b="0" strike="noStrike" spc="-1">
              <a:latin typeface="Arial"/>
            </a:endParaRPr>
          </a:p>
        </p:txBody>
      </p:sp>
      <p:sp>
        <p:nvSpPr>
          <p:cNvPr id="190" name="CustomShape 12"/>
          <p:cNvSpPr/>
          <p:nvPr/>
        </p:nvSpPr>
        <p:spPr>
          <a:xfrm>
            <a:off x="7351560" y="3270240"/>
            <a:ext cx="189972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жилищно-коммунальное хозяйство</a:t>
            </a:r>
            <a:endParaRPr lang="ru-RU" sz="1000" b="0" strike="noStrike" spc="-1">
              <a:latin typeface="Arial"/>
            </a:endParaRPr>
          </a:p>
        </p:txBody>
      </p:sp>
      <p:sp>
        <p:nvSpPr>
          <p:cNvPr id="191" name="CustomShape 13"/>
          <p:cNvSpPr/>
          <p:nvPr/>
        </p:nvSpPr>
        <p:spPr>
          <a:xfrm>
            <a:off x="4537080" y="4560840"/>
            <a:ext cx="107928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образование</a:t>
            </a:r>
            <a:endParaRPr lang="ru-RU" sz="1000" b="0" strike="noStrike" spc="-1">
              <a:latin typeface="Arial"/>
            </a:endParaRPr>
          </a:p>
        </p:txBody>
      </p:sp>
      <p:sp>
        <p:nvSpPr>
          <p:cNvPr id="192" name="CustomShape 14"/>
          <p:cNvSpPr/>
          <p:nvPr/>
        </p:nvSpPr>
        <p:spPr>
          <a:xfrm>
            <a:off x="6102360" y="3740040"/>
            <a:ext cx="1152000" cy="7030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a:t>
            </a:r>
            <a:endParaRPr lang="ru-RU" sz="1000" b="0" strike="noStrike" spc="-1">
              <a:latin typeface="Arial"/>
            </a:endParaRPr>
          </a:p>
          <a:p>
            <a:pPr algn="ctr">
              <a:lnSpc>
                <a:spcPct val="100000"/>
              </a:lnSpc>
            </a:pPr>
            <a:r>
              <a:rPr lang="ru-RU" sz="1000" b="1" strike="noStrike" spc="-1">
                <a:solidFill>
                  <a:srgbClr val="000000"/>
                </a:solidFill>
                <a:latin typeface="Constantia"/>
                <a:ea typeface="Microsoft YaHei"/>
              </a:rPr>
              <a:t>физическую культуру и спорт</a:t>
            </a:r>
            <a:endParaRPr lang="ru-RU" sz="1000" b="0" strike="noStrike" spc="-1">
              <a:latin typeface="Arial"/>
            </a:endParaRPr>
          </a:p>
        </p:txBody>
      </p:sp>
      <p:sp>
        <p:nvSpPr>
          <p:cNvPr id="193" name="CustomShape 15"/>
          <p:cNvSpPr/>
          <p:nvPr/>
        </p:nvSpPr>
        <p:spPr>
          <a:xfrm>
            <a:off x="5857920" y="5616720"/>
            <a:ext cx="189036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общегосударственные вопросы </a:t>
            </a:r>
            <a:endParaRPr lang="ru-RU" sz="1000" b="0" strike="noStrike" spc="-1">
              <a:latin typeface="Arial"/>
            </a:endParaRPr>
          </a:p>
        </p:txBody>
      </p:sp>
      <p:sp>
        <p:nvSpPr>
          <p:cNvPr id="194" name="CustomShape 16"/>
          <p:cNvSpPr/>
          <p:nvPr/>
        </p:nvSpPr>
        <p:spPr>
          <a:xfrm>
            <a:off x="7377120" y="4603680"/>
            <a:ext cx="1923840" cy="7030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национальную безопасность  и правоохранительную деятельность</a:t>
            </a:r>
            <a:endParaRPr lang="ru-RU" sz="1000" b="0" strike="noStrike" spc="-1">
              <a:latin typeface="Arial"/>
            </a:endParaRPr>
          </a:p>
        </p:txBody>
      </p:sp>
      <p:sp>
        <p:nvSpPr>
          <p:cNvPr id="195" name="CustomShape 17"/>
          <p:cNvSpPr/>
          <p:nvPr/>
        </p:nvSpPr>
        <p:spPr>
          <a:xfrm>
            <a:off x="7707240" y="6172200"/>
            <a:ext cx="1423800" cy="5504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обслуживание муниципального долга</a:t>
            </a:r>
            <a:endParaRPr lang="ru-RU" sz="1000" b="0" strike="noStrike" spc="-1">
              <a:latin typeface="Arial"/>
            </a:endParaRPr>
          </a:p>
        </p:txBody>
      </p:sp>
      <p:sp>
        <p:nvSpPr>
          <p:cNvPr id="196" name="CustomShape 18"/>
          <p:cNvSpPr/>
          <p:nvPr/>
        </p:nvSpPr>
        <p:spPr>
          <a:xfrm>
            <a:off x="4302000" y="6154560"/>
            <a:ext cx="145368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национальную экономику </a:t>
            </a:r>
            <a:endParaRPr lang="ru-RU" sz="1000" b="0" strike="noStrike" spc="-1">
              <a:latin typeface="Arial"/>
            </a:endParaRPr>
          </a:p>
        </p:txBody>
      </p:sp>
      <p:pic>
        <p:nvPicPr>
          <p:cNvPr id="197" name="Picture 24"/>
          <p:cNvPicPr/>
          <p:nvPr/>
        </p:nvPicPr>
        <p:blipFill>
          <a:blip r:embed="rId6"/>
          <a:stretch/>
        </p:blipFill>
        <p:spPr>
          <a:xfrm>
            <a:off x="7620120" y="2468520"/>
            <a:ext cx="1334880" cy="1676160"/>
          </a:xfrm>
          <a:prstGeom prst="rect">
            <a:avLst/>
          </a:prstGeom>
          <a:ln>
            <a:noFill/>
          </a:ln>
        </p:spPr>
      </p:pic>
      <p:pic>
        <p:nvPicPr>
          <p:cNvPr id="198" name="Picture 25"/>
          <p:cNvPicPr/>
          <p:nvPr/>
        </p:nvPicPr>
        <p:blipFill>
          <a:blip r:embed="rId7"/>
          <a:stretch/>
        </p:blipFill>
        <p:spPr>
          <a:xfrm>
            <a:off x="5943600" y="2901960"/>
            <a:ext cx="1493640" cy="1699920"/>
          </a:xfrm>
          <a:prstGeom prst="rect">
            <a:avLst/>
          </a:prstGeom>
          <a:ln>
            <a:noFill/>
          </a:ln>
        </p:spPr>
      </p:pic>
      <p:pic>
        <p:nvPicPr>
          <p:cNvPr id="199" name="Picture 26"/>
          <p:cNvPicPr/>
          <p:nvPr/>
        </p:nvPicPr>
        <p:blipFill>
          <a:blip r:embed="rId8"/>
          <a:stretch/>
        </p:blipFill>
        <p:spPr>
          <a:xfrm>
            <a:off x="4316400" y="2127240"/>
            <a:ext cx="1510920" cy="1895040"/>
          </a:xfrm>
          <a:prstGeom prst="rect">
            <a:avLst/>
          </a:prstGeom>
          <a:ln>
            <a:noFill/>
          </a:ln>
        </p:spPr>
      </p:pic>
      <p:pic>
        <p:nvPicPr>
          <p:cNvPr id="200" name="Picture 27"/>
          <p:cNvPicPr/>
          <p:nvPr/>
        </p:nvPicPr>
        <p:blipFill>
          <a:blip r:embed="rId9"/>
          <a:stretch/>
        </p:blipFill>
        <p:spPr>
          <a:xfrm>
            <a:off x="3468600" y="773280"/>
            <a:ext cx="2228400" cy="1296720"/>
          </a:xfrm>
          <a:prstGeom prst="rect">
            <a:avLst/>
          </a:prstGeom>
          <a:ln>
            <a:noFill/>
          </a:ln>
        </p:spPr>
      </p:pic>
      <p:pic>
        <p:nvPicPr>
          <p:cNvPr id="201" name="Picture 28"/>
          <p:cNvPicPr/>
          <p:nvPr/>
        </p:nvPicPr>
        <p:blipFill>
          <a:blip r:embed="rId10"/>
          <a:stretch/>
        </p:blipFill>
        <p:spPr>
          <a:xfrm>
            <a:off x="4389480" y="3621240"/>
            <a:ext cx="1456920" cy="1907640"/>
          </a:xfrm>
          <a:prstGeom prst="rect">
            <a:avLst/>
          </a:prstGeom>
          <a:ln>
            <a:noFill/>
          </a:ln>
        </p:spPr>
      </p:pic>
      <p:pic>
        <p:nvPicPr>
          <p:cNvPr id="202" name="Picture 29"/>
          <p:cNvPicPr/>
          <p:nvPr/>
        </p:nvPicPr>
        <p:blipFill>
          <a:blip r:embed="rId11"/>
          <a:stretch/>
        </p:blipFill>
        <p:spPr>
          <a:xfrm>
            <a:off x="4383000" y="5261040"/>
            <a:ext cx="1152000" cy="1688760"/>
          </a:xfrm>
          <a:prstGeom prst="rect">
            <a:avLst/>
          </a:prstGeom>
          <a:ln>
            <a:noFill/>
          </a:ln>
        </p:spPr>
      </p:pic>
      <p:pic>
        <p:nvPicPr>
          <p:cNvPr id="203" name="Picture 30"/>
          <p:cNvPicPr/>
          <p:nvPr/>
        </p:nvPicPr>
        <p:blipFill>
          <a:blip r:embed="rId12"/>
          <a:stretch/>
        </p:blipFill>
        <p:spPr>
          <a:xfrm>
            <a:off x="7954920" y="5369040"/>
            <a:ext cx="791640" cy="720360"/>
          </a:xfrm>
          <a:prstGeom prst="rect">
            <a:avLst/>
          </a:prstGeom>
          <a:ln>
            <a:noFill/>
          </a:ln>
        </p:spPr>
      </p:pic>
      <p:pic>
        <p:nvPicPr>
          <p:cNvPr id="204" name="Picture 31"/>
          <p:cNvPicPr/>
          <p:nvPr/>
        </p:nvPicPr>
        <p:blipFill>
          <a:blip r:embed="rId13"/>
          <a:stretch/>
        </p:blipFill>
        <p:spPr>
          <a:xfrm>
            <a:off x="7504200" y="3743280"/>
            <a:ext cx="1645920" cy="1821960"/>
          </a:xfrm>
          <a:prstGeom prst="rect">
            <a:avLst/>
          </a:prstGeom>
          <a:ln>
            <a:noFill/>
          </a:ln>
        </p:spPr>
      </p:pic>
      <p:pic>
        <p:nvPicPr>
          <p:cNvPr id="205" name="Picture 32"/>
          <p:cNvPicPr/>
          <p:nvPr/>
        </p:nvPicPr>
        <p:blipFill>
          <a:blip r:embed="rId14"/>
          <a:stretch/>
        </p:blipFill>
        <p:spPr>
          <a:xfrm>
            <a:off x="5913360" y="4559400"/>
            <a:ext cx="1719000" cy="2188800"/>
          </a:xfrm>
          <a:prstGeom prst="rect">
            <a:avLst/>
          </a:prstGeom>
          <a:ln>
            <a:noFill/>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1"/>
            <a:ext cx="9144000" cy="614213"/>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1475656" y="3851"/>
            <a:ext cx="63126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Реализация народных проектов в 2018 году</a:t>
            </a:r>
            <a:endParaRPr lang="ru-RU" sz="2000" b="0" strike="noStrike" spc="-1" dirty="0">
              <a:latin typeface="Arial"/>
            </a:endParaRPr>
          </a:p>
        </p:txBody>
      </p:sp>
      <p:pic>
        <p:nvPicPr>
          <p:cNvPr id="10" name="Рисунок 261"/>
          <p:cNvPicPr/>
          <p:nvPr/>
        </p:nvPicPr>
        <p:blipFill>
          <a:blip r:embed="rId4"/>
          <a:stretch/>
        </p:blipFill>
        <p:spPr>
          <a:xfrm>
            <a:off x="-139146" y="2204864"/>
            <a:ext cx="3888432" cy="3168352"/>
          </a:xfrm>
          <a:prstGeom prst="ellipse">
            <a:avLst/>
          </a:prstGeom>
          <a:ln>
            <a:noFill/>
          </a:ln>
          <a:effectLst>
            <a:softEdge rad="112500"/>
          </a:effectLst>
        </p:spPr>
      </p:pic>
      <p:pic>
        <p:nvPicPr>
          <p:cNvPr id="11" name="Рисунок 262"/>
          <p:cNvPicPr/>
          <p:nvPr/>
        </p:nvPicPr>
        <p:blipFill>
          <a:blip r:embed="rId5"/>
          <a:stretch/>
        </p:blipFill>
        <p:spPr>
          <a:xfrm>
            <a:off x="5437648" y="618064"/>
            <a:ext cx="3706352" cy="2605148"/>
          </a:xfrm>
          <a:prstGeom prst="ellipse">
            <a:avLst/>
          </a:prstGeom>
          <a:ln>
            <a:noFill/>
          </a:ln>
          <a:effectLst>
            <a:softEdge rad="112500"/>
          </a:effectLst>
        </p:spPr>
      </p:pic>
      <p:pic>
        <p:nvPicPr>
          <p:cNvPr id="12" name="Рисунок 277"/>
          <p:cNvPicPr/>
          <p:nvPr/>
        </p:nvPicPr>
        <p:blipFill>
          <a:blip r:embed="rId6"/>
          <a:stretch/>
        </p:blipFill>
        <p:spPr>
          <a:xfrm>
            <a:off x="3179884" y="3573772"/>
            <a:ext cx="4224392" cy="3166840"/>
          </a:xfrm>
          <a:prstGeom prst="ellipse">
            <a:avLst/>
          </a:prstGeom>
          <a:ln>
            <a:noFill/>
          </a:ln>
          <a:effectLst>
            <a:softEdge rad="112500"/>
          </a:effectLst>
        </p:spPr>
      </p:pic>
      <p:sp>
        <p:nvSpPr>
          <p:cNvPr id="13" name="CustomShape 2"/>
          <p:cNvSpPr/>
          <p:nvPr/>
        </p:nvSpPr>
        <p:spPr>
          <a:xfrm>
            <a:off x="147598" y="5445224"/>
            <a:ext cx="2928364" cy="115137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2000" b="1" strike="noStrike" spc="-1" dirty="0">
                <a:solidFill>
                  <a:srgbClr val="0000FF"/>
                </a:solidFill>
                <a:latin typeface="Times New Roman" panose="02020603050405020304" pitchFamily="18" charset="0"/>
                <a:ea typeface="DejaVu Sans"/>
                <a:cs typeface="Times New Roman" panose="02020603050405020304" pitchFamily="18" charset="0"/>
              </a:rPr>
              <a:t>Техническое перевооружение КФХ </a:t>
            </a:r>
            <a:r>
              <a:rPr lang="ru-RU" sz="2000" b="1" strike="noStrike" spc="-1" dirty="0" err="1">
                <a:solidFill>
                  <a:srgbClr val="0000FF"/>
                </a:solidFill>
                <a:latin typeface="Times New Roman" panose="02020603050405020304" pitchFamily="18" charset="0"/>
                <a:ea typeface="DejaVu Sans"/>
                <a:cs typeface="Times New Roman" panose="02020603050405020304" pitchFamily="18" charset="0"/>
              </a:rPr>
              <a:t>с.Дутово</a:t>
            </a:r>
            <a:endParaRPr lang="ru-RU" sz="2000" b="0" strike="noStrike" spc="-1" dirty="0">
              <a:latin typeface="Times New Roman" panose="02020603050405020304" pitchFamily="18" charset="0"/>
              <a:cs typeface="Times New Roman" panose="02020603050405020304" pitchFamily="18" charset="0"/>
            </a:endParaRPr>
          </a:p>
        </p:txBody>
      </p:sp>
      <p:sp>
        <p:nvSpPr>
          <p:cNvPr id="14" name="CustomShape 3"/>
          <p:cNvSpPr/>
          <p:nvPr/>
        </p:nvSpPr>
        <p:spPr>
          <a:xfrm>
            <a:off x="2699792" y="774720"/>
            <a:ext cx="3108260" cy="187220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2000" b="1" strike="noStrike" spc="-1" dirty="0">
                <a:solidFill>
                  <a:srgbClr val="0000FF"/>
                </a:solidFill>
                <a:latin typeface="Times New Roman" panose="02020603050405020304" pitchFamily="18" charset="0"/>
                <a:ea typeface="DejaVu Sans"/>
                <a:cs typeface="Times New Roman" panose="02020603050405020304" pitchFamily="18" charset="0"/>
              </a:rPr>
              <a:t>Поддержка и развитие этнокультурного проекта «Театр народных традиций «ЦНК» </a:t>
            </a:r>
            <a:r>
              <a:rPr lang="ru-RU" sz="2000" b="1" strike="noStrike" spc="-1" dirty="0" err="1">
                <a:solidFill>
                  <a:srgbClr val="0000FF"/>
                </a:solidFill>
                <a:latin typeface="Times New Roman" panose="02020603050405020304" pitchFamily="18" charset="0"/>
                <a:ea typeface="DejaVu Sans"/>
                <a:cs typeface="Times New Roman" panose="02020603050405020304" pitchFamily="18" charset="0"/>
              </a:rPr>
              <a:t>г.Вуктыла</a:t>
            </a:r>
            <a:endParaRPr lang="ru-RU" sz="2000" b="0" strike="noStrike" spc="-1" dirty="0">
              <a:latin typeface="Times New Roman" panose="02020603050405020304" pitchFamily="18" charset="0"/>
              <a:cs typeface="Times New Roman" panose="02020603050405020304" pitchFamily="18" charset="0"/>
            </a:endParaRPr>
          </a:p>
        </p:txBody>
      </p:sp>
      <p:sp>
        <p:nvSpPr>
          <p:cNvPr id="15" name="CustomShape 2"/>
          <p:cNvSpPr/>
          <p:nvPr/>
        </p:nvSpPr>
        <p:spPr>
          <a:xfrm>
            <a:off x="7108864" y="3917334"/>
            <a:ext cx="1944216" cy="210357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2000" b="1" strike="noStrike" spc="-1" dirty="0">
                <a:solidFill>
                  <a:srgbClr val="0000FF"/>
                </a:solidFill>
                <a:latin typeface="Times New Roman" panose="02020603050405020304" pitchFamily="18" charset="0"/>
                <a:ea typeface="DejaVu Sans"/>
                <a:cs typeface="Times New Roman" panose="02020603050405020304" pitchFamily="18" charset="0"/>
              </a:rPr>
              <a:t>Приобретение автомобиля для оказания ритуальных услуг</a:t>
            </a:r>
            <a:endParaRPr lang="ru-RU" sz="2000" b="0" strike="noStrike" spc="-1" dirty="0">
              <a:latin typeface="Times New Roman" panose="02020603050405020304" pitchFamily="18" charset="0"/>
              <a:cs typeface="Times New Roman" panose="02020603050405020304" pitchFamily="18" charset="0"/>
            </a:endParaRPr>
          </a:p>
        </p:txBody>
      </p:sp>
      <p:pic>
        <p:nvPicPr>
          <p:cNvPr id="16" name="Рисунок 267"/>
          <p:cNvPicPr/>
          <p:nvPr/>
        </p:nvPicPr>
        <p:blipFill>
          <a:blip r:embed="rId7"/>
          <a:stretch/>
        </p:blipFill>
        <p:spPr>
          <a:xfrm>
            <a:off x="0" y="3851"/>
            <a:ext cx="1151200" cy="660244"/>
          </a:xfrm>
          <a:prstGeom prst="rect">
            <a:avLst/>
          </a:prstGeom>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1"/>
            <a:ext cx="9144000" cy="660244"/>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1415700" y="6411"/>
            <a:ext cx="63126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Реализация народных проектов в 2018 году</a:t>
            </a:r>
            <a:endParaRPr lang="ru-RU" sz="2000" b="0" strike="noStrike" spc="-1" dirty="0">
              <a:latin typeface="Arial"/>
            </a:endParaRPr>
          </a:p>
        </p:txBody>
      </p:sp>
      <p:pic>
        <p:nvPicPr>
          <p:cNvPr id="16" name="Рисунок 263"/>
          <p:cNvPicPr/>
          <p:nvPr/>
        </p:nvPicPr>
        <p:blipFill>
          <a:blip r:embed="rId4"/>
          <a:stretch/>
        </p:blipFill>
        <p:spPr>
          <a:xfrm>
            <a:off x="2411760" y="4221088"/>
            <a:ext cx="5026802" cy="22999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1431172"/>
            <a:ext cx="3541112" cy="22901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25161" y="1401899"/>
            <a:ext cx="3989846" cy="22442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7" name="CustomShape 4"/>
          <p:cNvSpPr/>
          <p:nvPr/>
        </p:nvSpPr>
        <p:spPr>
          <a:xfrm>
            <a:off x="395536" y="546984"/>
            <a:ext cx="8814904" cy="6543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2000" b="1" strike="noStrike" spc="-1" dirty="0">
                <a:solidFill>
                  <a:srgbClr val="0000FF"/>
                </a:solidFill>
                <a:latin typeface="Times New Roman" panose="02020603050405020304" pitchFamily="18" charset="0"/>
                <a:ea typeface="DejaVu Sans"/>
                <a:cs typeface="Times New Roman" panose="02020603050405020304" pitchFamily="18" charset="0"/>
              </a:rPr>
              <a:t>Благоустройство фасада </a:t>
            </a:r>
            <a:r>
              <a:rPr lang="ru-RU" sz="2000" b="1" strike="noStrike" spc="-1" dirty="0" smtClean="0">
                <a:solidFill>
                  <a:srgbClr val="0000FF"/>
                </a:solidFill>
                <a:latin typeface="Times New Roman" panose="02020603050405020304" pitchFamily="18" charset="0"/>
                <a:ea typeface="DejaVu Sans"/>
                <a:cs typeface="Times New Roman" panose="02020603050405020304" pitchFamily="18" charset="0"/>
              </a:rPr>
              <a:t>здания</a:t>
            </a:r>
          </a:p>
          <a:p>
            <a:pPr algn="ctr">
              <a:lnSpc>
                <a:spcPct val="100000"/>
              </a:lnSpc>
            </a:pPr>
            <a:r>
              <a:rPr lang="ru-RU" sz="2000" b="1" strike="noStrike" spc="-1" dirty="0" smtClean="0">
                <a:solidFill>
                  <a:srgbClr val="0000FF"/>
                </a:solidFill>
                <a:latin typeface="Times New Roman" panose="02020603050405020304" pitchFamily="18" charset="0"/>
                <a:ea typeface="DejaVu Sans"/>
                <a:cs typeface="Times New Roman" panose="02020603050405020304" pitchFamily="18" charset="0"/>
              </a:rPr>
              <a:t>  </a:t>
            </a:r>
            <a:r>
              <a:rPr lang="ru-RU" sz="2000" b="1" strike="noStrike" spc="-1" dirty="0">
                <a:solidFill>
                  <a:srgbClr val="0000FF"/>
                </a:solidFill>
                <a:latin typeface="Times New Roman" panose="02020603050405020304" pitchFamily="18" charset="0"/>
                <a:ea typeface="DejaVu Sans"/>
                <a:cs typeface="Times New Roman" panose="02020603050405020304" pitchFamily="18" charset="0"/>
              </a:rPr>
              <a:t>Дома культуры </a:t>
            </a:r>
            <a:r>
              <a:rPr lang="ru-RU" sz="2000" b="1" strike="noStrike" spc="-1" dirty="0" err="1">
                <a:solidFill>
                  <a:srgbClr val="0000FF"/>
                </a:solidFill>
                <a:latin typeface="Times New Roman" panose="02020603050405020304" pitchFamily="18" charset="0"/>
                <a:ea typeface="DejaVu Sans"/>
                <a:cs typeface="Times New Roman" panose="02020603050405020304" pitchFamily="18" charset="0"/>
              </a:rPr>
              <a:t>с.Дутово</a:t>
            </a:r>
            <a:endParaRPr lang="ru-RU" sz="2000" b="0" strike="noStrike" spc="-1" dirty="0">
              <a:latin typeface="Times New Roman" panose="02020603050405020304" pitchFamily="18" charset="0"/>
              <a:cs typeface="Times New Roman" panose="02020603050405020304" pitchFamily="18" charset="0"/>
            </a:endParaRPr>
          </a:p>
        </p:txBody>
      </p:sp>
      <p:pic>
        <p:nvPicPr>
          <p:cNvPr id="18" name="Рисунок 267"/>
          <p:cNvPicPr/>
          <p:nvPr/>
        </p:nvPicPr>
        <p:blipFill>
          <a:blip r:embed="rId7"/>
          <a:stretch/>
        </p:blipFill>
        <p:spPr>
          <a:xfrm>
            <a:off x="0" y="3851"/>
            <a:ext cx="1151200" cy="660244"/>
          </a:xfrm>
          <a:prstGeom prst="rect">
            <a:avLst/>
          </a:prstGeom>
          <a:ln>
            <a:noFill/>
          </a:ln>
        </p:spPr>
      </p:pic>
    </p:spTree>
    <p:extLst>
      <p:ext uri="{BB962C8B-B14F-4D97-AF65-F5344CB8AC3E}">
        <p14:creationId xmlns:p14="http://schemas.microsoft.com/office/powerpoint/2010/main" val="8476369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1"/>
            <a:ext cx="9144000" cy="660244"/>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1415700" y="3851"/>
            <a:ext cx="63126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Реализация народных проектов в 2018 году</a:t>
            </a:r>
            <a:endParaRPr lang="ru-RU" sz="2000" b="0" strike="noStrike" spc="-1" dirty="0">
              <a:latin typeface="Arial"/>
            </a:endParaRP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1484784"/>
            <a:ext cx="3779912" cy="250961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10" name="CustomShape 2"/>
          <p:cNvSpPr/>
          <p:nvPr/>
        </p:nvSpPr>
        <p:spPr>
          <a:xfrm>
            <a:off x="971600" y="4293096"/>
            <a:ext cx="2724704" cy="131046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4800" b="1" strike="noStrike" spc="-1" dirty="0">
                <a:solidFill>
                  <a:srgbClr val="0000FF"/>
                </a:solidFill>
                <a:latin typeface="Calibri"/>
                <a:ea typeface="DejaVu Sans"/>
              </a:rPr>
              <a:t> </a:t>
            </a:r>
            <a:r>
              <a:rPr lang="ru-RU" sz="2000" b="1" strike="noStrike" spc="-1" dirty="0">
                <a:solidFill>
                  <a:srgbClr val="0000FF"/>
                </a:solidFill>
                <a:latin typeface="Times New Roman" panose="02020603050405020304" pitchFamily="18" charset="0"/>
                <a:ea typeface="DejaVu Sans"/>
                <a:cs typeface="Times New Roman" panose="02020603050405020304" pitchFamily="18" charset="0"/>
              </a:rPr>
              <a:t>Обустройство контейнерных площадок для сбора ТБО в </a:t>
            </a:r>
            <a:r>
              <a:rPr lang="ru-RU" sz="2000" b="1" strike="noStrike" spc="-1" dirty="0" err="1">
                <a:solidFill>
                  <a:srgbClr val="0000FF"/>
                </a:solidFill>
                <a:latin typeface="Times New Roman" panose="02020603050405020304" pitchFamily="18" charset="0"/>
                <a:ea typeface="DejaVu Sans"/>
                <a:cs typeface="Times New Roman" panose="02020603050405020304" pitchFamily="18" charset="0"/>
              </a:rPr>
              <a:t>с.Подчерье</a:t>
            </a:r>
            <a:endParaRPr lang="ru-RU" sz="2000" b="0" strike="noStrike" spc="-1" dirty="0">
              <a:latin typeface="Times New Roman" panose="02020603050405020304" pitchFamily="18" charset="0"/>
              <a:cs typeface="Times New Roman" panose="02020603050405020304" pitchFamily="18" charset="0"/>
            </a:endParaRPr>
          </a:p>
        </p:txBody>
      </p:sp>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2040" y="1171564"/>
            <a:ext cx="3648405" cy="273630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chemeClr val="accent1"/>
                </a:solidFill>
              </a14:hiddenFill>
            </a:ext>
          </a:extLst>
        </p:spPr>
      </p:pic>
      <p:sp>
        <p:nvSpPr>
          <p:cNvPr id="12" name="CustomShape 3"/>
          <p:cNvSpPr/>
          <p:nvPr/>
        </p:nvSpPr>
        <p:spPr>
          <a:xfrm>
            <a:off x="4716016" y="4547236"/>
            <a:ext cx="4282424" cy="137784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2000" b="1" strike="noStrike" spc="-1" dirty="0">
                <a:solidFill>
                  <a:srgbClr val="0000FF"/>
                </a:solidFill>
                <a:latin typeface="Times New Roman" panose="02020603050405020304" pitchFamily="18" charset="0"/>
                <a:ea typeface="DejaVu Sans"/>
                <a:cs typeface="Times New Roman" panose="02020603050405020304" pitchFamily="18" charset="0"/>
              </a:rPr>
              <a:t>Ямочный ремонт автомобильной дороги </a:t>
            </a:r>
            <a:endParaRPr lang="ru-RU" sz="2000" b="0" strike="noStrike" spc="-1" dirty="0">
              <a:latin typeface="Times New Roman" panose="02020603050405020304" pitchFamily="18" charset="0"/>
              <a:cs typeface="Times New Roman" panose="02020603050405020304" pitchFamily="18" charset="0"/>
            </a:endParaRPr>
          </a:p>
          <a:p>
            <a:pPr algn="ctr">
              <a:lnSpc>
                <a:spcPct val="100000"/>
              </a:lnSpc>
            </a:pPr>
            <a:r>
              <a:rPr lang="ru-RU" sz="2000" b="1" strike="noStrike" spc="-1" dirty="0">
                <a:solidFill>
                  <a:srgbClr val="0000FF"/>
                </a:solidFill>
                <a:latin typeface="Times New Roman" panose="02020603050405020304" pitchFamily="18" charset="0"/>
                <a:ea typeface="DejaVu Sans"/>
                <a:cs typeface="Times New Roman" panose="02020603050405020304" pitchFamily="18" charset="0"/>
              </a:rPr>
              <a:t>«Пост ДПС-Нефтебаза»</a:t>
            </a:r>
            <a:endParaRPr lang="ru-RU" sz="2000" b="0" strike="noStrike" spc="-1" dirty="0">
              <a:latin typeface="Times New Roman" panose="02020603050405020304" pitchFamily="18" charset="0"/>
              <a:cs typeface="Times New Roman" panose="02020603050405020304" pitchFamily="18" charset="0"/>
            </a:endParaRPr>
          </a:p>
        </p:txBody>
      </p:sp>
      <p:pic>
        <p:nvPicPr>
          <p:cNvPr id="13" name="Рисунок 267"/>
          <p:cNvPicPr/>
          <p:nvPr/>
        </p:nvPicPr>
        <p:blipFill>
          <a:blip r:embed="rId6"/>
          <a:stretch/>
        </p:blipFill>
        <p:spPr>
          <a:xfrm>
            <a:off x="0" y="3851"/>
            <a:ext cx="1151200" cy="660244"/>
          </a:xfrm>
          <a:prstGeom prst="rect">
            <a:avLst/>
          </a:prstGeom>
          <a:ln>
            <a:noFill/>
          </a:ln>
        </p:spPr>
      </p:pic>
    </p:spTree>
    <p:extLst>
      <p:ext uri="{BB962C8B-B14F-4D97-AF65-F5344CB8AC3E}">
        <p14:creationId xmlns:p14="http://schemas.microsoft.com/office/powerpoint/2010/main" val="42753877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1"/>
            <a:ext cx="9144000" cy="660244"/>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1415700" y="13163"/>
            <a:ext cx="63126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Реализация народных проектов в 2018 году</a:t>
            </a:r>
            <a:endParaRPr lang="ru-RU" sz="2000" b="0" strike="noStrike" spc="-1" dirty="0">
              <a:latin typeface="Arial"/>
            </a:endParaRPr>
          </a:p>
        </p:txBody>
      </p:sp>
      <p:pic>
        <p:nvPicPr>
          <p:cNvPr id="9" name="Рисунок 269"/>
          <p:cNvPicPr/>
          <p:nvPr/>
        </p:nvPicPr>
        <p:blipFill>
          <a:blip r:embed="rId4"/>
          <a:stretch/>
        </p:blipFill>
        <p:spPr>
          <a:xfrm>
            <a:off x="251520" y="1556792"/>
            <a:ext cx="3857400" cy="20882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4" name="Picture 2" descr="W:\Финансовое управление\Отдел бюджетного планирования\Бобрецова Наталья Геннадьевна\НБ Бобрецовой НГ\Лемты кладбище\PB28002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9208" y="2983096"/>
            <a:ext cx="4368384" cy="32760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1" name="CustomShape 3"/>
          <p:cNvSpPr/>
          <p:nvPr/>
        </p:nvSpPr>
        <p:spPr>
          <a:xfrm>
            <a:off x="5292080" y="1048948"/>
            <a:ext cx="3083168" cy="1551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2000" b="1" strike="noStrike" spc="-1" dirty="0">
                <a:solidFill>
                  <a:srgbClr val="0000FF"/>
                </a:solidFill>
                <a:latin typeface="Times New Roman" panose="02020603050405020304" pitchFamily="18" charset="0"/>
                <a:ea typeface="DejaVu Sans"/>
                <a:cs typeface="Times New Roman" panose="02020603050405020304" pitchFamily="18" charset="0"/>
              </a:rPr>
              <a:t>Благоустройство территории п</a:t>
            </a:r>
            <a:r>
              <a:rPr lang="ru-RU" sz="2000" b="1" strike="noStrike" spc="-1" dirty="0" smtClean="0">
                <a:solidFill>
                  <a:srgbClr val="0000FF"/>
                </a:solidFill>
                <a:latin typeface="Times New Roman" panose="02020603050405020304" pitchFamily="18" charset="0"/>
                <a:ea typeface="DejaVu Sans"/>
                <a:cs typeface="Times New Roman" panose="02020603050405020304" pitchFamily="18" charset="0"/>
              </a:rPr>
              <a:t>. </a:t>
            </a:r>
            <a:r>
              <a:rPr lang="ru-RU" sz="2000" b="1" strike="noStrike" spc="-1" dirty="0" err="1" smtClean="0">
                <a:solidFill>
                  <a:srgbClr val="0000FF"/>
                </a:solidFill>
                <a:latin typeface="Times New Roman" panose="02020603050405020304" pitchFamily="18" charset="0"/>
                <a:ea typeface="DejaVu Sans"/>
                <a:cs typeface="Times New Roman" panose="02020603050405020304" pitchFamily="18" charset="0"/>
              </a:rPr>
              <a:t>Лемты</a:t>
            </a:r>
            <a:r>
              <a:rPr lang="ru-RU" sz="2000" b="1" strike="noStrike" spc="-1" dirty="0" smtClean="0">
                <a:solidFill>
                  <a:srgbClr val="0000FF"/>
                </a:solidFill>
                <a:latin typeface="Times New Roman" panose="02020603050405020304" pitchFamily="18" charset="0"/>
                <a:ea typeface="DejaVu Sans"/>
                <a:cs typeface="Times New Roman" panose="02020603050405020304" pitchFamily="18" charset="0"/>
              </a:rPr>
              <a:t> </a:t>
            </a:r>
            <a:r>
              <a:rPr lang="ru-RU" sz="2000" b="1" strike="noStrike" spc="-1" dirty="0">
                <a:solidFill>
                  <a:srgbClr val="0000FF"/>
                </a:solidFill>
                <a:latin typeface="Times New Roman" panose="02020603050405020304" pitchFamily="18" charset="0"/>
                <a:ea typeface="DejaVu Sans"/>
                <a:cs typeface="Times New Roman" panose="02020603050405020304" pitchFamily="18" charset="0"/>
              </a:rPr>
              <a:t>(ограждение кладбища)</a:t>
            </a:r>
            <a:endParaRPr lang="ru-RU" sz="2000" b="0" strike="noStrike" spc="-1" dirty="0">
              <a:latin typeface="Times New Roman" panose="02020603050405020304" pitchFamily="18" charset="0"/>
              <a:cs typeface="Times New Roman" panose="02020603050405020304" pitchFamily="18" charset="0"/>
            </a:endParaRPr>
          </a:p>
        </p:txBody>
      </p:sp>
      <p:sp>
        <p:nvSpPr>
          <p:cNvPr id="13" name="CustomShape 4"/>
          <p:cNvSpPr/>
          <p:nvPr/>
        </p:nvSpPr>
        <p:spPr>
          <a:xfrm>
            <a:off x="251520" y="4149080"/>
            <a:ext cx="3587016" cy="1551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2000" b="1" strike="noStrike" spc="-1" dirty="0">
                <a:solidFill>
                  <a:srgbClr val="0000FF"/>
                </a:solidFill>
                <a:latin typeface="Times New Roman" panose="02020603050405020304" pitchFamily="18" charset="0"/>
                <a:ea typeface="DejaVu Sans"/>
                <a:cs typeface="Times New Roman" panose="02020603050405020304" pitchFamily="18" charset="0"/>
              </a:rPr>
              <a:t>Обустройство спортивной площадки </a:t>
            </a:r>
            <a:r>
              <a:rPr lang="ru-RU" sz="2000" b="1" strike="noStrike" spc="-1" dirty="0" err="1">
                <a:solidFill>
                  <a:srgbClr val="0000FF"/>
                </a:solidFill>
                <a:latin typeface="Times New Roman" panose="02020603050405020304" pitchFamily="18" charset="0"/>
                <a:ea typeface="DejaVu Sans"/>
                <a:cs typeface="Times New Roman" panose="02020603050405020304" pitchFamily="18" charset="0"/>
              </a:rPr>
              <a:t>с.Дутово</a:t>
            </a:r>
            <a:endParaRPr lang="ru-RU" sz="2000" b="0" strike="noStrike" spc="-1" dirty="0">
              <a:latin typeface="Times New Roman" panose="02020603050405020304" pitchFamily="18" charset="0"/>
              <a:cs typeface="Times New Roman" panose="02020603050405020304" pitchFamily="18" charset="0"/>
            </a:endParaRPr>
          </a:p>
        </p:txBody>
      </p:sp>
      <p:pic>
        <p:nvPicPr>
          <p:cNvPr id="15" name="Рисунок 267"/>
          <p:cNvPicPr/>
          <p:nvPr/>
        </p:nvPicPr>
        <p:blipFill>
          <a:blip r:embed="rId6"/>
          <a:stretch/>
        </p:blipFill>
        <p:spPr>
          <a:xfrm>
            <a:off x="0" y="3851"/>
            <a:ext cx="1151200" cy="660244"/>
          </a:xfrm>
          <a:prstGeom prst="rect">
            <a:avLst/>
          </a:prstGeom>
          <a:ln>
            <a:noFill/>
          </a:ln>
        </p:spPr>
      </p:pic>
    </p:spTree>
    <p:extLst>
      <p:ext uri="{BB962C8B-B14F-4D97-AF65-F5344CB8AC3E}">
        <p14:creationId xmlns:p14="http://schemas.microsoft.com/office/powerpoint/2010/main" val="126608271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6312600"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Народные проекты на 2019 год, тыс. руб.</a:t>
            </a:r>
            <a:endParaRPr lang="ru-RU" sz="2000" b="0" strike="noStrike" spc="-1" dirty="0">
              <a:latin typeface="Arial"/>
            </a:endParaRPr>
          </a:p>
        </p:txBody>
      </p:sp>
      <p:pic>
        <p:nvPicPr>
          <p:cNvPr id="4" name="Рисунок 267"/>
          <p:cNvPicPr/>
          <p:nvPr/>
        </p:nvPicPr>
        <p:blipFill>
          <a:blip r:embed="rId3"/>
          <a:stretch/>
        </p:blipFill>
        <p:spPr>
          <a:xfrm>
            <a:off x="0" y="3851"/>
            <a:ext cx="1151200" cy="660244"/>
          </a:xfrm>
          <a:prstGeom prst="rect">
            <a:avLst/>
          </a:prstGeom>
          <a:ln>
            <a:noFill/>
          </a:ln>
        </p:spPr>
      </p:pic>
      <p:graphicFrame>
        <p:nvGraphicFramePr>
          <p:cNvPr id="5" name="Таблица 4"/>
          <p:cNvGraphicFramePr>
            <a:graphicFrameLocks noGrp="1"/>
          </p:cNvGraphicFramePr>
          <p:nvPr>
            <p:extLst>
              <p:ext uri="{D42A27DB-BD31-4B8C-83A1-F6EECF244321}">
                <p14:modId xmlns:p14="http://schemas.microsoft.com/office/powerpoint/2010/main" val="1373240075"/>
              </p:ext>
            </p:extLst>
          </p:nvPr>
        </p:nvGraphicFramePr>
        <p:xfrm>
          <a:off x="107502" y="817123"/>
          <a:ext cx="8928996" cy="5943120"/>
        </p:xfrm>
        <a:graphic>
          <a:graphicData uri="http://schemas.openxmlformats.org/drawingml/2006/table">
            <a:tbl>
              <a:tblPr firstRow="1" bandRow="1">
                <a:tableStyleId>{C4B1156A-380E-4F78-BDF5-A606A8083BF9}</a:tableStyleId>
              </a:tblPr>
              <a:tblGrid>
                <a:gridCol w="288034"/>
                <a:gridCol w="5472608"/>
                <a:gridCol w="1008112"/>
                <a:gridCol w="672076"/>
                <a:gridCol w="768084"/>
                <a:gridCol w="720082"/>
              </a:tblGrid>
              <a:tr h="320764">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 </a:t>
                      </a:r>
                      <a:r>
                        <a:rPr lang="ru-RU" sz="1200" dirty="0" smtClean="0">
                          <a:solidFill>
                            <a:schemeClr val="tx1"/>
                          </a:solidFill>
                          <a:effectLst/>
                          <a:latin typeface="Times New Roman" panose="02020603050405020304" pitchFamily="18" charset="0"/>
                          <a:cs typeface="Times New Roman" panose="02020603050405020304" pitchFamily="18" charset="0"/>
                        </a:rPr>
                        <a:t>№</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Наименование проекта</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Место реализации</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Объем финансирования</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320764">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РБ</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МБ</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Иные </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03959">
                <a:tc rowSpan="2">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1</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l">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Ямочный ремонт автомобильной дороги общего пользования местного значения «Пост ДПС-Нефтебаза» на участке км 1+400-км 2+000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г.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335,95</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9381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300,0</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34,0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1,95</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16568">
                <a:tc rowSpan="2">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2</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l">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Ямочный ремонт автомобильной дороги общего пользования местного значения «Пост ДПС-Нефтебаза» на участке км 0+700-км 1+300</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г.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335,9</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9381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300,0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34,0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1,9</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16568">
                <a:tc rowSpan="2">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3</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l">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Приобретение модульного банного комплекса г.Вуктыл</a:t>
                      </a:r>
                    </a:p>
                    <a:p>
                      <a:pPr algn="l">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 </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г</a:t>
                      </a:r>
                      <a:r>
                        <a:rPr lang="ru-RU" sz="1200" dirty="0" smtClean="0">
                          <a:solidFill>
                            <a:schemeClr val="tx1"/>
                          </a:solidFill>
                          <a:effectLst/>
                          <a:latin typeface="Times New Roman" panose="02020603050405020304" pitchFamily="18" charset="0"/>
                          <a:cs typeface="Times New Roman" panose="02020603050405020304" pitchFamily="18" charset="0"/>
                        </a:rPr>
                        <a:t>.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800,0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9381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500,0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80,0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220,0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16568">
                <a:tc rowSpan="2">
                  <a:txBody>
                    <a:bodyPr/>
                    <a:lstStyle/>
                    <a:p>
                      <a:pPr marL="0" marR="252095" indent="0" algn="ctr" defTabSz="914400" rtl="0" eaLnBrk="1" fontAlgn="auto" latinLnBrk="0" hangingPunct="1">
                        <a:lnSpc>
                          <a:spcPct val="115000"/>
                        </a:lnSpc>
                        <a:spcBef>
                          <a:spcPts val="0"/>
                        </a:spcBef>
                        <a:spcAft>
                          <a:spcPts val="0"/>
                        </a:spcAft>
                        <a:buClrTx/>
                        <a:buSzTx/>
                        <a:buFontTx/>
                        <a:buNone/>
                        <a:tabLst/>
                        <a:defRPr/>
                      </a:pPr>
                      <a:r>
                        <a:rPr lang="ru-RU" sz="1200" baseline="0" dirty="0" smtClean="0">
                          <a:solidFill>
                            <a:schemeClr val="tx1"/>
                          </a:solidFill>
                          <a:effectLst/>
                          <a:latin typeface="Times New Roman" panose="02020603050405020304" pitchFamily="18" charset="0"/>
                          <a:cs typeface="Times New Roman" panose="02020603050405020304" pitchFamily="18" charset="0"/>
                        </a:rPr>
                        <a:t> 4</a:t>
                      </a:r>
                      <a:endParaRPr lang="ru-RU" sz="1200" dirty="0" smtClean="0">
                        <a:solidFill>
                          <a:schemeClr val="tx1"/>
                        </a:solidFill>
                        <a:effectLst/>
                        <a:latin typeface="Times New Roman" panose="02020603050405020304" pitchFamily="18" charset="0"/>
                        <a:cs typeface="Times New Roman" panose="02020603050405020304" pitchFamily="18" charset="0"/>
                      </a:endParaRPr>
                    </a:p>
                    <a:p>
                      <a:pPr marR="252095" algn="ctr">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l">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Приобретение гидроманипулятора для автоматизации погрузки и разгрузки леса г.Вуктыл</a:t>
                      </a:r>
                    </a:p>
                    <a:p>
                      <a:pPr algn="l">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 </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г</a:t>
                      </a:r>
                      <a:r>
                        <a:rPr lang="ru-RU" sz="1200" dirty="0" smtClean="0">
                          <a:solidFill>
                            <a:schemeClr val="tx1"/>
                          </a:solidFill>
                          <a:effectLst/>
                          <a:latin typeface="Times New Roman" panose="02020603050405020304" pitchFamily="18" charset="0"/>
                          <a:cs typeface="Times New Roman" panose="02020603050405020304" pitchFamily="18" charset="0"/>
                        </a:rPr>
                        <a:t>.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1222,22 </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364863">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500,0</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122,22</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599,998</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193810">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5</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l">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Обустройство спортивной площадки для игровых видов спорта с.Дутово</a:t>
                      </a:r>
                    </a:p>
                    <a:p>
                      <a:pPr algn="l">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 </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с</a:t>
                      </a:r>
                      <a:r>
                        <a:rPr lang="ru-RU" sz="1200" dirty="0" smtClean="0">
                          <a:solidFill>
                            <a:schemeClr val="tx1"/>
                          </a:solidFill>
                          <a:effectLst/>
                          <a:latin typeface="Times New Roman" panose="02020603050405020304" pitchFamily="18" charset="0"/>
                          <a:cs typeface="Times New Roman" panose="02020603050405020304" pitchFamily="18" charset="0"/>
                        </a:rPr>
                        <a:t>. </a:t>
                      </a:r>
                      <a:r>
                        <a:rPr lang="ru-RU" sz="1200" dirty="0" err="1" smtClean="0">
                          <a:solidFill>
                            <a:schemeClr val="tx1"/>
                          </a:solidFill>
                          <a:effectLst/>
                          <a:latin typeface="Times New Roman" panose="02020603050405020304" pitchFamily="18" charset="0"/>
                          <a:cs typeface="Times New Roman" panose="02020603050405020304" pitchFamily="18" charset="0"/>
                        </a:rPr>
                        <a:t>Дутово</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379,4</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9381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300,0</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70,0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9,4</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00988">
                <a:tc rowSpan="2">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6</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l">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Обустройство площадки для проведения этнопраздника «Обряды народов Республики Коми» в с.Подчерье</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с</a:t>
                      </a:r>
                      <a:r>
                        <a:rPr lang="ru-RU" sz="1200" dirty="0" smtClean="0">
                          <a:solidFill>
                            <a:schemeClr val="tx1"/>
                          </a:solidFill>
                          <a:effectLst/>
                          <a:latin typeface="Times New Roman" panose="02020603050405020304" pitchFamily="18" charset="0"/>
                          <a:cs typeface="Times New Roman" panose="02020603050405020304" pitchFamily="18" charset="0"/>
                        </a:rPr>
                        <a:t>. Подчерье</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250,2</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9381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197,2</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50,0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3,0   </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16568">
                <a:tc rowSpan="2">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7</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l">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Ремонт сооружения (уличная сценическая площадка) МБУ «КСК» г.Вуктыл </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г</a:t>
                      </a:r>
                      <a:r>
                        <a:rPr lang="ru-RU" sz="1200" dirty="0" smtClean="0">
                          <a:solidFill>
                            <a:schemeClr val="tx1"/>
                          </a:solidFill>
                          <a:effectLst/>
                          <a:latin typeface="Times New Roman" panose="02020603050405020304" pitchFamily="18" charset="0"/>
                          <a:cs typeface="Times New Roman" panose="02020603050405020304" pitchFamily="18" charset="0"/>
                        </a:rPr>
                        <a:t>.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405,35</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9381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300,0</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100,0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5,35</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16568">
                <a:tc rowSpan="2">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8</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l">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Ремонт помещений МБУК «ВЦБ»</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г</a:t>
                      </a:r>
                      <a:r>
                        <a:rPr lang="ru-RU" sz="1200" dirty="0" smtClean="0">
                          <a:solidFill>
                            <a:schemeClr val="tx1"/>
                          </a:solidFill>
                          <a:effectLst/>
                          <a:latin typeface="Times New Roman" panose="02020603050405020304" pitchFamily="18" charset="0"/>
                          <a:cs typeface="Times New Roman" panose="02020603050405020304" pitchFamily="18" charset="0"/>
                        </a:rPr>
                        <a:t>.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352,05</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9381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300,0</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50,0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2,05</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16568">
                <a:tc rowSpan="2">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9</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l">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Развитие технической направленности в системе допобразования на базе МБОУ ДО «ЦВР» г.Вуктыл».Роботехника.</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г</a:t>
                      </a:r>
                      <a:r>
                        <a:rPr lang="ru-RU" sz="1200" dirty="0" smtClean="0">
                          <a:solidFill>
                            <a:schemeClr val="tx1"/>
                          </a:solidFill>
                          <a:effectLst/>
                          <a:latin typeface="Times New Roman" panose="02020603050405020304" pitchFamily="18" charset="0"/>
                          <a:cs typeface="Times New Roman" panose="02020603050405020304" pitchFamily="18" charset="0"/>
                        </a:rPr>
                        <a:t>.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340,6</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9381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300,0</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34,0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6,6</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16568">
                <a:tc rowSpan="2">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10</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l">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Благоустройство кладбища п.Кырта</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п. Кырта</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334,0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9381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300,0</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33,4</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0,6</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16568">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11</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l">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Восстановление подъездного пути к реке в </a:t>
                      </a:r>
                      <a:r>
                        <a:rPr lang="ru-RU" sz="1200" dirty="0" err="1">
                          <a:solidFill>
                            <a:schemeClr val="tx1"/>
                          </a:solidFill>
                          <a:effectLst/>
                          <a:latin typeface="Times New Roman" panose="02020603050405020304" pitchFamily="18" charset="0"/>
                          <a:cs typeface="Times New Roman" panose="02020603050405020304" pitchFamily="18" charset="0"/>
                        </a:rPr>
                        <a:t>п.Лемтыбож</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п</a:t>
                      </a:r>
                      <a:r>
                        <a:rPr lang="ru-RU" sz="1200" dirty="0" smtClean="0">
                          <a:solidFill>
                            <a:schemeClr val="tx1"/>
                          </a:solidFill>
                          <a:effectLst/>
                          <a:latin typeface="Times New Roman" panose="02020603050405020304" pitchFamily="18" charset="0"/>
                          <a:cs typeface="Times New Roman" panose="02020603050405020304" pitchFamily="18" charset="0"/>
                        </a:rPr>
                        <a:t>. Лемтыбож</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335,0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9381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300,0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30,0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5,0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178245">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12</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ru-RU" sz="1200" b="0" i="0" u="none" strike="noStrike" dirty="0" smtClean="0">
                          <a:solidFill>
                            <a:schemeClr val="tx1"/>
                          </a:solidFill>
                          <a:effectLst/>
                          <a:latin typeface="Times New Roman" panose="02020603050405020304" pitchFamily="18" charset="0"/>
                          <a:cs typeface="Times New Roman" panose="02020603050405020304" pitchFamily="18" charset="0"/>
                        </a:rPr>
                        <a:t>Ремонт колодцев с. </a:t>
                      </a:r>
                      <a:r>
                        <a:rPr lang="ru-RU" sz="1200" b="0" i="0" u="none" strike="noStrike" dirty="0" err="1" smtClean="0">
                          <a:solidFill>
                            <a:schemeClr val="tx1"/>
                          </a:solidFill>
                          <a:effectLst/>
                          <a:latin typeface="Times New Roman" panose="02020603050405020304" pitchFamily="18" charset="0"/>
                          <a:cs typeface="Times New Roman" panose="02020603050405020304" pitchFamily="18" charset="0"/>
                        </a:rPr>
                        <a:t>Дутово</a:t>
                      </a:r>
                      <a:endParaRPr lang="ru-RU" sz="1200" b="0" i="0" u="none" strike="noStrike" dirty="0" smtClean="0">
                        <a:solidFill>
                          <a:schemeClr val="tx1"/>
                        </a:solidFill>
                        <a:effectLst/>
                        <a:latin typeface="Times New Roman" panose="02020603050405020304" pitchFamily="18" charset="0"/>
                        <a:cs typeface="Times New Roman" panose="02020603050405020304" pitchFamily="18" charset="0"/>
                      </a:endParaRPr>
                    </a:p>
                    <a:p>
                      <a:pPr algn="l">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с. </a:t>
                      </a:r>
                      <a:r>
                        <a:rPr lang="ru-RU" sz="1200" dirty="0" err="1" smtClean="0">
                          <a:solidFill>
                            <a:schemeClr val="tx1"/>
                          </a:solidFill>
                          <a:effectLst/>
                          <a:latin typeface="Times New Roman" panose="02020603050405020304" pitchFamily="18" charset="0"/>
                          <a:ea typeface="Calibri"/>
                          <a:cs typeface="Times New Roman" panose="02020603050405020304" pitchFamily="18" charset="0"/>
                        </a:rPr>
                        <a:t>Дутово</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ea typeface="Calibri"/>
                          <a:cs typeface="Times New Roman" panose="02020603050405020304" pitchFamily="18" charset="0"/>
                        </a:rPr>
                        <a:t>264,5</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193810">
                <a:tc v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vMerge="1">
                  <a:txBody>
                    <a:bodyPr/>
                    <a:lstStyle/>
                    <a:p>
                      <a:pPr algn="l">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v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238,0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26,5</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bl>
          </a:graphicData>
        </a:graphic>
      </p:graphicFrame>
    </p:spTree>
    <p:extLst>
      <p:ext uri="{BB962C8B-B14F-4D97-AF65-F5344CB8AC3E}">
        <p14:creationId xmlns:p14="http://schemas.microsoft.com/office/powerpoint/2010/main" val="15360418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Народные проекты на 2019 год (исполнение),  руб.</a:t>
            </a:r>
            <a:endParaRPr lang="ru-RU" sz="2000" b="0" strike="noStrike" spc="-1" dirty="0">
              <a:latin typeface="Arial"/>
            </a:endParaRPr>
          </a:p>
        </p:txBody>
      </p:sp>
      <p:pic>
        <p:nvPicPr>
          <p:cNvPr id="4" name="Рисунок 267"/>
          <p:cNvPicPr/>
          <p:nvPr/>
        </p:nvPicPr>
        <p:blipFill>
          <a:blip r:embed="rId3"/>
          <a:stretch/>
        </p:blipFill>
        <p:spPr>
          <a:xfrm>
            <a:off x="0" y="3851"/>
            <a:ext cx="1151200" cy="660244"/>
          </a:xfrm>
          <a:prstGeom prst="rect">
            <a:avLst/>
          </a:prstGeom>
          <a:ln>
            <a:noFill/>
          </a:ln>
        </p:spPr>
      </p:pic>
      <p:graphicFrame>
        <p:nvGraphicFramePr>
          <p:cNvPr id="6" name="Таблица 5"/>
          <p:cNvGraphicFramePr>
            <a:graphicFrameLocks noGrp="1"/>
          </p:cNvGraphicFramePr>
          <p:nvPr>
            <p:extLst>
              <p:ext uri="{D42A27DB-BD31-4B8C-83A1-F6EECF244321}">
                <p14:modId xmlns:p14="http://schemas.microsoft.com/office/powerpoint/2010/main" val="2668137525"/>
              </p:ext>
            </p:extLst>
          </p:nvPr>
        </p:nvGraphicFramePr>
        <p:xfrm>
          <a:off x="107504" y="818899"/>
          <a:ext cx="8856984" cy="1211836"/>
        </p:xfrm>
        <a:graphic>
          <a:graphicData uri="http://schemas.openxmlformats.org/drawingml/2006/table">
            <a:tbl>
              <a:tblPr firstRow="1" bandRow="1">
                <a:tableStyleId>{5C22544A-7EE6-4342-B048-85BDC9FD1C3A}</a:tableStyleId>
              </a:tblPr>
              <a:tblGrid>
                <a:gridCol w="5623482"/>
                <a:gridCol w="1827632"/>
                <a:gridCol w="1405870"/>
              </a:tblGrid>
              <a:tr h="737893">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Предусмотрено в бюджете МО</a:t>
                      </a:r>
                      <a:r>
                        <a:rPr lang="ru-RU" sz="1200" b="1" baseline="0" dirty="0" smtClean="0">
                          <a:solidFill>
                            <a:schemeClr val="tx1"/>
                          </a:solidFill>
                          <a:latin typeface="Times New Roman" panose="02020603050405020304" pitchFamily="18" charset="0"/>
                          <a:cs typeface="Times New Roman" panose="02020603050405020304" pitchFamily="18" charset="0"/>
                        </a:rPr>
                        <a:t> ГО «Вуктыл»</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Израсходовано </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(по состоянию на 01.11.2019 г.)</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Остаток</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tc>
              </a:tr>
              <a:tr h="473943">
                <a:tc>
                  <a:txBody>
                    <a:bodyPr/>
                    <a:lstStyle/>
                    <a:p>
                      <a:pPr algn="ctr" fontAlgn="b"/>
                      <a:r>
                        <a:rPr lang="ru-RU" sz="1200" b="1" i="0" u="none" strike="noStrike" dirty="0">
                          <a:effectLst/>
                          <a:latin typeface="Times New Roman" panose="02020603050405020304" pitchFamily="18" charset="0"/>
                          <a:cs typeface="Times New Roman" panose="02020603050405020304" pitchFamily="18" charset="0"/>
                        </a:rPr>
                        <a:t>   5 355 170,00   </a:t>
                      </a:r>
                    </a:p>
                  </a:txBody>
                  <a:tcPr marL="9525" marR="9525" marT="9525" marB="0" anchor="ctr"/>
                </a:tc>
                <a:tc>
                  <a:txBody>
                    <a:bodyPr/>
                    <a:lstStyle/>
                    <a:p>
                      <a:pPr algn="ctr" fontAlgn="b"/>
                      <a:r>
                        <a:rPr lang="ru-RU" sz="1200" b="1" i="0" u="none" strike="noStrike" dirty="0">
                          <a:solidFill>
                            <a:schemeClr val="tx1"/>
                          </a:solidFill>
                          <a:effectLst/>
                          <a:latin typeface="Times New Roman" panose="02020603050405020304" pitchFamily="18" charset="0"/>
                          <a:cs typeface="Times New Roman" panose="02020603050405020304" pitchFamily="18" charset="0"/>
                        </a:rPr>
                        <a:t>      </a:t>
                      </a: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4 963 570,00</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391 600,00</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bl>
          </a:graphicData>
        </a:graphic>
      </p:graphicFrame>
      <p:sp>
        <p:nvSpPr>
          <p:cNvPr id="5" name="Прямоугольник 4"/>
          <p:cNvSpPr/>
          <p:nvPr/>
        </p:nvSpPr>
        <p:spPr>
          <a:xfrm>
            <a:off x="143508" y="2132856"/>
            <a:ext cx="3422154" cy="1107996"/>
          </a:xfrm>
          <a:prstGeom prst="rect">
            <a:avLst/>
          </a:prstGeom>
        </p:spPr>
        <p:txBody>
          <a:bodyPr wrap="square">
            <a:spAutoFit/>
          </a:bodyPr>
          <a:lstStyle/>
          <a:p>
            <a:r>
              <a:rPr lang="ru-RU" sz="1100" b="1" dirty="0">
                <a:latin typeface="Times New Roman" panose="02020603050405020304" pitchFamily="18" charset="0"/>
                <a:cs typeface="Times New Roman" panose="02020603050405020304" pitchFamily="18" charset="0"/>
              </a:rPr>
              <a:t>«Ямочный ремонт автомобильных дорог общего пользования местного значения «Пост ДПС – Нефтебаза» на участке км.0+700-км 1+300»; «Ямочный ремонт автомобильных дорог общего пользования местного значения «Пост ДПС – Нефтебаза» на участке км.1+400-км 2+000»:</a:t>
            </a:r>
          </a:p>
        </p:txBody>
      </p:sp>
      <p:pic>
        <p:nvPicPr>
          <p:cNvPr id="1030" name="Picture 6" descr="http://vuktyl.com/images/smart_thumbs/wDBvAN6pFQ4_thumb_medium450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508" y="3284984"/>
            <a:ext cx="3422154" cy="3422154"/>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4788024" y="2348299"/>
            <a:ext cx="3751410" cy="430887"/>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«Восстановление подъездного пути </a:t>
            </a:r>
            <a:endParaRPr lang="ru-RU" sz="1100" b="1" dirty="0" smtClean="0">
              <a:latin typeface="Times New Roman" panose="02020603050405020304" pitchFamily="18" charset="0"/>
              <a:cs typeface="Times New Roman" panose="02020603050405020304" pitchFamily="18" charset="0"/>
            </a:endParaRPr>
          </a:p>
          <a:p>
            <a:pPr algn="ctr"/>
            <a:r>
              <a:rPr lang="ru-RU" sz="1100" b="1" dirty="0" smtClean="0">
                <a:latin typeface="Times New Roman" panose="02020603050405020304" pitchFamily="18" charset="0"/>
                <a:cs typeface="Times New Roman" panose="02020603050405020304" pitchFamily="18" charset="0"/>
              </a:rPr>
              <a:t>к </a:t>
            </a:r>
            <a:r>
              <a:rPr lang="ru-RU" sz="1100" b="1" dirty="0">
                <a:latin typeface="Times New Roman" panose="02020603050405020304" pitchFamily="18" charset="0"/>
                <a:cs typeface="Times New Roman" panose="02020603050405020304" pitchFamily="18" charset="0"/>
              </a:rPr>
              <a:t>реке в п. Лемтыбож»:</a:t>
            </a:r>
          </a:p>
        </p:txBody>
      </p:sp>
      <p:pic>
        <p:nvPicPr>
          <p:cNvPr id="1032" name="Picture 8" descr="http://vuktyl.com/images/smart_thumbs/rB7NypKdYe8_thumb_medium450_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088" y="3068960"/>
            <a:ext cx="3456885" cy="3456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489816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Народные проекты на 2019 год (исполнение),  руб.</a:t>
            </a:r>
            <a:endParaRPr lang="ru-RU" sz="2000" b="0" strike="noStrike" spc="-1" dirty="0">
              <a:latin typeface="Arial"/>
            </a:endParaRPr>
          </a:p>
        </p:txBody>
      </p:sp>
      <p:pic>
        <p:nvPicPr>
          <p:cNvPr id="4" name="Рисунок 267"/>
          <p:cNvPicPr/>
          <p:nvPr/>
        </p:nvPicPr>
        <p:blipFill>
          <a:blip r:embed="rId3"/>
          <a:stretch/>
        </p:blipFill>
        <p:spPr>
          <a:xfrm>
            <a:off x="0" y="3851"/>
            <a:ext cx="1151200" cy="660244"/>
          </a:xfrm>
          <a:prstGeom prst="rect">
            <a:avLst/>
          </a:prstGeom>
          <a:ln>
            <a:noFill/>
          </a:ln>
        </p:spPr>
      </p:pic>
      <p:graphicFrame>
        <p:nvGraphicFramePr>
          <p:cNvPr id="6" name="Таблица 5"/>
          <p:cNvGraphicFramePr>
            <a:graphicFrameLocks noGrp="1"/>
          </p:cNvGraphicFramePr>
          <p:nvPr>
            <p:extLst>
              <p:ext uri="{D42A27DB-BD31-4B8C-83A1-F6EECF244321}">
                <p14:modId xmlns:p14="http://schemas.microsoft.com/office/powerpoint/2010/main" val="2812669360"/>
              </p:ext>
            </p:extLst>
          </p:nvPr>
        </p:nvGraphicFramePr>
        <p:xfrm>
          <a:off x="107504" y="818899"/>
          <a:ext cx="8856984" cy="1211836"/>
        </p:xfrm>
        <a:graphic>
          <a:graphicData uri="http://schemas.openxmlformats.org/drawingml/2006/table">
            <a:tbl>
              <a:tblPr firstRow="1" bandRow="1">
                <a:tableStyleId>{5C22544A-7EE6-4342-B048-85BDC9FD1C3A}</a:tableStyleId>
              </a:tblPr>
              <a:tblGrid>
                <a:gridCol w="5623482"/>
                <a:gridCol w="1827632"/>
                <a:gridCol w="1405870"/>
              </a:tblGrid>
              <a:tr h="737893">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Предусмотрено в бюджете МО</a:t>
                      </a:r>
                      <a:r>
                        <a:rPr lang="ru-RU" sz="1200" b="1" baseline="0" dirty="0" smtClean="0">
                          <a:solidFill>
                            <a:schemeClr val="tx1"/>
                          </a:solidFill>
                          <a:latin typeface="Times New Roman" panose="02020603050405020304" pitchFamily="18" charset="0"/>
                          <a:cs typeface="Times New Roman" panose="02020603050405020304" pitchFamily="18" charset="0"/>
                        </a:rPr>
                        <a:t> ГО «Вуктыл»</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Израсходовано </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(по состоянию на 01.11.2019 г.)</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Остаток</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tc>
              </a:tr>
              <a:tr h="473943">
                <a:tc>
                  <a:txBody>
                    <a:bodyPr/>
                    <a:lstStyle/>
                    <a:p>
                      <a:pPr algn="ctr" fontAlgn="b"/>
                      <a:r>
                        <a:rPr lang="ru-RU" sz="1200" b="1" i="0" u="none" strike="noStrike" dirty="0">
                          <a:effectLst/>
                          <a:latin typeface="Times New Roman" panose="02020603050405020304" pitchFamily="18" charset="0"/>
                          <a:cs typeface="Times New Roman" panose="02020603050405020304" pitchFamily="18" charset="0"/>
                        </a:rPr>
                        <a:t>   5 355 170,00   </a:t>
                      </a:r>
                    </a:p>
                  </a:txBody>
                  <a:tcPr marL="9525" marR="9525" marT="9525" marB="0" anchor="ctr"/>
                </a:tc>
                <a:tc>
                  <a:txBody>
                    <a:bodyPr/>
                    <a:lstStyle/>
                    <a:p>
                      <a:pPr algn="ctr" fontAlgn="b"/>
                      <a:r>
                        <a:rPr lang="ru-RU" sz="1200" b="1" i="0" u="none" strike="noStrike" dirty="0">
                          <a:solidFill>
                            <a:schemeClr val="tx1"/>
                          </a:solidFill>
                          <a:effectLst/>
                          <a:latin typeface="Times New Roman" panose="02020603050405020304" pitchFamily="18" charset="0"/>
                          <a:cs typeface="Times New Roman" panose="02020603050405020304" pitchFamily="18" charset="0"/>
                        </a:rPr>
                        <a:t>      </a:t>
                      </a: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4 963 570,00</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391 600,00</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bl>
          </a:graphicData>
        </a:graphic>
      </p:graphicFrame>
      <p:sp>
        <p:nvSpPr>
          <p:cNvPr id="5" name="Прямоугольник 4"/>
          <p:cNvSpPr/>
          <p:nvPr/>
        </p:nvSpPr>
        <p:spPr>
          <a:xfrm>
            <a:off x="0" y="2132112"/>
            <a:ext cx="2843808" cy="430887"/>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«Ремонт помещений МБУК «</a:t>
            </a:r>
            <a:r>
              <a:rPr lang="ru-RU" sz="1100" b="1" dirty="0" err="1">
                <a:latin typeface="Times New Roman" panose="02020603050405020304" pitchFamily="18" charset="0"/>
                <a:cs typeface="Times New Roman" panose="02020603050405020304" pitchFamily="18" charset="0"/>
              </a:rPr>
              <a:t>Вуктыльская</a:t>
            </a:r>
            <a:r>
              <a:rPr lang="ru-RU" sz="1100" b="1" dirty="0">
                <a:latin typeface="Times New Roman" panose="02020603050405020304" pitchFamily="18" charset="0"/>
                <a:cs typeface="Times New Roman" panose="02020603050405020304" pitchFamily="18" charset="0"/>
              </a:rPr>
              <a:t> центральная библиотека</a:t>
            </a:r>
            <a:r>
              <a:rPr lang="ru-RU" sz="1100" b="1" dirty="0" smtClean="0">
                <a:latin typeface="Times New Roman" panose="02020603050405020304" pitchFamily="18" charset="0"/>
                <a:cs typeface="Times New Roman" panose="02020603050405020304" pitchFamily="18" charset="0"/>
              </a:rPr>
              <a:t>»</a:t>
            </a:r>
            <a:endParaRPr lang="ru-RU" sz="1100" b="1"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5940152" y="2132112"/>
            <a:ext cx="2959322" cy="600164"/>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«Обустройство площадки для проведения </a:t>
            </a:r>
            <a:r>
              <a:rPr lang="ru-RU" sz="1100" b="1" dirty="0" err="1">
                <a:latin typeface="Times New Roman" panose="02020603050405020304" pitchFamily="18" charset="0"/>
                <a:cs typeface="Times New Roman" panose="02020603050405020304" pitchFamily="18" charset="0"/>
              </a:rPr>
              <a:t>этнопраздника</a:t>
            </a:r>
            <a:r>
              <a:rPr lang="ru-RU" sz="1100" b="1" dirty="0">
                <a:latin typeface="Times New Roman" panose="02020603050405020304" pitchFamily="18" charset="0"/>
                <a:cs typeface="Times New Roman" panose="02020603050405020304" pitchFamily="18" charset="0"/>
              </a:rPr>
              <a:t> «Обряды народов Республики Коми» в с. Подчерье</a:t>
            </a:r>
            <a:r>
              <a:rPr lang="ru-RU" sz="1100" b="1" dirty="0" smtClean="0">
                <a:latin typeface="Times New Roman" panose="02020603050405020304" pitchFamily="18" charset="0"/>
                <a:cs typeface="Times New Roman" panose="02020603050405020304" pitchFamily="18" charset="0"/>
              </a:rPr>
              <a:t>»</a:t>
            </a:r>
            <a:endParaRPr lang="ru-RU" sz="1100" b="1" dirty="0">
              <a:latin typeface="Times New Roman" panose="02020603050405020304" pitchFamily="18" charset="0"/>
              <a:cs typeface="Times New Roman" panose="02020603050405020304" pitchFamily="18" charset="0"/>
            </a:endParaRPr>
          </a:p>
        </p:txBody>
      </p:sp>
      <p:pic>
        <p:nvPicPr>
          <p:cNvPr id="2050" name="Picture 2" descr="http://vuktyl.com/images/smart_thumbs/9RJ-gsrIgzU_thumb_medium450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566" y="2557963"/>
            <a:ext cx="2412268" cy="181188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vuktyl.com/images/smart_thumbs/d9775ke5eIo_thumb_medium450_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836" y="4395409"/>
            <a:ext cx="1620136" cy="231499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vuktyl.com/images/smart_thumbs/3vU9H47ZrKY_thumb_medium450_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77664" y="2996953"/>
            <a:ext cx="2880319" cy="2880319"/>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3144664" y="2132112"/>
            <a:ext cx="2558058" cy="430887"/>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«Приобретение модульного банного комплекса г. Вуктыл</a:t>
            </a:r>
            <a:r>
              <a:rPr lang="ru-RU" sz="1100" b="1" dirty="0" smtClean="0">
                <a:latin typeface="Times New Roman" panose="02020603050405020304" pitchFamily="18" charset="0"/>
                <a:cs typeface="Times New Roman" panose="02020603050405020304" pitchFamily="18" charset="0"/>
              </a:rPr>
              <a:t>»</a:t>
            </a:r>
            <a:endParaRPr lang="ru-RU" sz="1100" b="1" dirty="0">
              <a:latin typeface="Times New Roman" panose="02020603050405020304" pitchFamily="18" charset="0"/>
              <a:cs typeface="Times New Roman" panose="02020603050405020304" pitchFamily="18" charset="0"/>
            </a:endParaRPr>
          </a:p>
        </p:txBody>
      </p:sp>
      <p:pic>
        <p:nvPicPr>
          <p:cNvPr id="14" name="Picture 2" descr="http://vuktyl.com/images/smart_thumbs/x-CaLD3kRXs_thumb_medium450_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81577" y="2590979"/>
            <a:ext cx="2484232" cy="233332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vuktyl.com/images/smart_thumbs/LxdM3DKPu6Q_thumb_medium450_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14581" y="4983581"/>
            <a:ext cx="1818224" cy="1787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4390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Народные проекты на 2019 год (исполнение),  руб.</a:t>
            </a:r>
            <a:endParaRPr lang="ru-RU" sz="2000" b="0" strike="noStrike" spc="-1" dirty="0">
              <a:latin typeface="Arial"/>
            </a:endParaRPr>
          </a:p>
        </p:txBody>
      </p:sp>
      <p:pic>
        <p:nvPicPr>
          <p:cNvPr id="4" name="Рисунок 267"/>
          <p:cNvPicPr/>
          <p:nvPr/>
        </p:nvPicPr>
        <p:blipFill>
          <a:blip r:embed="rId3"/>
          <a:stretch/>
        </p:blipFill>
        <p:spPr>
          <a:xfrm>
            <a:off x="0" y="3851"/>
            <a:ext cx="1151200" cy="660244"/>
          </a:xfrm>
          <a:prstGeom prst="rect">
            <a:avLst/>
          </a:prstGeom>
          <a:ln>
            <a:noFill/>
          </a:ln>
        </p:spPr>
      </p:pic>
      <p:graphicFrame>
        <p:nvGraphicFramePr>
          <p:cNvPr id="6" name="Таблица 5"/>
          <p:cNvGraphicFramePr>
            <a:graphicFrameLocks noGrp="1"/>
          </p:cNvGraphicFramePr>
          <p:nvPr>
            <p:extLst>
              <p:ext uri="{D42A27DB-BD31-4B8C-83A1-F6EECF244321}">
                <p14:modId xmlns:p14="http://schemas.microsoft.com/office/powerpoint/2010/main" val="2771574589"/>
              </p:ext>
            </p:extLst>
          </p:nvPr>
        </p:nvGraphicFramePr>
        <p:xfrm>
          <a:off x="107504" y="818899"/>
          <a:ext cx="8856984" cy="1211836"/>
        </p:xfrm>
        <a:graphic>
          <a:graphicData uri="http://schemas.openxmlformats.org/drawingml/2006/table">
            <a:tbl>
              <a:tblPr firstRow="1" bandRow="1">
                <a:tableStyleId>{5C22544A-7EE6-4342-B048-85BDC9FD1C3A}</a:tableStyleId>
              </a:tblPr>
              <a:tblGrid>
                <a:gridCol w="5623482"/>
                <a:gridCol w="1827632"/>
                <a:gridCol w="1405870"/>
              </a:tblGrid>
              <a:tr h="737893">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Предусмотрено в бюджете МО</a:t>
                      </a:r>
                      <a:r>
                        <a:rPr lang="ru-RU" sz="1200" b="1" baseline="0" dirty="0" smtClean="0">
                          <a:solidFill>
                            <a:schemeClr val="tx1"/>
                          </a:solidFill>
                          <a:latin typeface="Times New Roman" panose="02020603050405020304" pitchFamily="18" charset="0"/>
                          <a:cs typeface="Times New Roman" panose="02020603050405020304" pitchFamily="18" charset="0"/>
                        </a:rPr>
                        <a:t> ГО «Вуктыл»</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Израсходовано </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(по состоянию на 01.11.2019 г.)</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Остаток</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tc>
              </a:tr>
              <a:tr h="473943">
                <a:tc>
                  <a:txBody>
                    <a:bodyPr/>
                    <a:lstStyle/>
                    <a:p>
                      <a:pPr algn="ctr" fontAlgn="b"/>
                      <a:r>
                        <a:rPr lang="ru-RU" sz="1200" b="1" i="0" u="none" strike="noStrike" dirty="0">
                          <a:effectLst/>
                          <a:latin typeface="Times New Roman" panose="02020603050405020304" pitchFamily="18" charset="0"/>
                          <a:cs typeface="Times New Roman" panose="02020603050405020304" pitchFamily="18" charset="0"/>
                        </a:rPr>
                        <a:t>   5 355 170,00   </a:t>
                      </a:r>
                    </a:p>
                  </a:txBody>
                  <a:tcPr marL="9525" marR="9525" marT="9525" marB="0" anchor="ctr"/>
                </a:tc>
                <a:tc>
                  <a:txBody>
                    <a:bodyPr/>
                    <a:lstStyle/>
                    <a:p>
                      <a:pPr algn="ctr" fontAlgn="b"/>
                      <a:r>
                        <a:rPr lang="ru-RU" sz="1200" b="1" i="0" u="none" strike="noStrike" dirty="0">
                          <a:solidFill>
                            <a:schemeClr val="tx1"/>
                          </a:solidFill>
                          <a:effectLst/>
                          <a:latin typeface="Times New Roman" panose="02020603050405020304" pitchFamily="18" charset="0"/>
                          <a:cs typeface="Times New Roman" panose="02020603050405020304" pitchFamily="18" charset="0"/>
                        </a:rPr>
                        <a:t>      </a:t>
                      </a: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4 963 570,00</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391 600,00</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bl>
          </a:graphicData>
        </a:graphic>
      </p:graphicFrame>
      <p:sp>
        <p:nvSpPr>
          <p:cNvPr id="5" name="Прямоугольник 4"/>
          <p:cNvSpPr/>
          <p:nvPr/>
        </p:nvSpPr>
        <p:spPr>
          <a:xfrm>
            <a:off x="143508" y="2132856"/>
            <a:ext cx="3422154" cy="261610"/>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«Благоустройство кладбища п. Кырта</a:t>
            </a:r>
            <a:r>
              <a:rPr lang="ru-RU" sz="1100" b="1" dirty="0" smtClean="0">
                <a:latin typeface="Times New Roman" panose="02020603050405020304" pitchFamily="18" charset="0"/>
                <a:cs typeface="Times New Roman" panose="02020603050405020304" pitchFamily="18" charset="0"/>
              </a:rPr>
              <a:t>»</a:t>
            </a:r>
            <a:endParaRPr lang="ru-RU" sz="1100" b="1"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4788024" y="2009745"/>
            <a:ext cx="3751410" cy="769441"/>
          </a:xfrm>
          <a:prstGeom prst="rect">
            <a:avLst/>
          </a:prstGeom>
        </p:spPr>
        <p:txBody>
          <a:bodyPr wrap="square">
            <a:spAutoFit/>
          </a:bodyPr>
          <a:lstStyle/>
          <a:p>
            <a:pPr algn="ctr"/>
            <a:r>
              <a:rPr lang="ru-RU" sz="1100" b="1" dirty="0" smtClean="0">
                <a:latin typeface="Times New Roman" panose="02020603050405020304" pitchFamily="18" charset="0"/>
                <a:cs typeface="Times New Roman" panose="02020603050405020304" pitchFamily="18" charset="0"/>
              </a:rPr>
              <a:t>«</a:t>
            </a:r>
            <a:r>
              <a:rPr lang="ru-RU" sz="1100" b="1" dirty="0">
                <a:latin typeface="Times New Roman" panose="02020603050405020304" pitchFamily="18" charset="0"/>
                <a:cs typeface="Times New Roman" panose="02020603050405020304" pitchFamily="18" charset="0"/>
              </a:rPr>
              <a:t>Развитие технической направленности в системе дополнительного образования на базе МБОУДО «Центр внешкольной работы» г. Вуктыл. Робототехника</a:t>
            </a:r>
            <a:r>
              <a:rPr lang="ru-RU" sz="1100" b="1" dirty="0" smtClean="0">
                <a:latin typeface="Times New Roman" panose="02020603050405020304" pitchFamily="18" charset="0"/>
                <a:cs typeface="Times New Roman" panose="02020603050405020304" pitchFamily="18" charset="0"/>
              </a:rPr>
              <a:t>»</a:t>
            </a:r>
            <a:endParaRPr lang="ru-RU" sz="1100" b="1" dirty="0">
              <a:latin typeface="Times New Roman" panose="02020603050405020304" pitchFamily="18" charset="0"/>
              <a:cs typeface="Times New Roman" panose="02020603050405020304" pitchFamily="18" charset="0"/>
            </a:endParaRPr>
          </a:p>
        </p:txBody>
      </p:sp>
      <p:pic>
        <p:nvPicPr>
          <p:cNvPr id="3074" name="Picture 2" descr="http://vuktyl.com/images/smart_thumbs/T7wtOU197wI_thumb_medium450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2612" y="2531097"/>
            <a:ext cx="2318097" cy="189568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vuktyl.com/images/smart_thumbs/Kky40NgBvXo_thumb_medium450_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649" y="4653136"/>
            <a:ext cx="3117871" cy="201622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vuktyl.com/images/smart_thumbs/cE6Unj9KYSA_thumb_medium450_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4008" y="2803698"/>
            <a:ext cx="2950840" cy="204591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vuktyl.com/images/smart_thumbs/9cvPxZc0CYg_thumb_medium450_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53654" y="4909061"/>
            <a:ext cx="2862508" cy="18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4605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Народные проекты на 2019 год (исполнение),  руб.</a:t>
            </a:r>
            <a:endParaRPr lang="ru-RU" sz="2000" b="0" strike="noStrike" spc="-1" dirty="0">
              <a:latin typeface="Arial"/>
            </a:endParaRPr>
          </a:p>
        </p:txBody>
      </p:sp>
      <p:pic>
        <p:nvPicPr>
          <p:cNvPr id="4" name="Рисунок 267"/>
          <p:cNvPicPr/>
          <p:nvPr/>
        </p:nvPicPr>
        <p:blipFill>
          <a:blip r:embed="rId3"/>
          <a:stretch/>
        </p:blipFill>
        <p:spPr>
          <a:xfrm>
            <a:off x="0" y="3851"/>
            <a:ext cx="1151200" cy="660244"/>
          </a:xfrm>
          <a:prstGeom prst="rect">
            <a:avLst/>
          </a:prstGeom>
          <a:ln>
            <a:noFill/>
          </a:ln>
        </p:spPr>
      </p:pic>
      <p:graphicFrame>
        <p:nvGraphicFramePr>
          <p:cNvPr id="6" name="Таблица 5"/>
          <p:cNvGraphicFramePr>
            <a:graphicFrameLocks noGrp="1"/>
          </p:cNvGraphicFramePr>
          <p:nvPr>
            <p:extLst>
              <p:ext uri="{D42A27DB-BD31-4B8C-83A1-F6EECF244321}">
                <p14:modId xmlns:p14="http://schemas.microsoft.com/office/powerpoint/2010/main" val="4269830612"/>
              </p:ext>
            </p:extLst>
          </p:nvPr>
        </p:nvGraphicFramePr>
        <p:xfrm>
          <a:off x="107504" y="818899"/>
          <a:ext cx="8856984" cy="1211836"/>
        </p:xfrm>
        <a:graphic>
          <a:graphicData uri="http://schemas.openxmlformats.org/drawingml/2006/table">
            <a:tbl>
              <a:tblPr firstRow="1" bandRow="1">
                <a:tableStyleId>{5C22544A-7EE6-4342-B048-85BDC9FD1C3A}</a:tableStyleId>
              </a:tblPr>
              <a:tblGrid>
                <a:gridCol w="5623482"/>
                <a:gridCol w="1827632"/>
                <a:gridCol w="1405870"/>
              </a:tblGrid>
              <a:tr h="737893">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Предусмотрено в бюджете МО</a:t>
                      </a:r>
                      <a:r>
                        <a:rPr lang="ru-RU" sz="1200" b="1" baseline="0" dirty="0" smtClean="0">
                          <a:solidFill>
                            <a:schemeClr val="tx1"/>
                          </a:solidFill>
                          <a:latin typeface="Times New Roman" panose="02020603050405020304" pitchFamily="18" charset="0"/>
                          <a:cs typeface="Times New Roman" panose="02020603050405020304" pitchFamily="18" charset="0"/>
                        </a:rPr>
                        <a:t> ГО «Вуктыл»</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Израсходовано </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(по состоянию на 01.11.2019 г.)</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Остаток</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tc>
              </a:tr>
              <a:tr h="473943">
                <a:tc>
                  <a:txBody>
                    <a:bodyPr/>
                    <a:lstStyle/>
                    <a:p>
                      <a:pPr algn="ctr" fontAlgn="b"/>
                      <a:r>
                        <a:rPr lang="ru-RU" sz="1200" b="1" i="0" u="none" strike="noStrike" dirty="0">
                          <a:effectLst/>
                          <a:latin typeface="Times New Roman" panose="02020603050405020304" pitchFamily="18" charset="0"/>
                          <a:cs typeface="Times New Roman" panose="02020603050405020304" pitchFamily="18" charset="0"/>
                        </a:rPr>
                        <a:t>   5 355 170,00   </a:t>
                      </a:r>
                    </a:p>
                  </a:txBody>
                  <a:tcPr marL="9525" marR="9525" marT="9525" marB="0" anchor="ctr"/>
                </a:tc>
                <a:tc>
                  <a:txBody>
                    <a:bodyPr/>
                    <a:lstStyle/>
                    <a:p>
                      <a:pPr algn="ctr" fontAlgn="b"/>
                      <a:r>
                        <a:rPr lang="ru-RU" sz="1200" b="1" i="0" u="none" strike="noStrike" dirty="0">
                          <a:solidFill>
                            <a:schemeClr val="tx1"/>
                          </a:solidFill>
                          <a:effectLst/>
                          <a:latin typeface="Times New Roman" panose="02020603050405020304" pitchFamily="18" charset="0"/>
                          <a:cs typeface="Times New Roman" panose="02020603050405020304" pitchFamily="18" charset="0"/>
                        </a:rPr>
                        <a:t>      </a:t>
                      </a: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4 963 570,00</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391 600,00</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bl>
          </a:graphicData>
        </a:graphic>
      </p:graphicFrame>
      <p:sp>
        <p:nvSpPr>
          <p:cNvPr id="5" name="Прямоугольник 4"/>
          <p:cNvSpPr/>
          <p:nvPr/>
        </p:nvSpPr>
        <p:spPr>
          <a:xfrm>
            <a:off x="143508" y="2132856"/>
            <a:ext cx="3422154" cy="769441"/>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«Ремонт сооружения (уличная сценическая площадка) муниципального бюджетного учреждения «Клубно-спортивный комплекс» г. Вуктыл</a:t>
            </a:r>
            <a:r>
              <a:rPr lang="ru-RU" sz="1100" b="1" dirty="0" smtClean="0">
                <a:latin typeface="Times New Roman" panose="02020603050405020304" pitchFamily="18" charset="0"/>
                <a:cs typeface="Times New Roman" panose="02020603050405020304" pitchFamily="18" charset="0"/>
              </a:rPr>
              <a:t>»</a:t>
            </a:r>
            <a:endParaRPr lang="ru-RU" sz="1100" b="1"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4788024" y="2009745"/>
            <a:ext cx="3751410" cy="430887"/>
          </a:xfrm>
          <a:prstGeom prst="rect">
            <a:avLst/>
          </a:prstGeom>
        </p:spPr>
        <p:txBody>
          <a:bodyPr wrap="square">
            <a:spAutoFit/>
          </a:bodyPr>
          <a:lstStyle/>
          <a:p>
            <a:pPr algn="ctr"/>
            <a:r>
              <a:rPr lang="ru-RU" sz="1100" b="1" dirty="0" smtClean="0">
                <a:latin typeface="Times New Roman" panose="02020603050405020304" pitchFamily="18" charset="0"/>
                <a:cs typeface="Times New Roman" panose="02020603050405020304" pitchFamily="18" charset="0"/>
              </a:rPr>
              <a:t>«</a:t>
            </a:r>
            <a:r>
              <a:rPr lang="ru-RU" sz="1100" b="1" dirty="0">
                <a:latin typeface="Times New Roman" panose="02020603050405020304" pitchFamily="18" charset="0"/>
                <a:cs typeface="Times New Roman" panose="02020603050405020304" pitchFamily="18" charset="0"/>
              </a:rPr>
              <a:t>Приобретение </a:t>
            </a:r>
            <a:r>
              <a:rPr lang="ru-RU" sz="1100" b="1" dirty="0" err="1">
                <a:latin typeface="Times New Roman" panose="02020603050405020304" pitchFamily="18" charset="0"/>
                <a:cs typeface="Times New Roman" panose="02020603050405020304" pitchFamily="18" charset="0"/>
              </a:rPr>
              <a:t>гидроманипулятора</a:t>
            </a:r>
            <a:r>
              <a:rPr lang="ru-RU" sz="1100" b="1" dirty="0">
                <a:latin typeface="Times New Roman" panose="02020603050405020304" pitchFamily="18" charset="0"/>
                <a:cs typeface="Times New Roman" panose="02020603050405020304" pitchFamily="18" charset="0"/>
              </a:rPr>
              <a:t> для автоматизации погрузки и разгрузки леса </a:t>
            </a:r>
            <a:r>
              <a:rPr lang="ru-RU" sz="1100" b="1" dirty="0" err="1">
                <a:latin typeface="Times New Roman" panose="02020603050405020304" pitchFamily="18" charset="0"/>
                <a:cs typeface="Times New Roman" panose="02020603050405020304" pitchFamily="18" charset="0"/>
              </a:rPr>
              <a:t>г.Вуктыл</a:t>
            </a:r>
            <a:r>
              <a:rPr lang="ru-RU" sz="1100" b="1" dirty="0" smtClean="0">
                <a:latin typeface="Times New Roman" panose="02020603050405020304" pitchFamily="18" charset="0"/>
                <a:cs typeface="Times New Roman" panose="02020603050405020304" pitchFamily="18" charset="0"/>
              </a:rPr>
              <a:t>»</a:t>
            </a:r>
            <a:endParaRPr lang="ru-RU" sz="1100" b="1" dirty="0">
              <a:latin typeface="Times New Roman" panose="02020603050405020304" pitchFamily="18" charset="0"/>
              <a:cs typeface="Times New Roman" panose="02020603050405020304" pitchFamily="18" charset="0"/>
            </a:endParaRPr>
          </a:p>
        </p:txBody>
      </p:sp>
      <p:pic>
        <p:nvPicPr>
          <p:cNvPr id="4098" name="Picture 2" descr="http://vuktyl.com/images/smart_thumbs/gu_pt398km8_thumb_medium450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872" y="2871636"/>
            <a:ext cx="2066113" cy="161616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vuktyl.com/images/smart_thumbs/6tcgh8J-EM8_thumb_medium450_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974" y="4581128"/>
            <a:ext cx="2715907" cy="208823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vuktyl.com/images/smart_thumbs/5rY3bMc8HHo_thumb_medium450_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0604" y="2573609"/>
            <a:ext cx="4286250" cy="409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73302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7" name="Table 1"/>
          <p:cNvGraphicFramePr/>
          <p:nvPr>
            <p:extLst>
              <p:ext uri="{D42A27DB-BD31-4B8C-83A1-F6EECF244321}">
                <p14:modId xmlns:p14="http://schemas.microsoft.com/office/powerpoint/2010/main" val="2366064563"/>
              </p:ext>
            </p:extLst>
          </p:nvPr>
        </p:nvGraphicFramePr>
        <p:xfrm>
          <a:off x="167040" y="3696120"/>
          <a:ext cx="8881560" cy="2890440"/>
        </p:xfrm>
        <a:graphic>
          <a:graphicData uri="http://schemas.openxmlformats.org/drawingml/2006/table">
            <a:tbl>
              <a:tblPr/>
              <a:tblGrid>
                <a:gridCol w="4500360"/>
                <a:gridCol w="4381200"/>
              </a:tblGrid>
              <a:tr h="827640">
                <a:tc>
                  <a:txBody>
                    <a:bodyPr/>
                    <a:lstStyle/>
                    <a:p>
                      <a:pPr>
                        <a:lnSpc>
                          <a:spcPct val="100000"/>
                        </a:lnSpc>
                      </a:pPr>
                      <a:r>
                        <a:rPr lang="ru-RU" sz="1300" b="1" strike="noStrike" spc="-1" dirty="0" smtClean="0">
                          <a:solidFill>
                            <a:srgbClr val="000000"/>
                          </a:solidFill>
                          <a:latin typeface="Times New Roman"/>
                          <a:ea typeface="Microsoft YaHei"/>
                        </a:rPr>
                        <a:t>Заместитель руководителя администрации городского округа «Вуктыл» - начальник </a:t>
                      </a:r>
                      <a:r>
                        <a:rPr lang="ru-RU" sz="1300" b="1" strike="noStrike" spc="-1" dirty="0">
                          <a:solidFill>
                            <a:srgbClr val="000000"/>
                          </a:solidFill>
                          <a:latin typeface="Times New Roman"/>
                          <a:ea typeface="Microsoft YaHei"/>
                        </a:rPr>
                        <a:t>Финансового управления</a:t>
                      </a:r>
                      <a:endParaRPr lang="ru-RU" sz="1300" b="0" strike="noStrike" spc="-1" dirty="0">
                        <a:latin typeface="Times New Roman"/>
                      </a:endParaRPr>
                    </a:p>
                    <a:p>
                      <a:pPr>
                        <a:lnSpc>
                          <a:spcPct val="100000"/>
                        </a:lnSpc>
                      </a:pPr>
                      <a:r>
                        <a:rPr lang="ru-RU" sz="1300" b="1" strike="noStrike" spc="-1" dirty="0">
                          <a:solidFill>
                            <a:srgbClr val="000000"/>
                          </a:solidFill>
                          <a:latin typeface="Times New Roman"/>
                          <a:ea typeface="Microsoft YaHei"/>
                        </a:rPr>
                        <a:t> администрации городского округа </a:t>
                      </a:r>
                      <a:r>
                        <a:rPr lang="ru-RU" sz="1300" b="1" strike="noStrike" spc="-1" dirty="0" smtClean="0">
                          <a:solidFill>
                            <a:srgbClr val="000000"/>
                          </a:solidFill>
                          <a:latin typeface="Times New Roman"/>
                          <a:ea typeface="Microsoft YaHei"/>
                        </a:rPr>
                        <a:t>«</a:t>
                      </a:r>
                      <a:r>
                        <a:rPr lang="ru-RU" sz="1300" b="1" strike="noStrike" spc="-1" dirty="0">
                          <a:solidFill>
                            <a:srgbClr val="000000"/>
                          </a:solidFill>
                          <a:latin typeface="Times New Roman"/>
                          <a:ea typeface="Microsoft YaHei"/>
                        </a:rPr>
                        <a:t>Вуктыл»</a:t>
                      </a:r>
                      <a:endParaRPr lang="ru-RU" sz="1300" b="0" strike="noStrike" spc="-1" dirty="0">
                        <a:latin typeface="Times New Roman"/>
                      </a:endParaRPr>
                    </a:p>
                  </a:txBody>
                  <a:tcPr marL="90000" marR="90000">
                    <a:lnL w="720">
                      <a:solidFill>
                        <a:srgbClr val="4BACC6"/>
                      </a:solidFill>
                    </a:lnL>
                    <a:lnR w="720">
                      <a:solidFill>
                        <a:srgbClr val="4BACC6"/>
                      </a:solidFill>
                    </a:lnR>
                    <a:lnT w="720">
                      <a:solidFill>
                        <a:srgbClr val="4BACC6"/>
                      </a:solidFill>
                    </a:lnT>
                    <a:lnB w="720">
                      <a:solidFill>
                        <a:srgbClr val="4BACC6"/>
                      </a:solidFill>
                    </a:lnB>
                    <a:solidFill>
                      <a:srgbClr val="4BACC6">
                        <a:alpha val="20000"/>
                      </a:srgbClr>
                    </a:solidFill>
                  </a:tcPr>
                </a:tc>
                <a:tc>
                  <a:txBody>
                    <a:bodyPr/>
                    <a:lstStyle/>
                    <a:p>
                      <a:pPr>
                        <a:lnSpc>
                          <a:spcPct val="100000"/>
                        </a:lnSpc>
                      </a:pPr>
                      <a:r>
                        <a:rPr lang="ru-RU" sz="1300" b="1" strike="noStrike" spc="-1" dirty="0" smtClean="0">
                          <a:solidFill>
                            <a:srgbClr val="000000"/>
                          </a:solidFill>
                          <a:latin typeface="Times New Roman"/>
                          <a:ea typeface="Microsoft YaHei"/>
                        </a:rPr>
                        <a:t>Бабина Виктория Александровна</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solidFill>
                      <a:srgbClr val="4BACC6">
                        <a:alpha val="20000"/>
                      </a:srgbClr>
                    </a:solidFill>
                  </a:tcPr>
                </a:tc>
              </a:tr>
              <a:tr h="607320">
                <a:tc>
                  <a:txBody>
                    <a:bodyPr/>
                    <a:lstStyle/>
                    <a:p>
                      <a:pPr>
                        <a:lnSpc>
                          <a:spcPct val="100000"/>
                        </a:lnSpc>
                      </a:pPr>
                      <a:r>
                        <a:rPr lang="ru-RU" sz="1300" b="1" strike="noStrike" spc="-1">
                          <a:solidFill>
                            <a:srgbClr val="000000"/>
                          </a:solidFill>
                          <a:latin typeface="Times New Roman"/>
                          <a:ea typeface="Microsoft YaHei"/>
                        </a:rPr>
                        <a:t>Адрес</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noFill/>
                  </a:tcPr>
                </a:tc>
                <a:tc>
                  <a:txBody>
                    <a:bodyPr/>
                    <a:lstStyle/>
                    <a:p>
                      <a:pPr>
                        <a:lnSpc>
                          <a:spcPct val="100000"/>
                        </a:lnSpc>
                      </a:pPr>
                      <a:r>
                        <a:rPr lang="ru-RU" sz="1300" b="1" strike="noStrike" spc="-1">
                          <a:solidFill>
                            <a:srgbClr val="000000"/>
                          </a:solidFill>
                          <a:latin typeface="Times New Roman"/>
                          <a:ea typeface="Microsoft YaHei"/>
                        </a:rPr>
                        <a:t>Г. Вуктыл, ул. Комсомольская, д.14 </a:t>
                      </a:r>
                      <a:endParaRPr lang="ru-RU" sz="1300" b="0" strike="noStrike" spc="-1">
                        <a:latin typeface="Arial"/>
                      </a:endParaRPr>
                    </a:p>
                    <a:p>
                      <a:pPr>
                        <a:lnSpc>
                          <a:spcPct val="100000"/>
                        </a:lnSpc>
                      </a:pPr>
                      <a:r>
                        <a:rPr lang="ru-RU" sz="1300" b="1" strike="noStrike" spc="-1">
                          <a:solidFill>
                            <a:srgbClr val="000000"/>
                          </a:solidFill>
                          <a:latin typeface="Times New Roman"/>
                          <a:ea typeface="Microsoft YaHei"/>
                        </a:rPr>
                        <a:t>каб. 203</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noFill/>
                  </a:tcPr>
                </a:tc>
              </a:tr>
              <a:tr h="387360">
                <a:tc>
                  <a:txBody>
                    <a:bodyPr/>
                    <a:lstStyle/>
                    <a:p>
                      <a:pPr>
                        <a:lnSpc>
                          <a:spcPct val="100000"/>
                        </a:lnSpc>
                      </a:pPr>
                      <a:r>
                        <a:rPr lang="ru-RU" sz="1300" b="1" strike="noStrike" spc="-1">
                          <a:solidFill>
                            <a:srgbClr val="000000"/>
                          </a:solidFill>
                          <a:latin typeface="Times New Roman"/>
                          <a:ea typeface="Microsoft YaHei"/>
                        </a:rPr>
                        <a:t>Телефон, факс</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solidFill>
                      <a:srgbClr val="4BACC6">
                        <a:alpha val="20000"/>
                      </a:srgbClr>
                    </a:solidFill>
                  </a:tcPr>
                </a:tc>
                <a:tc>
                  <a:txBody>
                    <a:bodyPr/>
                    <a:lstStyle/>
                    <a:p>
                      <a:pPr>
                        <a:lnSpc>
                          <a:spcPct val="100000"/>
                        </a:lnSpc>
                      </a:pPr>
                      <a:r>
                        <a:rPr lang="ru-RU" sz="1300" b="1" strike="noStrike" spc="-1">
                          <a:solidFill>
                            <a:srgbClr val="000000"/>
                          </a:solidFill>
                          <a:latin typeface="Times New Roman"/>
                          <a:ea typeface="Microsoft YaHei"/>
                        </a:rPr>
                        <a:t>2-11-60, 2-12-71</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solidFill>
                      <a:srgbClr val="4BACC6">
                        <a:alpha val="20000"/>
                      </a:srgbClr>
                    </a:solidFill>
                  </a:tcPr>
                </a:tc>
              </a:tr>
              <a:tr h="387360">
                <a:tc>
                  <a:txBody>
                    <a:bodyPr/>
                    <a:lstStyle/>
                    <a:p>
                      <a:pPr>
                        <a:lnSpc>
                          <a:spcPct val="100000"/>
                        </a:lnSpc>
                      </a:pPr>
                      <a:r>
                        <a:rPr lang="ru-RU" sz="1300" b="1" strike="noStrike" spc="-1">
                          <a:solidFill>
                            <a:srgbClr val="000000"/>
                          </a:solidFill>
                          <a:latin typeface="Times New Roman"/>
                          <a:ea typeface="Microsoft YaHei"/>
                        </a:rPr>
                        <a:t>Адрес электронной почты</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noFill/>
                  </a:tcPr>
                </a:tc>
                <a:tc>
                  <a:txBody>
                    <a:bodyPr/>
                    <a:lstStyle/>
                    <a:p>
                      <a:endParaRPr lang="ru-RU"/>
                    </a:p>
                  </a:txBody>
                  <a:tcPr marL="90000" marR="90000">
                    <a:lnL w="720">
                      <a:solidFill>
                        <a:srgbClr val="4BACC6"/>
                      </a:solidFill>
                    </a:lnL>
                    <a:lnR w="720">
                      <a:solidFill>
                        <a:srgbClr val="4BACC6"/>
                      </a:solidFill>
                    </a:lnR>
                    <a:lnT w="720">
                      <a:solidFill>
                        <a:srgbClr val="4BACC6"/>
                      </a:solidFill>
                    </a:lnT>
                    <a:lnB w="720">
                      <a:solidFill>
                        <a:srgbClr val="4BACC6"/>
                      </a:solidFill>
                    </a:lnB>
                    <a:noFill/>
                  </a:tcPr>
                </a:tc>
              </a:tr>
              <a:tr h="680760">
                <a:tc>
                  <a:txBody>
                    <a:bodyPr/>
                    <a:lstStyle/>
                    <a:p>
                      <a:pPr>
                        <a:lnSpc>
                          <a:spcPct val="100000"/>
                        </a:lnSpc>
                      </a:pPr>
                      <a:r>
                        <a:rPr lang="ru-RU" sz="1300" b="1" strike="noStrike" spc="-1">
                          <a:solidFill>
                            <a:srgbClr val="000000"/>
                          </a:solidFill>
                          <a:latin typeface="Times New Roman"/>
                          <a:ea typeface="Microsoft YaHei"/>
                        </a:rPr>
                        <a:t>Режим работы</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solidFill>
                      <a:srgbClr val="4BACC6">
                        <a:alpha val="20000"/>
                      </a:srgbClr>
                    </a:solidFill>
                  </a:tcPr>
                </a:tc>
                <a:tc>
                  <a:txBody>
                    <a:bodyPr/>
                    <a:lstStyle/>
                    <a:p>
                      <a:pPr>
                        <a:lnSpc>
                          <a:spcPct val="100000"/>
                        </a:lnSpc>
                      </a:pPr>
                      <a:r>
                        <a:rPr lang="ru-RU" sz="1300" b="1" strike="noStrike" spc="-1">
                          <a:solidFill>
                            <a:srgbClr val="000000"/>
                          </a:solidFill>
                          <a:latin typeface="Times New Roman"/>
                          <a:ea typeface="Microsoft YaHei"/>
                        </a:rPr>
                        <a:t>с 8-30 до 12-45, с 14-00 до 17-15</a:t>
                      </a:r>
                      <a:endParaRPr lang="ru-RU" sz="1300" b="0" strike="noStrike" spc="-1">
                        <a:latin typeface="Arial"/>
                      </a:endParaRPr>
                    </a:p>
                    <a:p>
                      <a:pPr>
                        <a:lnSpc>
                          <a:spcPct val="100000"/>
                        </a:lnSpc>
                      </a:pPr>
                      <a:r>
                        <a:rPr lang="ru-RU" sz="1300" b="1" strike="noStrike" spc="-1">
                          <a:solidFill>
                            <a:srgbClr val="000000"/>
                          </a:solidFill>
                          <a:latin typeface="Times New Roman"/>
                          <a:ea typeface="Microsoft YaHei"/>
                        </a:rPr>
                        <a:t>Выходные дни – суббота, воскресенье</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noFill/>
                  </a:tcPr>
                </a:tc>
              </a:tr>
            </a:tbl>
          </a:graphicData>
        </a:graphic>
      </p:graphicFrame>
      <p:pic>
        <p:nvPicPr>
          <p:cNvPr id="708" name="Picture 43"/>
          <p:cNvPicPr/>
          <p:nvPr/>
        </p:nvPicPr>
        <p:blipFill>
          <a:blip r:embed="rId3"/>
          <a:stretch/>
        </p:blipFill>
        <p:spPr>
          <a:xfrm>
            <a:off x="-695160" y="1573200"/>
            <a:ext cx="10058040" cy="2255400"/>
          </a:xfrm>
          <a:prstGeom prst="rect">
            <a:avLst/>
          </a:prstGeom>
          <a:ln>
            <a:noFill/>
          </a:ln>
        </p:spPr>
      </p:pic>
      <p:pic>
        <p:nvPicPr>
          <p:cNvPr id="709" name="Picture 44"/>
          <p:cNvPicPr/>
          <p:nvPr/>
        </p:nvPicPr>
        <p:blipFill>
          <a:blip r:embed="rId4"/>
          <a:stretch/>
        </p:blipFill>
        <p:spPr>
          <a:xfrm>
            <a:off x="0" y="-12600"/>
            <a:ext cx="9143640" cy="1928520"/>
          </a:xfrm>
          <a:prstGeom prst="rect">
            <a:avLst/>
          </a:prstGeom>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Picture 1"/>
          <p:cNvPicPr/>
          <p:nvPr/>
        </p:nvPicPr>
        <p:blipFill>
          <a:blip r:embed="rId3"/>
          <a:stretch/>
        </p:blipFill>
        <p:spPr>
          <a:xfrm>
            <a:off x="0" y="-30240"/>
            <a:ext cx="9143640" cy="725040"/>
          </a:xfrm>
          <a:prstGeom prst="rect">
            <a:avLst/>
          </a:prstGeom>
          <a:ln>
            <a:noFill/>
          </a:ln>
        </p:spPr>
      </p:pic>
      <p:sp>
        <p:nvSpPr>
          <p:cNvPr id="207" name="CustomShape 1"/>
          <p:cNvSpPr/>
          <p:nvPr/>
        </p:nvSpPr>
        <p:spPr>
          <a:xfrm>
            <a:off x="206280" y="907920"/>
            <a:ext cx="8713440" cy="61210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i="1" strike="noStrike" spc="-1">
                <a:solidFill>
                  <a:srgbClr val="0000FF"/>
                </a:solidFill>
                <a:latin typeface="Calibri"/>
                <a:ea typeface="Microsoft YaHei"/>
              </a:rPr>
              <a:t>Бюджетные ассигнования </a:t>
            </a:r>
            <a:r>
              <a:rPr lang="ru-RU" sz="1400" b="0" i="1" strike="noStrike" spc="-1">
                <a:solidFill>
                  <a:srgbClr val="000000"/>
                </a:solidFill>
                <a:latin typeface="Calibri"/>
                <a:ea typeface="Microsoft YaHei"/>
              </a:rPr>
              <a:t>– </a:t>
            </a:r>
            <a:r>
              <a:rPr lang="ru-RU" sz="1400" b="0" strike="noStrike" spc="-1">
                <a:solidFill>
                  <a:srgbClr val="000000"/>
                </a:solidFill>
                <a:latin typeface="Calibri"/>
                <a:ea typeface="Microsoft YaHei"/>
              </a:rPr>
              <a:t>предельные объемы денежных средств, предусмотренные в соответствующем финансовом году для исполнения бюджетных обязательств.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Расходное обязательство </a:t>
            </a:r>
            <a:r>
              <a:rPr lang="ru-RU" sz="1400" b="0" strike="noStrike" spc="-1">
                <a:solidFill>
                  <a:srgbClr val="000000"/>
                </a:solidFill>
                <a:latin typeface="Calibri"/>
                <a:ea typeface="Microsoft YaHei"/>
              </a:rPr>
              <a:t>– обязанность выплатить денежные средства из соответствующего бюджета.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Бюджетный кредит </a:t>
            </a:r>
            <a:r>
              <a:rPr lang="ru-RU" sz="1400" b="0" strike="noStrike" spc="-1">
                <a:solidFill>
                  <a:srgbClr val="000000"/>
                </a:solidFill>
                <a:latin typeface="Calibri"/>
                <a:ea typeface="Microsoft YaHei"/>
              </a:rPr>
              <a:t>- это денежные средства, предоставляемые одним бюджетом другому бюджету или юридическому лицу (за исключением муниципальных учреждений на определенный срок на возвратной и возмездной основе.</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Муниципальные гарантии </a:t>
            </a:r>
            <a:r>
              <a:rPr lang="ru-RU" sz="1400" b="0" strike="noStrike" spc="-1">
                <a:solidFill>
                  <a:srgbClr val="000000"/>
                </a:solidFill>
                <a:latin typeface="Calibri"/>
                <a:ea typeface="Microsoft YaHei"/>
              </a:rPr>
              <a:t>– это обязанность муниципального образования уплатить кредитору определенную денежную сумму за должника за счет средств соответствующего бюджета при наступлении гарантийного случая.</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Источники финансирования дефицита бюджета </a:t>
            </a:r>
            <a:r>
              <a:rPr lang="ru-RU" sz="1400" b="0" strike="noStrike" spc="-1">
                <a:solidFill>
                  <a:srgbClr val="000000"/>
                </a:solidFill>
                <a:latin typeface="Calibri"/>
                <a:ea typeface="Microsoft YaHei"/>
              </a:rPr>
              <a:t>– средства, привлекаемые в бюджет для покрытия дефицита (кредиты банков, кредиты от других уровней бюджетов, ценные бумаги, иные источники).</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Муниципальная  программа </a:t>
            </a:r>
            <a:r>
              <a:rPr lang="ru-RU" sz="1400" b="0" strike="noStrike" spc="-1">
                <a:solidFill>
                  <a:srgbClr val="000000"/>
                </a:solidFill>
                <a:latin typeface="Calibri"/>
                <a:ea typeface="Microsoft YaHei"/>
              </a:rPr>
              <a:t>– система мероприятий и инструментов муниципальной политики, обеспечивающих в рамках реализации ключевых функций достижение приоритетов и целей муниципальной политики в сфере социально-экономического развития и безопасности.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Муниципальное задание </a:t>
            </a:r>
            <a:r>
              <a:rPr lang="ru-RU" sz="1400" b="0" strike="noStrike" spc="-1">
                <a:solidFill>
                  <a:srgbClr val="000000"/>
                </a:solidFill>
                <a:latin typeface="Calibri"/>
                <a:ea typeface="Microsoft YaHei"/>
              </a:rPr>
              <a:t>– документ, содержащий требования к составу, качеству, объему, условиям, порядку и результатам оказания (муниципальных) услуг (выполнения работ).</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Муниципальные услуги (работы) </a:t>
            </a:r>
            <a:r>
              <a:rPr lang="ru-RU" sz="1400" b="0" strike="noStrike" spc="-1">
                <a:solidFill>
                  <a:srgbClr val="000000"/>
                </a:solidFill>
                <a:latin typeface="Calibri"/>
                <a:ea typeface="Microsoft YaHei"/>
              </a:rPr>
              <a:t>– услуги (работы), оказываемые (выполняемые) органами местного самоуправления, муниципальными учреждениями.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Главный распорядитель бюджетных средств </a:t>
            </a:r>
            <a:r>
              <a:rPr lang="ru-RU" sz="1400" b="0" strike="noStrike" spc="-1">
                <a:solidFill>
                  <a:srgbClr val="000000"/>
                </a:solidFill>
                <a:latin typeface="Calibri"/>
                <a:ea typeface="Microsoft YaHei"/>
              </a:rPr>
              <a:t>– орган государственной власти (местного самоуправления), орган управления государственным внебюджетным фондом, или наиболее значимое учреждение науки, образования, культуры и здравоохранения, напрямую получающий(ее) средства из бюджета и наделенный правом распределять их между подведомственными распорядителями и получателями бюджетных средств.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Главный администратор источников финансирования дефицита бюджета </a:t>
            </a:r>
            <a:r>
              <a:rPr lang="ru-RU" sz="1400" b="0" strike="noStrike" spc="-1">
                <a:solidFill>
                  <a:srgbClr val="000000"/>
                </a:solidFill>
                <a:latin typeface="Calibri"/>
                <a:ea typeface="Microsoft YaHei"/>
              </a:rPr>
              <a:t>– орган государственной власти (местного самоуправления), орган управления государственным внебюджетным фондом, иная организация, имеющий(ая) в своем ведении администраторов источников финансирования дефицита бюджета.</a:t>
            </a:r>
            <a:endParaRPr lang="ru-RU" sz="1400" b="0" strike="noStrike" spc="-1">
              <a:latin typeface="Arial"/>
            </a:endParaRPr>
          </a:p>
          <a:p>
            <a:pPr>
              <a:lnSpc>
                <a:spcPct val="100000"/>
              </a:lnSpc>
            </a:pPr>
            <a:endParaRPr lang="ru-RU" sz="1400" b="0" strike="noStrike" spc="-1">
              <a:latin typeface="Arial"/>
            </a:endParaRPr>
          </a:p>
          <a:p>
            <a:pPr algn="just">
              <a:lnSpc>
                <a:spcPct val="100000"/>
              </a:lnSpc>
            </a:pPr>
            <a:endParaRPr lang="ru-RU" sz="1400" b="0" strike="noStrike" spc="-1">
              <a:latin typeface="Arial"/>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00000"/>
      </a:dk2>
      <a:lt2>
        <a:srgbClr val="000000"/>
      </a:lt2>
      <a:accent1>
        <a:srgbClr val="000000"/>
      </a:accent1>
      <a:accent2>
        <a:srgbClr val="000000"/>
      </a:accent2>
      <a:accent3>
        <a:srgbClr val="000000"/>
      </a:accent3>
      <a:accent4>
        <a:srgbClr val="000000"/>
      </a:accent4>
      <a:accent5>
        <a:srgbClr val="000000"/>
      </a:accent5>
      <a:accent6>
        <a:srgbClr val="000000"/>
      </a:accent6>
      <a:hlink>
        <a:srgbClr val="000000"/>
      </a:hlink>
      <a:folHlink>
        <a:srgbClr val="0000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38170</TotalTime>
  <Words>12267</Words>
  <Application>Microsoft Office PowerPoint</Application>
  <PresentationFormat>Экран (4:3)</PresentationFormat>
  <Paragraphs>2768</Paragraphs>
  <Slides>89</Slides>
  <Notes>83</Notes>
  <HiddenSlides>0</HiddenSlides>
  <MMClips>0</MMClips>
  <ScaleCrop>false</ScaleCrop>
  <HeadingPairs>
    <vt:vector size="4" baseType="variant">
      <vt:variant>
        <vt:lpstr>Тема</vt:lpstr>
      </vt:variant>
      <vt:variant>
        <vt:i4>1</vt:i4>
      </vt:variant>
      <vt:variant>
        <vt:lpstr>Заголовки слайдов</vt:lpstr>
      </vt:variant>
      <vt:variant>
        <vt:i4>89</vt:i4>
      </vt:variant>
    </vt:vector>
  </HeadingPairs>
  <TitlesOfParts>
    <vt:vector size="90" baseType="lpstr">
      <vt:lpstr>Трек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senim</dc:creator>
  <cp:lastModifiedBy>Бобрецова Наталья Геннадьевна</cp:lastModifiedBy>
  <cp:revision>2017</cp:revision>
  <cp:lastPrinted>2019-10-30T09:25:27Z</cp:lastPrinted>
  <dcterms:created xsi:type="dcterms:W3CDTF">2009-09-22T13:30:24Z</dcterms:created>
  <dcterms:modified xsi:type="dcterms:W3CDTF">2019-11-07T06:26:39Z</dcterms:modified>
  <dc:language>ru-RU</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82</vt:i4>
  </property>
  <property fmtid="{D5CDD505-2E9C-101B-9397-08002B2CF9AE}" pid="8" name="PresentationFormat">
    <vt:lpwstr>Экран (4:3)</vt:lpwstr>
  </property>
  <property fmtid="{D5CDD505-2E9C-101B-9397-08002B2CF9AE}" pid="9" name="ScaleCrop">
    <vt:bool>false</vt:bool>
  </property>
  <property fmtid="{D5CDD505-2E9C-101B-9397-08002B2CF9AE}" pid="10" name="ShareDoc">
    <vt:bool>false</vt:bool>
  </property>
  <property fmtid="{D5CDD505-2E9C-101B-9397-08002B2CF9AE}" pid="11" name="Slides">
    <vt:i4>82</vt:i4>
  </property>
</Properties>
</file>