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1.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2.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7.xml" ContentType="application/vnd.openxmlformats-officedocument.drawingml.chart+xml"/>
  <Override PartName="/ppt/notesSlides/notesSlide38.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39.xml" ContentType="application/vnd.openxmlformats-officedocument.presentationml.notesSlide+xml"/>
  <Override PartName="/ppt/charts/chart20.xml" ContentType="application/vnd.openxmlformats-officedocument.drawingml.chart+xml"/>
  <Override PartName="/ppt/notesSlides/notesSlide40.xml" ContentType="application/vnd.openxmlformats-officedocument.presentationml.notesSlide+xml"/>
  <Override PartName="/ppt/charts/chart2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2.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5.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6.xml" ContentType="application/vnd.openxmlformats-officedocument.drawingml.chart+xml"/>
  <Override PartName="/ppt/notesSlides/notesSlide54.xml" ContentType="application/vnd.openxmlformats-officedocument.presentationml.notesSlide+xml"/>
  <Override PartName="/ppt/charts/chart27.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8.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2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0.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3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notesSlides/notesSlide66.xml" ContentType="application/vnd.openxmlformats-officedocument.presentationml.notesSlide+xml"/>
  <Override PartName="/ppt/charts/chart34.xml" ContentType="application/vnd.openxmlformats-officedocument.drawingml.chart+xml"/>
  <Override PartName="/ppt/notesSlides/notesSlide67.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8.xml" ContentType="application/vnd.openxmlformats-officedocument.drawingml.chart+xml"/>
  <Override PartName="/ppt/notesSlides/notesSlide70.xml" ContentType="application/vnd.openxmlformats-officedocument.presentationml.notesSlide+xml"/>
  <Override PartName="/ppt/charts/chart39.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40.xml" ContentType="application/vnd.openxmlformats-officedocument.drawingml.chart+xml"/>
  <Override PartName="/ppt/notesSlides/notesSlide73.xml" ContentType="application/vnd.openxmlformats-officedocument.presentationml.notesSlide+xml"/>
  <Override PartName="/ppt/charts/chart41.xml" ContentType="application/vnd.openxmlformats-officedocument.drawingml.chart+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4.xml" ContentType="application/vnd.openxmlformats-officedocument.presentationml.notesSlide+xml"/>
  <Override PartName="/ppt/charts/chart42.xml" ContentType="application/vnd.openxmlformats-officedocument.drawingml.chart+xml"/>
  <Override PartName="/ppt/drawings/drawing2.xml" ContentType="application/vnd.openxmlformats-officedocument.drawingml.chartshapes+xml"/>
  <Override PartName="/ppt/notesSlides/notesSlide75.xml" ContentType="application/vnd.openxmlformats-officedocument.presentationml.notesSlide+xml"/>
  <Override PartName="/ppt/charts/chart43.xml" ContentType="application/vnd.openxmlformats-officedocument.drawingml.chart+xml"/>
  <Override PartName="/ppt/drawings/drawing3.xml" ContentType="application/vnd.openxmlformats-officedocument.drawingml.chartshapes+xml"/>
  <Override PartName="/ppt/charts/chart44.xml" ContentType="application/vnd.openxmlformats-officedocument.drawingml.chart+xml"/>
  <Override PartName="/ppt/drawings/drawing4.xml" ContentType="application/vnd.openxmlformats-officedocument.drawingml.chartshapes+xml"/>
  <Override PartName="/ppt/notesSlides/notesSlide76.xml" ContentType="application/vnd.openxmlformats-officedocument.presentationml.notesSlide+xml"/>
  <Override PartName="/ppt/charts/chart45.xml" ContentType="application/vnd.openxmlformats-officedocument.drawingml.chart+xml"/>
  <Override PartName="/ppt/notesSlides/notesSlide7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294" r:id="rId36"/>
    <p:sldId id="295" r:id="rId37"/>
    <p:sldId id="296" r:id="rId38"/>
    <p:sldId id="338" r:id="rId39"/>
    <p:sldId id="287" r:id="rId40"/>
    <p:sldId id="298" r:id="rId41"/>
    <p:sldId id="349" r:id="rId42"/>
    <p:sldId id="299" r:id="rId43"/>
    <p:sldId id="300" r:id="rId44"/>
    <p:sldId id="301" r:id="rId45"/>
    <p:sldId id="302" r:id="rId46"/>
    <p:sldId id="339" r:id="rId47"/>
    <p:sldId id="305" r:id="rId48"/>
    <p:sldId id="306" r:id="rId49"/>
    <p:sldId id="307" r:id="rId50"/>
    <p:sldId id="308" r:id="rId51"/>
    <p:sldId id="340" r:id="rId52"/>
    <p:sldId id="309" r:id="rId53"/>
    <p:sldId id="310" r:id="rId54"/>
    <p:sldId id="311" r:id="rId55"/>
    <p:sldId id="313" r:id="rId56"/>
    <p:sldId id="314" r:id="rId57"/>
    <p:sldId id="315" r:id="rId58"/>
    <p:sldId id="316" r:id="rId59"/>
    <p:sldId id="341" r:id="rId60"/>
    <p:sldId id="317" r:id="rId61"/>
    <p:sldId id="318" r:id="rId62"/>
    <p:sldId id="319" r:id="rId63"/>
    <p:sldId id="320" r:id="rId64"/>
    <p:sldId id="342"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44" r:id="rId82"/>
    <p:sldId id="345" r:id="rId83"/>
    <p:sldId id="346" r:id="rId84"/>
    <p:sldId id="347" r:id="rId85"/>
    <p:sldId id="337" r:id="rId86"/>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66FF"/>
    <a:srgbClr val="66FF66"/>
    <a:srgbClr val="0000FF"/>
    <a:srgbClr val="F17763"/>
    <a:srgbClr val="66FFFF"/>
    <a:srgbClr val="000000"/>
    <a:srgbClr val="FFFF66"/>
    <a:srgbClr val="6600CC"/>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32" autoAdjust="0"/>
  </p:normalViewPr>
  <p:slideViewPr>
    <p:cSldViewPr>
      <p:cViewPr>
        <p:scale>
          <a:sx n="94" d="100"/>
          <a:sy n="94" d="100"/>
        </p:scale>
        <p:origin x="-1284" y="1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29.jpeg"/></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9.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0.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1.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2.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2019</c:v>
                </c:pt>
                <c:pt idx="1">
                  <c:v>2020</c:v>
                </c:pt>
                <c:pt idx="2">
                  <c:v>2021</c:v>
                </c:pt>
              </c:numCache>
            </c:numRef>
          </c:cat>
          <c:val>
            <c:numRef>
              <c:f>Лист1!$B$2:$B$4</c:f>
              <c:numCache>
                <c:formatCode>General</c:formatCode>
                <c:ptCount val="3"/>
                <c:pt idx="0">
                  <c:v>29.1</c:v>
                </c:pt>
                <c:pt idx="1">
                  <c:v>28.1</c:v>
                </c:pt>
                <c:pt idx="2">
                  <c:v>26.3</c:v>
                </c:pt>
              </c:numCache>
            </c:numRef>
          </c:val>
          <c:smooth val="0"/>
        </c:ser>
        <c:dLbls>
          <c:showLegendKey val="0"/>
          <c:showVal val="0"/>
          <c:showCatName val="0"/>
          <c:showSerName val="0"/>
          <c:showPercent val="0"/>
          <c:showBubbleSize val="0"/>
        </c:dLbls>
        <c:marker val="1"/>
        <c:smooth val="0"/>
        <c:axId val="34921472"/>
        <c:axId val="34800192"/>
      </c:lineChart>
      <c:catAx>
        <c:axId val="34921472"/>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4800192"/>
        <c:crosses val="autoZero"/>
        <c:auto val="1"/>
        <c:lblAlgn val="ctr"/>
        <c:lblOffset val="100"/>
        <c:noMultiLvlLbl val="0"/>
      </c:catAx>
      <c:valAx>
        <c:axId val="34800192"/>
        <c:scaling>
          <c:orientation val="minMax"/>
        </c:scaling>
        <c:delete val="1"/>
        <c:axPos val="l"/>
        <c:numFmt formatCode="General" sourceLinked="1"/>
        <c:majorTickMark val="out"/>
        <c:minorTickMark val="none"/>
        <c:tickLblPos val="nextTo"/>
        <c:crossAx val="34921472"/>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Лист1!$B$2:$B$6</c:f>
              <c:numCache>
                <c:formatCode>#,##0.00</c:formatCode>
                <c:ptCount val="5"/>
                <c:pt idx="0">
                  <c:v>556550549.52999997</c:v>
                </c:pt>
                <c:pt idx="1">
                  <c:v>593919495.85000002</c:v>
                </c:pt>
                <c:pt idx="2">
                  <c:v>772831642.00999999</c:v>
                </c:pt>
                <c:pt idx="3">
                  <c:v>530493410</c:v>
                </c:pt>
                <c:pt idx="4">
                  <c:v>516736347</c:v>
                </c:pt>
              </c:numCache>
            </c:numRef>
          </c:val>
        </c:ser>
        <c:ser>
          <c:idx val="1"/>
          <c:order val="1"/>
          <c:tx>
            <c:strRef>
              <c:f>Лист1!$C$1</c:f>
              <c:strCache>
                <c:ptCount val="1"/>
                <c:pt idx="0">
                  <c:v>Расходы</c:v>
                </c:pt>
              </c:strCache>
            </c:strRef>
          </c:tx>
          <c:spPr>
            <a:solidFill>
              <a:srgbClr val="92D05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Лист1!$C$2:$C$6</c:f>
              <c:numCache>
                <c:formatCode>#,##0.00</c:formatCode>
                <c:ptCount val="5"/>
                <c:pt idx="0">
                  <c:v>549345032.74000001</c:v>
                </c:pt>
                <c:pt idx="1">
                  <c:v>599918378.13</c:v>
                </c:pt>
                <c:pt idx="2">
                  <c:v>781028646.00999999</c:v>
                </c:pt>
                <c:pt idx="3">
                  <c:v>533793406</c:v>
                </c:pt>
                <c:pt idx="4">
                  <c:v>517236347</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5.6893320097050146E-3"/>
                  <c:y val="-0.16754429133858273"/>
                </c:manualLayout>
              </c:layout>
              <c:dLblPos val="outEnd"/>
              <c:showLegendKey val="0"/>
              <c:showVal val="1"/>
              <c:showCatName val="0"/>
              <c:showSerName val="0"/>
              <c:showPercent val="0"/>
              <c:showBubbleSize val="0"/>
            </c:dLbl>
            <c:dLbl>
              <c:idx val="1"/>
              <c:layout>
                <c:manualLayout>
                  <c:x val="3.8974164160971364E-4"/>
                  <c:y val="0.33437524606299218"/>
                </c:manualLayout>
              </c:layout>
              <c:dLblPos val="outEnd"/>
              <c:showLegendKey val="0"/>
              <c:showVal val="1"/>
              <c:showCatName val="0"/>
              <c:showSerName val="0"/>
              <c:showPercent val="0"/>
              <c:showBubbleSize val="0"/>
            </c:dLbl>
            <c:dLbl>
              <c:idx val="2"/>
              <c:layout>
                <c:manualLayout>
                  <c:x val="-2.3181788045055925E-3"/>
                  <c:y val="0.40625098425196848"/>
                </c:manualLayout>
              </c:layout>
              <c:dLblPos val="outEnd"/>
              <c:showLegendKey val="0"/>
              <c:showVal val="1"/>
              <c:showCatName val="0"/>
              <c:showSerName val="0"/>
              <c:showPercent val="0"/>
              <c:showBubbleSize val="0"/>
            </c:dLbl>
            <c:dLbl>
              <c:idx val="3"/>
              <c:layout>
                <c:manualLayout>
                  <c:x val="-1.6754410800233666E-3"/>
                  <c:y val="0.28437573818897638"/>
                </c:manualLayout>
              </c:layout>
              <c:dLblPos val="outEnd"/>
              <c:showLegendKey val="0"/>
              <c:showVal val="1"/>
              <c:showCatName val="0"/>
              <c:showSerName val="0"/>
              <c:showPercent val="0"/>
              <c:showBubbleSize val="0"/>
            </c:dLbl>
            <c:dLbl>
              <c:idx val="4"/>
              <c:layout>
                <c:manualLayout>
                  <c:x val="2.8446660048525073E-3"/>
                  <c:y val="0.27812549212598425"/>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Лист1!$D$2:$D$6</c:f>
              <c:numCache>
                <c:formatCode>#,##0.00</c:formatCode>
                <c:ptCount val="5"/>
                <c:pt idx="0">
                  <c:v>7205516.7899999619</c:v>
                </c:pt>
                <c:pt idx="1">
                  <c:v>-5998882.2799999714</c:v>
                </c:pt>
                <c:pt idx="2">
                  <c:v>-8197004</c:v>
                </c:pt>
                <c:pt idx="3">
                  <c:v>-3299996</c:v>
                </c:pt>
                <c:pt idx="4">
                  <c:v>-500000</c:v>
                </c:pt>
              </c:numCache>
            </c:numRef>
          </c:val>
        </c:ser>
        <c:dLbls>
          <c:showLegendKey val="0"/>
          <c:showVal val="0"/>
          <c:showCatName val="0"/>
          <c:showSerName val="0"/>
          <c:showPercent val="0"/>
          <c:showBubbleSize val="0"/>
        </c:dLbls>
        <c:gapWidth val="150"/>
        <c:axId val="302579712"/>
        <c:axId val="154367616"/>
      </c:barChart>
      <c:catAx>
        <c:axId val="3025797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4367616"/>
        <c:crosses val="autoZero"/>
        <c:auto val="1"/>
        <c:lblAlgn val="ctr"/>
        <c:lblOffset val="100"/>
        <c:noMultiLvlLbl val="0"/>
      </c:catAx>
      <c:valAx>
        <c:axId val="154367616"/>
        <c:scaling>
          <c:orientation val="minMax"/>
        </c:scaling>
        <c:delete val="1"/>
        <c:axPos val="l"/>
        <c:majorGridlines>
          <c:spPr>
            <a:ln>
              <a:noFill/>
            </a:ln>
          </c:spPr>
        </c:majorGridlines>
        <c:numFmt formatCode="#,##0.00" sourceLinked="1"/>
        <c:majorTickMark val="out"/>
        <c:minorTickMark val="none"/>
        <c:tickLblPos val="nextTo"/>
        <c:crossAx val="30257971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17702367747669615"/>
          <c:y val="3.7286994374655019E-2"/>
        </c:manualLayout>
      </c:layout>
      <c:overlay val="0"/>
      <c:txPr>
        <a:bodyPr/>
        <a:lstStyle/>
        <a:p>
          <a:pPr>
            <a:defRPr sz="14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1"/>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c:v>
                </c:pt>
              </c:strCache>
            </c:strRef>
          </c:cat>
          <c:val>
            <c:numRef>
              <c:f>Лист1!$B$2:$B$4</c:f>
              <c:numCache>
                <c:formatCode>General</c:formatCode>
                <c:ptCount val="3"/>
                <c:pt idx="0">
                  <c:v>593919495.85000002</c:v>
                </c:pt>
                <c:pt idx="1">
                  <c:v>599918378.13</c:v>
                </c:pt>
                <c:pt idx="2">
                  <c:v>5998882.2800000003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9.166376227014203E-2"/>
          <c:h val="0.3845710040465351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General</c:formatCode>
                <c:ptCount val="2"/>
                <c:pt idx="0">
                  <c:v>280876.81</c:v>
                </c:pt>
                <c:pt idx="1">
                  <c:v>491954.83</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#,##0.00</c:formatCode>
                <c:ptCount val="2"/>
                <c:pt idx="0">
                  <c:v>267594.3</c:v>
                </c:pt>
                <c:pt idx="1">
                  <c:v>262899.11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8596856585095974E-2"/>
          <c:y val="0.74513823604820106"/>
          <c:w val="0.97716098438042032"/>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General</c:formatCode>
                <c:ptCount val="2"/>
                <c:pt idx="0">
                  <c:v>271770.53999999998</c:v>
                </c:pt>
                <c:pt idx="1">
                  <c:v>244965.81</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2020 год</c:v>
                </c:pt>
                <c:pt idx="2">
                  <c:v>2019 год</c:v>
                </c:pt>
              </c:strCache>
            </c:strRef>
          </c:cat>
          <c:val>
            <c:numRef>
              <c:f>Лист1!$B$2:$B$4</c:f>
              <c:numCache>
                <c:formatCode>General</c:formatCode>
                <c:ptCount val="3"/>
                <c:pt idx="0">
                  <c:v>244965.81</c:v>
                </c:pt>
                <c:pt idx="1">
                  <c:v>262899.11</c:v>
                </c:pt>
                <c:pt idx="2">
                  <c:v>491954.83</c:v>
                </c:pt>
              </c:numCache>
            </c:numRef>
          </c:val>
        </c:ser>
        <c:dLbls>
          <c:showLegendKey val="0"/>
          <c:showVal val="0"/>
          <c:showCatName val="0"/>
          <c:showSerName val="0"/>
          <c:showPercent val="0"/>
          <c:showBubbleSize val="0"/>
        </c:dLbls>
        <c:gapWidth val="150"/>
        <c:axId val="302701568"/>
        <c:axId val="115294208"/>
      </c:barChart>
      <c:catAx>
        <c:axId val="302701568"/>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115294208"/>
        <c:crosses val="autoZero"/>
        <c:auto val="1"/>
        <c:lblAlgn val="ctr"/>
        <c:lblOffset val="100"/>
        <c:noMultiLvlLbl val="0"/>
      </c:catAx>
      <c:valAx>
        <c:axId val="115294208"/>
        <c:scaling>
          <c:orientation val="minMax"/>
        </c:scaling>
        <c:delete val="1"/>
        <c:axPos val="b"/>
        <c:numFmt formatCode="General" sourceLinked="1"/>
        <c:majorTickMark val="out"/>
        <c:minorTickMark val="none"/>
        <c:tickLblPos val="nextTo"/>
        <c:crossAx val="30270156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23270.5</c:v>
                </c:pt>
                <c:pt idx="1">
                  <c:v>1092.2</c:v>
                </c:pt>
                <c:pt idx="2">
                  <c:v>1407.2</c:v>
                </c:pt>
              </c:numCache>
            </c:numRef>
          </c:val>
        </c:ser>
        <c:ser>
          <c:idx val="1"/>
          <c:order val="1"/>
          <c:tx>
            <c:strRef>
              <c:f>Лист1!$C$1</c:f>
              <c:strCache>
                <c:ptCount val="1"/>
                <c:pt idx="0">
                  <c:v>Субсидии</c:v>
                </c:pt>
              </c:strCache>
            </c:strRef>
          </c:tx>
          <c:spPr>
            <a:solidFill>
              <a:srgbClr val="FFFF66"/>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Лист1!$C$2:$C$4</c:f>
              <c:numCache>
                <c:formatCode>General</c:formatCode>
                <c:ptCount val="3"/>
                <c:pt idx="0">
                  <c:v>229238.97</c:v>
                </c:pt>
                <c:pt idx="1">
                  <c:v>27834.400000000001</c:v>
                </c:pt>
                <c:pt idx="2">
                  <c:v>7834.4</c:v>
                </c:pt>
              </c:numCache>
            </c:numRef>
          </c:val>
        </c:ser>
        <c:ser>
          <c:idx val="2"/>
          <c:order val="2"/>
          <c:tx>
            <c:strRef>
              <c:f>Лист1!$D$1</c:f>
              <c:strCache>
                <c:ptCount val="1"/>
                <c:pt idx="0">
                  <c:v>Субвенции</c:v>
                </c:pt>
              </c:strCache>
            </c:strRef>
          </c:tx>
          <c:spPr>
            <a:solidFill>
              <a:srgbClr val="45874B"/>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Лист1!$D$2:$D$4</c:f>
              <c:numCache>
                <c:formatCode>General</c:formatCode>
                <c:ptCount val="3"/>
                <c:pt idx="0">
                  <c:v>229963.09</c:v>
                </c:pt>
                <c:pt idx="1">
                  <c:v>233972.51</c:v>
                </c:pt>
                <c:pt idx="2">
                  <c:v>235724.21</c:v>
                </c:pt>
              </c:numCache>
            </c:numRef>
          </c:val>
        </c:ser>
        <c:dLbls>
          <c:showLegendKey val="0"/>
          <c:showVal val="0"/>
          <c:showCatName val="0"/>
          <c:showSerName val="0"/>
          <c:showPercent val="0"/>
          <c:showBubbleSize val="0"/>
        </c:dLbls>
        <c:gapWidth val="150"/>
        <c:axId val="302699520"/>
        <c:axId val="115295936"/>
      </c:barChart>
      <c:catAx>
        <c:axId val="30269952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15295936"/>
        <c:crosses val="autoZero"/>
        <c:auto val="1"/>
        <c:lblAlgn val="ctr"/>
        <c:lblOffset val="100"/>
        <c:noMultiLvlLbl val="0"/>
      </c:catAx>
      <c:valAx>
        <c:axId val="115295936"/>
        <c:scaling>
          <c:orientation val="minMax"/>
        </c:scaling>
        <c:delete val="1"/>
        <c:axPos val="l"/>
        <c:majorGridlines>
          <c:spPr>
            <a:ln>
              <a:noFill/>
            </a:ln>
          </c:spPr>
        </c:majorGridlines>
        <c:numFmt formatCode="General" sourceLinked="1"/>
        <c:majorTickMark val="out"/>
        <c:minorTickMark val="none"/>
        <c:tickLblPos val="nextTo"/>
        <c:crossAx val="30269952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71784268372703408"/>
          <c:h val="0.1315033297402654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20791501937905724"/>
          <c:y val="0"/>
          <c:w val="0.58472771318092043"/>
          <c:h val="0.79965068816307572"/>
        </c:manualLayout>
      </c:layout>
      <c:pie3DChart>
        <c:varyColors val="1"/>
        <c:ser>
          <c:idx val="0"/>
          <c:order val="0"/>
          <c:tx>
            <c:strRef>
              <c:f>Лист1!$B$1</c:f>
              <c:strCache>
                <c:ptCount val="1"/>
                <c:pt idx="0">
                  <c:v>2019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9909461279370046E-2"/>
                  <c:y val="-0.13819388033364258"/>
                </c:manualLayout>
              </c:layout>
              <c:showLegendKey val="0"/>
              <c:showVal val="1"/>
              <c:showCatName val="0"/>
              <c:showSerName val="0"/>
              <c:showPercent val="0"/>
              <c:showBubbleSize val="0"/>
            </c:dLbl>
            <c:dLbl>
              <c:idx val="7"/>
              <c:layout>
                <c:manualLayout>
                  <c:x val="6.8423686889351951E-2"/>
                  <c:y val="1.6294906626536446E-2"/>
                </c:manualLayout>
              </c:layout>
              <c:showLegendKey val="0"/>
              <c:showVal val="1"/>
              <c:showCatName val="0"/>
              <c:showSerName val="0"/>
              <c:showPercent val="0"/>
              <c:showBubbleSize val="0"/>
            </c:dLbl>
            <c:dLbl>
              <c:idx val="8"/>
              <c:layout>
                <c:manualLayout>
                  <c:x val="6.2483628738631572E-2"/>
                  <c:y val="5.4733637099485338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55.1</c:v>
                </c:pt>
                <c:pt idx="1">
                  <c:v>13.3</c:v>
                </c:pt>
                <c:pt idx="2">
                  <c:v>2</c:v>
                </c:pt>
                <c:pt idx="3">
                  <c:v>1.3</c:v>
                </c:pt>
                <c:pt idx="4">
                  <c:v>0.3</c:v>
                </c:pt>
                <c:pt idx="5">
                  <c:v>4.5999999999999996</c:v>
                </c:pt>
                <c:pt idx="6">
                  <c:v>0.7</c:v>
                </c:pt>
                <c:pt idx="7">
                  <c:v>9.4</c:v>
                </c:pt>
                <c:pt idx="8">
                  <c:v>8.3000000000000007</c:v>
                </c:pt>
                <c:pt idx="9">
                  <c:v>2.2999999999999998</c:v>
                </c:pt>
                <c:pt idx="10">
                  <c:v>1.5</c:v>
                </c:pt>
                <c:pt idx="11">
                  <c:v>0.8</c:v>
                </c:pt>
                <c:pt idx="12">
                  <c:v>0.4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5470729087915287E-2"/>
          <c:y val="0.53328381983531414"/>
          <c:w val="0.97592589079984793"/>
          <c:h val="0.45429818764726004"/>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0223660785657961E-2"/>
          <c:y val="5.0391226371672988E-2"/>
          <c:w val="0.41839569767767448"/>
          <c:h val="0.5705996592009257"/>
        </c:manualLayout>
      </c:layout>
      <c:pie3DChart>
        <c:varyColors val="1"/>
        <c:ser>
          <c:idx val="0"/>
          <c:order val="0"/>
          <c:tx>
            <c:strRef>
              <c:f>Лист1!$B$1</c:f>
              <c:strCache>
                <c:ptCount val="1"/>
                <c:pt idx="0">
                  <c:v>2020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5.8326513856184002E-2"/>
                  <c:y val="-0.11986979801667062"/>
                </c:manualLayout>
              </c:layout>
              <c:showLegendKey val="0"/>
              <c:showVal val="1"/>
              <c:showCatName val="0"/>
              <c:showSerName val="0"/>
              <c:showPercent val="0"/>
              <c:showBubbleSize val="0"/>
            </c:dLbl>
            <c:dLbl>
              <c:idx val="7"/>
              <c:layout>
                <c:manualLayout>
                  <c:x val="6.8423686889351951E-2"/>
                  <c:y val="1.6294906626536446E-2"/>
                </c:manualLayout>
              </c:layout>
              <c:showLegendKey val="0"/>
              <c:showVal val="1"/>
              <c:showCatName val="0"/>
              <c:showSerName val="0"/>
              <c:showPercent val="0"/>
              <c:showBubbleSize val="0"/>
            </c:dLbl>
            <c:dLbl>
              <c:idx val="8"/>
              <c:layout>
                <c:manualLayout>
                  <c:x val="5.2446408393647316E-2"/>
                  <c:y val="4.0990575361756362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55.5</c:v>
                </c:pt>
                <c:pt idx="1">
                  <c:v>8.8000000000000007</c:v>
                </c:pt>
                <c:pt idx="2">
                  <c:v>1.7</c:v>
                </c:pt>
                <c:pt idx="3">
                  <c:v>0.7</c:v>
                </c:pt>
                <c:pt idx="4">
                  <c:v>0.1</c:v>
                </c:pt>
                <c:pt idx="5">
                  <c:v>5.5</c:v>
                </c:pt>
                <c:pt idx="6">
                  <c:v>0.5</c:v>
                </c:pt>
                <c:pt idx="7">
                  <c:v>12.6</c:v>
                </c:pt>
                <c:pt idx="8">
                  <c:v>8.6999999999999993</c:v>
                </c:pt>
                <c:pt idx="9">
                  <c:v>1.6</c:v>
                </c:pt>
                <c:pt idx="10">
                  <c:v>2</c:v>
                </c:pt>
                <c:pt idx="11">
                  <c:v>0.2</c:v>
                </c:pt>
                <c:pt idx="12">
                  <c:v>2.1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4473637128342156"/>
          <c:w val="0.98883096096820322"/>
          <c:h val="0.44284563619915246"/>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53.7</c:v>
                </c:pt>
                <c:pt idx="1">
                  <c:v>9.1</c:v>
                </c:pt>
                <c:pt idx="2">
                  <c:v>1.9</c:v>
                </c:pt>
                <c:pt idx="3">
                  <c:v>0.7</c:v>
                </c:pt>
                <c:pt idx="4">
                  <c:v>0.1</c:v>
                </c:pt>
                <c:pt idx="5">
                  <c:v>5.0999999999999996</c:v>
                </c:pt>
                <c:pt idx="6">
                  <c:v>0.5</c:v>
                </c:pt>
                <c:pt idx="7">
                  <c:v>13</c:v>
                </c:pt>
                <c:pt idx="8">
                  <c:v>8.4</c:v>
                </c:pt>
                <c:pt idx="9">
                  <c:v>1.7</c:v>
                </c:pt>
                <c:pt idx="10">
                  <c:v>2</c:v>
                </c:pt>
                <c:pt idx="11">
                  <c:v>0.6</c:v>
                </c:pt>
                <c:pt idx="12">
                  <c:v>3.2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22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8.9</c:v>
                </c:pt>
              </c:numCache>
            </c:numRef>
          </c:val>
        </c:ser>
        <c:ser>
          <c:idx val="2"/>
          <c:order val="2"/>
          <c:tx>
            <c:strRef>
              <c:f>Лист1!$D$1</c:f>
              <c:strCache>
                <c:ptCount val="1"/>
                <c:pt idx="0">
                  <c:v>Обособленное подразделение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32</c:v>
                </c:pt>
              </c:numCache>
            </c:numRef>
          </c:val>
        </c:ser>
        <c:dLbls>
          <c:showLegendKey val="0"/>
          <c:showVal val="0"/>
          <c:showCatName val="0"/>
          <c:showSerName val="0"/>
          <c:showPercent val="0"/>
          <c:showBubbleSize val="0"/>
        </c:dLbls>
        <c:gapWidth val="150"/>
        <c:shape val="cone"/>
        <c:axId val="81817088"/>
        <c:axId val="32632192"/>
        <c:axId val="0"/>
      </c:bar3DChart>
      <c:catAx>
        <c:axId val="81817088"/>
        <c:scaling>
          <c:orientation val="minMax"/>
        </c:scaling>
        <c:delete val="1"/>
        <c:axPos val="b"/>
        <c:majorTickMark val="out"/>
        <c:minorTickMark val="none"/>
        <c:tickLblPos val="nextTo"/>
        <c:crossAx val="32632192"/>
        <c:crosses val="autoZero"/>
        <c:auto val="1"/>
        <c:lblAlgn val="ctr"/>
        <c:lblOffset val="100"/>
        <c:noMultiLvlLbl val="0"/>
      </c:catAx>
      <c:valAx>
        <c:axId val="32632192"/>
        <c:scaling>
          <c:orientation val="minMax"/>
        </c:scaling>
        <c:delete val="1"/>
        <c:axPos val="l"/>
        <c:numFmt formatCode="General" sourceLinked="1"/>
        <c:majorTickMark val="out"/>
        <c:minorTickMark val="none"/>
        <c:tickLblPos val="nextTo"/>
        <c:crossAx val="81817088"/>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23.09</c:v>
                </c:pt>
                <c:pt idx="1">
                  <c:v>8.08</c:v>
                </c:pt>
                <c:pt idx="2">
                  <c:v>96.55</c:v>
                </c:pt>
                <c:pt idx="3">
                  <c:v>581.48</c:v>
                </c:pt>
                <c:pt idx="4">
                  <c:v>3338.9</c:v>
                </c:pt>
                <c:pt idx="5">
                  <c:v>634.99</c:v>
                </c:pt>
                <c:pt idx="6">
                  <c:v>161.87</c:v>
                </c:pt>
                <c:pt idx="7">
                  <c:v>23.63</c:v>
                </c:pt>
                <c:pt idx="8">
                  <c:v>647.13</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277.12</c:v>
                </c:pt>
                <c:pt idx="1">
                  <c:v>96.99</c:v>
                </c:pt>
                <c:pt idx="2">
                  <c:v>1158.6300000000001</c:v>
                </c:pt>
                <c:pt idx="3">
                  <c:v>6977.76</c:v>
                </c:pt>
                <c:pt idx="4">
                  <c:v>40066.81</c:v>
                </c:pt>
                <c:pt idx="5">
                  <c:v>7619.9</c:v>
                </c:pt>
                <c:pt idx="6">
                  <c:v>1942.5</c:v>
                </c:pt>
                <c:pt idx="7">
                  <c:v>283.60000000000002</c:v>
                </c:pt>
                <c:pt idx="8">
                  <c:v>7765.57</c:v>
                </c:pt>
              </c:numCache>
            </c:numRef>
          </c:val>
        </c:ser>
        <c:dLbls>
          <c:showLegendKey val="0"/>
          <c:showVal val="0"/>
          <c:showCatName val="0"/>
          <c:showSerName val="0"/>
          <c:showPercent val="0"/>
          <c:showBubbleSize val="0"/>
        </c:dLbls>
        <c:gapWidth val="150"/>
        <c:axId val="304217088"/>
        <c:axId val="304057152"/>
      </c:barChart>
      <c:catAx>
        <c:axId val="304217088"/>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04057152"/>
        <c:crosses val="autoZero"/>
        <c:auto val="1"/>
        <c:lblAlgn val="ctr"/>
        <c:lblOffset val="100"/>
        <c:noMultiLvlLbl val="0"/>
      </c:catAx>
      <c:valAx>
        <c:axId val="304057152"/>
        <c:scaling>
          <c:orientation val="minMax"/>
        </c:scaling>
        <c:delete val="1"/>
        <c:axPos val="b"/>
        <c:majorGridlines/>
        <c:numFmt formatCode="General" sourceLinked="1"/>
        <c:majorTickMark val="out"/>
        <c:minorTickMark val="none"/>
        <c:tickLblPos val="nextTo"/>
        <c:crossAx val="304217088"/>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115.8367377324263</c:v>
                </c:pt>
                <c:pt idx="1">
                  <c:v>26.961092296819789</c:v>
                </c:pt>
                <c:pt idx="2">
                  <c:v>104.13509332469216</c:v>
                </c:pt>
                <c:pt idx="3">
                  <c:v>89.463827321428568</c:v>
                </c:pt>
                <c:pt idx="4">
                  <c:v>14.7365958839779</c:v>
                </c:pt>
                <c:pt idx="5">
                  <c:v>34.831105786163526</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9.6530614777021917</c:v>
                </c:pt>
                <c:pt idx="1">
                  <c:v>2.2467576914016489</c:v>
                </c:pt>
                <c:pt idx="2">
                  <c:v>8.677924443724347</c:v>
                </c:pt>
                <c:pt idx="3">
                  <c:v>7.4553189434523803</c:v>
                </c:pt>
                <c:pt idx="4">
                  <c:v>1.2280496569981583</c:v>
                </c:pt>
                <c:pt idx="5">
                  <c:v>2.9025921488469604</c:v>
                </c:pt>
              </c:numCache>
            </c:numRef>
          </c:val>
        </c:ser>
        <c:dLbls>
          <c:showLegendKey val="0"/>
          <c:showVal val="0"/>
          <c:showCatName val="0"/>
          <c:showSerName val="0"/>
          <c:showPercent val="0"/>
          <c:showBubbleSize val="0"/>
        </c:dLbls>
        <c:gapWidth val="150"/>
        <c:shape val="cylinder"/>
        <c:axId val="304223232"/>
        <c:axId val="304060032"/>
        <c:axId val="0"/>
      </c:bar3DChart>
      <c:catAx>
        <c:axId val="30422323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04060032"/>
        <c:crosses val="autoZero"/>
        <c:auto val="1"/>
        <c:lblAlgn val="ctr"/>
        <c:lblOffset val="100"/>
        <c:noMultiLvlLbl val="0"/>
      </c:catAx>
      <c:valAx>
        <c:axId val="304060032"/>
        <c:scaling>
          <c:orientation val="minMax"/>
        </c:scaling>
        <c:delete val="1"/>
        <c:axPos val="l"/>
        <c:numFmt formatCode="#,##0.00_ ;\-#,##0.00\ " sourceLinked="1"/>
        <c:majorTickMark val="out"/>
        <c:minorTickMark val="none"/>
        <c:tickLblPos val="nextTo"/>
        <c:crossAx val="304223232"/>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55.1</c:v>
                </c:pt>
                <c:pt idx="1">
                  <c:v>55.5</c:v>
                </c:pt>
                <c:pt idx="2">
                  <c:v>53.7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13.3</c:v>
                </c:pt>
                <c:pt idx="1">
                  <c:v>8.8000000000000007</c:v>
                </c:pt>
                <c:pt idx="2">
                  <c:v>9.1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2</c:v>
                </c:pt>
                <c:pt idx="1">
                  <c:v>1.7</c:v>
                </c:pt>
                <c:pt idx="2">
                  <c:v>1.9</c:v>
                </c:pt>
              </c:numCache>
            </c:numRef>
          </c:val>
        </c:ser>
        <c:dLbls>
          <c:showLegendKey val="0"/>
          <c:showVal val="0"/>
          <c:showCatName val="0"/>
          <c:showSerName val="0"/>
          <c:showPercent val="0"/>
          <c:showBubbleSize val="0"/>
        </c:dLbls>
        <c:gapWidth val="150"/>
        <c:shape val="cylinder"/>
        <c:axId val="35615744"/>
        <c:axId val="35213824"/>
        <c:axId val="0"/>
      </c:bar3DChart>
      <c:catAx>
        <c:axId val="3561574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5213824"/>
        <c:crosses val="autoZero"/>
        <c:auto val="1"/>
        <c:lblAlgn val="ctr"/>
        <c:lblOffset val="100"/>
        <c:noMultiLvlLbl val="0"/>
      </c:catAx>
      <c:valAx>
        <c:axId val="35213824"/>
        <c:scaling>
          <c:orientation val="minMax"/>
        </c:scaling>
        <c:delete val="1"/>
        <c:axPos val="l"/>
        <c:numFmt formatCode="General" sourceLinked="1"/>
        <c:majorTickMark val="out"/>
        <c:minorTickMark val="none"/>
        <c:tickLblPos val="nextTo"/>
        <c:crossAx val="35615744"/>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1.3</c:v>
                </c:pt>
                <c:pt idx="1">
                  <c:v>0.7</c:v>
                </c:pt>
                <c:pt idx="2">
                  <c:v>0.7</c:v>
                </c:pt>
              </c:numCache>
            </c:numRef>
          </c:val>
        </c:ser>
        <c:dLbls>
          <c:showLegendKey val="0"/>
          <c:showVal val="0"/>
          <c:showCatName val="0"/>
          <c:showSerName val="0"/>
          <c:showPercent val="0"/>
          <c:showBubbleSize val="0"/>
        </c:dLbls>
        <c:gapWidth val="150"/>
        <c:axId val="36032512"/>
        <c:axId val="303611904"/>
      </c:barChart>
      <c:catAx>
        <c:axId val="3603251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03611904"/>
        <c:crosses val="autoZero"/>
        <c:auto val="1"/>
        <c:lblAlgn val="ctr"/>
        <c:lblOffset val="100"/>
        <c:noMultiLvlLbl val="0"/>
      </c:catAx>
      <c:valAx>
        <c:axId val="303611904"/>
        <c:scaling>
          <c:orientation val="minMax"/>
        </c:scaling>
        <c:delete val="1"/>
        <c:axPos val="l"/>
        <c:numFmt formatCode="General" sourceLinked="1"/>
        <c:majorTickMark val="out"/>
        <c:minorTickMark val="none"/>
        <c:tickLblPos val="nextTo"/>
        <c:crossAx val="36032512"/>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baseline="0"/>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0.2</c:v>
                </c:pt>
                <c:pt idx="1">
                  <c:v>0.1</c:v>
                </c:pt>
                <c:pt idx="2">
                  <c:v>0.1</c:v>
                </c:pt>
              </c:numCache>
            </c:numRef>
          </c:val>
        </c:ser>
        <c:dLbls>
          <c:showLegendKey val="0"/>
          <c:showVal val="0"/>
          <c:showCatName val="0"/>
          <c:showSerName val="0"/>
          <c:showPercent val="0"/>
          <c:showBubbleSize val="0"/>
        </c:dLbls>
        <c:gapWidth val="150"/>
        <c:axId val="36788736"/>
        <c:axId val="303618240"/>
      </c:barChart>
      <c:catAx>
        <c:axId val="36788736"/>
        <c:scaling>
          <c:orientation val="minMax"/>
        </c:scaling>
        <c:delete val="0"/>
        <c:axPos val="l"/>
        <c:majorTickMark val="out"/>
        <c:minorTickMark val="none"/>
        <c:tickLblPos val="nextTo"/>
        <c:crossAx val="303618240"/>
        <c:crosses val="autoZero"/>
        <c:auto val="1"/>
        <c:lblAlgn val="ctr"/>
        <c:lblOffset val="100"/>
        <c:noMultiLvlLbl val="0"/>
      </c:catAx>
      <c:valAx>
        <c:axId val="303618240"/>
        <c:scaling>
          <c:orientation val="minMax"/>
        </c:scaling>
        <c:delete val="1"/>
        <c:axPos val="b"/>
        <c:numFmt formatCode="General" sourceLinked="1"/>
        <c:majorTickMark val="out"/>
        <c:minorTickMark val="none"/>
        <c:tickLblPos val="nextTo"/>
        <c:crossAx val="36788736"/>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 </c:v>
                </c:pt>
                <c:pt idx="2">
                  <c:v>2021 год</c:v>
                </c:pt>
              </c:strCache>
            </c:strRef>
          </c:cat>
          <c:val>
            <c:numRef>
              <c:f>Лист1!$B$2:$B$4</c:f>
              <c:numCache>
                <c:formatCode>General</c:formatCode>
                <c:ptCount val="3"/>
                <c:pt idx="0">
                  <c:v>4.5999999999999996</c:v>
                </c:pt>
                <c:pt idx="1">
                  <c:v>5.5</c:v>
                </c:pt>
                <c:pt idx="2">
                  <c:v>5.0999999999999996</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9062.5</c:v>
                </c:pt>
                <c:pt idx="1">
                  <c:v>7002.7</c:v>
                </c:pt>
                <c:pt idx="2">
                  <c:v>7477.9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348706074910929"/>
          <c:y val="0.48234545842248849"/>
          <c:w val="0.22540344714019103"/>
          <c:h val="0.3738226016367766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0.7</c:v>
                </c:pt>
                <c:pt idx="1">
                  <c:v>0.5</c:v>
                </c:pt>
                <c:pt idx="2">
                  <c:v>0.5</c:v>
                </c:pt>
              </c:numCache>
            </c:numRef>
          </c:val>
        </c:ser>
        <c:dLbls>
          <c:showLegendKey val="0"/>
          <c:showVal val="0"/>
          <c:showCatName val="0"/>
          <c:showSerName val="0"/>
          <c:showPercent val="0"/>
          <c:showBubbleSize val="0"/>
        </c:dLbls>
        <c:gapWidth val="150"/>
        <c:axId val="37041664"/>
        <c:axId val="305125568"/>
      </c:barChart>
      <c:catAx>
        <c:axId val="3704166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05125568"/>
        <c:crosses val="autoZero"/>
        <c:auto val="1"/>
        <c:lblAlgn val="ctr"/>
        <c:lblOffset val="100"/>
        <c:noMultiLvlLbl val="0"/>
      </c:catAx>
      <c:valAx>
        <c:axId val="305125568"/>
        <c:scaling>
          <c:orientation val="minMax"/>
        </c:scaling>
        <c:delete val="1"/>
        <c:axPos val="l"/>
        <c:numFmt formatCode="General" sourceLinked="1"/>
        <c:majorTickMark val="out"/>
        <c:minorTickMark val="none"/>
        <c:tickLblPos val="nextTo"/>
        <c:crossAx val="3704166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roundedCorners val="0"/>
  <c:style val="2"/>
  <c:chart>
    <c:autoTitleDeleted val="1"/>
    <c:view3D>
      <c:rotX val="30"/>
      <c:rotY val="0"/>
      <c:rAngAx val="1"/>
    </c:view3D>
    <c:floor>
      <c:thickness val="0"/>
      <c:spPr>
        <a:solidFill>
          <a:srgbClr val="CCCCCC"/>
        </a:solidFill>
        <a:ln>
          <a:noFill/>
        </a:ln>
      </c:spPr>
    </c:floor>
    <c:sideWall>
      <c:thickness val="0"/>
    </c:sideWall>
    <c:backWall>
      <c:thickness val="0"/>
      <c:spPr>
        <a:noFill/>
        <a:ln>
          <a:solidFill>
            <a:srgbClr val="B3B3B3"/>
          </a:solidFill>
        </a:ln>
      </c:spPr>
    </c:backWall>
    <c:plotArea>
      <c:layout/>
      <c:pie3DChart>
        <c:varyColors val="1"/>
        <c:ser>
          <c:idx val="0"/>
          <c:order val="0"/>
          <c:tx>
            <c:strRef>
              <c:f>label 0</c:f>
              <c:strCache>
                <c:ptCount val="1"/>
                <c:pt idx="0">
                  <c:v>Столбец 1</c:v>
                </c:pt>
              </c:strCache>
            </c:strRef>
          </c:tx>
          <c:spPr>
            <a:solidFill>
              <a:srgbClr val="004586"/>
            </a:solidFill>
            <a:ln>
              <a:noFill/>
            </a:ln>
          </c:spPr>
          <c:explosion val="50"/>
          <c:dPt>
            <c:idx val="0"/>
            <c:bubble3D val="0"/>
            <c:spPr>
              <a:solidFill>
                <a:srgbClr val="BD7CB5"/>
              </a:solidFill>
              <a:ln>
                <a:noFill/>
              </a:ln>
            </c:spPr>
          </c:dPt>
          <c:dPt>
            <c:idx val="1"/>
            <c:bubble3D val="0"/>
            <c:spPr>
              <a:solidFill>
                <a:srgbClr val="999999"/>
              </a:solidFill>
              <a:ln>
                <a:noFill/>
              </a:ln>
            </c:spPr>
          </c:dPt>
          <c:dPt>
            <c:idx val="2"/>
            <c:bubble3D val="0"/>
            <c:spPr>
              <a:solidFill>
                <a:srgbClr val="F37B70"/>
              </a:solidFill>
              <a:ln>
                <a:noFill/>
              </a:ln>
            </c:spPr>
          </c:dPt>
          <c:dPt>
            <c:idx val="3"/>
            <c:bubble3D val="0"/>
            <c:spPr>
              <a:solidFill>
                <a:srgbClr val="579D1C"/>
              </a:solidFill>
              <a:ln>
                <a:noFill/>
              </a:ln>
            </c:spPr>
          </c:dPt>
          <c:dPt>
            <c:idx val="4"/>
            <c:bubble3D val="0"/>
            <c:spPr>
              <a:solidFill>
                <a:srgbClr val="FFF9AE"/>
              </a:solidFill>
              <a:ln>
                <a:noFill/>
              </a:ln>
            </c:spPr>
          </c:dPt>
          <c:dPt>
            <c:idx val="5"/>
            <c:bubble3D val="0"/>
            <c:spPr>
              <a:solidFill>
                <a:srgbClr val="83CAFF"/>
              </a:solidFill>
              <a:ln>
                <a:noFill/>
              </a:ln>
            </c:spPr>
          </c:dPt>
          <c:dLbls>
            <c:dLblPos val="ctr"/>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0</c:f>
              <c:numCache>
                <c:formatCode>General</c:formatCode>
                <c:ptCount val="6"/>
                <c:pt idx="0">
                  <c:v>260.8</c:v>
                </c:pt>
                <c:pt idx="1">
                  <c:v>77.3</c:v>
                </c:pt>
                <c:pt idx="2">
                  <c:v>28.1</c:v>
                </c:pt>
                <c:pt idx="3">
                  <c:v>117.8</c:v>
                </c:pt>
                <c:pt idx="4">
                  <c:v>44.1</c:v>
                </c:pt>
                <c:pt idx="5">
                  <c:v>11.8</c:v>
                </c:pt>
              </c:numCache>
            </c:numRef>
          </c:val>
        </c:ser>
        <c:dLbls>
          <c:showLegendKey val="0"/>
          <c:showVal val="0"/>
          <c:showCatName val="0"/>
          <c:showSerName val="0"/>
          <c:showPercent val="0"/>
          <c:showBubbleSize val="0"/>
          <c:showLeaderLines val="0"/>
        </c:dLbls>
      </c:pie3DChart>
      <c:spPr>
        <a:noFill/>
        <a:ln>
          <a:solidFill>
            <a:srgbClr val="B3B3B3"/>
          </a:solidFill>
        </a:ln>
      </c:spPr>
    </c:plotArea>
    <c:legend>
      <c:legendPos val="r"/>
      <c:layout/>
      <c:overlay val="0"/>
      <c:spPr>
        <a:noFill/>
        <a:ln>
          <a:noFill/>
        </a:ln>
      </c:spPr>
    </c:legend>
    <c:plotVisOnly val="1"/>
    <c:dispBlanksAs val="zero"/>
    <c:showDLblsOverMax val="1"/>
  </c:chart>
  <c:spPr>
    <a:noFill/>
    <a:ln>
      <a:noFill/>
    </a:ln>
  </c:spPr>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9.4</c:v>
                </c:pt>
                <c:pt idx="1">
                  <c:v>12.6</c:v>
                </c:pt>
                <c:pt idx="2">
                  <c:v>13</c:v>
                </c:pt>
              </c:numCache>
            </c:numRef>
          </c:val>
        </c:ser>
        <c:dLbls>
          <c:showLegendKey val="0"/>
          <c:showVal val="0"/>
          <c:showCatName val="0"/>
          <c:showSerName val="0"/>
          <c:showPercent val="0"/>
          <c:showBubbleSize val="0"/>
        </c:dLbls>
        <c:gapWidth val="150"/>
        <c:shape val="cylinder"/>
        <c:axId val="304558080"/>
        <c:axId val="303624704"/>
        <c:axId val="0"/>
      </c:bar3DChart>
      <c:catAx>
        <c:axId val="30455808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03624704"/>
        <c:crosses val="autoZero"/>
        <c:auto val="1"/>
        <c:lblAlgn val="ctr"/>
        <c:lblOffset val="100"/>
        <c:noMultiLvlLbl val="0"/>
      </c:catAx>
      <c:valAx>
        <c:axId val="303624704"/>
        <c:scaling>
          <c:orientation val="minMax"/>
        </c:scaling>
        <c:delete val="1"/>
        <c:axPos val="l"/>
        <c:numFmt formatCode="General" sourceLinked="1"/>
        <c:majorTickMark val="out"/>
        <c:minorTickMark val="none"/>
        <c:tickLblPos val="nextTo"/>
        <c:crossAx val="30455808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8.3000000000000007</c:v>
                </c:pt>
                <c:pt idx="1">
                  <c:v>8.6999999999999993</c:v>
                </c:pt>
                <c:pt idx="2">
                  <c:v>8.4</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sz="1400" baseline="0">
                <a:latin typeface="Times New Roman" panose="02020603050405020304" pitchFamily="18" charset="0"/>
              </a:defRPr>
            </a:pPr>
            <a:r>
              <a:rPr lang="ru-RU" dirty="0" err="1"/>
              <a:t>Предусмотренно</a:t>
            </a:r>
            <a:r>
              <a:rPr lang="ru-RU" dirty="0"/>
              <a:t> </a:t>
            </a:r>
            <a:r>
              <a:rPr lang="ru-RU" dirty="0" smtClean="0"/>
              <a:t>программой, </a:t>
            </a:r>
            <a:r>
              <a:rPr lang="ru-RU" dirty="0" err="1" smtClean="0"/>
              <a:t>тыс.руб</a:t>
            </a:r>
            <a:r>
              <a:rPr lang="ru-RU" dirty="0" smtClean="0"/>
              <a:t>.</a:t>
            </a:r>
            <a:endParaRPr lang="ru-RU"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Предусмотренно программой</c:v>
                </c:pt>
              </c:strCache>
            </c:strRef>
          </c:tx>
          <c:invertIfNegative val="0"/>
          <c:dPt>
            <c:idx val="0"/>
            <c:invertIfNegative val="0"/>
            <c:bubble3D val="0"/>
            <c:spPr>
              <a:solidFill>
                <a:srgbClr val="92D050"/>
              </a:solidFill>
            </c:spPr>
          </c:dPt>
          <c:dPt>
            <c:idx val="1"/>
            <c:invertIfNegative val="0"/>
            <c:bubble3D val="0"/>
            <c:spPr>
              <a:solidFill>
                <a:schemeClr val="accent1"/>
              </a:solidFill>
            </c:spPr>
          </c:dPt>
          <c:dPt>
            <c:idx val="2"/>
            <c:invertIfNegative val="0"/>
            <c:bubble3D val="0"/>
            <c:spPr>
              <a:solidFill>
                <a:srgbClr val="00B0F0"/>
              </a:solidFill>
            </c:spPr>
          </c:dPt>
          <c:dLbls>
            <c:numFmt formatCode="#,##0.00" sourceLinked="0"/>
            <c:txPr>
              <a:bodyPr/>
              <a:lstStyle/>
              <a:p>
                <a:pPr>
                  <a:defRPr sz="10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17824.8</c:v>
                </c:pt>
                <c:pt idx="1">
                  <c:v>8292.9</c:v>
                </c:pt>
                <c:pt idx="2">
                  <c:v>8792.9</c:v>
                </c:pt>
              </c:numCache>
            </c:numRef>
          </c:val>
        </c:ser>
        <c:dLbls>
          <c:showLegendKey val="0"/>
          <c:showVal val="0"/>
          <c:showCatName val="0"/>
          <c:showSerName val="0"/>
          <c:showPercent val="0"/>
          <c:showBubbleSize val="0"/>
        </c:dLbls>
        <c:gapWidth val="150"/>
        <c:shape val="box"/>
        <c:axId val="306173952"/>
        <c:axId val="305126720"/>
        <c:axId val="0"/>
      </c:bar3DChart>
      <c:catAx>
        <c:axId val="30617395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05126720"/>
        <c:crosses val="autoZero"/>
        <c:auto val="1"/>
        <c:lblAlgn val="ctr"/>
        <c:lblOffset val="100"/>
        <c:noMultiLvlLbl val="0"/>
      </c:catAx>
      <c:valAx>
        <c:axId val="305126720"/>
        <c:scaling>
          <c:orientation val="minMax"/>
        </c:scaling>
        <c:delete val="1"/>
        <c:axPos val="l"/>
        <c:numFmt formatCode="General" sourceLinked="1"/>
        <c:majorTickMark val="out"/>
        <c:minorTickMark val="none"/>
        <c:tickLblPos val="nextTo"/>
        <c:crossAx val="30617395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pie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chemeClr val="accent1"/>
              </a:solidFill>
            </c:spPr>
          </c:dPt>
          <c:dPt>
            <c:idx val="2"/>
            <c:bubble3D val="0"/>
            <c:spPr>
              <a:solidFill>
                <a:srgbClr val="00B0F0"/>
              </a:solidFill>
            </c:spPr>
          </c:dPt>
          <c:dLbls>
            <c:numFmt formatCode="#,##0.0" sourceLinked="0"/>
            <c:txPr>
              <a:bodyPr/>
              <a:lstStyle/>
              <a:p>
                <a:pPr>
                  <a:defRPr sz="10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2.2999999999999998</c:v>
                </c:pt>
                <c:pt idx="1">
                  <c:v>1.6</c:v>
                </c:pt>
                <c:pt idx="2">
                  <c:v>1.7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Лист1!$B$1</c:f>
              <c:strCache>
                <c:ptCount val="1"/>
                <c:pt idx="0">
                  <c:v>2015 год</c:v>
                </c:pt>
              </c:strCache>
            </c:strRef>
          </c:tx>
          <c:spPr>
            <a:solidFill>
              <a:srgbClr val="0000FF"/>
            </a:solidFill>
          </c:spPr>
          <c:invertIfNegative val="0"/>
          <c:dLbls>
            <c:dLbl>
              <c:idx val="0"/>
              <c:numFmt formatCode="#,##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Лист1!$B$2</c:f>
              <c:numCache>
                <c:formatCode>General</c:formatCode>
                <c:ptCount val="1"/>
                <c:pt idx="0">
                  <c:v>25</c:v>
                </c:pt>
              </c:numCache>
            </c:numRef>
          </c:val>
        </c:ser>
        <c:ser>
          <c:idx val="1"/>
          <c:order val="1"/>
          <c:tx>
            <c:strRef>
              <c:f>Лист1!$C$1</c:f>
              <c:strCache>
                <c:ptCount val="1"/>
                <c:pt idx="0">
                  <c:v>2016 год</c:v>
                </c:pt>
              </c:strCache>
            </c:strRef>
          </c:tx>
          <c:spPr>
            <a:solidFill>
              <a:srgbClr val="7030A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Лист1!$C$2</c:f>
              <c:numCache>
                <c:formatCode>General</c:formatCode>
                <c:ptCount val="1"/>
                <c:pt idx="0">
                  <c:v>26.2</c:v>
                </c:pt>
              </c:numCache>
            </c:numRef>
          </c:val>
        </c:ser>
        <c:ser>
          <c:idx val="2"/>
          <c:order val="2"/>
          <c:tx>
            <c:strRef>
              <c:f>Лист1!$D$1</c:f>
              <c:strCache>
                <c:ptCount val="1"/>
                <c:pt idx="0">
                  <c:v>2017 год</c:v>
                </c:pt>
              </c:strCache>
            </c:strRef>
          </c:tx>
          <c:spPr>
            <a:solidFill>
              <a:srgbClr val="FFFF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Лист1!$D$2</c:f>
              <c:numCache>
                <c:formatCode>General</c:formatCode>
                <c:ptCount val="1"/>
                <c:pt idx="0">
                  <c:v>27.4</c:v>
                </c:pt>
              </c:numCache>
            </c:numRef>
          </c:val>
        </c:ser>
        <c:ser>
          <c:idx val="3"/>
          <c:order val="3"/>
          <c:tx>
            <c:strRef>
              <c:f>Лист1!$E$1</c:f>
              <c:strCache>
                <c:ptCount val="1"/>
                <c:pt idx="0">
                  <c:v>2018 год</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Лист1!$E$2</c:f>
              <c:numCache>
                <c:formatCode>General</c:formatCode>
                <c:ptCount val="1"/>
                <c:pt idx="0">
                  <c:v>28.6</c:v>
                </c:pt>
              </c:numCache>
            </c:numRef>
          </c:val>
        </c:ser>
        <c:ser>
          <c:idx val="4"/>
          <c:order val="4"/>
          <c:tx>
            <c:strRef>
              <c:f>Лист1!$F$1</c:f>
              <c:strCache>
                <c:ptCount val="1"/>
                <c:pt idx="0">
                  <c:v>2019 год</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Лист1!$F$2</c:f>
              <c:numCache>
                <c:formatCode>General</c:formatCode>
                <c:ptCount val="1"/>
                <c:pt idx="0">
                  <c:v>30.6</c:v>
                </c:pt>
              </c:numCache>
            </c:numRef>
          </c:val>
        </c:ser>
        <c:ser>
          <c:idx val="5"/>
          <c:order val="5"/>
          <c:tx>
            <c:strRef>
              <c:f>Лист1!$G$1</c:f>
              <c:strCache>
                <c:ptCount val="1"/>
                <c:pt idx="0">
                  <c:v>2020 год</c:v>
                </c:pt>
              </c:strCache>
            </c:strRef>
          </c:tx>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Лист1!$G$2</c:f>
              <c:numCache>
                <c:formatCode>General</c:formatCode>
                <c:ptCount val="1"/>
                <c:pt idx="0">
                  <c:v>31.7</c:v>
                </c:pt>
              </c:numCache>
            </c:numRef>
          </c:val>
        </c:ser>
        <c:ser>
          <c:idx val="6"/>
          <c:order val="6"/>
          <c:tx>
            <c:strRef>
              <c:f>Лист1!$H$1</c:f>
              <c:strCache>
                <c:ptCount val="1"/>
                <c:pt idx="0">
                  <c:v>2021 год</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Лист1!$H$2</c:f>
              <c:numCache>
                <c:formatCode>General</c:formatCode>
                <c:ptCount val="1"/>
                <c:pt idx="0">
                  <c:v>32.700000000000003</c:v>
                </c:pt>
              </c:numCache>
            </c:numRef>
          </c:val>
        </c:ser>
        <c:dLbls>
          <c:showLegendKey val="0"/>
          <c:showVal val="0"/>
          <c:showCatName val="0"/>
          <c:showSerName val="0"/>
          <c:showPercent val="0"/>
          <c:showBubbleSize val="0"/>
        </c:dLbls>
        <c:gapWidth val="150"/>
        <c:axId val="152399872"/>
        <c:axId val="38138368"/>
      </c:barChart>
      <c:catAx>
        <c:axId val="152399872"/>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38138368"/>
        <c:crosses val="autoZero"/>
        <c:auto val="1"/>
        <c:lblAlgn val="ctr"/>
        <c:lblOffset val="100"/>
        <c:noMultiLvlLbl val="0"/>
      </c:catAx>
      <c:valAx>
        <c:axId val="38138368"/>
        <c:scaling>
          <c:orientation val="minMax"/>
        </c:scaling>
        <c:delete val="1"/>
        <c:axPos val="b"/>
        <c:numFmt formatCode="General" sourceLinked="1"/>
        <c:majorTickMark val="out"/>
        <c:minorTickMark val="none"/>
        <c:tickLblPos val="nextTo"/>
        <c:crossAx val="152399872"/>
        <c:crosses val="autoZero"/>
        <c:crossBetween val="between"/>
      </c:valAx>
    </c:plotArea>
    <c:legend>
      <c:legendPos val="r"/>
      <c:layout>
        <c:manualLayout>
          <c:xMode val="edge"/>
          <c:yMode val="edge"/>
          <c:x val="0.84325411842790898"/>
          <c:y val="7.1603369207522589E-3"/>
          <c:w val="0.14288193888512069"/>
          <c:h val="0.89476402771842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2019 год</c:v>
                </c:pt>
              </c:strCache>
            </c:strRef>
          </c:tx>
          <c:invertIfNegative val="0"/>
          <c:dLbls>
            <c:dLbl>
              <c:idx val="0"/>
              <c:layout>
                <c:manualLayout>
                  <c:x val="-9.4063622560456254E-3"/>
                  <c:y val="-1.8954714649457222E-2"/>
                </c:manualLayout>
              </c:layout>
              <c:showLegendKey val="0"/>
              <c:showVal val="1"/>
              <c:showCatName val="0"/>
              <c:showSerName val="0"/>
              <c:showPercent val="0"/>
              <c:showBubbleSize val="0"/>
            </c:dLbl>
            <c:dLbl>
              <c:idx val="1"/>
              <c:layout>
                <c:manualLayout>
                  <c:x val="-1.646113394807993E-2"/>
                  <c:y val="-1.895471464945719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Лист1!$B$2:$B$3</c:f>
              <c:numCache>
                <c:formatCode>General</c:formatCode>
                <c:ptCount val="2"/>
                <c:pt idx="0">
                  <c:v>3270</c:v>
                </c:pt>
                <c:pt idx="1">
                  <c:v>8131.8</c:v>
                </c:pt>
              </c:numCache>
            </c:numRef>
          </c:val>
        </c:ser>
        <c:ser>
          <c:idx val="1"/>
          <c:order val="1"/>
          <c:tx>
            <c:strRef>
              <c:f>Лист1!$C$1</c:f>
              <c:strCache>
                <c:ptCount val="1"/>
                <c:pt idx="0">
                  <c:v>2020 год</c:v>
                </c:pt>
              </c:strCache>
            </c:strRef>
          </c:tx>
          <c:spPr>
            <a:solidFill>
              <a:srgbClr val="92D050"/>
            </a:solidFill>
          </c:spPr>
          <c:invertIfNegative val="0"/>
          <c:dLbls>
            <c:dLbl>
              <c:idx val="0"/>
              <c:layout>
                <c:manualLayout>
                  <c:x val="2.3515905640114063E-3"/>
                  <c:y val="-6.6341501273100123E-2"/>
                </c:manualLayout>
              </c:layout>
              <c:showLegendKey val="0"/>
              <c:showVal val="1"/>
              <c:showCatName val="0"/>
              <c:showSerName val="0"/>
              <c:showPercent val="0"/>
              <c:showBubbleSize val="0"/>
            </c:dLbl>
            <c:dLbl>
              <c:idx val="1"/>
              <c:layout>
                <c:manualLayout>
                  <c:x val="2.1164315076102655E-2"/>
                  <c:y val="-1.4216035987092883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Лист1!$C$2:$C$3</c:f>
              <c:numCache>
                <c:formatCode>General</c:formatCode>
                <c:ptCount val="2"/>
                <c:pt idx="0">
                  <c:v>3450</c:v>
                </c:pt>
                <c:pt idx="1">
                  <c:v>7021.2</c:v>
                </c:pt>
              </c:numCache>
            </c:numRef>
          </c:val>
        </c:ser>
        <c:ser>
          <c:idx val="2"/>
          <c:order val="2"/>
          <c:tx>
            <c:strRef>
              <c:f>Лист1!$D$1</c:f>
              <c:strCache>
                <c:ptCount val="1"/>
                <c:pt idx="0">
                  <c:v>2021 год</c:v>
                </c:pt>
              </c:strCache>
            </c:strRef>
          </c:tx>
          <c:spPr>
            <a:solidFill>
              <a:srgbClr val="FF66FF"/>
            </a:solidFill>
          </c:spPr>
          <c:invertIfNegative val="0"/>
          <c:dLbls>
            <c:dLbl>
              <c:idx val="0"/>
              <c:layout>
                <c:manualLayout>
                  <c:x val="1.4109543384068437E-2"/>
                  <c:y val="-1.4216035987092928E-2"/>
                </c:manualLayout>
              </c:layout>
              <c:showLegendKey val="0"/>
              <c:showVal val="1"/>
              <c:showCatName val="0"/>
              <c:showSerName val="0"/>
              <c:showPercent val="0"/>
              <c:showBubbleSize val="0"/>
            </c:dLbl>
            <c:dLbl>
              <c:idx val="1"/>
              <c:layout>
                <c:manualLayout>
                  <c:x val="4.9383401844239443E-2"/>
                  <c:y val="-1.4216035987092883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Лист1!$D$2:$D$3</c:f>
              <c:numCache>
                <c:formatCode>General</c:formatCode>
                <c:ptCount val="2"/>
                <c:pt idx="0">
                  <c:v>3450</c:v>
                </c:pt>
                <c:pt idx="1">
                  <c:v>7021.2</c:v>
                </c:pt>
              </c:numCache>
            </c:numRef>
          </c:val>
        </c:ser>
        <c:dLbls>
          <c:showLegendKey val="0"/>
          <c:showVal val="0"/>
          <c:showCatName val="0"/>
          <c:showSerName val="0"/>
          <c:showPercent val="0"/>
          <c:showBubbleSize val="0"/>
        </c:dLbls>
        <c:gapWidth val="150"/>
        <c:shape val="cylinder"/>
        <c:axId val="307189248"/>
        <c:axId val="38140096"/>
        <c:axId val="0"/>
      </c:bar3DChart>
      <c:catAx>
        <c:axId val="30718924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8140096"/>
        <c:crosses val="autoZero"/>
        <c:auto val="1"/>
        <c:lblAlgn val="ctr"/>
        <c:lblOffset val="100"/>
        <c:noMultiLvlLbl val="0"/>
      </c:catAx>
      <c:valAx>
        <c:axId val="38140096"/>
        <c:scaling>
          <c:orientation val="minMax"/>
        </c:scaling>
        <c:delete val="1"/>
        <c:axPos val="l"/>
        <c:numFmt formatCode="General" sourceLinked="1"/>
        <c:majorTickMark val="out"/>
        <c:minorTickMark val="none"/>
        <c:tickLblPos val="nextTo"/>
        <c:crossAx val="307189248"/>
        <c:crosses val="autoZero"/>
        <c:crossBetween val="between"/>
      </c:valAx>
    </c:plotArea>
    <c:legend>
      <c:legendPos val="r"/>
      <c:layout>
        <c:manualLayout>
          <c:xMode val="edge"/>
          <c:yMode val="edge"/>
          <c:x val="0.76893796427489791"/>
          <c:y val="0.16817458635439644"/>
          <c:w val="0.21946153623722164"/>
          <c:h val="0.7272509843019142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Лист1!$B$1</c:f>
              <c:strCache>
                <c:ptCount val="1"/>
                <c:pt idx="0">
                  <c:v>2019 год</c:v>
                </c:pt>
              </c:strCache>
            </c:strRef>
          </c:tx>
          <c:spPr>
            <a:solidFill>
              <a:srgbClr val="FF66FF"/>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Лист1!$B$2:$B$3</c:f>
              <c:numCache>
                <c:formatCode>General</c:formatCode>
                <c:ptCount val="2"/>
                <c:pt idx="0">
                  <c:v>8131.8</c:v>
                </c:pt>
                <c:pt idx="1">
                  <c:v>3270</c:v>
                </c:pt>
              </c:numCache>
            </c:numRef>
          </c:val>
        </c:ser>
        <c:ser>
          <c:idx val="1"/>
          <c:order val="1"/>
          <c:tx>
            <c:strRef>
              <c:f>Лист1!$C$1</c:f>
              <c:strCache>
                <c:ptCount val="1"/>
                <c:pt idx="0">
                  <c:v>2020 год</c:v>
                </c:pt>
              </c:strCache>
            </c:strRef>
          </c:tx>
          <c:spPr>
            <a:solidFill>
              <a:srgbClr val="92D050"/>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Лист1!$C$2:$C$3</c:f>
              <c:numCache>
                <c:formatCode>General</c:formatCode>
                <c:ptCount val="2"/>
                <c:pt idx="0">
                  <c:v>7021.2</c:v>
                </c:pt>
                <c:pt idx="1">
                  <c:v>3450</c:v>
                </c:pt>
              </c:numCache>
            </c:numRef>
          </c:val>
        </c:ser>
        <c:ser>
          <c:idx val="2"/>
          <c:order val="2"/>
          <c:tx>
            <c:strRef>
              <c:f>Лист1!$D$1</c:f>
              <c:strCache>
                <c:ptCount val="1"/>
                <c:pt idx="0">
                  <c:v>2021 год</c:v>
                </c:pt>
              </c:strCache>
            </c:strRef>
          </c:tx>
          <c:spPr>
            <a:solidFill>
              <a:schemeClr val="accent1"/>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Лист1!$D$2:$D$3</c:f>
              <c:numCache>
                <c:formatCode>General</c:formatCode>
                <c:ptCount val="2"/>
                <c:pt idx="0">
                  <c:v>7021.2</c:v>
                </c:pt>
                <c:pt idx="1">
                  <c:v>3450</c:v>
                </c:pt>
              </c:numCache>
            </c:numRef>
          </c:val>
        </c:ser>
        <c:dLbls>
          <c:showLegendKey val="0"/>
          <c:showVal val="0"/>
          <c:showCatName val="0"/>
          <c:showSerName val="0"/>
          <c:showPercent val="0"/>
          <c:showBubbleSize val="0"/>
        </c:dLbls>
        <c:gapWidth val="150"/>
        <c:shape val="box"/>
        <c:axId val="307189760"/>
        <c:axId val="38140672"/>
        <c:axId val="0"/>
      </c:bar3DChart>
      <c:catAx>
        <c:axId val="307189760"/>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38140672"/>
        <c:crosses val="autoZero"/>
        <c:auto val="1"/>
        <c:lblAlgn val="ctr"/>
        <c:lblOffset val="100"/>
        <c:noMultiLvlLbl val="0"/>
      </c:catAx>
      <c:valAx>
        <c:axId val="38140672"/>
        <c:scaling>
          <c:orientation val="minMax"/>
        </c:scaling>
        <c:delete val="1"/>
        <c:axPos val="b"/>
        <c:numFmt formatCode="General" sourceLinked="1"/>
        <c:majorTickMark val="out"/>
        <c:minorTickMark val="none"/>
        <c:tickLblPos val="nextTo"/>
        <c:crossAx val="30718976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1"/>
            <c:bubble3D val="0"/>
            <c:spPr>
              <a:solidFill>
                <a:srgbClr val="FF66FF"/>
              </a:solidFill>
            </c:spPr>
          </c:dPt>
          <c:dPt>
            <c:idx val="2"/>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1.5</c:v>
                </c:pt>
                <c:pt idx="1">
                  <c:v>2</c:v>
                </c:pt>
                <c:pt idx="2">
                  <c:v>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0"/>
      <c:perspective val="30"/>
    </c:view3D>
    <c:floor>
      <c:thickness val="0"/>
    </c:floor>
    <c:side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bar3DChart>
        <c:barDir val="col"/>
        <c:grouping val="standard"/>
        <c:varyColors val="0"/>
        <c:ser>
          <c:idx val="0"/>
          <c:order val="0"/>
          <c:tx>
            <c:strRef>
              <c:f>Лист1!$B$1</c:f>
              <c:strCache>
                <c:ptCount val="1"/>
                <c:pt idx="0">
                  <c:v>Благоустройство наиболее посещаемых муниципальных территорий</c:v>
                </c:pt>
              </c:strCache>
            </c:strRef>
          </c:tx>
          <c:invertIfNegative val="0"/>
          <c:dLbls>
            <c:numFmt formatCode="#,##0.0" sourceLinked="0"/>
            <c:txPr>
              <a:bodyPr/>
              <a:lstStyle/>
              <a:p>
                <a:pPr>
                  <a:defRPr sz="1200" b="1" i="0" baseline="0">
                    <a:solidFill>
                      <a:schemeClr val="tx1"/>
                    </a:solidFill>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5898.3</c:v>
                </c:pt>
                <c:pt idx="1">
                  <c:v>331.6</c:v>
                </c:pt>
                <c:pt idx="2">
                  <c:v>2383.6999999999998</c:v>
                </c:pt>
              </c:numCache>
            </c:numRef>
          </c:val>
        </c:ser>
        <c:ser>
          <c:idx val="1"/>
          <c:order val="1"/>
          <c:tx>
            <c:strRef>
              <c:f>Лист1!$C$1</c:f>
              <c:strCache>
                <c:ptCount val="1"/>
                <c:pt idx="0">
                  <c:v>Благоустройство дворовых территорий</c:v>
                </c:pt>
              </c:strCache>
            </c:strRef>
          </c:tx>
          <c:spPr>
            <a:solidFill>
              <a:srgbClr val="66FFFF"/>
            </a:solidFill>
          </c:spPr>
          <c:invertIfNegative val="0"/>
          <c:dLbls>
            <c:dLbl>
              <c:idx val="2"/>
              <c:layout>
                <c:manualLayout>
                  <c:x val="4.7651643484139396E-2"/>
                  <c:y val="1.4510106803526299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Лист1!$C$2:$C$4</c:f>
              <c:numCache>
                <c:formatCode>General</c:formatCode>
                <c:ptCount val="3"/>
                <c:pt idx="0">
                  <c:v>0</c:v>
                </c:pt>
                <c:pt idx="1">
                  <c:v>663.1</c:v>
                </c:pt>
                <c:pt idx="2">
                  <c:v>938.1</c:v>
                </c:pt>
              </c:numCache>
            </c:numRef>
          </c:val>
        </c:ser>
        <c:dLbls>
          <c:showLegendKey val="0"/>
          <c:showVal val="0"/>
          <c:showCatName val="0"/>
          <c:showSerName val="0"/>
          <c:showPercent val="0"/>
          <c:showBubbleSize val="0"/>
        </c:dLbls>
        <c:gapWidth val="150"/>
        <c:shape val="box"/>
        <c:axId val="327230976"/>
        <c:axId val="306920192"/>
        <c:axId val="306775296"/>
      </c:bar3DChart>
      <c:catAx>
        <c:axId val="32723097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06920192"/>
        <c:crosses val="autoZero"/>
        <c:auto val="1"/>
        <c:lblAlgn val="ctr"/>
        <c:lblOffset val="100"/>
        <c:noMultiLvlLbl val="0"/>
      </c:catAx>
      <c:valAx>
        <c:axId val="306920192"/>
        <c:scaling>
          <c:orientation val="minMax"/>
        </c:scaling>
        <c:delete val="1"/>
        <c:axPos val="l"/>
        <c:majorGridlines/>
        <c:numFmt formatCode="General" sourceLinked="1"/>
        <c:majorTickMark val="out"/>
        <c:minorTickMark val="none"/>
        <c:tickLblPos val="nextTo"/>
        <c:crossAx val="327230976"/>
        <c:crosses val="autoZero"/>
        <c:crossBetween val="between"/>
      </c:valAx>
      <c:serAx>
        <c:axId val="306775296"/>
        <c:scaling>
          <c:orientation val="minMax"/>
        </c:scaling>
        <c:delete val="1"/>
        <c:axPos val="b"/>
        <c:majorTickMark val="out"/>
        <c:minorTickMark val="none"/>
        <c:tickLblPos val="nextTo"/>
        <c:crossAx val="306920192"/>
        <c:crosses val="autoZero"/>
      </c:serAx>
    </c:plotArea>
    <c:legend>
      <c:legendPos val="r"/>
      <c:layout>
        <c:manualLayout>
          <c:xMode val="edge"/>
          <c:yMode val="edge"/>
          <c:x val="0"/>
          <c:y val="0.84562588831559371"/>
          <c:w val="0.85821050378603003"/>
          <c:h val="0.1306230314960630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0.8</c:v>
                </c:pt>
                <c:pt idx="1">
                  <c:v>0.2</c:v>
                </c:pt>
                <c:pt idx="2">
                  <c:v>0.6</c:v>
                </c:pt>
              </c:numCache>
            </c:numRef>
          </c:val>
        </c:ser>
        <c:dLbls>
          <c:showLegendKey val="0"/>
          <c:showVal val="0"/>
          <c:showCatName val="0"/>
          <c:showSerName val="0"/>
          <c:showPercent val="0"/>
          <c:showBubbleSize val="0"/>
        </c:dLbls>
        <c:gapWidth val="150"/>
        <c:shape val="cone"/>
        <c:axId val="311367168"/>
        <c:axId val="36835264"/>
        <c:axId val="8404096"/>
      </c:bar3DChart>
      <c:catAx>
        <c:axId val="31136716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6835264"/>
        <c:crosses val="autoZero"/>
        <c:auto val="1"/>
        <c:lblAlgn val="ctr"/>
        <c:lblOffset val="100"/>
        <c:noMultiLvlLbl val="0"/>
      </c:catAx>
      <c:valAx>
        <c:axId val="36835264"/>
        <c:scaling>
          <c:orientation val="minMax"/>
        </c:scaling>
        <c:delete val="1"/>
        <c:axPos val="l"/>
        <c:majorGridlines/>
        <c:numFmt formatCode="General" sourceLinked="1"/>
        <c:majorTickMark val="out"/>
        <c:minorTickMark val="none"/>
        <c:tickLblPos val="nextTo"/>
        <c:crossAx val="311367168"/>
        <c:crosses val="autoZero"/>
        <c:crossBetween val="between"/>
      </c:valAx>
      <c:serAx>
        <c:axId val="8404096"/>
        <c:scaling>
          <c:orientation val="minMax"/>
        </c:scaling>
        <c:delete val="1"/>
        <c:axPos val="b"/>
        <c:majorTickMark val="out"/>
        <c:minorTickMark val="none"/>
        <c:tickLblPos val="nextTo"/>
        <c:crossAx val="36835264"/>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roundedCorners val="0"/>
  <c:style val="2"/>
  <c:chart>
    <c:autoTitleDeleted val="1"/>
    <c:view3D>
      <c:rotX val="0"/>
      <c:rotY val="5"/>
      <c:rAngAx val="1"/>
    </c:view3D>
    <c:floor>
      <c:thickness val="0"/>
      <c:spPr>
        <a:solidFill>
          <a:srgbClr val="CCCCCC"/>
        </a:solidFill>
        <a:ln>
          <a:noFill/>
        </a:ln>
      </c:spPr>
    </c:floor>
    <c:sideWall>
      <c:thickness val="0"/>
    </c:sideWall>
    <c:backWall>
      <c:thickness val="0"/>
      <c:spPr>
        <a:ln>
          <a:solidFill>
            <a:srgbClr val="B3B3B3"/>
          </a:solidFill>
        </a:ln>
      </c:spPr>
    </c:backWall>
    <c:plotArea>
      <c:layout/>
      <c:bar3DChart>
        <c:barDir val="bar"/>
        <c:grouping val="clustered"/>
        <c:varyColors val="0"/>
        <c:ser>
          <c:idx val="0"/>
          <c:order val="0"/>
          <c:tx>
            <c:strRef>
              <c:f>label 0</c:f>
              <c:strCache>
                <c:ptCount val="1"/>
                <c:pt idx="0">
                  <c:v>от общей суммы доходов</c:v>
                </c:pt>
              </c:strCache>
            </c:strRef>
          </c:tx>
          <c:spPr>
            <a:solidFill>
              <a:srgbClr val="ADD58A"/>
            </a:solidFill>
            <a:ln>
              <a:noFill/>
            </a:ln>
          </c:spPr>
          <c:invertIfNegative val="0"/>
          <c:dLbls>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0</c:f>
              <c:numCache>
                <c:formatCode>General</c:formatCode>
                <c:ptCount val="6"/>
                <c:pt idx="0">
                  <c:v>28.8</c:v>
                </c:pt>
                <c:pt idx="1">
                  <c:v>49.3</c:v>
                </c:pt>
                <c:pt idx="2">
                  <c:v>57.7</c:v>
                </c:pt>
                <c:pt idx="3">
                  <c:v>27.1</c:v>
                </c:pt>
                <c:pt idx="4">
                  <c:v>60.7</c:v>
                </c:pt>
                <c:pt idx="5">
                  <c:v>51.1</c:v>
                </c:pt>
              </c:numCache>
            </c:numRef>
          </c:val>
        </c:ser>
        <c:ser>
          <c:idx val="1"/>
          <c:order val="1"/>
          <c:tx>
            <c:strRef>
              <c:f>label 1</c:f>
              <c:strCache>
                <c:ptCount val="1"/>
                <c:pt idx="0">
                  <c:v>от общей суммы расходов</c:v>
                </c:pt>
              </c:strCache>
            </c:strRef>
          </c:tx>
          <c:spPr>
            <a:solidFill>
              <a:srgbClr val="F3715A"/>
            </a:solidFill>
            <a:ln>
              <a:noFill/>
            </a:ln>
          </c:spPr>
          <c:invertIfNegative val="0"/>
          <c:dLbls>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1</c:f>
              <c:numCache>
                <c:formatCode>General</c:formatCode>
                <c:ptCount val="6"/>
                <c:pt idx="0">
                  <c:v>29.9</c:v>
                </c:pt>
                <c:pt idx="1">
                  <c:v>51.2</c:v>
                </c:pt>
                <c:pt idx="2">
                  <c:v>60.2</c:v>
                </c:pt>
                <c:pt idx="3">
                  <c:v>31.1</c:v>
                </c:pt>
                <c:pt idx="4">
                  <c:v>63.4</c:v>
                </c:pt>
                <c:pt idx="5">
                  <c:v>51.9</c:v>
                </c:pt>
              </c:numCache>
            </c:numRef>
          </c:val>
        </c:ser>
        <c:dLbls>
          <c:showLegendKey val="0"/>
          <c:showVal val="0"/>
          <c:showCatName val="0"/>
          <c:showSerName val="0"/>
          <c:showPercent val="0"/>
          <c:showBubbleSize val="0"/>
        </c:dLbls>
        <c:gapWidth val="100"/>
        <c:shape val="box"/>
        <c:axId val="81896960"/>
        <c:axId val="34803072"/>
        <c:axId val="0"/>
      </c:bar3DChart>
      <c:catAx>
        <c:axId val="81896960"/>
        <c:scaling>
          <c:orientation val="minMax"/>
        </c:scaling>
        <c:delete val="0"/>
        <c:axPos val="l"/>
        <c:numFmt formatCode="dd/mm/yyyy" sourceLinked="1"/>
        <c:majorTickMark val="out"/>
        <c:minorTickMark val="none"/>
        <c:tickLblPos val="nextTo"/>
        <c:spPr>
          <a:ln>
            <a:solidFill>
              <a:srgbClr val="B3B3B3"/>
            </a:solidFill>
          </a:ln>
        </c:spPr>
        <c:txPr>
          <a:bodyPr/>
          <a:lstStyle/>
          <a:p>
            <a:pPr>
              <a:defRPr sz="1100" b="1" strike="noStrike" spc="-1">
                <a:latin typeface="Times New Roman"/>
              </a:defRPr>
            </a:pPr>
            <a:endParaRPr lang="ru-RU"/>
          </a:p>
        </c:txPr>
        <c:crossAx val="34803072"/>
        <c:crosses val="autoZero"/>
        <c:auto val="1"/>
        <c:lblAlgn val="ctr"/>
        <c:lblOffset val="100"/>
        <c:noMultiLvlLbl val="1"/>
      </c:catAx>
      <c:valAx>
        <c:axId val="34803072"/>
        <c:scaling>
          <c:orientation val="minMax"/>
        </c:scaling>
        <c:delete val="1"/>
        <c:axPos val="b"/>
        <c:majorGridlines>
          <c:spPr>
            <a:ln>
              <a:solidFill>
                <a:srgbClr val="B3B3B3"/>
              </a:solidFill>
            </a:ln>
          </c:spPr>
        </c:majorGridlines>
        <c:numFmt formatCode="General" sourceLinked="1"/>
        <c:majorTickMark val="out"/>
        <c:minorTickMark val="none"/>
        <c:tickLblPos val="nextTo"/>
        <c:crossAx val="81896960"/>
        <c:crosses val="autoZero"/>
        <c:crossBetween val="between"/>
      </c:valAx>
      <c:spPr>
        <a:gradFill>
          <a:gsLst>
            <a:gs pos="0">
              <a:srgbClr val="E6FF00"/>
            </a:gs>
            <a:gs pos="100000">
              <a:srgbClr val="FF3333"/>
            </a:gs>
          </a:gsLst>
          <a:path path="circle"/>
        </a:gradFill>
        <a:ln>
          <a:solidFill>
            <a:srgbClr val="B3B3B3"/>
          </a:solidFill>
        </a:ln>
      </c:spPr>
    </c:plotArea>
    <c:legend>
      <c:legendPos val="r"/>
      <c:layout>
        <c:manualLayout>
          <c:xMode val="edge"/>
          <c:yMode val="edge"/>
          <c:x val="0.67597306618492403"/>
          <c:y val="0.79958740831295805"/>
        </c:manualLayout>
      </c:layout>
      <c:overlay val="1"/>
      <c:spPr>
        <a:noFill/>
        <a:ln>
          <a:noFill/>
        </a:ln>
      </c:spPr>
    </c:legend>
    <c:plotVisOnly val="1"/>
    <c:dispBlanksAs val="gap"/>
    <c:showDLblsOverMax val="1"/>
  </c:chart>
  <c:spPr>
    <a:noFill/>
    <a:ln>
      <a:noFill/>
    </a:ln>
  </c:spPr>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Лист1!$B$2:$B$5</c:f>
              <c:numCache>
                <c:formatCode>General</c:formatCode>
                <c:ptCount val="4"/>
                <c:pt idx="0">
                  <c:v>2.9</c:v>
                </c:pt>
                <c:pt idx="1">
                  <c:v>24.6</c:v>
                </c:pt>
                <c:pt idx="2">
                  <c:v>0.1</c:v>
                </c:pt>
                <c:pt idx="3">
                  <c:v>0</c:v>
                </c:pt>
              </c:numCache>
            </c:numRef>
          </c:val>
        </c:ser>
        <c:dLbls>
          <c:showLegendKey val="0"/>
          <c:showVal val="0"/>
          <c:showCatName val="0"/>
          <c:showSerName val="0"/>
          <c:showPercent val="0"/>
          <c:showBubbleSize val="0"/>
        </c:dLbls>
        <c:gapWidth val="150"/>
        <c:shape val="pyramid"/>
        <c:axId val="308776448"/>
        <c:axId val="308495488"/>
        <c:axId val="0"/>
      </c:bar3DChart>
      <c:catAx>
        <c:axId val="30877644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08495488"/>
        <c:crosses val="autoZero"/>
        <c:auto val="1"/>
        <c:lblAlgn val="ctr"/>
        <c:lblOffset val="100"/>
        <c:noMultiLvlLbl val="0"/>
      </c:catAx>
      <c:valAx>
        <c:axId val="308495488"/>
        <c:scaling>
          <c:orientation val="minMax"/>
        </c:scaling>
        <c:delete val="1"/>
        <c:axPos val="l"/>
        <c:numFmt formatCode="General" sourceLinked="1"/>
        <c:majorTickMark val="out"/>
        <c:minorTickMark val="none"/>
        <c:tickLblPos val="nextTo"/>
        <c:crossAx val="308776448"/>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33917770337346037"/>
          <c:y val="1.9170575250092983E-2"/>
          <c:w val="0.64795029494930667"/>
          <c:h val="0.69391787978352393"/>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3888888888888889E-3"/>
                  <c:y val="3.9986651814025529E-3"/>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Лист1!$B$2:$B$4</c:f>
              <c:numCache>
                <c:formatCode>General</c:formatCode>
                <c:ptCount val="3"/>
                <c:pt idx="0">
                  <c:v>0</c:v>
                </c:pt>
                <c:pt idx="1">
                  <c:v>2746.1</c:v>
                </c:pt>
                <c:pt idx="2" formatCode="#,##0.0">
                  <c:v>0</c:v>
                </c:pt>
              </c:numCache>
            </c:numRef>
          </c:val>
        </c:ser>
        <c:ser>
          <c:idx val="1"/>
          <c:order val="1"/>
          <c:tx>
            <c:strRef>
              <c:f>Лист1!$C$1</c:f>
              <c:strCache>
                <c:ptCount val="1"/>
                <c:pt idx="0">
                  <c:v>Совет ГО "Вуктыл"</c:v>
                </c:pt>
              </c:strCache>
            </c:strRef>
          </c:tx>
          <c:spPr>
            <a:solidFill>
              <a:srgbClr val="FFFF00"/>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1.1111111111111112E-2"/>
                  <c:y val="-4.1005248510371343E-3"/>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Лист1!$C$2:$C$4</c:f>
              <c:numCache>
                <c:formatCode>General</c:formatCode>
                <c:ptCount val="3"/>
                <c:pt idx="0">
                  <c:v>0</c:v>
                </c:pt>
                <c:pt idx="1">
                  <c:v>50</c:v>
                </c:pt>
                <c:pt idx="2" formatCode="#,##0.0">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555555555555558E-3"/>
                  <c:y val="-4.1006862890233956E-3"/>
                </c:manualLayout>
              </c:layout>
              <c:showLegendKey val="0"/>
              <c:showVal val="1"/>
              <c:showCatName val="0"/>
              <c:showSerName val="0"/>
              <c:showPercent val="0"/>
              <c:showBubbleSize val="0"/>
            </c:dLbl>
            <c:dLbl>
              <c:idx val="1"/>
              <c:layout>
                <c:manualLayout>
                  <c:x val="2.7109443036794152E-3"/>
                  <c:y val="0.31020194616057151"/>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Лист1!$D$2:$D$4</c:f>
              <c:numCache>
                <c:formatCode>General</c:formatCode>
                <c:ptCount val="3"/>
                <c:pt idx="0">
                  <c:v>95135</c:v>
                </c:pt>
                <c:pt idx="1">
                  <c:v>211904.6</c:v>
                </c:pt>
                <c:pt idx="2" formatCode="#,##0.0">
                  <c:v>9482.2999999999993</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2.6774578810239724E-3"/>
                  <c:y val="0.3980424276529661"/>
                </c:manualLayout>
              </c:layout>
              <c:showLegendKey val="0"/>
              <c:showVal val="1"/>
              <c:showCatName val="0"/>
              <c:showSerName val="0"/>
              <c:showPercent val="0"/>
              <c:showBubbleSize val="0"/>
            </c:dLbl>
            <c:dLbl>
              <c:idx val="1"/>
              <c:layout>
                <c:manualLayout>
                  <c:x val="5.5555555555555558E-3"/>
                  <c:y val="9.2946304506054386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Лист1!$E$2:$E$4</c:f>
              <c:numCache>
                <c:formatCode>General</c:formatCode>
                <c:ptCount val="3"/>
                <c:pt idx="0">
                  <c:v>363180.1</c:v>
                </c:pt>
                <c:pt idx="1">
                  <c:v>87128.7</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Лист1!$F$2:$F$4</c:f>
              <c:numCache>
                <c:formatCode>General</c:formatCode>
                <c:ptCount val="3"/>
                <c:pt idx="0">
                  <c:v>887</c:v>
                </c:pt>
                <c:pt idx="1">
                  <c:v>10514.8</c:v>
                </c:pt>
                <c:pt idx="2">
                  <c:v>0</c:v>
                </c:pt>
              </c:numCache>
            </c:numRef>
          </c:val>
        </c:ser>
        <c:dLbls>
          <c:showLegendKey val="0"/>
          <c:showVal val="0"/>
          <c:showCatName val="0"/>
          <c:showSerName val="0"/>
          <c:showPercent val="0"/>
          <c:showBubbleSize val="0"/>
        </c:dLbls>
        <c:gapWidth val="34"/>
        <c:gapDepth val="160"/>
        <c:shape val="cylinder"/>
        <c:axId val="310445568"/>
        <c:axId val="308498944"/>
        <c:axId val="0"/>
      </c:bar3DChart>
      <c:catAx>
        <c:axId val="310445568"/>
        <c:scaling>
          <c:orientation val="minMax"/>
        </c:scaling>
        <c:delete val="1"/>
        <c:axPos val="b"/>
        <c:majorTickMark val="out"/>
        <c:minorTickMark val="none"/>
        <c:tickLblPos val="nextTo"/>
        <c:crossAx val="308498944"/>
        <c:crosses val="autoZero"/>
        <c:auto val="1"/>
        <c:lblAlgn val="ctr"/>
        <c:lblOffset val="100"/>
        <c:noMultiLvlLbl val="0"/>
      </c:catAx>
      <c:valAx>
        <c:axId val="308498944"/>
        <c:scaling>
          <c:orientation val="minMax"/>
        </c:scaling>
        <c:delete val="1"/>
        <c:axPos val="l"/>
        <c:numFmt formatCode="General" sourceLinked="1"/>
        <c:majorTickMark val="out"/>
        <c:minorTickMark val="none"/>
        <c:tickLblPos val="nextTo"/>
        <c:crossAx val="310445568"/>
        <c:crosses val="autoZero"/>
        <c:crossBetween val="between"/>
      </c:valAx>
      <c:spPr>
        <a:noFill/>
        <a:ln w="25406">
          <a:noFill/>
        </a:ln>
      </c:spPr>
    </c:plotArea>
    <c:legend>
      <c:legendPos val="r"/>
      <c:layout>
        <c:manualLayout>
          <c:xMode val="edge"/>
          <c:yMode val="edge"/>
          <c:x val="2.3043810544348117E-2"/>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Целевой показатель на 2018 год</c:v>
                </c:pt>
              </c:strCache>
            </c:strRef>
          </c:tx>
          <c:spPr>
            <a:solidFill>
              <a:srgbClr val="00B050"/>
            </a:solidFill>
          </c:spPr>
          <c:invertIfNegative val="0"/>
          <c:dLbls>
            <c:dLbl>
              <c:idx val="1"/>
              <c:layout>
                <c:manualLayout>
                  <c:x val="1.3888887369981695E-2"/>
                  <c:y val="0"/>
                </c:manualLayout>
              </c:layout>
              <c:showLegendKey val="0"/>
              <c:showVal val="1"/>
              <c:showCatName val="0"/>
              <c:showSerName val="0"/>
              <c:showPercent val="0"/>
              <c:showBubbleSize val="0"/>
            </c:dLbl>
            <c:dLbl>
              <c:idx val="2"/>
              <c:layout>
                <c:manualLayout>
                  <c:x val="8.3333324219890172E-3"/>
                  <c:y val="3.8484639270334319E-17"/>
                </c:manualLayout>
              </c:layout>
              <c:showLegendKey val="0"/>
              <c:showVal val="1"/>
              <c:showCatName val="0"/>
              <c:showSerName val="0"/>
              <c:showPercent val="0"/>
              <c:showBubbleSize val="0"/>
            </c:dLbl>
            <c:dLbl>
              <c:idx val="3"/>
              <c:layout>
                <c:manualLayout>
                  <c:x val="9.7222211589871876E-3"/>
                  <c:y val="-2.0991863917184288E-3"/>
                </c:manualLayout>
              </c:layout>
              <c:showLegendKey val="0"/>
              <c:showVal val="1"/>
              <c:showCatName val="0"/>
              <c:showSerName val="0"/>
              <c:showPercent val="0"/>
              <c:showBubbleSize val="0"/>
            </c:dLbl>
            <c:dLbl>
              <c:idx val="4"/>
              <c:layout>
                <c:manualLayout>
                  <c:x val="9.7222211589871876E-3"/>
                  <c:y val="-6.2975591751552474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46.5</c:v>
                </c:pt>
                <c:pt idx="2">
                  <c:v>36.1</c:v>
                </c:pt>
                <c:pt idx="3">
                  <c:v>51.6</c:v>
                </c:pt>
                <c:pt idx="4">
                  <c:v>37.4</c:v>
                </c:pt>
              </c:numCache>
            </c:numRef>
          </c:val>
        </c:ser>
        <c:dLbls>
          <c:showLegendKey val="0"/>
          <c:showVal val="0"/>
          <c:showCatName val="0"/>
          <c:showSerName val="0"/>
          <c:showPercent val="0"/>
          <c:showBubbleSize val="0"/>
        </c:dLbls>
        <c:gapWidth val="150"/>
        <c:shape val="cylinder"/>
        <c:axId val="311614464"/>
        <c:axId val="308501248"/>
        <c:axId val="0"/>
      </c:bar3DChart>
      <c:catAx>
        <c:axId val="311614464"/>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308501248"/>
        <c:crosses val="autoZero"/>
        <c:auto val="1"/>
        <c:lblAlgn val="ctr"/>
        <c:lblOffset val="100"/>
        <c:noMultiLvlLbl val="0"/>
      </c:catAx>
      <c:valAx>
        <c:axId val="308501248"/>
        <c:scaling>
          <c:orientation val="minMax"/>
        </c:scaling>
        <c:delete val="1"/>
        <c:axPos val="l"/>
        <c:numFmt formatCode="#,##0.00" sourceLinked="1"/>
        <c:majorTickMark val="out"/>
        <c:minorTickMark val="none"/>
        <c:tickLblPos val="nextTo"/>
        <c:crossAx val="311614464"/>
        <c:crosses val="autoZero"/>
        <c:crossBetween val="between"/>
      </c:valAx>
      <c:spPr>
        <a:noFill/>
        <a:ln w="25392">
          <a:noFill/>
        </a:ln>
      </c:spPr>
    </c:plotArea>
    <c:legend>
      <c:legendPos val="r"/>
      <c:legendEntry>
        <c:idx val="0"/>
        <c:delete val="1"/>
      </c:legendEntry>
      <c:layout>
        <c:manualLayout>
          <c:xMode val="edge"/>
          <c:yMode val="edge"/>
          <c:x val="0.2636637798006779"/>
          <c:y val="4.6805493652916023E-2"/>
          <c:w val="0.55578064188386433"/>
          <c:h val="9.6622096766206117E-2"/>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1332600866752119E-2"/>
          <c:y val="5.4188535102113987E-2"/>
          <c:w val="0.40516095953122139"/>
          <c:h val="0.57208585573038051"/>
        </c:manualLayout>
      </c:layout>
      <c:doughnut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4.131072453152658E-2"/>
                  <c:y val="-3.1540328474702485E-2"/>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98287.8</c:v>
                </c:pt>
                <c:pt idx="1">
                  <c:v>55152.6</c:v>
                </c:pt>
                <c:pt idx="2">
                  <c:v>27565.599999999999</c:v>
                </c:pt>
                <c:pt idx="3">
                  <c:v>30856.3</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5384239760727583"/>
          <c:y val="5.9448598863024456E-2"/>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46461</c:v>
                </c:pt>
                <c:pt idx="1">
                  <c:v>36094</c:v>
                </c:pt>
                <c:pt idx="2">
                  <c:v>51588</c:v>
                </c:pt>
                <c:pt idx="3">
                  <c:v>37404</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76.60626029654037</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59.472817133443165</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85.008237232289957</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61.614497528830306</c:v>
                </c:pt>
              </c:numCache>
            </c:numRef>
          </c:val>
        </c:ser>
        <c:dLbls>
          <c:showLegendKey val="0"/>
          <c:showVal val="0"/>
          <c:showCatName val="0"/>
          <c:showSerName val="0"/>
          <c:showPercent val="0"/>
          <c:showBubbleSize val="0"/>
        </c:dLbls>
        <c:gapWidth val="150"/>
        <c:shape val="pyramid"/>
        <c:axId val="366155264"/>
        <c:axId val="362646336"/>
        <c:axId val="0"/>
      </c:bar3DChart>
      <c:catAx>
        <c:axId val="366155264"/>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362646336"/>
        <c:crosses val="autoZero"/>
        <c:auto val="1"/>
        <c:lblAlgn val="ctr"/>
        <c:lblOffset val="100"/>
        <c:noMultiLvlLbl val="0"/>
      </c:catAx>
      <c:valAx>
        <c:axId val="362646336"/>
        <c:scaling>
          <c:orientation val="minMax"/>
        </c:scaling>
        <c:delete val="1"/>
        <c:axPos val="l"/>
        <c:numFmt formatCode="#,##0.0" sourceLinked="1"/>
        <c:majorTickMark val="out"/>
        <c:minorTickMark val="none"/>
        <c:tickLblPos val="nextTo"/>
        <c:crossAx val="366155264"/>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7502.2</c:v>
                </c:pt>
                <c:pt idx="1">
                  <c:v>3809</c:v>
                </c:pt>
                <c:pt idx="2">
                  <c:v>1622.5</c:v>
                </c:pt>
                <c:pt idx="3">
                  <c:v>3194</c:v>
                </c:pt>
                <c:pt idx="4">
                  <c:v>2678.1</c:v>
                </c:pt>
                <c:pt idx="5">
                  <c:v>603.5</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7799.4</c:v>
                </c:pt>
                <c:pt idx="1">
                  <c:v>3960.7</c:v>
                </c:pt>
                <c:pt idx="2">
                  <c:v>1690.3</c:v>
                </c:pt>
                <c:pt idx="3">
                  <c:v>3662.9</c:v>
                </c:pt>
                <c:pt idx="4">
                  <c:v>2797.7</c:v>
                </c:pt>
                <c:pt idx="5">
                  <c:v>612</c:v>
                </c:pt>
              </c:numCache>
            </c:numRef>
          </c:val>
        </c:ser>
        <c:dLbls>
          <c:showLegendKey val="0"/>
          <c:showVal val="0"/>
          <c:showCatName val="0"/>
          <c:showSerName val="0"/>
          <c:showPercent val="0"/>
          <c:showBubbleSize val="0"/>
        </c:dLbls>
        <c:gapWidth val="150"/>
        <c:shape val="cylinder"/>
        <c:axId val="81897472"/>
        <c:axId val="34856960"/>
        <c:axId val="0"/>
      </c:bar3DChart>
      <c:catAx>
        <c:axId val="81897472"/>
        <c:scaling>
          <c:orientation val="minMax"/>
        </c:scaling>
        <c:delete val="0"/>
        <c:axPos val="b"/>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34856960"/>
        <c:crosses val="autoZero"/>
        <c:auto val="1"/>
        <c:lblAlgn val="ctr"/>
        <c:lblOffset val="100"/>
        <c:noMultiLvlLbl val="0"/>
      </c:catAx>
      <c:valAx>
        <c:axId val="34856960"/>
        <c:scaling>
          <c:orientation val="minMax"/>
        </c:scaling>
        <c:delete val="1"/>
        <c:axPos val="l"/>
        <c:numFmt formatCode="#,##0.0" sourceLinked="1"/>
        <c:majorTickMark val="out"/>
        <c:minorTickMark val="none"/>
        <c:tickLblPos val="nextTo"/>
        <c:crossAx val="81897472"/>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Лист1!$D$2:$D$5</c:f>
              <c:numCache>
                <c:formatCode>General</c:formatCode>
                <c:ptCount val="4"/>
                <c:pt idx="0">
                  <c:v>11.5</c:v>
                </c:pt>
                <c:pt idx="1">
                  <c:v>22.1</c:v>
                </c:pt>
                <c:pt idx="2">
                  <c:v>18.2</c:v>
                </c:pt>
                <c:pt idx="3">
                  <c:v>17.5</c:v>
                </c:pt>
              </c:numCache>
            </c:numRef>
          </c:val>
        </c:ser>
        <c:dLbls>
          <c:showLegendKey val="0"/>
          <c:showVal val="0"/>
          <c:showCatName val="0"/>
          <c:showSerName val="0"/>
          <c:showPercent val="0"/>
          <c:showBubbleSize val="0"/>
        </c:dLbls>
        <c:gapWidth val="150"/>
        <c:shape val="cylinder"/>
        <c:axId val="113023488"/>
        <c:axId val="34860416"/>
        <c:axId val="0"/>
      </c:bar3DChart>
      <c:catAx>
        <c:axId val="113023488"/>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4860416"/>
        <c:crosses val="autoZero"/>
        <c:auto val="1"/>
        <c:lblAlgn val="ctr"/>
        <c:lblOffset val="100"/>
        <c:noMultiLvlLbl val="0"/>
      </c:catAx>
      <c:valAx>
        <c:axId val="34860416"/>
        <c:scaling>
          <c:orientation val="minMax"/>
        </c:scaling>
        <c:delete val="1"/>
        <c:axPos val="l"/>
        <c:numFmt formatCode="General" sourceLinked="1"/>
        <c:majorTickMark val="out"/>
        <c:minorTickMark val="none"/>
        <c:tickLblPos val="nextTo"/>
        <c:crossAx val="113023488"/>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- 4,8%</c:v>
                </c:pt>
                <c:pt idx="1">
                  <c:v>Субсидии - 47,5%</c:v>
                </c:pt>
                <c:pt idx="2">
                  <c:v>Субвенции - 47,7%</c:v>
                </c:pt>
              </c:strCache>
            </c:strRef>
          </c:cat>
          <c:val>
            <c:numRef>
              <c:f>Лист1!$B$2:$B$4</c:f>
              <c:numCache>
                <c:formatCode>General</c:formatCode>
                <c:ptCount val="3"/>
                <c:pt idx="0">
                  <c:v>23270.5</c:v>
                </c:pt>
                <c:pt idx="1">
                  <c:v>229238.97</c:v>
                </c:pt>
                <c:pt idx="2">
                  <c:v>229963.09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- 0,4%</c:v>
                </c:pt>
                <c:pt idx="1">
                  <c:v>Субсидии - 10,6%</c:v>
                </c:pt>
                <c:pt idx="2">
                  <c:v>Субвенции - 89,0%</c:v>
                </c:pt>
              </c:strCache>
            </c:strRef>
          </c:cat>
          <c:val>
            <c:numRef>
              <c:f>Лист1!$B$2:$B$4</c:f>
              <c:numCache>
                <c:formatCode>General</c:formatCode>
                <c:ptCount val="3"/>
                <c:pt idx="0">
                  <c:v>1092.2</c:v>
                </c:pt>
                <c:pt idx="1">
                  <c:v>27834.400000000001</c:v>
                </c:pt>
                <c:pt idx="2">
                  <c:v>233972.51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54163683459039513"/>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- 0,6%</c:v>
                </c:pt>
                <c:pt idx="1">
                  <c:v>Субсидии - 3,2%</c:v>
                </c:pt>
                <c:pt idx="2">
                  <c:v>Субвенции - 96,2%</c:v>
                </c:pt>
              </c:strCache>
            </c:strRef>
          </c:cat>
          <c:val>
            <c:numRef>
              <c:f>Лист1!$B$2:$B$4</c:f>
              <c:numCache>
                <c:formatCode>General</c:formatCode>
                <c:ptCount val="3"/>
                <c:pt idx="0">
                  <c:v>1407.2</c:v>
                </c:pt>
                <c:pt idx="1">
                  <c:v>7834.4</c:v>
                </c:pt>
                <c:pt idx="2">
                  <c:v>235724.21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54163683459039513"/>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image" Target="../media/image13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image" Target="../media/image13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6DAB7-AD95-4A0E-88D7-59F70DAC2F7C}" type="doc">
      <dgm:prSet loTypeId="urn:microsoft.com/office/officeart/2005/8/layout/target3" loCatId="list" qsTypeId="urn:microsoft.com/office/officeart/2005/8/quickstyle/3d2" qsCatId="3D" csTypeId="urn:microsoft.com/office/officeart/2005/8/colors/accent1_2" csCatId="accent1" phldr="1"/>
      <dgm:spPr/>
      <dgm:t>
        <a:bodyPr/>
        <a:lstStyle/>
        <a:p>
          <a:endParaRPr lang="ru-RU"/>
        </a:p>
      </dgm:t>
    </dgm:pt>
    <dgm:pt modelId="{EF32B679-D3A1-4DB0-956F-981B85A23B36}">
      <dgm:prSet phldrT="[Текст]" custT="1"/>
      <dgm:spPr>
        <a:solidFill>
          <a:srgbClr val="92D050">
            <a:alpha val="90000"/>
          </a:srgb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вовлеченности заинтересованных граждан, организаций в реализацию мероприятий по благоустройству территорий</a:t>
          </a:r>
          <a:endParaRPr lang="ru-RU" sz="1400" dirty="0">
            <a:latin typeface="Times New Roman" panose="02020603050405020304" pitchFamily="18" charset="0"/>
            <a:cs typeface="Times New Roman" panose="02020603050405020304" pitchFamily="18" charset="0"/>
          </a:endParaRPr>
        </a:p>
      </dgm:t>
    </dgm:pt>
    <dgm:pt modelId="{48189FE8-A5ED-43FE-AB0D-96D9F9F3FB0B}" type="parTrans" cxnId="{EA31FD4B-9430-4C70-9F29-8629CD1018DC}">
      <dgm:prSet/>
      <dgm:spPr/>
      <dgm:t>
        <a:bodyPr/>
        <a:lstStyle/>
        <a:p>
          <a:endParaRPr lang="ru-RU"/>
        </a:p>
      </dgm:t>
    </dgm:pt>
    <dgm:pt modelId="{94F4EE1F-59E8-462E-9FD2-1561182F8F4B}" type="sibTrans" cxnId="{EA31FD4B-9430-4C70-9F29-8629CD1018DC}">
      <dgm:prSet/>
      <dgm:spPr/>
      <dgm:t>
        <a:bodyPr/>
        <a:lstStyle/>
        <a:p>
          <a:endParaRPr lang="ru-RU"/>
        </a:p>
      </dgm:t>
    </dgm:pt>
    <dgm:pt modelId="{B5909F22-5A0A-4B62-8BFA-DDDBCFF2F213}">
      <dgm:prSet phldrT="[Текст]" custT="1"/>
      <dgm:spPr>
        <a:solidFill>
          <a:srgbClr val="FFC000">
            <a:alpha val="90000"/>
          </a:srgb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благоустройства наиболее посещаемых муниципальных территорий</a:t>
          </a:r>
          <a:endParaRPr lang="ru-RU" sz="1400" dirty="0">
            <a:latin typeface="Times New Roman" panose="02020603050405020304" pitchFamily="18" charset="0"/>
            <a:cs typeface="Times New Roman" panose="02020603050405020304" pitchFamily="18" charset="0"/>
          </a:endParaRPr>
        </a:p>
      </dgm:t>
    </dgm:pt>
    <dgm:pt modelId="{DC46E246-82AA-4518-ABDE-52591124B991}" type="sibTrans" cxnId="{910A9A69-74E8-43D7-9F8F-5B68DD0B7A1B}">
      <dgm:prSet/>
      <dgm:spPr/>
      <dgm:t>
        <a:bodyPr/>
        <a:lstStyle/>
        <a:p>
          <a:endParaRPr lang="ru-RU"/>
        </a:p>
      </dgm:t>
    </dgm:pt>
    <dgm:pt modelId="{0DC436C9-3530-43F1-B73F-653C8CA1B00A}" type="parTrans" cxnId="{910A9A69-74E8-43D7-9F8F-5B68DD0B7A1B}">
      <dgm:prSet/>
      <dgm:spPr/>
      <dgm:t>
        <a:bodyPr/>
        <a:lstStyle/>
        <a:p>
          <a:endParaRPr lang="ru-RU"/>
        </a:p>
      </dgm:t>
    </dgm:pt>
    <dgm:pt modelId="{E1A2BF7E-BA19-4C81-A5B8-CAEBF27D57E8}">
      <dgm:prSet phldrT="[Текст]" custT="1"/>
      <dgm:spPr>
        <a:solidFill>
          <a:schemeClr val="accent2">
            <a:lumMod val="40000"/>
            <a:lumOff val="60000"/>
            <a:alpha val="90000"/>
          </a:scheme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благоустройства дворовых территорий</a:t>
          </a:r>
          <a:endParaRPr lang="ru-RU" sz="1400" dirty="0">
            <a:latin typeface="Times New Roman" panose="02020603050405020304" pitchFamily="18" charset="0"/>
            <a:cs typeface="Times New Roman" panose="02020603050405020304" pitchFamily="18" charset="0"/>
          </a:endParaRPr>
        </a:p>
      </dgm:t>
    </dgm:pt>
    <dgm:pt modelId="{E4E38CD1-4074-4530-980A-297F24832FD5}" type="sibTrans" cxnId="{0B37C3D2-336D-41EC-8B33-F5EB913C25F3}">
      <dgm:prSet/>
      <dgm:spPr/>
      <dgm:t>
        <a:bodyPr/>
        <a:lstStyle/>
        <a:p>
          <a:endParaRPr lang="ru-RU"/>
        </a:p>
      </dgm:t>
    </dgm:pt>
    <dgm:pt modelId="{DDCE1237-EBE9-4194-9D4B-8EABE6CD84B4}" type="parTrans" cxnId="{0B37C3D2-336D-41EC-8B33-F5EB913C25F3}">
      <dgm:prSet/>
      <dgm:spPr/>
      <dgm:t>
        <a:bodyPr/>
        <a:lstStyle/>
        <a:p>
          <a:endParaRPr lang="ru-RU"/>
        </a:p>
      </dgm:t>
    </dgm:pt>
    <dgm:pt modelId="{0711C067-70BE-4DAB-9C08-B2E6B977157A}" type="pres">
      <dgm:prSet presAssocID="{5156DAB7-AD95-4A0E-88D7-59F70DAC2F7C}" presName="Name0" presStyleCnt="0">
        <dgm:presLayoutVars>
          <dgm:chMax val="7"/>
          <dgm:dir/>
          <dgm:animLvl val="lvl"/>
          <dgm:resizeHandles val="exact"/>
        </dgm:presLayoutVars>
      </dgm:prSet>
      <dgm:spPr/>
      <dgm:t>
        <a:bodyPr/>
        <a:lstStyle/>
        <a:p>
          <a:endParaRPr lang="ru-RU"/>
        </a:p>
      </dgm:t>
    </dgm:pt>
    <dgm:pt modelId="{DE4A8E02-B245-4353-81B4-F457D669A20B}" type="pres">
      <dgm:prSet presAssocID="{E1A2BF7E-BA19-4C81-A5B8-CAEBF27D57E8}" presName="circle1" presStyleLbl="node1" presStyleIdx="0" presStyleCnt="3" custScaleY="124198"/>
      <dgm:spPr>
        <a:solidFill>
          <a:schemeClr val="accent2">
            <a:lumMod val="40000"/>
            <a:lumOff val="60000"/>
          </a:schemeClr>
        </a:solidFill>
      </dgm:spPr>
    </dgm:pt>
    <dgm:pt modelId="{2C05A92C-2E5C-460E-A247-29B5072D84E5}" type="pres">
      <dgm:prSet presAssocID="{E1A2BF7E-BA19-4C81-A5B8-CAEBF27D57E8}" presName="space" presStyleCnt="0"/>
      <dgm:spPr/>
    </dgm:pt>
    <dgm:pt modelId="{B1F0121C-5F33-4055-A163-0FE276F2FB63}" type="pres">
      <dgm:prSet presAssocID="{E1A2BF7E-BA19-4C81-A5B8-CAEBF27D57E8}" presName="rect1" presStyleLbl="alignAcc1" presStyleIdx="0" presStyleCnt="3" custScaleY="124198"/>
      <dgm:spPr/>
      <dgm:t>
        <a:bodyPr/>
        <a:lstStyle/>
        <a:p>
          <a:endParaRPr lang="ru-RU"/>
        </a:p>
      </dgm:t>
    </dgm:pt>
    <dgm:pt modelId="{75C664E8-4973-44D4-B46E-9817E7D8FA3E}" type="pres">
      <dgm:prSet presAssocID="{B5909F22-5A0A-4B62-8BFA-DDDBCFF2F213}" presName="vertSpace2" presStyleLbl="node1" presStyleIdx="0" presStyleCnt="3"/>
      <dgm:spPr/>
    </dgm:pt>
    <dgm:pt modelId="{0BCDACD9-ECD8-4F07-B1D9-21F148F433B1}" type="pres">
      <dgm:prSet presAssocID="{B5909F22-5A0A-4B62-8BFA-DDDBCFF2F213}" presName="circle2" presStyleLbl="node1" presStyleIdx="1" presStyleCnt="3"/>
      <dgm:spPr>
        <a:solidFill>
          <a:srgbClr val="FFC000"/>
        </a:solidFill>
      </dgm:spPr>
    </dgm:pt>
    <dgm:pt modelId="{93A03212-DA54-46A9-B17D-A7288A017731}" type="pres">
      <dgm:prSet presAssocID="{B5909F22-5A0A-4B62-8BFA-DDDBCFF2F213}" presName="rect2" presStyleLbl="alignAcc1" presStyleIdx="1" presStyleCnt="3"/>
      <dgm:spPr/>
      <dgm:t>
        <a:bodyPr/>
        <a:lstStyle/>
        <a:p>
          <a:endParaRPr lang="ru-RU"/>
        </a:p>
      </dgm:t>
    </dgm:pt>
    <dgm:pt modelId="{0085E589-91DE-407C-B6A3-91DCE1EF4A93}" type="pres">
      <dgm:prSet presAssocID="{EF32B679-D3A1-4DB0-956F-981B85A23B36}" presName="vertSpace3" presStyleLbl="node1" presStyleIdx="1" presStyleCnt="3"/>
      <dgm:spPr/>
    </dgm:pt>
    <dgm:pt modelId="{E1E1607D-4CC7-45FF-BA40-4DA92B2D010B}" type="pres">
      <dgm:prSet presAssocID="{EF32B679-D3A1-4DB0-956F-981B85A23B36}" presName="circle3" presStyleLbl="node1" presStyleIdx="2" presStyleCnt="3"/>
      <dgm:spPr>
        <a:solidFill>
          <a:srgbClr val="92D050"/>
        </a:solidFill>
      </dgm:spPr>
    </dgm:pt>
    <dgm:pt modelId="{AFE93A01-F0B0-4B78-AB56-32D4FC27F7E3}" type="pres">
      <dgm:prSet presAssocID="{EF32B679-D3A1-4DB0-956F-981B85A23B36}" presName="rect3" presStyleLbl="alignAcc1" presStyleIdx="2" presStyleCnt="3"/>
      <dgm:spPr/>
      <dgm:t>
        <a:bodyPr/>
        <a:lstStyle/>
        <a:p>
          <a:endParaRPr lang="ru-RU"/>
        </a:p>
      </dgm:t>
    </dgm:pt>
    <dgm:pt modelId="{FE94032E-8E78-4C37-BF97-A1601C8CF8B0}" type="pres">
      <dgm:prSet presAssocID="{E1A2BF7E-BA19-4C81-A5B8-CAEBF27D57E8}" presName="rect1ParTxNoCh" presStyleLbl="alignAcc1" presStyleIdx="2" presStyleCnt="3">
        <dgm:presLayoutVars>
          <dgm:chMax val="1"/>
          <dgm:bulletEnabled val="1"/>
        </dgm:presLayoutVars>
      </dgm:prSet>
      <dgm:spPr/>
      <dgm:t>
        <a:bodyPr/>
        <a:lstStyle/>
        <a:p>
          <a:endParaRPr lang="ru-RU"/>
        </a:p>
      </dgm:t>
    </dgm:pt>
    <dgm:pt modelId="{5B55EB90-7BB3-41BD-A029-EB3BF8592506}" type="pres">
      <dgm:prSet presAssocID="{B5909F22-5A0A-4B62-8BFA-DDDBCFF2F213}" presName="rect2ParTxNoCh" presStyleLbl="alignAcc1" presStyleIdx="2" presStyleCnt="3">
        <dgm:presLayoutVars>
          <dgm:chMax val="1"/>
          <dgm:bulletEnabled val="1"/>
        </dgm:presLayoutVars>
      </dgm:prSet>
      <dgm:spPr/>
      <dgm:t>
        <a:bodyPr/>
        <a:lstStyle/>
        <a:p>
          <a:endParaRPr lang="ru-RU"/>
        </a:p>
      </dgm:t>
    </dgm:pt>
    <dgm:pt modelId="{B947BC65-E43C-49C6-A5B3-2210502C2D9F}" type="pres">
      <dgm:prSet presAssocID="{EF32B679-D3A1-4DB0-956F-981B85A23B36}" presName="rect3ParTxNoCh" presStyleLbl="alignAcc1" presStyleIdx="2" presStyleCnt="3">
        <dgm:presLayoutVars>
          <dgm:chMax val="1"/>
          <dgm:bulletEnabled val="1"/>
        </dgm:presLayoutVars>
      </dgm:prSet>
      <dgm:spPr/>
      <dgm:t>
        <a:bodyPr/>
        <a:lstStyle/>
        <a:p>
          <a:endParaRPr lang="ru-RU"/>
        </a:p>
      </dgm:t>
    </dgm:pt>
  </dgm:ptLst>
  <dgm:cxnLst>
    <dgm:cxn modelId="{EA31FD4B-9430-4C70-9F29-8629CD1018DC}" srcId="{5156DAB7-AD95-4A0E-88D7-59F70DAC2F7C}" destId="{EF32B679-D3A1-4DB0-956F-981B85A23B36}" srcOrd="2" destOrd="0" parTransId="{48189FE8-A5ED-43FE-AB0D-96D9F9F3FB0B}" sibTransId="{94F4EE1F-59E8-462E-9FD2-1561182F8F4B}"/>
    <dgm:cxn modelId="{9B7452AA-9488-4064-A0CD-7DC9BFD28E95}" type="presOf" srcId="{EF32B679-D3A1-4DB0-956F-981B85A23B36}" destId="{AFE93A01-F0B0-4B78-AB56-32D4FC27F7E3}" srcOrd="0" destOrd="0" presId="urn:microsoft.com/office/officeart/2005/8/layout/target3"/>
    <dgm:cxn modelId="{55E63734-A975-4B3F-94E5-229715EFCE5F}" type="presOf" srcId="{EF32B679-D3A1-4DB0-956F-981B85A23B36}" destId="{B947BC65-E43C-49C6-A5B3-2210502C2D9F}" srcOrd="1" destOrd="0" presId="urn:microsoft.com/office/officeart/2005/8/layout/target3"/>
    <dgm:cxn modelId="{910A9A69-74E8-43D7-9F8F-5B68DD0B7A1B}" srcId="{5156DAB7-AD95-4A0E-88D7-59F70DAC2F7C}" destId="{B5909F22-5A0A-4B62-8BFA-DDDBCFF2F213}" srcOrd="1" destOrd="0" parTransId="{0DC436C9-3530-43F1-B73F-653C8CA1B00A}" sibTransId="{DC46E246-82AA-4518-ABDE-52591124B991}"/>
    <dgm:cxn modelId="{97E293BD-57BA-4854-ABBD-9E96821B84E0}" type="presOf" srcId="{E1A2BF7E-BA19-4C81-A5B8-CAEBF27D57E8}" destId="{FE94032E-8E78-4C37-BF97-A1601C8CF8B0}" srcOrd="1" destOrd="0" presId="urn:microsoft.com/office/officeart/2005/8/layout/target3"/>
    <dgm:cxn modelId="{A1E1918E-73B8-4CFA-A196-44B513698FCE}" type="presOf" srcId="{B5909F22-5A0A-4B62-8BFA-DDDBCFF2F213}" destId="{93A03212-DA54-46A9-B17D-A7288A017731}" srcOrd="0" destOrd="0" presId="urn:microsoft.com/office/officeart/2005/8/layout/target3"/>
    <dgm:cxn modelId="{0EC55EE0-D4C3-434F-B7A5-89A697AC567F}" type="presOf" srcId="{B5909F22-5A0A-4B62-8BFA-DDDBCFF2F213}" destId="{5B55EB90-7BB3-41BD-A029-EB3BF8592506}" srcOrd="1" destOrd="0" presId="urn:microsoft.com/office/officeart/2005/8/layout/target3"/>
    <dgm:cxn modelId="{E40B5426-D40E-48FC-83ED-276CFB6F3735}" type="presOf" srcId="{E1A2BF7E-BA19-4C81-A5B8-CAEBF27D57E8}" destId="{B1F0121C-5F33-4055-A163-0FE276F2FB63}" srcOrd="0" destOrd="0" presId="urn:microsoft.com/office/officeart/2005/8/layout/target3"/>
    <dgm:cxn modelId="{0AC401C0-2C55-497F-BBB7-D457BE1B134F}" type="presOf" srcId="{5156DAB7-AD95-4A0E-88D7-59F70DAC2F7C}" destId="{0711C067-70BE-4DAB-9C08-B2E6B977157A}" srcOrd="0" destOrd="0" presId="urn:microsoft.com/office/officeart/2005/8/layout/target3"/>
    <dgm:cxn modelId="{0B37C3D2-336D-41EC-8B33-F5EB913C25F3}" srcId="{5156DAB7-AD95-4A0E-88D7-59F70DAC2F7C}" destId="{E1A2BF7E-BA19-4C81-A5B8-CAEBF27D57E8}" srcOrd="0" destOrd="0" parTransId="{DDCE1237-EBE9-4194-9D4B-8EABE6CD84B4}" sibTransId="{E4E38CD1-4074-4530-980A-297F24832FD5}"/>
    <dgm:cxn modelId="{1BED2306-7C60-4D75-9F8A-5A236B0192F2}" type="presParOf" srcId="{0711C067-70BE-4DAB-9C08-B2E6B977157A}" destId="{DE4A8E02-B245-4353-81B4-F457D669A20B}" srcOrd="0" destOrd="0" presId="urn:microsoft.com/office/officeart/2005/8/layout/target3"/>
    <dgm:cxn modelId="{D0BF868D-05B3-4086-A85E-514B4D756587}" type="presParOf" srcId="{0711C067-70BE-4DAB-9C08-B2E6B977157A}" destId="{2C05A92C-2E5C-460E-A247-29B5072D84E5}" srcOrd="1" destOrd="0" presId="urn:microsoft.com/office/officeart/2005/8/layout/target3"/>
    <dgm:cxn modelId="{7ED91B0F-89F4-4942-AFFC-98450C1292F9}" type="presParOf" srcId="{0711C067-70BE-4DAB-9C08-B2E6B977157A}" destId="{B1F0121C-5F33-4055-A163-0FE276F2FB63}" srcOrd="2" destOrd="0" presId="urn:microsoft.com/office/officeart/2005/8/layout/target3"/>
    <dgm:cxn modelId="{612E62F5-A360-43B8-8BC9-76E74CAD71F5}" type="presParOf" srcId="{0711C067-70BE-4DAB-9C08-B2E6B977157A}" destId="{75C664E8-4973-44D4-B46E-9817E7D8FA3E}" srcOrd="3" destOrd="0" presId="urn:microsoft.com/office/officeart/2005/8/layout/target3"/>
    <dgm:cxn modelId="{079A87A7-E598-40B0-A93D-B9E4CC16EE0A}" type="presParOf" srcId="{0711C067-70BE-4DAB-9C08-B2E6B977157A}" destId="{0BCDACD9-ECD8-4F07-B1D9-21F148F433B1}" srcOrd="4" destOrd="0" presId="urn:microsoft.com/office/officeart/2005/8/layout/target3"/>
    <dgm:cxn modelId="{EB70FA89-6041-4FB3-BB64-A4E8DDAB777D}" type="presParOf" srcId="{0711C067-70BE-4DAB-9C08-B2E6B977157A}" destId="{93A03212-DA54-46A9-B17D-A7288A017731}" srcOrd="5" destOrd="0" presId="urn:microsoft.com/office/officeart/2005/8/layout/target3"/>
    <dgm:cxn modelId="{AD64408D-4C25-48E7-B31B-81AAA5446D40}" type="presParOf" srcId="{0711C067-70BE-4DAB-9C08-B2E6B977157A}" destId="{0085E589-91DE-407C-B6A3-91DCE1EF4A93}" srcOrd="6" destOrd="0" presId="urn:microsoft.com/office/officeart/2005/8/layout/target3"/>
    <dgm:cxn modelId="{A7DCF588-CB02-404E-8A9C-7E24E0FA6132}" type="presParOf" srcId="{0711C067-70BE-4DAB-9C08-B2E6B977157A}" destId="{E1E1607D-4CC7-45FF-BA40-4DA92B2D010B}" srcOrd="7" destOrd="0" presId="urn:microsoft.com/office/officeart/2005/8/layout/target3"/>
    <dgm:cxn modelId="{3BC22221-C9EA-4E59-96F5-6CFCBA13F34B}" type="presParOf" srcId="{0711C067-70BE-4DAB-9C08-B2E6B977157A}" destId="{AFE93A01-F0B0-4B78-AB56-32D4FC27F7E3}" srcOrd="8" destOrd="0" presId="urn:microsoft.com/office/officeart/2005/8/layout/target3"/>
    <dgm:cxn modelId="{29559903-E365-440C-AEE7-66A6475AFEA6}" type="presParOf" srcId="{0711C067-70BE-4DAB-9C08-B2E6B977157A}" destId="{FE94032E-8E78-4C37-BF97-A1601C8CF8B0}" srcOrd="9" destOrd="0" presId="urn:microsoft.com/office/officeart/2005/8/layout/target3"/>
    <dgm:cxn modelId="{539A8311-1784-43D1-9C8D-EE7D7904CE96}" type="presParOf" srcId="{0711C067-70BE-4DAB-9C08-B2E6B977157A}" destId="{5B55EB90-7BB3-41BD-A029-EB3BF8592506}" srcOrd="10" destOrd="0" presId="urn:microsoft.com/office/officeart/2005/8/layout/target3"/>
    <dgm:cxn modelId="{AC53BB16-B503-40C6-A282-C6FA60C0B5C1}" type="presParOf" srcId="{0711C067-70BE-4DAB-9C08-B2E6B977157A}" destId="{B947BC65-E43C-49C6-A5B3-2210502C2D9F}" srcOrd="11"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1DE89C-3156-4172-B9FD-B7342D327962}" type="doc">
      <dgm:prSet loTypeId="urn:microsoft.com/office/officeart/2008/layout/PictureAccentList" loCatId="list" qsTypeId="urn:microsoft.com/office/officeart/2005/8/quickstyle/3d2" qsCatId="3D" csTypeId="urn:microsoft.com/office/officeart/2005/8/colors/colorful1" csCatId="colorful" phldr="1"/>
      <dgm:spPr/>
      <dgm:t>
        <a:bodyPr/>
        <a:lstStyle/>
        <a:p>
          <a:endParaRPr lang="ru-RU"/>
        </a:p>
      </dgm:t>
    </dgm:pt>
    <dgm:pt modelId="{69AE0431-08D6-4C52-8A8D-C4876400212E}">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 2019 году расходы бюджета составляют</a:t>
          </a:r>
        </a:p>
        <a:p>
          <a:r>
            <a:rPr lang="ru-RU" sz="1200" b="1" dirty="0" smtClean="0">
              <a:solidFill>
                <a:schemeClr val="tx1"/>
              </a:solidFill>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a:rPr>
            <a:t>781 028,6</a:t>
          </a:r>
          <a:r>
            <a:rPr lang="ru-RU" sz="1200" b="1" dirty="0" smtClean="0">
              <a:solidFill>
                <a:schemeClr val="tx1"/>
              </a:solidFill>
              <a:latin typeface="Times New Roman" panose="02020603050405020304" pitchFamily="18" charset="0"/>
              <a:cs typeface="Times New Roman" panose="02020603050405020304" pitchFamily="18" charset="0"/>
            </a:rPr>
            <a:t> , </a:t>
          </a:r>
        </a:p>
        <a:p>
          <a:r>
            <a:rPr lang="ru-RU" sz="12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26432C2-5829-4827-B863-A6165DF39000}" type="parTrans" cxnId="{5F9064D0-E952-436C-8F96-60219841570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5F7AFC3F-737D-4074-9949-845DB948D345}" type="sibTrans" cxnId="{5F9064D0-E952-436C-8F96-60219841570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BBF527B5-3870-4B32-8C45-D5278FC20D82}">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целевых средств ФБ и РБ  </a:t>
          </a:r>
        </a:p>
        <a:p>
          <a:r>
            <a:rPr lang="ru-RU" sz="1200" b="1" dirty="0" smtClean="0">
              <a:solidFill>
                <a:schemeClr val="tx1"/>
              </a:solidFill>
              <a:latin typeface="Times New Roman" panose="02020603050405020304" pitchFamily="18" charset="0"/>
              <a:cs typeface="Times New Roman" panose="02020603050405020304" pitchFamily="18" charset="0"/>
            </a:rPr>
            <a:t>459 202,0</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CD265FB4-1D5A-4637-8255-9FE84EED6F59}" type="parTrans" cxnId="{D732AE91-FCD9-4359-AF94-B8B488E18DDD}">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82706E96-7081-4823-8D7B-5F77642DC0F4}" type="sibTrans" cxnId="{D732AE91-FCD9-4359-AF94-B8B488E18DDD}">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BC3D6675-8D0C-40BE-8543-1A2CE7C869D1}">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собственных доходов, дотаций и источников финансирования бюджета 312 344,3 </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55089F48-2B47-4032-AFEB-3B642320A2EA}" type="sibTrans" cxnId="{F221D998-2E2F-4C92-95B5-95ED2D898BA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7F319FBE-BAFC-492A-8C19-6EB8DBFFC044}" type="parTrans" cxnId="{F221D998-2E2F-4C92-95B5-95ED2D898BA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FAF20270-7F63-45EB-A9F1-AD724905F192}">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прочих безвозмездных поступлений</a:t>
          </a:r>
        </a:p>
        <a:p>
          <a:r>
            <a:rPr lang="ru-RU" sz="1200" b="1" dirty="0" smtClean="0">
              <a:solidFill>
                <a:schemeClr val="tx1"/>
              </a:solidFill>
              <a:latin typeface="Times New Roman" panose="02020603050405020304" pitchFamily="18" charset="0"/>
              <a:cs typeface="Times New Roman" panose="02020603050405020304" pitchFamily="18" charset="0"/>
            </a:rPr>
            <a:t> 9 482,3 </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651F93D-E48F-4EB4-B4D5-ED7252924521}" type="parTrans" cxnId="{21C9FFDC-0F27-455A-AF81-401D52027EF2}">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71867C95-8460-4309-8EAB-477CCD16BBA3}" type="sibTrans" cxnId="{21C9FFDC-0F27-455A-AF81-401D52027EF2}">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59C902FE-C37A-4C37-9487-234E1AAC4840}" type="pres">
      <dgm:prSet presAssocID="{7D1DE89C-3156-4172-B9FD-B7342D327962}" presName="layout" presStyleCnt="0">
        <dgm:presLayoutVars>
          <dgm:chMax/>
          <dgm:chPref/>
          <dgm:dir/>
          <dgm:animOne val="branch"/>
          <dgm:animLvl val="lvl"/>
          <dgm:resizeHandles/>
        </dgm:presLayoutVars>
      </dgm:prSet>
      <dgm:spPr/>
      <dgm:t>
        <a:bodyPr/>
        <a:lstStyle/>
        <a:p>
          <a:endParaRPr lang="ru-RU"/>
        </a:p>
      </dgm:t>
    </dgm:pt>
    <dgm:pt modelId="{E95F5AE9-5B1B-44C2-B412-B65B49D0B615}" type="pres">
      <dgm:prSet presAssocID="{69AE0431-08D6-4C52-8A8D-C4876400212E}" presName="root" presStyleCnt="0">
        <dgm:presLayoutVars>
          <dgm:chMax/>
          <dgm:chPref val="4"/>
        </dgm:presLayoutVars>
      </dgm:prSet>
      <dgm:spPr/>
    </dgm:pt>
    <dgm:pt modelId="{ABA4EBB1-C9D8-46B4-B7A2-95617CB3AED7}" type="pres">
      <dgm:prSet presAssocID="{69AE0431-08D6-4C52-8A8D-C4876400212E}" presName="rootComposite" presStyleCnt="0">
        <dgm:presLayoutVars/>
      </dgm:prSet>
      <dgm:spPr/>
    </dgm:pt>
    <dgm:pt modelId="{E10633BA-22F9-4635-971F-99BB2B5FC670}" type="pres">
      <dgm:prSet presAssocID="{69AE0431-08D6-4C52-8A8D-C4876400212E}" presName="rootText" presStyleLbl="node0" presStyleIdx="0" presStyleCnt="1" custScaleY="124242">
        <dgm:presLayoutVars>
          <dgm:chMax/>
          <dgm:chPref val="4"/>
        </dgm:presLayoutVars>
      </dgm:prSet>
      <dgm:spPr/>
      <dgm:t>
        <a:bodyPr/>
        <a:lstStyle/>
        <a:p>
          <a:endParaRPr lang="ru-RU"/>
        </a:p>
      </dgm:t>
    </dgm:pt>
    <dgm:pt modelId="{DE1368DC-86C6-4931-BD00-7B7743D0DAA7}" type="pres">
      <dgm:prSet presAssocID="{69AE0431-08D6-4C52-8A8D-C4876400212E}" presName="childShape" presStyleCnt="0">
        <dgm:presLayoutVars>
          <dgm:chMax val="0"/>
          <dgm:chPref val="0"/>
        </dgm:presLayoutVars>
      </dgm:prSet>
      <dgm:spPr/>
    </dgm:pt>
    <dgm:pt modelId="{437EC753-3F4B-4F7A-9607-4837362A6337}" type="pres">
      <dgm:prSet presAssocID="{BC3D6675-8D0C-40BE-8543-1A2CE7C869D1}" presName="childComposite" presStyleCnt="0">
        <dgm:presLayoutVars>
          <dgm:chMax val="0"/>
          <dgm:chPref val="0"/>
        </dgm:presLayoutVars>
      </dgm:prSet>
      <dgm:spPr/>
    </dgm:pt>
    <dgm:pt modelId="{2213ACFC-3171-405C-984D-360F12B610AC}" type="pres">
      <dgm:prSet presAssocID="{BC3D6675-8D0C-40BE-8543-1A2CE7C869D1}" presName="Imag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2739AB7C-5014-41A9-9736-484C7AACBCC1}" type="pres">
      <dgm:prSet presAssocID="{BC3D6675-8D0C-40BE-8543-1A2CE7C869D1}" presName="childText" presStyleLbl="lnNode1" presStyleIdx="0" presStyleCnt="3">
        <dgm:presLayoutVars>
          <dgm:chMax val="0"/>
          <dgm:chPref val="0"/>
          <dgm:bulletEnabled val="1"/>
        </dgm:presLayoutVars>
      </dgm:prSet>
      <dgm:spPr/>
      <dgm:t>
        <a:bodyPr/>
        <a:lstStyle/>
        <a:p>
          <a:endParaRPr lang="ru-RU"/>
        </a:p>
      </dgm:t>
    </dgm:pt>
    <dgm:pt modelId="{640C5580-1F2A-4AEB-9E6A-68095BB52228}" type="pres">
      <dgm:prSet presAssocID="{BBF527B5-3870-4B32-8C45-D5278FC20D82}" presName="childComposite" presStyleCnt="0">
        <dgm:presLayoutVars>
          <dgm:chMax val="0"/>
          <dgm:chPref val="0"/>
        </dgm:presLayoutVars>
      </dgm:prSet>
      <dgm:spPr/>
    </dgm:pt>
    <dgm:pt modelId="{8FB3835D-19CD-424D-839F-915464D315D5}" type="pres">
      <dgm:prSet presAssocID="{BBF527B5-3870-4B32-8C45-D5278FC20D82}" presName="Imag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t>
        <a:bodyPr/>
        <a:lstStyle/>
        <a:p>
          <a:endParaRPr lang="ru-RU"/>
        </a:p>
      </dgm:t>
    </dgm:pt>
    <dgm:pt modelId="{E8DB1F7E-0878-4C73-A0C2-9CF4E7FA1B69}" type="pres">
      <dgm:prSet presAssocID="{BBF527B5-3870-4B32-8C45-D5278FC20D82}" presName="childText" presStyleLbl="lnNode1" presStyleIdx="1" presStyleCnt="3">
        <dgm:presLayoutVars>
          <dgm:chMax val="0"/>
          <dgm:chPref val="0"/>
          <dgm:bulletEnabled val="1"/>
        </dgm:presLayoutVars>
      </dgm:prSet>
      <dgm:spPr/>
      <dgm:t>
        <a:bodyPr/>
        <a:lstStyle/>
        <a:p>
          <a:endParaRPr lang="ru-RU"/>
        </a:p>
      </dgm:t>
    </dgm:pt>
    <dgm:pt modelId="{9888B24B-7E02-4BFB-A414-6D8500A891EC}" type="pres">
      <dgm:prSet presAssocID="{FAF20270-7F63-45EB-A9F1-AD724905F192}" presName="childComposite" presStyleCnt="0">
        <dgm:presLayoutVars>
          <dgm:chMax val="0"/>
          <dgm:chPref val="0"/>
        </dgm:presLayoutVars>
      </dgm:prSet>
      <dgm:spPr/>
    </dgm:pt>
    <dgm:pt modelId="{9EFB8E4D-DB48-44FF-9756-36735E40FEF5}" type="pres">
      <dgm:prSet presAssocID="{FAF20270-7F63-45EB-A9F1-AD724905F192}"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1B3C5690-A6D5-47AB-8BDD-84FFA1F67342}" type="pres">
      <dgm:prSet presAssocID="{FAF20270-7F63-45EB-A9F1-AD724905F192}" presName="childText" presStyleLbl="lnNode1" presStyleIdx="2" presStyleCnt="3">
        <dgm:presLayoutVars>
          <dgm:chMax val="0"/>
          <dgm:chPref val="0"/>
          <dgm:bulletEnabled val="1"/>
        </dgm:presLayoutVars>
      </dgm:prSet>
      <dgm:spPr/>
      <dgm:t>
        <a:bodyPr/>
        <a:lstStyle/>
        <a:p>
          <a:endParaRPr lang="ru-RU"/>
        </a:p>
      </dgm:t>
    </dgm:pt>
  </dgm:ptLst>
  <dgm:cxnLst>
    <dgm:cxn modelId="{F17D20F5-C58C-40F8-A961-6F958581B135}" type="presOf" srcId="{FAF20270-7F63-45EB-A9F1-AD724905F192}" destId="{1B3C5690-A6D5-47AB-8BDD-84FFA1F67342}" srcOrd="0" destOrd="0" presId="urn:microsoft.com/office/officeart/2008/layout/PictureAccentList"/>
    <dgm:cxn modelId="{1B71FFEB-4AB2-40FF-8994-90E9B7CD5442}" type="presOf" srcId="{BC3D6675-8D0C-40BE-8543-1A2CE7C869D1}" destId="{2739AB7C-5014-41A9-9736-484C7AACBCC1}" srcOrd="0" destOrd="0" presId="urn:microsoft.com/office/officeart/2008/layout/PictureAccentList"/>
    <dgm:cxn modelId="{C2565B6D-6750-45F7-959F-32AC45C6D830}" type="presOf" srcId="{7D1DE89C-3156-4172-B9FD-B7342D327962}" destId="{59C902FE-C37A-4C37-9487-234E1AAC4840}" srcOrd="0" destOrd="0" presId="urn:microsoft.com/office/officeart/2008/layout/PictureAccentList"/>
    <dgm:cxn modelId="{F221D998-2E2F-4C92-95B5-95ED2D898BAC}" srcId="{69AE0431-08D6-4C52-8A8D-C4876400212E}" destId="{BC3D6675-8D0C-40BE-8543-1A2CE7C869D1}" srcOrd="0" destOrd="0" parTransId="{7F319FBE-BAFC-492A-8C19-6EB8DBFFC044}" sibTransId="{55089F48-2B47-4032-AFEB-3B642320A2EA}"/>
    <dgm:cxn modelId="{ACD1C9EF-E2E5-4654-9AB4-BA0EBF4EA3CA}" type="presOf" srcId="{BBF527B5-3870-4B32-8C45-D5278FC20D82}" destId="{E8DB1F7E-0878-4C73-A0C2-9CF4E7FA1B69}" srcOrd="0" destOrd="0" presId="urn:microsoft.com/office/officeart/2008/layout/PictureAccentList"/>
    <dgm:cxn modelId="{2303F4E7-A090-47A4-AE44-A01B37D9F9C2}" type="presOf" srcId="{69AE0431-08D6-4C52-8A8D-C4876400212E}" destId="{E10633BA-22F9-4635-971F-99BB2B5FC670}" srcOrd="0" destOrd="0" presId="urn:microsoft.com/office/officeart/2008/layout/PictureAccentList"/>
    <dgm:cxn modelId="{21C9FFDC-0F27-455A-AF81-401D52027EF2}" srcId="{69AE0431-08D6-4C52-8A8D-C4876400212E}" destId="{FAF20270-7F63-45EB-A9F1-AD724905F192}" srcOrd="2" destOrd="0" parTransId="{9651F93D-E48F-4EB4-B4D5-ED7252924521}" sibTransId="{71867C95-8460-4309-8EAB-477CCD16BBA3}"/>
    <dgm:cxn modelId="{5F9064D0-E952-436C-8F96-60219841570C}" srcId="{7D1DE89C-3156-4172-B9FD-B7342D327962}" destId="{69AE0431-08D6-4C52-8A8D-C4876400212E}" srcOrd="0" destOrd="0" parTransId="{826432C2-5829-4827-B863-A6165DF39000}" sibTransId="{5F7AFC3F-737D-4074-9949-845DB948D345}"/>
    <dgm:cxn modelId="{D732AE91-FCD9-4359-AF94-B8B488E18DDD}" srcId="{69AE0431-08D6-4C52-8A8D-C4876400212E}" destId="{BBF527B5-3870-4B32-8C45-D5278FC20D82}" srcOrd="1" destOrd="0" parTransId="{CD265FB4-1D5A-4637-8255-9FE84EED6F59}" sibTransId="{82706E96-7081-4823-8D7B-5F77642DC0F4}"/>
    <dgm:cxn modelId="{32DF0F8B-9D02-4CBE-8A82-D026AAE795BF}" type="presParOf" srcId="{59C902FE-C37A-4C37-9487-234E1AAC4840}" destId="{E95F5AE9-5B1B-44C2-B412-B65B49D0B615}" srcOrd="0" destOrd="0" presId="urn:microsoft.com/office/officeart/2008/layout/PictureAccentList"/>
    <dgm:cxn modelId="{CD825FD7-3518-4791-87D1-EE4FB58D07FD}" type="presParOf" srcId="{E95F5AE9-5B1B-44C2-B412-B65B49D0B615}" destId="{ABA4EBB1-C9D8-46B4-B7A2-95617CB3AED7}" srcOrd="0" destOrd="0" presId="urn:microsoft.com/office/officeart/2008/layout/PictureAccentList"/>
    <dgm:cxn modelId="{E50FC838-9983-4B75-8E94-9A64FF7539E5}" type="presParOf" srcId="{ABA4EBB1-C9D8-46B4-B7A2-95617CB3AED7}" destId="{E10633BA-22F9-4635-971F-99BB2B5FC670}" srcOrd="0" destOrd="0" presId="urn:microsoft.com/office/officeart/2008/layout/PictureAccentList"/>
    <dgm:cxn modelId="{AA28BCE2-6283-49DD-89A3-74C0248FA9BA}" type="presParOf" srcId="{E95F5AE9-5B1B-44C2-B412-B65B49D0B615}" destId="{DE1368DC-86C6-4931-BD00-7B7743D0DAA7}" srcOrd="1" destOrd="0" presId="urn:microsoft.com/office/officeart/2008/layout/PictureAccentList"/>
    <dgm:cxn modelId="{5CCD19C4-12CF-4C89-9776-9A909C3214C5}" type="presParOf" srcId="{DE1368DC-86C6-4931-BD00-7B7743D0DAA7}" destId="{437EC753-3F4B-4F7A-9607-4837362A6337}" srcOrd="0" destOrd="0" presId="urn:microsoft.com/office/officeart/2008/layout/PictureAccentList"/>
    <dgm:cxn modelId="{66DAFEC1-CEB0-4692-8E5B-396AE39E39CB}" type="presParOf" srcId="{437EC753-3F4B-4F7A-9607-4837362A6337}" destId="{2213ACFC-3171-405C-984D-360F12B610AC}" srcOrd="0" destOrd="0" presId="urn:microsoft.com/office/officeart/2008/layout/PictureAccentList"/>
    <dgm:cxn modelId="{DC6AD191-41D4-466D-A14D-CB397554FFCC}" type="presParOf" srcId="{437EC753-3F4B-4F7A-9607-4837362A6337}" destId="{2739AB7C-5014-41A9-9736-484C7AACBCC1}" srcOrd="1" destOrd="0" presId="urn:microsoft.com/office/officeart/2008/layout/PictureAccentList"/>
    <dgm:cxn modelId="{3ADDB045-C788-4CFC-A776-CDC38564E079}" type="presParOf" srcId="{DE1368DC-86C6-4931-BD00-7B7743D0DAA7}" destId="{640C5580-1F2A-4AEB-9E6A-68095BB52228}" srcOrd="1" destOrd="0" presId="urn:microsoft.com/office/officeart/2008/layout/PictureAccentList"/>
    <dgm:cxn modelId="{826C0A91-021A-4AE0-8C7D-D6828FAB4255}" type="presParOf" srcId="{640C5580-1F2A-4AEB-9E6A-68095BB52228}" destId="{8FB3835D-19CD-424D-839F-915464D315D5}" srcOrd="0" destOrd="0" presId="urn:microsoft.com/office/officeart/2008/layout/PictureAccentList"/>
    <dgm:cxn modelId="{35333135-5258-40E1-B346-83A6C105EFDC}" type="presParOf" srcId="{640C5580-1F2A-4AEB-9E6A-68095BB52228}" destId="{E8DB1F7E-0878-4C73-A0C2-9CF4E7FA1B69}" srcOrd="1" destOrd="0" presId="urn:microsoft.com/office/officeart/2008/layout/PictureAccentList"/>
    <dgm:cxn modelId="{0D3C5B21-B4A0-4EBD-ADB2-60566F059EDE}" type="presParOf" srcId="{DE1368DC-86C6-4931-BD00-7B7743D0DAA7}" destId="{9888B24B-7E02-4BFB-A414-6D8500A891EC}" srcOrd="2" destOrd="0" presId="urn:microsoft.com/office/officeart/2008/layout/PictureAccentList"/>
    <dgm:cxn modelId="{F50681E7-61C9-4F29-9C77-885E5820721F}" type="presParOf" srcId="{9888B24B-7E02-4BFB-A414-6D8500A891EC}" destId="{9EFB8E4D-DB48-44FF-9756-36735E40FEF5}" srcOrd="0" destOrd="0" presId="urn:microsoft.com/office/officeart/2008/layout/PictureAccentList"/>
    <dgm:cxn modelId="{995515E0-81A5-4C33-85CB-3604A42A8023}" type="presParOf" srcId="{9888B24B-7E02-4BFB-A414-6D8500A891EC}" destId="{1B3C5690-A6D5-47AB-8BDD-84FFA1F67342}"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126498D-5CFB-43A4-9549-CF53664A7118}">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Провести анализ по увеличению базовой ставки арендной платы за сдаваемые в аренду нежилые помещения, находящиеся в муниципальной собственности ГО «Вуктыл»</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9C7B5BD-B87D-46DF-865F-ADD8DA759047}" type="parTrans" cxnId="{5C860A5A-BE87-4099-AD1C-B608F2005334}">
      <dgm:prSet/>
      <dgm:spPr/>
      <dgm:t>
        <a:bodyPr/>
        <a:lstStyle/>
        <a:p>
          <a:endParaRPr lang="ru-RU" b="1"/>
        </a:p>
      </dgm:t>
    </dgm:pt>
    <dgm:pt modelId="{37FB9563-B39F-4F2C-AF31-3CEBBC9D7789}" type="sibTrans" cxnId="{5C860A5A-BE87-4099-AD1C-B608F200533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5"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E9A3BEEA-79C3-48A5-AE4F-569B7319E4D6}" type="pres">
      <dgm:prSet presAssocID="{1126498D-5CFB-43A4-9549-CF53664A7118}" presName="parentText" presStyleLbl="node1" presStyleIdx="1" presStyleCnt="5" custScaleY="50001">
        <dgm:presLayoutVars>
          <dgm:chMax val="0"/>
          <dgm:bulletEnabled val="1"/>
        </dgm:presLayoutVars>
      </dgm:prSet>
      <dgm:spPr/>
      <dgm:t>
        <a:bodyPr/>
        <a:lstStyle/>
        <a:p>
          <a:endParaRPr lang="ru-RU"/>
        </a:p>
      </dgm:t>
    </dgm:pt>
    <dgm:pt modelId="{30D7DD56-A883-4F98-A3CB-EB88DAB5BBF4}" type="pres">
      <dgm:prSet presAssocID="{37FB9563-B39F-4F2C-AF31-3CEBBC9D7789}" presName="spacer" presStyleCnt="0"/>
      <dgm:spPr/>
    </dgm:pt>
    <dgm:pt modelId="{9485048A-68D8-4B33-A6EA-3B8B7C4BDD3C}" type="pres">
      <dgm:prSet presAssocID="{17DF8F19-325E-4709-834F-AB4A15DBAF7E}" presName="parentText" presStyleLbl="node1" presStyleIdx="2" presStyleCnt="5"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3" presStyleCnt="5"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4" presStyleCnt="5" custScaleY="52389">
        <dgm:presLayoutVars>
          <dgm:chMax val="0"/>
          <dgm:bulletEnabled val="1"/>
        </dgm:presLayoutVars>
      </dgm:prSet>
      <dgm:spPr/>
      <dgm:t>
        <a:bodyPr/>
        <a:lstStyle/>
        <a:p>
          <a:endParaRPr lang="ru-RU"/>
        </a:p>
      </dgm:t>
    </dgm:pt>
  </dgm:ptLst>
  <dgm:cxnLst>
    <dgm:cxn modelId="{F7640A5B-B657-4271-8D5B-D548D6037589}" srcId="{5282936E-E190-495E-8B0F-AC62C76DD34B}" destId="{1CFC452E-0CCF-45B5-B8B8-3B338C292882}" srcOrd="4" destOrd="0" parTransId="{96B89CE0-E690-4A1E-B31F-FF2E431CBCD9}" sibTransId="{554A89AF-F522-4E91-82E3-E62A9468BF35}"/>
    <dgm:cxn modelId="{BF7709D8-92D7-42AB-A2A7-F98639C25858}" type="presOf" srcId="{657B5AB4-3FE6-416E-8B09-CF0177589ACE}" destId="{92B00FAD-E277-4E0F-ACBE-F71D2D14CE63}" srcOrd="0" destOrd="0" presId="urn:microsoft.com/office/officeart/2005/8/layout/vList2"/>
    <dgm:cxn modelId="{E621BC75-D25A-45C0-8B49-01602AC269DD}" srcId="{5282936E-E190-495E-8B0F-AC62C76DD34B}" destId="{6609409D-1FDC-4FE5-B889-00AC0E960599}" srcOrd="3" destOrd="0" parTransId="{5BBFFB86-ACF6-4F43-A46B-40F4FEF0DF3A}" sibTransId="{4CB33187-06B3-48DE-B703-827BB90C0ACF}"/>
    <dgm:cxn modelId="{012D70F6-C72F-4872-9618-3C1C157E8F96}" type="presOf" srcId="{17DF8F19-325E-4709-834F-AB4A15DBAF7E}" destId="{9485048A-68D8-4B33-A6EA-3B8B7C4BDD3C}" srcOrd="0" destOrd="0" presId="urn:microsoft.com/office/officeart/2005/8/layout/vList2"/>
    <dgm:cxn modelId="{D9799FB4-1A0F-4143-AFDE-13C0F9BDE331}" type="presOf" srcId="{5282936E-E190-495E-8B0F-AC62C76DD34B}" destId="{03B85D95-CE79-4C05-9C67-801DCBB912A6}" srcOrd="0" destOrd="0" presId="urn:microsoft.com/office/officeart/2005/8/layout/vList2"/>
    <dgm:cxn modelId="{E4A9D690-EF33-4D04-8ECE-1459E8356990}" type="presOf" srcId="{1126498D-5CFB-43A4-9549-CF53664A7118}" destId="{E9A3BEEA-79C3-48A5-AE4F-569B7319E4D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BE167C3-F9F2-4220-BAB2-CD5A12EFEA97}" type="presOf" srcId="{6609409D-1FDC-4FE5-B889-00AC0E960599}" destId="{7147E12C-7DD8-4A40-A420-C2813F8C7FE8}" srcOrd="0" destOrd="0" presId="urn:microsoft.com/office/officeart/2005/8/layout/vList2"/>
    <dgm:cxn modelId="{9E94943E-73C1-4A7B-96F2-2BA3D9F59F82}" type="presOf" srcId="{1CFC452E-0CCF-45B5-B8B8-3B338C292882}" destId="{B8AFE4B8-AFEB-4126-96A4-AB2F7AA01A16}" srcOrd="0" destOrd="0" presId="urn:microsoft.com/office/officeart/2005/8/layout/vList2"/>
    <dgm:cxn modelId="{5C860A5A-BE87-4099-AD1C-B608F2005334}" srcId="{5282936E-E190-495E-8B0F-AC62C76DD34B}" destId="{1126498D-5CFB-43A4-9549-CF53664A7118}" srcOrd="1" destOrd="0" parTransId="{49C7B5BD-B87D-46DF-865F-ADD8DA759047}" sibTransId="{37FB9563-B39F-4F2C-AF31-3CEBBC9D7789}"/>
    <dgm:cxn modelId="{AFD14207-57B6-4056-A187-217B779980B6}" srcId="{5282936E-E190-495E-8B0F-AC62C76DD34B}" destId="{17DF8F19-325E-4709-834F-AB4A15DBAF7E}" srcOrd="2" destOrd="0" parTransId="{4B69FBEB-BFFB-4255-B216-A9A445043B4E}" sibTransId="{5041F220-2928-4115-BE27-4B4E774B5FF6}"/>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9D993CFA-31BA-4B7D-99A3-7362C2E46B19}" type="presParOf" srcId="{03B85D95-CE79-4C05-9C67-801DCBB912A6}" destId="{E9A3BEEA-79C3-48A5-AE4F-569B7319E4D6}" srcOrd="2" destOrd="0" presId="urn:microsoft.com/office/officeart/2005/8/layout/vList2"/>
    <dgm:cxn modelId="{947227CD-DEA8-4F1B-A14A-6FA305FC6015}" type="presParOf" srcId="{03B85D95-CE79-4C05-9C67-801DCBB912A6}" destId="{30D7DD56-A883-4F98-A3CB-EB88DAB5BBF4}" srcOrd="3" destOrd="0" presId="urn:microsoft.com/office/officeart/2005/8/layout/vList2"/>
    <dgm:cxn modelId="{AD4CEECC-5B51-4EE1-80EB-85E6A493E03E}" type="presParOf" srcId="{03B85D95-CE79-4C05-9C67-801DCBB912A6}" destId="{9485048A-68D8-4B33-A6EA-3B8B7C4BDD3C}" srcOrd="4" destOrd="0" presId="urn:microsoft.com/office/officeart/2005/8/layout/vList2"/>
    <dgm:cxn modelId="{CC850AF2-17B9-4F9A-8FEF-45523BAF1653}" type="presParOf" srcId="{03B85D95-CE79-4C05-9C67-801DCBB912A6}" destId="{CF2612A7-1E9C-4BAC-809D-04EFBC70AAD5}" srcOrd="5" destOrd="0" presId="urn:microsoft.com/office/officeart/2005/8/layout/vList2"/>
    <dgm:cxn modelId="{BBD160A5-5AC3-42B5-8E91-2E210F4F2E7C}" type="presParOf" srcId="{03B85D95-CE79-4C05-9C67-801DCBB912A6}" destId="{7147E12C-7DD8-4A40-A420-C2813F8C7FE8}" srcOrd="6" destOrd="0" presId="urn:microsoft.com/office/officeart/2005/8/layout/vList2"/>
    <dgm:cxn modelId="{19B9FE29-F25B-4A57-88FC-3E0A80F883CA}" type="presParOf" srcId="{03B85D95-CE79-4C05-9C67-801DCBB912A6}" destId="{51020F05-8C04-496A-85A9-4B9F8A6FBB6C}" srcOrd="7" destOrd="0" presId="urn:microsoft.com/office/officeart/2005/8/layout/vList2"/>
    <dgm:cxn modelId="{B0FCBF13-82D4-48FC-A0E7-2C3DD053E300}" type="presParOf" srcId="{03B85D95-CE79-4C05-9C67-801DCBB912A6}" destId="{B8AFE4B8-AFEB-4126-96A4-AB2F7AA01A1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2 439,4 </a:t>
          </a:r>
          <a:r>
            <a:rPr lang="ru-RU" sz="1200" dirty="0" err="1" smtClean="0">
              <a:latin typeface="Times New Roman" panose="02020603050405020304" pitchFamily="18" charset="0"/>
              <a:cs typeface="Times New Roman" panose="02020603050405020304" pitchFamily="18" charset="0"/>
            </a:rPr>
            <a:t>тыс.руб</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a:t>
          </a:r>
          <a:r>
            <a:rPr lang="ru-RU" sz="1200" dirty="0" err="1" smtClean="0">
              <a:latin typeface="Times New Roman" panose="02020603050405020304" pitchFamily="18" charset="0"/>
              <a:cs typeface="Times New Roman" panose="02020603050405020304" pitchFamily="18" charset="0"/>
            </a:rPr>
            <a:t>ощего</a:t>
          </a:r>
          <a:r>
            <a:rPr lang="ru-RU" sz="1200" dirty="0" smtClean="0">
              <a:latin typeface="Times New Roman" panose="02020603050405020304" pitchFamily="18" charset="0"/>
              <a:cs typeface="Times New Roman" panose="02020603050405020304" pitchFamily="18" charset="0"/>
            </a:rPr>
            <a:t>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4" custScaleX="206677" custLinFactNeighborX="18627" custLinFactNeighborY="-69254">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4" custScaleX="213237" custLinFactNeighborX="18649" custLinFactNeighborY="-16017">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4" custScaleX="213931" custLinFactNeighborX="18996" custLinFactNeighborY="3722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4" custScaleX="213341" custLinFactNeighborX="18701" custLinFactNeighborY="90457">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Lst>
  <dgm:cxnLst>
    <dgm:cxn modelId="{F0908114-EEF5-432F-B87D-82109786CF4F}" srcId="{C72474F0-E8D4-4E4C-80A0-CE4399C598A1}" destId="{56C2373B-ED37-49C4-970F-69B5DE530AA5}" srcOrd="2" destOrd="0" parTransId="{1F3FD4B4-1E8E-412B-9011-A907BFCE4297}" sibTransId="{2BEC24A3-0245-42A4-A72B-074AE132358B}"/>
    <dgm:cxn modelId="{1AF15783-B69D-4233-A8B6-9E833BB4AEA1}" type="presOf" srcId="{68F7573A-5B85-4B88-BEFC-BA83E92AE43F}" destId="{A46F0C21-C6D3-4ED3-B78E-CB27E06B2B58}"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4E621BFC-E194-45EF-BA95-D5CD8851DA2C}" srcId="{C72474F0-E8D4-4E4C-80A0-CE4399C598A1}" destId="{68F7573A-5B85-4B88-BEFC-BA83E92AE43F}" srcOrd="3" destOrd="0" parTransId="{CD03767C-936B-4224-B5DC-2AA5E500B10E}" sibTransId="{9B929F24-FB3B-43B7-9E1F-57B859863452}"/>
    <dgm:cxn modelId="{3F89CF48-A704-496E-9B6C-BCE1E80677CB}" type="presOf" srcId="{C72474F0-E8D4-4E4C-80A0-CE4399C598A1}" destId="{EB72AB2E-7619-4065-9CAE-73AA2CFC39B5}" srcOrd="0" destOrd="0" presId="urn:microsoft.com/office/officeart/2005/8/layout/pyramid2"/>
    <dgm:cxn modelId="{9ACB6CFF-F8BF-4FB0-808B-EDE879FAB0F3}" type="presOf" srcId="{AE110949-2148-4D86-B9FF-27ECAEEF0228}" destId="{36C49FFD-B549-4EFA-B47F-1D7048C27C9F}"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A8E02-B245-4353-81B4-F457D669A20B}">
      <dsp:nvSpPr>
        <dsp:cNvPr id="0" name=""/>
        <dsp:cNvSpPr/>
      </dsp:nvSpPr>
      <dsp:spPr>
        <a:xfrm>
          <a:off x="0" y="476170"/>
          <a:ext cx="2934072" cy="3644058"/>
        </a:xfrm>
        <a:prstGeom prst="pie">
          <a:avLst>
            <a:gd name="adj1" fmla="val 5400000"/>
            <a:gd name="adj2" fmla="val 16200000"/>
          </a:avLst>
        </a:prstGeom>
        <a:solidFill>
          <a:schemeClr val="accent2">
            <a:lumMod val="40000"/>
            <a:lumOff val="6000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1F0121C-5F33-4055-A163-0FE276F2FB63}">
      <dsp:nvSpPr>
        <dsp:cNvPr id="0" name=""/>
        <dsp:cNvSpPr/>
      </dsp:nvSpPr>
      <dsp:spPr>
        <a:xfrm>
          <a:off x="1467036" y="476170"/>
          <a:ext cx="3423084" cy="3644058"/>
        </a:xfrm>
        <a:prstGeom prst="rect">
          <a:avLst/>
        </a:prstGeom>
        <a:solidFill>
          <a:schemeClr val="accent2">
            <a:lumMod val="40000"/>
            <a:lumOff val="6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благоустройства дворовых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476170"/>
        <a:ext cx="3423084" cy="1093219"/>
      </dsp:txXfrm>
    </dsp:sp>
    <dsp:sp modelId="{0BCDACD9-ECD8-4F07-B1D9-21F148F433B1}">
      <dsp:nvSpPr>
        <dsp:cNvPr id="0" name=""/>
        <dsp:cNvSpPr/>
      </dsp:nvSpPr>
      <dsp:spPr>
        <a:xfrm>
          <a:off x="513463" y="1711387"/>
          <a:ext cx="1907144" cy="1907144"/>
        </a:xfrm>
        <a:prstGeom prst="pie">
          <a:avLst>
            <a:gd name="adj1" fmla="val 5400000"/>
            <a:gd name="adj2" fmla="val 16200000"/>
          </a:avLst>
        </a:prstGeom>
        <a:solidFill>
          <a:srgbClr val="FFC000"/>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A03212-DA54-46A9-B17D-A7288A017731}">
      <dsp:nvSpPr>
        <dsp:cNvPr id="0" name=""/>
        <dsp:cNvSpPr/>
      </dsp:nvSpPr>
      <dsp:spPr>
        <a:xfrm>
          <a:off x="1467036" y="1711387"/>
          <a:ext cx="3423084" cy="1907144"/>
        </a:xfrm>
        <a:prstGeom prst="rect">
          <a:avLst/>
        </a:prstGeom>
        <a:solidFill>
          <a:srgbClr val="FFC000">
            <a:alpha val="90000"/>
          </a:srgb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благоустройства наиболее посещаемых муниципальных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1711387"/>
        <a:ext cx="3423084" cy="880220"/>
      </dsp:txXfrm>
    </dsp:sp>
    <dsp:sp modelId="{E1E1607D-4CC7-45FF-BA40-4DA92B2D010B}">
      <dsp:nvSpPr>
        <dsp:cNvPr id="0" name=""/>
        <dsp:cNvSpPr/>
      </dsp:nvSpPr>
      <dsp:spPr>
        <a:xfrm>
          <a:off x="1026925" y="2591608"/>
          <a:ext cx="880220" cy="880220"/>
        </a:xfrm>
        <a:prstGeom prst="pie">
          <a:avLst>
            <a:gd name="adj1" fmla="val 5400000"/>
            <a:gd name="adj2" fmla="val 16200000"/>
          </a:avLst>
        </a:prstGeom>
        <a:solidFill>
          <a:srgbClr val="92D050"/>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E93A01-F0B0-4B78-AB56-32D4FC27F7E3}">
      <dsp:nvSpPr>
        <dsp:cNvPr id="0" name=""/>
        <dsp:cNvSpPr/>
      </dsp:nvSpPr>
      <dsp:spPr>
        <a:xfrm>
          <a:off x="1467036" y="2591608"/>
          <a:ext cx="3423084" cy="880220"/>
        </a:xfrm>
        <a:prstGeom prst="rect">
          <a:avLst/>
        </a:prstGeom>
        <a:solidFill>
          <a:srgbClr val="92D050">
            <a:alpha val="90000"/>
          </a:srgb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вовлеченности заинтересованных граждан, организаций в реализацию мероприятий по благоустройству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2591608"/>
        <a:ext cx="3423084" cy="880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633BA-22F9-4635-971F-99BB2B5FC670}">
      <dsp:nvSpPr>
        <dsp:cNvPr id="0" name=""/>
        <dsp:cNvSpPr/>
      </dsp:nvSpPr>
      <dsp:spPr>
        <a:xfrm>
          <a:off x="297736" y="779"/>
          <a:ext cx="3580991" cy="709554"/>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 2019 году расходы бюджета составляют</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 </a:t>
          </a:r>
          <a:r>
            <a:rPr lang="ru-RU" sz="1200" b="1" i="0" u="none" strike="noStrike" kern="1200" dirty="0" smtClean="0">
              <a:solidFill>
                <a:schemeClr val="tx1"/>
              </a:solidFill>
              <a:effectLst/>
              <a:latin typeface="Times New Roman"/>
            </a:rPr>
            <a:t>781 028,6</a:t>
          </a:r>
          <a:r>
            <a:rPr lang="ru-RU" sz="1200" b="1" kern="1200" dirty="0" smtClean="0">
              <a:solidFill>
                <a:schemeClr val="tx1"/>
              </a:solidFill>
              <a:latin typeface="Times New Roman" panose="02020603050405020304" pitchFamily="18" charset="0"/>
              <a:cs typeface="Times New Roman" panose="02020603050405020304" pitchFamily="18" charset="0"/>
            </a:rPr>
            <a:t> , </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18518" y="21561"/>
        <a:ext cx="3539427" cy="667990"/>
      </dsp:txXfrm>
    </dsp:sp>
    <dsp:sp modelId="{2213ACFC-3171-405C-984D-360F12B610AC}">
      <dsp:nvSpPr>
        <dsp:cNvPr id="0" name=""/>
        <dsp:cNvSpPr/>
      </dsp:nvSpPr>
      <dsp:spPr>
        <a:xfrm>
          <a:off x="297736" y="813132"/>
          <a:ext cx="571106" cy="571106"/>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739AB7C-5014-41A9-9736-484C7AACBCC1}">
      <dsp:nvSpPr>
        <dsp:cNvPr id="0" name=""/>
        <dsp:cNvSpPr/>
      </dsp:nvSpPr>
      <dsp:spPr>
        <a:xfrm>
          <a:off x="903109" y="813132"/>
          <a:ext cx="2975618" cy="571106"/>
        </a:xfrm>
        <a:prstGeom prst="roundRect">
          <a:avLst>
            <a:gd name="adj" fmla="val 16670"/>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собственных доходов, дотаций и источников финансирования бюджета 312 344,3 </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930993" y="841016"/>
        <a:ext cx="2919850" cy="515338"/>
      </dsp:txXfrm>
    </dsp:sp>
    <dsp:sp modelId="{8FB3835D-19CD-424D-839F-915464D315D5}">
      <dsp:nvSpPr>
        <dsp:cNvPr id="0" name=""/>
        <dsp:cNvSpPr/>
      </dsp:nvSpPr>
      <dsp:spPr>
        <a:xfrm>
          <a:off x="297736" y="1452771"/>
          <a:ext cx="571106" cy="571106"/>
        </a:xfrm>
        <a:prstGeom prst="roundRect">
          <a:avLst>
            <a:gd name="adj" fmla="val 166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8DB1F7E-0878-4C73-A0C2-9CF4E7FA1B69}">
      <dsp:nvSpPr>
        <dsp:cNvPr id="0" name=""/>
        <dsp:cNvSpPr/>
      </dsp:nvSpPr>
      <dsp:spPr>
        <a:xfrm>
          <a:off x="903109" y="1452771"/>
          <a:ext cx="2975618" cy="571106"/>
        </a:xfrm>
        <a:prstGeom prst="roundRect">
          <a:avLst>
            <a:gd name="adj" fmla="val 1667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целевых средств ФБ и РБ  </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459 202,0</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930993" y="1480655"/>
        <a:ext cx="2919850" cy="515338"/>
      </dsp:txXfrm>
    </dsp:sp>
    <dsp:sp modelId="{9EFB8E4D-DB48-44FF-9756-36735E40FEF5}">
      <dsp:nvSpPr>
        <dsp:cNvPr id="0" name=""/>
        <dsp:cNvSpPr/>
      </dsp:nvSpPr>
      <dsp:spPr>
        <a:xfrm>
          <a:off x="297736" y="2092410"/>
          <a:ext cx="571106" cy="571106"/>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B3C5690-A6D5-47AB-8BDD-84FFA1F67342}">
      <dsp:nvSpPr>
        <dsp:cNvPr id="0" name=""/>
        <dsp:cNvSpPr/>
      </dsp:nvSpPr>
      <dsp:spPr>
        <a:xfrm>
          <a:off x="903109" y="2092410"/>
          <a:ext cx="2975618" cy="571106"/>
        </a:xfrm>
        <a:prstGeom prst="roundRect">
          <a:avLst>
            <a:gd name="adj" fmla="val 16670"/>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прочих безвозмездных поступлений</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 9 482,3 </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930993" y="2120294"/>
        <a:ext cx="2919850" cy="5153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102"/>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93145"/>
        <a:ext cx="3315082" cy="758686"/>
      </dsp:txXfrm>
    </dsp:sp>
    <dsp:sp modelId="{E9A3BEEA-79C3-48A5-AE4F-569B7319E4D6}">
      <dsp:nvSpPr>
        <dsp:cNvPr id="0" name=""/>
        <dsp:cNvSpPr/>
      </dsp:nvSpPr>
      <dsp:spPr>
        <a:xfrm>
          <a:off x="0" y="1077194"/>
          <a:ext cx="3397168" cy="767535"/>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Провести анализ по увеличению базовой ставки арендной платы за сдаваемые в аренду нежилые помещения, находящиеся в муниципальной собственности ГО «Вуктыл»</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37468" y="1114662"/>
        <a:ext cx="3322232" cy="692599"/>
      </dsp:txXfrm>
    </dsp:sp>
    <dsp:sp modelId="{9485048A-68D8-4B33-A6EA-3B8B7C4BDD3C}">
      <dsp:nvSpPr>
        <dsp:cNvPr id="0" name=""/>
        <dsp:cNvSpPr/>
      </dsp:nvSpPr>
      <dsp:spPr>
        <a:xfrm>
          <a:off x="0" y="2029049"/>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2084039"/>
        <a:ext cx="3287188" cy="1016493"/>
      </dsp:txXfrm>
    </dsp:sp>
    <dsp:sp modelId="{7147E12C-7DD8-4A40-A420-C2813F8C7FE8}">
      <dsp:nvSpPr>
        <dsp:cNvPr id="0" name=""/>
        <dsp:cNvSpPr/>
      </dsp:nvSpPr>
      <dsp:spPr>
        <a:xfrm>
          <a:off x="0" y="3339843"/>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3404005"/>
        <a:ext cx="3268844" cy="1186038"/>
      </dsp:txXfrm>
    </dsp:sp>
    <dsp:sp modelId="{B8AFE4B8-AFEB-4126-96A4-AB2F7AA01A16}">
      <dsp:nvSpPr>
        <dsp:cNvPr id="0" name=""/>
        <dsp:cNvSpPr/>
      </dsp:nvSpPr>
      <dsp:spPr>
        <a:xfrm>
          <a:off x="0" y="4838525"/>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877782"/>
        <a:ext cx="3318654" cy="725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2512292" cy="2512292"/>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1256146" y="0"/>
          <a:ext cx="3417862" cy="2512292"/>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2 439,4 </a:t>
          </a:r>
          <a:r>
            <a:rPr lang="ru-RU" sz="1200" kern="1200" dirty="0" err="1" smtClean="0">
              <a:latin typeface="Times New Roman" panose="02020603050405020304" pitchFamily="18" charset="0"/>
              <a:cs typeface="Times New Roman" panose="02020603050405020304" pitchFamily="18" charset="0"/>
            </a:rPr>
            <a:t>тыс.руб</a:t>
          </a:r>
          <a:r>
            <a:rPr lang="ru-RU" sz="1200" kern="1200" dirty="0" smtClean="0">
              <a:latin typeface="Times New Roman" panose="02020603050405020304" pitchFamily="18" charset="0"/>
              <a:cs typeface="Times New Roman" panose="02020603050405020304" pitchFamily="18" charset="0"/>
            </a:rPr>
            <a:t>.</a:t>
          </a:r>
          <a:endParaRPr lang="ru-RU" sz="1200" kern="1200" dirty="0">
            <a:latin typeface="Times New Roman" panose="02020603050405020304" pitchFamily="18" charset="0"/>
            <a:cs typeface="Times New Roman" panose="02020603050405020304" pitchFamily="18" charset="0"/>
          </a:endParaRPr>
        </a:p>
      </dsp:txBody>
      <dsp:txXfrm>
        <a:off x="1256146" y="0"/>
        <a:ext cx="3417862" cy="753689"/>
      </dsp:txXfrm>
    </dsp:sp>
    <dsp:sp modelId="{92974A9C-898D-41A3-B56F-1B8C7D02D7E1}">
      <dsp:nvSpPr>
        <dsp:cNvPr id="0" name=""/>
        <dsp:cNvSpPr/>
      </dsp:nvSpPr>
      <dsp:spPr>
        <a:xfrm>
          <a:off x="439651" y="753689"/>
          <a:ext cx="1632988" cy="163298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1256146" y="753689"/>
          <a:ext cx="3417862" cy="163298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1256146" y="753689"/>
        <a:ext cx="3417862" cy="753686"/>
      </dsp:txXfrm>
    </dsp:sp>
    <dsp:sp modelId="{4289CE30-8DF9-47BA-B4FA-C28A5F98F6DB}">
      <dsp:nvSpPr>
        <dsp:cNvPr id="0" name=""/>
        <dsp:cNvSpPr/>
      </dsp:nvSpPr>
      <dsp:spPr>
        <a:xfrm>
          <a:off x="879302" y="1507375"/>
          <a:ext cx="753686" cy="753686"/>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1256146" y="1507375"/>
          <a:ext cx="3417862" cy="753686"/>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1256146" y="1507375"/>
        <a:ext cx="3417862" cy="7536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900112" y="0"/>
          <a:ext cx="2427980" cy="315357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620180" y="288032"/>
          <a:ext cx="4567765"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649681" y="317533"/>
        <a:ext cx="4508763" cy="545321"/>
      </dsp:txXfrm>
    </dsp:sp>
    <dsp:sp modelId="{36C49FFD-B549-4EFA-B47F-1D7048C27C9F}">
      <dsp:nvSpPr>
        <dsp:cNvPr id="0" name=""/>
        <dsp:cNvSpPr/>
      </dsp:nvSpPr>
      <dsp:spPr>
        <a:xfrm>
          <a:off x="1548175" y="1008112"/>
          <a:ext cx="4712748"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577676" y="1037613"/>
        <a:ext cx="4653746" cy="545321"/>
      </dsp:txXfrm>
    </dsp:sp>
    <dsp:sp modelId="{E436DB04-3BAF-42A7-9310-53A9469CB369}">
      <dsp:nvSpPr>
        <dsp:cNvPr id="0" name=""/>
        <dsp:cNvSpPr/>
      </dsp:nvSpPr>
      <dsp:spPr>
        <a:xfrm>
          <a:off x="1548175" y="1728192"/>
          <a:ext cx="4728086"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577676" y="1757693"/>
        <a:ext cx="4669084" cy="545321"/>
      </dsp:txXfrm>
    </dsp:sp>
    <dsp:sp modelId="{A46F0C21-C6D3-4ED3-B78E-CB27E06B2B58}">
      <dsp:nvSpPr>
        <dsp:cNvPr id="0" name=""/>
        <dsp:cNvSpPr/>
      </dsp:nvSpPr>
      <dsp:spPr>
        <a:xfrm>
          <a:off x="1548175" y="2448272"/>
          <a:ext cx="4715046"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a:t>
          </a:r>
          <a:r>
            <a:rPr lang="ru-RU" sz="1200" kern="1200" dirty="0" err="1" smtClean="0">
              <a:latin typeface="Times New Roman" panose="02020603050405020304" pitchFamily="18" charset="0"/>
              <a:cs typeface="Times New Roman" panose="02020603050405020304" pitchFamily="18" charset="0"/>
            </a:rPr>
            <a:t>ощего</a:t>
          </a:r>
          <a:r>
            <a:rPr lang="ru-RU" sz="1200" kern="1200" dirty="0" smtClean="0">
              <a:latin typeface="Times New Roman" panose="02020603050405020304" pitchFamily="18" charset="0"/>
              <a:cs typeface="Times New Roman" panose="02020603050405020304" pitchFamily="18" charset="0"/>
            </a:rPr>
            <a:t>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577676" y="2477773"/>
        <a:ext cx="4656044" cy="545321"/>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0.37903</cdr:x>
      <cdr:y>0.70392</cdr:y>
    </cdr:from>
    <cdr:to>
      <cdr:x>0.55712</cdr:x>
      <cdr:y>0.8688</cdr:y>
    </cdr:to>
    <cdr:sp macro="" textlink="">
      <cdr:nvSpPr>
        <cdr:cNvPr id="2" name="TextBox 1"/>
        <cdr:cNvSpPr txBox="1"/>
      </cdr:nvSpPr>
      <cdr:spPr>
        <a:xfrm xmlns:a="http://schemas.openxmlformats.org/drawingml/2006/main">
          <a:off x="3384376" y="2331640"/>
          <a:ext cx="1590151" cy="5461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0.59677</cdr:x>
      <cdr:y>0.70392</cdr:y>
    </cdr:from>
    <cdr:to>
      <cdr:x>0.74905</cdr:x>
      <cdr:y>0.77232</cdr:y>
    </cdr:to>
    <cdr:sp macro="" textlink="">
      <cdr:nvSpPr>
        <cdr:cNvPr id="3" name="TextBox 1"/>
        <cdr:cNvSpPr txBox="1"/>
      </cdr:nvSpPr>
      <cdr:spPr>
        <a:xfrm xmlns:a="http://schemas.openxmlformats.org/drawingml/2006/main">
          <a:off x="5328592" y="2331640"/>
          <a:ext cx="1359686" cy="22657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0.75806</cdr:x>
      <cdr:y>0.69565</cdr:y>
    </cdr:from>
    <cdr:to>
      <cdr:x>0.93159</cdr:x>
      <cdr:y>0.83879</cdr:y>
    </cdr:to>
    <cdr:sp macro="" textlink="">
      <cdr:nvSpPr>
        <cdr:cNvPr id="4" name="TextBox 1"/>
        <cdr:cNvSpPr txBox="1"/>
      </cdr:nvSpPr>
      <cdr:spPr>
        <a:xfrm xmlns:a="http://schemas.openxmlformats.org/drawingml/2006/main">
          <a:off x="6768752" y="2304256"/>
          <a:ext cx="1549391" cy="4741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 безвозмездные </a:t>
          </a:r>
        </a:p>
        <a:p xmlns:a="http://schemas.openxmlformats.org/drawingml/2006/main">
          <a:pPr algn="ctr"/>
          <a:r>
            <a:rPr lang="ru-RU" sz="1200" b="1" dirty="0" smtClean="0">
              <a:latin typeface="Times New Roman" panose="02020603050405020304" pitchFamily="18" charset="0"/>
              <a:cs typeface="Times New Roman" panose="02020603050405020304" pitchFamily="18" charset="0"/>
            </a:rPr>
            <a:t>поступления</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3.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211 862,3 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65 681,0 </a:t>
          </a:r>
          <a:r>
            <a:rPr lang="ru-RU" sz="1200" b="1" dirty="0" err="1" smtClean="0">
              <a:solidFill>
                <a:schemeClr val="tx1"/>
              </a:solidFill>
              <a:latin typeface="Times New Roman" panose="02020603050405020304" pitchFamily="18" charset="0"/>
              <a:cs typeface="Times New Roman" panose="02020603050405020304" pitchFamily="18" charset="0"/>
            </a:rPr>
            <a:t>т.р</a:t>
          </a:r>
          <a:r>
            <a:rPr lang="ru-RU" sz="1200" b="1" dirty="0" smtClean="0">
              <a:solidFill>
                <a:schemeClr val="tx1"/>
              </a:solidFill>
              <a:latin typeface="Times New Roman" panose="02020603050405020304" pitchFamily="18" charset="0"/>
              <a:cs typeface="Times New Roman" panose="02020603050405020304" pitchFamily="18" charset="0"/>
            </a:rPr>
            <a:t>.,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146 181,3 </a:t>
          </a:r>
          <a:r>
            <a:rPr lang="ru-RU" sz="1200" b="1" dirty="0" err="1" smtClean="0">
              <a:solidFill>
                <a:schemeClr val="bg1">
                  <a:lumMod val="10000"/>
                </a:schemeClr>
              </a:solidFill>
              <a:latin typeface="Times New Roman" panose="02020603050405020304" pitchFamily="18" charset="0"/>
              <a:cs typeface="Times New Roman" panose="02020603050405020304" pitchFamily="18" charset="0"/>
            </a:rPr>
            <a:t>т.р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0.32796</cdr:x>
      <cdr:y>0.2252</cdr:y>
    </cdr:from>
    <cdr:to>
      <cdr:x>0.46497</cdr:x>
      <cdr:y>0.61845</cdr:y>
    </cdr:to>
    <cdr:sp macro="" textlink="">
      <cdr:nvSpPr>
        <cdr:cNvPr id="3" name="TextBox 2"/>
        <cdr:cNvSpPr txBox="1"/>
      </cdr:nvSpPr>
      <cdr:spPr>
        <a:xfrm xmlns:a="http://schemas.openxmlformats.org/drawingml/2006/main">
          <a:off x="3240360" y="1625440"/>
          <a:ext cx="1664001" cy="28710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0.56062</cdr:x>
      <cdr:y>0.08695</cdr:y>
    </cdr:from>
    <cdr:to>
      <cdr:x>0.59302</cdr:x>
      <cdr:y>0.1256</cdr:y>
    </cdr:to>
    <cdr:sp macro="" textlink="">
      <cdr:nvSpPr>
        <cdr:cNvPr id="4" name="TextBox 3"/>
        <cdr:cNvSpPr txBox="1"/>
      </cdr:nvSpPr>
      <cdr:spPr>
        <a:xfrm xmlns:a="http://schemas.openxmlformats.org/drawingml/2006/main">
          <a:off x="5854352" y="648072"/>
          <a:ext cx="338336"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7684AF7-7FC5-4598-9870-6E49235EB1B4}"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8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8B0FE87-715B-47A3-957F-68DCEFD1E0D1}"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80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70FAF31-15F8-47F0-A03B-A054FCF8ED74}"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81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50</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1FE6ADA-5D5F-4A64-8131-362C79593EB1}"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897AF7F-BF59-4327-AC11-56BC7A9B6CD0}"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85</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5.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14.xml"/><Relationship Id="rId4" Type="http://schemas.openxmlformats.org/officeDocument/2006/relationships/chart" Target="../charts/char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chart" Target="../charts/chart16.xml"/><Relationship Id="rId4" Type="http://schemas.openxmlformats.org/officeDocument/2006/relationships/chart" Target="../charts/char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22.png"/><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19.xml"/><Relationship Id="rId4" Type="http://schemas.openxmlformats.org/officeDocument/2006/relationships/chart" Target="../charts/char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74.jpeg"/></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chart" Target="../charts/chart28.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chart" Target="../charts/chart33.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6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37.xml"/><Relationship Id="rId4" Type="http://schemas.openxmlformats.org/officeDocument/2006/relationships/chart" Target="../charts/chart36.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4.png"/><Relationship Id="rId7" Type="http://schemas.openxmlformats.org/officeDocument/2006/relationships/diagramQuickStyle" Target="../diagrams/quickStyle1.xm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chart" Target="../charts/chart38.xml"/><Relationship Id="rId4" Type="http://schemas.openxmlformats.org/officeDocument/2006/relationships/image" Target="../media/image74.jpeg"/><Relationship Id="rId9" Type="http://schemas.microsoft.com/office/2007/relationships/diagramDrawing" Target="../diagrams/drawing1.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7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41.xml"/><Relationship Id="rId7" Type="http://schemas.openxmlformats.org/officeDocument/2006/relationships/diagramColors" Target="../diagrams/colors2.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chart" Target="../charts/chart44.xml"/></Relationships>
</file>

<file path=ppt/slides/_rels/slide77.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8.xml.rels><?xml version="1.0" encoding="UTF-8" standalone="yes"?>
<Relationships xmlns="http://schemas.openxmlformats.org/package/2006/relationships"><Relationship Id="rId8" Type="http://schemas.openxmlformats.org/officeDocument/2006/relationships/image" Target="../media/image74.jpeg"/><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77.xml"/><Relationship Id="rId16" Type="http://schemas.openxmlformats.org/officeDocument/2006/relationships/diagramQuickStyle" Target="../diagrams/quickStyle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40.png"/><Relationship Id="rId4" Type="http://schemas.openxmlformats.org/officeDocument/2006/relationships/image" Target="../media/image139.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png"/></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44.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44.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9.jpeg"/><Relationship Id="rId4" Type="http://schemas.openxmlformats.org/officeDocument/2006/relationships/image" Target="../media/image148.jpeg"/></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51.jpeg"/><Relationship Id="rId4" Type="http://schemas.openxmlformats.org/officeDocument/2006/relationships/image" Target="../media/image150.png"/></Relationships>
</file>

<file path=ppt/slides/_rels/slide8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2060848"/>
            <a:ext cx="9143640" cy="4779744"/>
          </a:xfrm>
          <a:prstGeom prst="rect">
            <a:avLst/>
          </a:prstGeom>
          <a:ln>
            <a:noFill/>
          </a:ln>
        </p:spPr>
      </p:pic>
      <p:sp>
        <p:nvSpPr>
          <p:cNvPr id="88" name="CustomShape 1"/>
          <p:cNvSpPr/>
          <p:nvPr/>
        </p:nvSpPr>
        <p:spPr>
          <a:xfrm>
            <a:off x="108000" y="189000"/>
            <a:ext cx="8927640" cy="71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200" b="1" dirty="0" smtClean="0">
              <a:solidFill>
                <a:srgbClr val="0000FF"/>
              </a:solidFill>
              <a:latin typeface="Times New Roman" panose="02020603050405020304" pitchFamily="18" charset="0"/>
              <a:cs typeface="Times New Roman" panose="02020603050405020304" pitchFamily="18" charset="0"/>
            </a:endParaRPr>
          </a:p>
          <a:p>
            <a:pPr algn="ctr"/>
            <a:endParaRPr lang="ru-RU" sz="1200" b="1" dirty="0">
              <a:solidFill>
                <a:srgbClr val="0000FF"/>
              </a:solidFill>
              <a:latin typeface="Times New Roman" panose="02020603050405020304" pitchFamily="18" charset="0"/>
              <a:cs typeface="Times New Roman" panose="02020603050405020304" pitchFamily="18" charset="0"/>
            </a:endParaRPr>
          </a:p>
          <a:p>
            <a:pPr algn="ctr"/>
            <a:r>
              <a:rPr lang="ru-RU" sz="1250" b="1" dirty="0" smtClean="0">
                <a:solidFill>
                  <a:srgbClr val="0000FF"/>
                </a:solidFill>
                <a:latin typeface="Times New Roman" panose="02020603050405020304" pitchFamily="18" charset="0"/>
                <a:cs typeface="Times New Roman" panose="02020603050405020304" pitchFamily="18" charset="0"/>
              </a:rPr>
              <a:t>с </a:t>
            </a:r>
            <a:r>
              <a:rPr lang="ru-RU" sz="1250" b="1" dirty="0">
                <a:solidFill>
                  <a:srgbClr val="0000FF"/>
                </a:solidFill>
                <a:latin typeface="Times New Roman" panose="02020603050405020304" pitchFamily="18" charset="0"/>
                <a:cs typeface="Times New Roman" panose="02020603050405020304" pitchFamily="18" charset="0"/>
              </a:rPr>
              <a:t>учетом внесенных изменений и дополнений в бюджет МО ГО «Вуктыл» </a:t>
            </a:r>
            <a:endParaRPr lang="ru-RU" sz="1250" dirty="0">
              <a:solidFill>
                <a:srgbClr val="0000FF"/>
              </a:solidFill>
              <a:latin typeface="Times New Roman" panose="02020603050405020304" pitchFamily="18" charset="0"/>
              <a:cs typeface="Times New Roman" panose="02020603050405020304" pitchFamily="18" charset="0"/>
            </a:endParaRPr>
          </a:p>
          <a:p>
            <a:pPr algn="ctr"/>
            <a:r>
              <a:rPr lang="ru-RU" sz="1250" b="1" dirty="0">
                <a:solidFill>
                  <a:srgbClr val="0000FF"/>
                </a:solidFill>
                <a:latin typeface="Times New Roman" panose="02020603050405020304" pitchFamily="18" charset="0"/>
                <a:cs typeface="Times New Roman" panose="02020603050405020304" pitchFamily="18" charset="0"/>
              </a:rPr>
              <a:t>на </a:t>
            </a:r>
            <a:r>
              <a:rPr lang="ru-RU" sz="1250" b="1" dirty="0" smtClean="0">
                <a:solidFill>
                  <a:srgbClr val="0000FF"/>
                </a:solidFill>
                <a:latin typeface="Times New Roman" panose="02020603050405020304" pitchFamily="18" charset="0"/>
                <a:cs typeface="Times New Roman" panose="02020603050405020304" pitchFamily="18" charset="0"/>
              </a:rPr>
              <a:t>2019 </a:t>
            </a:r>
            <a:r>
              <a:rPr lang="ru-RU" sz="1250" b="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250" b="1" dirty="0" smtClean="0">
                <a:solidFill>
                  <a:srgbClr val="0000FF"/>
                </a:solidFill>
                <a:latin typeface="Times New Roman" panose="02020603050405020304" pitchFamily="18" charset="0"/>
                <a:cs typeface="Times New Roman" panose="02020603050405020304" pitchFamily="18" charset="0"/>
              </a:rPr>
              <a:t>2020 </a:t>
            </a:r>
            <a:r>
              <a:rPr lang="ru-RU" sz="1250" b="1" dirty="0">
                <a:solidFill>
                  <a:srgbClr val="0000FF"/>
                </a:solidFill>
                <a:latin typeface="Times New Roman" panose="02020603050405020304" pitchFamily="18" charset="0"/>
                <a:cs typeface="Times New Roman" panose="02020603050405020304" pitchFamily="18" charset="0"/>
              </a:rPr>
              <a:t>и </a:t>
            </a:r>
            <a:r>
              <a:rPr lang="ru-RU" sz="1250" b="1" dirty="0" smtClean="0">
                <a:solidFill>
                  <a:srgbClr val="0000FF"/>
                </a:solidFill>
                <a:latin typeface="Times New Roman" panose="02020603050405020304" pitchFamily="18" charset="0"/>
                <a:cs typeface="Times New Roman" panose="02020603050405020304" pitchFamily="18" charset="0"/>
              </a:rPr>
              <a:t>2021 </a:t>
            </a:r>
            <a:r>
              <a:rPr lang="ru-RU" sz="1250" b="1" dirty="0">
                <a:solidFill>
                  <a:srgbClr val="0000FF"/>
                </a:solidFill>
                <a:latin typeface="Times New Roman" panose="02020603050405020304" pitchFamily="18" charset="0"/>
                <a:cs typeface="Times New Roman" panose="02020603050405020304" pitchFamily="18" charset="0"/>
              </a:rPr>
              <a:t>годов</a:t>
            </a:r>
            <a:endParaRPr lang="ru-RU" sz="1250" dirty="0">
              <a:solidFill>
                <a:srgbClr val="0000FF"/>
              </a:solidFill>
              <a:latin typeface="Times New Roman" panose="02020603050405020304" pitchFamily="18" charset="0"/>
              <a:cs typeface="Times New Roman" panose="02020603050405020304" pitchFamily="18" charset="0"/>
            </a:endParaRPr>
          </a:p>
          <a:p>
            <a:pPr algn="ctr"/>
            <a:r>
              <a:rPr lang="ru-RU" sz="1250" b="1" i="1" dirty="0">
                <a:solidFill>
                  <a:srgbClr val="0000FF"/>
                </a:solidFill>
                <a:latin typeface="Times New Roman" panose="02020603050405020304" pitchFamily="18" charset="0"/>
                <a:cs typeface="Times New Roman" panose="02020603050405020304" pitchFamily="18" charset="0"/>
              </a:rPr>
              <a:t>(в редакции </a:t>
            </a:r>
            <a:r>
              <a:rPr lang="ru-RU" sz="1250" b="1" i="1" dirty="0" smtClean="0">
                <a:solidFill>
                  <a:srgbClr val="0000FF"/>
                </a:solidFill>
                <a:latin typeface="Times New Roman" panose="02020603050405020304" pitchFamily="18" charset="0"/>
                <a:cs typeface="Times New Roman" panose="02020603050405020304" pitchFamily="18" charset="0"/>
              </a:rPr>
              <a:t>решений  </a:t>
            </a:r>
            <a:r>
              <a:rPr lang="ru-RU" sz="1250" b="1" i="1" dirty="0">
                <a:solidFill>
                  <a:srgbClr val="0000FF"/>
                </a:solidFill>
                <a:latin typeface="Times New Roman" panose="02020603050405020304" pitchFamily="18" charset="0"/>
                <a:cs typeface="Times New Roman" panose="02020603050405020304" pitchFamily="18" charset="0"/>
              </a:rPr>
              <a:t>Совета городского округа «Вуктыл» от </a:t>
            </a:r>
            <a:r>
              <a:rPr lang="ru-RU" sz="1250" b="1" i="1" dirty="0" smtClean="0">
                <a:solidFill>
                  <a:srgbClr val="0000FF"/>
                </a:solidFill>
                <a:latin typeface="Times New Roman" panose="02020603050405020304" pitchFamily="18" charset="0"/>
                <a:cs typeface="Times New Roman" panose="02020603050405020304" pitchFamily="18" charset="0"/>
              </a:rPr>
              <a:t>27.03.2019  </a:t>
            </a:r>
            <a:r>
              <a:rPr lang="ru-RU" sz="1250" b="1" i="1" dirty="0">
                <a:solidFill>
                  <a:srgbClr val="0000FF"/>
                </a:solidFill>
                <a:latin typeface="Times New Roman" panose="02020603050405020304" pitchFamily="18" charset="0"/>
                <a:cs typeface="Times New Roman" panose="02020603050405020304" pitchFamily="18" charset="0"/>
              </a:rPr>
              <a:t>№ </a:t>
            </a:r>
            <a:r>
              <a:rPr lang="ru-RU" sz="1250" b="1" i="1" dirty="0" smtClean="0">
                <a:solidFill>
                  <a:srgbClr val="0000FF"/>
                </a:solidFill>
                <a:latin typeface="Times New Roman" panose="02020603050405020304" pitchFamily="18" charset="0"/>
                <a:cs typeface="Times New Roman" panose="02020603050405020304" pitchFamily="18" charset="0"/>
              </a:rPr>
              <a:t>390; от 20 июня 2019 № 406  «</a:t>
            </a:r>
            <a:r>
              <a:rPr lang="ru-RU" sz="1250" b="1" i="1" dirty="0">
                <a:solidFill>
                  <a:srgbClr val="0000FF"/>
                </a:solidFill>
                <a:latin typeface="Times New Roman" panose="02020603050405020304" pitchFamily="18" charset="0"/>
                <a:cs typeface="Times New Roman" panose="02020603050405020304" pitchFamily="18" charset="0"/>
              </a:rPr>
              <a:t>О внесении изменений в решение Совета городского округа «Вуктыл» от </a:t>
            </a:r>
            <a:r>
              <a:rPr lang="ru-RU" sz="1250" b="1" i="1" dirty="0" smtClean="0">
                <a:solidFill>
                  <a:srgbClr val="0000FF"/>
                </a:solidFill>
                <a:latin typeface="Times New Roman" panose="02020603050405020304" pitchFamily="18" charset="0"/>
                <a:cs typeface="Times New Roman" panose="02020603050405020304" pitchFamily="18" charset="0"/>
              </a:rPr>
              <a:t>13 </a:t>
            </a:r>
            <a:r>
              <a:rPr lang="ru-RU" sz="1250" b="1" i="1" dirty="0">
                <a:solidFill>
                  <a:srgbClr val="0000FF"/>
                </a:solidFill>
                <a:latin typeface="Times New Roman" panose="02020603050405020304" pitchFamily="18" charset="0"/>
                <a:cs typeface="Times New Roman" panose="02020603050405020304" pitchFamily="18" charset="0"/>
              </a:rPr>
              <a:t>декабря </a:t>
            </a:r>
            <a:r>
              <a:rPr lang="ru-RU" sz="1250" b="1" i="1" dirty="0" smtClean="0">
                <a:solidFill>
                  <a:srgbClr val="0000FF"/>
                </a:solidFill>
                <a:latin typeface="Times New Roman" panose="02020603050405020304" pitchFamily="18" charset="0"/>
                <a:cs typeface="Times New Roman" panose="02020603050405020304" pitchFamily="18" charset="0"/>
              </a:rPr>
              <a:t>2018 </a:t>
            </a:r>
            <a:r>
              <a:rPr lang="ru-RU" sz="1250" b="1" i="1" dirty="0">
                <a:solidFill>
                  <a:srgbClr val="0000FF"/>
                </a:solidFill>
                <a:latin typeface="Times New Roman" panose="02020603050405020304" pitchFamily="18" charset="0"/>
                <a:cs typeface="Times New Roman" panose="02020603050405020304" pitchFamily="18" charset="0"/>
              </a:rPr>
              <a:t>года </a:t>
            </a:r>
            <a:r>
              <a:rPr lang="ru-RU" sz="1250" b="1" i="1" dirty="0" smtClean="0">
                <a:solidFill>
                  <a:srgbClr val="0000FF"/>
                </a:solidFill>
                <a:latin typeface="Times New Roman" panose="02020603050405020304" pitchFamily="18" charset="0"/>
                <a:cs typeface="Times New Roman" panose="02020603050405020304" pitchFamily="18" charset="0"/>
              </a:rPr>
              <a:t>№ 355 </a:t>
            </a:r>
          </a:p>
          <a:p>
            <a:pPr algn="ctr"/>
            <a:r>
              <a:rPr lang="ru-RU" sz="1250" b="1" i="1" dirty="0" smtClean="0">
                <a:solidFill>
                  <a:srgbClr val="0000FF"/>
                </a:solidFill>
                <a:latin typeface="Times New Roman" panose="02020603050405020304" pitchFamily="18" charset="0"/>
                <a:cs typeface="Times New Roman" panose="02020603050405020304" pitchFamily="18" charset="0"/>
              </a:rPr>
              <a:t>«</a:t>
            </a:r>
            <a:r>
              <a:rPr lang="ru-RU" sz="125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на </a:t>
            </a:r>
            <a:r>
              <a:rPr lang="ru-RU" sz="1250" b="1" i="1" dirty="0" smtClean="0">
                <a:solidFill>
                  <a:srgbClr val="0000FF"/>
                </a:solidFill>
                <a:latin typeface="Times New Roman" panose="02020603050405020304" pitchFamily="18" charset="0"/>
                <a:cs typeface="Times New Roman" panose="02020603050405020304" pitchFamily="18" charset="0"/>
              </a:rPr>
              <a:t>2019 </a:t>
            </a:r>
            <a:r>
              <a:rPr lang="ru-RU" sz="125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250" b="1" i="1" dirty="0" smtClean="0">
                <a:solidFill>
                  <a:srgbClr val="0000FF"/>
                </a:solidFill>
                <a:latin typeface="Times New Roman" panose="02020603050405020304" pitchFamily="18" charset="0"/>
                <a:cs typeface="Times New Roman" panose="02020603050405020304" pitchFamily="18" charset="0"/>
              </a:rPr>
              <a:t>2020 </a:t>
            </a:r>
            <a:r>
              <a:rPr lang="ru-RU" sz="1250" b="1" i="1" dirty="0">
                <a:solidFill>
                  <a:srgbClr val="0000FF"/>
                </a:solidFill>
                <a:latin typeface="Times New Roman" panose="02020603050405020304" pitchFamily="18" charset="0"/>
                <a:cs typeface="Times New Roman" panose="02020603050405020304" pitchFamily="18" charset="0"/>
              </a:rPr>
              <a:t>и </a:t>
            </a:r>
            <a:r>
              <a:rPr lang="ru-RU" sz="1250" b="1" i="1" dirty="0" smtClean="0">
                <a:solidFill>
                  <a:srgbClr val="0000FF"/>
                </a:solidFill>
                <a:latin typeface="Times New Roman" panose="02020603050405020304" pitchFamily="18" charset="0"/>
                <a:cs typeface="Times New Roman" panose="02020603050405020304" pitchFamily="18" charset="0"/>
              </a:rPr>
              <a:t>2021 </a:t>
            </a:r>
            <a:r>
              <a:rPr lang="ru-RU" sz="1250" b="1" i="1" dirty="0">
                <a:solidFill>
                  <a:srgbClr val="0000FF"/>
                </a:solidFill>
                <a:latin typeface="Times New Roman" panose="02020603050405020304" pitchFamily="18" charset="0"/>
                <a:cs typeface="Times New Roman" panose="02020603050405020304" pitchFamily="18" charset="0"/>
              </a:rPr>
              <a:t>годов»)</a:t>
            </a:r>
            <a:endParaRPr lang="ru-RU" sz="1250" dirty="0">
              <a:solidFill>
                <a:srgbClr val="0000FF"/>
              </a:solidFill>
              <a:latin typeface="Times New Roman" panose="02020603050405020304" pitchFamily="18" charset="0"/>
              <a:cs typeface="Times New Roman" panose="02020603050405020304" pitchFamily="18" charset="0"/>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nvGraphicFramePr>
        <p:xfrm>
          <a:off x="384120" y="3133800"/>
          <a:ext cx="8065800" cy="2459160"/>
        </p:xfrm>
        <a:graphic>
          <a:graphicData uri="http://schemas.openxmlformats.org/drawingml/2006/table">
            <a:tbl>
              <a:tblPr/>
              <a:tblGrid>
                <a:gridCol w="403200"/>
                <a:gridCol w="403200"/>
                <a:gridCol w="403200"/>
                <a:gridCol w="403200"/>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a:solidFill>
                            <a:srgbClr val="000000"/>
                          </a:solidFill>
                          <a:latin typeface="Times New Roman"/>
                          <a:ea typeface="Microsoft YaHei"/>
                        </a:rPr>
                        <a:t>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r>
              <a:tr h="1846440">
                <a:tc gridSpan="3">
                  <a:txBody>
                    <a:bodyPr/>
                    <a:lstStyle/>
                    <a:p>
                      <a:pPr>
                        <a:lnSpc>
                          <a:spcPct val="54000"/>
                        </a:lnSpc>
                      </a:pPr>
                      <a:r>
                        <a:rPr lang="ru-RU" sz="800" b="0" strike="noStrike" spc="-1">
                          <a:solidFill>
                            <a:srgbClr val="000000"/>
                          </a:solidFill>
                          <a:latin typeface="Times New Roman"/>
                          <a:ea typeface="Microsoft YaHei"/>
                        </a:rPr>
                        <a:t>Уникальный код для каждого ГРБС</a:t>
                      </a: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975</a:t>
                      </a: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Управление образования администрации городского округа «Вуктыл»</a:t>
                      </a:r>
                      <a:endParaRPr lang="ru-RU" sz="800" b="0" strike="noStrike" spc="-1">
                        <a:latin typeface="Arial"/>
                      </a:endParaRPr>
                    </a:p>
                    <a:p>
                      <a:pPr algn="ctr">
                        <a:lnSpc>
                          <a:spcPct val="54000"/>
                        </a:lnSpc>
                      </a:pP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nSpc>
                          <a:spcPct val="54000"/>
                        </a:lnSpc>
                      </a:pPr>
                      <a:r>
                        <a:rPr lang="ru-RU" sz="800" b="0" strike="noStrike" spc="-1">
                          <a:solidFill>
                            <a:srgbClr val="000000"/>
                          </a:solidFill>
                          <a:latin typeface="Times New Roman"/>
                          <a:ea typeface="Microsoft YaHei"/>
                        </a:rPr>
                        <a:t>Разделы определяют отраслевые направления расходов </a:t>
                      </a: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07 «Образование»</a:t>
                      </a:r>
                      <a:endParaRPr lang="ru-RU" sz="800" b="0" strike="noStrike" spc="-1">
                        <a:latin typeface="Arial"/>
                      </a:endParaRPr>
                    </a:p>
                  </a:txBody>
                  <a:tcPr marL="36000" marR="36000">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nSpc>
                          <a:spcPct val="54000"/>
                        </a:lnSpc>
                      </a:pPr>
                      <a:r>
                        <a:rPr lang="ru-RU" sz="800" b="0" strike="noStrike" spc="-1">
                          <a:solidFill>
                            <a:srgbClr val="000000"/>
                          </a:solidFill>
                          <a:latin typeface="Times New Roman"/>
                          <a:ea typeface="Microsoft YaHei"/>
                        </a:rPr>
                        <a:t>Подразделы детализируют направления в разделах </a:t>
                      </a:r>
                      <a:endParaRPr lang="ru-RU" sz="800" b="0" strike="noStrike" spc="-1">
                        <a:latin typeface="Arial"/>
                      </a:endParaRPr>
                    </a:p>
                    <a:p>
                      <a:pP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01</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«Дошкольное образование»</a:t>
                      </a:r>
                      <a:endParaRPr lang="ru-RU" sz="800" b="0" strike="noStrike" spc="-1">
                        <a:latin typeface="Arial"/>
                      </a:endParaRPr>
                    </a:p>
                  </a:txBody>
                  <a:tcPr marL="36000" marR="36000">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nSpc>
                          <a:spcPct val="54000"/>
                        </a:lnSpc>
                      </a:pPr>
                      <a:r>
                        <a:rPr lang="ru-RU" sz="800" b="0" strike="noStrike" spc="-1">
                          <a:solidFill>
                            <a:srgbClr val="000000"/>
                          </a:solidFill>
                          <a:latin typeface="Times New Roman"/>
                          <a:ea typeface="Microsoft YaHei"/>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01.1.11.73010 </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01 –  МП ГО "Вуктыл" "Развитие образования"</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1 –  Подпрограмма 1 «Развитие системы дошкольного, общего, дополнительного образования»</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11 - Оказание муниципальных услуг (выполнение работ) дошкольными, образовательными учреждениями, МБОУДО "ЦВР" г. Вуктыл</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73010 - Оказание муниципальных услуг (выполнение работ) дошкольными, образовательными учреждениями, МБОУДО "ЦВР" г. Вуктыл</a:t>
                      </a:r>
                      <a:endParaRPr lang="ru-RU" sz="800" b="0" strike="noStrike" spc="-1">
                        <a:latin typeface="Arial"/>
                      </a:endParaRPr>
                    </a:p>
                    <a:p>
                      <a:pPr>
                        <a:lnSpc>
                          <a:spcPct val="54000"/>
                        </a:lnSpc>
                      </a:pP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nSpc>
                          <a:spcPct val="54000"/>
                        </a:lnSpc>
                      </a:pPr>
                      <a:r>
                        <a:rPr lang="ru-RU" sz="800" b="0" strike="noStrike" spc="-1">
                          <a:solidFill>
                            <a:srgbClr val="000000"/>
                          </a:solidFill>
                          <a:latin typeface="Times New Roman"/>
                          <a:ea typeface="Microsoft YaHei"/>
                        </a:rPr>
                        <a:t>Виды расходов указывают вид бюджетных ассигнований (выплаты персоналу, закупки, инвестиции, субсидии ...)</a:t>
                      </a: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611 </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Субсидии бюджетным учреждениям на финансовое обеспечение муниципального задания</a:t>
                      </a: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589720"/>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a:solidFill>
                  <a:srgbClr val="000000"/>
                </a:solidFill>
                <a:latin typeface="Times New Roman"/>
                <a:ea typeface="Microsoft YaHei"/>
              </a:rPr>
              <a:t>Буквы «R», «L» и «S» означают расходы, направляемые на софинансирование уровня расходных обязательств:</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«R»</a:t>
            </a:r>
            <a:r>
              <a:rPr lang="ru-RU" sz="1000" b="0" strike="noStrike" spc="-1">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софинансирования которых бюджетам субъектов Российской Федерации предоставляются из федерального бюджета субсидии;</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«L»</a:t>
            </a:r>
            <a:r>
              <a:rPr lang="ru-RU" sz="1000" b="0" strike="noStrike" spc="-1">
                <a:solidFill>
                  <a:srgbClr val="000000"/>
                </a:solidFill>
                <a:latin typeface="Times New Roman"/>
                <a:ea typeface="Microsoft YaHei"/>
              </a:rPr>
              <a:t> - для отражения расходов местных бюджетов, в целях софинансирования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«S»</a:t>
            </a:r>
            <a:r>
              <a:rPr lang="ru-RU" sz="1000" b="0" strike="noStrike" spc="-1">
                <a:solidFill>
                  <a:srgbClr val="000000"/>
                </a:solidFill>
                <a:latin typeface="Times New Roman"/>
                <a:ea typeface="Microsoft YaHei"/>
              </a:rPr>
              <a:t> - для отражения расходов местных бюджетов, в целях софинансирования которых из бюджетов Российской Федерации предоставляются местным бюджетам субсидии.</a:t>
            </a:r>
            <a:endParaRPr lang="ru-RU" sz="1000" b="0" strike="noStrike" spc="-1">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004357633"/>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a:solidFill>
                  <a:srgbClr val="000066"/>
                </a:solidFill>
                <a:latin typeface="Calibri"/>
                <a:ea typeface="Microsoft YaHei"/>
              </a:rPr>
              <a:t>Ставка налога – </a:t>
            </a:r>
            <a:r>
              <a:rPr lang="ru-RU" sz="1300" b="1" strike="noStrike" spc="-1">
                <a:solidFill>
                  <a:srgbClr val="C00000"/>
                </a:solidFill>
                <a:latin typeface="Calibri"/>
                <a:ea typeface="Microsoft YaHei"/>
              </a:rPr>
              <a:t>13%</a:t>
            </a:r>
            <a:r>
              <a:rPr lang="ru-RU" sz="1300" b="1" strike="noStrike" spc="-1">
                <a:solidFill>
                  <a:srgbClr val="17375E"/>
                </a:solidFill>
                <a:latin typeface="Calibri"/>
                <a:ea typeface="Microsoft YaHei"/>
              </a:rPr>
              <a:t>.</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В отдельный случаях: </a:t>
            </a:r>
            <a:r>
              <a:rPr lang="ru-RU" sz="1300" b="1" strike="noStrike" spc="-1">
                <a:solidFill>
                  <a:srgbClr val="C00000"/>
                </a:solidFill>
                <a:latin typeface="Calibri"/>
                <a:ea typeface="Microsoft YaHei"/>
              </a:rPr>
              <a:t>9%,30%,35%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(ст. 224 Налогового кодекса РФ)</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бюджет ГО «Вуктыл» в размере 42,1% (2019г.), 38,2% (2020г.), 37,5% (2021г.)</a:t>
            </a:r>
            <a:endParaRPr lang="ru-RU" sz="1300" b="0" strike="noStrike" spc="-1">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Налоговая 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268381905"/>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000000"/>
                </a:solidFill>
                <a:latin typeface="Times New Roman"/>
                <a:ea typeface="Microsoft YaHei"/>
              </a:rPr>
              <a:t>Бюджетная обеспеченность </a:t>
            </a:r>
            <a:endParaRPr lang="ru-RU" sz="1600" b="0" strike="noStrike" spc="-1">
              <a:latin typeface="Arial"/>
            </a:endParaRPr>
          </a:p>
          <a:p>
            <a:pPr algn="ctr">
              <a:lnSpc>
                <a:spcPct val="100000"/>
              </a:lnSpc>
            </a:pPr>
            <a:r>
              <a:rPr lang="ru-RU" sz="1600" b="1" strike="noStrike" spc="-1">
                <a:solidFill>
                  <a:srgbClr val="000000"/>
                </a:solidFill>
                <a:latin typeface="Times New Roman"/>
                <a:ea typeface="Microsoft YaHei"/>
              </a:rPr>
              <a:t>на 1 жителя, тыс.руб.</a:t>
            </a:r>
            <a:endParaRPr lang="ru-RU" sz="1600" b="0" strike="noStrike" spc="-1">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a:solidFill>
                  <a:srgbClr val="000000"/>
                </a:solidFill>
                <a:latin typeface="Arial"/>
                <a:ea typeface="Microsoft YaHei"/>
              </a:rPr>
              <a:t>Численность населения  </a:t>
            </a:r>
            <a:endParaRPr lang="ru-RU" sz="1200" b="0" strike="noStrike" spc="-1">
              <a:latin typeface="Arial"/>
            </a:endParaRPr>
          </a:p>
          <a:p>
            <a:pPr algn="ctr">
              <a:lnSpc>
                <a:spcPct val="100000"/>
              </a:lnSpc>
            </a:pPr>
            <a:r>
              <a:rPr lang="ru-RU" sz="1200" b="1" strike="noStrike" spc="-1">
                <a:solidFill>
                  <a:srgbClr val="000000"/>
                </a:solidFill>
                <a:latin typeface="Arial"/>
                <a:ea typeface="Microsoft YaHei"/>
              </a:rPr>
              <a:t>на 01.01.2018 года, тыс.чел</a:t>
            </a:r>
            <a:endParaRPr lang="ru-RU" sz="1200" b="0" strike="noStrike" spc="-1">
              <a:latin typeface="Arial"/>
            </a:endParaRPr>
          </a:p>
        </p:txBody>
      </p:sp>
      <p:graphicFrame>
        <p:nvGraphicFramePr>
          <p:cNvPr id="313" name="Диаграмма 312"/>
          <p:cNvGraphicFramePr/>
          <p:nvPr/>
        </p:nvGraphicFramePr>
        <p:xfrm>
          <a:off x="102240" y="4320000"/>
          <a:ext cx="4475520" cy="2417040"/>
        </p:xfrm>
        <a:graphic>
          <a:graphicData uri="http://schemas.openxmlformats.org/drawingml/2006/chart">
            <c:chart xmlns:c="http://schemas.openxmlformats.org/drawingml/2006/chart" xmlns:r="http://schemas.openxmlformats.org/officeDocument/2006/relationships" r:id="rId3"/>
          </a:graphicData>
        </a:graphic>
      </p:graphicFrame>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бюджета городских округов на 01.01.2018г. </a:t>
            </a:r>
            <a:r>
              <a:rPr lang="ru-RU" sz="1600" b="1" strike="noStrike" spc="-1" dirty="0" err="1">
                <a:solidFill>
                  <a:srgbClr val="000000"/>
                </a:solidFill>
                <a:latin typeface="Times New Roman"/>
                <a:ea typeface="Microsoft YaHei"/>
              </a:rPr>
              <a:t>млн.руб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315" name="Диаграмма 314"/>
          <p:cNvGraphicFramePr/>
          <p:nvPr/>
        </p:nvGraphicFramePr>
        <p:xfrm>
          <a:off x="4472280" y="2088000"/>
          <a:ext cx="4383720" cy="4711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Диаграмма 1"/>
          <p:cNvGraphicFramePr/>
          <p:nvPr>
            <p:extLst>
              <p:ext uri="{D42A27DB-BD31-4B8C-83A1-F6EECF244321}">
                <p14:modId xmlns:p14="http://schemas.microsoft.com/office/powerpoint/2010/main" val="3975032529"/>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5"/>
          </a:graphicData>
        </a:graphic>
      </p:graphicFrame>
      <p:sp>
        <p:nvSpPr>
          <p:cNvPr id="10" name="Заголовок 1"/>
          <p:cNvSpPr txBox="1">
            <a:spLocks/>
          </p:cNvSpPr>
          <p:nvPr/>
        </p:nvSpPr>
        <p:spPr>
          <a:xfrm>
            <a:off x="0" y="0"/>
            <a:ext cx="9144000" cy="1022760"/>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Сравнение параметров бюджета МОГО «Вуктыл» с другими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муниципальными образованиями Республики Коми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на 01 октября 2018 года</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192240" y="274176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pic>
        <p:nvPicPr>
          <p:cNvPr id="318" name="Picture 2"/>
          <p:cNvPicPr/>
          <p:nvPr/>
        </p:nvPicPr>
        <p:blipFill>
          <a:blip r:embed="rId3"/>
          <a:stretch/>
        </p:blipFill>
        <p:spPr>
          <a:xfrm>
            <a:off x="0" y="-30240"/>
            <a:ext cx="9143640" cy="725040"/>
          </a:xfrm>
          <a:prstGeom prst="rect">
            <a:avLst/>
          </a:prstGeom>
          <a:ln>
            <a:noFill/>
          </a:ln>
        </p:spPr>
      </p:pic>
      <p:sp>
        <p:nvSpPr>
          <p:cNvPr id="319" name="CustomShape 2"/>
          <p:cNvSpPr/>
          <p:nvPr/>
        </p:nvSpPr>
        <p:spPr>
          <a:xfrm>
            <a:off x="169920" y="836640"/>
            <a:ext cx="8784720" cy="1150560"/>
          </a:xfrm>
          <a:prstGeom prst="rect">
            <a:avLst/>
          </a:prstGeom>
          <a:blipFill>
            <a:blip r:embed="rId4"/>
            <a:stretch>
              <a:fillRect/>
            </a:stretch>
          </a:blipFill>
          <a:ln>
            <a:noFill/>
          </a:ln>
        </p:spPr>
        <p:style>
          <a:lnRef idx="0">
            <a:scrgbClr r="0" g="0" b="0"/>
          </a:lnRef>
          <a:fillRef idx="0">
            <a:scrgbClr r="0" g="0" b="0"/>
          </a:fillRef>
          <a:effectRef idx="0">
            <a:scrgbClr r="0" g="0" b="0"/>
          </a:effectRef>
          <a:fontRef idx="minor"/>
        </p:style>
      </p:sp>
      <p:sp>
        <p:nvSpPr>
          <p:cNvPr id="320" name="CustomShape 3"/>
          <p:cNvSpPr/>
          <p:nvPr/>
        </p:nvSpPr>
        <p:spPr>
          <a:xfrm>
            <a:off x="318960" y="762120"/>
            <a:ext cx="8604000" cy="12060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just">
              <a:lnSpc>
                <a:spcPct val="102000"/>
              </a:lnSpc>
            </a:pPr>
            <a:r>
              <a:rPr lang="ru-RU" sz="2400" b="1" strike="noStrike" spc="-1">
                <a:solidFill>
                  <a:srgbClr val="0000FF"/>
                </a:solidFill>
                <a:latin typeface="Calibri"/>
                <a:ea typeface="Microsoft YaHei"/>
              </a:rPr>
              <a:t>Налог </a:t>
            </a:r>
            <a:r>
              <a:rPr lang="ru-RU" sz="2800" b="1" strike="noStrike" spc="-1">
                <a:solidFill>
                  <a:srgbClr val="000000"/>
                </a:solidFill>
                <a:latin typeface="Calibri"/>
                <a:ea typeface="Microsoft YaHei"/>
              </a:rPr>
              <a:t>– </a:t>
            </a:r>
            <a:r>
              <a:rPr lang="ru-RU" sz="1600" b="1" strike="noStrike" spc="-1">
                <a:solidFill>
                  <a:srgbClr val="000000"/>
                </a:solidFill>
                <a:latin typeface="Calibri"/>
                <a:ea typeface="Microsoft YaHei"/>
              </a:rPr>
              <a:t>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600" b="0" strike="noStrike" spc="-1">
              <a:latin typeface="Arial"/>
            </a:endParaRPr>
          </a:p>
          <a:p>
            <a:pPr marL="12600">
              <a:lnSpc>
                <a:spcPts val="763"/>
              </a:lnSpc>
              <a:spcBef>
                <a:spcPts val="14"/>
              </a:spcBef>
            </a:pPr>
            <a:endParaRPr lang="ru-RU" sz="1600" b="0" strike="noStrike" spc="-1">
              <a:latin typeface="Arial"/>
            </a:endParaRPr>
          </a:p>
        </p:txBody>
      </p:sp>
      <p:sp>
        <p:nvSpPr>
          <p:cNvPr id="321" name="CustomShape 4"/>
          <p:cNvSpPr/>
          <p:nvPr/>
        </p:nvSpPr>
        <p:spPr>
          <a:xfrm>
            <a:off x="3159000" y="202104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2" name="CustomShape 5"/>
          <p:cNvSpPr/>
          <p:nvPr/>
        </p:nvSpPr>
        <p:spPr>
          <a:xfrm>
            <a:off x="3772080" y="2041560"/>
            <a:ext cx="1634040" cy="3366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12600" algn="ctr">
              <a:lnSpc>
                <a:spcPct val="100000"/>
              </a:lnSpc>
            </a:pPr>
            <a:r>
              <a:rPr lang="ru-RU" sz="1600" b="1" strike="noStrike" spc="-1">
                <a:solidFill>
                  <a:srgbClr val="0000FF"/>
                </a:solidFill>
                <a:latin typeface="Calibri"/>
                <a:ea typeface="Microsoft YaHei"/>
              </a:rPr>
              <a:t>ВИДЫ НАЛОГОВ</a:t>
            </a:r>
            <a:endParaRPr lang="ru-RU" sz="1600" b="0" strike="noStrike" spc="-1">
              <a:latin typeface="Arial"/>
            </a:endParaRPr>
          </a:p>
        </p:txBody>
      </p:sp>
      <p:sp>
        <p:nvSpPr>
          <p:cNvPr id="323" name="CustomShape 6"/>
          <p:cNvSpPr/>
          <p:nvPr/>
        </p:nvSpPr>
        <p:spPr>
          <a:xfrm rot="960000">
            <a:off x="6006960" y="2336760"/>
            <a:ext cx="1441080" cy="232920"/>
          </a:xfrm>
          <a:custGeom>
            <a:avLst/>
            <a:gdLst/>
            <a:ahLst/>
            <a:cxnLst/>
            <a:rect l="l" t="t" r="r" b="b"/>
            <a:pathLst>
              <a:path w="1442084" h="232765">
                <a:moveTo>
                  <a:pt x="1334705" y="171389"/>
                </a:moveTo>
                <a:lnTo>
                  <a:pt x="1269162" y="202650"/>
                </a:lnTo>
                <a:lnTo>
                  <a:pt x="1266105" y="213125"/>
                </a:lnTo>
                <a:lnTo>
                  <a:pt x="1269822" y="226772"/>
                </a:lnTo>
                <a:lnTo>
                  <a:pt x="1280015" y="232765"/>
                </a:lnTo>
                <a:lnTo>
                  <a:pt x="1292097" y="231520"/>
                </a:lnTo>
                <a:lnTo>
                  <a:pt x="1408754" y="178180"/>
                </a:lnTo>
                <a:lnTo>
                  <a:pt x="1402588" y="178180"/>
                </a:lnTo>
                <a:lnTo>
                  <a:pt x="1334705" y="171389"/>
                </a:lnTo>
                <a:close/>
                <a:moveTo>
                  <a:pt x="1367387" y="155800"/>
                </a:moveTo>
                <a:lnTo>
                  <a:pt x="1334705" y="171389"/>
                </a:lnTo>
                <a:lnTo>
                  <a:pt x="1402588" y="178180"/>
                </a:lnTo>
                <a:lnTo>
                  <a:pt x="1402944" y="174625"/>
                </a:lnTo>
                <a:lnTo>
                  <a:pt x="1393316" y="174625"/>
                </a:lnTo>
                <a:lnTo>
                  <a:pt x="1367387" y="155800"/>
                </a:lnTo>
                <a:close/>
                <a:moveTo>
                  <a:pt x="1300156" y="62784"/>
                </a:moveTo>
                <a:lnTo>
                  <a:pt x="1289445" y="65260"/>
                </a:lnTo>
                <a:lnTo>
                  <a:pt x="1279344" y="75431"/>
                </a:lnTo>
                <a:lnTo>
                  <a:pt x="1279248" y="87145"/>
                </a:lnTo>
                <a:lnTo>
                  <a:pt x="1286256" y="96900"/>
                </a:lnTo>
                <a:lnTo>
                  <a:pt x="1336250" y="133195"/>
                </a:lnTo>
                <a:lnTo>
                  <a:pt x="1406397" y="140207"/>
                </a:lnTo>
                <a:lnTo>
                  <a:pt x="1402588" y="178180"/>
                </a:lnTo>
                <a:lnTo>
                  <a:pt x="1408754" y="178180"/>
                </a:lnTo>
                <a:lnTo>
                  <a:pt x="1442085" y="162940"/>
                </a:lnTo>
                <a:lnTo>
                  <a:pt x="1308608" y="66039"/>
                </a:lnTo>
                <a:lnTo>
                  <a:pt x="1300156" y="62784"/>
                </a:lnTo>
                <a:close/>
                <a:moveTo>
                  <a:pt x="1396618" y="141858"/>
                </a:moveTo>
                <a:lnTo>
                  <a:pt x="1367387" y="155800"/>
                </a:lnTo>
                <a:lnTo>
                  <a:pt x="1393316" y="174625"/>
                </a:lnTo>
                <a:lnTo>
                  <a:pt x="1396618" y="141858"/>
                </a:lnTo>
                <a:close/>
                <a:moveTo>
                  <a:pt x="1406232" y="141858"/>
                </a:moveTo>
                <a:lnTo>
                  <a:pt x="1396618" y="141858"/>
                </a:lnTo>
                <a:lnTo>
                  <a:pt x="1393316" y="174625"/>
                </a:lnTo>
                <a:lnTo>
                  <a:pt x="1402944" y="174625"/>
                </a:lnTo>
                <a:lnTo>
                  <a:pt x="1406232" y="141858"/>
                </a:lnTo>
                <a:close/>
                <a:moveTo>
                  <a:pt x="3810" y="0"/>
                </a:moveTo>
                <a:lnTo>
                  <a:pt x="0" y="37845"/>
                </a:lnTo>
                <a:lnTo>
                  <a:pt x="1334705" y="171389"/>
                </a:lnTo>
                <a:lnTo>
                  <a:pt x="1367387" y="155800"/>
                </a:lnTo>
                <a:lnTo>
                  <a:pt x="1336250" y="133195"/>
                </a:lnTo>
                <a:lnTo>
                  <a:pt x="3810" y="0"/>
                </a:lnTo>
                <a:close/>
                <a:moveTo>
                  <a:pt x="1336250" y="133195"/>
                </a:moveTo>
                <a:lnTo>
                  <a:pt x="1367387" y="155800"/>
                </a:lnTo>
                <a:lnTo>
                  <a:pt x="1396618" y="141858"/>
                </a:lnTo>
                <a:lnTo>
                  <a:pt x="1406232" y="141858"/>
                </a:lnTo>
                <a:lnTo>
                  <a:pt x="1406397" y="140207"/>
                </a:lnTo>
                <a:lnTo>
                  <a:pt x="1336250" y="133195"/>
                </a:lnTo>
                <a:close/>
              </a:path>
            </a:pathLst>
          </a:custGeom>
          <a:solidFill>
            <a:srgbClr val="C0504D"/>
          </a:solidFill>
          <a:ln>
            <a:noFill/>
          </a:ln>
        </p:spPr>
        <p:style>
          <a:lnRef idx="0">
            <a:scrgbClr r="0" g="0" b="0"/>
          </a:lnRef>
          <a:fillRef idx="0">
            <a:scrgbClr r="0" g="0" b="0"/>
          </a:fillRef>
          <a:effectRef idx="0">
            <a:scrgbClr r="0" g="0" b="0"/>
          </a:effectRef>
          <a:fontRef idx="minor"/>
        </p:style>
      </p:sp>
      <p:sp>
        <p:nvSpPr>
          <p:cNvPr id="324" name="CustomShape 7"/>
          <p:cNvSpPr/>
          <p:nvPr/>
        </p:nvSpPr>
        <p:spPr>
          <a:xfrm>
            <a:off x="4419720" y="244944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25" name="CustomShape 8"/>
          <p:cNvSpPr/>
          <p:nvPr/>
        </p:nvSpPr>
        <p:spPr>
          <a:xfrm>
            <a:off x="565200" y="2771640"/>
            <a:ext cx="786744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FF"/>
                </a:solidFill>
                <a:latin typeface="Calibri"/>
                <a:ea typeface="Microsoft YaHei"/>
              </a:rPr>
              <a:t>ФЕДЕРАЛЬНЫЕ</a:t>
            </a:r>
            <a:r>
              <a:rPr lang="ru-RU" sz="2000" b="1" strike="noStrike" spc="-1">
                <a:solidFill>
                  <a:srgbClr val="0000FF"/>
                </a:solidFill>
                <a:latin typeface="Calibri"/>
                <a:ea typeface="Microsoft YaHei"/>
              </a:rPr>
              <a:t>	</a:t>
            </a:r>
            <a:r>
              <a:rPr lang="ru-RU" sz="1600" b="1" strike="noStrike" spc="-1">
                <a:solidFill>
                  <a:srgbClr val="0000FF"/>
                </a:solidFill>
                <a:latin typeface="Calibri"/>
                <a:ea typeface="Microsoft YaHei"/>
              </a:rPr>
              <a:t>МЕСТНЫЕ</a:t>
            </a:r>
            <a:endParaRPr lang="ru-RU" sz="1600" b="0" strike="noStrike" spc="-1">
              <a:latin typeface="Arial"/>
            </a:endParaRPr>
          </a:p>
        </p:txBody>
      </p:sp>
      <p:sp>
        <p:nvSpPr>
          <p:cNvPr id="326" name="CustomShape 9"/>
          <p:cNvSpPr/>
          <p:nvPr/>
        </p:nvSpPr>
        <p:spPr>
          <a:xfrm>
            <a:off x="3575160" y="2684520"/>
            <a:ext cx="203148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FF"/>
                </a:solidFill>
                <a:latin typeface="Calibri"/>
                <a:ea typeface="Microsoft YaHei"/>
              </a:rPr>
              <a:t>РЕГИОНАЛЬНЫЕ</a:t>
            </a:r>
            <a:endParaRPr lang="ru-RU" sz="1600" b="0" strike="noStrike" spc="-1">
              <a:latin typeface="Arial"/>
            </a:endParaRPr>
          </a:p>
        </p:txBody>
      </p:sp>
      <p:sp>
        <p:nvSpPr>
          <p:cNvPr id="327" name="CustomShape 10"/>
          <p:cNvSpPr/>
          <p:nvPr/>
        </p:nvSpPr>
        <p:spPr>
          <a:xfrm>
            <a:off x="3159000" y="266220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8" name="CustomShape 11"/>
          <p:cNvSpPr/>
          <p:nvPr/>
        </p:nvSpPr>
        <p:spPr>
          <a:xfrm>
            <a:off x="6040440" y="272088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9" name="CustomShape 12"/>
          <p:cNvSpPr/>
          <p:nvPr/>
        </p:nvSpPr>
        <p:spPr>
          <a:xfrm>
            <a:off x="439560" y="3216240"/>
            <a:ext cx="8229240" cy="4662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30" name="CustomShape 13"/>
          <p:cNvSpPr/>
          <p:nvPr/>
        </p:nvSpPr>
        <p:spPr>
          <a:xfrm>
            <a:off x="1766880" y="3284640"/>
            <a:ext cx="761472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1600" b="1" strike="noStrike" spc="-1">
                <a:solidFill>
                  <a:srgbClr val="FF0000"/>
                </a:solidFill>
                <a:latin typeface="Calibri"/>
                <a:ea typeface="Microsoft YaHei"/>
              </a:rPr>
              <a:t>УСТАНОВЛЕНЫ НАЛОГОВЫМ КОДЕКСОМ РОССИЙСКОЙ ФЕДЕРАЦИИ</a:t>
            </a:r>
            <a:endParaRPr lang="ru-RU" sz="1600" b="0" strike="noStrike" spc="-1">
              <a:latin typeface="Arial"/>
            </a:endParaRPr>
          </a:p>
        </p:txBody>
      </p:sp>
      <p:sp>
        <p:nvSpPr>
          <p:cNvPr id="331" name="CustomShape 14"/>
          <p:cNvSpPr/>
          <p:nvPr/>
        </p:nvSpPr>
        <p:spPr>
          <a:xfrm>
            <a:off x="1131840" y="362592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32" name="CustomShape 15"/>
          <p:cNvSpPr/>
          <p:nvPr/>
        </p:nvSpPr>
        <p:spPr>
          <a:xfrm>
            <a:off x="7812000" y="363996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33" name="CustomShape 16"/>
          <p:cNvSpPr/>
          <p:nvPr/>
        </p:nvSpPr>
        <p:spPr>
          <a:xfrm>
            <a:off x="4503600" y="3706920"/>
            <a:ext cx="232920" cy="144000"/>
          </a:xfrm>
          <a:prstGeom prst="rect">
            <a:avLst/>
          </a:prstGeom>
          <a:blipFill>
            <a:blip r:embed="rId6"/>
            <a:stretch>
              <a:fillRect/>
            </a:stretch>
          </a:blipFill>
          <a:ln>
            <a:noFill/>
          </a:ln>
        </p:spPr>
        <p:style>
          <a:lnRef idx="0">
            <a:scrgbClr r="0" g="0" b="0"/>
          </a:lnRef>
          <a:fillRef idx="0">
            <a:scrgbClr r="0" g="0" b="0"/>
          </a:fillRef>
          <a:effectRef idx="0">
            <a:scrgbClr r="0" g="0" b="0"/>
          </a:effectRef>
          <a:fontRef idx="minor"/>
        </p:style>
      </p:sp>
      <p:sp>
        <p:nvSpPr>
          <p:cNvPr id="334" name="CustomShape 17"/>
          <p:cNvSpPr/>
          <p:nvPr/>
        </p:nvSpPr>
        <p:spPr>
          <a:xfrm>
            <a:off x="146160" y="3825720"/>
            <a:ext cx="2437920" cy="294912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5" name="CustomShape 18"/>
          <p:cNvSpPr/>
          <p:nvPr/>
        </p:nvSpPr>
        <p:spPr>
          <a:xfrm rot="20400000">
            <a:off x="1755720" y="2330280"/>
            <a:ext cx="1369800" cy="231480"/>
          </a:xfrm>
          <a:custGeom>
            <a:avLst/>
            <a:gdLst/>
            <a:ahLst/>
            <a:cxnLst/>
            <a:rect l="l" t="t" r="r" b="b"/>
            <a:pathLst>
              <a:path w="1370202" h="231955">
                <a:moveTo>
                  <a:pt x="141518" y="62056"/>
                </a:moveTo>
                <a:lnTo>
                  <a:pt x="132969" y="65404"/>
                </a:lnTo>
                <a:lnTo>
                  <a:pt x="0" y="162940"/>
                </a:lnTo>
                <a:lnTo>
                  <a:pt x="150368" y="230758"/>
                </a:lnTo>
                <a:lnTo>
                  <a:pt x="162414" y="231955"/>
                </a:lnTo>
                <a:lnTo>
                  <a:pt x="172542" y="225876"/>
                </a:lnTo>
                <a:lnTo>
                  <a:pt x="176235" y="212252"/>
                </a:lnTo>
                <a:lnTo>
                  <a:pt x="173152" y="201785"/>
                </a:lnTo>
                <a:lnTo>
                  <a:pt x="122480" y="177926"/>
                </a:lnTo>
                <a:lnTo>
                  <a:pt x="39496" y="177926"/>
                </a:lnTo>
                <a:lnTo>
                  <a:pt x="35559" y="140080"/>
                </a:lnTo>
                <a:lnTo>
                  <a:pt x="105579" y="132709"/>
                </a:lnTo>
                <a:lnTo>
                  <a:pt x="155448" y="96138"/>
                </a:lnTo>
                <a:lnTo>
                  <a:pt x="162426" y="86400"/>
                </a:lnTo>
                <a:lnTo>
                  <a:pt x="162334" y="74683"/>
                </a:lnTo>
                <a:lnTo>
                  <a:pt x="152208" y="64535"/>
                </a:lnTo>
                <a:lnTo>
                  <a:pt x="141518" y="62056"/>
                </a:lnTo>
                <a:close/>
                <a:moveTo>
                  <a:pt x="105579" y="132709"/>
                </a:moveTo>
                <a:lnTo>
                  <a:pt x="35559" y="140080"/>
                </a:lnTo>
                <a:lnTo>
                  <a:pt x="39496" y="177926"/>
                </a:lnTo>
                <a:lnTo>
                  <a:pt x="73277" y="174370"/>
                </a:lnTo>
                <a:lnTo>
                  <a:pt x="48768" y="174370"/>
                </a:lnTo>
                <a:lnTo>
                  <a:pt x="45338" y="141604"/>
                </a:lnTo>
                <a:lnTo>
                  <a:pt x="93448" y="141604"/>
                </a:lnTo>
                <a:lnTo>
                  <a:pt x="105579" y="132709"/>
                </a:lnTo>
                <a:close/>
                <a:moveTo>
                  <a:pt x="107317" y="170787"/>
                </a:moveTo>
                <a:lnTo>
                  <a:pt x="39496" y="177926"/>
                </a:lnTo>
                <a:lnTo>
                  <a:pt x="122480" y="177926"/>
                </a:lnTo>
                <a:lnTo>
                  <a:pt x="107317" y="170787"/>
                </a:lnTo>
                <a:close/>
                <a:moveTo>
                  <a:pt x="45338" y="141604"/>
                </a:moveTo>
                <a:lnTo>
                  <a:pt x="48768" y="174370"/>
                </a:lnTo>
                <a:lnTo>
                  <a:pt x="74637" y="155400"/>
                </a:lnTo>
                <a:lnTo>
                  <a:pt x="45338" y="141604"/>
                </a:lnTo>
                <a:close/>
                <a:moveTo>
                  <a:pt x="74637" y="155400"/>
                </a:moveTo>
                <a:lnTo>
                  <a:pt x="48768" y="174370"/>
                </a:lnTo>
                <a:lnTo>
                  <a:pt x="73277" y="174370"/>
                </a:lnTo>
                <a:lnTo>
                  <a:pt x="107317" y="170787"/>
                </a:lnTo>
                <a:lnTo>
                  <a:pt x="74637" y="155400"/>
                </a:lnTo>
                <a:close/>
                <a:moveTo>
                  <a:pt x="1366139" y="0"/>
                </a:moveTo>
                <a:lnTo>
                  <a:pt x="105579" y="132709"/>
                </a:lnTo>
                <a:lnTo>
                  <a:pt x="74637" y="155400"/>
                </a:lnTo>
                <a:lnTo>
                  <a:pt x="107317" y="170787"/>
                </a:lnTo>
                <a:lnTo>
                  <a:pt x="1370202" y="37845"/>
                </a:lnTo>
                <a:lnTo>
                  <a:pt x="1366139" y="0"/>
                </a:lnTo>
                <a:close/>
                <a:moveTo>
                  <a:pt x="93448" y="141604"/>
                </a:moveTo>
                <a:lnTo>
                  <a:pt x="45338" y="141604"/>
                </a:lnTo>
                <a:lnTo>
                  <a:pt x="74637" y="155400"/>
                </a:lnTo>
                <a:lnTo>
                  <a:pt x="93448" y="141604"/>
                </a:lnTo>
                <a:close/>
              </a:path>
            </a:pathLst>
          </a:custGeom>
          <a:solidFill>
            <a:srgbClr val="C0504D"/>
          </a:solidFill>
          <a:ln>
            <a:noFill/>
          </a:ln>
        </p:spPr>
        <p:style>
          <a:lnRef idx="0">
            <a:scrgbClr r="0" g="0" b="0"/>
          </a:lnRef>
          <a:fillRef idx="0">
            <a:scrgbClr r="0" g="0" b="0"/>
          </a:fillRef>
          <a:effectRef idx="0">
            <a:scrgbClr r="0" g="0" b="0"/>
          </a:effectRef>
          <a:fontRef idx="minor"/>
        </p:style>
      </p:sp>
      <p:sp>
        <p:nvSpPr>
          <p:cNvPr id="336" name="CustomShape 19"/>
          <p:cNvSpPr/>
          <p:nvPr/>
        </p:nvSpPr>
        <p:spPr>
          <a:xfrm>
            <a:off x="289080" y="3963960"/>
            <a:ext cx="2152440" cy="23983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00"/>
                </a:solidFill>
                <a:latin typeface="Calibri"/>
                <a:ea typeface="Microsoft YaHei"/>
              </a:rPr>
              <a:t>и обязательны к уплате на всей территории Российской Федерации, </a:t>
            </a:r>
            <a:r>
              <a:rPr lang="ru-RU" sz="1600" b="1" strike="noStrike" spc="-1">
                <a:solidFill>
                  <a:srgbClr val="0000FF"/>
                </a:solidFill>
                <a:latin typeface="Calibri"/>
                <a:ea typeface="Microsoft YaHei"/>
              </a:rPr>
              <a:t>например:</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прибыль</a:t>
            </a:r>
            <a:endParaRPr lang="ru-RU" sz="1600" b="0" strike="noStrike" spc="-1">
              <a:latin typeface="Arial"/>
            </a:endParaRPr>
          </a:p>
          <a:p>
            <a:pPr marL="12600" algn="just">
              <a:lnSpc>
                <a:spcPct val="100000"/>
              </a:lnSpc>
            </a:pPr>
            <a:r>
              <a:rPr lang="ru-RU" sz="1600" b="1" strike="noStrike" spc="-1">
                <a:solidFill>
                  <a:srgbClr val="000000"/>
                </a:solidFill>
                <a:latin typeface="Calibri"/>
                <a:ea typeface="Microsoft YaHei"/>
              </a:rPr>
              <a:t>организаций;</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доходы физических лиц;</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Акцизы.</a:t>
            </a:r>
            <a:endParaRPr lang="ru-RU" sz="1600" b="0" strike="noStrike" spc="-1">
              <a:latin typeface="Arial"/>
            </a:endParaRPr>
          </a:p>
        </p:txBody>
      </p:sp>
      <p:sp>
        <p:nvSpPr>
          <p:cNvPr id="337" name="CustomShape 20"/>
          <p:cNvSpPr/>
          <p:nvPr/>
        </p:nvSpPr>
        <p:spPr>
          <a:xfrm>
            <a:off x="3370320" y="3840120"/>
            <a:ext cx="2439720" cy="294912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8" name="CustomShape 21"/>
          <p:cNvSpPr/>
          <p:nvPr/>
        </p:nvSpPr>
        <p:spPr>
          <a:xfrm>
            <a:off x="6497640" y="3836880"/>
            <a:ext cx="2439720" cy="294768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9" name="CustomShape 22"/>
          <p:cNvSpPr/>
          <p:nvPr/>
        </p:nvSpPr>
        <p:spPr>
          <a:xfrm>
            <a:off x="3392640" y="3994200"/>
            <a:ext cx="2417400" cy="23364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00"/>
                </a:solidFill>
                <a:latin typeface="Calibri"/>
                <a:ea typeface="Microsoft YaHei"/>
              </a:rPr>
              <a:t>и законами субъектов Российской Федерации и обязательны к уплате на соответствующих территориях субъектов РФ, </a:t>
            </a:r>
            <a:r>
              <a:rPr lang="ru-RU" sz="1600" b="1" strike="noStrike" spc="-1">
                <a:solidFill>
                  <a:srgbClr val="0000FF"/>
                </a:solidFill>
                <a:latin typeface="Calibri"/>
                <a:ea typeface="Microsoft YaHei"/>
              </a:rPr>
              <a:t>например:</a:t>
            </a:r>
            <a:endParaRPr lang="ru-RU" sz="1600" b="0" strike="noStrike" spc="-1">
              <a:latin typeface="Arial"/>
            </a:endParaRPr>
          </a:p>
          <a:p>
            <a:pPr marL="12600" indent="-216000">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имущество организаций;</a:t>
            </a:r>
            <a:endParaRPr lang="ru-RU" sz="1600" b="0" strike="noStrike" spc="-1">
              <a:latin typeface="Arial"/>
            </a:endParaRPr>
          </a:p>
          <a:p>
            <a:pPr marL="12600" indent="-216000">
              <a:lnSpc>
                <a:spcPct val="100000"/>
              </a:lnSpc>
              <a:buClr>
                <a:srgbClr val="000000"/>
              </a:buClr>
              <a:buFont typeface="Wingdings" charset="2"/>
              <a:buChar char=""/>
            </a:pPr>
            <a:r>
              <a:rPr lang="ru-RU" sz="1600" b="1" strike="noStrike" spc="-1">
                <a:solidFill>
                  <a:srgbClr val="000000"/>
                </a:solidFill>
                <a:latin typeface="Calibri"/>
                <a:ea typeface="Microsoft YaHei"/>
              </a:rPr>
              <a:t>Транспортный налог.</a:t>
            </a:r>
            <a:endParaRPr lang="ru-RU" sz="1600" b="0" strike="noStrike" spc="-1">
              <a:latin typeface="Arial"/>
            </a:endParaRPr>
          </a:p>
        </p:txBody>
      </p:sp>
      <p:sp>
        <p:nvSpPr>
          <p:cNvPr id="340" name="CustomShape 23"/>
          <p:cNvSpPr/>
          <p:nvPr/>
        </p:nvSpPr>
        <p:spPr>
          <a:xfrm>
            <a:off x="6635880" y="3851280"/>
            <a:ext cx="2246040" cy="30222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500" b="1" strike="noStrike" spc="-1">
                <a:solidFill>
                  <a:srgbClr val="000000"/>
                </a:solidFill>
                <a:latin typeface="Calibri"/>
                <a:ea typeface="Microsoft YaHei"/>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 </a:t>
            </a:r>
            <a:endParaRPr lang="ru-RU" sz="1500" b="0" strike="noStrike" spc="-1">
              <a:latin typeface="Arial"/>
            </a:endParaRPr>
          </a:p>
          <a:p>
            <a:pPr marL="12600" algn="ctr">
              <a:lnSpc>
                <a:spcPct val="100000"/>
              </a:lnSpc>
            </a:pPr>
            <a:r>
              <a:rPr lang="ru-RU" sz="1500" b="1" strike="noStrike" spc="-1">
                <a:solidFill>
                  <a:srgbClr val="0000FF"/>
                </a:solidFill>
                <a:latin typeface="Calibri"/>
                <a:ea typeface="Microsoft YaHei"/>
              </a:rPr>
              <a:t>например:</a:t>
            </a:r>
            <a:endParaRPr lang="ru-RU" sz="1500" b="0" strike="noStrike" spc="-1">
              <a:latin typeface="Arial"/>
            </a:endParaRPr>
          </a:p>
          <a:p>
            <a:pPr marL="12600" indent="-216000">
              <a:lnSpc>
                <a:spcPct val="100000"/>
              </a:lnSpc>
              <a:buClr>
                <a:srgbClr val="000000"/>
              </a:buClr>
              <a:buFont typeface="Wingdings" charset="2"/>
              <a:buChar char=""/>
            </a:pPr>
            <a:r>
              <a:rPr lang="ru-RU" sz="1500" b="1" strike="noStrike" spc="-1">
                <a:solidFill>
                  <a:srgbClr val="000000"/>
                </a:solidFill>
                <a:latin typeface="Calibri"/>
                <a:ea typeface="Microsoft YaHei"/>
              </a:rPr>
              <a:t>Земельный налог;</a:t>
            </a:r>
            <a:endParaRPr lang="ru-RU" sz="1500" b="0" strike="noStrike" spc="-1">
              <a:latin typeface="Arial"/>
            </a:endParaRPr>
          </a:p>
          <a:p>
            <a:pPr marL="12600" indent="-216000">
              <a:lnSpc>
                <a:spcPct val="100000"/>
              </a:lnSpc>
              <a:buClr>
                <a:srgbClr val="000000"/>
              </a:buClr>
              <a:buFont typeface="Wingdings" charset="2"/>
              <a:buChar char=""/>
            </a:pPr>
            <a:r>
              <a:rPr lang="ru-RU" sz="1500" b="1" strike="noStrike" spc="-1">
                <a:solidFill>
                  <a:srgbClr val="000000"/>
                </a:solidFill>
                <a:latin typeface="Calibri"/>
                <a:ea typeface="Microsoft YaHei"/>
              </a:rPr>
              <a:t>Налог на имущество физических лиц.</a:t>
            </a:r>
            <a:endParaRPr lang="ru-RU" sz="1500" b="0" strike="noStrike" spc="-1">
              <a:latin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1" name="Table 1"/>
          <p:cNvGraphicFramePr/>
          <p:nvPr>
            <p:extLst>
              <p:ext uri="{D42A27DB-BD31-4B8C-83A1-F6EECF244321}">
                <p14:modId xmlns:p14="http://schemas.microsoft.com/office/powerpoint/2010/main" val="2237354836"/>
              </p:ext>
            </p:extLst>
          </p:nvPr>
        </p:nvGraphicFramePr>
        <p:xfrm>
          <a:off x="41760" y="1097683"/>
          <a:ext cx="9003240" cy="5650450"/>
        </p:xfrm>
        <a:graphic>
          <a:graphicData uri="http://schemas.openxmlformats.org/drawingml/2006/table">
            <a:tbl>
              <a:tblPr>
                <a:tableStyleId>{284E427A-3D55-4303-BF80-6455036E1DE7}</a:tableStyleId>
              </a:tblPr>
              <a:tblGrid>
                <a:gridCol w="3107520"/>
                <a:gridCol w="2939040"/>
                <a:gridCol w="912960"/>
                <a:gridCol w="1048680"/>
                <a:gridCol w="995040"/>
              </a:tblGrid>
              <a:tr h="623126">
                <a:tc rowSpan="2">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rowSpan="2">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Нормативный </a:t>
                      </a:r>
                    </a:p>
                    <a:p>
                      <a:pPr algn="ctr">
                        <a:lnSpc>
                          <a:spcPct val="80000"/>
                        </a:lnSpc>
                      </a:pPr>
                      <a:r>
                        <a:rPr lang="ru-RU" sz="1200" strike="noStrike" spc="-1" dirty="0">
                          <a:latin typeface="Times New Roman" panose="02020603050405020304" pitchFamily="18" charset="0"/>
                          <a:cs typeface="Times New Roman" panose="02020603050405020304" pitchFamily="18" charset="0"/>
                        </a:rPr>
                        <a:t>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3">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Процент зачисления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7964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79646"/>
                    </a:solidFill>
                  </a:tcPr>
                </a:tc>
              </a:tr>
              <a:tr h="558329">
                <a:tc v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CDDCF"/>
                    </a:solidFill>
                  </a:tcPr>
                </a:tc>
                <a:tc vMerge="1">
                  <a:txBody>
                    <a:bodyPr/>
                    <a:lstStyle/>
                    <a:p>
                      <a:endParaRPr lang="ru-RU"/>
                    </a:p>
                  </a:txBody>
                  <a:tcPr marL="90000" marR="90000">
                    <a:lnR w="720">
                      <a:solidFill>
                        <a:srgbClr val="FFFFFF"/>
                      </a:solidFill>
                    </a:lnR>
                    <a:lnT w="720">
                      <a:solidFill>
                        <a:srgbClr val="FFFFFF"/>
                      </a:solidFill>
                    </a:lnT>
                    <a:lnB w="720">
                      <a:solidFill>
                        <a:srgbClr val="FFFFFF"/>
                      </a:solidFill>
                    </a:lnB>
                    <a:solidFill>
                      <a:srgbClr val="FCDDCF"/>
                    </a:solidFill>
                  </a:tcPr>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2019 год</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2020 год</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874928">
                <a:tc>
                  <a:txBody>
                    <a:bodyPr/>
                    <a:lstStyle/>
                    <a:p>
                      <a:pPr>
                        <a:lnSpc>
                          <a:spcPct val="80000"/>
                        </a:lnSpc>
                      </a:pPr>
                      <a:endParaRPr lang="ru-RU" sz="1200" strike="noStrike" spc="-1">
                        <a:latin typeface="Times New Roman" panose="02020603050405020304" pitchFamily="18" charset="0"/>
                        <a:cs typeface="Times New Roman" panose="02020603050405020304" pitchFamily="18" charset="0"/>
                      </a:endParaRPr>
                    </a:p>
                    <a:p>
                      <a:pPr>
                        <a:lnSpc>
                          <a:spcPct val="80000"/>
                        </a:lnSpc>
                      </a:pPr>
                      <a:r>
                        <a:rPr lang="ru-RU" sz="1200" strike="noStrike" spc="-1">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ч.2 ст.61.2 БК РФ</a:t>
                      </a:r>
                    </a:p>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п. 1 ч.1 ст.11 Закона РК 88-РЗ</a:t>
                      </a:r>
                    </a:p>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на 2018-2020 годы»</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15,0%</a:t>
                      </a:r>
                    </a:p>
                    <a:p>
                      <a:pPr algn="ctr">
                        <a:lnSpc>
                          <a:spcPct val="80000"/>
                        </a:lnSpc>
                      </a:pPr>
                      <a:r>
                        <a:rPr lang="ru-RU" sz="1200" strike="noStrike" spc="-1" dirty="0">
                          <a:latin typeface="Times New Roman" panose="02020603050405020304" pitchFamily="18" charset="0"/>
                          <a:cs typeface="Times New Roman" panose="02020603050405020304" pitchFamily="18" charset="0"/>
                        </a:rPr>
                        <a:t>5,0%</a:t>
                      </a:r>
                    </a:p>
                    <a:p>
                      <a:pPr algn="ctr">
                        <a:lnSpc>
                          <a:spcPct val="80000"/>
                        </a:lnSpc>
                      </a:pPr>
                      <a:r>
                        <a:rPr lang="ru-RU" sz="1200" u="sng" strike="noStrike" spc="-1" dirty="0">
                          <a:uFillTx/>
                          <a:latin typeface="Times New Roman" panose="02020603050405020304" pitchFamily="18" charset="0"/>
                          <a:cs typeface="Times New Roman" panose="02020603050405020304" pitchFamily="18" charset="0"/>
                        </a:rPr>
                        <a:t>22,1%</a:t>
                      </a: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42,1%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15,0%</a:t>
                      </a:r>
                    </a:p>
                    <a:p>
                      <a:pPr algn="ctr">
                        <a:lnSpc>
                          <a:spcPct val="80000"/>
                        </a:lnSpc>
                      </a:pPr>
                      <a:r>
                        <a:rPr lang="ru-RU" sz="1200" strike="noStrike" spc="-1">
                          <a:latin typeface="Times New Roman" panose="02020603050405020304" pitchFamily="18" charset="0"/>
                          <a:cs typeface="Times New Roman" panose="02020603050405020304" pitchFamily="18" charset="0"/>
                        </a:rPr>
                        <a:t>5,0%</a:t>
                      </a:r>
                    </a:p>
                    <a:p>
                      <a:pPr algn="ctr">
                        <a:lnSpc>
                          <a:spcPct val="80000"/>
                        </a:lnSpc>
                      </a:pPr>
                      <a:r>
                        <a:rPr lang="ru-RU" sz="1200" u="sng" strike="noStrike" spc="-1">
                          <a:uFillTx/>
                          <a:latin typeface="Times New Roman" panose="02020603050405020304" pitchFamily="18" charset="0"/>
                          <a:cs typeface="Times New Roman" panose="02020603050405020304" pitchFamily="18" charset="0"/>
                        </a:rPr>
                        <a:t>18,2%</a:t>
                      </a:r>
                      <a:endParaRPr lang="ru-RU" sz="1200" strike="noStrike" spc="-1">
                        <a:latin typeface="Times New Roman" panose="02020603050405020304" pitchFamily="18" charset="0"/>
                        <a:cs typeface="Times New Roman" panose="02020603050405020304" pitchFamily="18" charset="0"/>
                      </a:endParaRPr>
                    </a:p>
                    <a:p>
                      <a:pPr algn="ctr">
                        <a:lnSpc>
                          <a:spcPct val="80000"/>
                        </a:lnSpc>
                      </a:pPr>
                      <a:r>
                        <a:rPr lang="ru-RU" sz="1200" strike="noStrike" spc="-1">
                          <a:latin typeface="Times New Roman" panose="02020603050405020304" pitchFamily="18" charset="0"/>
                          <a:cs typeface="Times New Roman" panose="02020603050405020304" pitchFamily="18" charset="0"/>
                        </a:rPr>
                        <a:t>38,2%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15,0%</a:t>
                      </a:r>
                    </a:p>
                    <a:p>
                      <a:pPr algn="ctr">
                        <a:lnSpc>
                          <a:spcPct val="80000"/>
                        </a:lnSpc>
                      </a:pPr>
                      <a:r>
                        <a:rPr lang="ru-RU" sz="1200" strike="noStrike" spc="-1">
                          <a:latin typeface="Times New Roman" panose="02020603050405020304" pitchFamily="18" charset="0"/>
                          <a:cs typeface="Times New Roman" panose="02020603050405020304" pitchFamily="18" charset="0"/>
                        </a:rPr>
                        <a:t>5,0%</a:t>
                      </a:r>
                    </a:p>
                    <a:p>
                      <a:pPr algn="ctr">
                        <a:lnSpc>
                          <a:spcPct val="80000"/>
                        </a:lnSpc>
                      </a:pPr>
                      <a:r>
                        <a:rPr lang="ru-RU" sz="1200" u="sng" strike="noStrike" spc="-1">
                          <a:uFillTx/>
                          <a:latin typeface="Times New Roman" panose="02020603050405020304" pitchFamily="18" charset="0"/>
                          <a:cs typeface="Times New Roman" panose="02020603050405020304" pitchFamily="18" charset="0"/>
                        </a:rPr>
                        <a:t>17,5%</a:t>
                      </a:r>
                      <a:endParaRPr lang="ru-RU" sz="1200" strike="noStrike" spc="-1">
                        <a:latin typeface="Times New Roman" panose="02020603050405020304" pitchFamily="18" charset="0"/>
                        <a:cs typeface="Times New Roman" panose="02020603050405020304" pitchFamily="18" charset="0"/>
                      </a:endParaRPr>
                    </a:p>
                    <a:p>
                      <a:pPr algn="ctr">
                        <a:lnSpc>
                          <a:spcPct val="80000"/>
                        </a:lnSpc>
                      </a:pPr>
                      <a:r>
                        <a:rPr lang="ru-RU" sz="1200" strike="noStrike" spc="-1">
                          <a:latin typeface="Times New Roman" panose="02020603050405020304" pitchFamily="18" charset="0"/>
                          <a:cs typeface="Times New Roman" panose="02020603050405020304" pitchFamily="18" charset="0"/>
                        </a:rPr>
                        <a:t>37,5%</a:t>
                      </a:r>
                      <a:endParaRPr lang="ru-RU" sz="1200" b="0" strike="noStrike" spc="-1">
                        <a:latin typeface="Times New Roman" panose="02020603050405020304" pitchFamily="18" charset="0"/>
                        <a:cs typeface="Times New Roman" panose="02020603050405020304" pitchFamily="18" charset="0"/>
                      </a:endParaRPr>
                    </a:p>
                  </a:txBody>
                  <a:tcPr marL="90000" marR="90000"/>
                </a:tc>
              </a:tr>
              <a:tr h="244080">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Земельный налог</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ч.1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2706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ч.1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12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ч.2 ст.61.2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264896">
                <a:tc>
                  <a:txBody>
                    <a:bodyPr/>
                    <a:lstStyle/>
                    <a:p>
                      <a:pPr>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ч.2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6577">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п.2 ч.1 ст.11 Закона РК 88-РЗ</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12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r>
              <a:tr h="558329">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516821">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516821">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4" name="Заголовок 1"/>
          <p:cNvSpPr txBox="1">
            <a:spLocks/>
          </p:cNvSpPr>
          <p:nvPr/>
        </p:nvSpPr>
        <p:spPr>
          <a:xfrm>
            <a:off x="0" y="0"/>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dirty="0">
                <a:ln w="10541" cmpd="sng">
                  <a:solidFill>
                    <a:srgbClr val="7D7D7D">
                      <a:tint val="100000"/>
                      <a:shade val="100000"/>
                      <a:satMod val="110000"/>
                    </a:srgbClr>
                  </a:solidFill>
                  <a:prstDash val="solid"/>
                </a:ln>
                <a:solidFill>
                  <a:srgbClr val="0000FF"/>
                </a:solidFill>
                <a:latin typeface="Times New Roman"/>
              </a:rPr>
              <a:t>Норматив зачислений основных налоговых и неналоговых доходов в бюджет</a:t>
            </a:r>
            <a:endParaRPr lang="ru-RU" sz="2000" b="1" dirty="0">
              <a:ln w="10541" cmpd="sng">
                <a:solidFill>
                  <a:srgbClr val="7D7D7D">
                    <a:tint val="100000"/>
                    <a:shade val="100000"/>
                    <a:satMod val="110000"/>
                  </a:srgbClr>
                </a:solidFill>
                <a:prstDash val="solid"/>
              </a:ln>
              <a:solidFill>
                <a:srgbClr val="0000FF"/>
              </a:solidFill>
              <a:latin typeface="Arial"/>
            </a:endParaRPr>
          </a:p>
          <a:p>
            <a:r>
              <a:rPr lang="ru-RU" sz="2000" b="1" dirty="0">
                <a:ln w="10541" cmpd="sng">
                  <a:solidFill>
                    <a:srgbClr val="7D7D7D">
                      <a:tint val="100000"/>
                      <a:shade val="100000"/>
                      <a:satMod val="110000"/>
                    </a:srgbClr>
                  </a:solidFill>
                  <a:prstDash val="solid"/>
                </a:ln>
                <a:solidFill>
                  <a:srgbClr val="0000FF"/>
                </a:solidFill>
                <a:latin typeface="Times New Roman"/>
              </a:rPr>
              <a:t>МО ГО «Вуктыл» на 2019-2021 годы</a:t>
            </a:r>
            <a:endParaRPr lang="ru-RU" sz="2000" b="1" dirty="0">
              <a:ln w="10541" cmpd="sng">
                <a:solidFill>
                  <a:srgbClr val="7D7D7D">
                    <a:tint val="100000"/>
                    <a:shade val="100000"/>
                    <a:satMod val="110000"/>
                  </a:srgbClr>
                </a:solidFill>
                <a:prstDash val="solid"/>
              </a:ln>
              <a:solidFill>
                <a:srgbClr val="0000FF"/>
              </a:solidFill>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869053545"/>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62040" y="4237200"/>
            <a:ext cx="1901520" cy="3163680"/>
          </a:xfrm>
          <a:prstGeom prst="rect">
            <a:avLst/>
          </a:prstGeom>
          <a:ln>
            <a:noFill/>
          </a:ln>
        </p:spPr>
      </p:pic>
      <p:pic>
        <p:nvPicPr>
          <p:cNvPr id="91" name="Picture 3"/>
          <p:cNvPicPr/>
          <p:nvPr/>
        </p:nvPicPr>
        <p:blipFill>
          <a:blip r:embed="rId5"/>
          <a:stretch/>
        </p:blipFill>
        <p:spPr>
          <a:xfrm>
            <a:off x="378000" y="1420920"/>
            <a:ext cx="2053800" cy="3236400"/>
          </a:xfrm>
          <a:prstGeom prst="rect">
            <a:avLst/>
          </a:prstGeom>
          <a:ln>
            <a:noFill/>
          </a:ln>
        </p:spPr>
      </p:pic>
      <p:pic>
        <p:nvPicPr>
          <p:cNvPr id="92" name="Picture 4"/>
          <p:cNvPicPr/>
          <p:nvPr/>
        </p:nvPicPr>
        <p:blipFill>
          <a:blip r:embed="rId6"/>
          <a:stretch/>
        </p:blipFill>
        <p:spPr>
          <a:xfrm>
            <a:off x="4797360" y="738360"/>
            <a:ext cx="1888920" cy="2747520"/>
          </a:xfrm>
          <a:prstGeom prst="rect">
            <a:avLst/>
          </a:prstGeom>
          <a:ln>
            <a:noFill/>
          </a:ln>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как в формировании бюджета, так и его исполнении.</a:t>
            </a:r>
            <a:endParaRPr lang="ru-RU" sz="1200" b="0" strike="noStrike" spc="-1">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2019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2020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nvGraphicFramePr>
        <p:xfrm>
          <a:off x="792000" y="1340640"/>
          <a:ext cx="7847640" cy="5403240"/>
        </p:xfrm>
        <a:graphic>
          <a:graphicData uri="http://schemas.openxmlformats.org/drawingml/2006/table">
            <a:tbl>
              <a:tblPr/>
              <a:tblGrid>
                <a:gridCol w="7847640"/>
              </a:tblGrid>
              <a:tr h="719640">
                <a:tc>
                  <a:txBody>
                    <a:bodyPr/>
                    <a:lstStyle/>
                    <a:p>
                      <a:pPr algn="ctr"/>
                      <a:r>
                        <a:rPr lang="ru-RU" sz="1800" b="1" i="1" strike="noStrike" spc="-1">
                          <a:latin typeface="Lucida Calligraphy"/>
                        </a:rPr>
                        <a:t>Бюджетный кодекс РФ</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719640">
                <a:tc>
                  <a:txBody>
                    <a:bodyPr/>
                    <a:lstStyle/>
                    <a:p>
                      <a:pPr algn="ctr"/>
                      <a:r>
                        <a:rPr lang="ru-RU" sz="1800" b="1" i="1" strike="noStrike" spc="-1">
                          <a:latin typeface="Lucida Calligraphy"/>
                        </a:rPr>
                        <a:t>Налоговый кодекс РФ</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Порядок составления проекта бюджетв МО ГО «Вуктыл» на очередной финансовый год и плановый период</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19640">
                <a:tc>
                  <a:txBody>
                    <a:bodyPr/>
                    <a:lstStyle/>
                    <a:p>
                      <a:pPr algn="ctr"/>
                      <a:r>
                        <a:rPr lang="ru-RU" sz="1800" b="1" i="1" strike="noStrike" spc="-1">
                          <a:latin typeface="Lucida Calligraphy"/>
                        </a:rPr>
                        <a:t>Проект закона Республики Коми «О республиканском бюджете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Стратегия социально-экономического развития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19640">
                <a:tc>
                  <a:txBody>
                    <a:bodyPr/>
                    <a:lstStyle/>
                    <a:p>
                      <a:pPr algn="ctr"/>
                      <a:r>
                        <a:rPr lang="ru-RU" sz="1800" b="1" i="1" strike="noStrike" spc="-1">
                          <a:latin typeface="Lucida Calligraphy"/>
                        </a:rPr>
                        <a:t>Основные направления бюджетной и налоговой политики МО ГО «Вуктыл»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Прогноз социально-экономического развития МО ГО «Вуктыл»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216000">
                <a:tc>
                  <a:txBody>
                    <a:bodyPr/>
                    <a:lstStyle/>
                    <a:p>
                      <a:pPr algn="ctr"/>
                      <a:r>
                        <a:rPr lang="ru-RU" sz="1800" b="1" i="1" strike="noStrike" spc="-1">
                          <a:latin typeface="Lucida Calligraphy"/>
                        </a:rPr>
                        <a:t>Муниципальные программы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360" y="793080"/>
            <a:ext cx="9143640" cy="5617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100" b="0" strike="noStrike" spc="-1" dirty="0">
                <a:solidFill>
                  <a:srgbClr val="000000"/>
                </a:solidFill>
                <a:latin typeface="Times New Roman"/>
                <a:ea typeface="Microsoft YaHei"/>
              </a:rPr>
              <a:t>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отчетном периоде на территории муниципального образования городского округа «Вуктыл» (далее – МО ГО «Вуктыл») была обеспечена относительная экономическая и социальная стабильность.</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2017 году объем налоговых доходов, поступивших в бюджет МО ГО «Вуктыл», составил 171 407,7 тыс. рублей, что на 42 841,6 тыс. рублей или на 20,0 %  меньше уровня 2016 года. За первое полугодие 2018 года в бюджет МО ГО «Вуктыл» поступило аналогичных доходов в размере 83 880,3 тыс. рублей.</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Удельный вес налоговых поступлений в общем объеме налоговых и неналоговых доходов бюджета составляет 77,9 %.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Традиционно основным источником формирования налоговых доходов в отчетном периоде является налог на доходы физических лиц (87,2 %).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Поступление налоговых доходов уменьшилось по сравнению с аналогичным периодом прошлого года. </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По результатам проведенных мероприятий по сплошной инвентаризации неучтенных объектов по состоянию на 1 января 2018 года выявлено 1345 неучтенных объектов недвижимого имущества, из которых в течение 2017 года оформлена государственная регистрация прав на 498 объектов, что составляет 37 % от общего количества выявленных неучтенных объектов недвижимости.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Осуществлялись оптимизационные мероприятия в муниципальных учреждениях ГО «Вуктыл» в 2017 году и прошедшем периоде 2018 года: </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За первое полугодие 2018 года на развитие экономики и социальной сферы на территории ГО «Вуктыл» организациями всех форм собственности были направлены инвестиции в объеме 97 440 тыс. рублей, что больше показателя за первое полугодие 2017 года на 54,9 %. </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Инвестиции в 1 полугодии 2018 года по источникам финансирования имели следующий вид:</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собственные средства – 84 240 тыс. рублей  (86,45% в общем объеме инвестиций);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привлеченные средства – 13 200 тыс. рублей (13,55% в общем объеме инвестиций).</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Инвестиции в основной капитал организаций за счет бюджетных средств в 1 </a:t>
            </a:r>
            <a:r>
              <a:rPr lang="ru-RU" sz="12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полугодии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2018 года (без субъектов малого предпринимательства и объема инвестиций, не наблюдаемых прямыми статистическими методами) составили 1 328 тыс. рублей, в том числе за счет средств:</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федерального бюджета – 771,0 тыс. рублей;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республиканского бюджета – 0,0 тыс. рублей;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 557,0 тыс. рублей.</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целях повышения результативности и эффективности использования средств бюджета МОГО «Вуктыл» в 2017 году и первом полугодии 2018 года продолжена работа по следующим направлениям:</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бюджет МО ГО «Вуктыл» разрабатывается и утверждается по программно-целевому принципу;</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ежегодно проводится оценка эффективности муниципальных программ ГО «Вуктыл», предусматривающая комплексный подход к оценке программ с учетом качества их формирования и эффективности реализации;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годовые отчеты о ходе реализации и оценке эффективности муниципальных программ ГО «Вуктыл» рассматриваются на общественных советах при администрации ГО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endParaRPr lang="ru-RU" sz="1100" b="0" strike="noStrike" spc="-1" dirty="0">
              <a:latin typeface="Arial"/>
            </a:endParaRPr>
          </a:p>
        </p:txBody>
      </p:sp>
      <p:sp>
        <p:nvSpPr>
          <p:cNvPr id="378" name="TextShape 2"/>
          <p:cNvSpPr txBox="1"/>
          <p:nvPr/>
        </p:nvSpPr>
        <p:spPr>
          <a:xfrm>
            <a:off x="1114200" y="72000"/>
            <a:ext cx="7500600" cy="602280"/>
          </a:xfrm>
          <a:prstGeom prst="rect">
            <a:avLst/>
          </a:prstGeom>
          <a:noFill/>
          <a:ln>
            <a:noFill/>
          </a:ln>
        </p:spPr>
        <p:txBody>
          <a:bodyPr lIns="90000" tIns="45000" rIns="90000" bIns="45000"/>
          <a:lstStyle/>
          <a:p>
            <a:pPr algn="ctr"/>
            <a:r>
              <a:rPr lang="ru-RU" sz="1800" b="1" strike="noStrike" spc="-1">
                <a:latin typeface="Arial"/>
              </a:rPr>
              <a:t>Основные итоги бюджетной и налоговой политики </a:t>
            </a:r>
            <a:endParaRPr lang="ru-RU" sz="1800" b="0" strike="noStrike" spc="-1">
              <a:latin typeface="Arial"/>
            </a:endParaRPr>
          </a:p>
          <a:p>
            <a:pPr algn="ctr"/>
            <a:r>
              <a:rPr lang="ru-RU" sz="1800" b="1" strike="noStrike" spc="-1">
                <a:latin typeface="Arial"/>
              </a:rPr>
              <a:t>городского округа «Вуктыл» за 2017 год и 1 полугодие 2018 года</a:t>
            </a:r>
            <a:endParaRPr lang="ru-RU" sz="18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 name="Table 1"/>
          <p:cNvGraphicFramePr/>
          <p:nvPr/>
        </p:nvGraphicFramePr>
        <p:xfrm>
          <a:off x="361800" y="144000"/>
          <a:ext cx="8640000" cy="6624000"/>
        </p:xfrm>
        <a:graphic>
          <a:graphicData uri="http://schemas.openxmlformats.org/drawingml/2006/table">
            <a:tbl>
              <a:tblPr/>
              <a:tblGrid>
                <a:gridCol w="8640000"/>
              </a:tblGrid>
              <a:tr h="945360">
                <a:tc>
                  <a:txBody>
                    <a:bodyPr/>
                    <a:lstStyle/>
                    <a:p>
                      <a:pPr algn="ctr"/>
                      <a:r>
                        <a:rPr lang="ru-RU" sz="2000" b="1" strike="noStrike" spc="-1" dirty="0">
                          <a:latin typeface="Times New Roman"/>
                        </a:rPr>
                        <a:t>Основные направления бюджетной и налоговой политики МО ГО «Вуктыл» на 2019 год и плановый период 2020 и 2021 годов</a:t>
                      </a:r>
                      <a:endParaRPr lang="ru-RU" sz="2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945360">
                <a:tc>
                  <a:txBody>
                    <a:bodyPr/>
                    <a:lstStyle/>
                    <a:p>
                      <a:pPr algn="ctr"/>
                      <a:r>
                        <a:rPr lang="ru-RU" sz="2000" b="0" i="1" strike="noStrike" spc="-1">
                          <a:latin typeface="Times New Roman"/>
                        </a:rPr>
                        <a:t>Сохранение, укрепление устойчивости и сбалансированности бюджетной системы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5360">
                <a:tc>
                  <a:txBody>
                    <a:bodyPr/>
                    <a:lstStyle/>
                    <a:p>
                      <a:pPr algn="ctr"/>
                      <a:r>
                        <a:rPr lang="ru-RU" sz="2000" b="0" i="1" strike="noStrike" spc="-1">
                          <a:latin typeface="Times New Roman"/>
                        </a:rPr>
                        <a:t>Оптимизация налогообложения на территории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945360">
                <a:tc>
                  <a:txBody>
                    <a:bodyPr/>
                    <a:lstStyle/>
                    <a:p>
                      <a:pPr algn="ctr"/>
                      <a:r>
                        <a:rPr lang="ru-RU" sz="2000" b="0" i="1" strike="noStrike" spc="-1">
                          <a:latin typeface="Times New Roman"/>
                        </a:rPr>
                        <a:t>Увеличение поступления доходов бюджета МО ГО «Вуктыл» </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5360">
                <a:tc>
                  <a:txBody>
                    <a:bodyPr/>
                    <a:lstStyle/>
                    <a:p>
                      <a:pPr algn="ctr"/>
                      <a:r>
                        <a:rPr lang="ru-RU" sz="2000" b="0" i="1" strike="noStrike" spc="-1">
                          <a:latin typeface="Times New Roman"/>
                        </a:rPr>
                        <a:t>Повышение эффективности бюджетных расходов</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947880">
                <a:tc>
                  <a:txBody>
                    <a:bodyPr/>
                    <a:lstStyle/>
                    <a:p>
                      <a:pPr algn="ctr"/>
                      <a:r>
                        <a:rPr lang="ru-RU" sz="2000" b="0" i="1" strike="noStrike" spc="-1">
                          <a:latin typeface="Times New Roman"/>
                        </a:rPr>
                        <a:t>Повышение открытости и прозрачности бюджетного процесса </a:t>
                      </a:r>
                      <a:endParaRPr lang="ru-RU" sz="2000" b="0" strike="noStrike" spc="-1">
                        <a:latin typeface="Arial"/>
                      </a:endParaRPr>
                    </a:p>
                    <a:p>
                      <a:pPr algn="ctr"/>
                      <a:r>
                        <a:rPr lang="ru-RU" sz="2000" b="0" i="1" strike="noStrike" spc="-1">
                          <a:latin typeface="Times New Roman"/>
                        </a:rPr>
                        <a:t>в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9320">
                <a:tc>
                  <a:txBody>
                    <a:bodyPr/>
                    <a:lstStyle/>
                    <a:p>
                      <a:pPr algn="ctr"/>
                      <a:r>
                        <a:rPr lang="ru-RU" sz="2000" b="0" i="1" strike="noStrike" spc="-1" dirty="0">
                          <a:latin typeface="Times New Roman"/>
                        </a:rPr>
                        <a:t>Повышение ликвидности бюджета МО ГО «Вуктыл»</a:t>
                      </a:r>
                      <a:endParaRPr lang="ru-RU" sz="2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nvGraphicFramePr>
        <p:xfrm>
          <a:off x="465840" y="1036440"/>
          <a:ext cx="8135640" cy="5680080"/>
        </p:xfrm>
        <a:graphic>
          <a:graphicData uri="http://schemas.openxmlformats.org/drawingml/2006/table">
            <a:tbl>
              <a:tblPr/>
              <a:tblGrid>
                <a:gridCol w="8135640"/>
              </a:tblGrid>
              <a:tr h="185040">
                <a:tc>
                  <a:txBody>
                    <a:bodyPr/>
                    <a:lstStyle/>
                    <a:p>
                      <a:pPr algn="ctr"/>
                      <a:r>
                        <a:rPr lang="ru-RU" sz="1800" b="1" i="1" strike="noStrike" spc="-1">
                          <a:latin typeface="Arial"/>
                          <a:ea typeface="Microsoft YaHei"/>
                        </a:rPr>
                        <a:t>Глава муниципального образования городского округа «Вуктыл» - руководитель администрации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719640">
                <a:tc>
                  <a:txBody>
                    <a:bodyPr/>
                    <a:lstStyle/>
                    <a:p>
                      <a:pPr algn="ctr"/>
                      <a:r>
                        <a:rPr lang="ru-RU" sz="1800" b="1" i="1" strike="noStrike" spc="-1">
                          <a:latin typeface="Times New Roman"/>
                          <a:ea typeface="Times New Roman"/>
                        </a:rPr>
                        <a:t>Совет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Times New Roman"/>
                          <a:ea typeface="Times New Roman"/>
                        </a:rPr>
                        <a:t>администрация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19640">
                <a:tc>
                  <a:txBody>
                    <a:bodyPr/>
                    <a:lstStyle/>
                    <a:p>
                      <a:pPr algn="ctr"/>
                      <a:r>
                        <a:rPr lang="ru-RU" sz="1800" b="1" i="1" strike="noStrike" spc="-1">
                          <a:latin typeface="Times New Roman"/>
                          <a:ea typeface="Times New Roman"/>
                        </a:rPr>
                        <a:t>Контрольно-счетная палата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Times New Roman"/>
                          <a:ea typeface="Times New Roman"/>
                        </a:rPr>
                        <a:t>главные распорядители (распорядители) бюджетных средств </a:t>
                      </a:r>
                      <a:endParaRPr lang="ru-RU" sz="1800" b="0" strike="noStrike" spc="-1">
                        <a:latin typeface="Arial"/>
                      </a:endParaRPr>
                    </a:p>
                    <a:p>
                      <a:pPr algn="ctr"/>
                      <a:r>
                        <a:rPr lang="ru-RU" sz="1800" b="1" i="1" strike="noStrike" spc="-1">
                          <a:latin typeface="Times New Roman"/>
                          <a:ea typeface="Times New Roman"/>
                        </a:rPr>
                        <a:t>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19640">
                <a:tc>
                  <a:txBody>
                    <a:bodyPr/>
                    <a:lstStyle/>
                    <a:p>
                      <a:pPr algn="ctr"/>
                      <a:r>
                        <a:rPr lang="ru-RU" sz="1800" b="1" i="1" strike="noStrike" spc="-1">
                          <a:latin typeface="Arial"/>
                          <a:ea typeface="Microsoft YaHei"/>
                        </a:rPr>
                        <a:t>главные администраторы (администраторы) доходов </a:t>
                      </a:r>
                      <a:endParaRPr lang="ru-RU" sz="1800" b="0" strike="noStrike" spc="-1">
                        <a:latin typeface="Arial"/>
                      </a:endParaRPr>
                    </a:p>
                    <a:p>
                      <a:pPr algn="ctr"/>
                      <a:r>
                        <a:rPr lang="ru-RU" sz="1800" b="1" i="1" strike="noStrike" spc="-1">
                          <a:latin typeface="Arial"/>
                          <a:ea typeface="Microsoft YaHei"/>
                        </a:rPr>
                        <a:t>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Arial"/>
                          <a:ea typeface="Microsoft YaHei"/>
                        </a:rPr>
                        <a:t>главные администраторы (администраторы) источников финансирования дефицита 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22160">
                <a:tc>
                  <a:txBody>
                    <a:bodyPr/>
                    <a:lstStyle/>
                    <a:p>
                      <a:pPr algn="ctr"/>
                      <a:r>
                        <a:rPr lang="ru-RU" sz="1800" b="1" i="1" strike="noStrike" spc="-1">
                          <a:latin typeface="Arial"/>
                          <a:ea typeface="Microsoft YaHei"/>
                        </a:rPr>
                        <a:t>получатели бюджетных средств 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Picture 1"/>
          <p:cNvPicPr/>
          <p:nvPr/>
        </p:nvPicPr>
        <p:blipFill>
          <a:blip r:embed="rId3"/>
          <a:stretch/>
        </p:blipFill>
        <p:spPr>
          <a:xfrm>
            <a:off x="0" y="0"/>
            <a:ext cx="9143640" cy="864000"/>
          </a:xfrm>
          <a:prstGeom prst="rect">
            <a:avLst/>
          </a:prstGeom>
          <a:ln>
            <a:noFill/>
          </a:ln>
        </p:spPr>
      </p:pic>
      <p:graphicFrame>
        <p:nvGraphicFramePr>
          <p:cNvPr id="420" name="Table 1"/>
          <p:cNvGraphicFramePr/>
          <p:nvPr>
            <p:extLst>
              <p:ext uri="{D42A27DB-BD31-4B8C-83A1-F6EECF244321}">
                <p14:modId xmlns:p14="http://schemas.microsoft.com/office/powerpoint/2010/main" val="1119686770"/>
              </p:ext>
            </p:extLst>
          </p:nvPr>
        </p:nvGraphicFramePr>
        <p:xfrm>
          <a:off x="65681" y="978242"/>
          <a:ext cx="8970814" cy="5661062"/>
        </p:xfrm>
        <a:graphic>
          <a:graphicData uri="http://schemas.openxmlformats.org/drawingml/2006/table">
            <a:tbl>
              <a:tblPr>
                <a:tableStyleId>{284E427A-3D55-4303-BF80-6455036E1DE7}</a:tableStyleId>
              </a:tblPr>
              <a:tblGrid>
                <a:gridCol w="4498370"/>
                <a:gridCol w="887389"/>
                <a:gridCol w="851097"/>
                <a:gridCol w="995472"/>
                <a:gridCol w="887389"/>
                <a:gridCol w="851097"/>
              </a:tblGrid>
              <a:tr h="802089">
                <a:tc>
                  <a:txBody>
                    <a:bodyPr/>
                    <a:lstStyle/>
                    <a:p>
                      <a:pPr algn="ctr">
                        <a:lnSpc>
                          <a:spcPct val="10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2017 год (факт)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2018 год </a:t>
                      </a:r>
                      <a:r>
                        <a:rPr lang="ru-RU" sz="1200" strike="noStrike" spc="-1" dirty="0" smtClean="0">
                          <a:latin typeface="Times New Roman" panose="02020603050405020304" pitchFamily="18" charset="0"/>
                          <a:cs typeface="Times New Roman" panose="02020603050405020304" pitchFamily="18" charset="0"/>
                        </a:rPr>
                        <a:t>(факт)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strike="noStrike" spc="-1" dirty="0">
                          <a:latin typeface="Times New Roman" panose="02020603050405020304" pitchFamily="18" charset="0"/>
                          <a:cs typeface="Times New Roman" panose="02020603050405020304" pitchFamily="18" charset="0"/>
                        </a:rPr>
                        <a:t>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445605">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endParaRPr lang="ru-RU" sz="12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335 643,56</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388 722,60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482 472,56</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262 899,11</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244 965,81</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267363">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5 720,00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13 047,30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1 099,80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1 092,20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1 407,20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15898">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78 791,84</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99 343,40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22 170,70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0,00 </a:t>
                      </a:r>
                      <a:endParaRPr lang="ru-RU" sz="1200" b="0" strike="noStrike" spc="-1">
                        <a:latin typeface="Times New Roman" panose="02020603050405020304" pitchFamily="18" charset="0"/>
                        <a:cs typeface="Times New Roman" panose="02020603050405020304" pitchFamily="18" charset="0"/>
                      </a:endParaRPr>
                    </a:p>
                  </a:txBody>
                  <a:tcPr marL="10800" marR="10800"/>
                </a:tc>
              </a:tr>
              <a:tr h="267363">
                <a:tc>
                  <a:txBody>
                    <a:bodyPr/>
                    <a:lstStyle/>
                    <a:p>
                      <a:pPr algn="just">
                        <a:lnSpc>
                          <a:spcPct val="100000"/>
                        </a:lnSpc>
                        <a:spcBef>
                          <a:spcPts val="567"/>
                        </a:spcBef>
                        <a:spcAft>
                          <a:spcPts val="567"/>
                        </a:spcAft>
                      </a:pPr>
                      <a:r>
                        <a:rPr lang="ru-RU" sz="1100" strike="noStrike" spc="-1">
                          <a:latin typeface="Times New Roman" panose="02020603050405020304" pitchFamily="18" charset="0"/>
                          <a:cs typeface="Times New Roman" panose="02020603050405020304" pitchFamily="18" charset="0"/>
                        </a:rPr>
                        <a:t>  Субсидии бюджетам на обеспечение жильем молодых семей</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dirty="0">
                          <a:solidFill>
                            <a:schemeClr val="tx1"/>
                          </a:solidFill>
                          <a:latin typeface="Times New Roman" panose="02020603050405020304" pitchFamily="18" charset="0"/>
                          <a:cs typeface="Times New Roman" panose="02020603050405020304" pitchFamily="18" charset="0"/>
                        </a:rPr>
                        <a:t> 457,19</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dirty="0" smtClean="0">
                          <a:latin typeface="Times New Roman" panose="02020603050405020304" pitchFamily="18" charset="0"/>
                          <a:cs typeface="Times New Roman" panose="02020603050405020304" pitchFamily="18" charset="0"/>
                        </a:rPr>
                        <a:t>394,23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15898">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Субсидии бюджетам на реализацию федеральных целевых программ</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210,49</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0,00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579287">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Субсидии бюджетам на софинансирование капитальных вложений в </a:t>
                      </a:r>
                      <a:r>
                        <a:rPr lang="ru-RU" sz="1100" strike="noStrike" spc="-1" dirty="0" smtClean="0">
                          <a:latin typeface="Times New Roman" panose="02020603050405020304" pitchFamily="18" charset="0"/>
                          <a:cs typeface="Times New Roman" panose="02020603050405020304" pitchFamily="18" charset="0"/>
                        </a:rPr>
                        <a:t>объекты государственной (</a:t>
                      </a:r>
                      <a:r>
                        <a:rPr lang="ru-RU" sz="1100" strike="noStrike" spc="-1" dirty="0">
                          <a:latin typeface="Times New Roman" panose="02020603050405020304" pitchFamily="18" charset="0"/>
                          <a:cs typeface="Times New Roman" panose="02020603050405020304" pitchFamily="18" charset="0"/>
                        </a:rPr>
                        <a:t>муниципальной) собственности</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28 000,00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14 000,00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140 </a:t>
                      </a:r>
                      <a:r>
                        <a:rPr lang="ru-RU" sz="1200" strike="noStrike" spc="-1" dirty="0">
                          <a:latin typeface="Times New Roman" panose="02020603050405020304" pitchFamily="18" charset="0"/>
                          <a:cs typeface="Times New Roman" panose="02020603050405020304" pitchFamily="18" charset="0"/>
                        </a:rPr>
                        <a:t>000,00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20 000,00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579287">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Субсидии бюджетам на реализацию мероприятий государственной программы Российской Федерации "Доступная среда" на 2011 - 2020 годы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2 359,40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solidFill>
                            <a:schemeClr val="tx1"/>
                          </a:solidFill>
                          <a:latin typeface="Times New Roman" panose="02020603050405020304" pitchFamily="18" charset="0"/>
                          <a:cs typeface="Times New Roman" panose="02020603050405020304" pitchFamily="18" charset="0"/>
                        </a:rPr>
                        <a:t>0,00</a:t>
                      </a:r>
                      <a:endParaRPr lang="ru-RU" sz="1200" b="0" strike="noStrike" spc="-1">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267363">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29,71</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26,70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35 964,43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579287">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Субсидии бюджетам на обеспечение развития и укрепления материально-технической базы муниципальных домов культуры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758,27</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920,02</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766,89</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47422">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Субсидии бюджетам на </a:t>
                      </a:r>
                      <a:r>
                        <a:rPr lang="ru-RU" sz="1100" strike="noStrike" spc="-1" dirty="0" smtClean="0">
                          <a:latin typeface="Times New Roman" panose="02020603050405020304" pitchFamily="18" charset="0"/>
                          <a:cs typeface="Times New Roman" panose="02020603050405020304" pitchFamily="18" charset="0"/>
                        </a:rPr>
                        <a:t>реализацию программ </a:t>
                      </a:r>
                      <a:r>
                        <a:rPr lang="ru-RU" sz="1100" strike="noStrike" spc="-1" dirty="0">
                          <a:latin typeface="Times New Roman" panose="02020603050405020304" pitchFamily="18" charset="0"/>
                          <a:cs typeface="Times New Roman" panose="02020603050405020304" pitchFamily="18" charset="0"/>
                        </a:rPr>
                        <a:t>формирования современной городской среды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3 337,89</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5 308,47</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535839">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Прочие субсидии</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27 057,53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29 759,38</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46 804,95</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7 834,40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7 834,40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Picture 1"/>
          <p:cNvPicPr/>
          <p:nvPr/>
        </p:nvPicPr>
        <p:blipFill>
          <a:blip r:embed="rId3"/>
          <a:stretch/>
        </p:blipFill>
        <p:spPr>
          <a:xfrm>
            <a:off x="0" y="0"/>
            <a:ext cx="9143640" cy="834840"/>
          </a:xfrm>
          <a:prstGeom prst="rect">
            <a:avLst/>
          </a:prstGeom>
          <a:ln>
            <a:noFill/>
          </a:ln>
        </p:spPr>
      </p:pic>
      <p:graphicFrame>
        <p:nvGraphicFramePr>
          <p:cNvPr id="4" name="Table 1"/>
          <p:cNvGraphicFramePr/>
          <p:nvPr>
            <p:extLst>
              <p:ext uri="{D42A27DB-BD31-4B8C-83A1-F6EECF244321}">
                <p14:modId xmlns:p14="http://schemas.microsoft.com/office/powerpoint/2010/main" val="4253199346"/>
              </p:ext>
            </p:extLst>
          </p:nvPr>
        </p:nvGraphicFramePr>
        <p:xfrm>
          <a:off x="71479" y="1268760"/>
          <a:ext cx="8965018" cy="5040561"/>
        </p:xfrm>
        <a:graphic>
          <a:graphicData uri="http://schemas.openxmlformats.org/drawingml/2006/table">
            <a:tbl>
              <a:tblPr>
                <a:tableStyleId>{284E427A-3D55-4303-BF80-6455036E1DE7}</a:tableStyleId>
              </a:tblPr>
              <a:tblGrid>
                <a:gridCol w="4644537"/>
                <a:gridCol w="936104"/>
                <a:gridCol w="864096"/>
                <a:gridCol w="864096"/>
                <a:gridCol w="864096"/>
                <a:gridCol w="792089"/>
              </a:tblGrid>
              <a:tr h="863843">
                <a:tc>
                  <a:txBody>
                    <a:bodyPr/>
                    <a:lstStyle/>
                    <a:p>
                      <a:pPr algn="ctr">
                        <a:lnSpc>
                          <a:spcPct val="10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2017 год (факт)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2018 год </a:t>
                      </a:r>
                      <a:r>
                        <a:rPr lang="ru-RU" sz="1200" strike="noStrike" spc="-1" dirty="0" smtClean="0">
                          <a:latin typeface="Times New Roman" panose="02020603050405020304" pitchFamily="18" charset="0"/>
                          <a:cs typeface="Times New Roman" panose="02020603050405020304" pitchFamily="18" charset="0"/>
                        </a:rPr>
                        <a:t>(факт)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2019  </a:t>
                      </a:r>
                      <a:r>
                        <a:rPr lang="ru-RU" sz="1200" strike="noStrike" spc="-1" dirty="0">
                          <a:latin typeface="Times New Roman" panose="02020603050405020304" pitchFamily="18" charset="0"/>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863843">
                <a:tc>
                  <a:txBody>
                    <a:bodyPr/>
                    <a:lstStyle/>
                    <a:p>
                      <a:pPr algn="just" rtl="0"/>
                      <a:r>
                        <a:rPr lang="ru-RU" sz="12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7,1</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89,00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7,90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604690">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Российской Федерации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2 041,22</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3 003,82</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4 075,69</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4 588,61</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4 588,61</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1036612">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2 647,00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1 727,20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897,70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1 740,90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1 740,90</a:t>
                      </a:r>
                      <a:endParaRPr lang="ru-RU" sz="1200" dirty="0">
                        <a:latin typeface="Times New Roman" panose="02020603050405020304" pitchFamily="18" charset="0"/>
                        <a:cs typeface="Times New Roman" panose="02020603050405020304" pitchFamily="18" charset="0"/>
                      </a:endParaRPr>
                    </a:p>
                  </a:txBody>
                  <a:tcPr marL="10800" marR="10800"/>
                </a:tc>
              </a:tr>
              <a:tr h="98726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744,80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684310">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187 025,70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222 176,20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224 148,00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226 801,00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228 552,30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a:solidFill>
                  <a:srgbClr val="008000"/>
                </a:solidFill>
                <a:latin typeface="Georgia"/>
                <a:ea typeface="Microsoft YaHei"/>
              </a:rPr>
              <a:t>Протяженность</a:t>
            </a:r>
            <a:endParaRPr lang="ru-RU" sz="1400" b="0" strike="noStrike" spc="-1">
              <a:latin typeface="Arial"/>
            </a:endParaRPr>
          </a:p>
          <a:p>
            <a:pPr algn="ctr">
              <a:lnSpc>
                <a:spcPct val="100000"/>
              </a:lnSpc>
            </a:pPr>
            <a:r>
              <a:rPr lang="ru-RU" sz="1400" b="1" i="1" strike="noStrike" spc="-1">
                <a:solidFill>
                  <a:srgbClr val="008000"/>
                </a:solidFill>
                <a:latin typeface="Georgia"/>
                <a:ea typeface="Microsoft YaHei"/>
              </a:rPr>
              <a:t>автомобильных </a:t>
            </a:r>
            <a:endParaRPr lang="ru-RU" sz="1400" b="0" strike="noStrike" spc="-1">
              <a:latin typeface="Arial"/>
            </a:endParaRPr>
          </a:p>
          <a:p>
            <a:pPr algn="ctr">
              <a:lnSpc>
                <a:spcPct val="100000"/>
              </a:lnSpc>
            </a:pPr>
            <a:r>
              <a:rPr lang="ru-RU" sz="1400" b="1" i="1" strike="noStrike" spc="-1">
                <a:solidFill>
                  <a:srgbClr val="008000"/>
                </a:solidFill>
                <a:latin typeface="Georgia"/>
                <a:ea typeface="Microsoft YaHei"/>
              </a:rPr>
              <a:t>дорог</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59,8</a:t>
            </a:r>
            <a:r>
              <a:rPr lang="ru-RU" sz="1400" b="1" i="1" strike="noStrike" spc="-1">
                <a:solidFill>
                  <a:srgbClr val="C00000"/>
                </a:solidFill>
                <a:latin typeface="Georgia"/>
                <a:ea typeface="Microsoft YaHei"/>
              </a:rPr>
              <a:t> км</a:t>
            </a:r>
            <a:endParaRPr lang="ru-RU" sz="1400" b="0" strike="noStrike" spc="-1">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a:solidFill>
                  <a:srgbClr val="C00000"/>
                </a:solidFill>
                <a:latin typeface="Georgia"/>
                <a:ea typeface="Microsoft YaHei"/>
              </a:rPr>
              <a:t>11</a:t>
            </a:r>
            <a:endParaRPr lang="ru-RU" sz="2400" b="0" strike="noStrike" spc="-1">
              <a:latin typeface="Arial"/>
            </a:endParaRPr>
          </a:p>
          <a:p>
            <a:pPr algn="ctr">
              <a:lnSpc>
                <a:spcPct val="100000"/>
              </a:lnSpc>
            </a:pPr>
            <a:r>
              <a:rPr lang="ru-RU" sz="1400" b="1" i="1" strike="noStrike" spc="-1">
                <a:solidFill>
                  <a:srgbClr val="008000"/>
                </a:solidFill>
                <a:latin typeface="Georgia"/>
                <a:ea typeface="Microsoft YaHei"/>
              </a:rPr>
              <a:t>населенных пунктов</a:t>
            </a:r>
            <a:endParaRPr lang="ru-RU" sz="1400" b="0" strike="noStrike" spc="-1">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448400" y="1011240"/>
            <a:ext cx="1523520" cy="1469520"/>
          </a:xfrm>
          <a:prstGeom prst="rect">
            <a:avLst/>
          </a:prstGeom>
          <a:ln>
            <a:noFill/>
          </a:ln>
        </p:spPr>
      </p:pic>
      <p:sp>
        <p:nvSpPr>
          <p:cNvPr id="118" name="CustomShape 9"/>
          <p:cNvSpPr/>
          <p:nvPr/>
        </p:nvSpPr>
        <p:spPr>
          <a:xfrm>
            <a:off x="5494320" y="1081080"/>
            <a:ext cx="194436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Численность населения на 01.01.2018 года</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11,8 </a:t>
            </a:r>
            <a:r>
              <a:rPr lang="ru-RU" sz="1400" b="1" i="1" strike="noStrike" spc="-1">
                <a:solidFill>
                  <a:srgbClr val="C00000"/>
                </a:solidFill>
                <a:latin typeface="Georgia"/>
                <a:ea typeface="Microsoft YaHei"/>
              </a:rPr>
              <a:t>тыс. человек</a:t>
            </a:r>
            <a:endParaRPr lang="ru-RU" sz="1400" b="0" strike="noStrike" spc="-1">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E46C0A"/>
                </a:solidFill>
                <a:latin typeface="Georgia"/>
                <a:ea typeface="Microsoft YaHei"/>
              </a:rPr>
              <a:t>Доля населения МО ГО «Вуктыл» </a:t>
            </a:r>
            <a:endParaRPr lang="ru-RU" sz="1400" b="0" strike="noStrike" spc="-1">
              <a:latin typeface="Arial"/>
            </a:endParaRPr>
          </a:p>
          <a:p>
            <a:pPr algn="ctr">
              <a:lnSpc>
                <a:spcPct val="100000"/>
              </a:lnSpc>
            </a:pPr>
            <a:r>
              <a:rPr lang="ru-RU" sz="1400" b="1" i="1" strike="noStrike" spc="-1">
                <a:solidFill>
                  <a:srgbClr val="E46C0A"/>
                </a:solidFill>
                <a:latin typeface="Georgia"/>
                <a:ea typeface="Microsoft YaHei"/>
              </a:rPr>
              <a:t>в общей численности по РК</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1,4</a:t>
            </a:r>
            <a:r>
              <a:rPr lang="ru-RU" sz="2000" b="1" i="1" strike="noStrike" spc="-1">
                <a:solidFill>
                  <a:srgbClr val="C00000"/>
                </a:solidFill>
                <a:latin typeface="Georgia"/>
                <a:ea typeface="Microsoft YaHei"/>
              </a:rPr>
              <a:t>%</a:t>
            </a:r>
            <a:endParaRPr lang="ru-RU" sz="2000" b="0" strike="noStrike" spc="-1">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Городское  </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           население      </a:t>
            </a:r>
            <a:r>
              <a:rPr lang="ru-RU" sz="2000" b="1" i="1" strike="noStrike" spc="-1">
                <a:solidFill>
                  <a:srgbClr val="C00000"/>
                </a:solidFill>
                <a:latin typeface="Georgia"/>
                <a:ea typeface="Microsoft YaHei"/>
              </a:rPr>
              <a:t>10,0 </a:t>
            </a:r>
            <a:r>
              <a:rPr lang="ru-RU" sz="1400" b="1" i="1" strike="noStrike" spc="-1">
                <a:solidFill>
                  <a:srgbClr val="000066"/>
                </a:solidFill>
                <a:latin typeface="Georgia"/>
                <a:ea typeface="Microsoft YaHei"/>
              </a:rPr>
              <a:t>тыс.чел.</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Сельское </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             население    </a:t>
            </a:r>
            <a:r>
              <a:rPr lang="ru-RU" sz="2000" b="1" i="1" strike="noStrike" spc="-1">
                <a:solidFill>
                  <a:srgbClr val="C00000"/>
                </a:solidFill>
                <a:latin typeface="Georgia"/>
                <a:ea typeface="Microsoft YaHei"/>
              </a:rPr>
              <a:t>1,8 </a:t>
            </a:r>
            <a:r>
              <a:rPr lang="ru-RU" sz="1400" b="1" i="1" strike="noStrike" spc="-1">
                <a:solidFill>
                  <a:srgbClr val="000066"/>
                </a:solidFill>
                <a:latin typeface="Georgia"/>
                <a:ea typeface="Microsoft YaHei"/>
              </a:rPr>
              <a:t>тыс.</a:t>
            </a:r>
            <a:r>
              <a:rPr lang="ru-RU" sz="2000" b="1" i="1" strike="noStrike" spc="-1">
                <a:solidFill>
                  <a:srgbClr val="C00000"/>
                </a:solidFill>
                <a:latin typeface="Georgia"/>
                <a:ea typeface="Microsoft YaHei"/>
              </a:rPr>
              <a:t> </a:t>
            </a:r>
            <a:r>
              <a:rPr lang="ru-RU" sz="1400" b="1" i="1" strike="noStrike" spc="-1">
                <a:solidFill>
                  <a:srgbClr val="000066"/>
                </a:solidFill>
                <a:latin typeface="Georgia"/>
                <a:ea typeface="Microsoft YaHei"/>
              </a:rPr>
              <a:t>чел.</a:t>
            </a:r>
            <a:endParaRPr lang="ru-RU" sz="1400" b="0" strike="noStrike" spc="-1">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Доля городского</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 населения в общей </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численности округа  </a:t>
            </a:r>
            <a:r>
              <a:rPr lang="ru-RU" sz="2400" b="1" i="1" strike="noStrike" spc="-1">
                <a:solidFill>
                  <a:srgbClr val="C00000"/>
                </a:solidFill>
                <a:latin typeface="Georgia"/>
                <a:ea typeface="Microsoft YaHei"/>
              </a:rPr>
              <a:t>84,7%</a:t>
            </a:r>
            <a:endParaRPr lang="ru-RU" sz="2400" b="0" strike="noStrike" spc="-1">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Доля сельского</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 населения в общей </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численности округа  </a:t>
            </a:r>
            <a:r>
              <a:rPr lang="ru-RU" sz="2400" b="1" i="1" strike="noStrike" spc="-1">
                <a:solidFill>
                  <a:srgbClr val="C00000"/>
                </a:solidFill>
                <a:latin typeface="Georgia"/>
                <a:ea typeface="Microsoft YaHei"/>
              </a:rPr>
              <a:t>15,3%</a:t>
            </a:r>
            <a:endParaRPr lang="ru-RU" sz="2400" b="0" strike="noStrike" spc="-1">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FFFF00"/>
                </a:solidFill>
                <a:latin typeface="Arial"/>
                <a:ea typeface="Microsoft YaHei"/>
              </a:rPr>
              <a:t>Численность населения в Республики Коми </a:t>
            </a:r>
            <a:endParaRPr lang="ru-RU" sz="1400" b="0" strike="noStrike" spc="-1">
              <a:latin typeface="Arial"/>
            </a:endParaRPr>
          </a:p>
          <a:p>
            <a:pPr algn="ctr">
              <a:lnSpc>
                <a:spcPct val="100000"/>
              </a:lnSpc>
            </a:pPr>
            <a:r>
              <a:rPr lang="ru-RU" sz="1400" b="1" strike="noStrike" spc="-1">
                <a:solidFill>
                  <a:srgbClr val="FFFF00"/>
                </a:solidFill>
                <a:latin typeface="Arial"/>
                <a:ea typeface="Microsoft YaHei"/>
              </a:rPr>
              <a:t>на 01.01.2017 год – 850,6 тыс.чел.</a:t>
            </a:r>
            <a:endParaRPr lang="ru-RU" sz="1400" b="0" strike="noStrike" spc="-1">
              <a:latin typeface="Arial"/>
            </a:endParaRPr>
          </a:p>
          <a:p>
            <a:pPr algn="ctr">
              <a:lnSpc>
                <a:spcPct val="100000"/>
              </a:lnSpc>
            </a:pPr>
            <a:r>
              <a:rPr lang="ru-RU" sz="1400" b="1" strike="noStrike" spc="-1">
                <a:solidFill>
                  <a:srgbClr val="FFFF00"/>
                </a:solidFill>
                <a:latin typeface="Arial"/>
                <a:ea typeface="Microsoft YaHei"/>
              </a:rPr>
              <a:t>на 01.01.2018 год — 840,9 тыс.чел.</a:t>
            </a:r>
            <a:endParaRPr lang="ru-RU" sz="1400" b="0" strike="noStrike" spc="-1">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482 472,6</a:t>
            </a:r>
            <a:endParaRPr lang="ru-RU" sz="1800" b="0" strike="noStrike" spc="-1" dirty="0">
              <a:latin typeface="Arial"/>
            </a:endParaRPr>
          </a:p>
        </p:txBody>
      </p:sp>
      <p:sp>
        <p:nvSpPr>
          <p:cNvPr id="427"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262 899,1</a:t>
            </a:r>
            <a:endParaRPr lang="ru-RU" sz="1800" b="0" strike="noStrike" spc="-1" dirty="0">
              <a:latin typeface="Arial"/>
            </a:endParaRPr>
          </a:p>
        </p:txBody>
      </p:sp>
      <p:sp>
        <p:nvSpPr>
          <p:cNvPr id="429"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244 965,8</a:t>
            </a:r>
            <a:endParaRPr lang="ru-RU" sz="18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1548432925"/>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3466566126"/>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Диаграмма 15"/>
          <p:cNvGraphicFramePr/>
          <p:nvPr>
            <p:extLst>
              <p:ext uri="{D42A27DB-BD31-4B8C-83A1-F6EECF244321}">
                <p14:modId xmlns:p14="http://schemas.microsoft.com/office/powerpoint/2010/main" val="1867630947"/>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ustomShape 1"/>
          <p:cNvSpPr/>
          <p:nvPr/>
        </p:nvSpPr>
        <p:spPr>
          <a:xfrm>
            <a:off x="1963064" y="704672"/>
            <a:ext cx="3384360" cy="3441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00"/>
                </a:solidFill>
                <a:latin typeface="Calibri"/>
                <a:ea typeface="Microsoft YaHei"/>
              </a:rPr>
              <a:t>Динамика доходов и расходов бюджета</a:t>
            </a:r>
            <a:endParaRPr lang="ru-RU" sz="14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940371498"/>
              </p:ext>
            </p:extLst>
          </p:nvPr>
        </p:nvGraphicFramePr>
        <p:xfrm>
          <a:off x="0" y="1010072"/>
          <a:ext cx="8928992" cy="3659992"/>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0" y="3852"/>
            <a:ext cx="9144000" cy="61683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478419800"/>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Диаграмма 11"/>
          <p:cNvGraphicFramePr/>
          <p:nvPr>
            <p:extLst>
              <p:ext uri="{D42A27DB-BD31-4B8C-83A1-F6EECF244321}">
                <p14:modId xmlns:p14="http://schemas.microsoft.com/office/powerpoint/2010/main" val="3509036061"/>
              </p:ext>
            </p:extLst>
          </p:nvPr>
        </p:nvGraphicFramePr>
        <p:xfrm>
          <a:off x="-180528" y="836712"/>
          <a:ext cx="3528392" cy="56886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p:cNvGraphicFramePr/>
          <p:nvPr>
            <p:extLst>
              <p:ext uri="{D42A27DB-BD31-4B8C-83A1-F6EECF244321}">
                <p14:modId xmlns:p14="http://schemas.microsoft.com/office/powerpoint/2010/main" val="3679549290"/>
              </p:ext>
            </p:extLst>
          </p:nvPr>
        </p:nvGraphicFramePr>
        <p:xfrm>
          <a:off x="2915816" y="836712"/>
          <a:ext cx="3528392" cy="56886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1674387213"/>
              </p:ext>
            </p:extLst>
          </p:nvPr>
        </p:nvGraphicFramePr>
        <p:xfrm>
          <a:off x="5940152" y="836712"/>
          <a:ext cx="3528392" cy="5688632"/>
        </p:xfrm>
        <a:graphic>
          <a:graphicData uri="http://schemas.openxmlformats.org/drawingml/2006/chart">
            <c:chart xmlns:c="http://schemas.openxmlformats.org/drawingml/2006/chart" xmlns:r="http://schemas.openxmlformats.org/officeDocument/2006/relationships" r:id="rId5"/>
          </a:graphicData>
        </a:graphic>
      </p:graphicFrame>
      <p:sp>
        <p:nvSpPr>
          <p:cNvPr id="15" name="Заголовок 1"/>
          <p:cNvSpPr txBox="1">
            <a:spLocks/>
          </p:cNvSpPr>
          <p:nvPr/>
        </p:nvSpPr>
        <p:spPr>
          <a:xfrm>
            <a:off x="0" y="3852"/>
            <a:ext cx="9144000" cy="1022760"/>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доходной части бюджета МО ГО «Вуктыл»,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7" name="Table 1"/>
          <p:cNvGraphicFramePr/>
          <p:nvPr>
            <p:extLst>
              <p:ext uri="{D42A27DB-BD31-4B8C-83A1-F6EECF244321}">
                <p14:modId xmlns:p14="http://schemas.microsoft.com/office/powerpoint/2010/main" val="3934669159"/>
              </p:ext>
            </p:extLst>
          </p:nvPr>
        </p:nvGraphicFramePr>
        <p:xfrm>
          <a:off x="-8640" y="720001"/>
          <a:ext cx="9148320" cy="6075825"/>
        </p:xfrm>
        <a:graphic>
          <a:graphicData uri="http://schemas.openxmlformats.org/drawingml/2006/table">
            <a:tbl>
              <a:tblPr/>
              <a:tblGrid>
                <a:gridCol w="1522080"/>
                <a:gridCol w="1522080"/>
                <a:gridCol w="1522080"/>
                <a:gridCol w="1523880"/>
                <a:gridCol w="1522080"/>
                <a:gridCol w="1536120"/>
              </a:tblGrid>
              <a:tr h="332735">
                <a:tc gridSpan="3">
                  <a:txBody>
                    <a:bodyPr/>
                    <a:lstStyle/>
                    <a:p>
                      <a:pPr algn="ctr">
                        <a:lnSpc>
                          <a:spcPct val="100000"/>
                        </a:lnSpc>
                      </a:pPr>
                      <a:r>
                        <a:rPr lang="ru-RU" sz="1400" b="1" strike="noStrike" spc="-1" dirty="0">
                          <a:solidFill>
                            <a:srgbClr val="0000FF"/>
                          </a:solidFill>
                          <a:latin typeface="Times New Roman"/>
                          <a:ea typeface="Microsoft YaHei"/>
                        </a:rPr>
                        <a:t>Налоговые доходы</a:t>
                      </a:r>
                      <a:endParaRPr lang="ru-RU" sz="1400" b="1" strike="noStrike" spc="-1" dirty="0">
                        <a:latin typeface="Times New Roman"/>
                      </a:endParaRPr>
                    </a:p>
                  </a:txBody>
                  <a:tcPr>
                    <a:lnL w="720">
                      <a:solidFill>
                        <a:srgbClr val="000000"/>
                      </a:solidFill>
                    </a:lnL>
                    <a:lnR w="720">
                      <a:solidFill>
                        <a:srgbClr val="000000"/>
                      </a:solidFill>
                    </a:lnR>
                    <a:lnT w="720">
                      <a:solidFill>
                        <a:srgbClr val="000000"/>
                      </a:solidFill>
                    </a:lnT>
                    <a:solidFill>
                      <a:srgbClr val="FFFF99"/>
                    </a:solidFill>
                  </a:tcPr>
                </a:tc>
                <a:tc hMerge="1">
                  <a:txBody>
                    <a:bodyPr/>
                    <a:lstStyle/>
                    <a:p>
                      <a:endParaRPr lang="ru-RU"/>
                    </a:p>
                  </a:txBody>
                  <a:tcPr>
                    <a:solidFill>
                      <a:srgbClr val="729FCF"/>
                    </a:solidFill>
                  </a:tcPr>
                </a:tc>
                <a:tc hMerge="1">
                  <a:txBody>
                    <a:bodyPr/>
                    <a:lstStyle/>
                    <a:p>
                      <a:endParaRPr lang="ru-RU"/>
                    </a:p>
                  </a:txBody>
                  <a:tcPr>
                    <a:solidFill>
                      <a:srgbClr val="729FCF"/>
                    </a:solidFill>
                  </a:tcPr>
                </a:tc>
                <a:tc gridSpan="3">
                  <a:txBody>
                    <a:bodyPr/>
                    <a:lstStyle/>
                    <a:p>
                      <a:pPr algn="ctr">
                        <a:lnSpc>
                          <a:spcPct val="100000"/>
                        </a:lnSpc>
                      </a:pPr>
                      <a:r>
                        <a:rPr lang="ru-RU" sz="1400" b="1" strike="noStrike" spc="-1">
                          <a:solidFill>
                            <a:srgbClr val="FF0000"/>
                          </a:solidFill>
                          <a:latin typeface="Times New Roman"/>
                          <a:ea typeface="Microsoft YaHei"/>
                        </a:rPr>
                        <a:t>Неналоговые доходы</a:t>
                      </a:r>
                      <a:endParaRPr lang="ru-RU" sz="1400" b="0" strike="noStrike" spc="-1">
                        <a:latin typeface="Arial"/>
                      </a:endParaRPr>
                    </a:p>
                  </a:txBody>
                  <a:tcPr>
                    <a:lnL w="720">
                      <a:solidFill>
                        <a:srgbClr val="000000"/>
                      </a:solidFill>
                    </a:lnL>
                    <a:lnR w="720">
                      <a:solidFill>
                        <a:srgbClr val="000000"/>
                      </a:solidFill>
                    </a:lnR>
                    <a:lnT w="720">
                      <a:solidFill>
                        <a:srgbClr val="000000"/>
                      </a:solidFill>
                    </a:lnT>
                    <a:solidFill>
                      <a:srgbClr val="B4E5AD"/>
                    </a:solidFill>
                  </a:tcPr>
                </a:tc>
                <a:tc hMerge="1">
                  <a:txBody>
                    <a:bodyPr/>
                    <a:lstStyle/>
                    <a:p>
                      <a:endParaRPr lang="ru-RU"/>
                    </a:p>
                  </a:txBody>
                  <a:tcPr>
                    <a:solidFill>
                      <a:srgbClr val="729FCF"/>
                    </a:solidFill>
                  </a:tcPr>
                </a:tc>
                <a:tc hMerge="1">
                  <a:txBody>
                    <a:bodyPr/>
                    <a:lstStyle/>
                    <a:p>
                      <a:endParaRPr lang="ru-RU"/>
                    </a:p>
                  </a:txBody>
                  <a:tcPr>
                    <a:solidFill>
                      <a:srgbClr val="729FCF"/>
                    </a:solidFill>
                  </a:tcPr>
                </a:tc>
              </a:tr>
              <a:tr h="277410">
                <a:tc rowSpan="3">
                  <a:txBody>
                    <a:bodyPr/>
                    <a:lstStyle/>
                    <a:p>
                      <a:pPr algn="ctr">
                        <a:lnSpc>
                          <a:spcPct val="100000"/>
                        </a:lnSpc>
                      </a:pPr>
                      <a:endParaRPr lang="ru-RU" sz="1800" b="0" strike="noStrike" spc="-1" dirty="0">
                        <a:latin typeface="Arial"/>
                      </a:endParaRPr>
                    </a:p>
                    <a:p>
                      <a:pPr algn="ctr">
                        <a:lnSpc>
                          <a:spcPct val="100000"/>
                        </a:lnSpc>
                      </a:pPr>
                      <a:r>
                        <a:rPr lang="ru-RU" sz="1300" b="0" strike="noStrike" spc="-1" dirty="0">
                          <a:solidFill>
                            <a:srgbClr val="0000FF"/>
                          </a:solidFill>
                          <a:latin typeface="Times New Roman"/>
                          <a:ea typeface="Microsoft YaHei"/>
                        </a:rPr>
                        <a:t>НДФЛ</a:t>
                      </a:r>
                      <a:endParaRPr lang="ru-RU" sz="1300" b="0" strike="noStrike" spc="-1" dirty="0">
                        <a:latin typeface="Arial"/>
                      </a:endParaRPr>
                    </a:p>
                  </a:txBody>
                  <a:tcPr>
                    <a:lnL w="720">
                      <a:solidFill>
                        <a:srgbClr val="000000"/>
                      </a:solidFill>
                    </a:lnL>
                    <a:lnR w="720">
                      <a:solidFill>
                        <a:srgbClr val="000000"/>
                      </a:solidFill>
                    </a:lnR>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213 983,15</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T w="720">
                      <a:solidFill>
                        <a:srgbClr val="000000"/>
                      </a:solidFill>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Доходы от использования имущества</a:t>
                      </a:r>
                      <a:endParaRPr lang="ru-RU" sz="1300" b="0" strike="noStrike" spc="-1">
                        <a:latin typeface="Arial"/>
                      </a:endParaRPr>
                    </a:p>
                    <a:p>
                      <a:pPr algn="ctr">
                        <a:lnSpc>
                          <a:spcPct val="100000"/>
                        </a:lnSpc>
                      </a:pPr>
                      <a:endParaRPr lang="ru-RU" sz="1300" b="0" strike="noStrike" spc="-1">
                        <a:latin typeface="Arial"/>
                      </a:endParaRPr>
                    </a:p>
                  </a:txBody>
                  <a:tcPr marL="90000" marR="90000">
                    <a:lnR w="720">
                      <a:solidFill>
                        <a:srgbClr val="000000"/>
                      </a:solidFill>
                    </a:lnR>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32 </a:t>
                      </a:r>
                      <a:r>
                        <a:rPr lang="ru-RU" sz="1300" b="0" strike="noStrike" spc="-1" dirty="0" smtClean="0">
                          <a:solidFill>
                            <a:srgbClr val="FF0000"/>
                          </a:solidFill>
                          <a:latin typeface="Times New Roman"/>
                          <a:ea typeface="Microsoft YaHei"/>
                        </a:rPr>
                        <a:t>931,60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201 </a:t>
                      </a:r>
                      <a:r>
                        <a:rPr lang="ru-RU" sz="1300" b="0" strike="noStrike" spc="-1" dirty="0" smtClean="0">
                          <a:solidFill>
                            <a:srgbClr val="0000FF"/>
                          </a:solidFill>
                          <a:latin typeface="Times New Roman"/>
                          <a:ea typeface="Microsoft YaHei"/>
                        </a:rPr>
                        <a:t>795,54</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34 </a:t>
                      </a:r>
                      <a:r>
                        <a:rPr lang="ru-RU" sz="1300" b="0" strike="noStrike" spc="-1" dirty="0" smtClean="0">
                          <a:solidFill>
                            <a:srgbClr val="FF0000"/>
                          </a:solidFill>
                          <a:latin typeface="Times New Roman"/>
                          <a:ea typeface="Microsoft YaHei"/>
                        </a:rPr>
                        <a:t>046,70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331405">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204 </a:t>
                      </a:r>
                      <a:r>
                        <a:rPr lang="ru-RU" sz="1300" b="0" strike="noStrike" spc="-1" dirty="0" smtClean="0">
                          <a:solidFill>
                            <a:srgbClr val="0000FF"/>
                          </a:solidFill>
                          <a:latin typeface="Times New Roman"/>
                          <a:ea typeface="Microsoft YaHei"/>
                        </a:rPr>
                        <a:t>912,28</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35 </a:t>
                      </a:r>
                      <a:r>
                        <a:rPr lang="ru-RU" sz="1300" b="0" strike="noStrike" spc="-1" dirty="0" smtClean="0">
                          <a:solidFill>
                            <a:srgbClr val="FF0000"/>
                          </a:solidFill>
                          <a:latin typeface="Times New Roman"/>
                          <a:ea typeface="Microsoft YaHei"/>
                        </a:rPr>
                        <a:t>055,60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0000FF"/>
                          </a:solidFill>
                          <a:latin typeface="Times New Roman"/>
                          <a:ea typeface="Microsoft YaHei"/>
                        </a:rPr>
                        <a:t>Акцизы</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5 </a:t>
                      </a:r>
                      <a:r>
                        <a:rPr lang="ru-RU" sz="1300" b="0" strike="noStrike" spc="-1" dirty="0" smtClean="0">
                          <a:solidFill>
                            <a:srgbClr val="0000FF"/>
                          </a:solidFill>
                          <a:latin typeface="Times New Roman"/>
                          <a:ea typeface="Microsoft YaHei"/>
                        </a:rPr>
                        <a:t>849,56</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Платежи при пользовании природными ресурсами</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000,00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5 </a:t>
                      </a:r>
                      <a:r>
                        <a:rPr lang="ru-RU" sz="1300" b="0" strike="noStrike" spc="-1" dirty="0" smtClean="0">
                          <a:solidFill>
                            <a:srgbClr val="0000FF"/>
                          </a:solidFill>
                          <a:latin typeface="Times New Roman"/>
                          <a:ea typeface="Microsoft YaHei"/>
                        </a:rPr>
                        <a:t>849,56</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500,00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33338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5 </a:t>
                      </a:r>
                      <a:r>
                        <a:rPr lang="ru-RU" sz="1300" b="0" strike="noStrike" spc="-1" dirty="0" smtClean="0">
                          <a:solidFill>
                            <a:srgbClr val="0000FF"/>
                          </a:solidFill>
                          <a:latin typeface="Times New Roman"/>
                          <a:ea typeface="Microsoft YaHei"/>
                        </a:rPr>
                        <a:t>849,56</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500,00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Налоги на совокупный доход</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11 980,00</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Доходы от оказания платных услуг</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4 </a:t>
                      </a:r>
                      <a:r>
                        <a:rPr lang="ru-RU" sz="1300" b="0" strike="noStrike" spc="-1" dirty="0" smtClean="0">
                          <a:solidFill>
                            <a:srgbClr val="FF0000"/>
                          </a:solidFill>
                          <a:latin typeface="Times New Roman"/>
                          <a:ea typeface="Microsoft YaHei"/>
                        </a:rPr>
                        <a:t>400,00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10 </a:t>
                      </a:r>
                      <a:r>
                        <a:rPr lang="ru-RU" sz="1300" b="0" strike="noStrike" spc="-1" dirty="0" smtClean="0">
                          <a:solidFill>
                            <a:srgbClr val="0000FF"/>
                          </a:solidFill>
                          <a:latin typeface="Times New Roman"/>
                          <a:ea typeface="Microsoft YaHei"/>
                        </a:rPr>
                        <a:t>980,00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4 </a:t>
                      </a:r>
                      <a:r>
                        <a:rPr lang="ru-RU" sz="1300" b="0" strike="noStrike" spc="-1" dirty="0" smtClean="0">
                          <a:solidFill>
                            <a:srgbClr val="FF0000"/>
                          </a:solidFill>
                          <a:latin typeface="Times New Roman"/>
                          <a:ea typeface="Microsoft YaHei"/>
                        </a:rPr>
                        <a:t>400,00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6501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10 </a:t>
                      </a:r>
                      <a:r>
                        <a:rPr lang="ru-RU" sz="1300" b="0" strike="noStrike" spc="-1" dirty="0" smtClean="0">
                          <a:solidFill>
                            <a:srgbClr val="0000FF"/>
                          </a:solidFill>
                          <a:latin typeface="Times New Roman"/>
                          <a:ea typeface="Microsoft YaHei"/>
                        </a:rPr>
                        <a:t>980,00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4 </a:t>
                      </a:r>
                      <a:r>
                        <a:rPr lang="ru-RU" sz="1300" b="0" strike="noStrike" spc="-1" dirty="0" smtClean="0">
                          <a:solidFill>
                            <a:srgbClr val="FF0000"/>
                          </a:solidFill>
                          <a:latin typeface="Times New Roman"/>
                          <a:ea typeface="Microsoft YaHei"/>
                        </a:rPr>
                        <a:t>400,00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Налог на имущество физических лиц</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1 500,00</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Доходы от продажи материальных и нематериальных активов</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2 </a:t>
                      </a:r>
                      <a:r>
                        <a:rPr lang="ru-RU" sz="1300" b="0" strike="noStrike" spc="-1" dirty="0" smtClean="0">
                          <a:solidFill>
                            <a:srgbClr val="FF0000"/>
                          </a:solidFill>
                          <a:latin typeface="Times New Roman"/>
                          <a:ea typeface="Microsoft YaHei"/>
                        </a:rPr>
                        <a:t>177,30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1 500,00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985,80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502219">
                <a:tc vMerge="1">
                  <a:txBody>
                    <a:bodyPr/>
                    <a:lstStyle/>
                    <a:p>
                      <a:endParaRPr lang="ru-RU"/>
                    </a:p>
                  </a:txBody>
                  <a:tcPr>
                    <a:lnL w="720">
                      <a:solidFill>
                        <a:srgbClr val="000000"/>
                      </a:solidFill>
                    </a:lnL>
                    <a:lnR w="720">
                      <a:solidFill>
                        <a:srgbClr val="000000"/>
                      </a:solidFill>
                    </a:lnR>
                    <a:lnT w="720">
                      <a:solidFill>
                        <a:srgbClr val="000000"/>
                      </a:solidFill>
                    </a:lnT>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1 500,00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036,40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Земельный налог</a:t>
                      </a:r>
                      <a:endParaRPr lang="ru-RU" sz="13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a:solidFill>
                        <a:srgbClr val="000000"/>
                      </a:solidFill>
                    </a:lnL>
                    <a:lnR w="720">
                      <a:solidFill>
                        <a:srgbClr val="000000"/>
                      </a:solidFill>
                    </a:lnR>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 </a:t>
                      </a:r>
                      <a:r>
                        <a:rPr lang="ru-RU" sz="1300" b="0" strike="noStrike" spc="-1" dirty="0" smtClean="0">
                          <a:solidFill>
                            <a:srgbClr val="0000FF"/>
                          </a:solidFill>
                          <a:latin typeface="Times New Roman"/>
                          <a:ea typeface="Microsoft YaHei"/>
                        </a:rPr>
                        <a:t>290,00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Штрафы, санкции, возмещение ущерба</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 </a:t>
                      </a:r>
                      <a:r>
                        <a:rPr lang="ru-RU" sz="1300" b="0" strike="noStrike" spc="-1" dirty="0" smtClean="0">
                          <a:solidFill>
                            <a:srgbClr val="FF0000"/>
                          </a:solidFill>
                          <a:latin typeface="Times New Roman"/>
                          <a:ea typeface="Microsoft YaHei"/>
                        </a:rPr>
                        <a:t>011,70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 </a:t>
                      </a:r>
                      <a:r>
                        <a:rPr lang="ru-RU" sz="1300" b="0" strike="noStrike" spc="-1" dirty="0" smtClean="0">
                          <a:solidFill>
                            <a:srgbClr val="0000FF"/>
                          </a:solidFill>
                          <a:latin typeface="Times New Roman"/>
                          <a:ea typeface="Microsoft YaHei"/>
                        </a:rPr>
                        <a:t>290,00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 </a:t>
                      </a:r>
                      <a:r>
                        <a:rPr lang="ru-RU" sz="1300" b="0" strike="noStrike" spc="-1" dirty="0" smtClean="0">
                          <a:solidFill>
                            <a:srgbClr val="FF0000"/>
                          </a:solidFill>
                          <a:latin typeface="Times New Roman"/>
                          <a:ea typeface="Microsoft YaHei"/>
                        </a:rPr>
                        <a:t>011,70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6501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 </a:t>
                      </a:r>
                      <a:r>
                        <a:rPr lang="ru-RU" sz="1300" b="0" strike="noStrike" spc="-1" dirty="0" smtClean="0">
                          <a:solidFill>
                            <a:srgbClr val="0000FF"/>
                          </a:solidFill>
                          <a:latin typeface="Times New Roman"/>
                          <a:ea typeface="Microsoft YaHei"/>
                        </a:rPr>
                        <a:t>290,00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 </a:t>
                      </a:r>
                      <a:r>
                        <a:rPr lang="ru-RU" sz="1300" b="0" strike="noStrike" spc="-1" dirty="0" smtClean="0">
                          <a:solidFill>
                            <a:srgbClr val="FF0000"/>
                          </a:solidFill>
                          <a:latin typeface="Times New Roman"/>
                          <a:ea typeface="Microsoft YaHei"/>
                        </a:rPr>
                        <a:t>011,70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Государственная пошлина</a:t>
                      </a:r>
                      <a:endParaRPr lang="ru-RU" sz="13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 </a:t>
                      </a:r>
                      <a:r>
                        <a:rPr lang="ru-RU" sz="1300" b="0" strike="noStrike" spc="-1" dirty="0" smtClean="0">
                          <a:solidFill>
                            <a:srgbClr val="0000FF"/>
                          </a:solidFill>
                          <a:latin typeface="Times New Roman"/>
                          <a:ea typeface="Microsoft YaHei"/>
                        </a:rPr>
                        <a:t>730,00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Административные платежи и сборы</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10,00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 </a:t>
                      </a:r>
                      <a:r>
                        <a:rPr lang="ru-RU" sz="1300" b="0" strike="noStrike" spc="-1" dirty="0" smtClean="0">
                          <a:solidFill>
                            <a:srgbClr val="0000FF"/>
                          </a:solidFill>
                          <a:latin typeface="Times New Roman"/>
                          <a:ea typeface="Microsoft YaHei"/>
                        </a:rPr>
                        <a:t>230,00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5,00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38661">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 </a:t>
                      </a:r>
                      <a:r>
                        <a:rPr lang="ru-RU" sz="1300" b="0" strike="noStrike" spc="-1" dirty="0" smtClean="0">
                          <a:solidFill>
                            <a:srgbClr val="0000FF"/>
                          </a:solidFill>
                          <a:latin typeface="Times New Roman"/>
                          <a:ea typeface="Microsoft YaHei"/>
                        </a:rPr>
                        <a:t>230,00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5,00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bl>
          </a:graphicData>
        </a:graphic>
      </p:graphicFrame>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Налоговые и неналоговые доходы бюджета МО ГО «Вуктыл»,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400000" y="444168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2019 год </a:t>
            </a:r>
            <a:r>
              <a:rPr lang="ru-RU" sz="1400" b="1" strike="noStrike" spc="-1" dirty="0" smtClean="0">
                <a:solidFill>
                  <a:srgbClr val="000000"/>
                </a:solidFill>
                <a:latin typeface="Times New Roman"/>
                <a:ea typeface="Microsoft YaHei"/>
              </a:rPr>
              <a:t> предусмотрено </a:t>
            </a:r>
            <a:r>
              <a:rPr lang="ru-RU" sz="1400" b="1" strike="noStrike" spc="-1" dirty="0" smtClean="0">
                <a:solidFill>
                  <a:srgbClr val="FF0000"/>
                </a:solidFill>
                <a:latin typeface="Times New Roman"/>
                <a:ea typeface="Microsoft YaHei"/>
              </a:rPr>
              <a:t>9 482,28 </a:t>
            </a:r>
            <a:r>
              <a:rPr lang="ru-RU" sz="1400" b="1" strike="noStrike" spc="-1" dirty="0" err="1" smtClean="0">
                <a:solidFill>
                  <a:srgbClr val="000000"/>
                </a:solidFill>
                <a:latin typeface="Times New Roman"/>
                <a:ea typeface="Microsoft YaHei"/>
              </a:rPr>
              <a:t>тыс.руб</a:t>
            </a:r>
            <a:r>
              <a:rPr lang="ru-RU" sz="1400" b="1" strike="noStrike" spc="-1" dirty="0" smtClean="0">
                <a:solidFill>
                  <a:srgbClr val="000000"/>
                </a:solidFill>
                <a:latin typeface="Times New Roman"/>
                <a:ea typeface="Microsoft YaHei"/>
              </a:rPr>
              <a:t>.,  на </a:t>
            </a:r>
            <a:r>
              <a:rPr lang="ru-RU" sz="1400" b="1" strike="noStrike" spc="-1" dirty="0">
                <a:solidFill>
                  <a:srgbClr val="000000"/>
                </a:solidFill>
                <a:latin typeface="Times New Roman"/>
                <a:ea typeface="Microsoft YaHei"/>
              </a:rPr>
              <a:t>плановый период  2020 и 2021 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a:solidFill>
                  <a:srgbClr val="21409A"/>
                </a:solidFill>
                <a:latin typeface="Times New Roman"/>
              </a:rPr>
              <a:t>Безвозмездные поступления бюджета МО ГО «Вуктыл»,</a:t>
            </a:r>
            <a:r>
              <a:rPr lang="ru-RU" sz="2000" b="1" strike="noStrike" spc="-1" dirty="0" err="1">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165494154"/>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620781529"/>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Picture 2"/>
          <p:cNvPicPr/>
          <p:nvPr/>
        </p:nvPicPr>
        <p:blipFill>
          <a:blip r:embed="rId3"/>
          <a:stretch/>
        </p:blipFill>
        <p:spPr>
          <a:xfrm>
            <a:off x="55440" y="512640"/>
            <a:ext cx="9032400" cy="6411600"/>
          </a:xfrm>
          <a:prstGeom prst="rect">
            <a:avLst/>
          </a:prstGeom>
          <a:ln>
            <a:noFill/>
          </a:ln>
        </p:spPr>
      </p:pic>
      <p:sp>
        <p:nvSpPr>
          <p:cNvPr id="5" name="Заголовок 1"/>
          <p:cNvSpPr txBox="1">
            <a:spLocks/>
          </p:cNvSpPr>
          <p:nvPr/>
        </p:nvSpPr>
        <p:spPr>
          <a:xfrm>
            <a:off x="0" y="3852"/>
            <a:ext cx="9144000" cy="50878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Picture 2"/>
          <p:cNvPicPr/>
          <p:nvPr/>
        </p:nvPicPr>
        <p:blipFill>
          <a:blip r:embed="rId3"/>
          <a:stretch/>
        </p:blipFill>
        <p:spPr>
          <a:xfrm>
            <a:off x="214200" y="503280"/>
            <a:ext cx="4358880" cy="6189480"/>
          </a:xfrm>
          <a:prstGeom prst="rect">
            <a:avLst/>
          </a:prstGeom>
          <a:ln>
            <a:noFill/>
          </a:ln>
        </p:spPr>
      </p:pic>
      <p:pic>
        <p:nvPicPr>
          <p:cNvPr id="465" name="Picture 4"/>
          <p:cNvPicPr/>
          <p:nvPr/>
        </p:nvPicPr>
        <p:blipFill>
          <a:blip r:embed="rId4"/>
          <a:stretch/>
        </p:blipFill>
        <p:spPr>
          <a:xfrm>
            <a:off x="4390920" y="503280"/>
            <a:ext cx="4358880" cy="6189480"/>
          </a:xfrm>
          <a:prstGeom prst="rect">
            <a:avLst/>
          </a:prstGeom>
          <a:ln>
            <a:noFill/>
          </a:ln>
        </p:spPr>
      </p:pic>
      <p:pic>
        <p:nvPicPr>
          <p:cNvPr id="466" name="Picture 5"/>
          <p:cNvPicPr/>
          <p:nvPr/>
        </p:nvPicPr>
        <p:blipFill>
          <a:blip r:embed="rId5"/>
          <a:stretch/>
        </p:blipFill>
        <p:spPr>
          <a:xfrm>
            <a:off x="792000" y="1889280"/>
            <a:ext cx="2963520" cy="4735080"/>
          </a:xfrm>
          <a:prstGeom prst="rect">
            <a:avLst/>
          </a:prstGeom>
          <a:ln>
            <a:noFill/>
          </a:ln>
        </p:spPr>
      </p:pic>
      <p:pic>
        <p:nvPicPr>
          <p:cNvPr id="467" name="Picture 6"/>
          <p:cNvPicPr/>
          <p:nvPr/>
        </p:nvPicPr>
        <p:blipFill>
          <a:blip r:embed="rId5"/>
          <a:stretch/>
        </p:blipFill>
        <p:spPr>
          <a:xfrm>
            <a:off x="4967280" y="1871640"/>
            <a:ext cx="2963520" cy="4735080"/>
          </a:xfrm>
          <a:prstGeom prst="rect">
            <a:avLst/>
          </a:prstGeom>
          <a:ln>
            <a:noFill/>
          </a:ln>
        </p:spPr>
      </p:pic>
      <p:sp>
        <p:nvSpPr>
          <p:cNvPr id="468" name="CustomShape 1"/>
          <p:cNvSpPr/>
          <p:nvPr/>
        </p:nvSpPr>
        <p:spPr>
          <a:xfrm rot="300000">
            <a:off x="1174680" y="923760"/>
            <a:ext cx="3239640" cy="167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b="1" strike="noStrike" spc="-1">
                <a:solidFill>
                  <a:srgbClr val="000000"/>
                </a:solidFill>
                <a:latin typeface="Times New Roman"/>
                <a:ea typeface="Microsoft YaHei"/>
              </a:rPr>
              <a:t>Общий объем </a:t>
            </a:r>
            <a:endParaRPr lang="ru-RU" sz="1800" b="0" strike="noStrike" spc="-1">
              <a:latin typeface="Arial"/>
            </a:endParaRPr>
          </a:p>
          <a:p>
            <a:pPr algn="ctr">
              <a:lnSpc>
                <a:spcPct val="100000"/>
              </a:lnSpc>
            </a:pPr>
            <a:r>
              <a:rPr lang="ru-RU" sz="1800" b="1" strike="noStrike" spc="-1">
                <a:solidFill>
                  <a:srgbClr val="000000"/>
                </a:solidFill>
                <a:latin typeface="Times New Roman"/>
                <a:ea typeface="Microsoft YaHei"/>
              </a:rPr>
              <a:t>программных расходов (тыс.руб.)</a:t>
            </a: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gn="ctr">
              <a:lnSpc>
                <a:spcPct val="100000"/>
              </a:lnSpc>
            </a:pPr>
            <a:endParaRPr lang="ru-RU" sz="1800" b="0" strike="noStrike" spc="-1">
              <a:latin typeface="Arial"/>
            </a:endParaRPr>
          </a:p>
          <a:p>
            <a:pPr>
              <a:lnSpc>
                <a:spcPct val="100000"/>
              </a:lnSpc>
            </a:pPr>
            <a:endParaRPr lang="ru-RU" sz="1800" b="0" strike="noStrike" spc="-1">
              <a:latin typeface="Arial"/>
            </a:endParaRPr>
          </a:p>
        </p:txBody>
      </p:sp>
      <p:sp>
        <p:nvSpPr>
          <p:cNvPr id="469" name="CustomShape 2"/>
          <p:cNvSpPr/>
          <p:nvPr/>
        </p:nvSpPr>
        <p:spPr>
          <a:xfrm rot="300000">
            <a:off x="5324400" y="922320"/>
            <a:ext cx="3239640" cy="167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b="1" strike="noStrike" spc="-1">
                <a:solidFill>
                  <a:srgbClr val="000000"/>
                </a:solidFill>
                <a:latin typeface="Times New Roman"/>
                <a:ea typeface="Microsoft YaHei"/>
              </a:rPr>
              <a:t>В процентах к общему объему расходов </a:t>
            </a:r>
            <a:endParaRPr lang="ru-RU" sz="1800" b="0" strike="noStrike" spc="-1">
              <a:latin typeface="Arial"/>
            </a:endParaRPr>
          </a:p>
          <a:p>
            <a:pPr algn="ctr">
              <a:lnSpc>
                <a:spcPct val="100000"/>
              </a:lnSpc>
            </a:pPr>
            <a:r>
              <a:rPr lang="ru-RU" sz="1800" b="1" strike="noStrike" spc="-1">
                <a:solidFill>
                  <a:srgbClr val="000000"/>
                </a:solidFill>
                <a:latin typeface="Times New Roman"/>
                <a:ea typeface="Microsoft YaHei"/>
              </a:rPr>
              <a:t>(%)</a:t>
            </a: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gn="ctr">
              <a:lnSpc>
                <a:spcPct val="100000"/>
              </a:lnSpc>
            </a:pPr>
            <a:endParaRPr lang="ru-RU" sz="1800" b="0" strike="noStrike" spc="-1">
              <a:latin typeface="Arial"/>
            </a:endParaRPr>
          </a:p>
          <a:p>
            <a:pPr>
              <a:lnSpc>
                <a:spcPct val="100000"/>
              </a:lnSpc>
            </a:pPr>
            <a:endParaRPr lang="ru-RU" sz="1800" b="0" strike="noStrike" spc="-1">
              <a:latin typeface="Arial"/>
            </a:endParaRPr>
          </a:p>
        </p:txBody>
      </p:sp>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1" name="CustomShape 4"/>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2000" b="1" strike="noStrike" spc="-1" dirty="0">
                <a:solidFill>
                  <a:srgbClr val="000000"/>
                </a:solidFill>
                <a:latin typeface="Times New Roman"/>
                <a:ea typeface="Microsoft YaHei"/>
              </a:rPr>
              <a:t>2019 год — </a:t>
            </a:r>
            <a:r>
              <a:rPr lang="ru-RU" sz="2000" b="1" strike="noStrike" spc="-1" dirty="0" smtClean="0">
                <a:solidFill>
                  <a:srgbClr val="000000"/>
                </a:solidFill>
                <a:latin typeface="Times New Roman"/>
                <a:ea typeface="Microsoft YaHei"/>
              </a:rPr>
              <a:t>777 903,6</a:t>
            </a:r>
            <a:endParaRPr lang="ru-RU" sz="2000" b="0" strike="noStrike" spc="-1" dirty="0">
              <a:latin typeface="Arial"/>
            </a:endParaRPr>
          </a:p>
          <a:p>
            <a:pPr>
              <a:lnSpc>
                <a:spcPct val="100000"/>
              </a:lnSpc>
            </a:pPr>
            <a:endParaRPr lang="ru-RU" sz="2000" b="0" strike="noStrike" spc="-1" dirty="0">
              <a:latin typeface="Arial"/>
            </a:endParaRPr>
          </a:p>
          <a:p>
            <a:pPr>
              <a:lnSpc>
                <a:spcPct val="100000"/>
              </a:lnSpc>
            </a:pPr>
            <a:r>
              <a:rPr lang="ru-RU" sz="2000" b="1" strike="noStrike" spc="-1" dirty="0">
                <a:solidFill>
                  <a:srgbClr val="000000"/>
                </a:solidFill>
                <a:latin typeface="Times New Roman"/>
                <a:ea typeface="Microsoft YaHei"/>
              </a:rPr>
              <a:t>2020 год — </a:t>
            </a:r>
            <a:r>
              <a:rPr lang="ru-RU" sz="2000" b="1" strike="noStrike" spc="-1" dirty="0" smtClean="0">
                <a:solidFill>
                  <a:srgbClr val="000000"/>
                </a:solidFill>
                <a:latin typeface="Times New Roman"/>
                <a:ea typeface="Microsoft YaHei"/>
              </a:rPr>
              <a:t>522 472,7</a:t>
            </a:r>
            <a:endParaRPr lang="ru-RU" sz="2000" b="0" strike="noStrike" spc="-1" dirty="0">
              <a:latin typeface="Arial"/>
            </a:endParaRPr>
          </a:p>
          <a:p>
            <a:pPr>
              <a:lnSpc>
                <a:spcPct val="100000"/>
              </a:lnSpc>
            </a:pPr>
            <a:endParaRPr lang="ru-RU" sz="2000" b="0" strike="noStrike" spc="-1" dirty="0">
              <a:latin typeface="Arial"/>
            </a:endParaRPr>
          </a:p>
          <a:p>
            <a:pPr>
              <a:lnSpc>
                <a:spcPct val="100000"/>
              </a:lnSpc>
            </a:pPr>
            <a:r>
              <a:rPr lang="ru-RU" sz="2000" b="1" strike="noStrike" spc="-1" dirty="0">
                <a:solidFill>
                  <a:srgbClr val="000000"/>
                </a:solidFill>
                <a:latin typeface="Times New Roman"/>
                <a:ea typeface="Microsoft YaHei"/>
              </a:rPr>
              <a:t>2021 год — </a:t>
            </a:r>
            <a:r>
              <a:rPr lang="ru-RU" sz="2000" b="1" strike="noStrike" spc="-1" dirty="0" smtClean="0">
                <a:solidFill>
                  <a:srgbClr val="000000"/>
                </a:solidFill>
                <a:latin typeface="Times New Roman"/>
                <a:ea typeface="Microsoft YaHei"/>
              </a:rPr>
              <a:t>500639,1</a:t>
            </a:r>
            <a:endParaRPr lang="ru-RU" sz="2000" b="0" strike="noStrike" spc="-1" dirty="0">
              <a:latin typeface="Arial"/>
            </a:endParaRPr>
          </a:p>
        </p:txBody>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473" name="CustomShape 6"/>
          <p:cNvSpPr/>
          <p:nvPr/>
        </p:nvSpPr>
        <p:spPr>
          <a:xfrm>
            <a:off x="4935600" y="2909880"/>
            <a:ext cx="2603160" cy="171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00"/>
                </a:solidFill>
                <a:latin typeface="Times New Roman"/>
                <a:ea typeface="Microsoft YaHei"/>
              </a:rPr>
              <a:t>2019 год — </a:t>
            </a:r>
            <a:r>
              <a:rPr lang="ru-RU" sz="2000" b="1" strike="noStrike" spc="-1" dirty="0" smtClean="0">
                <a:solidFill>
                  <a:srgbClr val="000000"/>
                </a:solidFill>
                <a:latin typeface="Times New Roman"/>
                <a:ea typeface="Microsoft YaHei"/>
              </a:rPr>
              <a:t>99,6</a:t>
            </a:r>
            <a:endParaRPr lang="ru-RU" sz="2000" b="0" strike="noStrike" spc="-1" dirty="0">
              <a:latin typeface="Arial"/>
            </a:endParaRPr>
          </a:p>
          <a:p>
            <a:pPr algn="ctr">
              <a:lnSpc>
                <a:spcPct val="100000"/>
              </a:lnSpc>
            </a:pPr>
            <a:endParaRPr lang="ru-RU" sz="2000" b="0" strike="noStrike" spc="-1" dirty="0">
              <a:latin typeface="Arial"/>
            </a:endParaRPr>
          </a:p>
          <a:p>
            <a:pPr algn="ctr">
              <a:lnSpc>
                <a:spcPct val="100000"/>
              </a:lnSpc>
            </a:pPr>
            <a:r>
              <a:rPr lang="ru-RU" sz="2000" b="1" strike="noStrike" spc="-1" dirty="0">
                <a:solidFill>
                  <a:srgbClr val="000000"/>
                </a:solidFill>
                <a:latin typeface="Times New Roman"/>
                <a:ea typeface="Microsoft YaHei"/>
              </a:rPr>
              <a:t>2020 год — </a:t>
            </a:r>
            <a:r>
              <a:rPr lang="ru-RU" sz="2000" b="1" strike="noStrike" spc="-1" dirty="0" smtClean="0">
                <a:solidFill>
                  <a:srgbClr val="000000"/>
                </a:solidFill>
                <a:latin typeface="Times New Roman"/>
                <a:ea typeface="Microsoft YaHei"/>
              </a:rPr>
              <a:t>97,9</a:t>
            </a:r>
            <a:endParaRPr lang="ru-RU" sz="2000" b="0" strike="noStrike" spc="-1" dirty="0">
              <a:latin typeface="Arial"/>
            </a:endParaRPr>
          </a:p>
          <a:p>
            <a:pPr algn="ctr">
              <a:lnSpc>
                <a:spcPct val="100000"/>
              </a:lnSpc>
            </a:pPr>
            <a:endParaRPr lang="ru-RU" sz="2000" b="0" strike="noStrike" spc="-1" dirty="0">
              <a:latin typeface="Arial"/>
            </a:endParaRPr>
          </a:p>
          <a:p>
            <a:pPr algn="ctr">
              <a:lnSpc>
                <a:spcPct val="100000"/>
              </a:lnSpc>
            </a:pPr>
            <a:r>
              <a:rPr lang="ru-RU" sz="2000" b="1" strike="noStrike" spc="-1" dirty="0">
                <a:solidFill>
                  <a:srgbClr val="000000"/>
                </a:solidFill>
                <a:latin typeface="Times New Roman"/>
                <a:ea typeface="Microsoft YaHei"/>
              </a:rPr>
              <a:t>2021 год — 96,8</a:t>
            </a:r>
            <a:endParaRPr lang="ru-RU" sz="2000" b="0" strike="noStrike" spc="-1" dirty="0">
              <a:latin typeface="Arial"/>
            </a:endParaRPr>
          </a:p>
        </p:txBody>
      </p:sp>
      <p:sp>
        <p:nvSpPr>
          <p:cNvPr id="13" name="Заголовок 1"/>
          <p:cNvSpPr txBox="1">
            <a:spLocks/>
          </p:cNvSpPr>
          <p:nvPr/>
        </p:nvSpPr>
        <p:spPr>
          <a:xfrm>
            <a:off x="0" y="3852"/>
            <a:ext cx="9144000" cy="50878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908062181"/>
              </p:ext>
            </p:extLst>
          </p:nvPr>
        </p:nvGraphicFramePr>
        <p:xfrm>
          <a:off x="143508" y="1052736"/>
          <a:ext cx="8856984" cy="554461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939175252"/>
              </p:ext>
            </p:extLst>
          </p:nvPr>
        </p:nvGraphicFramePr>
        <p:xfrm>
          <a:off x="143508" y="1052736"/>
          <a:ext cx="8856984" cy="55446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Диаграмма 4"/>
          <p:cNvGraphicFramePr/>
          <p:nvPr>
            <p:extLst>
              <p:ext uri="{D42A27DB-BD31-4B8C-83A1-F6EECF244321}">
                <p14:modId xmlns:p14="http://schemas.microsoft.com/office/powerpoint/2010/main" val="3356727818"/>
              </p:ext>
            </p:extLst>
          </p:nvPr>
        </p:nvGraphicFramePr>
        <p:xfrm>
          <a:off x="4572000" y="908720"/>
          <a:ext cx="4464496" cy="39604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2019 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2420513726"/>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2803240215"/>
              </p:ext>
            </p:extLst>
          </p:nvPr>
        </p:nvGraphicFramePr>
        <p:xfrm>
          <a:off x="57060" y="980727"/>
          <a:ext cx="9042120" cy="5850401"/>
        </p:xfrm>
        <a:graphic>
          <a:graphicData uri="http://schemas.openxmlformats.org/drawingml/2006/table">
            <a:tbl>
              <a:tblPr>
                <a:tableStyleId>{3C2FFA5D-87B4-456A-9821-1D502468CF0F}</a:tableStyleId>
              </a:tblPr>
              <a:tblGrid>
                <a:gridCol w="4032720"/>
                <a:gridCol w="796712"/>
                <a:gridCol w="913648"/>
                <a:gridCol w="957240"/>
                <a:gridCol w="768240"/>
                <a:gridCol w="757080"/>
                <a:gridCol w="816480"/>
              </a:tblGrid>
              <a:tr h="1021987">
                <a:tc>
                  <a:txBody>
                    <a:bodyPr/>
                    <a:lstStyle/>
                    <a:p>
                      <a:pPr algn="ctr">
                        <a:lnSpc>
                          <a:spcPct val="80000"/>
                        </a:lnSpc>
                      </a:pPr>
                      <a:endParaRPr lang="ru-RU" sz="15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Показатели</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2017 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За 8 месяцев 2018 года</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2018 год (оценка)</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2019 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a:latin typeface="Times New Roman" panose="02020603050405020304" pitchFamily="18" charset="0"/>
                        <a:cs typeface="Times New Roman" panose="02020603050405020304" pitchFamily="18" charset="0"/>
                      </a:endParaRPr>
                    </a:p>
                    <a:p>
                      <a:pPr algn="ctr">
                        <a:lnSpc>
                          <a:spcPct val="80000"/>
                        </a:lnSpc>
                      </a:pPr>
                      <a:r>
                        <a:rPr lang="ru-RU" sz="1500" strike="noStrike" spc="-1">
                          <a:latin typeface="Times New Roman" panose="02020603050405020304" pitchFamily="18" charset="0"/>
                          <a:cs typeface="Times New Roman" panose="02020603050405020304" pitchFamily="18" charset="0"/>
                        </a:rPr>
                        <a:t>2020 год</a:t>
                      </a:r>
                      <a:endParaRPr lang="ru-RU" sz="15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a:latin typeface="Times New Roman" panose="02020603050405020304" pitchFamily="18" charset="0"/>
                        <a:cs typeface="Times New Roman" panose="02020603050405020304" pitchFamily="18" charset="0"/>
                      </a:endParaRPr>
                    </a:p>
                    <a:p>
                      <a:pPr algn="ctr">
                        <a:lnSpc>
                          <a:spcPct val="80000"/>
                        </a:lnSpc>
                      </a:pPr>
                      <a:r>
                        <a:rPr lang="ru-RU" sz="1500" strike="noStrike" spc="-1">
                          <a:latin typeface="Times New Roman" panose="02020603050405020304" pitchFamily="18" charset="0"/>
                          <a:cs typeface="Times New Roman" panose="02020603050405020304" pitchFamily="18" charset="0"/>
                        </a:rPr>
                        <a:t>2021 год</a:t>
                      </a:r>
                      <a:endParaRPr lang="ru-RU" sz="1500" b="0" strike="noStrike" spc="-1">
                        <a:latin typeface="Times New Roman" panose="02020603050405020304" pitchFamily="18" charset="0"/>
                        <a:cs typeface="Times New Roman" panose="02020603050405020304" pitchFamily="18" charset="0"/>
                      </a:endParaRPr>
                    </a:p>
                  </a:txBody>
                  <a:tcPr marL="90000" marR="90000"/>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11,8</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11,45</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11,07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10,69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10,31</a:t>
                      </a:r>
                      <a:endParaRPr lang="ru-RU" sz="1200" b="0" strike="noStrike" spc="-1">
                        <a:latin typeface="Times New Roman" panose="02020603050405020304" pitchFamily="18" charset="0"/>
                        <a:cs typeface="Times New Roman" panose="02020603050405020304" pitchFamily="18" charset="0"/>
                      </a:endParaRPr>
                    </a:p>
                  </a:txBody>
                  <a:tcPr marL="90000" marR="90000"/>
                </a:tc>
              </a:tr>
              <a:tr h="454903">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2,87</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4,37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4,67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4,77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4,87</a:t>
                      </a:r>
                      <a:endParaRPr lang="ru-RU" sz="1200" b="0" strike="noStrike" spc="-1">
                        <a:latin typeface="Times New Roman" panose="02020603050405020304" pitchFamily="18" charset="0"/>
                        <a:cs typeface="Times New Roman" panose="02020603050405020304" pitchFamily="18" charset="0"/>
                      </a:endParaRPr>
                    </a:p>
                  </a:txBody>
                  <a:tcPr marL="90000" marR="90000"/>
                </a:tc>
              </a:tr>
              <a:tr h="681849">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a:t>
                      </a:r>
                      <a:r>
                        <a:rPr lang="ru-RU" sz="1200" strike="noStrike" spc="-1" dirty="0" err="1">
                          <a:latin typeface="Times New Roman" panose="02020603050405020304" pitchFamily="18" charset="0"/>
                          <a:cs typeface="Times New Roman" panose="02020603050405020304" pitchFamily="18" charset="0"/>
                        </a:rPr>
                        <a:t>паром;кондиционирование</a:t>
                      </a:r>
                      <a:r>
                        <a:rPr lang="ru-RU" sz="1200" strike="noStrike" spc="-1" dirty="0">
                          <a:latin typeface="Times New Roman" panose="02020603050405020304" pitchFamily="18" charset="0"/>
                          <a:cs typeface="Times New Roman" panose="02020603050405020304" pitchFamily="18" charset="0"/>
                        </a:rPr>
                        <a:t> 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204,4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210,65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217,10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223,74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230,58</a:t>
                      </a:r>
                      <a:endParaRPr lang="ru-RU" sz="1200" b="0" strike="noStrike" spc="-1">
                        <a:latin typeface="Times New Roman" panose="02020603050405020304" pitchFamily="18" charset="0"/>
                        <a:cs typeface="Times New Roman" panose="02020603050405020304" pitchFamily="18" charset="0"/>
                      </a:endParaRPr>
                    </a:p>
                  </a:txBody>
                  <a:tcPr marL="90000" marR="90000"/>
                </a:tc>
              </a:tr>
              <a:tr h="448240">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тыс. тонн</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247,5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137,50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218,79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219,81</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216,31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234,04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4379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340,9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353,69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366,61</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376,74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384,16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общественного питания,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67,46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69,75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72,04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74,35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34696">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210,94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97,44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344,53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787,10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385,16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112,82</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27535">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тыс.руб.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649,0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448,20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757,0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753,3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786,8</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880,4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31 475,9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15 476,8</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27 634,3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27104,2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28049,9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28894,5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2005397940"/>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Расходы в расчете на одного воспитанника, обучающегося за счет средств бюджета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79528817"/>
              </p:ext>
            </p:extLst>
          </p:nvPr>
        </p:nvGraphicFramePr>
        <p:xfrm>
          <a:off x="143508" y="836712"/>
          <a:ext cx="8856984" cy="555244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2019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2020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23</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1 134,5</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567,2</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567,2</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6</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1 113,8</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729,1</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729,1</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3. Ветераны, инвалиды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217,1</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0,00</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199,2</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147,6</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147,6</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626</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питания учащихся 1-4 классов</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7 272,4</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7 272,4</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7 272,4</a:t>
                      </a:r>
                    </a:p>
                    <a:p>
                      <a:pPr algn="ct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58</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4144346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444072297"/>
              </p:ext>
            </p:extLst>
          </p:nvPr>
        </p:nvGraphicFramePr>
        <p:xfrm>
          <a:off x="107324" y="548152"/>
          <a:ext cx="8928992" cy="6118885"/>
        </p:xfrm>
        <a:graphic>
          <a:graphicData uri="http://schemas.openxmlformats.org/drawingml/2006/table">
            <a:tbl>
              <a:tblPr firstRow="1" bandRow="1">
                <a:tableStyleId>{5C22544A-7EE6-4342-B048-85BDC9FD1C3A}</a:tableStyleId>
              </a:tblPr>
              <a:tblGrid>
                <a:gridCol w="6048672"/>
                <a:gridCol w="1008112"/>
                <a:gridCol w="936104"/>
                <a:gridCol w="936104"/>
              </a:tblGrid>
              <a:tr h="328295">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2019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28295">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образования"</a:t>
                      </a:r>
                    </a:p>
                  </a:txBody>
                  <a:tcPr marL="9525" marR="9525" marT="9525" marB="0" anchor="ctr"/>
                </a:tc>
                <a:tc>
                  <a:txBody>
                    <a:bodyPr/>
                    <a:lstStyle/>
                    <a:p>
                      <a:pPr algn="ctr" fontAlgn="ctr"/>
                      <a:r>
                        <a:rPr lang="ru-RU" sz="1100" b="1" i="0" u="none" strike="noStrike" dirty="0">
                          <a:effectLst/>
                          <a:latin typeface="Times New Roman CYR"/>
                        </a:rPr>
                        <a:t>430 412 986,58</a:t>
                      </a:r>
                    </a:p>
                  </a:txBody>
                  <a:tcPr marL="9525" marR="9525" marT="9525" marB="0" anchor="ctr"/>
                </a:tc>
                <a:tc>
                  <a:txBody>
                    <a:bodyPr/>
                    <a:lstStyle/>
                    <a:p>
                      <a:pPr algn="ctr" fontAlgn="ctr"/>
                      <a:r>
                        <a:rPr lang="ru-RU" sz="1100" b="1" i="0" u="none" strike="noStrike">
                          <a:effectLst/>
                          <a:latin typeface="Times New Roman CYR"/>
                        </a:rPr>
                        <a:t>295 993 262,67</a:t>
                      </a:r>
                    </a:p>
                  </a:txBody>
                  <a:tcPr marL="9525" marR="9525" marT="9525" marB="0" anchor="ctr"/>
                </a:tc>
                <a:tc>
                  <a:txBody>
                    <a:bodyPr/>
                    <a:lstStyle/>
                    <a:p>
                      <a:pPr algn="ctr" fontAlgn="ctr"/>
                      <a:r>
                        <a:rPr lang="ru-RU" sz="1100" b="1" i="0" u="none" strike="noStrike">
                          <a:effectLst/>
                          <a:latin typeface="Times New Roman CYR"/>
                        </a:rPr>
                        <a:t>277 710 562,67</a:t>
                      </a:r>
                    </a:p>
                  </a:txBody>
                  <a:tcPr marL="9525" marR="9525" marT="9525" marB="0" anchor="ctr"/>
                </a:tc>
              </a:tr>
              <a:tr h="314404">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1 "Развитие системы образования"</a:t>
                      </a:r>
                    </a:p>
                  </a:txBody>
                  <a:tcPr marL="9525" marR="9525" marT="9525" marB="0" anchor="ctr"/>
                </a:tc>
                <a:tc>
                  <a:txBody>
                    <a:bodyPr/>
                    <a:lstStyle/>
                    <a:p>
                      <a:pPr algn="ctr" fontAlgn="ctr"/>
                      <a:r>
                        <a:rPr lang="ru-RU" sz="1100" b="1" i="0" u="none" strike="noStrike">
                          <a:effectLst/>
                          <a:latin typeface="Times New Roman CYR"/>
                        </a:rPr>
                        <a:t>284 496 800,84</a:t>
                      </a:r>
                    </a:p>
                  </a:txBody>
                  <a:tcPr marL="9525" marR="9525" marT="9525" marB="0" anchor="ctr"/>
                </a:tc>
                <a:tc>
                  <a:txBody>
                    <a:bodyPr/>
                    <a:lstStyle/>
                    <a:p>
                      <a:pPr algn="ctr" fontAlgn="ctr"/>
                      <a:r>
                        <a:rPr lang="ru-RU" sz="1100" b="1" i="0" u="none" strike="noStrike" dirty="0">
                          <a:effectLst/>
                          <a:latin typeface="Times New Roman CYR"/>
                        </a:rPr>
                        <a:t>270 963 786,66</a:t>
                      </a:r>
                    </a:p>
                  </a:txBody>
                  <a:tcPr marL="9525" marR="9525" marT="9525" marB="0" anchor="ctr"/>
                </a:tc>
                <a:tc>
                  <a:txBody>
                    <a:bodyPr/>
                    <a:lstStyle/>
                    <a:p>
                      <a:pPr algn="ctr" fontAlgn="ctr"/>
                      <a:r>
                        <a:rPr lang="ru-RU" sz="1100" b="1" i="0" u="none" strike="noStrike" dirty="0">
                          <a:effectLst/>
                          <a:latin typeface="Times New Roman CYR"/>
                        </a:rPr>
                        <a:t>272 715 086,66</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100" b="0" i="0" u="none" strike="noStrike">
                          <a:effectLst/>
                          <a:latin typeface="Times New Roman CYR"/>
                        </a:rPr>
                        <a:t>262 443 553,91</a:t>
                      </a:r>
                    </a:p>
                  </a:txBody>
                  <a:tcPr marL="9525" marR="9525" marT="9525" marB="0" anchor="ctr"/>
                </a:tc>
                <a:tc>
                  <a:txBody>
                    <a:bodyPr/>
                    <a:lstStyle/>
                    <a:p>
                      <a:pPr algn="ctr" fontAlgn="ctr"/>
                      <a:r>
                        <a:rPr lang="ru-RU" sz="1100" b="0" i="0" u="none" strike="noStrike">
                          <a:effectLst/>
                          <a:latin typeface="Times New Roman CYR"/>
                        </a:rPr>
                        <a:t>258 982 111,38</a:t>
                      </a:r>
                    </a:p>
                  </a:txBody>
                  <a:tcPr marL="9525" marR="9525" marT="9525" marB="0" anchor="ctr"/>
                </a:tc>
                <a:tc>
                  <a:txBody>
                    <a:bodyPr/>
                    <a:lstStyle/>
                    <a:p>
                      <a:pPr algn="ctr" fontAlgn="ctr"/>
                      <a:r>
                        <a:rPr lang="ru-RU" sz="1100" b="0" i="0" u="none" strike="noStrike">
                          <a:effectLst/>
                          <a:latin typeface="Times New Roman CYR"/>
                        </a:rPr>
                        <a:t>260 733 411,38</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dirty="0">
                          <a:effectLst/>
                          <a:latin typeface="Times New Roman"/>
                        </a:rPr>
                        <a:t>9 241 638,65</a:t>
                      </a:r>
                    </a:p>
                  </a:txBody>
                  <a:tcPr marL="9525" marR="9525" marT="9525" marB="0" anchor="ctr"/>
                </a:tc>
                <a:tc>
                  <a:txBody>
                    <a:bodyPr/>
                    <a:lstStyle/>
                    <a:p>
                      <a:pPr algn="ctr" fontAlgn="ctr"/>
                      <a:r>
                        <a:rPr lang="ru-RU" sz="1100" b="0" i="0" u="none" strike="noStrike">
                          <a:effectLst/>
                          <a:latin typeface="Times New Roman"/>
                        </a:rPr>
                        <a:t>0,00</a:t>
                      </a:r>
                    </a:p>
                  </a:txBody>
                  <a:tcPr marL="9525" marR="9525" marT="9525" marB="0" anchor="ctr"/>
                </a:tc>
                <a:tc>
                  <a:txBody>
                    <a:bodyPr/>
                    <a:lstStyle/>
                    <a:p>
                      <a:pPr algn="ctr" fontAlgn="ctr"/>
                      <a:r>
                        <a:rPr lang="ru-RU" sz="1100" b="0" i="0" u="none" strike="noStrike">
                          <a:effectLst/>
                          <a:latin typeface="Times New Roman"/>
                        </a:rPr>
                        <a:t>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персонифицированного финансирования дополнительного образования детей</a:t>
                      </a:r>
                    </a:p>
                  </a:txBody>
                  <a:tcPr marL="9525" marR="9525" marT="9525" marB="0" anchor="ctr"/>
                </a:tc>
                <a:tc>
                  <a:txBody>
                    <a:bodyPr/>
                    <a:lstStyle/>
                    <a:p>
                      <a:pPr algn="ctr" fontAlgn="ctr"/>
                      <a:r>
                        <a:rPr lang="ru-RU" sz="1100" b="0" i="0" u="none" strike="noStrike">
                          <a:effectLst/>
                          <a:latin typeface="Times New Roman"/>
                        </a:rPr>
                        <a:t>3 849 275,28</a:t>
                      </a:r>
                    </a:p>
                  </a:txBody>
                  <a:tcPr marL="9525" marR="9525" marT="9525" marB="0" anchor="ctr"/>
                </a:tc>
                <a:tc>
                  <a:txBody>
                    <a:bodyPr/>
                    <a:lstStyle/>
                    <a:p>
                      <a:pPr algn="ctr" fontAlgn="ctr"/>
                      <a:r>
                        <a:rPr lang="ru-RU" sz="1100" b="0" i="0" u="none" strike="noStrike" dirty="0">
                          <a:effectLst/>
                          <a:latin typeface="Times New Roman"/>
                        </a:rPr>
                        <a:t>3 849 275,28</a:t>
                      </a:r>
                    </a:p>
                  </a:txBody>
                  <a:tcPr marL="9525" marR="9525" marT="9525" marB="0" anchor="ctr"/>
                </a:tc>
                <a:tc>
                  <a:txBody>
                    <a:bodyPr/>
                    <a:lstStyle/>
                    <a:p>
                      <a:pPr algn="ctr" fontAlgn="ctr"/>
                      <a:r>
                        <a:rPr lang="ru-RU" sz="1100" b="0" i="0" u="none" strike="noStrike">
                          <a:effectLst/>
                          <a:latin typeface="Times New Roman"/>
                        </a:rPr>
                        <a:t>3 849 275,28</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Модернизация дошкольного, общего образования, в том числе методическая и организационная деятельность</a:t>
                      </a:r>
                    </a:p>
                  </a:txBody>
                  <a:tcPr marL="9525" marR="9525" marT="9525" marB="0" anchor="ctr"/>
                </a:tc>
                <a:tc>
                  <a:txBody>
                    <a:bodyPr/>
                    <a:lstStyle/>
                    <a:p>
                      <a:pPr algn="ctr" fontAlgn="ctr"/>
                      <a:r>
                        <a:rPr lang="ru-RU" sz="1100" b="0" i="0" u="none" strike="noStrike">
                          <a:effectLst/>
                          <a:latin typeface="Times New Roman CYR"/>
                        </a:rPr>
                        <a:t>50 000,00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100" b="0" i="0" u="none" strike="noStrike">
                          <a:effectLst/>
                          <a:latin typeface="Times New Roman CYR"/>
                        </a:rPr>
                        <a:t>760 000,00</a:t>
                      </a:r>
                    </a:p>
                  </a:txBody>
                  <a:tcPr marL="9525" marR="9525" marT="9525" marB="0" anchor="ctr"/>
                </a:tc>
                <a:tc>
                  <a:txBody>
                    <a:bodyPr/>
                    <a:lstStyle/>
                    <a:p>
                      <a:pPr algn="ctr" fontAlgn="ctr"/>
                      <a:r>
                        <a:rPr lang="ru-RU" sz="1100" b="0" i="0" u="none" strike="noStrike">
                          <a:effectLst/>
                          <a:latin typeface="Times New Roman CYR"/>
                        </a:rPr>
                        <a:t>760 000,00</a:t>
                      </a:r>
                    </a:p>
                  </a:txBody>
                  <a:tcPr marL="9525" marR="9525" marT="9525" marB="0" anchor="ctr"/>
                </a:tc>
                <a:tc>
                  <a:txBody>
                    <a:bodyPr/>
                    <a:lstStyle/>
                    <a:p>
                      <a:pPr algn="ctr" fontAlgn="ctr"/>
                      <a:r>
                        <a:rPr lang="ru-RU" sz="1100" b="0" i="0" u="none" strike="noStrike">
                          <a:effectLst/>
                          <a:latin typeface="Times New Roman CYR"/>
                        </a:rPr>
                        <a:t>760 000,00</a:t>
                      </a:r>
                    </a:p>
                  </a:txBody>
                  <a:tcPr marL="9525" marR="9525" marT="9525" marB="0" anchor="ctr"/>
                </a:tc>
              </a:tr>
              <a:tr h="203550">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100" b="0" i="0" u="none" strike="noStrike">
                          <a:effectLst/>
                          <a:latin typeface="Times New Roman CYR"/>
                        </a:rPr>
                        <a:t>8 152 333,00</a:t>
                      </a:r>
                    </a:p>
                  </a:txBody>
                  <a:tcPr marL="9525" marR="9525" marT="9525" marB="0" anchor="ctr"/>
                </a:tc>
                <a:tc>
                  <a:txBody>
                    <a:bodyPr/>
                    <a:lstStyle/>
                    <a:p>
                      <a:pPr algn="ctr" fontAlgn="ctr"/>
                      <a:r>
                        <a:rPr lang="ru-RU" sz="1100" b="0" i="0" u="none" strike="noStrike">
                          <a:effectLst/>
                          <a:latin typeface="Times New Roman CYR"/>
                        </a:rPr>
                        <a:t>7 372 400,00</a:t>
                      </a:r>
                    </a:p>
                  </a:txBody>
                  <a:tcPr marL="9525" marR="9525" marT="9525" marB="0" anchor="ctr"/>
                </a:tc>
                <a:tc>
                  <a:txBody>
                    <a:bodyPr/>
                    <a:lstStyle/>
                    <a:p>
                      <a:pPr algn="ctr" fontAlgn="ctr"/>
                      <a:r>
                        <a:rPr lang="ru-RU" sz="1100" b="0" i="0" u="none" strike="noStrike" dirty="0">
                          <a:effectLst/>
                          <a:latin typeface="Times New Roman CYR"/>
                        </a:rPr>
                        <a:t>7 372 400,00</a:t>
                      </a:r>
                    </a:p>
                  </a:txBody>
                  <a:tcPr marL="9525" marR="9525" marT="9525" marB="0" anchor="ctr"/>
                </a:tc>
              </a:tr>
              <a:tr h="196977">
                <a:tc>
                  <a:txBody>
                    <a:bodyPr/>
                    <a:lstStyle/>
                    <a:p>
                      <a:pPr algn="l" fontAlgn="ctr"/>
                      <a:r>
                        <a:rPr lang="ru-RU" sz="1100" b="1" i="0" u="none" strike="noStrike">
                          <a:effectLst/>
                          <a:latin typeface="Times New Roman"/>
                        </a:rPr>
                        <a:t>Подпрограмма 2 "Дети и молодежь"</a:t>
                      </a:r>
                    </a:p>
                  </a:txBody>
                  <a:tcPr marL="9525" marR="9525" marT="9525" marB="0" anchor="ctr"/>
                </a:tc>
                <a:tc>
                  <a:txBody>
                    <a:bodyPr/>
                    <a:lstStyle/>
                    <a:p>
                      <a:pPr algn="ctr" fontAlgn="ctr"/>
                      <a:r>
                        <a:rPr lang="ru-RU" sz="1100" b="1" i="0" u="none" strike="noStrike">
                          <a:effectLst/>
                          <a:latin typeface="Times New Roman CYR"/>
                        </a:rPr>
                        <a:t>1 362 000,00</a:t>
                      </a:r>
                    </a:p>
                  </a:txBody>
                  <a:tcPr marL="9525" marR="9525" marT="9525" marB="0" anchor="ctr"/>
                </a:tc>
                <a:tc>
                  <a:txBody>
                    <a:bodyPr/>
                    <a:lstStyle/>
                    <a:p>
                      <a:pPr algn="ctr" fontAlgn="ctr"/>
                      <a:r>
                        <a:rPr lang="ru-RU" sz="1100" b="1" i="0" u="none" strike="noStrike">
                          <a:effectLst/>
                          <a:latin typeface="Times New Roman CYR"/>
                        </a:rPr>
                        <a:t>562 000,00</a:t>
                      </a:r>
                    </a:p>
                  </a:txBody>
                  <a:tcPr marL="9525" marR="9525" marT="9525" marB="0" anchor="ctr"/>
                </a:tc>
                <a:tc>
                  <a:txBody>
                    <a:bodyPr/>
                    <a:lstStyle/>
                    <a:p>
                      <a:pPr algn="ctr" fontAlgn="ctr"/>
                      <a:r>
                        <a:rPr lang="ru-RU" sz="1100" b="1" i="0" u="none" strike="noStrike" dirty="0">
                          <a:effectLst/>
                          <a:latin typeface="Times New Roman CYR"/>
                        </a:rPr>
                        <a:t>562 000,00</a:t>
                      </a:r>
                    </a:p>
                  </a:txBody>
                  <a:tcPr marL="9525" marR="9525" marT="9525" marB="0" anchor="ctr"/>
                </a:tc>
              </a:tr>
              <a:tr h="496586">
                <a:tc>
                  <a:txBody>
                    <a:bodyPr/>
                    <a:lstStyle/>
                    <a:p>
                      <a:pPr algn="l" fontAlgn="ctr"/>
                      <a:r>
                        <a:rPr lang="ru-RU" sz="1100" b="0" i="0" u="none" strike="noStrike">
                          <a:effectLst/>
                          <a:latin typeface="Times New Roman"/>
                        </a:rPr>
                        <a:t>Формирование системы мер, направленных на создание условий и возможностей для развития потенциала детей и молодежи в интересах округа и обществ, и профилактика негативных тенденций в подростковой и молодежной среде</a:t>
                      </a:r>
                    </a:p>
                  </a:txBody>
                  <a:tcPr marL="9525" marR="9525" marT="9525" marB="0" anchor="ctr"/>
                </a:tc>
                <a:tc>
                  <a:txBody>
                    <a:bodyPr/>
                    <a:lstStyle/>
                    <a:p>
                      <a:pPr algn="ctr" fontAlgn="ctr"/>
                      <a:r>
                        <a:rPr lang="ru-RU" sz="1100" b="0" i="0" u="none" strike="noStrike">
                          <a:effectLst/>
                          <a:latin typeface="Times New Roman CYR"/>
                        </a:rPr>
                        <a:t>200 000,00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254988">
                <a:tc>
                  <a:txBody>
                    <a:bodyPr/>
                    <a:lstStyle/>
                    <a:p>
                      <a:pPr algn="l" fontAlgn="ctr"/>
                      <a:r>
                        <a:rPr lang="ru-RU" sz="1100" b="0" i="0" u="none" strike="noStrike">
                          <a:effectLst/>
                          <a:latin typeface="Times New Roman"/>
                        </a:rPr>
                        <a:t>Организация качественного, круглогодичного оздоровления и занятости детей и подростков</a:t>
                      </a:r>
                    </a:p>
                  </a:txBody>
                  <a:tcPr marL="9525" marR="9525" marT="9525" marB="0" anchor="ctr"/>
                </a:tc>
                <a:tc>
                  <a:txBody>
                    <a:bodyPr/>
                    <a:lstStyle/>
                    <a:p>
                      <a:pPr algn="ctr" fontAlgn="ctr"/>
                      <a:r>
                        <a:rPr lang="ru-RU" sz="1100" b="0" i="0" u="none" strike="noStrike">
                          <a:effectLst/>
                          <a:latin typeface="Times New Roman CYR"/>
                        </a:rPr>
                        <a:t>1 162 000,00</a:t>
                      </a:r>
                    </a:p>
                  </a:txBody>
                  <a:tcPr marL="9525" marR="9525" marT="9525" marB="0" anchor="ctr"/>
                </a:tc>
                <a:tc>
                  <a:txBody>
                    <a:bodyPr/>
                    <a:lstStyle/>
                    <a:p>
                      <a:pPr algn="ctr" fontAlgn="ctr"/>
                      <a:r>
                        <a:rPr lang="ru-RU" sz="1100" b="0" i="0" u="none" strike="noStrike">
                          <a:effectLst/>
                          <a:latin typeface="Times New Roman CYR"/>
                        </a:rPr>
                        <a:t>562 000,00</a:t>
                      </a:r>
                    </a:p>
                  </a:txBody>
                  <a:tcPr marL="9525" marR="9525" marT="9525" marB="0" anchor="ctr"/>
                </a:tc>
                <a:tc>
                  <a:txBody>
                    <a:bodyPr/>
                    <a:lstStyle/>
                    <a:p>
                      <a:pPr algn="ctr" fontAlgn="ctr"/>
                      <a:r>
                        <a:rPr lang="ru-RU" sz="1100" b="0" i="0" u="none" strike="noStrike">
                          <a:effectLst/>
                          <a:latin typeface="Times New Roman CYR"/>
                        </a:rPr>
                        <a:t>562 000,00</a:t>
                      </a:r>
                    </a:p>
                  </a:txBody>
                  <a:tcPr marL="9525" marR="9525" marT="9525" marB="0" anchor="ctr"/>
                </a:tc>
              </a:tr>
              <a:tr h="338144">
                <a:tc>
                  <a:txBody>
                    <a:bodyPr/>
                    <a:lstStyle/>
                    <a:p>
                      <a:pPr algn="l" fontAlgn="ctr"/>
                      <a:r>
                        <a:rPr lang="ru-RU" sz="1100" b="1" i="0" u="none" strike="noStrike">
                          <a:effectLst/>
                          <a:latin typeface="Times New Roman"/>
                        </a:rPr>
                        <a:t>Подпрограмма 3 "Строительство, ремонт, капитальный ремонт и реконструкция зданий и помещений  образовательных учреждений" </a:t>
                      </a:r>
                    </a:p>
                  </a:txBody>
                  <a:tcPr marL="9525" marR="9525" marT="9525" marB="0" anchor="ctr"/>
                </a:tc>
                <a:tc>
                  <a:txBody>
                    <a:bodyPr/>
                    <a:lstStyle/>
                    <a:p>
                      <a:pPr algn="ctr" fontAlgn="ctr"/>
                      <a:r>
                        <a:rPr lang="ru-RU" sz="1100" b="1" i="0" u="none" strike="noStrike">
                          <a:effectLst/>
                          <a:latin typeface="Times New Roman CYR"/>
                        </a:rPr>
                        <a:t>139 999 247,08</a:t>
                      </a:r>
                    </a:p>
                  </a:txBody>
                  <a:tcPr marL="9525" marR="9525" marT="9525" marB="0" anchor="ctr"/>
                </a:tc>
                <a:tc>
                  <a:txBody>
                    <a:bodyPr/>
                    <a:lstStyle/>
                    <a:p>
                      <a:pPr algn="ctr" fontAlgn="ctr"/>
                      <a:r>
                        <a:rPr lang="ru-RU" sz="1100" b="1" i="0" u="none" strike="noStrike">
                          <a:effectLst/>
                          <a:latin typeface="Times New Roman CYR"/>
                        </a:rPr>
                        <a:t>20 234 000,00</a:t>
                      </a:r>
                    </a:p>
                  </a:txBody>
                  <a:tcPr marL="9525" marR="9525" marT="9525" marB="0" anchor="ctr"/>
                </a:tc>
                <a:tc>
                  <a:txBody>
                    <a:bodyPr/>
                    <a:lstStyle/>
                    <a:p>
                      <a:pPr algn="ctr" fontAlgn="ctr"/>
                      <a:r>
                        <a:rPr lang="ru-RU" sz="1100" b="1" i="0" u="none" strike="noStrike" dirty="0">
                          <a:effectLst/>
                          <a:latin typeface="Times New Roman CYR"/>
                        </a:rPr>
                        <a:t>0,00</a:t>
                      </a:r>
                    </a:p>
                  </a:txBody>
                  <a:tcPr marL="9525" marR="9525" marT="9525" marB="0" anchor="ctr"/>
                </a:tc>
              </a:tr>
              <a:tr h="338144">
                <a:tc>
                  <a:txBody>
                    <a:bodyPr/>
                    <a:lstStyle/>
                    <a:p>
                      <a:pPr algn="l" fontAlgn="ctr"/>
                      <a:r>
                        <a:rPr lang="ru-RU" sz="1100" b="0" i="0" u="none" strike="noStrike">
                          <a:effectLst/>
                          <a:latin typeface="Times New Roman"/>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100" b="0" i="0" u="none" strike="noStrike">
                          <a:effectLst/>
                          <a:latin typeface="Times New Roman CYR"/>
                        </a:rPr>
                        <a:t>7 850 000,00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242941">
                <a:tc>
                  <a:txBody>
                    <a:bodyPr/>
                    <a:lstStyle/>
                    <a:p>
                      <a:pPr algn="l" fontAlgn="ctr"/>
                      <a:r>
                        <a:rPr lang="ru-RU" sz="1100" b="0" i="0" u="none" strike="noStrike">
                          <a:solidFill>
                            <a:srgbClr val="000000"/>
                          </a:solidFill>
                          <a:effectLst/>
                          <a:latin typeface="Times New Roman"/>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100" b="0" i="0" u="none" strike="noStrike">
                          <a:effectLst/>
                          <a:latin typeface="Times New Roman CYR"/>
                        </a:rPr>
                        <a:t>340 600,00</a:t>
                      </a:r>
                    </a:p>
                  </a:txBody>
                  <a:tcPr marL="9525" marR="9525" marT="9525" marB="0" anchor="ctr"/>
                </a:tc>
                <a:tc>
                  <a:txBody>
                    <a:bodyPr/>
                    <a:lstStyle/>
                    <a:p>
                      <a:pPr algn="ctr" fontAlgn="ctr"/>
                      <a:r>
                        <a:rPr lang="ru-RU" sz="1100" b="0" i="0" u="none" strike="noStrike">
                          <a:effectLst/>
                          <a:latin typeface="Times New Roman CYR"/>
                        </a:rPr>
                        <a:t>31 900,00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99451">
                <a:tc>
                  <a:txBody>
                    <a:bodyPr/>
                    <a:lstStyle/>
                    <a:p>
                      <a:pPr algn="l" fontAlgn="ctr"/>
                      <a:r>
                        <a:rPr lang="ru-RU" sz="1100" b="0" i="0" u="none" strike="noStrike">
                          <a:solidFill>
                            <a:srgbClr val="000000"/>
                          </a:solidFill>
                          <a:effectLst/>
                          <a:latin typeface="Times New Roman"/>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525" marR="9525" marT="9525" marB="0" anchor="ctr"/>
                </a:tc>
                <a:tc>
                  <a:txBody>
                    <a:bodyPr/>
                    <a:lstStyle/>
                    <a:p>
                      <a:pPr algn="ctr" fontAlgn="ctr"/>
                      <a:r>
                        <a:rPr lang="ru-RU" sz="1100" b="0" i="0" u="none" strike="noStrike">
                          <a:effectLst/>
                          <a:latin typeface="Times New Roman CYR"/>
                        </a:rPr>
                        <a:t>131 808 647,08</a:t>
                      </a:r>
                    </a:p>
                  </a:txBody>
                  <a:tcPr marL="9525" marR="9525" marT="9525" marB="0" anchor="ctr"/>
                </a:tc>
                <a:tc>
                  <a:txBody>
                    <a:bodyPr/>
                    <a:lstStyle/>
                    <a:p>
                      <a:pPr algn="ctr" fontAlgn="ctr"/>
                      <a:r>
                        <a:rPr lang="ru-RU" sz="1100" b="0" i="0" u="none" strike="noStrike">
                          <a:effectLst/>
                          <a:latin typeface="Times New Roman CYR"/>
                        </a:rPr>
                        <a:t>20 202 100,00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257141">
                <a:tc>
                  <a:txBody>
                    <a:bodyPr/>
                    <a:lstStyle/>
                    <a:p>
                      <a:pPr algn="l" fontAlgn="ctr"/>
                      <a:r>
                        <a:rPr lang="ru-RU" sz="1100" b="1" i="0" u="none" strike="noStrike">
                          <a:effectLst/>
                          <a:latin typeface="Times New Roman"/>
                        </a:rPr>
                        <a:t>Подпрограмма 4 "Обеспечение реализации муниципальной программы"</a:t>
                      </a:r>
                    </a:p>
                  </a:txBody>
                  <a:tcPr marL="9525" marR="9525" marT="9525" marB="0" anchor="ctr"/>
                </a:tc>
                <a:tc>
                  <a:txBody>
                    <a:bodyPr/>
                    <a:lstStyle/>
                    <a:p>
                      <a:pPr algn="ctr" fontAlgn="ctr"/>
                      <a:r>
                        <a:rPr lang="ru-RU" sz="1100" b="1" i="0" u="none" strike="noStrike">
                          <a:effectLst/>
                          <a:latin typeface="Times New Roman CYR"/>
                        </a:rPr>
                        <a:t>4 554 938,66</a:t>
                      </a:r>
                    </a:p>
                  </a:txBody>
                  <a:tcPr marL="9525" marR="9525" marT="9525" marB="0" anchor="ctr"/>
                </a:tc>
                <a:tc>
                  <a:txBody>
                    <a:bodyPr/>
                    <a:lstStyle/>
                    <a:p>
                      <a:pPr algn="ctr" fontAlgn="ctr"/>
                      <a:r>
                        <a:rPr lang="ru-RU" sz="1100" b="1" i="0" u="none" strike="noStrike">
                          <a:effectLst/>
                          <a:latin typeface="Times New Roman CYR"/>
                        </a:rPr>
                        <a:t>4 233 476,01</a:t>
                      </a:r>
                    </a:p>
                  </a:txBody>
                  <a:tcPr marL="9525" marR="9525" marT="9525" marB="0" anchor="ctr"/>
                </a:tc>
                <a:tc>
                  <a:txBody>
                    <a:bodyPr/>
                    <a:lstStyle/>
                    <a:p>
                      <a:pPr algn="ctr" fontAlgn="ctr"/>
                      <a:r>
                        <a:rPr lang="ru-RU" sz="1100" b="1" i="0" u="none" strike="noStrike" dirty="0">
                          <a:effectLst/>
                          <a:latin typeface="Times New Roman CYR"/>
                        </a:rPr>
                        <a:t>4 433 476,01</a:t>
                      </a:r>
                    </a:p>
                  </a:txBody>
                  <a:tcPr marL="9525" marR="9525" marT="9525" marB="0" anchor="ctr"/>
                </a:tc>
              </a:tr>
              <a:tr h="659037">
                <a:tc>
                  <a:txBody>
                    <a:bodyPr/>
                    <a:lstStyle/>
                    <a:p>
                      <a:pPr algn="l" fontAlgn="ctr"/>
                      <a:r>
                        <a:rPr lang="ru-RU" sz="1100" b="0" i="0" u="none" strike="noStrike" dirty="0">
                          <a:effectLst/>
                          <a:latin typeface="Times New Roman"/>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ctr" fontAlgn="ctr"/>
                      <a:r>
                        <a:rPr lang="ru-RU" sz="1100" b="0" i="0" u="none" strike="noStrike">
                          <a:effectLst/>
                          <a:latin typeface="Times New Roman CYR"/>
                        </a:rPr>
                        <a:t>4 554 938,66</a:t>
                      </a:r>
                    </a:p>
                  </a:txBody>
                  <a:tcPr marL="9525" marR="9525" marT="9525" marB="0" anchor="ctr"/>
                </a:tc>
                <a:tc>
                  <a:txBody>
                    <a:bodyPr/>
                    <a:lstStyle/>
                    <a:p>
                      <a:pPr algn="ctr" fontAlgn="ctr"/>
                      <a:r>
                        <a:rPr lang="ru-RU" sz="1100" b="0" i="0" u="none" strike="noStrike">
                          <a:effectLst/>
                          <a:latin typeface="Times New Roman CYR"/>
                        </a:rPr>
                        <a:t>4 233 476,01</a:t>
                      </a:r>
                    </a:p>
                  </a:txBody>
                  <a:tcPr marL="9525" marR="9525" marT="9525" marB="0" anchor="ctr"/>
                </a:tc>
                <a:tc>
                  <a:txBody>
                    <a:bodyPr/>
                    <a:lstStyle/>
                    <a:p>
                      <a:pPr algn="ctr" fontAlgn="ctr"/>
                      <a:r>
                        <a:rPr lang="ru-RU" sz="1100" b="0" i="0" u="none" strike="noStrike" dirty="0">
                          <a:effectLst/>
                          <a:latin typeface="Times New Roman CYR"/>
                        </a:rPr>
                        <a:t>4 433 476,01</a:t>
                      </a:r>
                    </a:p>
                  </a:txBody>
                  <a:tcPr marL="9525" marR="9525" marT="9525" marB="0" anchor="ctr"/>
                </a:tc>
              </a:tr>
            </a:tbl>
          </a:graphicData>
        </a:graphic>
      </p:graphicFrame>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335880" y="2065928"/>
            <a:ext cx="8519040" cy="2162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Обеспечение доступности  и   улучшения качества   образовательных услуг,  соответствующих  требованиям  и потребностям граждан;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деятельности;</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реализации подпрограмм, основных мероприятий муниципальной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571840" y="42226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7" name="CustomShape 1"/>
          <p:cNvSpPr/>
          <p:nvPr/>
        </p:nvSpPr>
        <p:spPr>
          <a:xfrm>
            <a:off x="30088" y="692280"/>
            <a:ext cx="9036496" cy="13685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деятельность</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10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образовательных учреждений, из них:</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5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дошкольных учреждений,</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общеобразовательных учреждения, </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2659181835"/>
              </p:ext>
            </p:extLst>
          </p:nvPr>
        </p:nvGraphicFramePr>
        <p:xfrm>
          <a:off x="1259632" y="4797152"/>
          <a:ext cx="6192688" cy="1931748"/>
        </p:xfrm>
        <a:graphic>
          <a:graphicData uri="http://schemas.openxmlformats.org/drawingml/2006/chart">
            <c:chart xmlns:c="http://schemas.openxmlformats.org/drawingml/2006/chart" xmlns:r="http://schemas.openxmlformats.org/officeDocument/2006/relationships" r:id="rId3"/>
          </a:graphicData>
        </a:graphic>
      </p:graphicFrame>
      <p:sp>
        <p:nvSpPr>
          <p:cNvPr id="9" name="Заголовок 1"/>
          <p:cNvSpPr txBox="1">
            <a:spLocks/>
          </p:cNvSpPr>
          <p:nvPr/>
        </p:nvSpPr>
        <p:spPr>
          <a:xfrm>
            <a:off x="0" y="3852"/>
            <a:ext cx="9144000" cy="47440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graphicFrame>
        <p:nvGraphicFramePr>
          <p:cNvPr id="503" name="Table 2"/>
          <p:cNvGraphicFramePr/>
          <p:nvPr>
            <p:extLst>
              <p:ext uri="{D42A27DB-BD31-4B8C-83A1-F6EECF244321}">
                <p14:modId xmlns:p14="http://schemas.microsoft.com/office/powerpoint/2010/main" val="1884811272"/>
              </p:ext>
            </p:extLst>
          </p:nvPr>
        </p:nvGraphicFramePr>
        <p:xfrm>
          <a:off x="57860" y="1455660"/>
          <a:ext cx="9028279" cy="5153400"/>
        </p:xfrm>
        <a:graphic>
          <a:graphicData uri="http://schemas.openxmlformats.org/drawingml/2006/table">
            <a:tbl>
              <a:tblPr/>
              <a:tblGrid>
                <a:gridCol w="2742506"/>
                <a:gridCol w="1037349"/>
                <a:gridCol w="554389"/>
                <a:gridCol w="745219"/>
                <a:gridCol w="801890"/>
                <a:gridCol w="722551"/>
                <a:gridCol w="778867"/>
                <a:gridCol w="115400"/>
                <a:gridCol w="534318"/>
                <a:gridCol w="995790"/>
              </a:tblGrid>
              <a:tr h="741600">
                <a:tc>
                  <a:txBody>
                    <a:bodyPr/>
                    <a:lstStyle/>
                    <a:p>
                      <a:pPr algn="ctr"/>
                      <a:r>
                        <a:rPr lang="ru-RU" sz="1300" b="1" strike="noStrike" spc="-1">
                          <a:latin typeface="Times New Roman"/>
                          <a:ea typeface="Times New Roman"/>
                        </a:rPr>
                        <a:t>Показатель   (индикатор)   (наименование)</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ea typeface="Times New Roman"/>
                        </a:rPr>
                        <a:t>Ед.   </a:t>
                      </a:r>
                      <a:r>
                        <a:t/>
                      </a:r>
                      <a:br/>
                      <a:r>
                        <a:rPr lang="ru-RU" sz="1300" b="1" strike="noStrike" spc="-1">
                          <a:latin typeface="Times New Roman"/>
                          <a:ea typeface="Times New Roman"/>
                        </a:rPr>
                        <a:t>измерения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2015 год</a:t>
                      </a:r>
                      <a:endParaRPr lang="ru-RU" sz="1300" b="0" strike="noStrike" spc="-1">
                        <a:latin typeface="Arial"/>
                      </a:endParaRPr>
                    </a:p>
                    <a:p>
                      <a:pPr algn="ct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300" b="1" strike="noStrike" spc="-1">
                          <a:latin typeface="Times New Roman"/>
                        </a:rPr>
                        <a:t>2016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2017</a:t>
                      </a:r>
                      <a:endParaRPr lang="ru-RU" sz="1300" b="0" strike="noStrike" spc="-1">
                        <a:latin typeface="Arial"/>
                      </a:endParaRPr>
                    </a:p>
                    <a:p>
                      <a:pPr algn="ctr"/>
                      <a:r>
                        <a:rPr lang="ru-RU" sz="1300" b="1" strike="noStrike" spc="-1">
                          <a:latin typeface="Times New Roman"/>
                        </a:rPr>
                        <a:t>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2018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2019 </a:t>
                      </a:r>
                      <a:endParaRPr lang="ru-RU" sz="1300" b="0" strike="noStrike" spc="-1">
                        <a:latin typeface="Arial"/>
                      </a:endParaRPr>
                    </a:p>
                    <a:p>
                      <a:pPr algn="ctr"/>
                      <a:r>
                        <a:rPr lang="ru-RU" sz="1300" b="1" strike="noStrike" spc="-1">
                          <a:latin typeface="Times New Roman"/>
                        </a:rPr>
                        <a:t>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gridSpan="2">
                  <a:txBody>
                    <a:bodyPr/>
                    <a:lstStyle/>
                    <a:p>
                      <a:pPr algn="ctr"/>
                      <a:r>
                        <a:rPr lang="ru-RU" sz="1300" b="1" strike="noStrike" spc="-1">
                          <a:latin typeface="Times New Roman"/>
                        </a:rPr>
                        <a:t>2020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2021</a:t>
                      </a:r>
                      <a:endParaRPr lang="ru-RU" sz="1300" b="0" strike="noStrike" spc="-1">
                        <a:latin typeface="Arial"/>
                      </a:endParaRPr>
                    </a:p>
                    <a:p>
                      <a:pPr algn="ctr"/>
                      <a:r>
                        <a:rPr lang="ru-RU" sz="1300" b="1" strike="noStrike" spc="-1">
                          <a:latin typeface="Times New Roman"/>
                        </a:rPr>
                        <a:t>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320040">
                <a:tc gridSpan="7">
                  <a:txBody>
                    <a:bodyPr/>
                    <a:lstStyle/>
                    <a:p>
                      <a:pPr marL="259200" indent="-129600" algn="ctr"/>
                      <a:r>
                        <a:rPr lang="ru-RU" sz="1300" b="1" strike="noStrike" spc="-1">
                          <a:latin typeface="Times New Roman"/>
                        </a:rPr>
                        <a:t>                                             Муниципальная программа «Развитие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3">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a:tc>
              </a:tr>
              <a:tr h="1585080">
                <a:tc>
                  <a:txBody>
                    <a:bodyPr/>
                    <a:lstStyle/>
                    <a:p>
                      <a:pPr algn="just"/>
                      <a:r>
                        <a:rPr lang="ru-RU" sz="1300" b="0" strike="noStrike" spc="-1">
                          <a:latin typeface="Times New Roman"/>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r>
                        <a:rPr lang="ru-RU" sz="1300" b="0" strike="noStrike" spc="-1">
                          <a:latin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r>
              <a:tr h="1231200">
                <a:tc>
                  <a:txBody>
                    <a:bodyPr/>
                    <a:lstStyle/>
                    <a:p>
                      <a:pPr algn="just">
                        <a:lnSpc>
                          <a:spcPct val="100000"/>
                        </a:lnSpc>
                      </a:pPr>
                      <a:r>
                        <a:rPr lang="ru-RU" sz="1300" b="0" strike="noStrike" spc="-1">
                          <a:latin typeface="Times New Roman"/>
                          <a:ea typeface="Times New Roman"/>
                        </a:rPr>
                        <a:t>Доля детей в возрасте от 5 лет до 18 лет, обучающихся по дополнительным образовательным программам, в общей численности детей этого возраста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69,7</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300" b="0" strike="noStrike" spc="-1">
                          <a:latin typeface="Times New Roman"/>
                        </a:rPr>
                        <a:t>70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70,1</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70,2</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70,3</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300" b="0" strike="noStrike" spc="-1">
                          <a:latin typeface="Times New Roman"/>
                        </a:rPr>
                        <a:t>70,4</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1229760">
                <a:tc>
                  <a:txBody>
                    <a:bodyPr/>
                    <a:lstStyle/>
                    <a:p>
                      <a:pPr algn="just">
                        <a:lnSpc>
                          <a:spcPct val="100000"/>
                        </a:lnSpc>
                      </a:pPr>
                      <a:r>
                        <a:rPr lang="ru-RU" sz="1300" b="0" strike="noStrike" spc="-1">
                          <a:latin typeface="Times New Roman"/>
                          <a:ea typeface="Times New Roman"/>
                        </a:rPr>
                        <a:t>Доля муниципальных общеобразовательных учреждений, здания  которых  находятся в аварийном состоянии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dirty="0">
                          <a:latin typeface="Times New Roman"/>
                        </a:rPr>
                        <a:t>0</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E6E6FF"/>
                    </a:solidFill>
                  </a:tcPr>
                </a:tc>
              </a:tr>
            </a:tbl>
          </a:graphicData>
        </a:graphic>
      </p:graphicFrame>
      <p:sp>
        <p:nvSpPr>
          <p:cNvPr id="504" name="TextShape 3"/>
          <p:cNvSpPr txBox="1"/>
          <p:nvPr/>
        </p:nvSpPr>
        <p:spPr>
          <a:xfrm>
            <a:off x="2664000" y="588357"/>
            <a:ext cx="4156920" cy="708840"/>
          </a:xfrm>
          <a:prstGeom prst="rect">
            <a:avLst/>
          </a:prstGeom>
          <a:noFill/>
          <a:ln>
            <a:noFill/>
          </a:ln>
        </p:spPr>
        <p:txBody>
          <a:bodyPr lIns="90000" tIns="45000" rIns="90000" bIns="45000"/>
          <a:lstStyle/>
          <a:p>
            <a:pPr algn="ctr"/>
            <a:r>
              <a:rPr lang="ru-RU" sz="2200" b="1" i="1" strike="noStrike" spc="-1" dirty="0">
                <a:solidFill>
                  <a:srgbClr val="000000"/>
                </a:solidFill>
                <a:latin typeface="Times New Roman"/>
              </a:rPr>
              <a:t>Основные целевые индикаторы </a:t>
            </a:r>
            <a:endParaRPr lang="ru-RU" sz="2200" b="0" strike="noStrike" spc="-1" dirty="0">
              <a:latin typeface="Arial"/>
            </a:endParaRPr>
          </a:p>
          <a:p>
            <a:pPr algn="ctr"/>
            <a:r>
              <a:rPr lang="ru-RU" sz="2200" b="1" i="1" strike="noStrike" spc="-1" dirty="0">
                <a:solidFill>
                  <a:srgbClr val="000000"/>
                </a:solidFill>
                <a:latin typeface="Times New Roman"/>
              </a:rPr>
              <a:t>муниципальной программы</a:t>
            </a:r>
            <a:endParaRPr lang="ru-RU" sz="2200" b="0" strike="noStrike" spc="-1" dirty="0">
              <a:latin typeface="Arial"/>
            </a:endParaRPr>
          </a:p>
        </p:txBody>
      </p:sp>
      <p:sp>
        <p:nvSpPr>
          <p:cNvPr id="7"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0" y="6415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511" name="TextShape 6"/>
          <p:cNvSpPr txBox="1"/>
          <p:nvPr/>
        </p:nvSpPr>
        <p:spPr>
          <a:xfrm>
            <a:off x="8280000" y="1411560"/>
            <a:ext cx="750600" cy="259560"/>
          </a:xfrm>
          <a:prstGeom prst="rect">
            <a:avLst/>
          </a:prstGeom>
          <a:noFill/>
          <a:ln>
            <a:noFill/>
          </a:ln>
        </p:spPr>
        <p:txBody>
          <a:bodyPr lIns="90000" tIns="45000" rIns="90000" bIns="45000"/>
          <a:lstStyle/>
          <a:p>
            <a:r>
              <a:rPr lang="ru-RU" sz="1200" b="1" strike="noStrike" spc="-1">
                <a:latin typeface="Times New Roman"/>
              </a:rPr>
              <a:t>тыс.руб.</a:t>
            </a:r>
            <a:endParaRPr lang="ru-RU" sz="1200" b="0" strike="noStrike" spc="-1">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105169525"/>
              </p:ext>
            </p:extLst>
          </p:nvPr>
        </p:nvGraphicFramePr>
        <p:xfrm>
          <a:off x="141535" y="1411560"/>
          <a:ext cx="8923097" cy="5236578"/>
        </p:xfrm>
        <a:graphic>
          <a:graphicData uri="http://schemas.openxmlformats.org/drawingml/2006/table">
            <a:tbl>
              <a:tblPr firstRow="1" bandRow="1">
                <a:tableStyleId>{5C22544A-7EE6-4342-B048-85BDC9FD1C3A}</a:tableStyleId>
              </a:tblPr>
              <a:tblGrid>
                <a:gridCol w="5832649"/>
                <a:gridCol w="1080120"/>
                <a:gridCol w="1008112"/>
                <a:gridCol w="1002216"/>
              </a:tblGrid>
              <a:tr h="350974">
                <a:tc>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2019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2020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350974">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525" marR="9525" marT="9525" marB="0" anchor="ctr"/>
                </a:tc>
                <a:tc>
                  <a:txBody>
                    <a:bodyPr/>
                    <a:lstStyle/>
                    <a:p>
                      <a:pPr algn="ctr" fontAlgn="ctr"/>
                      <a:r>
                        <a:rPr lang="ru-RU" sz="1100" b="1" i="0" u="none" strike="noStrike" dirty="0">
                          <a:effectLst/>
                          <a:latin typeface="Times New Roman CYR"/>
                        </a:rPr>
                        <a:t>104 158 920,23</a:t>
                      </a:r>
                    </a:p>
                  </a:txBody>
                  <a:tcPr marL="9525" marR="9525" marT="9525" marB="0" anchor="ctr"/>
                </a:tc>
                <a:tc>
                  <a:txBody>
                    <a:bodyPr/>
                    <a:lstStyle/>
                    <a:p>
                      <a:pPr algn="ctr" fontAlgn="ctr"/>
                      <a:r>
                        <a:rPr lang="ru-RU" sz="1100" b="1" i="0" u="none" strike="noStrike" dirty="0">
                          <a:effectLst/>
                          <a:latin typeface="Times New Roman CYR"/>
                        </a:rPr>
                        <a:t>47 127 523,52</a:t>
                      </a:r>
                    </a:p>
                  </a:txBody>
                  <a:tcPr marL="9525" marR="9525" marT="9525" marB="0" anchor="ctr"/>
                </a:tc>
                <a:tc>
                  <a:txBody>
                    <a:bodyPr/>
                    <a:lstStyle/>
                    <a:p>
                      <a:pPr algn="ctr" fontAlgn="ctr"/>
                      <a:r>
                        <a:rPr lang="ru-RU" sz="1100" b="1" i="0" u="none" strike="noStrike">
                          <a:effectLst/>
                          <a:latin typeface="Times New Roman CYR"/>
                        </a:rPr>
                        <a:t>47 027 523,52</a:t>
                      </a:r>
                    </a:p>
                  </a:txBody>
                  <a:tcPr marL="9525" marR="9525" marT="9525" marB="0" anchor="ctr"/>
                </a:tc>
              </a:tr>
              <a:tr h="350974">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1 "Развитие системы культуры и дополнительного образования сферы культуры"</a:t>
                      </a:r>
                    </a:p>
                  </a:txBody>
                  <a:tcPr marL="9525" marR="9525" marT="9525" marB="0" anchor="ctr"/>
                </a:tc>
                <a:tc>
                  <a:txBody>
                    <a:bodyPr/>
                    <a:lstStyle/>
                    <a:p>
                      <a:pPr algn="ctr" fontAlgn="ctr"/>
                      <a:r>
                        <a:rPr lang="ru-RU" sz="1100" b="1" i="0" u="none" strike="noStrike">
                          <a:effectLst/>
                          <a:latin typeface="Times New Roman CYR"/>
                        </a:rPr>
                        <a:t>68 435 320,23</a:t>
                      </a:r>
                    </a:p>
                  </a:txBody>
                  <a:tcPr marL="9525" marR="9525" marT="9525" marB="0" anchor="ctr"/>
                </a:tc>
                <a:tc>
                  <a:txBody>
                    <a:bodyPr/>
                    <a:lstStyle/>
                    <a:p>
                      <a:pPr algn="ctr" fontAlgn="ctr"/>
                      <a:r>
                        <a:rPr lang="ru-RU" sz="1100" b="1" i="0" u="none" strike="noStrike" dirty="0">
                          <a:effectLst/>
                          <a:latin typeface="Times New Roman CYR"/>
                        </a:rPr>
                        <a:t>47 077 523,52</a:t>
                      </a:r>
                    </a:p>
                  </a:txBody>
                  <a:tcPr marL="9525" marR="9525" marT="9525" marB="0" anchor="ctr"/>
                </a:tc>
                <a:tc>
                  <a:txBody>
                    <a:bodyPr/>
                    <a:lstStyle/>
                    <a:p>
                      <a:pPr algn="ctr" fontAlgn="ctr"/>
                      <a:r>
                        <a:rPr lang="ru-RU" sz="1100" b="1" i="0" u="none" strike="noStrike" dirty="0">
                          <a:effectLst/>
                          <a:latin typeface="Times New Roman CYR"/>
                        </a:rPr>
                        <a:t>47 027 523,52</a:t>
                      </a:r>
                    </a:p>
                  </a:txBody>
                  <a:tcPr marL="9525" marR="9525" marT="9525" marB="0" anchor="ctr"/>
                </a:tc>
              </a:tr>
              <a:tr h="350974">
                <a:tc>
                  <a:txBody>
                    <a:bodyPr/>
                    <a:lstStyle/>
                    <a:p>
                      <a:pPr algn="l" fontAlgn="ctr"/>
                      <a:r>
                        <a:rPr lang="ru-RU" sz="1100" b="0" i="0" u="none" strike="noStrike">
                          <a:effectLst/>
                          <a:latin typeface="Times New Roman"/>
                        </a:rPr>
                        <a:t>Выполнение учреждениями культуры муниципальных заданий</a:t>
                      </a:r>
                    </a:p>
                  </a:txBody>
                  <a:tcPr marL="9525" marR="9525" marT="9525" marB="0" anchor="ctr"/>
                </a:tc>
                <a:tc>
                  <a:txBody>
                    <a:bodyPr/>
                    <a:lstStyle/>
                    <a:p>
                      <a:pPr algn="ctr" fontAlgn="ctr"/>
                      <a:r>
                        <a:rPr lang="ru-RU" sz="1100" b="0" i="0" u="none" strike="noStrike">
                          <a:effectLst/>
                          <a:latin typeface="Times New Roman CYR"/>
                        </a:rPr>
                        <a:t>62 784 190,30</a:t>
                      </a:r>
                    </a:p>
                  </a:txBody>
                  <a:tcPr marL="9525" marR="9525" marT="9525" marB="0" anchor="ctr"/>
                </a:tc>
                <a:tc>
                  <a:txBody>
                    <a:bodyPr/>
                    <a:lstStyle/>
                    <a:p>
                      <a:pPr algn="ctr" fontAlgn="ctr"/>
                      <a:r>
                        <a:rPr lang="ru-RU" sz="1100" b="0" i="0" u="none" strike="noStrike" dirty="0">
                          <a:effectLst/>
                          <a:latin typeface="Times New Roman CYR"/>
                        </a:rPr>
                        <a:t>46 575 023,52</a:t>
                      </a:r>
                    </a:p>
                  </a:txBody>
                  <a:tcPr marL="9525" marR="9525" marT="9525" marB="0" anchor="ctr"/>
                </a:tc>
                <a:tc>
                  <a:txBody>
                    <a:bodyPr/>
                    <a:lstStyle/>
                    <a:p>
                      <a:pPr algn="ctr" fontAlgn="ctr"/>
                      <a:r>
                        <a:rPr lang="ru-RU" sz="1100" b="0" i="0" u="none" strike="noStrike" dirty="0">
                          <a:effectLst/>
                          <a:latin typeface="Times New Roman CYR"/>
                        </a:rPr>
                        <a:t>46 575 023,52</a:t>
                      </a:r>
                    </a:p>
                  </a:txBody>
                  <a:tcPr marL="9525" marR="9525" marT="9525" marB="0" anchor="ctr"/>
                </a:tc>
              </a:tr>
              <a:tr h="350974">
                <a:tc>
                  <a:txBody>
                    <a:bodyPr/>
                    <a:lstStyle/>
                    <a:p>
                      <a:pPr algn="l" fontAlgn="ctr"/>
                      <a:r>
                        <a:rPr lang="ru-RU" sz="1100" b="0" i="0" u="none" strike="noStrike">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CYR"/>
                        </a:rPr>
                        <a:t>21 815,02</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a:effectLst/>
                          <a:latin typeface="Times New Roman"/>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p>
                  </a:txBody>
                  <a:tcPr marL="9525" marR="9525" marT="9525" marB="0" anchor="ctr"/>
                </a:tc>
                <a:tc>
                  <a:txBody>
                    <a:bodyPr/>
                    <a:lstStyle/>
                    <a:p>
                      <a:pPr algn="ctr" fontAlgn="ctr"/>
                      <a:r>
                        <a:rPr lang="ru-RU" sz="1100" b="0" i="0" u="none" strike="noStrike">
                          <a:effectLst/>
                          <a:latin typeface="Times New Roman CYR"/>
                        </a:rPr>
                        <a:t>350 000,00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484993">
                <a:tc>
                  <a:txBody>
                    <a:bodyPr/>
                    <a:lstStyle/>
                    <a:p>
                      <a:pPr algn="l" fontAlgn="ctr"/>
                      <a:r>
                        <a:rPr lang="ru-RU" sz="1100" b="0" i="0" u="none" strike="noStrike" dirty="0">
                          <a:effectLst/>
                          <a:latin typeface="Times New Roman"/>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p>
                  </a:txBody>
                  <a:tcPr marL="9525" marR="9525" marT="9525" marB="0" anchor="ctr"/>
                </a:tc>
                <a:tc>
                  <a:txBody>
                    <a:bodyPr/>
                    <a:lstStyle/>
                    <a:p>
                      <a:pPr algn="ctr" fontAlgn="ctr"/>
                      <a:r>
                        <a:rPr lang="ru-RU" sz="1100" b="0" i="0" u="none" strike="noStrike">
                          <a:effectLst/>
                          <a:latin typeface="Times New Roman CYR"/>
                        </a:rPr>
                        <a:t>150 000,00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a:effectLst/>
                          <a:latin typeface="Times New Roman"/>
                        </a:rPr>
                        <a:t>Поддержка творческих коллективов МО ГО "Вуктыл"</a:t>
                      </a:r>
                    </a:p>
                  </a:txBody>
                  <a:tcPr marL="9525" marR="9525" marT="9525" marB="0" anchor="ctr"/>
                </a:tc>
                <a:tc>
                  <a:txBody>
                    <a:bodyPr/>
                    <a:lstStyle/>
                    <a:p>
                      <a:pPr algn="ctr" fontAlgn="ctr"/>
                      <a:r>
                        <a:rPr lang="ru-RU" sz="1100" b="0" i="0" u="none" strike="noStrike">
                          <a:effectLst/>
                          <a:latin typeface="Times New Roman CYR"/>
                        </a:rPr>
                        <a:t>60 000,00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a:effectLst/>
                          <a:latin typeface="Times New Roman"/>
                        </a:rPr>
                        <a:t>Комплектование документных и книжных фондов</a:t>
                      </a:r>
                    </a:p>
                  </a:txBody>
                  <a:tcPr marL="9525" marR="9525" marT="9525" marB="0" anchor="ctr"/>
                </a:tc>
                <a:tc>
                  <a:txBody>
                    <a:bodyPr/>
                    <a:lstStyle/>
                    <a:p>
                      <a:pPr algn="ctr" fontAlgn="ctr"/>
                      <a:r>
                        <a:rPr lang="ru-RU" sz="1100" b="0" i="0" u="none" strike="noStrike">
                          <a:effectLst/>
                          <a:latin typeface="Times New Roman CYR"/>
                        </a:rPr>
                        <a:t>93 826,87</a:t>
                      </a:r>
                    </a:p>
                  </a:txBody>
                  <a:tcPr marL="9525" marR="9525" marT="9525" marB="0" anchor="ctr"/>
                </a:tc>
                <a:tc>
                  <a:txBody>
                    <a:bodyPr/>
                    <a:lstStyle/>
                    <a:p>
                      <a:pPr algn="ctr" fontAlgn="ctr"/>
                      <a:r>
                        <a:rPr lang="ru-RU" sz="1100" b="0" i="0" u="none" strike="noStrike">
                          <a:effectLst/>
                          <a:latin typeface="Times New Roman CYR"/>
                        </a:rPr>
                        <a:t>35 000,00</a:t>
                      </a:r>
                    </a:p>
                  </a:txBody>
                  <a:tcPr marL="9525" marR="9525" marT="9525" marB="0" anchor="ctr"/>
                </a:tc>
                <a:tc>
                  <a:txBody>
                    <a:bodyPr/>
                    <a:lstStyle/>
                    <a:p>
                      <a:pPr algn="ctr" fontAlgn="ctr"/>
                      <a:r>
                        <a:rPr lang="ru-RU" sz="1100" b="0" i="0" u="none" strike="noStrike">
                          <a:effectLst/>
                          <a:latin typeface="Times New Roman CYR"/>
                        </a:rPr>
                        <a:t>35 000,00</a:t>
                      </a:r>
                    </a:p>
                  </a:txBody>
                  <a:tcPr marL="9525" marR="9525" marT="9525" marB="0" anchor="ctr"/>
                </a:tc>
              </a:tr>
              <a:tr h="350974">
                <a:tc>
                  <a:txBody>
                    <a:bodyPr/>
                    <a:lstStyle/>
                    <a:p>
                      <a:pPr algn="l" fontAlgn="ctr"/>
                      <a:r>
                        <a:rPr lang="ru-RU" sz="1100" b="0" i="0" u="none" strike="noStrike">
                          <a:effectLst/>
                          <a:latin typeface="Times New Roman"/>
                        </a:rPr>
                        <a:t>Внедрение информационных технологий</a:t>
                      </a:r>
                    </a:p>
                  </a:txBody>
                  <a:tcPr marL="9525" marR="9525" marT="9525" marB="0" anchor="ctr"/>
                </a:tc>
                <a:tc>
                  <a:txBody>
                    <a:bodyPr/>
                    <a:lstStyle/>
                    <a:p>
                      <a:pPr algn="ctr" fontAlgn="ctr"/>
                      <a:r>
                        <a:rPr lang="ru-RU" sz="1100" b="0" i="0" u="none" strike="noStrike">
                          <a:effectLst/>
                          <a:latin typeface="Times New Roman CYR"/>
                        </a:rPr>
                        <a:t>23 813,34</a:t>
                      </a:r>
                    </a:p>
                  </a:txBody>
                  <a:tcPr marL="9525" marR="9525" marT="9525" marB="0" anchor="ctr"/>
                </a:tc>
                <a:tc>
                  <a:txBody>
                    <a:bodyPr/>
                    <a:lstStyle/>
                    <a:p>
                      <a:pPr algn="ctr" fontAlgn="ctr"/>
                      <a:r>
                        <a:rPr lang="ru-RU" sz="1100" b="0" i="0" u="none" strike="noStrike">
                          <a:effectLst/>
                          <a:latin typeface="Times New Roman CYR"/>
                        </a:rPr>
                        <a:t>10 000,00</a:t>
                      </a:r>
                    </a:p>
                  </a:txBody>
                  <a:tcPr marL="9525" marR="9525" marT="9525" marB="0" anchor="ctr"/>
                </a:tc>
                <a:tc>
                  <a:txBody>
                    <a:bodyPr/>
                    <a:lstStyle/>
                    <a:p>
                      <a:pPr algn="ctr" fontAlgn="ctr"/>
                      <a:r>
                        <a:rPr lang="ru-RU" sz="1100" b="0" i="0" u="none" strike="noStrike">
                          <a:effectLst/>
                          <a:latin typeface="Times New Roman CYR"/>
                        </a:rPr>
                        <a:t>10 000,00</a:t>
                      </a:r>
                    </a:p>
                  </a:txBody>
                  <a:tcPr marL="9525" marR="9525" marT="9525" marB="0" anchor="ctr"/>
                </a:tc>
              </a:tr>
              <a:tr h="350974">
                <a:tc>
                  <a:txBody>
                    <a:bodyPr/>
                    <a:lstStyle/>
                    <a:p>
                      <a:pPr algn="l" fontAlgn="ctr"/>
                      <a:r>
                        <a:rPr lang="ru-RU" sz="1100" b="0" i="0" u="none" strike="noStrike">
                          <a:effectLst/>
                          <a:latin typeface="Times New Roman"/>
                        </a:rPr>
                        <a:t>Укрепление учебной, материально-технической базы учреждений культуры</a:t>
                      </a:r>
                    </a:p>
                  </a:txBody>
                  <a:tcPr marL="9525" marR="9525" marT="9525" marB="0" anchor="ctr"/>
                </a:tc>
                <a:tc>
                  <a:txBody>
                    <a:bodyPr/>
                    <a:lstStyle/>
                    <a:p>
                      <a:pPr algn="ctr" fontAlgn="ctr"/>
                      <a:r>
                        <a:rPr lang="ru-RU" sz="1100" b="0" i="0" u="none" strike="noStrike">
                          <a:effectLst/>
                          <a:latin typeface="Times New Roman CYR"/>
                        </a:rPr>
                        <a:t>4 336 624,70</a:t>
                      </a:r>
                    </a:p>
                  </a:txBody>
                  <a:tcPr marL="9525" marR="9525" marT="9525" marB="0" anchor="ctr"/>
                </a:tc>
                <a:tc>
                  <a:txBody>
                    <a:bodyPr/>
                    <a:lstStyle/>
                    <a:p>
                      <a:pPr algn="ctr" fontAlgn="ctr"/>
                      <a:r>
                        <a:rPr lang="ru-RU" sz="1100" b="0" i="0" u="none" strike="noStrike">
                          <a:effectLst/>
                          <a:latin typeface="Times New Roman CYR"/>
                        </a:rPr>
                        <a:t>154 500,00</a:t>
                      </a:r>
                    </a:p>
                  </a:txBody>
                  <a:tcPr marL="9525" marR="9525" marT="9525" marB="0" anchor="ctr"/>
                </a:tc>
                <a:tc>
                  <a:txBody>
                    <a:bodyPr/>
                    <a:lstStyle/>
                    <a:p>
                      <a:pPr algn="ctr" fontAlgn="ctr"/>
                      <a:r>
                        <a:rPr lang="ru-RU" sz="1100" b="0" i="0" u="none" strike="noStrike">
                          <a:effectLst/>
                          <a:latin typeface="Times New Roman CYR"/>
                        </a:rPr>
                        <a:t>154 500,00</a:t>
                      </a:r>
                    </a:p>
                  </a:txBody>
                  <a:tcPr marL="9525" marR="9525" marT="9525" marB="0" anchor="ctr"/>
                </a:tc>
              </a:tr>
              <a:tr h="350974">
                <a:tc>
                  <a:txBody>
                    <a:bodyPr/>
                    <a:lstStyle/>
                    <a:p>
                      <a:pPr algn="l" fontAlgn="ctr"/>
                      <a:r>
                        <a:rPr lang="ru-RU" sz="1100" b="0" i="0" u="none" strike="noStrike">
                          <a:effectLst/>
                          <a:latin typeface="Times New Roman"/>
                        </a:rPr>
                        <a:t>Обеспечение функционирования кинозала</a:t>
                      </a:r>
                    </a:p>
                  </a:txBody>
                  <a:tcPr marL="9525" marR="9525" marT="9525" marB="0" anchor="ctr"/>
                </a:tc>
                <a:tc>
                  <a:txBody>
                    <a:bodyPr/>
                    <a:lstStyle/>
                    <a:p>
                      <a:pPr algn="ctr" fontAlgn="ctr"/>
                      <a:r>
                        <a:rPr lang="ru-RU" sz="1100" b="0" i="0" u="none" strike="noStrike">
                          <a:effectLst/>
                          <a:latin typeface="Times New Roman CYR"/>
                        </a:rPr>
                        <a:t>10 000,00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484993">
                <a:tc>
                  <a:txBody>
                    <a:bodyPr/>
                    <a:lstStyle/>
                    <a:p>
                      <a:pPr algn="l" fontAlgn="ctr"/>
                      <a:r>
                        <a:rPr lang="ru-RU" sz="1100" b="0" i="0" u="none" strike="noStrike">
                          <a:effectLst/>
                          <a:latin typeface="Times New Roman"/>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p>
                  </a:txBody>
                  <a:tcPr marL="9525" marR="9525" marT="9525" marB="0" anchor="ctr"/>
                </a:tc>
                <a:tc>
                  <a:txBody>
                    <a:bodyPr/>
                    <a:lstStyle/>
                    <a:p>
                      <a:pPr algn="ctr" fontAlgn="ctr"/>
                      <a:r>
                        <a:rPr lang="ru-RU" sz="1100" b="0" i="0" u="none" strike="noStrike">
                          <a:effectLst/>
                          <a:latin typeface="Times New Roman CYR"/>
                        </a:rPr>
                        <a:t>253 000,00</a:t>
                      </a:r>
                    </a:p>
                  </a:txBody>
                  <a:tcPr marL="9525" marR="9525" marT="9525" marB="0" anchor="ctr"/>
                </a:tc>
                <a:tc>
                  <a:txBody>
                    <a:bodyPr/>
                    <a:lstStyle/>
                    <a:p>
                      <a:pPr algn="ctr" fontAlgn="ctr"/>
                      <a:r>
                        <a:rPr lang="ru-RU" sz="1100" b="0" i="0" u="none" strike="noStrike">
                          <a:effectLst/>
                          <a:latin typeface="Times New Roman CYR"/>
                        </a:rPr>
                        <a:t>253 000,00</a:t>
                      </a:r>
                    </a:p>
                  </a:txBody>
                  <a:tcPr marL="9525" marR="9525" marT="9525" marB="0" anchor="ctr"/>
                </a:tc>
                <a:tc>
                  <a:txBody>
                    <a:bodyPr/>
                    <a:lstStyle/>
                    <a:p>
                      <a:pPr algn="ctr" fontAlgn="ctr"/>
                      <a:r>
                        <a:rPr lang="ru-RU" sz="1100" b="0" i="0" u="none" strike="noStrike">
                          <a:effectLst/>
                          <a:latin typeface="Times New Roman CYR"/>
                        </a:rPr>
                        <a:t>253 000,00</a:t>
                      </a:r>
                    </a:p>
                  </a:txBody>
                  <a:tcPr marL="9525" marR="9525" marT="9525" marB="0" anchor="ctr"/>
                </a:tc>
              </a:tr>
              <a:tr h="350974">
                <a:tc>
                  <a:txBody>
                    <a:bodyPr/>
                    <a:lstStyle/>
                    <a:p>
                      <a:pPr algn="l" fontAlgn="ctr"/>
                      <a:r>
                        <a:rPr lang="ru-RU" sz="1100" b="0" i="0" u="none" strike="noStrike" dirty="0">
                          <a:effectLst/>
                          <a:latin typeface="Times New Roman"/>
                        </a:rPr>
                        <a:t>Реализация социально-значимых проектов в рамках  "Народный бюджет" в сфере культуры</a:t>
                      </a:r>
                    </a:p>
                  </a:txBody>
                  <a:tcPr marL="9525" marR="9525" marT="9525" marB="0" anchor="ctr"/>
                </a:tc>
                <a:tc>
                  <a:txBody>
                    <a:bodyPr/>
                    <a:lstStyle/>
                    <a:p>
                      <a:pPr algn="ctr" fontAlgn="ctr"/>
                      <a:r>
                        <a:rPr lang="ru-RU" sz="1100" b="0" i="0" u="none" strike="noStrike">
                          <a:effectLst/>
                          <a:latin typeface="Times New Roman CYR"/>
                        </a:rPr>
                        <a:t>352 050,00</a:t>
                      </a:r>
                    </a:p>
                  </a:txBody>
                  <a:tcPr marL="9525" marR="9525" marT="9525" marB="0" anchor="ctr"/>
                </a:tc>
                <a:tc>
                  <a:txBody>
                    <a:bodyPr/>
                    <a:lstStyle/>
                    <a:p>
                      <a:pPr algn="ctr" fontAlgn="ctr"/>
                      <a:r>
                        <a:rPr lang="ru-RU" sz="1100" b="0" i="0" u="none" strike="noStrike">
                          <a:effectLst/>
                          <a:latin typeface="Times New Roman CYR"/>
                        </a:rPr>
                        <a:t>50 000,00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bl>
          </a:graphicData>
        </a:graphic>
      </p:graphicFrame>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968300220"/>
              </p:ext>
            </p:extLst>
          </p:nvPr>
        </p:nvGraphicFramePr>
        <p:xfrm>
          <a:off x="71655" y="836712"/>
          <a:ext cx="9000689" cy="2941811"/>
        </p:xfrm>
        <a:graphic>
          <a:graphicData uri="http://schemas.openxmlformats.org/drawingml/2006/table">
            <a:tbl>
              <a:tblPr firstRow="1" bandRow="1">
                <a:tableStyleId>{5C22544A-7EE6-4342-B048-85BDC9FD1C3A}</a:tableStyleId>
              </a:tblPr>
              <a:tblGrid>
                <a:gridCol w="5931232"/>
                <a:gridCol w="1025151"/>
                <a:gridCol w="1025151"/>
                <a:gridCol w="1019155"/>
              </a:tblGrid>
              <a:tr h="350974">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2 "Реализация национальной политики, развитие местного народного творчества"</a:t>
                      </a:r>
                    </a:p>
                  </a:txBody>
                  <a:tcPr marL="9525" marR="9525" marT="9525" marB="0" anchor="ctr">
                    <a:solidFill>
                      <a:schemeClr val="accent6">
                        <a:lumMod val="40000"/>
                        <a:lumOff val="60000"/>
                      </a:schemeClr>
                    </a:solidFill>
                  </a:tcPr>
                </a:tc>
                <a:tc>
                  <a:txBody>
                    <a:bodyPr/>
                    <a:lstStyle/>
                    <a:p>
                      <a:pPr algn="ctr" fontAlgn="ctr"/>
                      <a:r>
                        <a:rPr lang="ru-RU" sz="1100" b="1" i="0" u="none" strike="noStrike" dirty="0">
                          <a:solidFill>
                            <a:sysClr val="windowText" lastClr="000000"/>
                          </a:solidFill>
                          <a:effectLst/>
                          <a:latin typeface="Times New Roman CYR"/>
                        </a:rPr>
                        <a:t>320 200,00</a:t>
                      </a:r>
                    </a:p>
                  </a:txBody>
                  <a:tcPr marL="9525" marR="9525" marT="9525" marB="0" anchor="ctr">
                    <a:solidFill>
                      <a:schemeClr val="accent6">
                        <a:lumMod val="40000"/>
                        <a:lumOff val="60000"/>
                      </a:schemeClr>
                    </a:solidFill>
                  </a:tcPr>
                </a:tc>
                <a:tc>
                  <a:txBody>
                    <a:bodyPr/>
                    <a:lstStyle/>
                    <a:p>
                      <a:pPr algn="ctr" fontAlgn="ctr"/>
                      <a:r>
                        <a:rPr lang="ru-RU" sz="1100" b="1" i="0" u="none" strike="noStrike" dirty="0">
                          <a:solidFill>
                            <a:sysClr val="windowText" lastClr="000000"/>
                          </a:solidFill>
                          <a:effectLst/>
                          <a:latin typeface="Times New Roman CYR"/>
                        </a:rPr>
                        <a:t>50 000,00</a:t>
                      </a:r>
                    </a:p>
                  </a:txBody>
                  <a:tcPr marL="9525" marR="9525" marT="9525" marB="0" anchor="ctr">
                    <a:solidFill>
                      <a:schemeClr val="accent6">
                        <a:lumMod val="40000"/>
                        <a:lumOff val="60000"/>
                      </a:schemeClr>
                    </a:solidFill>
                  </a:tcPr>
                </a:tc>
                <a:tc>
                  <a:txBody>
                    <a:bodyPr/>
                    <a:lstStyle/>
                    <a:p>
                      <a:pPr algn="ctr" fontAlgn="ctr"/>
                      <a:r>
                        <a:rPr lang="ru-RU" sz="1100" b="1" i="0" u="none" strike="noStrike" dirty="0">
                          <a:solidFill>
                            <a:sysClr val="windowText" lastClr="000000"/>
                          </a:solidFill>
                          <a:effectLst/>
                          <a:latin typeface="Times New Roman CYR"/>
                        </a:rPr>
                        <a:t>0,00</a:t>
                      </a:r>
                    </a:p>
                  </a:txBody>
                  <a:tcPr marL="9525" marR="9525" marT="9525" marB="0" anchor="ctr">
                    <a:solidFill>
                      <a:schemeClr val="accent6">
                        <a:lumMod val="40000"/>
                        <a:lumOff val="60000"/>
                      </a:schemeClr>
                    </a:solidFill>
                  </a:tcPr>
                </a:tc>
              </a:tr>
              <a:tr h="350974">
                <a:tc>
                  <a:txBody>
                    <a:bodyPr/>
                    <a:lstStyle/>
                    <a:p>
                      <a:pPr algn="l" fontAlgn="ctr"/>
                      <a:r>
                        <a:rPr lang="ru-RU" sz="1100" b="0" i="0" u="none" strike="noStrike">
                          <a:effectLst/>
                          <a:latin typeface="Times New Roman"/>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p>
                  </a:txBody>
                  <a:tcPr marL="9525" marR="9525" marT="9525" marB="0" anchor="ctr"/>
                </a:tc>
                <a:tc>
                  <a:txBody>
                    <a:bodyPr/>
                    <a:lstStyle/>
                    <a:p>
                      <a:pPr algn="ctr" fontAlgn="ctr"/>
                      <a:r>
                        <a:rPr lang="ru-RU" sz="1100" b="0" i="0" u="none" strike="noStrike">
                          <a:effectLst/>
                          <a:latin typeface="Times New Roman CYR"/>
                        </a:rPr>
                        <a:t>35 000,00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dirty="0">
                          <a:effectLst/>
                          <a:latin typeface="Times New Roman"/>
                        </a:rPr>
                        <a:t>Организация и проведение Дней национальных культур</a:t>
                      </a:r>
                    </a:p>
                  </a:txBody>
                  <a:tcPr marL="9525" marR="9525" marT="9525" marB="0" anchor="ctr"/>
                </a:tc>
                <a:tc>
                  <a:txBody>
                    <a:bodyPr/>
                    <a:lstStyle/>
                    <a:p>
                      <a:pPr algn="ctr" fontAlgn="ctr"/>
                      <a:r>
                        <a:rPr lang="ru-RU" sz="1100" b="0" i="0" u="none" strike="noStrike">
                          <a:effectLst/>
                          <a:latin typeface="Times New Roman CYR"/>
                        </a:rPr>
                        <a:t>25 000,00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dirty="0">
                          <a:effectLst/>
                          <a:latin typeface="Times New Roman"/>
                        </a:rPr>
                        <a:t>Реализация проектов в области этнокультурного развития народов</a:t>
                      </a:r>
                    </a:p>
                  </a:txBody>
                  <a:tcPr marL="9525" marR="9525" marT="9525" marB="0" anchor="ctr"/>
                </a:tc>
                <a:tc>
                  <a:txBody>
                    <a:bodyPr/>
                    <a:lstStyle/>
                    <a:p>
                      <a:pPr algn="ctr" fontAlgn="ctr"/>
                      <a:r>
                        <a:rPr lang="ru-RU" sz="1100" b="0" i="0" u="none" strike="noStrike">
                          <a:effectLst/>
                          <a:latin typeface="Times New Roman CYR"/>
                        </a:rPr>
                        <a:t>250 200,00</a:t>
                      </a:r>
                    </a:p>
                  </a:txBody>
                  <a:tcPr marL="9525" marR="9525" marT="9525" marB="0" anchor="ctr"/>
                </a:tc>
                <a:tc>
                  <a:txBody>
                    <a:bodyPr/>
                    <a:lstStyle/>
                    <a:p>
                      <a:pPr algn="ctr" fontAlgn="ctr"/>
                      <a:r>
                        <a:rPr lang="ru-RU" sz="1100" b="0" i="0" u="none" strike="noStrike" dirty="0">
                          <a:effectLst/>
                          <a:latin typeface="Times New Roman CYR"/>
                        </a:rPr>
                        <a:t>50 000,00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dirty="0">
                          <a:effectLst/>
                          <a:latin typeface="Times New Roman"/>
                        </a:rPr>
                        <a:t>Организация выставок-ярмарок народных художественных промыслов</a:t>
                      </a:r>
                    </a:p>
                  </a:txBody>
                  <a:tcPr marL="9525" marR="9525" marT="9525" marB="0" anchor="ctr"/>
                </a:tc>
                <a:tc>
                  <a:txBody>
                    <a:bodyPr/>
                    <a:lstStyle/>
                    <a:p>
                      <a:pPr algn="ctr" fontAlgn="ctr"/>
                      <a:r>
                        <a:rPr lang="ru-RU" sz="1100" b="0" i="0" u="none" strike="noStrike">
                          <a:effectLst/>
                          <a:latin typeface="Times New Roman CYR"/>
                        </a:rPr>
                        <a:t>10 000,00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r h="350974">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3 "Строительство и ремонт, капитальный ремонт и реконструкция зданий и помещений учреждений  культуры"</a:t>
                      </a:r>
                    </a:p>
                  </a:txBody>
                  <a:tcPr marL="9525" marR="9525" marT="9525" marB="0" anchor="ctr"/>
                </a:tc>
                <a:tc>
                  <a:txBody>
                    <a:bodyPr/>
                    <a:lstStyle/>
                    <a:p>
                      <a:pPr algn="ctr" fontAlgn="ctr"/>
                      <a:r>
                        <a:rPr lang="ru-RU" sz="1100" b="1" i="0" u="none" strike="noStrike" dirty="0">
                          <a:effectLst/>
                          <a:latin typeface="Times New Roman CYR"/>
                        </a:rPr>
                        <a:t>35 403 400,00</a:t>
                      </a:r>
                    </a:p>
                  </a:txBody>
                  <a:tcPr marL="9525" marR="9525" marT="9525" marB="0" anchor="ctr"/>
                </a:tc>
                <a:tc>
                  <a:txBody>
                    <a:bodyPr/>
                    <a:lstStyle/>
                    <a:p>
                      <a:pPr algn="ctr" fontAlgn="ctr"/>
                      <a:r>
                        <a:rPr lang="ru-RU" sz="1100" b="1" i="0" u="none" strike="noStrike" dirty="0">
                          <a:effectLst/>
                          <a:latin typeface="Times New Roman CYR"/>
                        </a:rPr>
                        <a:t>0,00</a:t>
                      </a:r>
                    </a:p>
                  </a:txBody>
                  <a:tcPr marL="9525" marR="9525" marT="9525" marB="0" anchor="ctr"/>
                </a:tc>
                <a:tc>
                  <a:txBody>
                    <a:bodyPr/>
                    <a:lstStyle/>
                    <a:p>
                      <a:pPr algn="ctr" fontAlgn="ctr"/>
                      <a:r>
                        <a:rPr lang="ru-RU" sz="1100" b="1" i="0" u="none" strike="noStrike" dirty="0">
                          <a:effectLst/>
                          <a:latin typeface="Times New Roman CYR"/>
                        </a:rPr>
                        <a:t>0,00</a:t>
                      </a:r>
                    </a:p>
                  </a:txBody>
                  <a:tcPr marL="9525" marR="9525" marT="9525" marB="0" anchor="ctr"/>
                </a:tc>
              </a:tr>
              <a:tr h="484993">
                <a:tc>
                  <a:txBody>
                    <a:bodyPr/>
                    <a:lstStyle/>
                    <a:p>
                      <a:pPr algn="l" fontAlgn="ctr"/>
                      <a:r>
                        <a:rPr lang="ru-RU" sz="1100" b="0" i="0" u="none" strike="noStrike" dirty="0">
                          <a:effectLst/>
                          <a:latin typeface="Times New Roman"/>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 </a:t>
                      </a:r>
                    </a:p>
                  </a:txBody>
                  <a:tcPr marL="9525" marR="9525" marT="9525" marB="0" anchor="ctr"/>
                </a:tc>
                <a:tc>
                  <a:txBody>
                    <a:bodyPr/>
                    <a:lstStyle/>
                    <a:p>
                      <a:pPr algn="ctr" fontAlgn="ctr"/>
                      <a:r>
                        <a:rPr lang="ru-RU" sz="1100" b="0" i="0" u="none" strike="noStrike">
                          <a:effectLst/>
                          <a:latin typeface="Times New Roman CYR"/>
                        </a:rPr>
                        <a:t>284 400,00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dirty="0">
                          <a:effectLst/>
                          <a:latin typeface="Times New Roman"/>
                        </a:rPr>
                        <a:t>Строительство социокультурного центра в </a:t>
                      </a:r>
                      <a:r>
                        <a:rPr lang="ru-RU" sz="1100" b="0" i="0" u="none" strike="noStrike" dirty="0" err="1">
                          <a:effectLst/>
                          <a:latin typeface="Times New Roman"/>
                        </a:rPr>
                        <a:t>с.Подчерье</a:t>
                      </a:r>
                      <a:r>
                        <a:rPr lang="ru-RU" sz="1100" b="0" i="0" u="none" strike="noStrike" dirty="0">
                          <a:effectLst/>
                          <a:latin typeface="Times New Roman"/>
                        </a:rPr>
                        <a:t>, в том числе проведение проектно-изыскательских работ и разработка проектно-сметной документации</a:t>
                      </a:r>
                    </a:p>
                  </a:txBody>
                  <a:tcPr marL="9525" marR="9525" marT="9525" marB="0" anchor="ctr"/>
                </a:tc>
                <a:tc>
                  <a:txBody>
                    <a:bodyPr/>
                    <a:lstStyle/>
                    <a:p>
                      <a:pPr algn="ctr" fontAlgn="ctr"/>
                      <a:r>
                        <a:rPr lang="ru-RU" sz="1100" b="0" i="0" u="none" strike="noStrike">
                          <a:effectLst/>
                          <a:latin typeface="Times New Roman CYR"/>
                        </a:rPr>
                        <a:t>35 119 000,00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bl>
          </a:graphicData>
        </a:graphic>
      </p:graphicFrame>
      <p:sp>
        <p:nvSpPr>
          <p:cNvPr id="12" name="CustomShape 1"/>
          <p:cNvSpPr/>
          <p:nvPr/>
        </p:nvSpPr>
        <p:spPr>
          <a:xfrm>
            <a:off x="123382" y="3861048"/>
            <a:ext cx="4088578" cy="30963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4932040" y="3860888"/>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117997567"/>
              </p:ext>
            </p:extLst>
          </p:nvPr>
        </p:nvGraphicFramePr>
        <p:xfrm>
          <a:off x="4644008" y="4443751"/>
          <a:ext cx="4103992" cy="20023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7490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26" name="TextShape 2"/>
          <p:cNvSpPr txBox="1"/>
          <p:nvPr/>
        </p:nvSpPr>
        <p:spPr>
          <a:xfrm>
            <a:off x="2448000" y="648000"/>
            <a:ext cx="4156920" cy="708840"/>
          </a:xfrm>
          <a:prstGeom prst="rect">
            <a:avLst/>
          </a:prstGeom>
          <a:noFill/>
          <a:ln>
            <a:noFill/>
          </a:ln>
        </p:spPr>
        <p:txBody>
          <a:bodyPr lIns="90000" tIns="45000" rIns="90000" bIns="45000"/>
          <a:lstStyle/>
          <a:p>
            <a:pPr algn="ctr"/>
            <a:r>
              <a:rPr lang="ru-RU" sz="2200" b="1" i="1" strike="noStrike" spc="-1">
                <a:solidFill>
                  <a:srgbClr val="000000"/>
                </a:solidFill>
                <a:latin typeface="Times New Roman"/>
              </a:rPr>
              <a:t>Основные целевые индикаторы </a:t>
            </a:r>
            <a:endParaRPr lang="ru-RU" sz="2200" b="0" strike="noStrike" spc="-1">
              <a:latin typeface="Arial"/>
            </a:endParaRPr>
          </a:p>
          <a:p>
            <a:pPr algn="ctr"/>
            <a:r>
              <a:rPr lang="ru-RU" sz="2200" b="1" i="1" strike="noStrike" spc="-1">
                <a:solidFill>
                  <a:srgbClr val="000000"/>
                </a:solidFill>
                <a:latin typeface="Times New Roman"/>
              </a:rPr>
              <a:t>муниципальной программы</a:t>
            </a:r>
            <a:endParaRPr lang="ru-RU" sz="2200" b="0" strike="noStrike" spc="-1">
              <a:latin typeface="Arial"/>
            </a:endParaRPr>
          </a:p>
        </p:txBody>
      </p:sp>
      <p:graphicFrame>
        <p:nvGraphicFramePr>
          <p:cNvPr id="527" name="Table 3"/>
          <p:cNvGraphicFramePr/>
          <p:nvPr>
            <p:extLst>
              <p:ext uri="{D42A27DB-BD31-4B8C-83A1-F6EECF244321}">
                <p14:modId xmlns:p14="http://schemas.microsoft.com/office/powerpoint/2010/main" val="2409910735"/>
              </p:ext>
            </p:extLst>
          </p:nvPr>
        </p:nvGraphicFramePr>
        <p:xfrm>
          <a:off x="275400" y="1385280"/>
          <a:ext cx="8602920" cy="4857120"/>
        </p:xfrm>
        <a:graphic>
          <a:graphicData uri="http://schemas.openxmlformats.org/drawingml/2006/table">
            <a:tbl>
              <a:tblPr>
                <a:tableStyleId>{E8B1032C-EA38-4F05-BA0D-38AFFFC7BED3}</a:tableStyleId>
              </a:tblPr>
              <a:tblGrid>
                <a:gridCol w="2856440"/>
                <a:gridCol w="1049920"/>
                <a:gridCol w="560520"/>
                <a:gridCol w="695880"/>
                <a:gridCol w="669240"/>
                <a:gridCol w="660960"/>
                <a:gridCol w="634320"/>
                <a:gridCol w="669240"/>
                <a:gridCol w="806400"/>
              </a:tblGrid>
              <a:tr h="595080">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2015</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2016</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2017</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2019</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2020</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tc>
              </a:tr>
              <a:tr h="366480">
                <a:tc gridSpan="9">
                  <a:txBody>
                    <a:bodyPr/>
                    <a:lstStyle/>
                    <a:p>
                      <a:pPr algn="ctr"/>
                      <a:r>
                        <a:rPr lang="ru-RU" sz="1200" strike="noStrike" spc="-1" dirty="0">
                          <a:latin typeface="Times New Roman" panose="02020603050405020304" pitchFamily="18" charset="0"/>
                          <a:cs typeface="Times New Roman" panose="02020603050405020304" pitchFamily="18" charset="0"/>
                        </a:rPr>
                        <a:t> Муниципальная программа  городского округа  «Вуктыл» «Развитие культуры»</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r>
              <a:tr h="1064880">
                <a:tc>
                  <a:txBody>
                    <a:bodyPr/>
                    <a:lstStyle/>
                    <a:p>
                      <a:pPr algn="ctr"/>
                      <a:r>
                        <a:rPr lang="ru-RU" sz="1200" strike="noStrike" spc="-1">
                          <a:latin typeface="Times New Roman" panose="02020603050405020304" pitchFamily="18" charset="0"/>
                          <a:cs typeface="Times New Roman" panose="02020603050405020304" pitchFamily="18" charset="0"/>
                        </a:rPr>
                        <a:t>Доля детей, привлекаемых к посещению творческих мероприятий, от общего числа детей в городском округе «Вуктыл»</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16,3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16,8</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17</a:t>
                      </a:r>
                      <a:endParaRPr lang="ru-RU" sz="1200" b="0" strike="noStrike" spc="-1">
                        <a:latin typeface="Times New Roman" panose="02020603050405020304" pitchFamily="18" charset="0"/>
                        <a:cs typeface="Times New Roman" panose="02020603050405020304" pitchFamily="18" charset="0"/>
                      </a:endParaRPr>
                    </a:p>
                  </a:txBody>
                  <a:tcPr marL="90000" marR="90000"/>
                </a:tc>
              </a:tr>
              <a:tr h="832320">
                <a:tc>
                  <a:txBody>
                    <a:bodyPr/>
                    <a:lstStyle/>
                    <a:p>
                      <a:pPr algn="ctr"/>
                      <a:r>
                        <a:rPr lang="ru-RU" sz="1200" strike="noStrike" spc="-1">
                          <a:latin typeface="Times New Roman" panose="02020603050405020304" pitchFamily="18" charset="0"/>
                          <a:cs typeface="Times New Roman" panose="02020603050405020304" pitchFamily="18" charset="0"/>
                        </a:rPr>
                        <a:t>Удельный вес населения, участвующего в платных культурно-досуговых мероприятиях</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57,9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58,2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60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60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60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60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1998360">
                <a:tc>
                  <a:txBody>
                    <a:bodyPr/>
                    <a:lstStyle/>
                    <a:p>
                      <a:pPr algn="ctr"/>
                      <a:r>
                        <a:rPr lang="ru-RU" sz="1200" strike="noStrike" spc="-1">
                          <a:latin typeface="Times New Roman" panose="02020603050405020304" pitchFamily="18" charset="0"/>
                          <a:cs typeface="Times New Roman" panose="02020603050405020304" pitchFamily="18" charset="0"/>
                        </a:rPr>
                        <a:t>Удельный вес населения, участвующего в мероприятиях в области сохранения национальной самобытности, развития родных языков и национальной  культуры  народов, проживающих на территории  городского округа «Вуктыл»  от общей численности населения городского округа «Вуктыл»</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11,0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12,0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13,5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a:t>
            </a:r>
            <a:endParaRPr lang="ru-RU" sz="2000" b="0" strike="noStrike" spc="-1" dirty="0">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Обеспечение реализации программы осуществляет администрация ГО «Вуктыл», соисполнителем программы является Управление образования администрации ГО «Вуктыл».</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Расходы на реализацию </a:t>
            </a:r>
            <a:r>
              <a:rPr lang="ru-RU" sz="1400" b="1" strike="noStrike" spc="-1" dirty="0" smtClean="0">
                <a:solidFill>
                  <a:srgbClr val="000000"/>
                </a:solidFill>
                <a:latin typeface="Times New Roman"/>
                <a:ea typeface="Microsoft YaHei"/>
              </a:rPr>
              <a:t>составляют</a:t>
            </a:r>
            <a:r>
              <a:rPr lang="ru-RU" sz="1400" b="1" strike="noStrike" spc="-1" dirty="0">
                <a:solidFill>
                  <a:srgbClr val="000000"/>
                </a:solidFill>
                <a:latin typeface="Times New Roman"/>
                <a:ea typeface="Microsoft YaHei"/>
              </a:rPr>
              <a:t>:</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190850237"/>
              </p:ext>
            </p:extLst>
          </p:nvPr>
        </p:nvGraphicFramePr>
        <p:xfrm>
          <a:off x="107572" y="1620168"/>
          <a:ext cx="8964496" cy="5151498"/>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2019 год</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2020 год</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2021 год</a:t>
                      </a:r>
                      <a:endParaRPr lang="ru-RU" sz="1200" dirty="0">
                        <a:latin typeface="Times New Roman" panose="02020603050405020304" pitchFamily="18" charset="0"/>
                        <a:cs typeface="Times New Roman" panose="02020603050405020304" pitchFamily="18" charset="0"/>
                      </a:endParaRPr>
                    </a:p>
                  </a:txBody>
                  <a:tcPr/>
                </a:tc>
              </a:tr>
              <a:tr h="362497">
                <a:tc>
                  <a:txBody>
                    <a:bodyPr/>
                    <a:lstStyle/>
                    <a:p>
                      <a:pPr algn="just"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15 799 868,63</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8 926 773,93</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9 606 773,93</a:t>
                      </a:r>
                    </a:p>
                  </a:txBody>
                  <a:tcPr marL="9525" marR="9525" marT="9525" marB="0" anchor="ctr"/>
                </a:tc>
              </a:tr>
              <a:tr h="358203">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системы физической культуры и спорта"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11 149 213,08</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8 926 773,93</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9 606 773,93</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КДЮСШ</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9 824 717,32</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8 856 773,93</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8 856 773,93</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Обучение и повышение квалификации работников отрасли физической культуры и спорта, прохождение семинаров и мастер классов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социально-значимых проектов в рамках проекта «Народный бюджет» в сфере физической культуры и спорта</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379 400,00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85 095,76</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650 000,00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проведений мероприятий по внедрению и популяризации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r>
              <a:tr h="362497">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"Строительство, ремонт, капитальный ремонт, реконструкция зданий, помещений учреждений и объектов сферы физической культуры и спорта"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4 650 655,55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реконструкция, капитальный и текущий ремонт зданий учреждений и объектов сферы физической культуры и спорта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4 590 655,55</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Составление проектно-сметной документации, смет, проведение экспертизы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576000" y="1916640"/>
            <a:ext cx="7776000" cy="387360"/>
          </a:xfrm>
          <a:prstGeom prst="rect">
            <a:avLst/>
          </a:prstGeom>
          <a:noFill/>
          <a:ln>
            <a:noFill/>
          </a:ln>
        </p:spPr>
        <p:txBody>
          <a:bodyPr lIns="90000" tIns="45000" rIns="90000" bIns="45000"/>
          <a:lstStyle/>
          <a:p>
            <a:pPr algn="ctr"/>
            <a:r>
              <a:rPr lang="ru-RU" sz="1600" b="1" i="1" strike="noStrike" spc="-1">
                <a:solidFill>
                  <a:srgbClr val="21409A"/>
                </a:solidFill>
                <a:latin typeface="Times New Roman"/>
              </a:rPr>
              <a:t>               </a:t>
            </a:r>
            <a:r>
              <a:rPr lang="ru-RU" sz="1600" b="1" i="1" strike="noStrike" spc="-1">
                <a:solidFill>
                  <a:srgbClr val="CE181E"/>
                </a:solidFill>
                <a:latin typeface="Times New Roman"/>
              </a:rPr>
              <a:t>Основные целевые индикаторы муниципальной программы</a:t>
            </a:r>
            <a:endParaRPr lang="ru-RU" sz="1600" b="0" strike="noStrike" spc="-1">
              <a:latin typeface="Arial"/>
            </a:endParaRPr>
          </a:p>
        </p:txBody>
      </p:sp>
      <p:graphicFrame>
        <p:nvGraphicFramePr>
          <p:cNvPr id="537" name="Table 3"/>
          <p:cNvGraphicFramePr/>
          <p:nvPr/>
        </p:nvGraphicFramePr>
        <p:xfrm>
          <a:off x="396720" y="2185200"/>
          <a:ext cx="7982640" cy="2116080"/>
        </p:xfrm>
        <a:graphic>
          <a:graphicData uri="http://schemas.openxmlformats.org/drawingml/2006/table">
            <a:tbl>
              <a:tblPr/>
              <a:tblGrid>
                <a:gridCol w="2867040"/>
                <a:gridCol w="747720"/>
                <a:gridCol w="623160"/>
                <a:gridCol w="623880"/>
                <a:gridCol w="623160"/>
                <a:gridCol w="622080"/>
                <a:gridCol w="623880"/>
                <a:gridCol w="623160"/>
                <a:gridCol w="628560"/>
              </a:tblGrid>
              <a:tr h="576000">
                <a:tc>
                  <a:txBody>
                    <a:bodyPr/>
                    <a:lstStyle/>
                    <a:p>
                      <a:pPr algn="ctr"/>
                      <a:r>
                        <a:rPr lang="ru-RU" sz="1200" b="1" strike="noStrike" spc="-1">
                          <a:latin typeface="Times New Roman"/>
                        </a:rPr>
                        <a:t>Показатель (индикатор) </a:t>
                      </a:r>
                      <a:endParaRPr lang="ru-RU" sz="1200" b="0" strike="noStrike" spc="-1">
                        <a:latin typeface="Arial"/>
                      </a:endParaRPr>
                    </a:p>
                    <a:p>
                      <a:pPr algn="ctr"/>
                      <a:r>
                        <a:rPr lang="ru-RU" sz="1200" b="1" strike="noStrike" spc="-1">
                          <a:latin typeface="Times New Roman"/>
                        </a:rPr>
                        <a:t>(наименование)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pPr algn="ctr"/>
                      <a:r>
                        <a:rPr lang="ru-RU" sz="1200" b="1" strike="noStrike" spc="-1">
                          <a:latin typeface="Times New Roman"/>
                        </a:rPr>
                        <a:t>Ед. </a:t>
                      </a:r>
                      <a:endParaRPr lang="ru-RU" sz="1200" b="0" strike="noStrike" spc="-1">
                        <a:latin typeface="Arial"/>
                      </a:endParaRPr>
                    </a:p>
                    <a:p>
                      <a:pPr algn="ctr"/>
                      <a:r>
                        <a:rPr lang="ru-RU" sz="1200" b="1" strike="noStrike" spc="-1">
                          <a:latin typeface="Times New Roman"/>
                        </a:rPr>
                        <a:t>измерения</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r>
              <a:tr h="318960">
                <a:tc gridSpan="9">
                  <a:txBody>
                    <a:bodyPr/>
                    <a:lstStyle/>
                    <a:p>
                      <a:pPr algn="ctr"/>
                      <a:r>
                        <a:rPr lang="ru-RU" sz="1200" b="1" strike="noStrike" spc="-1">
                          <a:latin typeface="Times New Roman"/>
                        </a:rPr>
                        <a:t>Муниципальная программа «Развитие физической культуры и спорта»</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699840">
                <a:tc>
                  <a:txBody>
                    <a:bodyPr/>
                    <a:lstStyle/>
                    <a:p>
                      <a:pPr algn="just"/>
                      <a:r>
                        <a:rPr lang="ru-RU" sz="1200" b="0" strike="noStrike" spc="-1">
                          <a:latin typeface="Times New Roman"/>
                        </a:rPr>
                        <a:t>Удельный вес населения, систематически занимающегося физической культурой и спортом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35,28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35,41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37,17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40,32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42,84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45,36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46,5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r>
              <a:tr h="216000">
                <a:tc>
                  <a:txBody>
                    <a:bodyPr/>
                    <a:lstStyle/>
                    <a:p>
                      <a:pPr algn="just"/>
                      <a:r>
                        <a:rPr lang="ru-RU" sz="1200" b="0" strike="noStrike" spc="-1">
                          <a:latin typeface="Times New Roman"/>
                        </a:rPr>
                        <a:t>Уровень физической подготовки спортсменов: массовые разряды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человек</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245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250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255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260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270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a:solidFill>
                  <a:srgbClr val="0000FF"/>
                </a:solidFill>
                <a:latin typeface="Calibri"/>
                <a:ea typeface="Microsoft YaHei"/>
              </a:rPr>
              <a:t>Задачи муниципальной программы:</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1. Обеспечение населения городского округа «Вуктыл» возможностями для удовлетворения потребностей в занятиях физической культурой и спортом.</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2. Улучшение технического состояния учреждений и объектов сферы физической культуры и спорта.</a:t>
            </a:r>
            <a:endParaRPr lang="ru-RU" sz="1400" b="0" strike="noStrike" spc="-1">
              <a:latin typeface="Arial"/>
            </a:endParaRPr>
          </a:p>
          <a:p>
            <a:pPr algn="just">
              <a:lnSpc>
                <a:spcPct val="100000"/>
              </a:lnSpc>
            </a:pPr>
            <a:r>
              <a:rPr lang="ru-RU" sz="1400" b="1" strike="noStrike" spc="-1">
                <a:solidFill>
                  <a:srgbClr val="0000FF"/>
                </a:solidFill>
                <a:latin typeface="Calibri"/>
                <a:ea typeface="Microsoft YaHei"/>
              </a:rPr>
              <a:t>Цель муниципальной программы </a:t>
            </a:r>
            <a:r>
              <a:rPr lang="ru-RU" sz="1400" b="1" strike="noStrike" spc="-1">
                <a:solidFill>
                  <a:srgbClr val="000000"/>
                </a:solidFill>
                <a:latin typeface="Calibri"/>
                <a:ea typeface="Microsoft YaHei"/>
              </a:rPr>
              <a:t>- совершенствование системы физической культуры и спорта. </a:t>
            </a:r>
            <a:endParaRPr lang="ru-RU" sz="1400" b="0" strike="noStrike" spc="-1">
              <a:latin typeface="Arial"/>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06520" y="4435560"/>
            <a:ext cx="6081480" cy="316440"/>
          </a:xfrm>
          <a:prstGeom prst="rect">
            <a:avLst/>
          </a:prstGeom>
          <a:noFill/>
          <a:ln>
            <a:noFill/>
          </a:ln>
        </p:spPr>
        <p:txBody>
          <a:bodyPr lIns="90000" tIns="45000" rIns="90000" bIns="45000"/>
          <a:lstStyle/>
          <a:p>
            <a:pPr algn="ctr">
              <a:lnSpc>
                <a:spcPct val="100000"/>
              </a:lnSpc>
            </a:pPr>
            <a:r>
              <a:rPr lang="ru-RU" sz="1600" b="1" i="1" strike="noStrike" spc="-1">
                <a:solidFill>
                  <a:srgbClr val="ED1C24"/>
                </a:solidFill>
                <a:latin typeface="Times New Roman"/>
                <a:ea typeface="Microsoft YaHei"/>
              </a:rPr>
              <a:t>Доля расходов на реализацию программы в расходах бюджета, %</a:t>
            </a:r>
            <a:endParaRPr lang="ru-RU" sz="1600" b="0" strike="noStrike" spc="-1">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159040758"/>
              </p:ext>
            </p:extLst>
          </p:nvPr>
        </p:nvGraphicFramePr>
        <p:xfrm>
          <a:off x="1547664" y="4941168"/>
          <a:ext cx="5832648" cy="16719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545" name="TextShape 3"/>
          <p:cNvSpPr txBox="1"/>
          <p:nvPr/>
        </p:nvSpPr>
        <p:spPr>
          <a:xfrm>
            <a:off x="2233320" y="651080"/>
            <a:ext cx="4987440" cy="434632"/>
          </a:xfrm>
          <a:prstGeom prst="rect">
            <a:avLst/>
          </a:prstGeom>
          <a:noFill/>
          <a:ln>
            <a:noFill/>
          </a:ln>
        </p:spPr>
        <p:txBody>
          <a:bodyPr lIns="90000" tIns="45000" rIns="90000" bIns="45000"/>
          <a:lstStyle/>
          <a:p>
            <a:pPr algn="ctr">
              <a:lnSpc>
                <a:spcPct val="100000"/>
              </a:lnSpc>
            </a:pPr>
            <a:r>
              <a:rPr lang="ru-RU" sz="1300" b="1" strike="noStrike" spc="-1" dirty="0">
                <a:solidFill>
                  <a:srgbClr val="000000"/>
                </a:solidFill>
                <a:latin typeface="Times New Roman"/>
                <a:ea typeface="Microsoft YaHei"/>
              </a:rPr>
              <a:t>На реализацию данной программы предусмотрено:</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      </a:t>
            </a:r>
            <a:endParaRPr lang="ru-RU" sz="13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195183002"/>
              </p:ext>
            </p:extLst>
          </p:nvPr>
        </p:nvGraphicFramePr>
        <p:xfrm>
          <a:off x="125752" y="997439"/>
          <a:ext cx="8892496" cy="5771463"/>
        </p:xfrm>
        <a:graphic>
          <a:graphicData uri="http://schemas.openxmlformats.org/drawingml/2006/table">
            <a:tbl>
              <a:tblPr firstRow="1" bandRow="1">
                <a:tableStyleId>{5C22544A-7EE6-4342-B048-85BDC9FD1C3A}</a:tableStyleId>
              </a:tblPr>
              <a:tblGrid>
                <a:gridCol w="6117720"/>
                <a:gridCol w="974576"/>
                <a:gridCol w="936104"/>
                <a:gridCol w="864096"/>
              </a:tblGrid>
              <a:tr h="307543">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2019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2020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2021 год</a:t>
                      </a:r>
                      <a:endParaRPr lang="ru-RU" sz="1200" dirty="0">
                        <a:latin typeface="Times New Roman" panose="02020603050405020304" pitchFamily="18" charset="0"/>
                        <a:cs typeface="Times New Roman" panose="02020603050405020304" pitchFamily="18" charset="0"/>
                      </a:endParaRPr>
                    </a:p>
                  </a:txBody>
                  <a:tcPr/>
                </a:tc>
              </a:tr>
              <a:tr h="35888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200" b="1" i="0" u="none" strike="noStrike">
                          <a:effectLst/>
                          <a:latin typeface="Times New Roman CYR"/>
                        </a:rPr>
                        <a:t>10 498 981,98</a:t>
                      </a:r>
                    </a:p>
                  </a:txBody>
                  <a:tcPr marL="9525" marR="9525" marT="9525" marB="0" anchor="ctr"/>
                </a:tc>
                <a:tc>
                  <a:txBody>
                    <a:bodyPr/>
                    <a:lstStyle/>
                    <a:p>
                      <a:pPr algn="ctr" fontAlgn="ctr"/>
                      <a:r>
                        <a:rPr lang="ru-RU" sz="1200" b="1" i="0" u="none" strike="noStrike">
                          <a:effectLst/>
                          <a:latin typeface="Times New Roman CYR"/>
                        </a:rPr>
                        <a:t>3 633 289,98</a:t>
                      </a:r>
                    </a:p>
                  </a:txBody>
                  <a:tcPr marL="9525" marR="9525" marT="9525" marB="0" anchor="ctr"/>
                </a:tc>
                <a:tc>
                  <a:txBody>
                    <a:bodyPr/>
                    <a:lstStyle/>
                    <a:p>
                      <a:pPr algn="ctr" fontAlgn="ctr"/>
                      <a:r>
                        <a:rPr lang="ru-RU" sz="1200" b="1" i="0" u="none" strike="noStrike" dirty="0">
                          <a:effectLst/>
                          <a:latin typeface="Times New Roman CYR"/>
                        </a:rPr>
                        <a:t>3 476 039,98</a:t>
                      </a:r>
                    </a:p>
                  </a:txBody>
                  <a:tcPr marL="9525" marR="9525" marT="9525" marB="0" anchor="ctr"/>
                </a:tc>
              </a:tr>
              <a:tr h="35888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200" b="1" i="0" u="none" strike="noStrike">
                          <a:effectLst/>
                          <a:latin typeface="Times New Roman CYR"/>
                        </a:rPr>
                        <a:t>2 016 500,00</a:t>
                      </a:r>
                    </a:p>
                  </a:txBody>
                  <a:tcPr marL="9525" marR="9525" marT="9525" marB="0" anchor="ctr"/>
                </a:tc>
                <a:tc>
                  <a:txBody>
                    <a:bodyPr/>
                    <a:lstStyle/>
                    <a:p>
                      <a:pPr algn="ctr" fontAlgn="ctr"/>
                      <a:r>
                        <a:rPr lang="ru-RU" sz="1200" b="1" i="0" u="none" strike="noStrike">
                          <a:effectLst/>
                          <a:latin typeface="Times New Roman CYR"/>
                        </a:rPr>
                        <a:t>1 229 000,00</a:t>
                      </a:r>
                    </a:p>
                  </a:txBody>
                  <a:tcPr marL="9525" marR="9525" marT="9525" marB="0" anchor="ctr"/>
                </a:tc>
                <a:tc>
                  <a:txBody>
                    <a:bodyPr/>
                    <a:lstStyle/>
                    <a:p>
                      <a:pPr algn="ctr" fontAlgn="ctr"/>
                      <a:r>
                        <a:rPr lang="ru-RU" sz="1200" b="1" i="0" u="none" strike="noStrike" dirty="0">
                          <a:effectLst/>
                          <a:latin typeface="Times New Roman CYR"/>
                        </a:rPr>
                        <a:t>1 229 000,00</a:t>
                      </a:r>
                    </a:p>
                  </a:txBody>
                  <a:tcPr marL="9525" marR="9525" marT="9525" marB="0" anchor="ctr"/>
                </a:tc>
              </a:tr>
              <a:tr h="358888">
                <a:tc>
                  <a:txBody>
                    <a:bodyPr/>
                    <a:lstStyle/>
                    <a:p>
                      <a:pPr algn="l" fontAlgn="ctr"/>
                      <a:r>
                        <a:rPr lang="ru-RU" sz="1200" b="0" i="0" u="none" strike="noStrike" dirty="0">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200" b="0" i="0" u="none" strike="noStrike">
                          <a:effectLst/>
                          <a:latin typeface="Times New Roman CYR"/>
                        </a:rPr>
                        <a:t>22 500,00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r>
              <a:tr h="358888">
                <a:tc>
                  <a:txBody>
                    <a:bodyPr/>
                    <a:lstStyle/>
                    <a:p>
                      <a:pPr algn="l" fontAlgn="ctr"/>
                      <a:r>
                        <a:rPr lang="ru-RU" sz="1200" b="0" i="0" u="none" strike="noStrike" dirty="0">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200" b="0" i="0" u="none" strike="noStrike">
                          <a:effectLst/>
                          <a:latin typeface="Times New Roman CYR"/>
                        </a:rPr>
                        <a:t>12 500,00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r>
              <a:tr h="358888">
                <a:tc>
                  <a:txBody>
                    <a:bodyPr/>
                    <a:lstStyle/>
                    <a:p>
                      <a:pPr algn="l" fontAlgn="ctr"/>
                      <a:r>
                        <a:rPr lang="ru-RU" sz="1200" b="0" i="0" u="none" strike="noStrike" dirty="0">
                          <a:effectLst/>
                          <a:latin typeface="Times New Roman"/>
                        </a:rPr>
                        <a:t>Укомплектование  специальной боевой одеждой пожарного добровольной пожарной охраны   и материальное  стимулирование  членов  добровольной  пожарной охраны </a:t>
                      </a:r>
                    </a:p>
                  </a:txBody>
                  <a:tcPr marL="9525" marR="9525" marT="9525" marB="0" anchor="ctr"/>
                </a:tc>
                <a:tc>
                  <a:txBody>
                    <a:bodyPr/>
                    <a:lstStyle/>
                    <a:p>
                      <a:pPr algn="ctr" fontAlgn="ctr"/>
                      <a:r>
                        <a:rPr lang="ru-RU" sz="1200" b="0" i="0" u="none" strike="noStrike">
                          <a:effectLst/>
                          <a:latin typeface="Times New Roman CYR"/>
                        </a:rPr>
                        <a:t>30 000,00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r>
              <a:tr h="533777">
                <a:tc>
                  <a:txBody>
                    <a:bodyPr/>
                    <a:lstStyle/>
                    <a:p>
                      <a:pPr algn="l" fontAlgn="ctr"/>
                      <a:r>
                        <a:rPr lang="ru-RU" sz="1200" b="0" i="0" u="none" strike="noStrike" dirty="0">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200" b="0" i="0" u="none" strike="noStrike">
                          <a:effectLst/>
                          <a:latin typeface="Times New Roman CYR"/>
                        </a:rPr>
                        <a:t>15 000,00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r>
              <a:tr h="307543">
                <a:tc>
                  <a:txBody>
                    <a:bodyPr/>
                    <a:lstStyle/>
                    <a:p>
                      <a:pPr algn="l" fontAlgn="ctr"/>
                      <a:r>
                        <a:rPr lang="ru-RU" sz="1200" b="0" i="0" u="none" strike="noStrike" dirty="0">
                          <a:effectLst/>
                          <a:latin typeface="Times New Roman"/>
                        </a:rPr>
                        <a:t>Оснащение сельских населенных пунктов ГО "Вуктыл" средствами пожаротушения</a:t>
                      </a:r>
                    </a:p>
                  </a:txBody>
                  <a:tcPr marL="9525" marR="9525" marT="9525" marB="0" anchor="ctr"/>
                </a:tc>
                <a:tc>
                  <a:txBody>
                    <a:bodyPr/>
                    <a:lstStyle/>
                    <a:p>
                      <a:pPr algn="ctr" fontAlgn="ctr"/>
                      <a:r>
                        <a:rPr lang="ru-RU" sz="1200" b="0" i="0" u="none" strike="noStrike">
                          <a:effectLst/>
                          <a:latin typeface="Times New Roman CYR"/>
                        </a:rPr>
                        <a:t>10 000,00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r>
              <a:tr h="358888">
                <a:tc>
                  <a:txBody>
                    <a:bodyPr/>
                    <a:lstStyle/>
                    <a:p>
                      <a:pPr algn="l" fontAlgn="ctr"/>
                      <a:r>
                        <a:rPr lang="ru-RU" sz="1200" b="0" i="0" u="none" strike="noStrike" dirty="0">
                          <a:effectLst/>
                          <a:latin typeface="Times New Roman"/>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200" b="0" i="0" u="none" strike="noStrike">
                          <a:effectLst/>
                          <a:latin typeface="Times New Roman CYR"/>
                        </a:rPr>
                        <a:t>115 000,00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r>
              <a:tr h="358888">
                <a:tc>
                  <a:txBody>
                    <a:bodyPr/>
                    <a:lstStyle/>
                    <a:p>
                      <a:pPr algn="l" fontAlgn="ctr"/>
                      <a:r>
                        <a:rPr lang="ru-RU" sz="1200" b="0" i="0" u="none" strike="noStrike">
                          <a:effectLst/>
                          <a:latin typeface="Times New Roman"/>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ctr" fontAlgn="ctr"/>
                      <a:r>
                        <a:rPr lang="ru-RU" sz="1200" b="0" i="0" u="none" strike="noStrike">
                          <a:effectLst/>
                          <a:latin typeface="Times New Roman CYR"/>
                        </a:rPr>
                        <a:t>150 000,00</a:t>
                      </a:r>
                    </a:p>
                  </a:txBody>
                  <a:tcPr marL="9525" marR="9525" marT="9525" marB="0" anchor="ctr"/>
                </a:tc>
                <a:tc>
                  <a:txBody>
                    <a:bodyPr/>
                    <a:lstStyle/>
                    <a:p>
                      <a:pPr algn="ctr" fontAlgn="ctr"/>
                      <a:r>
                        <a:rPr lang="ru-RU" sz="1200" b="0" i="0" u="none" strike="noStrike">
                          <a:effectLst/>
                          <a:latin typeface="Times New Roman CYR"/>
                        </a:rPr>
                        <a:t>365 000,00</a:t>
                      </a:r>
                    </a:p>
                  </a:txBody>
                  <a:tcPr marL="9525" marR="9525" marT="9525" marB="0" anchor="ctr"/>
                </a:tc>
                <a:tc>
                  <a:txBody>
                    <a:bodyPr/>
                    <a:lstStyle/>
                    <a:p>
                      <a:pPr algn="ctr" fontAlgn="ctr"/>
                      <a:r>
                        <a:rPr lang="ru-RU" sz="1200" b="0" i="0" u="none" strike="noStrike">
                          <a:effectLst/>
                          <a:latin typeface="Times New Roman CYR"/>
                        </a:rPr>
                        <a:t>365 000,00</a:t>
                      </a:r>
                    </a:p>
                  </a:txBody>
                  <a:tcPr marL="9525" marR="9525" marT="9525" marB="0" anchor="ctr"/>
                </a:tc>
              </a:tr>
              <a:tr h="307543">
                <a:tc>
                  <a:txBody>
                    <a:bodyPr/>
                    <a:lstStyle/>
                    <a:p>
                      <a:pPr algn="l" fontAlgn="ctr"/>
                      <a:r>
                        <a:rPr lang="ru-RU" sz="1200" b="0" i="0" u="none" strike="noStrike" dirty="0">
                          <a:effectLst/>
                          <a:latin typeface="Times New Roman"/>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200" b="0" i="0" u="none" strike="noStrike">
                          <a:effectLst/>
                          <a:latin typeface="Times New Roman CYR"/>
                        </a:rPr>
                        <a:t>257 000,00</a:t>
                      </a:r>
                    </a:p>
                  </a:txBody>
                  <a:tcPr marL="9525" marR="9525" marT="9525" marB="0" anchor="ctr"/>
                </a:tc>
                <a:tc>
                  <a:txBody>
                    <a:bodyPr/>
                    <a:lstStyle/>
                    <a:p>
                      <a:pPr algn="ctr" fontAlgn="ctr"/>
                      <a:r>
                        <a:rPr lang="ru-RU" sz="1200" b="0" i="0" u="none" strike="noStrike">
                          <a:effectLst/>
                          <a:latin typeface="Times New Roman CYR"/>
                        </a:rPr>
                        <a:t>260 000,00</a:t>
                      </a:r>
                    </a:p>
                  </a:txBody>
                  <a:tcPr marL="9525" marR="9525" marT="9525" marB="0" anchor="ctr"/>
                </a:tc>
                <a:tc>
                  <a:txBody>
                    <a:bodyPr/>
                    <a:lstStyle/>
                    <a:p>
                      <a:pPr algn="ctr" fontAlgn="ctr"/>
                      <a:r>
                        <a:rPr lang="ru-RU" sz="1200" b="0" i="0" u="none" strike="noStrike">
                          <a:effectLst/>
                          <a:latin typeface="Times New Roman CYR"/>
                        </a:rPr>
                        <a:t>260 000,00</a:t>
                      </a:r>
                    </a:p>
                  </a:txBody>
                  <a:tcPr marL="9525" marR="9525" marT="9525" marB="0" anchor="ctr"/>
                </a:tc>
              </a:tr>
              <a:tr h="708667">
                <a:tc>
                  <a:txBody>
                    <a:bodyPr/>
                    <a:lstStyle/>
                    <a:p>
                      <a:pPr algn="l" fontAlgn="ctr"/>
                      <a:r>
                        <a:rPr lang="ru-RU" sz="1200" b="0" i="0" u="none" strike="noStrike">
                          <a:effectLst/>
                          <a:latin typeface="Times New Roman"/>
                        </a:rPr>
                        <a:t>Обеспечение своевременного оповещения населения, в том числе экстренного, и его информирование об опасностях, возникающих при ведении военных действий или вследствие этих действий, а также об угрозе возникновения или возникновении чрезвычайных ситуаций</a:t>
                      </a:r>
                    </a:p>
                  </a:txBody>
                  <a:tcPr marL="9525" marR="9525" marT="9525" marB="0" anchor="ctr"/>
                </a:tc>
                <a:tc>
                  <a:txBody>
                    <a:bodyPr/>
                    <a:lstStyle/>
                    <a:p>
                      <a:pPr algn="ctr" fontAlgn="ctr"/>
                      <a:r>
                        <a:rPr lang="ru-RU" sz="1200" b="0" i="0" u="none" strike="noStrike">
                          <a:effectLst/>
                          <a:latin typeface="Times New Roman CYR"/>
                        </a:rPr>
                        <a:t>483 000,00</a:t>
                      </a:r>
                    </a:p>
                  </a:txBody>
                  <a:tcPr marL="9525" marR="9525" marT="9525" marB="0" anchor="ctr"/>
                </a:tc>
                <a:tc>
                  <a:txBody>
                    <a:bodyPr/>
                    <a:lstStyle/>
                    <a:p>
                      <a:pPr algn="ctr" fontAlgn="ctr"/>
                      <a:r>
                        <a:rPr lang="ru-RU" sz="1200" b="0" i="0" u="none" strike="noStrike">
                          <a:effectLst/>
                          <a:latin typeface="Times New Roman CYR"/>
                        </a:rPr>
                        <a:t>144 000,00</a:t>
                      </a:r>
                    </a:p>
                  </a:txBody>
                  <a:tcPr marL="9525" marR="9525" marT="9525" marB="0" anchor="ctr"/>
                </a:tc>
                <a:tc>
                  <a:txBody>
                    <a:bodyPr/>
                    <a:lstStyle/>
                    <a:p>
                      <a:pPr algn="ctr" fontAlgn="ctr"/>
                      <a:r>
                        <a:rPr lang="ru-RU" sz="1200" b="0" i="0" u="none" strike="noStrike">
                          <a:effectLst/>
                          <a:latin typeface="Times New Roman CYR"/>
                        </a:rPr>
                        <a:t>144 000,00</a:t>
                      </a:r>
                    </a:p>
                  </a:txBody>
                  <a:tcPr marL="9525" marR="9525" marT="9525" marB="0" anchor="ctr"/>
                </a:tc>
              </a:tr>
              <a:tr h="307543">
                <a:tc>
                  <a:txBody>
                    <a:bodyPr/>
                    <a:lstStyle/>
                    <a:p>
                      <a:pPr algn="l" fontAlgn="ctr"/>
                      <a:r>
                        <a:rPr lang="ru-RU" sz="1200" b="0" i="0" u="none" strike="noStrike">
                          <a:effectLst/>
                          <a:latin typeface="Times New Roman"/>
                        </a:rPr>
                        <a:t>Проведение ремонта, реконструкции и содержания ПВ</a:t>
                      </a:r>
                    </a:p>
                  </a:txBody>
                  <a:tcPr marL="9525" marR="9525" marT="9525" marB="0" anchor="ctr"/>
                </a:tc>
                <a:tc>
                  <a:txBody>
                    <a:bodyPr/>
                    <a:lstStyle/>
                    <a:p>
                      <a:pPr algn="ctr" fontAlgn="ctr"/>
                      <a:r>
                        <a:rPr lang="ru-RU" sz="1200" b="0" i="0" u="none" strike="noStrike">
                          <a:effectLst/>
                          <a:latin typeface="Times New Roman CYR"/>
                        </a:rPr>
                        <a:t>764 000,00</a:t>
                      </a:r>
                    </a:p>
                  </a:txBody>
                  <a:tcPr marL="9525" marR="9525" marT="9525" marB="0" anchor="ctr"/>
                </a:tc>
                <a:tc>
                  <a:txBody>
                    <a:bodyPr/>
                    <a:lstStyle/>
                    <a:p>
                      <a:pPr algn="ctr" fontAlgn="ctr"/>
                      <a:r>
                        <a:rPr lang="ru-RU" sz="1200" b="0" i="0" u="none" strike="noStrike">
                          <a:effectLst/>
                          <a:latin typeface="Times New Roman CYR"/>
                        </a:rPr>
                        <a:t>300 000,00</a:t>
                      </a:r>
                    </a:p>
                  </a:txBody>
                  <a:tcPr marL="9525" marR="9525" marT="9525" marB="0" anchor="ctr"/>
                </a:tc>
                <a:tc>
                  <a:txBody>
                    <a:bodyPr/>
                    <a:lstStyle/>
                    <a:p>
                      <a:pPr algn="ctr" fontAlgn="ctr"/>
                      <a:r>
                        <a:rPr lang="ru-RU" sz="1200" b="0" i="0" u="none" strike="noStrike">
                          <a:effectLst/>
                          <a:latin typeface="Times New Roman CYR"/>
                        </a:rPr>
                        <a:t>300 000,00</a:t>
                      </a:r>
                    </a:p>
                  </a:txBody>
                  <a:tcPr marL="9525" marR="9525" marT="9525" marB="0" anchor="ctr"/>
                </a:tc>
              </a:tr>
              <a:tr h="307543">
                <a:tc>
                  <a:txBody>
                    <a:bodyPr/>
                    <a:lstStyle/>
                    <a:p>
                      <a:pPr algn="l" fontAlgn="ctr"/>
                      <a:r>
                        <a:rPr lang="ru-RU" sz="1200" b="0" i="0" u="none" strike="noStrike">
                          <a:effectLst/>
                          <a:latin typeface="Times New Roman"/>
                        </a:rPr>
                        <a:t>Приобретение табличек, знаков, указателей на ПВ</a:t>
                      </a:r>
                    </a:p>
                  </a:txBody>
                  <a:tcPr marL="9525" marR="9525" marT="9525" marB="0" anchor="ctr"/>
                </a:tc>
                <a:tc>
                  <a:txBody>
                    <a:bodyPr/>
                    <a:lstStyle/>
                    <a:p>
                      <a:pPr algn="ctr" fontAlgn="ctr"/>
                      <a:r>
                        <a:rPr lang="ru-RU" sz="1200" b="0" i="0" u="none" strike="noStrike">
                          <a:effectLst/>
                          <a:latin typeface="Times New Roman CYR"/>
                        </a:rPr>
                        <a:t>7 500,00</a:t>
                      </a:r>
                    </a:p>
                  </a:txBody>
                  <a:tcPr marL="9525" marR="9525" marT="9525" marB="0" anchor="ctr"/>
                </a:tc>
                <a:tc>
                  <a:txBody>
                    <a:bodyPr/>
                    <a:lstStyle/>
                    <a:p>
                      <a:pPr algn="ctr" fontAlgn="ctr"/>
                      <a:r>
                        <a:rPr lang="ru-RU" sz="1200" b="0" i="0" u="none" strike="noStrike">
                          <a:effectLst/>
                          <a:latin typeface="Times New Roman CYR"/>
                        </a:rPr>
                        <a:t>10 000,00</a:t>
                      </a:r>
                    </a:p>
                  </a:txBody>
                  <a:tcPr marL="9525" marR="9525" marT="9525" marB="0" anchor="ctr"/>
                </a:tc>
                <a:tc>
                  <a:txBody>
                    <a:bodyPr/>
                    <a:lstStyle/>
                    <a:p>
                      <a:pPr algn="ctr" fontAlgn="ctr"/>
                      <a:r>
                        <a:rPr lang="ru-RU" sz="1200" b="0" i="0" u="none" strike="noStrike">
                          <a:effectLst/>
                          <a:latin typeface="Times New Roman CYR"/>
                        </a:rPr>
                        <a:t>10 000,00</a:t>
                      </a:r>
                    </a:p>
                  </a:txBody>
                  <a:tcPr marL="9525" marR="9525" marT="9525" marB="0" anchor="ctr"/>
                </a:tc>
              </a:tr>
              <a:tr h="307543">
                <a:tc>
                  <a:txBody>
                    <a:bodyPr/>
                    <a:lstStyle/>
                    <a:p>
                      <a:pPr algn="l" fontAlgn="ctr"/>
                      <a:r>
                        <a:rPr lang="ru-RU" sz="1200" b="0" i="0" u="none" strike="noStrike" dirty="0">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200" b="0" i="0" u="none" strike="noStrike">
                          <a:effectLst/>
                          <a:latin typeface="Times New Roman CYR"/>
                        </a:rPr>
                        <a:t>150 000,00</a:t>
                      </a:r>
                    </a:p>
                  </a:txBody>
                  <a:tcPr marL="9525" marR="9525" marT="9525" marB="0" anchor="ctr"/>
                </a:tc>
                <a:tc>
                  <a:txBody>
                    <a:bodyPr/>
                    <a:lstStyle/>
                    <a:p>
                      <a:pPr algn="ctr" fontAlgn="ctr"/>
                      <a:r>
                        <a:rPr lang="ru-RU" sz="1200" b="0" i="0" u="none" strike="noStrike">
                          <a:effectLst/>
                          <a:latin typeface="Times New Roman CYR"/>
                        </a:rPr>
                        <a:t>150 000,00</a:t>
                      </a:r>
                    </a:p>
                  </a:txBody>
                  <a:tcPr marL="9525" marR="9525" marT="9525" marB="0" anchor="ctr"/>
                </a:tc>
                <a:tc>
                  <a:txBody>
                    <a:bodyPr/>
                    <a:lstStyle/>
                    <a:p>
                      <a:pPr algn="ctr" fontAlgn="ctr"/>
                      <a:r>
                        <a:rPr lang="ru-RU" sz="1200" b="0" i="0" u="none" strike="noStrike" dirty="0">
                          <a:effectLst/>
                          <a:latin typeface="Times New Roman CYR"/>
                        </a:rPr>
                        <a:t>150 000,00</a:t>
                      </a:r>
                    </a:p>
                  </a:txBody>
                  <a:tcPr marL="9525" marR="9525" marT="9525" marB="0" anchor="ctr"/>
                </a:tc>
              </a:tr>
            </a:tbl>
          </a:graphicData>
        </a:graphic>
      </p:graphicFrame>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343735443"/>
              </p:ext>
            </p:extLst>
          </p:nvPr>
        </p:nvGraphicFramePr>
        <p:xfrm>
          <a:off x="109968" y="761400"/>
          <a:ext cx="8928992" cy="3779623"/>
        </p:xfrm>
        <a:graphic>
          <a:graphicData uri="http://schemas.openxmlformats.org/drawingml/2006/table">
            <a:tbl>
              <a:tblPr firstRow="1" bandRow="1">
                <a:tableStyleId>{5C22544A-7EE6-4342-B048-85BDC9FD1C3A}</a:tableStyleId>
              </a:tblPr>
              <a:tblGrid>
                <a:gridCol w="6204636"/>
                <a:gridCol w="932017"/>
                <a:gridCol w="932017"/>
                <a:gridCol w="860322"/>
              </a:tblGrid>
              <a:tr h="321594">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2019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2020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2021 год</a:t>
                      </a:r>
                      <a:endParaRPr lang="ru-RU" sz="1200" dirty="0">
                        <a:latin typeface="Times New Roman" panose="02020603050405020304" pitchFamily="18" charset="0"/>
                        <a:cs typeface="Times New Roman" panose="02020603050405020304" pitchFamily="18" charset="0"/>
                      </a:endParaRPr>
                    </a:p>
                  </a:txBody>
                  <a:tcPr/>
                </a:tc>
              </a:tr>
              <a:tr h="355685">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3 426 852,00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1 080 000,00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1 000 000,00</a:t>
                      </a:r>
                    </a:p>
                  </a:txBody>
                  <a:tcPr marL="9525" marR="9525" marT="9525" marB="0" anchor="ctr"/>
                </a:tc>
              </a:tr>
              <a:tr h="355685">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1 250 830,00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5685">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Содержание в рабочем состоянии противопожарной защиты объекты  муниципальной собственности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2 176 022,00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1 000 000,00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1 000 000,00</a:t>
                      </a:r>
                    </a:p>
                  </a:txBody>
                  <a:tcPr marL="9525" marR="9525" marT="9525" marB="0" anchor="ctr"/>
                </a:tc>
              </a:tr>
              <a:tr h="355685">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3 "Профилактика правонарушений"</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52901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21594">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4 "Профилактика терроризма и экстремизма" </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4 975 629,98</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1 324 289,98</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1 247 039,98</a:t>
                      </a:r>
                    </a:p>
                  </a:txBody>
                  <a:tcPr marL="9525" marR="9525" marT="9525" marB="0" anchor="ctr"/>
                </a:tc>
              </a:tr>
              <a:tr h="35568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Содержание систем антитеррористической защищенности учреждений и объектов массового пребывания людей</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421 600,00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421 600,00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421 600,00</a:t>
                      </a:r>
                    </a:p>
                  </a:txBody>
                  <a:tcPr marL="9525" marR="9525" marT="9525" marB="0" anchor="ctr"/>
                </a:tc>
              </a:tr>
              <a:tr h="355685">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4 554 029,98</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902 689,98</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825 439,98</a:t>
                      </a:r>
                    </a:p>
                  </a:txBody>
                  <a:tcPr marL="9525" marR="9525" marT="9525" marB="0" anchor="ctr"/>
                </a:tc>
              </a:tr>
            </a:tbl>
          </a:graphicData>
        </a:graphic>
      </p:graphicFrame>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451040" y="4653136"/>
            <a:ext cx="65520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709044119"/>
              </p:ext>
            </p:extLst>
          </p:nvPr>
        </p:nvGraphicFramePr>
        <p:xfrm>
          <a:off x="1451040" y="5164336"/>
          <a:ext cx="6372216" cy="14559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9522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08000" y="5665680"/>
            <a:ext cx="3423960" cy="307440"/>
          </a:xfrm>
          <a:prstGeom prst="rect">
            <a:avLst/>
          </a:prstGeom>
          <a:noFill/>
          <a:ln>
            <a:noFill/>
          </a:ln>
        </p:spPr>
        <p:style>
          <a:lnRef idx="0">
            <a:scrgbClr r="0" g="0" b="0"/>
          </a:lnRef>
          <a:fillRef idx="0">
            <a:scrgbClr r="0" g="0" b="0"/>
          </a:fillRef>
          <a:effectRef idx="0">
            <a:scrgbClr r="0" g="0" b="0"/>
          </a:effectRef>
          <a:fontRef idx="minor"/>
        </p:style>
      </p:sp>
      <p:sp>
        <p:nvSpPr>
          <p:cNvPr id="550" name="CustomShape 2"/>
          <p:cNvSpPr/>
          <p:nvPr/>
        </p:nvSpPr>
        <p:spPr>
          <a:xfrm>
            <a:off x="72360" y="778320"/>
            <a:ext cx="9071640" cy="2101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повышение уровня безопасности жизнедеятельности населения муниципального образования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FF"/>
                </a:solidFill>
                <a:latin typeface="Calibri"/>
                <a:ea typeface="Microsoft YaHei"/>
              </a:rPr>
              <a:t>Задачи муниципальной программы:</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Профилактика правонарушений на территории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4. 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endParaRPr lang="ru-RU" sz="1200" b="0" strike="noStrike" spc="-1" dirty="0">
              <a:latin typeface="Arial"/>
            </a:endParaRPr>
          </a:p>
        </p:txBody>
      </p:sp>
      <p:sp>
        <p:nvSpPr>
          <p:cNvPr id="553" name="TextShape 4"/>
          <p:cNvSpPr txBox="1"/>
          <p:nvPr/>
        </p:nvSpPr>
        <p:spPr>
          <a:xfrm>
            <a:off x="683820" y="2996952"/>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54" name="Table 5"/>
          <p:cNvGraphicFramePr/>
          <p:nvPr>
            <p:extLst>
              <p:ext uri="{D42A27DB-BD31-4B8C-83A1-F6EECF244321}">
                <p14:modId xmlns:p14="http://schemas.microsoft.com/office/powerpoint/2010/main" val="3867526610"/>
              </p:ext>
            </p:extLst>
          </p:nvPr>
        </p:nvGraphicFramePr>
        <p:xfrm>
          <a:off x="150768" y="3595680"/>
          <a:ext cx="8925120" cy="2377440"/>
        </p:xfrm>
        <a:graphic>
          <a:graphicData uri="http://schemas.openxmlformats.org/drawingml/2006/table">
            <a:tbl>
              <a:tblPr/>
              <a:tblGrid>
                <a:gridCol w="4538520"/>
                <a:gridCol w="792000"/>
                <a:gridCol w="527760"/>
                <a:gridCol w="516600"/>
                <a:gridCol w="504720"/>
                <a:gridCol w="539280"/>
                <a:gridCol w="493560"/>
                <a:gridCol w="505080"/>
                <a:gridCol w="507600"/>
              </a:tblGrid>
              <a:tr h="432360">
                <a:tc>
                  <a:txBody>
                    <a:bodyPr/>
                    <a:lstStyle/>
                    <a:p>
                      <a:pPr algn="ctr"/>
                      <a:r>
                        <a:rPr lang="ru-RU" sz="1200" b="1" strike="noStrike" spc="-1" dirty="0">
                          <a:latin typeface="Times New Roman"/>
                          <a:ea typeface="Times New Roman"/>
                        </a:rPr>
                        <a:t>Показатель (индикатор) (наименование)</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dirty="0">
                          <a:latin typeface="Times New Roman"/>
                        </a:rPr>
                        <a:t>Ед. </a:t>
                      </a:r>
                      <a:endParaRPr lang="ru-RU" sz="1200" b="0" strike="noStrike" spc="-1" dirty="0">
                        <a:latin typeface="Arial"/>
                      </a:endParaRPr>
                    </a:p>
                    <a:p>
                      <a:pPr algn="ctr"/>
                      <a:r>
                        <a:rPr lang="ru-RU" sz="1200" b="1" strike="noStrike" spc="-1" dirty="0" err="1">
                          <a:latin typeface="Times New Roman"/>
                        </a:rPr>
                        <a:t>изм</a:t>
                      </a:r>
                      <a:r>
                        <a:rPr lang="ru-RU" sz="1200" b="1" strike="noStrike" spc="-1" dirty="0">
                          <a:latin typeface="Times New Roman"/>
                        </a:rPr>
                        <a:t>-я</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432360">
                <a:tc gridSpan="8">
                  <a:txBody>
                    <a:bodyPr/>
                    <a:lstStyle/>
                    <a:p>
                      <a:pPr algn="ctr"/>
                      <a:r>
                        <a:rPr lang="ru-RU" sz="1200" b="1" strike="noStrike" spc="-1">
                          <a:latin typeface="Times New Roman"/>
                        </a:rPr>
                        <a:t>Муниципальная программа городского  округа «Вуктыл»</a:t>
                      </a:r>
                      <a:endParaRPr lang="ru-RU" sz="1200" b="0" strike="noStrike" spc="-1">
                        <a:latin typeface="Arial"/>
                      </a:endParaRPr>
                    </a:p>
                    <a:p>
                      <a:pPr algn="ctr"/>
                      <a:r>
                        <a:rPr lang="ru-RU" sz="1200" b="1" strike="noStrike" spc="-1">
                          <a:latin typeface="Times New Roman"/>
                        </a:rPr>
                        <a:t>«Безопасность жизнедеятельности населения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601560">
                <a:tc>
                  <a:txBody>
                    <a:bodyPr/>
                    <a:lstStyle/>
                    <a:p>
                      <a:pPr marL="35280" algn="just"/>
                      <a:r>
                        <a:rPr lang="ru-RU" sz="1200" b="0" strike="noStrike" spc="-1">
                          <a:latin typeface="Times New Roman"/>
                        </a:rPr>
                        <a:t>Доля  мероприятий, проведенных с учащимися </a:t>
                      </a:r>
                      <a:r>
                        <a:rPr lang="ru-RU" sz="1200" b="0" strike="noStrike" spc="-1">
                          <a:solidFill>
                            <a:srgbClr val="FF0000"/>
                          </a:solidFill>
                          <a:latin typeface="Times New Roman"/>
                        </a:rPr>
                        <a:t> </a:t>
                      </a:r>
                      <a:r>
                        <a:rPr lang="ru-RU" sz="1200" b="0" strike="noStrike" spc="-1">
                          <a:latin typeface="Times New Roman"/>
                        </a:rPr>
                        <a:t>образовательных  учреждений,  учреждений культуры  по вопросам профилактики правонарушений на территории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70760">
                <a:tc>
                  <a:txBody>
                    <a:bodyPr/>
                    <a:lstStyle/>
                    <a:p>
                      <a:pPr marL="35280" algn="just"/>
                      <a:r>
                        <a:rPr lang="ru-RU" sz="1200" b="0" strike="noStrike" spc="-1">
                          <a:latin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r>
                        <a:rPr lang="ru-RU" sz="1200" b="0" strike="noStrike" spc="-1" dirty="0">
                          <a:latin typeface="Times New Roman"/>
                        </a:rPr>
                        <a:t>100</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bl>
          </a:graphicData>
        </a:graphic>
      </p:graphicFrame>
      <p:sp>
        <p:nvSpPr>
          <p:cNvPr id="10"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a:t>
            </a:r>
            <a:endParaRPr lang="ru-RU" sz="2000" b="0" strike="noStrike" spc="-1" dirty="0">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4"/>
          <p:cNvPicPr/>
          <p:nvPr/>
        </p:nvPicPr>
        <p:blipFill>
          <a:blip r:embed="rId3"/>
          <a:stretch/>
        </p:blipFill>
        <p:spPr>
          <a:xfrm>
            <a:off x="251520" y="5462780"/>
            <a:ext cx="2232248" cy="2636688"/>
          </a:xfrm>
          <a:prstGeom prst="ellipse">
            <a:avLst/>
          </a:prstGeom>
          <a:ln>
            <a:noFill/>
          </a:ln>
          <a:effectLst>
            <a:softEdge rad="112500"/>
          </a:effectLst>
        </p:spPr>
      </p:pic>
      <p:pic>
        <p:nvPicPr>
          <p:cNvPr id="559" name="Picture 6"/>
          <p:cNvPicPr/>
          <p:nvPr/>
        </p:nvPicPr>
        <p:blipFill>
          <a:blip r:embed="rId4"/>
          <a:stretch/>
        </p:blipFill>
        <p:spPr>
          <a:xfrm>
            <a:off x="3491880" y="5495490"/>
            <a:ext cx="2376264" cy="2511230"/>
          </a:xfrm>
          <a:prstGeom prst="ellipse">
            <a:avLst/>
          </a:prstGeom>
          <a:ln>
            <a:noFill/>
          </a:ln>
          <a:effectLst>
            <a:softEdge rad="112500"/>
          </a:effectLst>
        </p:spPr>
      </p:pic>
      <p:graphicFrame>
        <p:nvGraphicFramePr>
          <p:cNvPr id="2" name="Таблица 1"/>
          <p:cNvGraphicFramePr>
            <a:graphicFrameLocks noGrp="1"/>
          </p:cNvGraphicFramePr>
          <p:nvPr>
            <p:extLst>
              <p:ext uri="{D42A27DB-BD31-4B8C-83A1-F6EECF244321}">
                <p14:modId xmlns:p14="http://schemas.microsoft.com/office/powerpoint/2010/main" val="3746036418"/>
              </p:ext>
            </p:extLst>
          </p:nvPr>
        </p:nvGraphicFramePr>
        <p:xfrm>
          <a:off x="125416" y="668405"/>
          <a:ext cx="8892808" cy="4890996"/>
        </p:xfrm>
        <a:graphic>
          <a:graphicData uri="http://schemas.openxmlformats.org/drawingml/2006/table">
            <a:tbl>
              <a:tblPr firstRow="1" bandRow="1">
                <a:tableStyleId>{5C22544A-7EE6-4342-B048-85BDC9FD1C3A}</a:tableStyleId>
              </a:tblPr>
              <a:tblGrid>
                <a:gridCol w="6300520"/>
                <a:gridCol w="936104"/>
                <a:gridCol w="864096"/>
                <a:gridCol w="792088"/>
              </a:tblGrid>
              <a:tr h="258732">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3062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200" b="1" i="0" u="none" strike="noStrike">
                          <a:effectLst/>
                          <a:latin typeface="Times New Roman CYR"/>
                        </a:rPr>
                        <a:t>1 936 909,06</a:t>
                      </a:r>
                    </a:p>
                  </a:txBody>
                  <a:tcPr marL="9525" marR="9525" marT="9525" marB="0" anchor="ctr"/>
                </a:tc>
                <a:tc>
                  <a:txBody>
                    <a:bodyPr/>
                    <a:lstStyle/>
                    <a:p>
                      <a:pPr algn="ctr" fontAlgn="ctr"/>
                      <a:r>
                        <a:rPr lang="ru-RU" sz="1200" b="1" i="0" u="none" strike="noStrike">
                          <a:effectLst/>
                          <a:latin typeface="Times New Roman CYR"/>
                        </a:rPr>
                        <a:t>622 600,00</a:t>
                      </a:r>
                    </a:p>
                  </a:txBody>
                  <a:tcPr marL="9525" marR="9525" marT="9525" marB="0" anchor="ctr"/>
                </a:tc>
                <a:tc>
                  <a:txBody>
                    <a:bodyPr/>
                    <a:lstStyle/>
                    <a:p>
                      <a:pPr algn="ctr" fontAlgn="ctr"/>
                      <a:r>
                        <a:rPr lang="ru-RU" sz="1200" b="1" i="0" u="none" strike="noStrike" dirty="0">
                          <a:effectLst/>
                          <a:latin typeface="Times New Roman CYR"/>
                        </a:rPr>
                        <a:t>322 600,00</a:t>
                      </a:r>
                    </a:p>
                  </a:txBody>
                  <a:tcPr marL="9525" marR="9525" marT="9525" marB="0" anchor="ctr"/>
                </a:tc>
              </a:tr>
              <a:tr h="230628">
                <a:tc>
                  <a:txBody>
                    <a:bodyPr/>
                    <a:lstStyle/>
                    <a:p>
                      <a:pPr algn="l" fontAlgn="ctr"/>
                      <a:r>
                        <a:rPr lang="ru-RU" sz="1200" b="1" i="0" u="none" strike="noStrike">
                          <a:effectLst/>
                          <a:latin typeface="Times New Roman"/>
                        </a:rPr>
                        <a:t>Подпрограмма 1 "Развитие и поддержка малого и среднего предпринимательства" </a:t>
                      </a:r>
                    </a:p>
                  </a:txBody>
                  <a:tcPr marL="9525" marR="9525" marT="9525" marB="0" anchor="ctr"/>
                </a:tc>
                <a:tc>
                  <a:txBody>
                    <a:bodyPr/>
                    <a:lstStyle/>
                    <a:p>
                      <a:pPr algn="ctr" fontAlgn="ctr"/>
                      <a:r>
                        <a:rPr lang="ru-RU" sz="1200" b="1" i="0" u="none" strike="noStrike">
                          <a:effectLst/>
                          <a:latin typeface="Times New Roman CYR"/>
                        </a:rPr>
                        <a:t>1 632 723,06</a:t>
                      </a:r>
                    </a:p>
                  </a:txBody>
                  <a:tcPr marL="9525" marR="9525" marT="9525" marB="0" anchor="ctr"/>
                </a:tc>
                <a:tc>
                  <a:txBody>
                    <a:bodyPr/>
                    <a:lstStyle/>
                    <a:p>
                      <a:pPr algn="ctr" fontAlgn="ctr"/>
                      <a:r>
                        <a:rPr lang="ru-RU" sz="1200" b="1" i="0" u="none" strike="noStrike">
                          <a:effectLst/>
                          <a:latin typeface="Times New Roman CYR"/>
                        </a:rPr>
                        <a:t>425 000,00</a:t>
                      </a:r>
                    </a:p>
                  </a:txBody>
                  <a:tcPr marL="9525" marR="9525" marT="9525" marB="0" anchor="ctr"/>
                </a:tc>
                <a:tc>
                  <a:txBody>
                    <a:bodyPr/>
                    <a:lstStyle/>
                    <a:p>
                      <a:pPr algn="ctr" fontAlgn="ctr"/>
                      <a:r>
                        <a:rPr lang="ru-RU" sz="1200" b="1" i="0" u="none" strike="noStrike" dirty="0">
                          <a:effectLst/>
                          <a:latin typeface="Times New Roman CYR"/>
                        </a:rPr>
                        <a:t>75 000,00</a:t>
                      </a:r>
                    </a:p>
                  </a:txBody>
                  <a:tcPr marL="9525" marR="9525" marT="9525" marB="0" anchor="ctr"/>
                </a:tc>
              </a:tr>
              <a:tr h="230628">
                <a:tc>
                  <a:txBody>
                    <a:bodyPr/>
                    <a:lstStyle/>
                    <a:p>
                      <a:pPr algn="l" fontAlgn="ctr"/>
                      <a:r>
                        <a:rPr lang="ru-RU" sz="1200" b="0" i="0" u="none" strike="noStrike">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CYR"/>
                        </a:rPr>
                        <a:t>138 412,00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r>
              <a:tr h="353960">
                <a:tc>
                  <a:txBody>
                    <a:bodyPr/>
                    <a:lstStyle/>
                    <a:p>
                      <a:pPr algn="l" fontAlgn="ctr"/>
                      <a:r>
                        <a:rPr lang="ru-RU" sz="1200" b="0" i="0" u="none" strike="noStrike">
                          <a:effectLst/>
                          <a:latin typeface="Times New Roman"/>
                        </a:rPr>
                        <a:t>Реализация социально-значимых проектов в рамках "Народный бюджет" в сфере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CYR"/>
                        </a:rPr>
                        <a:t>1 202 222,00</a:t>
                      </a:r>
                    </a:p>
                  </a:txBody>
                  <a:tcPr marL="9525" marR="9525" marT="9525" marB="0" anchor="ctr"/>
                </a:tc>
                <a:tc>
                  <a:txBody>
                    <a:bodyPr/>
                    <a:lstStyle/>
                    <a:p>
                      <a:pPr algn="ctr" fontAlgn="ctr"/>
                      <a:r>
                        <a:rPr lang="ru-RU" sz="1200" b="0" i="0" u="none" strike="noStrike">
                          <a:effectLst/>
                          <a:latin typeface="Times New Roman CYR"/>
                        </a:rPr>
                        <a:t>200 000,00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r>
              <a:tr h="353960">
                <a:tc>
                  <a:txBody>
                    <a:bodyPr/>
                    <a:lstStyle/>
                    <a:p>
                      <a:pPr algn="l" fontAlgn="ctr"/>
                      <a:r>
                        <a:rPr lang="ru-RU" sz="1200" b="0" i="0" u="none" strike="noStrike">
                          <a:effectLst/>
                          <a:latin typeface="Times New Roman"/>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CYR"/>
                        </a:rPr>
                        <a:t>75 000,00</a:t>
                      </a:r>
                    </a:p>
                  </a:txBody>
                  <a:tcPr marL="9525" marR="9525" marT="9525" marB="0" anchor="ctr"/>
                </a:tc>
                <a:tc>
                  <a:txBody>
                    <a:bodyPr/>
                    <a:lstStyle/>
                    <a:p>
                      <a:pPr algn="ctr" fontAlgn="ctr"/>
                      <a:r>
                        <a:rPr lang="ru-RU" sz="1200" b="0" i="0" u="none" strike="noStrike">
                          <a:effectLst/>
                          <a:latin typeface="Times New Roman CYR"/>
                        </a:rPr>
                        <a:t>75 000,00</a:t>
                      </a:r>
                    </a:p>
                  </a:txBody>
                  <a:tcPr marL="9525" marR="9525" marT="9525" marB="0" anchor="ctr"/>
                </a:tc>
                <a:tc>
                  <a:txBody>
                    <a:bodyPr/>
                    <a:lstStyle/>
                    <a:p>
                      <a:pPr algn="ctr" fontAlgn="ctr"/>
                      <a:r>
                        <a:rPr lang="ru-RU" sz="1200" b="0" i="0" u="none" strike="noStrike">
                          <a:effectLst/>
                          <a:latin typeface="Times New Roman CYR"/>
                        </a:rPr>
                        <a:t>75 000,00</a:t>
                      </a:r>
                    </a:p>
                  </a:txBody>
                  <a:tcPr marL="9525" marR="9525" marT="9525" marB="0" anchor="ctr"/>
                </a:tc>
              </a:tr>
              <a:tr h="353960">
                <a:tc>
                  <a:txBody>
                    <a:bodyPr/>
                    <a:lstStyle/>
                    <a:p>
                      <a:pPr algn="l" fontAlgn="ctr"/>
                      <a:r>
                        <a:rPr lang="ru-RU" sz="1200" b="0" i="0" u="none" strike="noStrike">
                          <a:effectLst/>
                          <a:latin typeface="Times New Roman"/>
                        </a:rPr>
                        <a:t>Реализация проектов по поддержке социально ориентированных некоммерческих организаций и национальных землячеств</a:t>
                      </a:r>
                    </a:p>
                  </a:txBody>
                  <a:tcPr marL="9525" marR="9525" marT="9525" marB="0" anchor="ctr"/>
                </a:tc>
                <a:tc>
                  <a:txBody>
                    <a:bodyPr/>
                    <a:lstStyle/>
                    <a:p>
                      <a:pPr algn="ctr" fontAlgn="ctr"/>
                      <a:r>
                        <a:rPr lang="ru-RU" sz="1200" b="0" i="0" u="none" strike="noStrike">
                          <a:effectLst/>
                          <a:latin typeface="Times New Roman CYR"/>
                        </a:rPr>
                        <a:t>217 089,06</a:t>
                      </a:r>
                    </a:p>
                  </a:txBody>
                  <a:tcPr marL="9525" marR="9525" marT="9525" marB="0" anchor="ctr"/>
                </a:tc>
                <a:tc>
                  <a:txBody>
                    <a:bodyPr/>
                    <a:lstStyle/>
                    <a:p>
                      <a:pPr algn="ctr" fontAlgn="ctr"/>
                      <a:r>
                        <a:rPr lang="ru-RU" sz="1200" b="0" i="0" u="none" strike="noStrike">
                          <a:effectLst/>
                          <a:latin typeface="Times New Roman CYR"/>
                        </a:rPr>
                        <a:t>150 000,00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r>
              <a:tr h="353960">
                <a:tc>
                  <a:txBody>
                    <a:bodyPr/>
                    <a:lstStyle/>
                    <a:p>
                      <a:pPr algn="l" fontAlgn="ctr"/>
                      <a:r>
                        <a:rPr lang="ru-RU" sz="1200" b="1" i="0" u="none" strike="noStrike">
                          <a:effectLst/>
                          <a:latin typeface="Times New Roman"/>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200" b="1" i="0" u="none" strike="noStrike">
                          <a:effectLst/>
                          <a:latin typeface="Times New Roman CYR"/>
                        </a:rPr>
                        <a:t>199 186,00</a:t>
                      </a:r>
                    </a:p>
                  </a:txBody>
                  <a:tcPr marL="9525" marR="9525" marT="9525" marB="0" anchor="ctr"/>
                </a:tc>
                <a:tc>
                  <a:txBody>
                    <a:bodyPr/>
                    <a:lstStyle/>
                    <a:p>
                      <a:pPr algn="ctr" fontAlgn="ctr"/>
                      <a:r>
                        <a:rPr lang="ru-RU" sz="1200" b="1" i="0" u="none" strike="noStrike">
                          <a:effectLst/>
                          <a:latin typeface="Times New Roman CYR"/>
                        </a:rPr>
                        <a:t>147 600,00</a:t>
                      </a:r>
                    </a:p>
                  </a:txBody>
                  <a:tcPr marL="9525" marR="9525" marT="9525" marB="0" anchor="ctr"/>
                </a:tc>
                <a:tc>
                  <a:txBody>
                    <a:bodyPr/>
                    <a:lstStyle/>
                    <a:p>
                      <a:pPr algn="ctr" fontAlgn="ctr"/>
                      <a:r>
                        <a:rPr lang="ru-RU" sz="1200" b="1" i="0" u="none" strike="noStrike" dirty="0">
                          <a:effectLst/>
                          <a:latin typeface="Times New Roman CYR"/>
                        </a:rPr>
                        <a:t>147 600,00</a:t>
                      </a:r>
                    </a:p>
                  </a:txBody>
                  <a:tcPr marL="9525" marR="9525" marT="9525" marB="0" anchor="ctr"/>
                </a:tc>
              </a:tr>
              <a:tr h="353960">
                <a:tc>
                  <a:txBody>
                    <a:bodyPr/>
                    <a:lstStyle/>
                    <a:p>
                      <a:pPr algn="l" fontAlgn="ctr"/>
                      <a:r>
                        <a:rPr lang="ru-RU" sz="1200" b="0" i="0" u="none" strike="noStrike" dirty="0">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200" b="0" i="0" u="none" strike="noStrike">
                          <a:effectLst/>
                          <a:latin typeface="Times New Roman CYR"/>
                        </a:rPr>
                        <a:t>199 186,00</a:t>
                      </a:r>
                    </a:p>
                  </a:txBody>
                  <a:tcPr marL="9525" marR="9525" marT="9525" marB="0" anchor="ctr"/>
                </a:tc>
                <a:tc>
                  <a:txBody>
                    <a:bodyPr/>
                    <a:lstStyle/>
                    <a:p>
                      <a:pPr algn="ctr" fontAlgn="ctr"/>
                      <a:r>
                        <a:rPr lang="ru-RU" sz="1200" b="0" i="0" u="none" strike="noStrike">
                          <a:effectLst/>
                          <a:latin typeface="Times New Roman CYR"/>
                        </a:rPr>
                        <a:t>147 600,00</a:t>
                      </a:r>
                    </a:p>
                  </a:txBody>
                  <a:tcPr marL="9525" marR="9525" marT="9525" marB="0" anchor="ctr"/>
                </a:tc>
                <a:tc>
                  <a:txBody>
                    <a:bodyPr/>
                    <a:lstStyle/>
                    <a:p>
                      <a:pPr algn="ctr" fontAlgn="ctr"/>
                      <a:r>
                        <a:rPr lang="ru-RU" sz="1200" b="0" i="0" u="none" strike="noStrike">
                          <a:effectLst/>
                          <a:latin typeface="Times New Roman CYR"/>
                        </a:rPr>
                        <a:t>147 600,00</a:t>
                      </a:r>
                    </a:p>
                  </a:txBody>
                  <a:tcPr marL="9525" marR="9525" marT="9525" marB="0" anchor="ctr"/>
                </a:tc>
              </a:tr>
              <a:tr h="230628">
                <a:tc>
                  <a:txBody>
                    <a:bodyPr/>
                    <a:lstStyle/>
                    <a:p>
                      <a:pPr algn="l" fontAlgn="ctr"/>
                      <a:r>
                        <a:rPr lang="ru-RU" sz="1200" b="0" i="0" u="none" strike="noStrike">
                          <a:effectLst/>
                          <a:latin typeface="Times New Roman"/>
                        </a:rPr>
                        <a:t>Предоставление субсидии для создания и организации убойных пунктов (площадок)</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r>
              <a:tr h="230628">
                <a:tc>
                  <a:txBody>
                    <a:bodyPr/>
                    <a:lstStyle/>
                    <a:p>
                      <a:pPr algn="l" fontAlgn="ctr"/>
                      <a:r>
                        <a:rPr lang="ru-RU" sz="1200" b="1" i="0" u="none" strike="noStrike">
                          <a:effectLst/>
                          <a:latin typeface="Times New Roman"/>
                        </a:rPr>
                        <a:t>Подпрограмма 3 "Развитие въездного и внутреннего туризма"</a:t>
                      </a:r>
                    </a:p>
                  </a:txBody>
                  <a:tcPr marL="9525" marR="9525" marT="9525" marB="0" anchor="ctr"/>
                </a:tc>
                <a:tc>
                  <a:txBody>
                    <a:bodyPr/>
                    <a:lstStyle/>
                    <a:p>
                      <a:pPr algn="ctr" fontAlgn="ctr"/>
                      <a:r>
                        <a:rPr lang="ru-RU" sz="1200" b="1" i="0" u="none" strike="noStrike">
                          <a:effectLst/>
                          <a:latin typeface="Times New Roman CYR"/>
                        </a:rPr>
                        <a:t>105 000,00</a:t>
                      </a:r>
                    </a:p>
                  </a:txBody>
                  <a:tcPr marL="9525" marR="9525" marT="9525" marB="0" anchor="ctr"/>
                </a:tc>
                <a:tc>
                  <a:txBody>
                    <a:bodyPr/>
                    <a:lstStyle/>
                    <a:p>
                      <a:pPr algn="ctr" fontAlgn="ctr"/>
                      <a:r>
                        <a:rPr lang="ru-RU" sz="1200" b="1" i="0" u="none" strike="noStrike">
                          <a:effectLst/>
                          <a:latin typeface="Times New Roman CYR"/>
                        </a:rPr>
                        <a:t>50 000,00</a:t>
                      </a:r>
                    </a:p>
                  </a:txBody>
                  <a:tcPr marL="9525" marR="9525" marT="9525" marB="0" anchor="ctr"/>
                </a:tc>
                <a:tc>
                  <a:txBody>
                    <a:bodyPr/>
                    <a:lstStyle/>
                    <a:p>
                      <a:pPr algn="ctr" fontAlgn="ctr"/>
                      <a:r>
                        <a:rPr lang="ru-RU" sz="1200" b="1" i="0" u="none" strike="noStrike" dirty="0">
                          <a:effectLst/>
                          <a:latin typeface="Times New Roman CYR"/>
                        </a:rPr>
                        <a:t>100 000,00</a:t>
                      </a:r>
                    </a:p>
                  </a:txBody>
                  <a:tcPr marL="9525" marR="9525" marT="9525" marB="0" anchor="ctr"/>
                </a:tc>
              </a:tr>
              <a:tr h="230628">
                <a:tc>
                  <a:txBody>
                    <a:bodyPr/>
                    <a:lstStyle/>
                    <a:p>
                      <a:pPr algn="l" fontAlgn="ctr"/>
                      <a:r>
                        <a:rPr lang="ru-RU" sz="1200" b="0" i="0" u="none" strike="noStrike">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200" b="0" i="0" u="none" strike="noStrike">
                          <a:effectLst/>
                          <a:latin typeface="Times New Roman CYR"/>
                        </a:rPr>
                        <a:t>10 000,00</a:t>
                      </a:r>
                    </a:p>
                  </a:txBody>
                  <a:tcPr marL="9525" marR="9525" marT="9525" marB="0" anchor="ctr"/>
                </a:tc>
                <a:tc>
                  <a:txBody>
                    <a:bodyPr/>
                    <a:lstStyle/>
                    <a:p>
                      <a:pPr algn="ctr" fontAlgn="ctr"/>
                      <a:r>
                        <a:rPr lang="ru-RU" sz="1200" b="0" i="0" u="none" strike="noStrike">
                          <a:effectLst/>
                          <a:latin typeface="Times New Roman CYR"/>
                        </a:rPr>
                        <a:t>10 000,00</a:t>
                      </a:r>
                    </a:p>
                  </a:txBody>
                  <a:tcPr marL="9525" marR="9525" marT="9525" marB="0" anchor="ctr"/>
                </a:tc>
                <a:tc>
                  <a:txBody>
                    <a:bodyPr/>
                    <a:lstStyle/>
                    <a:p>
                      <a:pPr algn="ctr" fontAlgn="ctr"/>
                      <a:r>
                        <a:rPr lang="ru-RU" sz="1200" b="0" i="0" u="none" strike="noStrike">
                          <a:effectLst/>
                          <a:latin typeface="Times New Roman CYR"/>
                        </a:rPr>
                        <a:t>10 000,00</a:t>
                      </a:r>
                    </a:p>
                  </a:txBody>
                  <a:tcPr marL="9525" marR="9525" marT="9525" marB="0" anchor="ctr"/>
                </a:tc>
              </a:tr>
              <a:tr h="353960">
                <a:tc>
                  <a:txBody>
                    <a:bodyPr/>
                    <a:lstStyle/>
                    <a:p>
                      <a:pPr algn="l" fontAlgn="ctr"/>
                      <a:r>
                        <a:rPr lang="ru-RU" sz="1200" b="0" i="0" u="none" strike="noStrike">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200" b="0" i="0" u="none" strike="noStrike">
                          <a:effectLst/>
                          <a:latin typeface="Times New Roman CYR"/>
                        </a:rPr>
                        <a:t>20 000,00</a:t>
                      </a:r>
                    </a:p>
                  </a:txBody>
                  <a:tcPr marL="9525" marR="9525" marT="9525" marB="0" anchor="ctr"/>
                </a:tc>
                <a:tc>
                  <a:txBody>
                    <a:bodyPr/>
                    <a:lstStyle/>
                    <a:p>
                      <a:pPr algn="ctr" fontAlgn="ctr"/>
                      <a:r>
                        <a:rPr lang="ru-RU" sz="1200" b="0" i="0" u="none" strike="noStrike">
                          <a:effectLst/>
                          <a:latin typeface="Times New Roman CYR"/>
                        </a:rPr>
                        <a:t>20 000,00</a:t>
                      </a:r>
                    </a:p>
                  </a:txBody>
                  <a:tcPr marL="9525" marR="9525" marT="9525" marB="0" anchor="ctr"/>
                </a:tc>
                <a:tc>
                  <a:txBody>
                    <a:bodyPr/>
                    <a:lstStyle/>
                    <a:p>
                      <a:pPr algn="ctr" fontAlgn="ctr"/>
                      <a:r>
                        <a:rPr lang="ru-RU" sz="1200" b="0" i="0" u="none" strike="noStrike">
                          <a:effectLst/>
                          <a:latin typeface="Times New Roman CYR"/>
                        </a:rPr>
                        <a:t>20 000,00</a:t>
                      </a:r>
                    </a:p>
                  </a:txBody>
                  <a:tcPr marL="9525" marR="9525" marT="9525" marB="0" anchor="ctr"/>
                </a:tc>
              </a:tr>
              <a:tr h="353960">
                <a:tc>
                  <a:txBody>
                    <a:bodyPr/>
                    <a:lstStyle/>
                    <a:p>
                      <a:pPr algn="l" fontAlgn="ctr"/>
                      <a:r>
                        <a:rPr lang="ru-RU" sz="1200" b="0" i="0" u="none" strike="noStrike">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200" b="0" i="0" u="none" strike="noStrike">
                          <a:effectLst/>
                          <a:latin typeface="Times New Roman CYR"/>
                        </a:rPr>
                        <a:t>15 000,00</a:t>
                      </a:r>
                    </a:p>
                  </a:txBody>
                  <a:tcPr marL="9525" marR="9525" marT="9525" marB="0" anchor="ctr"/>
                </a:tc>
                <a:tc>
                  <a:txBody>
                    <a:bodyPr/>
                    <a:lstStyle/>
                    <a:p>
                      <a:pPr algn="ctr" fontAlgn="ctr"/>
                      <a:r>
                        <a:rPr lang="ru-RU" sz="1200" b="0" i="0" u="none" strike="noStrike">
                          <a:effectLst/>
                          <a:latin typeface="Times New Roman CYR"/>
                        </a:rPr>
                        <a:t>10 000,00</a:t>
                      </a:r>
                    </a:p>
                  </a:txBody>
                  <a:tcPr marL="9525" marR="9525" marT="9525" marB="0" anchor="ctr"/>
                </a:tc>
                <a:tc>
                  <a:txBody>
                    <a:bodyPr/>
                    <a:lstStyle/>
                    <a:p>
                      <a:pPr algn="ctr" fontAlgn="ctr"/>
                      <a:r>
                        <a:rPr lang="ru-RU" sz="1200" b="0" i="0" u="none" strike="noStrike">
                          <a:effectLst/>
                          <a:latin typeface="Times New Roman CYR"/>
                        </a:rPr>
                        <a:t>10 000,00</a:t>
                      </a:r>
                    </a:p>
                  </a:txBody>
                  <a:tcPr marL="9525" marR="9525" marT="9525" marB="0" anchor="ctr"/>
                </a:tc>
              </a:tr>
              <a:tr h="353960">
                <a:tc>
                  <a:txBody>
                    <a:bodyPr/>
                    <a:lstStyle/>
                    <a:p>
                      <a:pPr algn="l" fontAlgn="ctr"/>
                      <a:r>
                        <a:rPr lang="ru-RU" sz="1200" b="0" i="0" u="none" strike="noStrike">
                          <a:effectLst/>
                          <a:latin typeface="Times New Roman"/>
                        </a:rPr>
                        <a:t>Организация и проведение событийных мероприятий в сфере внутреннего и въездного туризма на территории городского округа "Вуктыл"</a:t>
                      </a:r>
                    </a:p>
                  </a:txBody>
                  <a:tcPr marL="9525" marR="9525" marT="9525" marB="0" anchor="ctr"/>
                </a:tc>
                <a:tc>
                  <a:txBody>
                    <a:bodyPr/>
                    <a:lstStyle/>
                    <a:p>
                      <a:pPr algn="ctr" fontAlgn="ctr"/>
                      <a:r>
                        <a:rPr lang="ru-RU" sz="1200" b="0" i="0" u="none" strike="noStrike">
                          <a:effectLst/>
                          <a:latin typeface="Times New Roman CYR"/>
                        </a:rPr>
                        <a:t>50 000,00</a:t>
                      </a:r>
                    </a:p>
                  </a:txBody>
                  <a:tcPr marL="9525" marR="9525" marT="9525" marB="0" anchor="ctr"/>
                </a:tc>
                <a:tc>
                  <a:txBody>
                    <a:bodyPr/>
                    <a:lstStyle/>
                    <a:p>
                      <a:pPr algn="ctr" fontAlgn="ctr"/>
                      <a:r>
                        <a:rPr lang="ru-RU" sz="1200" b="0" i="0" u="none" strike="noStrike">
                          <a:effectLst/>
                          <a:latin typeface="Times New Roman CYR"/>
                        </a:rPr>
                        <a:t>0,00</a:t>
                      </a:r>
                    </a:p>
                  </a:txBody>
                  <a:tcPr marL="9525" marR="9525" marT="9525" marB="0" anchor="ctr"/>
                </a:tc>
                <a:tc>
                  <a:txBody>
                    <a:bodyPr/>
                    <a:lstStyle/>
                    <a:p>
                      <a:pPr algn="ctr" fontAlgn="ctr"/>
                      <a:r>
                        <a:rPr lang="ru-RU" sz="1200" b="0" i="0" u="none" strike="noStrike">
                          <a:effectLst/>
                          <a:latin typeface="Times New Roman CYR"/>
                        </a:rPr>
                        <a:t>50 000,00</a:t>
                      </a:r>
                    </a:p>
                  </a:txBody>
                  <a:tcPr marL="9525" marR="9525" marT="9525" marB="0" anchor="ctr"/>
                </a:tc>
              </a:tr>
              <a:tr h="230628">
                <a:tc>
                  <a:txBody>
                    <a:bodyPr/>
                    <a:lstStyle/>
                    <a:p>
                      <a:pPr algn="l" fontAlgn="b"/>
                      <a:r>
                        <a:rPr lang="ru-RU" sz="1200" b="0" i="0" u="none" strike="noStrike" dirty="0">
                          <a:effectLst/>
                          <a:latin typeface="Times New Roman"/>
                        </a:rPr>
                        <a:t>Организация и проведение выставочных и познавательных мероприятий в сфере туризма</a:t>
                      </a:r>
                    </a:p>
                  </a:txBody>
                  <a:tcPr marL="9525" marR="9525" marT="9525" marB="0" anchor="b"/>
                </a:tc>
                <a:tc>
                  <a:txBody>
                    <a:bodyPr/>
                    <a:lstStyle/>
                    <a:p>
                      <a:pPr algn="ctr" fontAlgn="ctr"/>
                      <a:r>
                        <a:rPr lang="ru-RU" sz="1200" b="0" i="0" u="none" strike="noStrike">
                          <a:effectLst/>
                          <a:latin typeface="Times New Roman CYR"/>
                        </a:rPr>
                        <a:t>10 000,00</a:t>
                      </a:r>
                    </a:p>
                  </a:txBody>
                  <a:tcPr marL="9525" marR="9525" marT="9525" marB="0" anchor="ctr"/>
                </a:tc>
                <a:tc>
                  <a:txBody>
                    <a:bodyPr/>
                    <a:lstStyle/>
                    <a:p>
                      <a:pPr algn="ctr" fontAlgn="ctr"/>
                      <a:r>
                        <a:rPr lang="ru-RU" sz="1200" b="0" i="0" u="none" strike="noStrike">
                          <a:effectLst/>
                          <a:latin typeface="Times New Roman CYR"/>
                        </a:rPr>
                        <a:t>10 000,00</a:t>
                      </a:r>
                    </a:p>
                  </a:txBody>
                  <a:tcPr marL="9525" marR="9525" marT="9525" marB="0" anchor="ctr"/>
                </a:tc>
                <a:tc>
                  <a:txBody>
                    <a:bodyPr/>
                    <a:lstStyle/>
                    <a:p>
                      <a:pPr algn="ctr" fontAlgn="ctr"/>
                      <a:r>
                        <a:rPr lang="ru-RU" sz="1200" b="0" i="0" u="none" strike="noStrike" dirty="0">
                          <a:effectLst/>
                          <a:latin typeface="Times New Roman CYR"/>
                        </a:rPr>
                        <a:t>10 000,00</a:t>
                      </a:r>
                    </a:p>
                  </a:txBody>
                  <a:tcPr marL="9525" marR="9525" marT="9525" marB="0" anchor="ctr"/>
                </a:tc>
              </a:tr>
            </a:tbl>
          </a:graphicData>
        </a:graphic>
      </p:graphicFrame>
      <p:pic>
        <p:nvPicPr>
          <p:cNvPr id="558" name="Picture 5"/>
          <p:cNvPicPr/>
          <p:nvPr/>
        </p:nvPicPr>
        <p:blipFill>
          <a:blip r:embed="rId5"/>
          <a:stretch/>
        </p:blipFill>
        <p:spPr>
          <a:xfrm>
            <a:off x="6732240" y="5526010"/>
            <a:ext cx="2304256" cy="2510228"/>
          </a:xfrm>
          <a:prstGeom prst="ellipse">
            <a:avLst/>
          </a:prstGeom>
          <a:ln>
            <a:noFill/>
          </a:ln>
          <a:effectLst>
            <a:softEdge rad="112500"/>
          </a:effectLst>
        </p:spPr>
      </p:pic>
      <p:sp>
        <p:nvSpPr>
          <p:cNvPr id="9" name="Заголовок 1"/>
          <p:cNvSpPr txBox="1">
            <a:spLocks/>
          </p:cNvSpPr>
          <p:nvPr/>
        </p:nvSpPr>
        <p:spPr>
          <a:xfrm>
            <a:off x="0" y="3852"/>
            <a:ext cx="9144000" cy="6376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100684" y="641520"/>
            <a:ext cx="8927640" cy="1440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сохранения долгосрочной стабильности  развития  экономики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развития малого и среднего предпринимательства; создание условий для привлечения инвестиций на территорию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для</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развития сельского хозяйства, регулирование рынка пищевой продукции.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Формирование туристского комплекса, интегрированного в экономику  и удовлетворяющего потребности жителей и гостей городского округа «Вуктыл» в отдыхе.</a:t>
            </a:r>
            <a:endParaRPr lang="ru-RU" sz="1200" b="0" strike="noStrike" spc="-1" dirty="0">
              <a:latin typeface="Times New Roman" panose="02020603050405020304" pitchFamily="18" charset="0"/>
              <a:cs typeface="Times New Roman" panose="02020603050405020304" pitchFamily="18" charset="0"/>
            </a:endParaRPr>
          </a:p>
        </p:txBody>
      </p:sp>
      <p:sp>
        <p:nvSpPr>
          <p:cNvPr id="564" name="TextShape 2"/>
          <p:cNvSpPr txBox="1"/>
          <p:nvPr/>
        </p:nvSpPr>
        <p:spPr>
          <a:xfrm>
            <a:off x="539552" y="5517232"/>
            <a:ext cx="83529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экономики»</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2491728091"/>
              </p:ext>
            </p:extLst>
          </p:nvPr>
        </p:nvGraphicFramePr>
        <p:xfrm>
          <a:off x="225620" y="2585736"/>
          <a:ext cx="8855280" cy="2858955"/>
        </p:xfrm>
        <a:graphic>
          <a:graphicData uri="http://schemas.openxmlformats.org/drawingml/2006/table">
            <a:tbl>
              <a:tblPr/>
              <a:tblGrid>
                <a:gridCol w="3855896"/>
                <a:gridCol w="936104"/>
                <a:gridCol w="648072"/>
                <a:gridCol w="576064"/>
                <a:gridCol w="576064"/>
                <a:gridCol w="576064"/>
                <a:gridCol w="576064"/>
                <a:gridCol w="576064"/>
                <a:gridCol w="534888"/>
              </a:tblGrid>
              <a:tr h="131855">
                <a:tc>
                  <a:txBody>
                    <a:bodyPr/>
                    <a:lstStyle/>
                    <a:p>
                      <a:pPr algn="ctr"/>
                      <a:r>
                        <a:rPr lang="en-US" sz="1200" b="1" strike="noStrike" spc="-1" dirty="0" err="1">
                          <a:latin typeface="Times New Roman" panose="02020603050405020304" pitchFamily="18" charset="0"/>
                          <a:ea typeface="Times New Roman"/>
                          <a:cs typeface="Times New Roman" panose="02020603050405020304" pitchFamily="18" charset="0"/>
                        </a:rPr>
                        <a:t>Показатель</a:t>
                      </a:r>
                      <a:r>
                        <a:rPr lang="en-US" sz="1200" b="1" strike="noStrike" spc="-1" dirty="0">
                          <a:latin typeface="Times New Roman" panose="02020603050405020304" pitchFamily="18" charset="0"/>
                          <a:ea typeface="Times New Roman"/>
                          <a:cs typeface="Times New Roman" panose="02020603050405020304" pitchFamily="18" charset="0"/>
                        </a:rPr>
                        <a:t>   (</a:t>
                      </a:r>
                      <a:r>
                        <a:rPr lang="en-US" sz="1200" b="1" strike="noStrike" spc="-1" dirty="0" err="1">
                          <a:latin typeface="Times New Roman" panose="02020603050405020304" pitchFamily="18" charset="0"/>
                          <a:ea typeface="Times New Roman"/>
                          <a:cs typeface="Times New Roman" panose="02020603050405020304" pitchFamily="18" charset="0"/>
                        </a:rPr>
                        <a:t>индикатор</a:t>
                      </a:r>
                      <a:r>
                        <a:rPr lang="en-US" sz="1200" b="1" strike="noStrike" spc="-1" dirty="0">
                          <a:latin typeface="Times New Roman" panose="02020603050405020304" pitchFamily="18" charset="0"/>
                          <a:ea typeface="Times New Roman"/>
                          <a:cs typeface="Times New Roman" panose="02020603050405020304" pitchFamily="18" charset="0"/>
                        </a:rPr>
                        <a:t>)   (</a:t>
                      </a:r>
                      <a:r>
                        <a:rPr lang="en-US" sz="1200" b="1" strike="noStrike" spc="-1" dirty="0" err="1">
                          <a:latin typeface="Times New Roman" panose="02020603050405020304" pitchFamily="18" charset="0"/>
                          <a:ea typeface="Times New Roman"/>
                          <a:cs typeface="Times New Roman" panose="02020603050405020304" pitchFamily="18" charset="0"/>
                        </a:rPr>
                        <a:t>наименование</a:t>
                      </a:r>
                      <a:r>
                        <a:rPr lang="en-US" sz="1200" b="1" strike="noStrike" spc="-1" dirty="0">
                          <a:latin typeface="Times New Roman" panose="02020603050405020304" pitchFamily="18" charset="0"/>
                          <a:ea typeface="Times New Roman"/>
                          <a:cs typeface="Times New Roman" panose="02020603050405020304" pitchFamily="18" charset="0"/>
                        </a:rPr>
                        <a:t>)</a:t>
                      </a:r>
                      <a:endParaRPr lang="en-US"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a:lstStyle/>
                    <a:p>
                      <a:pPr algn="ctr"/>
                      <a:r>
                        <a:rPr lang="en-US" sz="1200" b="0" strike="noStrike" spc="-1" dirty="0">
                          <a:latin typeface="Times New Roman" panose="02020603050405020304" pitchFamily="18" charset="0"/>
                          <a:ea typeface="Times New Roman"/>
                          <a:cs typeface="Times New Roman" panose="02020603050405020304" pitchFamily="18" charset="0"/>
                        </a:rPr>
                        <a:t>   </a:t>
                      </a:r>
                      <a:r>
                        <a:rPr lang="ru-RU" sz="1200" b="1" strike="noStrike" spc="-1" dirty="0">
                          <a:latin typeface="Times New Roman" panose="02020603050405020304" pitchFamily="18" charset="0"/>
                          <a:ea typeface="Times New Roman"/>
                          <a:cs typeface="Times New Roman" panose="02020603050405020304" pitchFamily="18" charset="0"/>
                        </a:rPr>
                        <a:t>Ед.   </a:t>
                      </a:r>
                      <a:r>
                        <a:rPr sz="1200" dirty="0">
                          <a:latin typeface="Times New Roman" panose="02020603050405020304" pitchFamily="18" charset="0"/>
                          <a:cs typeface="Times New Roman" panose="02020603050405020304" pitchFamily="18" charset="0"/>
                        </a:rPr>
                        <a:t/>
                      </a:r>
                      <a:br>
                        <a:rPr sz="1200" dirty="0">
                          <a:latin typeface="Times New Roman" panose="02020603050405020304" pitchFamily="18" charset="0"/>
                          <a:cs typeface="Times New Roman" panose="02020603050405020304" pitchFamily="18" charset="0"/>
                        </a:rPr>
                      </a:br>
                      <a:r>
                        <a:rPr lang="ru-RU" sz="1200" b="1" strike="noStrike" spc="-1" dirty="0">
                          <a:latin typeface="Times New Roman" panose="02020603050405020304" pitchFamily="18" charset="0"/>
                          <a:ea typeface="Times New Roman"/>
                          <a:cs typeface="Times New Roman" panose="02020603050405020304" pitchFamily="18" charset="0"/>
                        </a:rPr>
                        <a:t>измерения</a:t>
                      </a:r>
                      <a:endParaRPr lang="en-US"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r>
              <a:tr h="432174">
                <a:tc gridSpan="7">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endParaRPr lang="ru-RU" sz="120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hMerge="1">
                  <a:txBody>
                    <a:bodyPr/>
                    <a:lstStyle/>
                    <a:p>
                      <a:endParaRPr lang="ru-RU"/>
                    </a:p>
                  </a:txBody>
                  <a:tcPr/>
                </a:tc>
              </a:tr>
              <a:tr h="427130">
                <a:tc>
                  <a:txBody>
                    <a:bodyPr/>
                    <a:lstStyle/>
                    <a:p>
                      <a:pPr algn="just"/>
                      <a:r>
                        <a:rPr lang="ru-RU" sz="1200" b="0" strike="noStrike" spc="-1" dirty="0">
                          <a:latin typeface="Times New Roman" panose="02020603050405020304" pitchFamily="18" charset="0"/>
                          <a:cs typeface="Times New Roman" panose="02020603050405020304" pitchFamily="18" charset="0"/>
                        </a:rPr>
                        <a:t>Число инвестиционных проектов, реализуемых или планируемых к реализации на территории округа</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11</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r>
              <a:tr h="427130">
                <a:tc>
                  <a:txBody>
                    <a:bodyPr/>
                    <a:lstStyle/>
                    <a:p>
                      <a:pPr algn="just">
                        <a:lnSpc>
                          <a:spcPct val="100000"/>
                        </a:lnSpc>
                      </a:pPr>
                      <a:r>
                        <a:rPr lang="ru-RU" sz="1200" b="0" strike="noStrike" spc="-1">
                          <a:latin typeface="Times New Roman" panose="02020603050405020304" pitchFamily="18" charset="0"/>
                          <a:cs typeface="Times New Roman" panose="02020603050405020304" pitchFamily="18" charset="0"/>
                        </a:rPr>
                        <a:t>Количество  предоставленных консультаций  информационно-маркетинговым центром</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177</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r>
                        <a:rPr lang="ru-RU" sz="1200" b="0" strike="noStrike" spc="-1">
                          <a:latin typeface="Times New Roman" panose="02020603050405020304" pitchFamily="18" charset="0"/>
                          <a:cs typeface="Times New Roman" panose="02020603050405020304" pitchFamily="18" charset="0"/>
                        </a:rPr>
                        <a:t>Объем продукции животноводства крестьянских (фермерских) хозяйств: молоко</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r>
              <a:tr h="597981">
                <a:tc>
                  <a:txBody>
                    <a:bodyPr/>
                    <a:lstStyle/>
                    <a:p>
                      <a:r>
                        <a:rPr lang="ru-RU" sz="1200" b="0" strike="noStrike" spc="-1">
                          <a:latin typeface="Times New Roman" panose="02020603050405020304" pitchFamily="18" charset="0"/>
                          <a:cs typeface="Times New Roman" panose="02020603050405020304" pitchFamily="18" charset="0"/>
                        </a:rPr>
                        <a:t>Количество туристов, посетивших туристские маршруты на территории городского округа «Вуктыл»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человек</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2150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2260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2310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2380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2380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bl>
          </a:graphicData>
        </a:graphic>
      </p:graphicFrame>
      <p:sp>
        <p:nvSpPr>
          <p:cNvPr id="9" name="CustomShape 1"/>
          <p:cNvSpPr/>
          <p:nvPr/>
        </p:nvSpPr>
        <p:spPr>
          <a:xfrm>
            <a:off x="1763688" y="2081680"/>
            <a:ext cx="5203440" cy="504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2536712774"/>
              </p:ext>
            </p:extLst>
          </p:nvPr>
        </p:nvGraphicFramePr>
        <p:xfrm>
          <a:off x="1715852" y="5915104"/>
          <a:ext cx="5712296"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076056" cy="259233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услугах</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spc="-1" dirty="0" err="1">
                <a:solidFill>
                  <a:srgbClr val="000000"/>
                </a:solidFill>
                <a:latin typeface="Times New Roman" panose="02020603050405020304" pitchFamily="18" charset="0"/>
                <a:ea typeface="Microsoft YaHei"/>
                <a:cs typeface="Times New Roman" panose="02020603050405020304" pitchFamily="18" charset="0"/>
              </a:rPr>
              <a:t>улично</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 – дорожной сети, зимних автомобильных дорог и ледовых переправ.</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3. Снижение количества лиц, погибших в результате дорожно-транспортных происшествий.</a:t>
            </a:r>
            <a:endParaRPr lang="ru-RU" sz="1200" spc="-1" dirty="0">
              <a:latin typeface="Times New Roman" panose="02020603050405020304" pitchFamily="18" charset="0"/>
              <a:cs typeface="Times New Roman" panose="02020603050405020304" pitchFamily="18" charset="0"/>
            </a:endParaRP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976944079"/>
              </p:ext>
            </p:extLst>
          </p:nvPr>
        </p:nvGraphicFramePr>
        <p:xfrm>
          <a:off x="89572" y="3284984"/>
          <a:ext cx="8964856" cy="3427585"/>
        </p:xfrm>
        <a:graphic>
          <a:graphicData uri="http://schemas.openxmlformats.org/drawingml/2006/table">
            <a:tbl>
              <a:tblPr firstRow="1" bandRow="1">
                <a:tableStyleId>{5C22544A-7EE6-4342-B048-85BDC9FD1C3A}</a:tableStyleId>
              </a:tblPr>
              <a:tblGrid>
                <a:gridCol w="5976664"/>
                <a:gridCol w="1008112"/>
                <a:gridCol w="1008112"/>
                <a:gridCol w="971968"/>
              </a:tblGrid>
              <a:tr h="315026">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2019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2020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2021 год</a:t>
                      </a:r>
                      <a:endParaRPr lang="ru-RU" sz="1200" dirty="0">
                        <a:latin typeface="Times New Roman" panose="02020603050405020304" pitchFamily="18" charset="0"/>
                        <a:cs typeface="Times New Roman" panose="02020603050405020304" pitchFamily="18" charset="0"/>
                      </a:endParaRPr>
                    </a:p>
                  </a:txBody>
                  <a:tcPr/>
                </a:tc>
              </a:tr>
              <a:tr h="362921">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effectLst/>
                          <a:latin typeface="Times New Roman CYR"/>
                        </a:rPr>
                        <a:t>35 891 585,82</a:t>
                      </a:r>
                    </a:p>
                  </a:txBody>
                  <a:tcPr marL="9525" marR="9525" marT="9525" marB="0" anchor="ctr"/>
                </a:tc>
                <a:tc>
                  <a:txBody>
                    <a:bodyPr/>
                    <a:lstStyle/>
                    <a:p>
                      <a:pPr algn="ctr" fontAlgn="ctr"/>
                      <a:r>
                        <a:rPr lang="ru-RU" sz="1200" b="1" i="0" u="none" strike="noStrike">
                          <a:effectLst/>
                          <a:latin typeface="Times New Roman CYR"/>
                        </a:rPr>
                        <a:t>29 547 655,72</a:t>
                      </a:r>
                    </a:p>
                  </a:txBody>
                  <a:tcPr marL="9525" marR="9525" marT="9525" marB="0" anchor="ctr"/>
                </a:tc>
                <a:tc>
                  <a:txBody>
                    <a:bodyPr/>
                    <a:lstStyle/>
                    <a:p>
                      <a:pPr algn="ctr" fontAlgn="ctr"/>
                      <a:r>
                        <a:rPr lang="ru-RU" sz="1200" b="1" i="0" u="none" strike="noStrike" dirty="0">
                          <a:effectLst/>
                          <a:latin typeface="Times New Roman CYR"/>
                        </a:rPr>
                        <a:t>26 410 259,72</a:t>
                      </a:r>
                    </a:p>
                  </a:txBody>
                  <a:tcPr marL="9525" marR="9525" marT="9525" marB="0" anchor="ctr"/>
                </a:tc>
              </a:tr>
              <a:tr h="312209">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a:effectLst/>
                          <a:latin typeface="Times New Roman CYR"/>
                        </a:rPr>
                        <a:t>18 413 813,97</a:t>
                      </a:r>
                    </a:p>
                  </a:txBody>
                  <a:tcPr marL="9525" marR="9525" marT="9525" marB="0" anchor="ctr"/>
                </a:tc>
                <a:tc>
                  <a:txBody>
                    <a:bodyPr/>
                    <a:lstStyle/>
                    <a:p>
                      <a:pPr algn="ctr" fontAlgn="ctr"/>
                      <a:r>
                        <a:rPr lang="ru-RU" sz="1200" b="1" i="0" u="none" strike="noStrike">
                          <a:effectLst/>
                          <a:latin typeface="Times New Roman CYR"/>
                        </a:rPr>
                        <a:t>16 353 991,79</a:t>
                      </a:r>
                    </a:p>
                  </a:txBody>
                  <a:tcPr marL="9525" marR="9525" marT="9525" marB="0" anchor="ctr"/>
                </a:tc>
                <a:tc>
                  <a:txBody>
                    <a:bodyPr/>
                    <a:lstStyle/>
                    <a:p>
                      <a:pPr algn="ctr" fontAlgn="ctr"/>
                      <a:r>
                        <a:rPr lang="ru-RU" sz="1200" b="1" i="0" u="none" strike="noStrike" dirty="0">
                          <a:effectLst/>
                          <a:latin typeface="Times New Roman CYR"/>
                        </a:rPr>
                        <a:t>16 829 130,48</a:t>
                      </a:r>
                    </a:p>
                  </a:txBody>
                  <a:tcPr marL="9525" marR="9525" marT="9525" marB="0" anchor="ctr"/>
                </a:tc>
              </a:tr>
              <a:tr h="716631">
                <a:tc>
                  <a:txBody>
                    <a:bodyPr/>
                    <a:lstStyle/>
                    <a:p>
                      <a:pPr algn="l" fontAlgn="ctr"/>
                      <a:r>
                        <a:rPr lang="ru-RU" sz="1200" b="0" i="0" u="none" strike="noStrike" dirty="0">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a:effectLst/>
                          <a:latin typeface="Times New Roman CYR"/>
                        </a:rPr>
                        <a:t>1 398 193,18</a:t>
                      </a:r>
                    </a:p>
                  </a:txBody>
                  <a:tcPr marL="9525" marR="9525" marT="9525" marB="0" anchor="ctr"/>
                </a:tc>
                <a:tc>
                  <a:txBody>
                    <a:bodyPr/>
                    <a:lstStyle/>
                    <a:p>
                      <a:pPr algn="ctr" fontAlgn="ctr"/>
                      <a:r>
                        <a:rPr lang="ru-RU" sz="1200" b="0" i="0" u="none" strike="noStrike">
                          <a:effectLst/>
                          <a:latin typeface="Times New Roman CYR"/>
                        </a:rPr>
                        <a:t>900 221,00</a:t>
                      </a:r>
                    </a:p>
                  </a:txBody>
                  <a:tcPr marL="9525" marR="9525" marT="9525" marB="0" anchor="ctr"/>
                </a:tc>
                <a:tc>
                  <a:txBody>
                    <a:bodyPr/>
                    <a:lstStyle/>
                    <a:p>
                      <a:pPr algn="ctr" fontAlgn="ctr"/>
                      <a:r>
                        <a:rPr lang="ru-RU" sz="1200" b="0" i="0" u="none" strike="noStrike">
                          <a:effectLst/>
                          <a:latin typeface="Times New Roman CYR"/>
                        </a:rPr>
                        <a:t>900 221,00</a:t>
                      </a:r>
                    </a:p>
                  </a:txBody>
                  <a:tcPr marL="9525" marR="9525" marT="9525" marB="0" anchor="ctr"/>
                </a:tc>
              </a:tr>
              <a:tr h="362921">
                <a:tc>
                  <a:txBody>
                    <a:bodyPr/>
                    <a:lstStyle/>
                    <a:p>
                      <a:pPr algn="l" fontAlgn="ctr"/>
                      <a:r>
                        <a:rPr lang="ru-RU" sz="1200" b="0" i="0" u="none" strike="noStrike" dirty="0">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a:effectLst/>
                          <a:latin typeface="Times New Roman CYR"/>
                        </a:rPr>
                        <a:t>6 194 180,00</a:t>
                      </a:r>
                    </a:p>
                  </a:txBody>
                  <a:tcPr marL="9525" marR="9525" marT="9525" marB="0" anchor="ctr"/>
                </a:tc>
                <a:tc>
                  <a:txBody>
                    <a:bodyPr/>
                    <a:lstStyle/>
                    <a:p>
                      <a:pPr algn="ctr" fontAlgn="ctr"/>
                      <a:r>
                        <a:rPr lang="ru-RU" sz="1200" b="0" i="0" u="none" strike="noStrike">
                          <a:effectLst/>
                          <a:latin typeface="Times New Roman CYR"/>
                        </a:rPr>
                        <a:t>5 994 180,00</a:t>
                      </a:r>
                    </a:p>
                  </a:txBody>
                  <a:tcPr marL="9525" marR="9525" marT="9525" marB="0" anchor="ctr"/>
                </a:tc>
                <a:tc>
                  <a:txBody>
                    <a:bodyPr/>
                    <a:lstStyle/>
                    <a:p>
                      <a:pPr algn="ctr" fontAlgn="ctr"/>
                      <a:r>
                        <a:rPr lang="ru-RU" sz="1200" b="0" i="0" u="none" strike="noStrike">
                          <a:effectLst/>
                          <a:latin typeface="Times New Roman CYR"/>
                        </a:rPr>
                        <a:t>6 537 318,69</a:t>
                      </a:r>
                    </a:p>
                  </a:txBody>
                  <a:tcPr marL="9525" marR="9525" marT="9525" marB="0" anchor="ctr"/>
                </a:tc>
              </a:tr>
              <a:tr h="362921">
                <a:tc>
                  <a:txBody>
                    <a:bodyPr/>
                    <a:lstStyle/>
                    <a:p>
                      <a:pPr algn="l" fontAlgn="ctr"/>
                      <a:r>
                        <a:rPr lang="ru-RU" sz="1200" b="0" i="0" u="none" strike="noStrike">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a:effectLst/>
                          <a:latin typeface="Times New Roman CYR"/>
                        </a:rPr>
                        <a:t>798 323,00</a:t>
                      </a:r>
                    </a:p>
                  </a:txBody>
                  <a:tcPr marL="9525" marR="9525" marT="9525" marB="0" anchor="ctr"/>
                </a:tc>
                <a:tc>
                  <a:txBody>
                    <a:bodyPr/>
                    <a:lstStyle/>
                    <a:p>
                      <a:pPr algn="ctr" fontAlgn="ctr"/>
                      <a:r>
                        <a:rPr lang="ru-RU" sz="1200" b="0" i="0" u="none" strike="noStrike">
                          <a:effectLst/>
                          <a:latin typeface="Times New Roman CYR"/>
                        </a:rPr>
                        <a:t>40 323,00</a:t>
                      </a:r>
                    </a:p>
                  </a:txBody>
                  <a:tcPr marL="9525" marR="9525" marT="9525" marB="0" anchor="ctr"/>
                </a:tc>
                <a:tc>
                  <a:txBody>
                    <a:bodyPr/>
                    <a:lstStyle/>
                    <a:p>
                      <a:pPr algn="ctr" fontAlgn="ctr"/>
                      <a:r>
                        <a:rPr lang="ru-RU" sz="1200" b="0" i="0" u="none" strike="noStrike">
                          <a:effectLst/>
                          <a:latin typeface="Times New Roman CYR"/>
                        </a:rPr>
                        <a:t>40 323,00</a:t>
                      </a:r>
                    </a:p>
                  </a:txBody>
                  <a:tcPr marL="9525" marR="9525" marT="9525" marB="0" anchor="ctr"/>
                </a:tc>
              </a:tr>
              <a:tr h="539776">
                <a:tc>
                  <a:txBody>
                    <a:bodyPr/>
                    <a:lstStyle/>
                    <a:p>
                      <a:pPr algn="l" fontAlgn="ctr"/>
                      <a:r>
                        <a:rPr lang="ru-RU" sz="1200" b="0" i="0" u="none" strike="noStrike">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effectLst/>
                          <a:latin typeface="Times New Roman CYR"/>
                        </a:rPr>
                        <a:t>9 351 267,79</a:t>
                      </a:r>
                    </a:p>
                  </a:txBody>
                  <a:tcPr marL="9525" marR="9525" marT="9525" marB="0" anchor="ctr"/>
                </a:tc>
                <a:tc>
                  <a:txBody>
                    <a:bodyPr/>
                    <a:lstStyle/>
                    <a:p>
                      <a:pPr algn="ctr" fontAlgn="ctr"/>
                      <a:r>
                        <a:rPr lang="ru-RU" sz="1200" b="0" i="0" u="none" strike="noStrike">
                          <a:effectLst/>
                          <a:latin typeface="Times New Roman CYR"/>
                        </a:rPr>
                        <a:t>9 351 267,79</a:t>
                      </a:r>
                    </a:p>
                  </a:txBody>
                  <a:tcPr marL="9525" marR="9525" marT="9525" marB="0" anchor="ctr"/>
                </a:tc>
                <a:tc>
                  <a:txBody>
                    <a:bodyPr/>
                    <a:lstStyle/>
                    <a:p>
                      <a:pPr algn="ctr" fontAlgn="ctr"/>
                      <a:r>
                        <a:rPr lang="ru-RU" sz="1200" b="0" i="0" u="none" strike="noStrike">
                          <a:effectLst/>
                          <a:latin typeface="Times New Roman CYR"/>
                        </a:rPr>
                        <a:t>9 351 267,79</a:t>
                      </a:r>
                    </a:p>
                  </a:txBody>
                  <a:tcPr marL="9525" marR="9525" marT="9525" marB="0" anchor="ctr"/>
                </a:tc>
              </a:tr>
              <a:tr h="362921">
                <a:tc>
                  <a:txBody>
                    <a:bodyPr/>
                    <a:lstStyle/>
                    <a:p>
                      <a:pPr algn="l" fontAlgn="ctr"/>
                      <a:r>
                        <a:rPr lang="ru-RU" sz="1200" b="0" i="0" u="none" strike="noStrike" dirty="0">
                          <a:effectLst/>
                          <a:latin typeface="Times New Roman"/>
                        </a:rPr>
                        <a:t>Реализация народных проектов в сфере дорожной деятельности в рамках проекта «Народный бюджет»</a:t>
                      </a:r>
                    </a:p>
                  </a:txBody>
                  <a:tcPr marL="9525" marR="9525" marT="9525" marB="0" anchor="ctr"/>
                </a:tc>
                <a:tc>
                  <a:txBody>
                    <a:bodyPr/>
                    <a:lstStyle/>
                    <a:p>
                      <a:pPr algn="ctr" fontAlgn="ctr"/>
                      <a:r>
                        <a:rPr lang="ru-RU" sz="1200" b="0" i="0" u="none" strike="noStrike">
                          <a:effectLst/>
                          <a:latin typeface="Times New Roman CYR"/>
                        </a:rPr>
                        <a:t>671 850,00</a:t>
                      </a:r>
                    </a:p>
                  </a:txBody>
                  <a:tcPr marL="9525" marR="9525" marT="9525" marB="0" anchor="ctr"/>
                </a:tc>
                <a:tc>
                  <a:txBody>
                    <a:bodyPr/>
                    <a:lstStyle/>
                    <a:p>
                      <a:pPr algn="ctr" fontAlgn="ctr"/>
                      <a:r>
                        <a:rPr lang="ru-RU" sz="1200" b="0" i="0" u="none" strike="noStrike">
                          <a:effectLst/>
                          <a:latin typeface="Times New Roman CYR"/>
                        </a:rPr>
                        <a:t>68 000,00</a:t>
                      </a:r>
                    </a:p>
                  </a:txBody>
                  <a:tcPr marL="9525" marR="9525" marT="9525" marB="0" anchor="ctr"/>
                </a:tc>
                <a:tc>
                  <a:txBody>
                    <a:bodyPr/>
                    <a:lstStyle/>
                    <a:p>
                      <a:pPr algn="ctr" fontAlgn="ctr"/>
                      <a:r>
                        <a:rPr lang="ru-RU" sz="1200" b="0" i="0" u="none" strike="noStrike" dirty="0">
                          <a:effectLst/>
                          <a:latin typeface="Times New Roman CYR"/>
                        </a:rPr>
                        <a:t>0,00</a:t>
                      </a:r>
                    </a:p>
                  </a:txBody>
                  <a:tcPr marL="9525" marR="9525" marT="9525" marB="0" anchor="ctr"/>
                </a:tc>
              </a:tr>
            </a:tbl>
          </a:graphicData>
        </a:graphic>
      </p:graphicFrame>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772335982"/>
              </p:ext>
            </p:extLst>
          </p:nvPr>
        </p:nvGraphicFramePr>
        <p:xfrm>
          <a:off x="5199960" y="134076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19059" y="29365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39752" y="4293096"/>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3365621298"/>
              </p:ext>
            </p:extLst>
          </p:nvPr>
        </p:nvGraphicFramePr>
        <p:xfrm>
          <a:off x="330616" y="4549616"/>
          <a:ext cx="8482767" cy="2164080"/>
        </p:xfrm>
        <a:graphic>
          <a:graphicData uri="http://schemas.openxmlformats.org/drawingml/2006/table">
            <a:tbl>
              <a:tblPr/>
              <a:tblGrid>
                <a:gridCol w="3137411"/>
                <a:gridCol w="205105"/>
                <a:gridCol w="708293"/>
                <a:gridCol w="610185"/>
                <a:gridCol w="577710"/>
                <a:gridCol w="632062"/>
                <a:gridCol w="675476"/>
                <a:gridCol w="664879"/>
                <a:gridCol w="566430"/>
                <a:gridCol w="705216"/>
              </a:tblGrid>
              <a:tr h="238066">
                <a:tc>
                  <a:txBody>
                    <a:bodyPr/>
                    <a:lstStyle/>
                    <a:p>
                      <a:pPr algn="ctr"/>
                      <a:r>
                        <a:rPr lang="ru-RU" sz="1100" b="1" strike="noStrike" spc="-1" dirty="0">
                          <a:latin typeface="Times New Roman"/>
                          <a:ea typeface="Microsoft YaHei"/>
                        </a:rPr>
                        <a:t>Показатель (индикатор) (наименование)</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gridSpan="2">
                  <a:txBody>
                    <a:bodyPr/>
                    <a:lstStyle/>
                    <a:p>
                      <a:pPr algn="ctr"/>
                      <a:r>
                        <a:rPr lang="ru-RU" sz="1100" b="1" strike="noStrike" spc="-1" dirty="0">
                          <a:latin typeface="Times New Roman"/>
                          <a:ea typeface="Microsoft YaHei"/>
                        </a:rPr>
                        <a:t>Ед. </a:t>
                      </a:r>
                      <a:r>
                        <a:rPr lang="ru-RU" sz="1100" b="1" strike="noStrike" spc="-1" dirty="0" smtClean="0">
                          <a:latin typeface="Times New Roman"/>
                          <a:ea typeface="Microsoft YaHei"/>
                        </a:rPr>
                        <a:t>изм.</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2016</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2017</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2019</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2020</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2021</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238066">
                <a:tc gridSpan="10">
                  <a:txBody>
                    <a:bodyPr/>
                    <a:lstStyle/>
                    <a:p>
                      <a:pPr algn="ctr"/>
                      <a:r>
                        <a:rPr lang="ru-RU" sz="1100" b="1" strike="noStrike" spc="-1">
                          <a:latin typeface="Times New Roman"/>
                        </a:rPr>
                        <a:t>Муниципальная программа городского округа «Вуктыл» «</a:t>
                      </a:r>
                      <a:r>
                        <a:rPr lang="ru-RU" sz="1100" b="1" strike="noStrike" spc="-1">
                          <a:latin typeface="Times New Roman"/>
                          <a:ea typeface="Calibri"/>
                        </a:rPr>
                        <a:t>Развитие транспортной системы</a:t>
                      </a:r>
                      <a:r>
                        <a:rPr lang="ru-RU" sz="1100" b="1" strike="noStrike" spc="-1">
                          <a:latin typeface="Times New Roman"/>
                        </a:rPr>
                        <a:t>»</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44179">
                <a:tc gridSpan="2">
                  <a:txBody>
                    <a:bodyPr/>
                    <a:lstStyle/>
                    <a:p>
                      <a:pPr algn="just"/>
                      <a:r>
                        <a:rPr lang="ru-RU" sz="1000" b="0" strike="noStrike" spc="-1" dirty="0">
                          <a:latin typeface="Times New Roman"/>
                        </a:rPr>
                        <a:t>Доля протяженности </a:t>
                      </a:r>
                      <a:r>
                        <a:rPr lang="ru-RU" sz="1000" b="0" strike="noStrike" spc="-1" dirty="0" err="1" smtClean="0">
                          <a:latin typeface="Times New Roman"/>
                        </a:rPr>
                        <a:t>автом</a:t>
                      </a:r>
                      <a:r>
                        <a:rPr lang="ru-RU" sz="1000" b="0" strike="noStrike" spc="-1" dirty="0" smtClean="0">
                          <a:latin typeface="Times New Roman"/>
                        </a:rPr>
                        <a:t>. дорог </a:t>
                      </a:r>
                      <a:r>
                        <a:rPr lang="ru-RU" sz="1000" b="0" strike="noStrike" spc="-1" dirty="0">
                          <a:latin typeface="Times New Roman"/>
                        </a:rPr>
                        <a:t>общего пользования </a:t>
                      </a:r>
                      <a:r>
                        <a:rPr lang="ru-RU" sz="1000" b="0" strike="noStrike" spc="-1" dirty="0" smtClean="0">
                          <a:latin typeface="Times New Roman"/>
                        </a:rPr>
                        <a:t>мест. значения</a:t>
                      </a:r>
                      <a:r>
                        <a:rPr lang="ru-RU" sz="1000" b="0" strike="noStrike" spc="-1" dirty="0">
                          <a:latin typeface="Times New Roman"/>
                        </a:rPr>
                        <a:t>, отвечающих </a:t>
                      </a:r>
                      <a:r>
                        <a:rPr lang="ru-RU" sz="1000" b="0" strike="noStrike" spc="-1" dirty="0" smtClean="0">
                          <a:latin typeface="Times New Roman"/>
                        </a:rPr>
                        <a:t>норм-</a:t>
                      </a:r>
                      <a:r>
                        <a:rPr lang="ru-RU" sz="1000" b="0" strike="noStrike" spc="-1" dirty="0" err="1" smtClean="0">
                          <a:latin typeface="Times New Roman"/>
                        </a:rPr>
                        <a:t>ным</a:t>
                      </a:r>
                      <a:r>
                        <a:rPr lang="ru-RU" sz="1000" b="0" strike="noStrike" spc="-1" dirty="0" smtClean="0">
                          <a:latin typeface="Times New Roman"/>
                        </a:rPr>
                        <a:t> </a:t>
                      </a:r>
                      <a:r>
                        <a:rPr lang="ru-RU" sz="1000" b="0" strike="noStrike" spc="-1" dirty="0">
                          <a:latin typeface="Times New Roman"/>
                        </a:rPr>
                        <a:t>требованиям, в общей протяженности </a:t>
                      </a:r>
                      <a:r>
                        <a:rPr lang="ru-RU" sz="1000" b="0" strike="noStrike" spc="-1" dirty="0" err="1" smtClean="0">
                          <a:latin typeface="Times New Roman"/>
                        </a:rPr>
                        <a:t>автом</a:t>
                      </a:r>
                      <a:r>
                        <a:rPr lang="ru-RU" sz="1000" b="0" strike="noStrike" spc="-1" dirty="0" smtClean="0">
                          <a:latin typeface="Times New Roman"/>
                        </a:rPr>
                        <a:t>. </a:t>
                      </a:r>
                      <a:r>
                        <a:rPr lang="ru-RU" sz="1000" b="0" strike="noStrike" spc="-1" dirty="0">
                          <a:latin typeface="Times New Roman"/>
                        </a:rPr>
                        <a:t>дорог общего пользования местного значения</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1" strike="noStrike" spc="-1" dirty="0">
                          <a:latin typeface="Times New Roman"/>
                        </a:rPr>
                        <a:t>процент</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11,6</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04140">
                <a:tc gridSpan="2">
                  <a:txBody>
                    <a:bodyPr/>
                    <a:lstStyle/>
                    <a:p>
                      <a:pPr algn="just"/>
                      <a:r>
                        <a:rPr lang="ru-RU" sz="1000" b="0" strike="noStrike" spc="-1" dirty="0">
                          <a:latin typeface="Times New Roman"/>
                        </a:rPr>
                        <a:t>Доля </a:t>
                      </a:r>
                      <a:r>
                        <a:rPr lang="ru-RU" sz="1000" b="0" strike="noStrike" spc="-1" dirty="0" smtClean="0">
                          <a:latin typeface="Times New Roman"/>
                        </a:rPr>
                        <a:t>насел. пунктов</a:t>
                      </a:r>
                      <a:r>
                        <a:rPr lang="ru-RU" sz="1000" b="0" strike="noStrike" spc="-1" dirty="0">
                          <a:latin typeface="Times New Roman"/>
                        </a:rPr>
                        <a:t>, охваченных автобусным сообщением, в общей численности населенных пунктов (на конец года)</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1" strike="noStrike" spc="-1" dirty="0">
                          <a:latin typeface="Times New Roman"/>
                        </a:rPr>
                        <a:t>процент</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45,5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45,5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54,5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54,5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54,4</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64101">
                <a:tc gridSpan="2">
                  <a:txBody>
                    <a:bodyPr/>
                    <a:lstStyle/>
                    <a:p>
                      <a:pPr algn="just"/>
                      <a:r>
                        <a:rPr lang="ru-RU" sz="1000" b="0" strike="noStrike" spc="-1" dirty="0">
                          <a:latin typeface="Times New Roman"/>
                        </a:rPr>
                        <a:t>Число граждан, погибших в дорожно-транспортных происшествиях</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человек</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3</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2</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2</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255478137"/>
              </p:ext>
            </p:extLst>
          </p:nvPr>
        </p:nvGraphicFramePr>
        <p:xfrm>
          <a:off x="107504" y="692696"/>
          <a:ext cx="8856984" cy="3634740"/>
        </p:xfrm>
        <a:graphic>
          <a:graphicData uri="http://schemas.openxmlformats.org/drawingml/2006/table">
            <a:tbl>
              <a:tblPr firstRow="1" bandRow="1">
                <a:tableStyleId>{5C22544A-7EE6-4342-B048-85BDC9FD1C3A}</a:tableStyleId>
              </a:tblPr>
              <a:tblGrid>
                <a:gridCol w="6048672"/>
                <a:gridCol w="936104"/>
                <a:gridCol w="972108"/>
                <a:gridCol w="900100"/>
              </a:tblGrid>
              <a:tr h="175164">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2 "Организация транспортного обслуживания"</a:t>
                      </a:r>
                    </a:p>
                  </a:txBody>
                  <a:tcPr marL="9525" marR="9525" marT="9525" marB="0" anchor="ctr">
                    <a:solidFill>
                      <a:schemeClr val="accent6">
                        <a:lumMod val="40000"/>
                        <a:lumOff val="60000"/>
                      </a:schemeClr>
                    </a:solidFill>
                  </a:tcPr>
                </a:tc>
                <a:tc>
                  <a:txBody>
                    <a:bodyPr/>
                    <a:lstStyle/>
                    <a:p>
                      <a:pPr algn="ctr" fontAlgn="ctr"/>
                      <a:r>
                        <a:rPr lang="ru-RU" sz="1100" b="1" i="0" u="none" strike="noStrike">
                          <a:solidFill>
                            <a:schemeClr val="tx1"/>
                          </a:solidFill>
                          <a:effectLst/>
                          <a:latin typeface="Times New Roman" panose="02020603050405020304" pitchFamily="18" charset="0"/>
                          <a:cs typeface="Times New Roman" panose="02020603050405020304" pitchFamily="18" charset="0"/>
                        </a:rPr>
                        <a:t>15 209 203,85</a:t>
                      </a:r>
                    </a:p>
                  </a:txBody>
                  <a:tcPr marL="9525" marR="9525" marT="9525" marB="0" anchor="ctr">
                    <a:solidFill>
                      <a:schemeClr val="accent6">
                        <a:lumMod val="40000"/>
                        <a:lumOff val="60000"/>
                      </a:schemeClr>
                    </a:solidFill>
                  </a:tcPr>
                </a:tc>
                <a:tc>
                  <a:txBody>
                    <a:bodyPr/>
                    <a:lstStyle/>
                    <a:p>
                      <a:pPr algn="ctr" fontAlgn="ctr"/>
                      <a:r>
                        <a:rPr lang="ru-RU" sz="1100" b="1" i="0" u="none" strike="noStrike">
                          <a:solidFill>
                            <a:schemeClr val="tx1"/>
                          </a:solidFill>
                          <a:effectLst/>
                          <a:latin typeface="Times New Roman" panose="02020603050405020304" pitchFamily="18" charset="0"/>
                          <a:cs typeface="Times New Roman" panose="02020603050405020304" pitchFamily="18" charset="0"/>
                        </a:rPr>
                        <a:t>12 293 328,93</a:t>
                      </a:r>
                    </a:p>
                  </a:txBody>
                  <a:tcPr marL="9525" marR="9525" marT="9525" marB="0" anchor="ctr">
                    <a:solidFill>
                      <a:schemeClr val="accent6">
                        <a:lumMod val="40000"/>
                        <a:lumOff val="60000"/>
                      </a:schemeClr>
                    </a:solidFill>
                  </a:tcP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9 581 129,24</a:t>
                      </a:r>
                    </a:p>
                  </a:txBody>
                  <a:tcPr marL="9525" marR="9525" marT="9525" marB="0" anchor="ctr">
                    <a:solidFill>
                      <a:schemeClr val="accent6">
                        <a:lumMod val="40000"/>
                        <a:lumOff val="60000"/>
                      </a:schemeClr>
                    </a:solidFill>
                  </a:tcPr>
                </a:tc>
              </a:tr>
              <a:tr h="175164">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3 200 000,00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2 600 000,00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2 600 000,00</a:t>
                      </a:r>
                    </a:p>
                  </a:txBody>
                  <a:tcPr marL="9525" marR="9525" marT="9525" marB="0" anchor="ctr"/>
                </a:tc>
              </a:tr>
              <a:tr h="341656">
                <a:tc>
                  <a:txBody>
                    <a:bodyPr/>
                    <a:lstStyle/>
                    <a:p>
                      <a:pPr algn="l" fontAlgn="b"/>
                      <a:r>
                        <a:rPr lang="ru-RU" sz="1100" b="0" i="0" u="none" strike="noStrike" dirty="0">
                          <a:solidFill>
                            <a:schemeClr val="tx1"/>
                          </a:solidFill>
                          <a:effectLst/>
                          <a:latin typeface="Times New Roman" panose="02020603050405020304" pitchFamily="18" charset="0"/>
                          <a:cs typeface="Times New Roman" panose="02020603050405020304" pitchFamily="18" charset="0"/>
                        </a:rPr>
                        <a:t>Субсидирование выпадающих доходов организаций водного транспорта, осуществляющих пассажирские перевозки  водным транспортом на территории городского округа "Вуктыл"</a:t>
                      </a:r>
                    </a:p>
                  </a:txBody>
                  <a:tcPr marL="9525" marR="9525" marT="9525" marB="0" anchor="b"/>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3 852 199,00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2 712 199,69</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41656">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7 407 004,85</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6 481 129,24</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6 481 129,24</a:t>
                      </a:r>
                    </a:p>
                  </a:txBody>
                  <a:tcPr marL="9525" marR="9525" marT="9525" marB="0" anchor="ctr"/>
                </a:tc>
              </a:tr>
              <a:tr h="341656">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Содержание и обустройство остановочных пунктов, расположенных на 1164 км р. Печора в районе местечка </a:t>
                      </a:r>
                      <a:r>
                        <a:rPr lang="ru-RU" sz="1100" b="0" i="0" u="none" strike="noStrike" dirty="0" err="1">
                          <a:solidFill>
                            <a:schemeClr val="tx1"/>
                          </a:solidFill>
                          <a:effectLst/>
                          <a:latin typeface="Times New Roman" panose="02020603050405020304" pitchFamily="18" charset="0"/>
                          <a:cs typeface="Times New Roman" panose="02020603050405020304" pitchFamily="18" charset="0"/>
                        </a:rPr>
                        <a:t>Кузьдибож</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250 000,00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175164">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500 000,00</a:t>
                      </a:r>
                    </a:p>
                  </a:txBody>
                  <a:tcPr marL="9525" marR="9525" marT="9525" marB="0" anchor="ctr"/>
                </a:tc>
              </a:tr>
              <a:tr h="175164">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"Повышение безопасности дорожного движения"</a:t>
                      </a:r>
                    </a:p>
                  </a:txBody>
                  <a:tcPr marL="9525" marR="9525" marT="9525" marB="0" anchor="ctr"/>
                </a:tc>
                <a:tc>
                  <a:txBody>
                    <a:bodyPr/>
                    <a:lstStyle/>
                    <a:p>
                      <a:pPr algn="ctr" fontAlgn="ctr"/>
                      <a:r>
                        <a:rPr lang="ru-RU" sz="1100" b="1" i="0" u="none" strike="noStrike">
                          <a:solidFill>
                            <a:schemeClr val="tx1"/>
                          </a:solidFill>
                          <a:effectLst/>
                          <a:latin typeface="Times New Roman" panose="02020603050405020304" pitchFamily="18" charset="0"/>
                          <a:cs typeface="Times New Roman" panose="02020603050405020304" pitchFamily="18" charset="0"/>
                        </a:rPr>
                        <a:t>2 268 568,00</a:t>
                      </a:r>
                    </a:p>
                  </a:txBody>
                  <a:tcPr marL="9525" marR="9525" marT="9525" marB="0" anchor="ct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900 335,00</a:t>
                      </a:r>
                    </a:p>
                  </a:txBody>
                  <a:tcPr marL="9525" marR="9525" marT="9525" marB="0" anchor="ct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41656">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41656">
                <a:tc>
                  <a:txBody>
                    <a:bodyPr/>
                    <a:lstStyle/>
                    <a:p>
                      <a:pPr algn="l" fontAlgn="b"/>
                      <a:r>
                        <a:rPr lang="ru-RU" sz="1100" b="0" i="0" u="none" strike="noStrike" dirty="0">
                          <a:solidFill>
                            <a:schemeClr val="tx1"/>
                          </a:solidFill>
                          <a:effectLst/>
                          <a:latin typeface="Times New Roman" panose="02020603050405020304" pitchFamily="18" charset="0"/>
                          <a:cs typeface="Times New Roman" panose="02020603050405020304" pitchFamily="18" charset="0"/>
                        </a:rPr>
                        <a:t>Участие в республиканских соревнованиях юных инспекторов дорожного движения "Безопасное колесо"</a:t>
                      </a:r>
                    </a:p>
                  </a:txBody>
                  <a:tcPr marL="9525" marR="9525" marT="9525" marB="0" anchor="b"/>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508149">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Оснащение образовательных учреждений на территории муниципального образования городского округа «Вуктыл» оборудованием и материалами, позволяющими в игровой форме формировать навыки безопасного поведения на улично-дорожной сети</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41656">
                <a:tc>
                  <a:txBody>
                    <a:bodyPr/>
                    <a:lstStyle/>
                    <a:p>
                      <a:pPr algn="l"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2 183 568,00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900 335,00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41656">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250920" y="4581360"/>
            <a:ext cx="2676240" cy="1775880"/>
          </a:xfrm>
          <a:prstGeom prst="rect">
            <a:avLst/>
          </a:prstGeom>
          <a:ln>
            <a:noFill/>
          </a:ln>
        </p:spPr>
      </p:pic>
      <p:graphicFrame>
        <p:nvGraphicFramePr>
          <p:cNvPr id="580" name="Table 1"/>
          <p:cNvGraphicFramePr/>
          <p:nvPr>
            <p:extLst>
              <p:ext uri="{D42A27DB-BD31-4B8C-83A1-F6EECF244321}">
                <p14:modId xmlns:p14="http://schemas.microsoft.com/office/powerpoint/2010/main" val="316017129"/>
              </p:ext>
            </p:extLst>
          </p:nvPr>
        </p:nvGraphicFramePr>
        <p:xfrm>
          <a:off x="3384000" y="1111320"/>
          <a:ext cx="5666400" cy="4696200"/>
        </p:xfrm>
        <a:graphic>
          <a:graphicData uri="http://schemas.openxmlformats.org/drawingml/2006/table">
            <a:tbl>
              <a:tblPr/>
              <a:tblGrid>
                <a:gridCol w="3002400"/>
                <a:gridCol w="865800"/>
                <a:gridCol w="887400"/>
                <a:gridCol w="910800"/>
              </a:tblGrid>
              <a:tr h="746280">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2019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2020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2021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1501560">
                <a:tc>
                  <a:txBody>
                    <a:bodyPr/>
                    <a:lstStyle/>
                    <a:p>
                      <a:pPr algn="ctr"/>
                      <a:r>
                        <a:rPr lang="ru-RU" sz="1200" b="0" strike="noStrike" spc="-1" dirty="0">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smtClean="0">
                          <a:latin typeface="Times New Roman"/>
                        </a:rPr>
                        <a:t>1 398,2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a:rPr>
                        <a:t>900,2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a:rPr>
                        <a:t>900,2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99200">
                <a:tc>
                  <a:txBody>
                    <a:bodyPr/>
                    <a:lstStyle/>
                    <a:p>
                      <a:pPr algn="ctr"/>
                      <a:r>
                        <a:rPr lang="ru-RU" sz="1200" b="0" strike="noStrike" spc="-1">
                          <a:latin typeface="Times New Roman"/>
                        </a:rPr>
                        <a:t>Содержание автомобильных дорог общего пользования местного значения городского округа "Вуктыл" и мостовых сооружений на них</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smtClean="0">
                          <a:latin typeface="Times New Roman"/>
                        </a:rPr>
                        <a:t>6 194,2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5994,2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a:latin typeface="Times New Roman"/>
                        </a:rPr>
                        <a:t>6537,3</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99200">
                <a:tc>
                  <a:txBody>
                    <a:bodyPr/>
                    <a:lstStyle/>
                    <a:p>
                      <a:pPr algn="ctr"/>
                      <a:r>
                        <a:rPr lang="ru-RU" sz="1200" b="0" strike="noStrike" spc="-1">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smtClean="0">
                          <a:latin typeface="Times New Roman"/>
                        </a:rPr>
                        <a:t>798,3</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40,3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a:rPr>
                        <a:t>40,3</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49520">
                <a:tc>
                  <a:txBody>
                    <a:bodyPr/>
                    <a:lstStyle/>
                    <a:p>
                      <a:pPr algn="ctr"/>
                      <a:r>
                        <a:rPr lang="ru-RU" sz="1200" b="0" strike="noStrike" spc="-1">
                          <a:latin typeface="Times New Roman"/>
                        </a:rPr>
                        <a:t>Реализация народных проектов в сфере дорожной деятельности в рамках проекта «Народный бюджет»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smtClean="0">
                          <a:latin typeface="Times New Roman"/>
                        </a:rPr>
                        <a:t>671,8</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68,0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a:latin typeface="Times New Roman"/>
                        </a:rPr>
                        <a:t>0,0</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
        <p:nvSpPr>
          <p:cNvPr id="582" name="TextShape 2"/>
          <p:cNvSpPr txBox="1"/>
          <p:nvPr/>
        </p:nvSpPr>
        <p:spPr>
          <a:xfrm>
            <a:off x="504000" y="1152000"/>
            <a:ext cx="2448000" cy="576000"/>
          </a:xfrm>
          <a:prstGeom prst="rect">
            <a:avLst/>
          </a:prstGeom>
          <a:noFill/>
          <a:ln>
            <a:noFill/>
          </a:ln>
        </p:spPr>
        <p:txBody>
          <a:bodyPr lIns="90000" tIns="45000" rIns="90000" bIns="45000"/>
          <a:lstStyle/>
          <a:p>
            <a:pPr algn="ctr"/>
            <a:r>
              <a:rPr lang="ru-RU" sz="1800" b="1" i="1" strike="noStrike" spc="-1">
                <a:latin typeface="Times New Roman"/>
              </a:rPr>
              <a:t>Всего предусмотрено</a:t>
            </a:r>
            <a:endParaRPr lang="ru-RU" sz="1800" b="0" strike="noStrike" spc="-1">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382917524"/>
              </p:ext>
            </p:extLst>
          </p:nvPr>
        </p:nvGraphicFramePr>
        <p:xfrm>
          <a:off x="-84032" y="1440000"/>
          <a:ext cx="4007960" cy="217598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042672732"/>
              </p:ext>
            </p:extLst>
          </p:nvPr>
        </p:nvGraphicFramePr>
        <p:xfrm>
          <a:off x="107504" y="1124744"/>
          <a:ext cx="8928992" cy="4833620"/>
        </p:xfrm>
        <a:graphic>
          <a:graphicData uri="http://schemas.openxmlformats.org/drawingml/2006/table">
            <a:tbl>
              <a:tblPr firstRow="1" bandRow="1">
                <a:tableStyleId>{5C22544A-7EE6-4342-B048-85BDC9FD1C3A}</a:tableStyleId>
              </a:tblPr>
              <a:tblGrid>
                <a:gridCol w="6336704"/>
                <a:gridCol w="864096"/>
                <a:gridCol w="864096"/>
                <a:gridCol w="864096"/>
              </a:tblGrid>
              <a:tr h="370840">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"Социальное развитие и защита населения"</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5 404 389,16</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2 806 504,00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2 683 504,00</a:t>
                      </a:r>
                    </a:p>
                  </a:txBody>
                  <a:tcPr marL="9525" marR="9525" marT="9525" marB="0" anchor="ct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"Улучшение жилищных условий"</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3 134 039,16</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2 183 504,00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2 183 504,00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1 172 900,00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606 700,00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606 700,00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847 298,00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847 698,00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847 698,00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социальных выплат молодым семьям</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1 113 841,16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729 106,00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729 106,00</a:t>
                      </a:r>
                    </a:p>
                  </a:txBody>
                  <a:tcPr marL="9525" marR="9525" marT="9525" marB="0" anchor="ct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"Социальная защита населения"</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965 000,00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123 000,00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297 000,00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проекта "Мы вместе!"</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23 000,00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23 000,00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335 000,00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гражданам дополнительных мер социальной поддержки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335029569"/>
              </p:ext>
            </p:extLst>
          </p:nvPr>
        </p:nvGraphicFramePr>
        <p:xfrm>
          <a:off x="107504" y="980728"/>
          <a:ext cx="8928992" cy="3714315"/>
        </p:xfrm>
        <a:graphic>
          <a:graphicData uri="http://schemas.openxmlformats.org/drawingml/2006/table">
            <a:tbl>
              <a:tblPr firstRow="1" bandRow="1">
                <a:tableStyleId>{5C22544A-7EE6-4342-B048-85BDC9FD1C3A}</a:tableStyleId>
              </a:tblPr>
              <a:tblGrid>
                <a:gridCol w="6120680"/>
                <a:gridCol w="1008112"/>
                <a:gridCol w="936104"/>
                <a:gridCol w="864096"/>
              </a:tblGrid>
              <a:tr h="308900">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"Содействие занятости населения" </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1 060 350,00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450 000,00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350 000,00</a:t>
                      </a:r>
                    </a:p>
                  </a:txBody>
                  <a:tcPr marL="9525" marR="9525" marT="9525" marB="0" anchor="ctr"/>
                </a:tc>
              </a:tr>
              <a:tr h="195156">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740 350,00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130 000,00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1602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350 000,00</a:t>
                      </a:r>
                    </a:p>
                  </a:txBody>
                  <a:tcPr marL="9525" marR="9525" marT="9525" marB="0" anchor="ctr"/>
                </a:tc>
              </a:tr>
              <a:tr h="212935">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5 "Доступная среда"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245 000,00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r>
              <a:tr h="31260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46493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Адаптация муниципальных учреждений сферы культуры путем ремонта, дооборудования техническими средствами адаптации, а также путем организации альтернативного формата предоставления услуг</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1260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Адаптация муниципальных учреждений физической культуры и спорта к обслуживанию инвалидов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122660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приспособлениями (пандусами, опорными поручнями, аппарелями, подъемниками, местами крепления колясок, светозвуковыми информаторами внутри зданий, напольными тактильными покрытиями перед лестницей, контрастной окраской крайних ступеней, дверными проемами со звуковым маяком)</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6" name="TextShape 2"/>
          <p:cNvSpPr txBox="1"/>
          <p:nvPr/>
        </p:nvSpPr>
        <p:spPr>
          <a:xfrm>
            <a:off x="1043608" y="4797152"/>
            <a:ext cx="6588320" cy="57078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CE181E"/>
                </a:solidFill>
                <a:latin typeface="Times New Roman"/>
                <a:ea typeface="DejaVu Sans"/>
              </a:rPr>
              <a:t>в расходах бюджета, %</a:t>
            </a:r>
            <a:endParaRPr lang="ru-RU" sz="1500" b="0" strike="noStrike" spc="-1" dirty="0">
              <a:latin typeface="Arial"/>
            </a:endParaRPr>
          </a:p>
        </p:txBody>
      </p:sp>
      <p:graphicFrame>
        <p:nvGraphicFramePr>
          <p:cNvPr id="4" name="Диаграмма 3"/>
          <p:cNvGraphicFramePr/>
          <p:nvPr>
            <p:extLst>
              <p:ext uri="{D42A27DB-BD31-4B8C-83A1-F6EECF244321}">
                <p14:modId xmlns:p14="http://schemas.microsoft.com/office/powerpoint/2010/main" val="2555681311"/>
              </p:ext>
            </p:extLst>
          </p:nvPr>
        </p:nvGraphicFramePr>
        <p:xfrm>
          <a:off x="1691680" y="5229200"/>
          <a:ext cx="5496272" cy="15279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428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30880" y="14986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29136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ДЕФИЦИТ =</a:t>
            </a:r>
            <a:r>
              <a:rPr lang="ru-RU" sz="1800" b="1" strike="noStrike" spc="-1">
                <a:solidFill>
                  <a:srgbClr val="000000"/>
                </a:solidFill>
                <a:latin typeface="Arial"/>
                <a:ea typeface="Microsoft YaHei"/>
              </a:rPr>
              <a:t> </a:t>
            </a:r>
            <a:endParaRPr lang="ru-RU" sz="1800" b="0" strike="noStrike" spc="-1">
              <a:latin typeface="Arial"/>
            </a:endParaRPr>
          </a:p>
          <a:p>
            <a:pPr>
              <a:lnSpc>
                <a:spcPct val="100000"/>
              </a:lnSpc>
            </a:pP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&lt;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3" name="CustomShape 3"/>
          <p:cNvSpPr/>
          <p:nvPr/>
        </p:nvSpPr>
        <p:spPr>
          <a:xfrm>
            <a:off x="5940360" y="3716280"/>
            <a:ext cx="3157200" cy="2225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a:solidFill>
                  <a:srgbClr val="000000"/>
                </a:solidFill>
                <a:latin typeface="Arial"/>
                <a:ea typeface="Microsoft YaHei"/>
              </a:rPr>
              <a:t> </a:t>
            </a:r>
            <a:r>
              <a:rPr lang="ru-RU" sz="1300" b="0" strike="noStrike" spc="-1">
                <a:solidFill>
                  <a:srgbClr val="000000"/>
                </a:solidFill>
                <a:latin typeface="Arial"/>
                <a:ea typeface="Microsoft YaHei"/>
              </a:rPr>
              <a:t>Статья 92.1. Бюджетного кодекса РФ: </a:t>
            </a:r>
            <a:endParaRPr lang="ru-RU" sz="1300" b="0" strike="noStrike" spc="-1">
              <a:latin typeface="Arial"/>
            </a:endParaRPr>
          </a:p>
          <a:p>
            <a:pPr>
              <a:lnSpc>
                <a:spcPct val="100000"/>
              </a:lnSpc>
            </a:pPr>
            <a:endParaRPr lang="ru-RU" sz="1300" b="0" strike="noStrike" spc="-1">
              <a:latin typeface="Arial"/>
            </a:endParaRPr>
          </a:p>
          <a:p>
            <a:pPr algn="ctr">
              <a:lnSpc>
                <a:spcPct val="100000"/>
              </a:lnSpc>
            </a:pPr>
            <a:r>
              <a:rPr lang="ru-RU" sz="1400" b="0" strike="noStrike" spc="-1">
                <a:solidFill>
                  <a:srgbClr val="000000"/>
                </a:solidFill>
                <a:latin typeface="Arial"/>
                <a:ea typeface="Microsoft YaHei"/>
              </a:rPr>
              <a:t>«Дефицит местного бюджета </a:t>
            </a:r>
            <a:r>
              <a:rPr lang="ru-RU" sz="1400" b="0" strike="noStrike" spc="-1">
                <a:solidFill>
                  <a:srgbClr val="C00000"/>
                </a:solidFill>
                <a:latin typeface="Arial"/>
                <a:ea typeface="Microsoft YaHei"/>
              </a:rPr>
              <a:t>не должен превышать 5 %</a:t>
            </a:r>
            <a:r>
              <a:rPr lang="ru-RU" sz="1400" b="0" strike="noStrike" spc="-1">
                <a:solidFill>
                  <a:srgbClr val="000000"/>
                </a:solidFill>
                <a:latin typeface="Arial"/>
                <a:ea typeface="Microsoft YaHei"/>
              </a:rPr>
              <a:t> годового объема доходов местного бюджета </a:t>
            </a:r>
            <a:endParaRPr lang="ru-RU" sz="1400" b="0" strike="noStrike" spc="-1">
              <a:latin typeface="Arial"/>
            </a:endParaRPr>
          </a:p>
          <a:p>
            <a:pPr algn="ctr">
              <a:lnSpc>
                <a:spcPct val="100000"/>
              </a:lnSpc>
            </a:pPr>
            <a:r>
              <a:rPr lang="ru-RU" sz="1400" b="0" i="1" strike="noStrike" spc="-1">
                <a:solidFill>
                  <a:srgbClr val="000000"/>
                </a:solidFill>
                <a:latin typeface="Arial"/>
                <a:ea typeface="Microsoft YaHei"/>
              </a:rPr>
              <a:t>(без учета утвержденного объема безвозмездных поступлений и (или) поступлений налоговых доходов по дополнительным нормативам отчислений).» </a:t>
            </a:r>
            <a:endParaRPr lang="ru-RU" sz="1400" b="0" strike="noStrike" spc="-1">
              <a:latin typeface="Arial"/>
            </a:endParaRPr>
          </a:p>
        </p:txBody>
      </p:sp>
      <p:pic>
        <p:nvPicPr>
          <p:cNvPr id="154" name="Picture 9"/>
          <p:cNvPicPr/>
          <p:nvPr/>
        </p:nvPicPr>
        <p:blipFill>
          <a:blip r:embed="rId7"/>
          <a:stretch/>
        </p:blipFill>
        <p:spPr>
          <a:xfrm>
            <a:off x="7299360" y="2851200"/>
            <a:ext cx="793440" cy="793440"/>
          </a:xfrm>
          <a:prstGeom prst="rect">
            <a:avLst/>
          </a:prstGeom>
          <a:ln>
            <a:noFill/>
          </a:ln>
        </p:spPr>
      </p:pic>
      <p:sp>
        <p:nvSpPr>
          <p:cNvPr id="155" name="CustomShape 4"/>
          <p:cNvSpPr/>
          <p:nvPr/>
        </p:nvSpPr>
        <p:spPr>
          <a:xfrm>
            <a:off x="7240680" y="3116160"/>
            <a:ext cx="8776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0" strike="noStrike" spc="-1">
                <a:solidFill>
                  <a:srgbClr val="C00000"/>
                </a:solidFill>
                <a:latin typeface="Arial"/>
                <a:ea typeface="Microsoft YaHei"/>
              </a:rPr>
              <a:t>Ограничения</a:t>
            </a:r>
            <a:endParaRPr lang="ru-RU" sz="900" b="0" strike="noStrike" spc="-1">
              <a:latin typeface="Arial"/>
            </a:endParaRPr>
          </a:p>
        </p:txBody>
      </p:sp>
      <p:sp>
        <p:nvSpPr>
          <p:cNvPr id="156" name="CustomShape 5"/>
          <p:cNvSpPr/>
          <p:nvPr/>
        </p:nvSpPr>
        <p:spPr>
          <a:xfrm>
            <a:off x="5886360" y="3811680"/>
            <a:ext cx="142560" cy="175680"/>
          </a:xfrm>
          <a:custGeom>
            <a:avLst/>
            <a:gdLst/>
            <a:ahLst/>
            <a:cxnLst/>
            <a:rect l="l" t="t" r="r" b="b"/>
            <a:pathLst>
              <a:path w="142875" h="176212">
                <a:moveTo>
                  <a:pt x="21264" y="52904"/>
                </a:moveTo>
                <a:lnTo>
                  <a:pt x="47366" y="31740"/>
                </a:lnTo>
                <a:lnTo>
                  <a:pt x="71438" y="61428"/>
                </a:lnTo>
                <a:lnTo>
                  <a:pt x="95509" y="31740"/>
                </a:lnTo>
                <a:lnTo>
                  <a:pt x="121611" y="52904"/>
                </a:lnTo>
                <a:lnTo>
                  <a:pt x="93069" y="88106"/>
                </a:lnTo>
                <a:lnTo>
                  <a:pt x="121611" y="123308"/>
                </a:lnTo>
                <a:lnTo>
                  <a:pt x="95509" y="144472"/>
                </a:lnTo>
                <a:lnTo>
                  <a:pt x="71438" y="114784"/>
                </a:lnTo>
                <a:lnTo>
                  <a:pt x="47366" y="144472"/>
                </a:lnTo>
                <a:lnTo>
                  <a:pt x="21264" y="123308"/>
                </a:lnTo>
                <a:lnTo>
                  <a:pt x="49806" y="88106"/>
                </a:lnTo>
                <a:lnTo>
                  <a:pt x="21264" y="52904"/>
                </a:lnTo>
                <a:close/>
              </a:path>
            </a:pathLst>
          </a:custGeom>
          <a:solidFill>
            <a:srgbClr val="FF0000"/>
          </a:solidFill>
          <a:ln w="25560">
            <a:solidFill>
              <a:srgbClr val="385D8A"/>
            </a:solidFill>
            <a:round/>
          </a:ln>
        </p:spPr>
        <p:style>
          <a:lnRef idx="0">
            <a:scrgbClr r="0" g="0" b="0"/>
          </a:lnRef>
          <a:fillRef idx="0">
            <a:scrgbClr r="0" g="0" b="0"/>
          </a:fillRef>
          <a:effectRef idx="0">
            <a:scrgbClr r="0" g="0" b="0"/>
          </a:effectRef>
          <a:fontRef idx="minor"/>
        </p:style>
      </p:sp>
      <p:pic>
        <p:nvPicPr>
          <p:cNvPr id="157" name="Picture 12"/>
          <p:cNvPicPr/>
          <p:nvPr/>
        </p:nvPicPr>
        <p:blipFill>
          <a:blip r:embed="rId8"/>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9"/>
          <a:stretch/>
        </p:blipFill>
        <p:spPr>
          <a:xfrm>
            <a:off x="1925640" y="4334040"/>
            <a:ext cx="3639600" cy="585360"/>
          </a:xfrm>
          <a:prstGeom prst="rect">
            <a:avLst/>
          </a:prstGeom>
          <a:ln>
            <a:noFill/>
          </a:ln>
        </p:spPr>
      </p:pic>
      <p:pic>
        <p:nvPicPr>
          <p:cNvPr id="160" name="Picture 15"/>
          <p:cNvPicPr/>
          <p:nvPr/>
        </p:nvPicPr>
        <p:blipFill>
          <a:blip r:embed="rId10"/>
          <a:stretch/>
        </p:blipFill>
        <p:spPr>
          <a:xfrm>
            <a:off x="1925640" y="5241960"/>
            <a:ext cx="3627000" cy="585360"/>
          </a:xfrm>
          <a:prstGeom prst="rect">
            <a:avLst/>
          </a:prstGeom>
          <a:ln>
            <a:noFill/>
          </a:ln>
        </p:spPr>
      </p:pic>
      <p:pic>
        <p:nvPicPr>
          <p:cNvPr id="161" name="Picture 16"/>
          <p:cNvPicPr/>
          <p:nvPr/>
        </p:nvPicPr>
        <p:blipFill>
          <a:blip r:embed="rId11"/>
          <a:stretch/>
        </p:blipFill>
        <p:spPr>
          <a:xfrm>
            <a:off x="1925640" y="6168960"/>
            <a:ext cx="3646080" cy="585360"/>
          </a:xfrm>
          <a:prstGeom prst="rect">
            <a:avLst/>
          </a:prstGeom>
          <a:ln>
            <a:noFill/>
          </a:ln>
        </p:spPr>
      </p:pic>
      <p:pic>
        <p:nvPicPr>
          <p:cNvPr id="162" name="Picture 18"/>
          <p:cNvPicPr/>
          <p:nvPr/>
        </p:nvPicPr>
        <p:blipFill>
          <a:blip r:embed="rId12"/>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3"/>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4"/>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268360" y="4389480"/>
            <a:ext cx="30888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2019 год</a:t>
            </a:r>
            <a:endParaRPr lang="ru-RU" sz="2800" b="0" strike="noStrike" spc="-1">
              <a:latin typeface="Arial"/>
            </a:endParaRPr>
          </a:p>
        </p:txBody>
      </p:sp>
      <p:sp>
        <p:nvSpPr>
          <p:cNvPr id="169" name="CustomShape 11"/>
          <p:cNvSpPr/>
          <p:nvPr/>
        </p:nvSpPr>
        <p:spPr>
          <a:xfrm>
            <a:off x="2268360" y="524988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2020 год</a:t>
            </a:r>
            <a:endParaRPr lang="ru-RU" sz="2800" b="0" strike="noStrike" spc="-1">
              <a:latin typeface="Arial"/>
            </a:endParaRPr>
          </a:p>
        </p:txBody>
      </p:sp>
      <p:sp>
        <p:nvSpPr>
          <p:cNvPr id="170" name="CustomShape 12"/>
          <p:cNvSpPr/>
          <p:nvPr/>
        </p:nvSpPr>
        <p:spPr>
          <a:xfrm>
            <a:off x="2338560" y="620064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2021 год</a:t>
            </a:r>
            <a:endParaRPr lang="ru-RU" sz="2800" b="0" strike="noStrike" spc="-1">
              <a:latin typeface="Arial"/>
            </a:endParaRPr>
          </a:p>
        </p:txBody>
      </p:sp>
      <p:sp>
        <p:nvSpPr>
          <p:cNvPr id="171" name="CustomShape 13"/>
          <p:cNvSpPr/>
          <p:nvPr/>
        </p:nvSpPr>
        <p:spPr>
          <a:xfrm>
            <a:off x="614520" y="43894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4,9</a:t>
            </a:r>
            <a:r>
              <a:rPr lang="ru-RU" sz="2800" b="0" strike="noStrike" spc="-1" dirty="0">
                <a:solidFill>
                  <a:srgbClr val="7030A0"/>
                </a:solidFill>
                <a:latin typeface="Arial"/>
                <a:ea typeface="Microsoft YaHei"/>
              </a:rPr>
              <a:t>%</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a:solidFill>
                  <a:srgbClr val="7030A0"/>
                </a:solidFill>
                <a:latin typeface="Arial"/>
                <a:ea typeface="Microsoft YaHei"/>
              </a:rPr>
              <a:t>1,9%</a:t>
            </a:r>
            <a:endParaRPr lang="ru-RU" sz="2800" b="0" strike="noStrike" spc="-1">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a:solidFill>
                  <a:srgbClr val="7030A0"/>
                </a:solidFill>
                <a:latin typeface="Arial"/>
                <a:ea typeface="Microsoft YaHei"/>
              </a:rPr>
              <a:t>0,3%</a:t>
            </a:r>
            <a:endParaRPr lang="ru-RU" sz="28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44000" y="980728"/>
            <a:ext cx="8928000" cy="1919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социальное развитие и повышение качества жизни населения</a:t>
            </a:r>
            <a:endParaRPr lang="ru-RU" sz="1200" b="0" strike="noStrike" spc="-1" dirty="0">
              <a:latin typeface="Arial"/>
            </a:endParaRPr>
          </a:p>
          <a:p>
            <a:pPr algn="just">
              <a:lnSpc>
                <a:spcPct val="100000"/>
              </a:lnSpc>
            </a:pPr>
            <a:r>
              <a:rPr lang="ru-RU" sz="1200" b="1" strike="noStrike" spc="-1" dirty="0">
                <a:solidFill>
                  <a:srgbClr val="0000FF"/>
                </a:solidFill>
                <a:latin typeface="Calibri"/>
                <a:ea typeface="Microsoft YaHei"/>
              </a:rPr>
              <a:t>Задачи муниципальной программы:</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1. Создание условий для повышения удовлетворения потребностей населения в жилье.</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Формирование 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Содействие занятости населения, в том числе путем создания общественных (временных) рабочих мест для безработных граждан на территории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4. Улучшение состояния здоровья населения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5. Создание 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endParaRPr lang="ru-RU" sz="1200" b="0" strike="noStrike" spc="-1" dirty="0">
              <a:latin typeface="Arial"/>
            </a:endParaRPr>
          </a:p>
        </p:txBody>
      </p:sp>
      <p:graphicFrame>
        <p:nvGraphicFramePr>
          <p:cNvPr id="594" name="Table 3"/>
          <p:cNvGraphicFramePr/>
          <p:nvPr>
            <p:extLst>
              <p:ext uri="{D42A27DB-BD31-4B8C-83A1-F6EECF244321}">
                <p14:modId xmlns:p14="http://schemas.microsoft.com/office/powerpoint/2010/main" val="2293856293"/>
              </p:ext>
            </p:extLst>
          </p:nvPr>
        </p:nvGraphicFramePr>
        <p:xfrm>
          <a:off x="150840" y="3933056"/>
          <a:ext cx="8842320" cy="2499360"/>
        </p:xfrm>
        <a:graphic>
          <a:graphicData uri="http://schemas.openxmlformats.org/drawingml/2006/table">
            <a:tbl>
              <a:tblPr/>
              <a:tblGrid>
                <a:gridCol w="3492720"/>
                <a:gridCol w="766800"/>
                <a:gridCol w="699480"/>
                <a:gridCol w="676440"/>
                <a:gridCol w="710640"/>
                <a:gridCol w="642960"/>
                <a:gridCol w="631440"/>
                <a:gridCol w="564120"/>
                <a:gridCol w="657720"/>
              </a:tblGrid>
              <a:tr h="259560">
                <a:tc>
                  <a:txBody>
                    <a:bodyPr/>
                    <a:lstStyle/>
                    <a:p>
                      <a:pPr algn="ctr"/>
                      <a:r>
                        <a:rPr lang="ru-RU" sz="1200" b="1" strike="noStrike" spc="-1" dirty="0">
                          <a:latin typeface="Times New Roman"/>
                          <a:ea typeface="Times New Roman"/>
                        </a:rPr>
                        <a:t>Показатель   (индикатор)   (наименование)</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264600">
                <a:tc gridSpan="9">
                  <a:txBody>
                    <a:bodyPr/>
                    <a:lstStyle/>
                    <a:p>
                      <a:pPr algn="ctr"/>
                      <a:r>
                        <a:rPr lang="ru-RU" sz="1200" b="1" strike="noStrike" spc="-1">
                          <a:latin typeface="Arial"/>
                        </a:rPr>
                        <a:t>Муниципальная программа «Социальное развитие и защита населения»</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16040">
                <a:tc>
                  <a:txBody>
                    <a:bodyPr/>
                    <a:lstStyle/>
                    <a:p>
                      <a:pPr algn="just"/>
                      <a:r>
                        <a:rPr lang="ru-RU" sz="1100" b="0" strike="noStrike" spc="-1">
                          <a:latin typeface="Times New Roman"/>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процент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4,3</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dirty="0">
                          <a:latin typeface="Times New Roman"/>
                        </a:rPr>
                        <a:t>4,4</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405000">
                <a:tc>
                  <a:txBody>
                    <a:bodyPr/>
                    <a:lstStyle/>
                    <a:p>
                      <a:pPr algn="just"/>
                      <a:r>
                        <a:rPr lang="ru-RU" sz="1100" b="0" strike="noStrike" spc="-1">
                          <a:latin typeface="Times New Roman"/>
                        </a:rPr>
                        <a:t>Число организованных оплачиваемых общественных (временных) рабочих мест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единиц</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p>
                      <a:pPr algn="ct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16040">
                <a:tc>
                  <a:txBody>
                    <a:bodyPr/>
                    <a:lstStyle/>
                    <a:p>
                      <a:pPr algn="just"/>
                      <a:r>
                        <a:rPr lang="ru-RU" sz="1100" b="0" strike="noStrike" spc="-1">
                          <a:latin typeface="Times New Roman"/>
                          <a:ea typeface="Calibri"/>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процент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79,17</a:t>
                      </a:r>
                      <a:endParaRPr lang="ru-RU" sz="1100" b="0" strike="noStrike" spc="-1">
                        <a:latin typeface="Arial"/>
                      </a:endParaRPr>
                    </a:p>
                    <a:p>
                      <a:pPr algn="ct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79,22</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79,49</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81,18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82,22</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82,98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dirty="0">
                          <a:latin typeface="Times New Roman"/>
                        </a:rPr>
                        <a:t>82,98</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
        <p:nvSpPr>
          <p:cNvPr id="595" name="CustomShape 4"/>
          <p:cNvSpPr/>
          <p:nvPr/>
        </p:nvSpPr>
        <p:spPr>
          <a:xfrm>
            <a:off x="2448000" y="3140968"/>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10961674"/>
              </p:ext>
            </p:extLst>
          </p:nvPr>
        </p:nvGraphicFramePr>
        <p:xfrm>
          <a:off x="151020" y="1045442"/>
          <a:ext cx="8841960" cy="5568950"/>
        </p:xfrm>
        <a:graphic>
          <a:graphicData uri="http://schemas.openxmlformats.org/drawingml/2006/table">
            <a:tbl>
              <a:tblPr firstRow="1" bandRow="1">
                <a:tableStyleId>{5C22544A-7EE6-4342-B048-85BDC9FD1C3A}</a:tableStyleId>
              </a:tblPr>
              <a:tblGrid>
                <a:gridCol w="5429092"/>
                <a:gridCol w="1152128"/>
                <a:gridCol w="1224136"/>
                <a:gridCol w="1036604"/>
              </a:tblGrid>
              <a:tr h="370840">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2019 год</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2020 год</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2021 год</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73 642 782,11</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67 364 638,41</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67 364 638,41</a:t>
                      </a:r>
                    </a:p>
                  </a:txBody>
                  <a:tcPr marL="9525" marR="9525" marT="9525" marB="0" anchor="ct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«Открытый муниципалитет»</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3 "Развитие кадрового потенциала"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4 "Обеспечение органов местного самоуправления"</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63 460 917,94</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58 523 904,65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58 523 904,65</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60 889 737,46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56 166 989,21</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56 166 989,21</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2 571 180,48</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2 356 915,44</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2 356 915,44</a:t>
                      </a:r>
                    </a:p>
                  </a:txBody>
                  <a:tcPr marL="9525" marR="9525" marT="9525" marB="0" anchor="ct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5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10 101 864,17</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8 790 733,76</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8 790 733,76</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10 101 864,17</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8 790 733,76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8 790 733,76</a:t>
                      </a:r>
                    </a:p>
                  </a:txBody>
                  <a:tcPr marL="9525" marR="9525" marT="9525" marB="0" anchor="ct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5940152" y="824560"/>
            <a:ext cx="3203488" cy="244907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совершенствование муниципального управления городского округа «Вуктыл».</a:t>
            </a:r>
            <a:endParaRPr lang="ru-RU" sz="1200" b="0" strike="noStrike" spc="-1" dirty="0">
              <a:latin typeface="Arial"/>
            </a:endParaRPr>
          </a:p>
          <a:p>
            <a:pPr algn="just">
              <a:lnSpc>
                <a:spcPct val="100000"/>
              </a:lnSpc>
            </a:pPr>
            <a:r>
              <a:rPr lang="ru-RU" sz="1400" b="1" strike="noStrike" spc="-1" dirty="0">
                <a:solidFill>
                  <a:srgbClr val="FF0000"/>
                </a:solidFill>
                <a:latin typeface="Calibri"/>
                <a:ea typeface="Microsoft YaHei"/>
              </a:rPr>
              <a:t>Задачи муниципальной программы:</a:t>
            </a:r>
            <a:endParaRPr lang="ru-RU" sz="1400" b="0" strike="noStrike" spc="-1" dirty="0">
              <a:solidFill>
                <a:srgbClr val="FF0000"/>
              </a:solidFill>
              <a:latin typeface="Arial"/>
            </a:endParaRPr>
          </a:p>
          <a:p>
            <a:pPr algn="just">
              <a:lnSpc>
                <a:spcPct val="100000"/>
              </a:lnSpc>
            </a:pPr>
            <a:r>
              <a:rPr lang="ru-RU" sz="1000" b="1" strike="noStrike" spc="-1" dirty="0">
                <a:solidFill>
                  <a:srgbClr val="000000"/>
                </a:solidFill>
                <a:latin typeface="Calibri"/>
                <a:ea typeface="Microsoft YaHei"/>
              </a:rPr>
              <a:t>1. Повышение открытости и прозрачности деятельности органов местного самоуправления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2. Совершенствование системы мер по противодействию коррупции в муниципальном образовании городского округа «Вуктыл», подведомственных ему муниципальных учреждениях, муниципальных унитарных предприятиях и муниципальных бюджетных учреждениях, организационно-методическое руководство, координацию и контроль за деятельностью которых осуществляют органы местного самоуправления муниципального образования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3. Повышение эффективности и результативности муниципального управления городского округа «Вуктыл», в том числе формирование 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4. Повышение эффективности и результативности деятельности органов местного самоуправления муниципального образования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5. Повышение качества ведения бухгалтерского, налогового и статистического учета, доходов и расходов бюджетных средств муниципальных учреждений, составление требуемой отчетности и предоставление ее в установленном порядке и сроки.</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6. Улучшение технического состояния здания, помещений администрации городского округа «Вуктыл»</a:t>
            </a:r>
            <a:endParaRPr lang="ru-RU" sz="1000" b="0" strike="noStrike" spc="-1" dirty="0">
              <a:latin typeface="Arial"/>
            </a:endParaRPr>
          </a:p>
        </p:txBody>
      </p:sp>
      <p:sp>
        <p:nvSpPr>
          <p:cNvPr id="615" name="TextShape 5"/>
          <p:cNvSpPr txBox="1"/>
          <p:nvPr/>
        </p:nvSpPr>
        <p:spPr>
          <a:xfrm>
            <a:off x="393652" y="797332"/>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971600" y="5157192"/>
            <a:ext cx="3862800"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6490889"/>
              </p:ext>
            </p:extLst>
          </p:nvPr>
        </p:nvGraphicFramePr>
        <p:xfrm>
          <a:off x="107504" y="1096716"/>
          <a:ext cx="5472608" cy="725314"/>
        </p:xfrm>
        <a:graphic>
          <a:graphicData uri="http://schemas.openxmlformats.org/drawingml/2006/table">
            <a:tbl>
              <a:tblPr/>
              <a:tblGrid>
                <a:gridCol w="1899387"/>
                <a:gridCol w="356135"/>
                <a:gridCol w="552009"/>
                <a:gridCol w="474847"/>
                <a:gridCol w="474847"/>
                <a:gridCol w="474847"/>
                <a:gridCol w="385812"/>
                <a:gridCol w="427362"/>
                <a:gridCol w="427362"/>
              </a:tblGrid>
              <a:tr h="274407">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Ед. </a:t>
                      </a:r>
                      <a:br>
                        <a:rPr lang="ru-RU" sz="1000" dirty="0">
                          <a:solidFill>
                            <a:srgbClr val="000000"/>
                          </a:solidFill>
                          <a:effectLst/>
                          <a:latin typeface="Times New Roman" panose="02020603050405020304" pitchFamily="18" charset="0"/>
                          <a:cs typeface="Times New Roman" panose="02020603050405020304" pitchFamily="18" charset="0"/>
                        </a:rPr>
                      </a:br>
                      <a:r>
                        <a:rPr lang="ru-RU" sz="1000"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7">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2745">
                <a:tc vMerge="1">
                  <a:txBody>
                    <a:bodyPr/>
                    <a:lstStyle/>
                    <a:p>
                      <a:endParaRPr lang="ru-RU"/>
                    </a:p>
                  </a:txBody>
                  <a:tcPr/>
                </a:tc>
                <a:tc vMerge="1">
                  <a:txBody>
                    <a:bodyPr/>
                    <a:lstStyle/>
                    <a:p>
                      <a:endParaRPr lang="ru-RU"/>
                    </a:p>
                  </a:txBody>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2015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2016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2017</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2018</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2019</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 </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2020</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2021</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314523907"/>
              </p:ext>
            </p:extLst>
          </p:nvPr>
        </p:nvGraphicFramePr>
        <p:xfrm>
          <a:off x="107504" y="1844824"/>
          <a:ext cx="5472608" cy="3287488"/>
        </p:xfrm>
        <a:graphic>
          <a:graphicData uri="http://schemas.openxmlformats.org/drawingml/2006/table">
            <a:tbl>
              <a:tblPr/>
              <a:tblGrid>
                <a:gridCol w="1899292"/>
                <a:gridCol w="334310"/>
                <a:gridCol w="540012"/>
                <a:gridCol w="449832"/>
                <a:gridCol w="499814"/>
                <a:gridCol w="499814"/>
                <a:gridCol w="399851"/>
                <a:gridCol w="399851"/>
                <a:gridCol w="449832"/>
              </a:tblGrid>
              <a:tr h="488902">
                <a:tc gridSpan="8">
                  <a:txBody>
                    <a:bodyPr/>
                    <a:lstStyle/>
                    <a:p>
                      <a:pPr algn="ctr" rtl="0">
                        <a:lnSpc>
                          <a:spcPct val="100000"/>
                        </a:lnSpc>
                      </a:pPr>
                      <a:r>
                        <a:rPr lang="ru-RU" sz="1000" b="1" dirty="0">
                          <a:solidFill>
                            <a:srgbClr val="000000"/>
                          </a:solidFill>
                          <a:effectLst/>
                          <a:latin typeface="Times New Roman, serif"/>
                        </a:rPr>
                        <a:t>Муниципальная программа «Муниципальное управление»</a:t>
                      </a: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rtl="0">
                        <a:lnSpc>
                          <a:spcPct val="100000"/>
                        </a:lnSpc>
                      </a:pPr>
                      <a:r>
                        <a:rPr lang="ru-RU" sz="1600">
                          <a:solidFill>
                            <a:srgbClr val="000000"/>
                          </a:solidFill>
                          <a:effectLst/>
                        </a:rPr>
                        <a:t/>
                      </a:r>
                      <a:br>
                        <a:rPr lang="ru-RU" sz="1600">
                          <a:solidFill>
                            <a:srgbClr val="000000"/>
                          </a:solidFill>
                          <a:effectLst/>
                        </a:rPr>
                      </a:br>
                      <a:endParaRPr lang="ru-RU" sz="160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3590">
                <a:tc>
                  <a:txBody>
                    <a:bodyPr/>
                    <a:lstStyle/>
                    <a:p>
                      <a:pPr algn="just" rtl="0">
                        <a:lnSpc>
                          <a:spcPct val="100000"/>
                        </a:lnSpc>
                      </a:pPr>
                      <a:r>
                        <a:rPr lang="ru-RU" sz="900" dirty="0">
                          <a:solidFill>
                            <a:srgbClr val="000000"/>
                          </a:solidFill>
                          <a:effectLst/>
                          <a:latin typeface="Times New Roman, serif"/>
                        </a:rPr>
                        <a:t>Удовлетворенность населения деятельностью органов местного самоуправления городского округа (муниципального района)</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процент</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64,1</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64,2</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64,3</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64,4</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64,4</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64,4</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776271">
                <a:tc>
                  <a:txBody>
                    <a:bodyPr/>
                    <a:lstStyle/>
                    <a:p>
                      <a:pPr algn="just" rtl="0">
                        <a:lnSpc>
                          <a:spcPct val="100000"/>
                        </a:lnSpc>
                      </a:pPr>
                      <a:r>
                        <a:rPr lang="ru-RU" sz="900" dirty="0">
                          <a:solidFill>
                            <a:srgbClr val="000000"/>
                          </a:solidFill>
                          <a:effectLst/>
                          <a:latin typeface="Times New Roman, serif"/>
                        </a:rPr>
                        <a:t>Доля специалистов, прошедших обучение по программам </a:t>
                      </a:r>
                      <a:r>
                        <a:rPr lang="ru-RU" sz="900" dirty="0" smtClean="0">
                          <a:solidFill>
                            <a:srgbClr val="000000"/>
                          </a:solidFill>
                          <a:effectLst/>
                          <a:latin typeface="Times New Roman, serif"/>
                        </a:rPr>
                        <a:t>доп. проф. </a:t>
                      </a:r>
                      <a:r>
                        <a:rPr lang="ru-RU" sz="900" dirty="0">
                          <a:solidFill>
                            <a:srgbClr val="000000"/>
                          </a:solidFill>
                          <a:effectLst/>
                          <a:latin typeface="Times New Roman, serif"/>
                        </a:rPr>
                        <a:t>образования за счет средств бюджетов всех уровней, от общей численности специалистов администрации городского округа «</a:t>
                      </a:r>
                      <a:r>
                        <a:rPr lang="ru-RU" sz="900" dirty="0" smtClean="0">
                          <a:solidFill>
                            <a:srgbClr val="000000"/>
                          </a:solidFill>
                          <a:effectLst/>
                          <a:latin typeface="Times New Roman, serif"/>
                        </a:rPr>
                        <a:t>Вуктыл», являющихся </a:t>
                      </a:r>
                      <a:r>
                        <a:rPr lang="ru-RU" sz="900" dirty="0">
                          <a:solidFill>
                            <a:srgbClr val="000000"/>
                          </a:solidFill>
                          <a:effectLst/>
                          <a:latin typeface="Times New Roman, serif"/>
                        </a:rPr>
                        <a:t>юридическими лицами</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процент</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13</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615493">
                <a:tc>
                  <a:txBody>
                    <a:bodyPr/>
                    <a:lstStyle/>
                    <a:p>
                      <a:pPr algn="just" rtl="0">
                        <a:lnSpc>
                          <a:spcPct val="100000"/>
                        </a:lnSpc>
                      </a:pPr>
                      <a:r>
                        <a:rPr lang="ru-RU" sz="900" dirty="0">
                          <a:solidFill>
                            <a:srgbClr val="000000"/>
                          </a:solidFill>
                          <a:effectLst/>
                          <a:latin typeface="Times New Roman, serif"/>
                        </a:rPr>
                        <a:t>Доля </a:t>
                      </a:r>
                      <a:r>
                        <a:rPr lang="ru-RU" sz="900" dirty="0" err="1" smtClean="0">
                          <a:solidFill>
                            <a:srgbClr val="000000"/>
                          </a:solidFill>
                          <a:effectLst/>
                          <a:latin typeface="Times New Roman, serif"/>
                        </a:rPr>
                        <a:t>мун</a:t>
                      </a:r>
                      <a:r>
                        <a:rPr lang="ru-RU" sz="900" dirty="0" smtClean="0">
                          <a:solidFill>
                            <a:srgbClr val="000000"/>
                          </a:solidFill>
                          <a:effectLst/>
                          <a:latin typeface="Times New Roman, serif"/>
                        </a:rPr>
                        <a:t>. </a:t>
                      </a:r>
                      <a:r>
                        <a:rPr lang="ru-RU" sz="900" dirty="0">
                          <a:solidFill>
                            <a:srgbClr val="000000"/>
                          </a:solidFill>
                          <a:effectLst/>
                          <a:latin typeface="Times New Roman, serif"/>
                        </a:rPr>
                        <a:t>служащих, прошедших аттестацию в отчетном периоде, от общей численности </a:t>
                      </a:r>
                      <a:r>
                        <a:rPr lang="ru-RU" sz="900" dirty="0" err="1" smtClean="0">
                          <a:solidFill>
                            <a:srgbClr val="000000"/>
                          </a:solidFill>
                          <a:effectLst/>
                          <a:latin typeface="Times New Roman, serif"/>
                        </a:rPr>
                        <a:t>мун</a:t>
                      </a:r>
                      <a:r>
                        <a:rPr lang="ru-RU" sz="900" dirty="0" smtClean="0">
                          <a:solidFill>
                            <a:srgbClr val="000000"/>
                          </a:solidFill>
                          <a:effectLst/>
                          <a:latin typeface="Times New Roman, serif"/>
                        </a:rPr>
                        <a:t>. </a:t>
                      </a:r>
                      <a:r>
                        <a:rPr lang="ru-RU" sz="900" dirty="0">
                          <a:solidFill>
                            <a:srgbClr val="000000"/>
                          </a:solidFill>
                          <a:effectLst/>
                          <a:latin typeface="Times New Roman, serif"/>
                        </a:rPr>
                        <a:t>служащих, подлежащих аттестации</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процент</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4" name="Диаграмма 3"/>
          <p:cNvGraphicFramePr/>
          <p:nvPr>
            <p:extLst>
              <p:ext uri="{D42A27DB-BD31-4B8C-83A1-F6EECF244321}">
                <p14:modId xmlns:p14="http://schemas.microsoft.com/office/powerpoint/2010/main" val="1340329910"/>
              </p:ext>
            </p:extLst>
          </p:nvPr>
        </p:nvGraphicFramePr>
        <p:xfrm>
          <a:off x="694924" y="5582880"/>
          <a:ext cx="4416152" cy="1239912"/>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8328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3398907"/>
              </p:ext>
            </p:extLst>
          </p:nvPr>
        </p:nvGraphicFramePr>
        <p:xfrm>
          <a:off x="179512" y="1275368"/>
          <a:ext cx="8784976" cy="5475835"/>
        </p:xfrm>
        <a:graphic>
          <a:graphicData uri="http://schemas.openxmlformats.org/drawingml/2006/table">
            <a:tbl>
              <a:tblPr firstRow="1" bandRow="1">
                <a:tableStyleId>{5C22544A-7EE6-4342-B048-85BDC9FD1C3A}</a:tableStyleId>
              </a:tblPr>
              <a:tblGrid>
                <a:gridCol w="5397540"/>
                <a:gridCol w="1224136"/>
                <a:gridCol w="1152128"/>
                <a:gridCol w="1011172"/>
              </a:tblGrid>
              <a:tr h="348407">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524401">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200" b="1" i="0" u="none" strike="noStrike" dirty="0" err="1">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65 032 334,20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46 691 762,69</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43 451 301,69</a:t>
                      </a:r>
                    </a:p>
                  </a:txBody>
                  <a:tcPr marL="9525" marR="9525" marT="9525" marB="0" anchor="ctr"/>
                </a:tc>
              </a:tr>
              <a:tr h="352584">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50 633 850,75</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43 011 301,69</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42 951 301,69</a:t>
                      </a:r>
                    </a:p>
                  </a:txBody>
                  <a:tcPr marL="9525" marR="9525" marT="9525" marB="0" anchor="ctr"/>
                </a:tc>
              </a:tr>
              <a:tr h="34840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6 479 898,00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3 799 516,21</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3 799 516,21</a:t>
                      </a:r>
                    </a:p>
                  </a:txBody>
                  <a:tcPr marL="9525" marR="9525" marT="9525" marB="0" anchor="ctr"/>
                </a:tc>
              </a:tr>
              <a:tr h="35258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334 000,00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258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39 684 832,89</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36 377 763,48</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36 377 763,48</a:t>
                      </a:r>
                    </a:p>
                  </a:txBody>
                  <a:tcPr marL="9525" marR="9525" marT="9525" marB="0" anchor="ctr"/>
                </a:tc>
              </a:tr>
              <a:tr h="35258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Укрепление материально-технической базы муниципального бюджетного учреждения "Локомотив"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r>
              <a:tr h="34840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277 195,86</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69621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 </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1 654 759,00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954 759,00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954 759,00</a:t>
                      </a:r>
                    </a:p>
                  </a:txBody>
                  <a:tcPr marL="9525" marR="9525" marT="9525" marB="0" anchor="ctr"/>
                </a:tc>
              </a:tr>
              <a:tr h="34840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r>
              <a:tr h="524401">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Осуществление переданных государственных полномочий по возмещению убытков, возникающих в результате государственного регулирования цен на топливо твердое, реализуемое гражданам и используемое для нужд отопления</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167 407,00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799 263,00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799 263,00</a:t>
                      </a:r>
                    </a:p>
                  </a:txBody>
                  <a:tcPr marL="9525" marR="9525" marT="9525" marB="0" anchor="ctr"/>
                </a:tc>
              </a:tr>
              <a:tr h="35258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1 450 758,00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875 000,00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475 000,00</a:t>
                      </a:r>
                    </a:p>
                  </a:txBody>
                  <a:tcPr marL="9525" marR="9525" marT="9525" marB="0" anchor="ctr"/>
                </a:tc>
              </a:tr>
              <a:tr h="34840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Замена ламп накаливания на энергосберегающие</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385 000,00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145 000,00</a:t>
                      </a:r>
                    </a:p>
                  </a:txBody>
                  <a:tcPr marL="9525" marR="9525" marT="9525" marB="0" anchor="ctr"/>
                </a:tc>
              </a:tr>
            </a:tbl>
          </a:graphicData>
        </a:graphic>
      </p:graphicFrame>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297335313"/>
              </p:ext>
            </p:extLst>
          </p:nvPr>
        </p:nvGraphicFramePr>
        <p:xfrm>
          <a:off x="143508" y="1391858"/>
          <a:ext cx="8856984" cy="3328494"/>
        </p:xfrm>
        <a:graphic>
          <a:graphicData uri="http://schemas.openxmlformats.org/drawingml/2006/table">
            <a:tbl>
              <a:tblPr firstRow="1" bandRow="1">
                <a:tableStyleId>{5C22544A-7EE6-4342-B048-85BDC9FD1C3A}</a:tableStyleId>
              </a:tblPr>
              <a:tblGrid>
                <a:gridCol w="4569448"/>
                <a:gridCol w="1512168"/>
                <a:gridCol w="1296144"/>
                <a:gridCol w="1479224"/>
              </a:tblGrid>
              <a:tr h="23993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28243">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14 398 483,45</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3 680 461,00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r>
              <a:tr h="21287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i="0" u="none" strike="noStrike" dirty="0" err="1">
                          <a:effectLst/>
                          <a:latin typeface="Times New Roman" panose="02020603050405020304" pitchFamily="18" charset="0"/>
                          <a:cs typeface="Times New Roman" panose="02020603050405020304" pitchFamily="18" charset="0"/>
                        </a:rPr>
                        <a:t>Дутово</a:t>
                      </a:r>
                      <a:r>
                        <a:rPr lang="ru-RU" sz="1200" b="0" i="0" u="none" strike="noStrike" dirty="0">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10 815 733,45</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488199">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1 969 000,00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1 969 000,00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648155">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Оборудование объектов социально культурного назначения внутридомовым оборудованием, разработка проектно-сметной документации, прохождение государственной экспертизы проектно-сметной документации</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462 000,00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1287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водовода "Подчерье-Вуктыл"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513 750,00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649 461,00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64815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установки очистки природных вод и установки доочистки водопроводной воды, в том числе разработка проектно-сметной документации, прохождение государственной экспертизы проектно-сметной документации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1287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Актуализация схем теплоснабжения, водоснабжения и водоотведения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1 000 000,00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r>
            </a:tbl>
          </a:graphicData>
        </a:graphic>
      </p:graphicFrame>
      <p:sp>
        <p:nvSpPr>
          <p:cNvPr id="5" name="TextShape 3"/>
          <p:cNvSpPr txBox="1"/>
          <p:nvPr/>
        </p:nvSpPr>
        <p:spPr>
          <a:xfrm>
            <a:off x="2483768" y="4725144"/>
            <a:ext cx="3862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963534325"/>
              </p:ext>
            </p:extLst>
          </p:nvPr>
        </p:nvGraphicFramePr>
        <p:xfrm>
          <a:off x="2123728" y="5116056"/>
          <a:ext cx="4416152" cy="1671960"/>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p:cNvSpPr txBox="1">
            <a:spLocks/>
          </p:cNvSpPr>
          <p:nvPr/>
        </p:nvSpPr>
        <p:spPr>
          <a:xfrm>
            <a:off x="0" y="3852"/>
            <a:ext cx="9144000" cy="133691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132567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spTree>
    <p:extLst>
      <p:ext uri="{BB962C8B-B14F-4D97-AF65-F5344CB8AC3E}">
        <p14:creationId xmlns:p14="http://schemas.microsoft.com/office/powerpoint/2010/main" val="3051660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1798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Calibri"/>
                <a:ea typeface="Microsoft YaHei"/>
              </a:rPr>
              <a:t>Цель муниципальной программы </a:t>
            </a:r>
            <a:r>
              <a:rPr lang="ru-RU" sz="1400" b="1" strike="noStrike" spc="-1" dirty="0">
                <a:solidFill>
                  <a:srgbClr val="000000"/>
                </a:solidFill>
                <a:latin typeface="Calibri"/>
                <a:ea typeface="Microsoft YaHei"/>
              </a:rPr>
              <a:t>- 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endParaRPr lang="ru-RU" sz="1400" b="0" strike="noStrike" spc="-1" dirty="0">
              <a:latin typeface="Arial"/>
            </a:endParaRPr>
          </a:p>
          <a:p>
            <a:pPr algn="just">
              <a:lnSpc>
                <a:spcPct val="100000"/>
              </a:lnSpc>
            </a:pPr>
            <a:r>
              <a:rPr lang="ru-RU" sz="1400" b="1" strike="noStrike" spc="-1" dirty="0">
                <a:solidFill>
                  <a:srgbClr val="FF0000"/>
                </a:solidFill>
                <a:latin typeface="Calibri"/>
                <a:ea typeface="Microsoft YaHei"/>
              </a:rPr>
              <a:t>Задачи муниципальной программы</a:t>
            </a:r>
            <a:r>
              <a:rPr lang="ru-RU" sz="1400" b="1" strike="noStrike" spc="-1" dirty="0">
                <a:solidFill>
                  <a:srgbClr val="FFFF00"/>
                </a:solidFill>
                <a:latin typeface="Calibri"/>
                <a:ea typeface="Microsoft YaHei"/>
              </a:rPr>
              <a:t>:</a:t>
            </a:r>
            <a:endParaRPr lang="ru-RU" sz="1400" b="0" strike="noStrike" spc="-1" dirty="0">
              <a:latin typeface="Arial"/>
            </a:endParaRPr>
          </a:p>
          <a:p>
            <a:pPr algn="just">
              <a:lnSpc>
                <a:spcPct val="100000"/>
              </a:lnSpc>
            </a:pPr>
            <a:r>
              <a:rPr lang="ru-RU" sz="1400" b="1" strike="noStrike" spc="-1" dirty="0">
                <a:solidFill>
                  <a:srgbClr val="000000"/>
                </a:solidFill>
                <a:latin typeface="Calibri"/>
                <a:ea typeface="Microsoft YaHei"/>
              </a:rPr>
              <a:t>1. Повышение качества и надежности предоставления жилищно-коммунальных и бытовых услуг.</a:t>
            </a:r>
            <a:endParaRPr lang="ru-RU" sz="1400" b="0" strike="noStrike" spc="-1" dirty="0">
              <a:latin typeface="Arial"/>
            </a:endParaRPr>
          </a:p>
          <a:p>
            <a:pPr algn="just">
              <a:lnSpc>
                <a:spcPct val="100000"/>
              </a:lnSpc>
            </a:pPr>
            <a:r>
              <a:rPr lang="ru-RU" sz="1400" b="1" strike="noStrike" spc="-1" dirty="0">
                <a:solidFill>
                  <a:srgbClr val="000000"/>
                </a:solidFill>
                <a:latin typeface="Calibri"/>
                <a:ea typeface="Microsoft YaHei"/>
              </a:rPr>
              <a:t>2. Создание комфортных условий гражданам, проживающим на селе, путем газификации сельских населенных пунктов городского округа «Вуктыл», создание условий для активизации процессов обновления коммунальной инфраструктуры</a:t>
            </a:r>
            <a:endParaRPr lang="ru-RU" sz="1400" b="0" strike="noStrike" spc="-1" dirty="0">
              <a:latin typeface="Arial"/>
            </a:endParaRPr>
          </a:p>
        </p:txBody>
      </p:sp>
      <p:sp>
        <p:nvSpPr>
          <p:cNvPr id="624" name="CustomShape 2"/>
          <p:cNvSpPr/>
          <p:nvPr/>
        </p:nvSpPr>
        <p:spPr>
          <a:xfrm>
            <a:off x="1860480" y="3212976"/>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Calibri"/>
                <a:ea typeface="Microsoft YaHei"/>
              </a:rPr>
              <a:t>Основные целевые индикаторы и показатели программы</a:t>
            </a:r>
            <a:endParaRPr lang="ru-RU" sz="1400" b="0" strike="noStrike" spc="-1" dirty="0">
              <a:solidFill>
                <a:srgbClr val="FF0000"/>
              </a:solidFill>
              <a:latin typeface="Arial"/>
            </a:endParaRPr>
          </a:p>
        </p:txBody>
      </p:sp>
      <p:graphicFrame>
        <p:nvGraphicFramePr>
          <p:cNvPr id="627" name="Table 4"/>
          <p:cNvGraphicFramePr/>
          <p:nvPr>
            <p:extLst>
              <p:ext uri="{D42A27DB-BD31-4B8C-83A1-F6EECF244321}">
                <p14:modId xmlns:p14="http://schemas.microsoft.com/office/powerpoint/2010/main" val="1414860829"/>
              </p:ext>
            </p:extLst>
          </p:nvPr>
        </p:nvGraphicFramePr>
        <p:xfrm>
          <a:off x="237020" y="4077072"/>
          <a:ext cx="8676080" cy="2103120"/>
        </p:xfrm>
        <a:graphic>
          <a:graphicData uri="http://schemas.openxmlformats.org/drawingml/2006/table">
            <a:tbl>
              <a:tblPr/>
              <a:tblGrid>
                <a:gridCol w="3090600"/>
                <a:gridCol w="115400"/>
                <a:gridCol w="894960"/>
                <a:gridCol w="570240"/>
                <a:gridCol w="568440"/>
                <a:gridCol w="568440"/>
                <a:gridCol w="115400"/>
                <a:gridCol w="650160"/>
                <a:gridCol w="115400"/>
                <a:gridCol w="568800"/>
                <a:gridCol w="650880"/>
                <a:gridCol w="115400"/>
                <a:gridCol w="651960"/>
              </a:tblGrid>
              <a:tr h="432360">
                <a:tc>
                  <a:txBody>
                    <a:bodyPr/>
                    <a:lstStyle/>
                    <a:p>
                      <a:pPr algn="ctr"/>
                      <a:r>
                        <a:rPr lang="ru-RU" sz="1200" b="1" strike="noStrike" spc="-1">
                          <a:latin typeface="Times New Roman"/>
                          <a:ea typeface="Times New Roman"/>
                        </a:rPr>
                        <a:t>Показатель   (индикатор)   (наименование)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ед.из.</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432360">
                <a:tc gridSpan="13">
                  <a:txBody>
                    <a:bodyPr/>
                    <a:lstStyle/>
                    <a:p>
                      <a:pPr algn="ctr"/>
                      <a:r>
                        <a:rPr lang="ru-RU" sz="1200" b="1" strike="noStrike" spc="-1">
                          <a:latin typeface="Times New Roman"/>
                        </a:rPr>
                        <a:t>Муниципальная программа «Развитие строительства и жилищно-коммунального комплекса, энергосбережение и повышение энергоэффективности»</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63160">
                <a:tc gridSpan="2">
                  <a:txBody>
                    <a:bodyPr/>
                    <a:lstStyle/>
                    <a:p>
                      <a:r>
                        <a:rPr lang="ru-RU" sz="1200" b="0" strike="noStrike" spc="-1">
                          <a:latin typeface="Times New Roman"/>
                        </a:rPr>
                        <a:t>Доля тепловых сетей нуждающихся в замене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47,9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51,1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45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38,8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32,7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26,59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26,59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432360">
                <a:tc gridSpan="2">
                  <a:txBody>
                    <a:bodyPr/>
                    <a:lstStyle/>
                    <a:p>
                      <a:r>
                        <a:rPr lang="ru-RU" sz="1200" b="0" strike="noStrike" spc="-1">
                          <a:latin typeface="Times New Roman"/>
                        </a:rPr>
                        <a:t>Доля уличных водопроводных сетей нуждающихся в замене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3,4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2,9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3,3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4,3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3,8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4,8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4,8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432360">
                <a:tc gridSpan="2">
                  <a:txBody>
                    <a:bodyPr/>
                    <a:lstStyle/>
                    <a:p>
                      <a:r>
                        <a:rPr lang="ru-RU" sz="1200" b="0" strike="noStrike" spc="-1">
                          <a:latin typeface="Times New Roman"/>
                        </a:rPr>
                        <a:t>Количество объектов строительства (реконструкции), введенных в эксплуатацию</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единиц</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a:rPr>
                        <a:t>0</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CustomShape 1"/>
          <p:cNvSpPr/>
          <p:nvPr/>
        </p:nvSpPr>
        <p:spPr>
          <a:xfrm>
            <a:off x="6660232" y="846600"/>
            <a:ext cx="2317320" cy="135826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Arial"/>
                <a:ea typeface="Microsoft YaHei"/>
              </a:rPr>
              <a:t>Программа представлена</a:t>
            </a:r>
            <a:endParaRPr lang="ru-RU" sz="1300" b="0" strike="noStrike" spc="-1" dirty="0">
              <a:latin typeface="Arial"/>
            </a:endParaRPr>
          </a:p>
          <a:p>
            <a:pPr algn="ctr">
              <a:lnSpc>
                <a:spcPct val="100000"/>
              </a:lnSpc>
            </a:pPr>
            <a:r>
              <a:rPr lang="ru-RU" sz="1300" b="1" strike="noStrike" spc="-1" dirty="0" smtClean="0">
                <a:solidFill>
                  <a:srgbClr val="000000"/>
                </a:solidFill>
                <a:latin typeface="Arial"/>
                <a:ea typeface="Microsoft YaHei"/>
              </a:rPr>
              <a:t> 1 </a:t>
            </a:r>
            <a:r>
              <a:rPr lang="ru-RU" sz="1300" b="1" strike="noStrike" spc="-1" dirty="0">
                <a:solidFill>
                  <a:srgbClr val="000000"/>
                </a:solidFill>
                <a:latin typeface="Arial"/>
                <a:ea typeface="Microsoft YaHei"/>
              </a:rPr>
              <a:t>подпрограммой</a:t>
            </a:r>
            <a:r>
              <a:rPr lang="ru-RU" sz="1300" b="1" strike="noStrike" spc="-1" dirty="0" smtClean="0">
                <a:solidFill>
                  <a:srgbClr val="000000"/>
                </a:solidFill>
                <a:latin typeface="Arial"/>
                <a:ea typeface="Microsoft YaHei"/>
              </a:rPr>
              <a:t>:</a:t>
            </a:r>
          </a:p>
          <a:p>
            <a:pPr algn="ctr">
              <a:lnSpc>
                <a:spcPct val="100000"/>
              </a:lnSpc>
            </a:pPr>
            <a:r>
              <a:rPr lang="ru-RU" sz="1300" b="1" strike="noStrike" spc="-1" dirty="0" smtClean="0">
                <a:solidFill>
                  <a:srgbClr val="CE181E"/>
                </a:solidFill>
                <a:latin typeface="Arial"/>
                <a:ea typeface="Microsoft YaHei"/>
              </a:rPr>
              <a:t>Управление </a:t>
            </a:r>
            <a:r>
              <a:rPr lang="ru-RU" sz="1300" b="1" strike="noStrike" spc="-1" dirty="0">
                <a:solidFill>
                  <a:srgbClr val="CE181E"/>
                </a:solidFill>
                <a:latin typeface="Arial"/>
                <a:ea typeface="Microsoft YaHei"/>
              </a:rPr>
              <a:t>и распоряжение муниципальным имуществом</a:t>
            </a:r>
            <a:endParaRPr lang="ru-RU" sz="1300" b="0" strike="noStrike" spc="-1" dirty="0">
              <a:latin typeface="Arial"/>
            </a:endParaRPr>
          </a:p>
          <a:p>
            <a:pPr>
              <a:lnSpc>
                <a:spcPct val="100000"/>
              </a:lnSpc>
            </a:pPr>
            <a:endParaRPr lang="ru-RU" sz="1300" b="0" strike="noStrike" spc="-1" dirty="0">
              <a:latin typeface="Arial"/>
            </a:endParaRPr>
          </a:p>
        </p:txBody>
      </p:sp>
      <p:graphicFrame>
        <p:nvGraphicFramePr>
          <p:cNvPr id="632" name="Table 2"/>
          <p:cNvGraphicFramePr/>
          <p:nvPr>
            <p:extLst>
              <p:ext uri="{D42A27DB-BD31-4B8C-83A1-F6EECF244321}">
                <p14:modId xmlns:p14="http://schemas.microsoft.com/office/powerpoint/2010/main" val="4276367439"/>
              </p:ext>
            </p:extLst>
          </p:nvPr>
        </p:nvGraphicFramePr>
        <p:xfrm>
          <a:off x="107503" y="810720"/>
          <a:ext cx="6326409" cy="5967690"/>
        </p:xfrm>
        <a:graphic>
          <a:graphicData uri="http://schemas.openxmlformats.org/drawingml/2006/table">
            <a:tbl>
              <a:tblPr/>
              <a:tblGrid>
                <a:gridCol w="3888433"/>
                <a:gridCol w="864096"/>
                <a:gridCol w="792088"/>
                <a:gridCol w="781792"/>
              </a:tblGrid>
              <a:tr h="322200">
                <a:tc>
                  <a:txBody>
                    <a:bodyPr/>
                    <a:lstStyle/>
                    <a:p>
                      <a:pPr algn="ctr"/>
                      <a:r>
                        <a:rPr lang="ru-RU" sz="1200" b="1" strike="noStrike" spc="-1" dirty="0">
                          <a:latin typeface="Times New Roman"/>
                        </a:rPr>
                        <a:t>Мероприятия программы</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r>
              <a:tr h="459000">
                <a:tc>
                  <a:txBody>
                    <a:bodyPr/>
                    <a:lstStyle/>
                    <a:p>
                      <a:pPr algn="l" fontAlgn="ctr"/>
                      <a:r>
                        <a:rPr lang="ru-RU" sz="1100" b="0" i="0" u="none" strike="noStrike">
                          <a:effectLst/>
                          <a:latin typeface="Times New Roman"/>
                        </a:rPr>
                        <a:t>Списание муниципального имущества, признанного непригодным по результатам инвентаризации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30 000,00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424800">
                <a:tc>
                  <a:txBody>
                    <a:bodyPr/>
                    <a:lstStyle/>
                    <a:p>
                      <a:pPr algn="l" fontAlgn="ctr"/>
                      <a:r>
                        <a:rPr lang="ru-RU" sz="1100" b="0" i="0" u="none" strike="noStrike">
                          <a:effectLst/>
                          <a:latin typeface="Times New Roman"/>
                        </a:rPr>
                        <a:t>Организация работ по изготовлению технических  и кадастровых паспортов, технических планов на объекты недвижимого муниципального имущества, выявленного бесхозяйного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641520">
                <a:tc>
                  <a:txBody>
                    <a:bodyPr/>
                    <a:lstStyle/>
                    <a:p>
                      <a:pPr algn="l" fontAlgn="ctr"/>
                      <a:r>
                        <a:rPr lang="ru-RU" sz="1100" b="0" i="0" u="none" strike="noStrike">
                          <a:effectLst/>
                          <a:latin typeface="Times New Roman"/>
                        </a:rPr>
                        <a:t>Регистрация права собственности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10 000,00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325080">
                <a:tc>
                  <a:txBody>
                    <a:bodyPr/>
                    <a:lstStyle/>
                    <a:p>
                      <a:pPr algn="l" fontAlgn="ctr"/>
                      <a:r>
                        <a:rPr lang="ru-RU" sz="1100" b="0" i="0" u="none" strike="noStrike">
                          <a:effectLst/>
                          <a:latin typeface="Times New Roman"/>
                        </a:rPr>
                        <a:t>Организация работ по проведению оценки стоимости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200 000,00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800">
                <a:tc>
                  <a:txBody>
                    <a:bodyPr/>
                    <a:lstStyle/>
                    <a:p>
                      <a:pPr algn="l" fontAlgn="ctr"/>
                      <a:r>
                        <a:rPr lang="ru-RU" sz="1100" b="0" i="0" u="none" strike="noStrike">
                          <a:effectLst/>
                          <a:latin typeface="Times New Roman"/>
                        </a:rPr>
                        <a:t>Организация работ по проведению кадастровых работ для обеспечения кадастровыми паспортами земельных участков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1 439 898,99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586800">
                <a:tc>
                  <a:txBody>
                    <a:bodyPr/>
                    <a:lstStyle/>
                    <a:p>
                      <a:pPr algn="l" fontAlgn="ctr"/>
                      <a:r>
                        <a:rPr lang="ru-RU" sz="1100" b="0" i="0" u="none" strike="noStrike" dirty="0">
                          <a:effectLst/>
                          <a:latin typeface="Times New Roman"/>
                        </a:rPr>
                        <a:t>Организация работ по лесоустройству и постановке на государственный кадастровый учет лесных участков, находящихся в муниципальной  собственности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1 741 893,48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800">
                <a:tc>
                  <a:txBody>
                    <a:bodyPr/>
                    <a:lstStyle/>
                    <a:p>
                      <a:pPr algn="l" fontAlgn="b"/>
                      <a:r>
                        <a:rPr lang="ru-RU" sz="1100" b="0" i="0" u="none" strike="noStrike">
                          <a:effectLst/>
                          <a:latin typeface="Times New Roman"/>
                        </a:rPr>
                        <a:t>Проведение комплексных кадастровых работ</a:t>
                      </a:r>
                    </a:p>
                  </a:txBody>
                  <a:tcPr marL="9525" marR="9525" marT="9525" marB="0" anchor="b">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1 010 101,01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586800">
                <a:tc>
                  <a:txBody>
                    <a:bodyPr/>
                    <a:lstStyle/>
                    <a:p>
                      <a:pPr algn="l" fontAlgn="ctr"/>
                      <a:r>
                        <a:rPr lang="ru-RU" sz="1100" b="0" i="0" u="none" strike="noStrike">
                          <a:effectLst/>
                          <a:latin typeface="Times New Roman"/>
                        </a:rPr>
                        <a:t>Приобретение в муниципальную собственность имущества (основных средств, материальных запасов)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500 000,00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440">
                <a:tc>
                  <a:txBody>
                    <a:bodyPr/>
                    <a:lstStyle/>
                    <a:p>
                      <a:pPr algn="l" fontAlgn="ctr"/>
                      <a:r>
                        <a:rPr lang="ru-RU" sz="1100" b="0" i="0" u="none" strike="noStrike">
                          <a:effectLst/>
                          <a:latin typeface="Times New Roman"/>
                        </a:rPr>
                        <a:t>Проведение ремонта, реконструкции объектов муниципального имущества, изготовление проектно-сметной документации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6 150 000,00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1 000 000,00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1 000 000,00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r>
              <a:tr h="586440">
                <a:tc>
                  <a:txBody>
                    <a:bodyPr/>
                    <a:lstStyle/>
                    <a:p>
                      <a:pPr algn="l" fontAlgn="ctr"/>
                      <a:r>
                        <a:rPr lang="ru-RU" sz="1100" b="0" i="0" u="none" strike="noStrike" dirty="0">
                          <a:effectLst/>
                          <a:latin typeface="Times New Roman"/>
                        </a:rPr>
                        <a:t>Содержание и обслуживание муниципального имущества </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7 092 857,00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7 092 857,00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dirty="0">
                          <a:effectLst/>
                          <a:latin typeface="Times New Roman CYR"/>
                        </a:rPr>
                        <a:t>7 092 857,00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r>
            </a:tbl>
          </a:graphicData>
        </a:graphic>
      </p:graphicFrame>
      <p:graphicFrame>
        <p:nvGraphicFramePr>
          <p:cNvPr id="2" name="Диаграмма 1"/>
          <p:cNvGraphicFramePr/>
          <p:nvPr>
            <p:extLst>
              <p:ext uri="{D42A27DB-BD31-4B8C-83A1-F6EECF244321}">
                <p14:modId xmlns:p14="http://schemas.microsoft.com/office/powerpoint/2010/main" val="2209790437"/>
              </p:ext>
            </p:extLst>
          </p:nvPr>
        </p:nvGraphicFramePr>
        <p:xfrm>
          <a:off x="6294982" y="2204864"/>
          <a:ext cx="3047820" cy="193516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Shape 4"/>
          <p:cNvSpPr txBox="1"/>
          <p:nvPr/>
        </p:nvSpPr>
        <p:spPr>
          <a:xfrm>
            <a:off x="6601568" y="4185084"/>
            <a:ext cx="2375984" cy="648072"/>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2356342490"/>
              </p:ext>
            </p:extLst>
          </p:nvPr>
        </p:nvGraphicFramePr>
        <p:xfrm>
          <a:off x="6601568" y="4941168"/>
          <a:ext cx="2533344" cy="1730236"/>
        </p:xfrm>
        <a:graphic>
          <a:graphicData uri="http://schemas.openxmlformats.org/drawingml/2006/chart">
            <c:chart xmlns:c="http://schemas.openxmlformats.org/drawingml/2006/chart" xmlns:r="http://schemas.openxmlformats.org/officeDocument/2006/relationships" r:id="rId4"/>
          </a:graphicData>
        </a:graphic>
      </p:graphicFrame>
      <p:sp>
        <p:nvSpPr>
          <p:cNvPr id="11" name="Заголовок 1"/>
          <p:cNvSpPr txBox="1">
            <a:spLocks/>
          </p:cNvSpPr>
          <p:nvPr/>
        </p:nvSpPr>
        <p:spPr>
          <a:xfrm>
            <a:off x="0" y="3852"/>
            <a:ext cx="9144000" cy="6888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sp>
        <p:nvSpPr>
          <p:cNvPr id="3" name="TextBox 2"/>
          <p:cNvSpPr txBox="1"/>
          <p:nvPr/>
        </p:nvSpPr>
        <p:spPr>
          <a:xfrm>
            <a:off x="107504" y="508030"/>
            <a:ext cx="477118" cy="369332"/>
          </a:xfrm>
          <a:prstGeom prst="rect">
            <a:avLst/>
          </a:prstGeom>
          <a:noFill/>
        </p:spPr>
        <p:txBody>
          <a:bodyPr wrap="none" rtlCol="0">
            <a:spAutoFit/>
          </a:bodyPr>
          <a:lstStyle/>
          <a:p>
            <a:r>
              <a:rPr lang="ru-RU" sz="1200" b="1" dirty="0">
                <a:latin typeface="Times New Roman" panose="02020603050405020304" pitchFamily="18" charset="0"/>
                <a:cs typeface="Times New Roman" panose="02020603050405020304" pitchFamily="18" charset="0"/>
              </a:rPr>
              <a:t>р</a:t>
            </a:r>
            <a:r>
              <a:rPr lang="ru-RU" sz="1200" b="1" dirty="0" smtClean="0">
                <a:latin typeface="Times New Roman" panose="02020603050405020304" pitchFamily="18" charset="0"/>
                <a:cs typeface="Times New Roman" panose="02020603050405020304" pitchFamily="18" charset="0"/>
              </a:rPr>
              <a:t>уб</a:t>
            </a:r>
            <a:r>
              <a:rPr lang="ru-RU" dirty="0" smtClean="0"/>
              <a:t>.</a:t>
            </a:r>
            <a:endParaRPr lang="ru-RU"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179990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1. Повышение эффективности управления и распоряжения муниципальным имуществом, обеспечение его сохранности и целевого использования. Качественное развитие процесса регистрации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Повышение эффективности использования земельных ресурсов.</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и функционального состояния, содержания и обслуживания муниципального имущества, обеспечение имущественной основы.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территории муниципального образования городского округа «Вуктыл» актуальной градостроительной деятельностью.</a:t>
            </a:r>
            <a:endParaRPr lang="ru-RU" sz="1200" b="0"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2276872"/>
            <a:ext cx="8767200" cy="19650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Совершенствование,  оптимизация и актуализация учета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Повышение эффективности   использования  муниципального имущества и земельных ресурсов.</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Пополнение доходной части бюджета от использования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Предоставление имущественной поддержки субъектам малого и среднего предпринимательства.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5. Осуществление контроля за использованием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6. Обеспечение улучшения технического и функционального состояния, содержания и обслуживания муниципального имущества, обеспечение имущественной основы.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7. Обеспечение актуализации документов территориального планирования и градостроительного зонирования.</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8. Создание и ведение информационной системы обеспечения градостроительной деятельности.</a:t>
            </a:r>
            <a:endParaRPr lang="ru-RU" sz="1200" b="0"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556816" y="4149080"/>
            <a:ext cx="8208448"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807341184"/>
              </p:ext>
            </p:extLst>
          </p:nvPr>
        </p:nvGraphicFramePr>
        <p:xfrm>
          <a:off x="1547664" y="4669280"/>
          <a:ext cx="5496272"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385200" y="4653136"/>
            <a:ext cx="81108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000000"/>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000000"/>
                </a:solidFill>
                <a:latin typeface="Times New Roman"/>
                <a:ea typeface="DejaVu Sans"/>
              </a:rPr>
              <a:t>в расходах бюджета, %</a:t>
            </a:r>
            <a:endParaRPr lang="ru-RU" sz="1500" b="0" strike="noStrike" spc="-1" dirty="0">
              <a:latin typeface="Arial"/>
            </a:endParaRPr>
          </a:p>
        </p:txBody>
      </p:sp>
      <p:sp>
        <p:nvSpPr>
          <p:cNvPr id="644" name="TextShape 2"/>
          <p:cNvSpPr txBox="1"/>
          <p:nvPr/>
        </p:nvSpPr>
        <p:spPr>
          <a:xfrm>
            <a:off x="0" y="1064351"/>
            <a:ext cx="8991000" cy="785680"/>
          </a:xfrm>
          <a:prstGeom prst="rect">
            <a:avLst/>
          </a:prstGeom>
          <a:noFill/>
          <a:ln>
            <a:noFill/>
          </a:ln>
        </p:spPr>
        <p:txBody>
          <a:bodyPr lIns="90000" tIns="45000" rIns="90000" bIns="45000"/>
          <a:lstStyle/>
          <a:p>
            <a:pPr algn="ctr"/>
            <a:r>
              <a:rPr lang="ru-RU" sz="1800" b="1" i="1" strike="noStrike" spc="-1" dirty="0">
                <a:latin typeface="Times New Roman"/>
              </a:rPr>
              <a:t>Предусмотрено на реализацию программы</a:t>
            </a:r>
            <a:endParaRPr lang="ru-RU" sz="1800" b="0" strike="noStrike" spc="-1" dirty="0">
              <a:latin typeface="Arial"/>
            </a:endParaRPr>
          </a:p>
          <a:p>
            <a:pPr algn="ctr"/>
            <a:r>
              <a:rPr lang="ru-RU" sz="1800" b="1" i="1" strike="noStrike" spc="-1" dirty="0">
                <a:latin typeface="Times New Roman"/>
              </a:rPr>
              <a:t>2019 год — </a:t>
            </a:r>
            <a:r>
              <a:rPr lang="ru-RU" sz="1800" b="1" i="1" strike="noStrike" spc="-1" dirty="0" smtClean="0">
                <a:latin typeface="Times New Roman"/>
              </a:rPr>
              <a:t>11 401,8 ; </a:t>
            </a:r>
            <a:r>
              <a:rPr lang="ru-RU" sz="1800" b="1" i="1" strike="noStrike" spc="-1" dirty="0">
                <a:latin typeface="Times New Roman"/>
              </a:rPr>
              <a:t>2020 год — </a:t>
            </a:r>
            <a:r>
              <a:rPr lang="ru-RU" sz="1800" b="1" i="1" strike="noStrike" spc="-1" dirty="0" smtClean="0">
                <a:latin typeface="Times New Roman"/>
              </a:rPr>
              <a:t>10 471,2 ; </a:t>
            </a:r>
            <a:r>
              <a:rPr lang="ru-RU" sz="1800" b="1" i="1" strike="noStrike" spc="-1" dirty="0">
                <a:latin typeface="Times New Roman"/>
              </a:rPr>
              <a:t>2021 год — </a:t>
            </a:r>
            <a:r>
              <a:rPr lang="ru-RU" sz="1800" b="1" i="1" strike="noStrike" spc="-1" dirty="0" smtClean="0">
                <a:latin typeface="Times New Roman"/>
              </a:rPr>
              <a:t>10 471,2 </a:t>
            </a:r>
            <a:endParaRPr lang="ru-RU" sz="1800" b="0" strike="noStrike" spc="-1" dirty="0">
              <a:latin typeface="Arial"/>
            </a:endParaRPr>
          </a:p>
          <a:p>
            <a:pPr algn="ctr"/>
            <a:endParaRPr lang="ru-RU" sz="18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593198961"/>
              </p:ext>
            </p:extLst>
          </p:nvPr>
        </p:nvGraphicFramePr>
        <p:xfrm>
          <a:off x="-180528" y="2003336"/>
          <a:ext cx="5256584" cy="26800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1752530452"/>
              </p:ext>
            </p:extLst>
          </p:nvPr>
        </p:nvGraphicFramePr>
        <p:xfrm>
          <a:off x="5015952" y="2276872"/>
          <a:ext cx="3480048" cy="215984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5372594" y="1952863"/>
            <a:ext cx="3137718"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Основные мероприятия программы</a:t>
            </a:r>
            <a:endParaRPr lang="ru-RU" sz="1400" b="1" dirty="0">
              <a:latin typeface="Times New Roman" panose="02020603050405020304" pitchFamily="18" charset="0"/>
              <a:cs typeface="Times New Roman" panose="02020603050405020304" pitchFamily="18" charset="0"/>
            </a:endParaRPr>
          </a:p>
        </p:txBody>
      </p:sp>
      <p:graphicFrame>
        <p:nvGraphicFramePr>
          <p:cNvPr id="5" name="Диаграмма 4"/>
          <p:cNvGraphicFramePr/>
          <p:nvPr>
            <p:extLst>
              <p:ext uri="{D42A27DB-BD31-4B8C-83A1-F6EECF244321}">
                <p14:modId xmlns:p14="http://schemas.microsoft.com/office/powerpoint/2010/main" val="3559460024"/>
              </p:ext>
            </p:extLst>
          </p:nvPr>
        </p:nvGraphicFramePr>
        <p:xfrm>
          <a:off x="1952151" y="4975200"/>
          <a:ext cx="4708082" cy="1882800"/>
        </p:xfrm>
        <a:graphic>
          <a:graphicData uri="http://schemas.openxmlformats.org/drawingml/2006/chart">
            <c:chart xmlns:c="http://schemas.openxmlformats.org/drawingml/2006/chart" xmlns:r="http://schemas.openxmlformats.org/officeDocument/2006/relationships" r:id="rId5"/>
          </a:graphicData>
        </a:graphic>
      </p:graphicFrame>
      <p:sp>
        <p:nvSpPr>
          <p:cNvPr id="11" name="Заголовок 1"/>
          <p:cNvSpPr txBox="1">
            <a:spLocks/>
          </p:cNvSpPr>
          <p:nvPr/>
        </p:nvSpPr>
        <p:spPr>
          <a:xfrm>
            <a:off x="0" y="3851"/>
            <a:ext cx="9144000" cy="1060499"/>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a:t>
            </a:r>
            <a:r>
              <a:rPr lang="ru-RU" sz="2000" b="1" spc="-1" dirty="0" err="1" smtClean="0">
                <a:solidFill>
                  <a:srgbClr val="21409A"/>
                </a:solidFill>
                <a:latin typeface="Times New Roman"/>
              </a:rPr>
              <a:t>тыс.руб</a:t>
            </a:r>
            <a:r>
              <a:rPr lang="ru-RU" sz="2000" b="1" spc="-1" dirty="0" smtClean="0">
                <a:solidFill>
                  <a:srgbClr val="21409A"/>
                </a:solidFill>
                <a:latin typeface="Times New Roman"/>
              </a:rPr>
              <a:t>.</a:t>
            </a:r>
            <a:endParaRPr lang="ru-RU" sz="2000" b="0" strike="noStrike" spc="-1" dirty="0">
              <a:latin typeface="Arial"/>
            </a:endParaRPr>
          </a:p>
        </p:txBody>
      </p:sp>
      <p:sp>
        <p:nvSpPr>
          <p:cNvPr id="13" name="TextBox 12"/>
          <p:cNvSpPr txBox="1"/>
          <p:nvPr/>
        </p:nvSpPr>
        <p:spPr>
          <a:xfrm>
            <a:off x="539552" y="1797486"/>
            <a:ext cx="326807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Программа состоит из 2 подпрограмм</a:t>
            </a:r>
            <a:endParaRPr lang="ru-RU" sz="1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Arial"/>
            </a:endParaRPr>
          </a:p>
          <a:p>
            <a:pPr algn="just">
              <a:lnSpc>
                <a:spcPct val="100000"/>
              </a:lnSpc>
            </a:pPr>
            <a:r>
              <a:rPr lang="ru-RU" sz="1400" b="1" strike="noStrike" spc="-1" dirty="0">
                <a:solidFill>
                  <a:srgbClr val="0000FF"/>
                </a:solidFill>
                <a:latin typeface="Calibri"/>
                <a:ea typeface="Microsoft YaHei"/>
              </a:rPr>
              <a:t>Задачи муниципальной программы:</a:t>
            </a:r>
            <a:endParaRPr lang="ru-RU" sz="1400" b="0" strike="noStrike" spc="-1" dirty="0">
              <a:latin typeface="Arial"/>
            </a:endParaRPr>
          </a:p>
          <a:p>
            <a:pPr algn="just">
              <a:lnSpc>
                <a:spcPct val="100000"/>
              </a:lnSpc>
            </a:pPr>
            <a:r>
              <a:rPr lang="ru-RU" sz="1200" b="1" strike="noStrike" spc="-1" dirty="0">
                <a:solidFill>
                  <a:srgbClr val="000000"/>
                </a:solidFill>
                <a:latin typeface="Calibri"/>
                <a:ea typeface="Microsoft YaHei"/>
              </a:rPr>
              <a:t>1. Повышение эффективности управления муниципальными финансами в городском округе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Обеспечение сбалансированности бюджетной системы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Обеспечение 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Arial"/>
            </a:endParaRPr>
          </a:p>
        </p:txBody>
      </p:sp>
      <p:graphicFrame>
        <p:nvGraphicFramePr>
          <p:cNvPr id="648" name="Table 2"/>
          <p:cNvGraphicFramePr/>
          <p:nvPr/>
        </p:nvGraphicFramePr>
        <p:xfrm>
          <a:off x="164520" y="2980080"/>
          <a:ext cx="8906400" cy="3755160"/>
        </p:xfrm>
        <a:graphic>
          <a:graphicData uri="http://schemas.openxmlformats.org/drawingml/2006/table">
            <a:tbl>
              <a:tblPr/>
              <a:tblGrid>
                <a:gridCol w="3044880"/>
                <a:gridCol w="776160"/>
                <a:gridCol w="829080"/>
                <a:gridCol w="680400"/>
                <a:gridCol w="691200"/>
                <a:gridCol w="765720"/>
                <a:gridCol w="712080"/>
                <a:gridCol w="704520"/>
                <a:gridCol w="702360"/>
              </a:tblGrid>
              <a:tr h="459000">
                <a:tc>
                  <a:txBody>
                    <a:bodyPr/>
                    <a:lstStyle/>
                    <a:p>
                      <a:pPr algn="ctr"/>
                      <a:r>
                        <a:rPr lang="ru-RU" sz="1200" b="1" strike="noStrike" spc="-1">
                          <a:latin typeface="Times New Roman"/>
                          <a:ea typeface="Microsoft YaHei"/>
                        </a:rPr>
                        <a:t>Показатель   (индикатор)   (наименование)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r>
              <a:tr h="459000">
                <a:tc gridSpan="8">
                  <a:txBody>
                    <a:bodyPr/>
                    <a:lstStyle/>
                    <a:p>
                      <a:pPr algn="ctr"/>
                      <a:r>
                        <a:rPr lang="ru-RU" sz="1200" b="1" strike="noStrike" spc="-1">
                          <a:latin typeface="Times New Roman"/>
                        </a:rPr>
                        <a:t>Муниципальная программа «Управление муниципальными финансами и муниципальным долгом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r>
              <a:tr h="824040">
                <a:tc>
                  <a:txBody>
                    <a:bodyPr/>
                    <a:lstStyle/>
                    <a:p>
                      <a:pPr algn="just"/>
                      <a:r>
                        <a:rPr lang="ru-RU" sz="1200" b="0" strike="noStrike" spc="-1">
                          <a:solidFill>
                            <a:srgbClr val="000000"/>
                          </a:solidFill>
                          <a:latin typeface="Times New Roman"/>
                        </a:rPr>
                        <a:t>Удельный вес расходов бюджета </a:t>
                      </a:r>
                      <a:r>
                        <a:rPr lang="ru-RU" sz="1200" b="0" strike="noStrike" spc="-1">
                          <a:latin typeface="Times New Roman"/>
                        </a:rPr>
                        <a:t>муниципального образования</a:t>
                      </a:r>
                      <a:r>
                        <a:rPr lang="ru-RU" sz="1200" b="0" strike="noStrike" spc="-1">
                          <a:solidFill>
                            <a:srgbClr val="000000"/>
                          </a:solidFill>
                          <a:latin typeface="Times New Roman"/>
                        </a:rPr>
                        <a:t> городского округа «Вуктыл», представленных в виде муниципальных программ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95,0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r>
              <a:tr h="824040">
                <a:tc>
                  <a:txBody>
                    <a:bodyPr/>
                    <a:lstStyle/>
                    <a:p>
                      <a:pPr algn="just"/>
                      <a:r>
                        <a:rPr lang="ru-RU" sz="1200" b="0" strike="noStrike" spc="-1">
                          <a:latin typeface="Times New Roman"/>
                        </a:rPr>
                        <a:t>Доля налоговых и неналоговых доходов бюджета  муниципального образования городского округа «Вуктыл» к общему объему доходов</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33,0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r>
              <a:tr h="1189080">
                <a:tc>
                  <a:txBody>
                    <a:bodyPr/>
                    <a:lstStyle/>
                    <a:p>
                      <a:pPr algn="just"/>
                      <a:r>
                        <a:rPr lang="ru-RU" sz="1200" b="0" strike="noStrike" spc="-1">
                          <a:latin typeface="Times New Roman"/>
                        </a:rPr>
                        <a:t>Отношение объема муниципального долга городского округа «Вуктыл» к общему годовому объему доходов бюджета муниципального образования городского округа «Вуктыл» без учета объема безвозмездных поступлений</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10,1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11,1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14,4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16,1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r>
            </a:tbl>
          </a:graphicData>
        </a:graphic>
      </p:graphicFrame>
      <p:sp>
        <p:nvSpPr>
          <p:cNvPr id="649" name="CustomShape 3"/>
          <p:cNvSpPr/>
          <p:nvPr/>
        </p:nvSpPr>
        <p:spPr>
          <a:xfrm>
            <a:off x="3168000" y="2287800"/>
            <a:ext cx="25020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a:solidFill>
                  <a:srgbClr val="0000FF"/>
                </a:solidFill>
                <a:latin typeface="Calibri"/>
                <a:ea typeface="Microsoft YaHei"/>
              </a:rPr>
              <a:t>Основные целевые </a:t>
            </a:r>
            <a:endParaRPr lang="ru-RU" sz="1400" b="0" strike="noStrike" spc="-1">
              <a:latin typeface="Arial"/>
            </a:endParaRPr>
          </a:p>
          <a:p>
            <a:pPr algn="ctr">
              <a:lnSpc>
                <a:spcPct val="100000"/>
              </a:lnSpc>
            </a:pPr>
            <a:r>
              <a:rPr lang="ru-RU" sz="1400" b="1" strike="noStrike" spc="-1">
                <a:solidFill>
                  <a:srgbClr val="0000FF"/>
                </a:solidFill>
                <a:latin typeface="Calibri"/>
                <a:ea typeface="Microsoft YaHei"/>
              </a:rPr>
              <a:t>индикаторы и показатели МП</a:t>
            </a:r>
            <a:endParaRPr lang="ru-RU" sz="1400" b="0" strike="noStrike" spc="-1">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3748404244"/>
              </p:ext>
            </p:extLst>
          </p:nvPr>
        </p:nvGraphicFramePr>
        <p:xfrm>
          <a:off x="-3240" y="934920"/>
          <a:ext cx="9145080" cy="5856840"/>
        </p:xfrm>
        <a:graphic>
          <a:graphicData uri="http://schemas.openxmlformats.org/drawingml/2006/table">
            <a:tbl>
              <a:tblPr/>
              <a:tblGrid>
                <a:gridCol w="1547640"/>
                <a:gridCol w="1008000"/>
                <a:gridCol w="2954160"/>
                <a:gridCol w="1800000"/>
                <a:gridCol w="1835280"/>
              </a:tblGrid>
              <a:tr h="1120680">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Ограничения, </a:t>
                      </a:r>
                      <a:endParaRPr lang="ru-RU" sz="1200" b="0" strike="noStrike" spc="-1">
                        <a:latin typeface="Arial"/>
                      </a:endParaRPr>
                    </a:p>
                    <a:p>
                      <a:pPr algn="ctr">
                        <a:lnSpc>
                          <a:spcPct val="100000"/>
                        </a:lnSpc>
                      </a:pPr>
                      <a:r>
                        <a:rPr lang="ru-RU" sz="1200" b="1" strike="noStrike" spc="-1">
                          <a:solidFill>
                            <a:srgbClr val="000000"/>
                          </a:solidFill>
                          <a:latin typeface="Times New Roman"/>
                          <a:ea typeface="Microsoft YaHei"/>
                        </a:rPr>
                        <a:t>установленные Бюджетным кодексом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endParaRPr lang="ru-RU" sz="1800" b="0" strike="noStrike" spc="-1">
                        <a:latin typeface="Arial"/>
                      </a:endParaRPr>
                    </a:p>
                    <a:p>
                      <a:pPr algn="ctr">
                        <a:lnSpc>
                          <a:spcPct val="100000"/>
                        </a:lnSpc>
                      </a:pPr>
                      <a:r>
                        <a:rPr lang="ru-RU" sz="1200" b="1" strike="noStrike" spc="-1">
                          <a:solidFill>
                            <a:srgbClr val="000000"/>
                          </a:solidFill>
                          <a:latin typeface="Times New Roman"/>
                          <a:ea typeface="Microsoft YaHei"/>
                        </a:rPr>
                        <a:t>Установлено решением</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725480">
                <a:tc>
                  <a:txBody>
                    <a:bodyPr/>
                    <a:lstStyle/>
                    <a:p>
                      <a:pPr algn="just">
                        <a:lnSpc>
                          <a:spcPct val="100000"/>
                        </a:lnSpc>
                      </a:pPr>
                      <a:r>
                        <a:rPr lang="ru-RU" sz="1200" b="0" strike="noStrike" spc="-1">
                          <a:solidFill>
                            <a:srgbClr val="000000"/>
                          </a:solidFill>
                          <a:latin typeface="Times New Roman"/>
                          <a:ea typeface="Microsoft YaHei"/>
                        </a:rPr>
                        <a:t>Предельный объем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a:solidFill>
                            <a:srgbClr val="000000"/>
                          </a:solidFill>
                          <a:latin typeface="Times New Roman"/>
                          <a:ea typeface="Microsoft YaHei"/>
                        </a:rPr>
                        <a:t>п.3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107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just">
                        <a:lnSpc>
                          <a:spcPct val="100000"/>
                        </a:lnSpc>
                      </a:pPr>
                      <a:r>
                        <a:rPr lang="ru-RU" sz="1200" b="0" strike="noStrike" spc="-1">
                          <a:solidFill>
                            <a:srgbClr val="000000"/>
                          </a:solidFill>
                          <a:latin typeface="Times New Roman"/>
                          <a:ea typeface="Microsoft YaHei"/>
                        </a:rPr>
                        <a:t>Предельный объем муниципального долга не должен превышать 50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a:latin typeface="Arial"/>
                      </a:endParaRPr>
                    </a:p>
                    <a:p>
                      <a:pPr>
                        <a:lnSpc>
                          <a:spcPct val="100000"/>
                        </a:lnSpc>
                      </a:pP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a:solidFill>
                            <a:srgbClr val="000000"/>
                          </a:solidFill>
                          <a:latin typeface="Times New Roman"/>
                          <a:ea typeface="Microsoft YaHei"/>
                        </a:rPr>
                        <a:t>2019 -  84 006,9</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2020 – 85 725,4</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2021 – 88 072,4</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2019 – </a:t>
                      </a:r>
                      <a:r>
                        <a:rPr lang="ru-RU" sz="1200" b="0" strike="noStrike" spc="-1" dirty="0" smtClean="0">
                          <a:solidFill>
                            <a:srgbClr val="000000"/>
                          </a:solidFill>
                          <a:latin typeface="Times New Roman"/>
                          <a:ea typeface="Microsoft YaHei"/>
                        </a:rPr>
                        <a:t>48 901,0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a:t>
                      </a:r>
                      <a:r>
                        <a:rPr lang="ru-RU" sz="1200" b="0" strike="noStrike" spc="-1" dirty="0" smtClean="0">
                          <a:solidFill>
                            <a:srgbClr val="000000"/>
                          </a:solidFill>
                          <a:latin typeface="Times New Roman"/>
                          <a:ea typeface="Microsoft YaHei"/>
                        </a:rPr>
                        <a:t>48 100,0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a:t>
                      </a:r>
                      <a:r>
                        <a:rPr lang="ru-RU" sz="1200" b="0" strike="noStrike" spc="-1" dirty="0" smtClean="0">
                          <a:solidFill>
                            <a:srgbClr val="000000"/>
                          </a:solidFill>
                          <a:latin typeface="Times New Roman"/>
                          <a:ea typeface="Microsoft YaHei"/>
                        </a:rPr>
                        <a:t>46 300,0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r>
              <a:tr h="1272960">
                <a:tc>
                  <a:txBody>
                    <a:bodyPr/>
                    <a:lstStyle/>
                    <a:p>
                      <a:pPr algn="just">
                        <a:lnSpc>
                          <a:spcPct val="100000"/>
                        </a:lnSpc>
                      </a:pPr>
                      <a:r>
                        <a:rPr lang="ru-RU" sz="1200" b="0" strike="noStrike" spc="-1">
                          <a:solidFill>
                            <a:srgbClr val="000000"/>
                          </a:solidFill>
                          <a:latin typeface="Times New Roman"/>
                          <a:ea typeface="Microsoft YaHei"/>
                        </a:rPr>
                        <a:t>Верхний предел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a:solidFill>
                            <a:srgbClr val="000000"/>
                          </a:solidFill>
                          <a:latin typeface="Times New Roman"/>
                          <a:ea typeface="Microsoft YaHei"/>
                        </a:rPr>
                        <a:t>п.6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107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just">
                        <a:lnSpc>
                          <a:spcPct val="100000"/>
                        </a:lnSpc>
                      </a:pPr>
                      <a:r>
                        <a:rPr lang="ru-RU" sz="1200" b="0" strike="noStrike" spc="-1">
                          <a:solidFill>
                            <a:srgbClr val="000000"/>
                          </a:solidFill>
                          <a:latin typeface="Times New Roman"/>
                          <a:ea typeface="Microsoft YaHei"/>
                        </a:rPr>
                        <a:t>Верхний предел муниципального долга не должен превышать ограничения, установленные для предельного объема муниципального долга</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a:solidFill>
                            <a:srgbClr val="000000"/>
                          </a:solidFill>
                          <a:latin typeface="Times New Roman"/>
                          <a:ea typeface="Microsoft YaHei"/>
                        </a:rPr>
                        <a:t>На 01.01.2020 -  84 006,9</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На 01.01.2021 – 85 725,4</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На 01.01.2022 – 88 072,4</a:t>
                      </a:r>
                      <a:endParaRPr lang="ru-RU" sz="1200" b="0" strike="noStrike" spc="-1">
                        <a:latin typeface="Arial"/>
                      </a:endParaRPr>
                    </a:p>
                    <a:p>
                      <a:pPr algn="ctr">
                        <a:lnSpc>
                          <a:spcPct val="100000"/>
                        </a:lnSpc>
                      </a:pP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dirty="0">
                          <a:solidFill>
                            <a:srgbClr val="000000"/>
                          </a:solidFill>
                          <a:latin typeface="Times New Roman"/>
                          <a:ea typeface="Microsoft YaHei"/>
                        </a:rPr>
                        <a:t>На 01.01.2020 -  </a:t>
                      </a:r>
                      <a:r>
                        <a:rPr lang="ru-RU" sz="1200" b="0" strike="noStrike" spc="-1" dirty="0" smtClean="0">
                          <a:solidFill>
                            <a:srgbClr val="000000"/>
                          </a:solidFill>
                          <a:latin typeface="Times New Roman"/>
                          <a:ea typeface="Microsoft YaHei"/>
                        </a:rPr>
                        <a:t>30 500,0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01.01.2021 – </a:t>
                      </a:r>
                      <a:r>
                        <a:rPr lang="ru-RU" sz="1200" b="0" strike="noStrike" spc="-1" dirty="0" smtClean="0">
                          <a:solidFill>
                            <a:srgbClr val="000000"/>
                          </a:solidFill>
                          <a:latin typeface="Times New Roman"/>
                          <a:ea typeface="Microsoft YaHei"/>
                        </a:rPr>
                        <a:t>29 403,0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01.01.2022 – 25 700,0</a:t>
                      </a:r>
                      <a:endParaRPr lang="ru-RU" sz="1200" b="0" strike="noStrike" spc="-1" dirty="0">
                        <a:latin typeface="Arial"/>
                      </a:endParaRPr>
                    </a:p>
                    <a:p>
                      <a:pPr algn="ctr">
                        <a:lnSpc>
                          <a:spcPct val="100000"/>
                        </a:lnSpc>
                      </a:pP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r>
              <a:tr h="1725840">
                <a:tc>
                  <a:txBody>
                    <a:bodyPr/>
                    <a:lstStyle/>
                    <a:p>
                      <a:pPr algn="just">
                        <a:lnSpc>
                          <a:spcPct val="100000"/>
                        </a:lnSpc>
                      </a:pPr>
                      <a:r>
                        <a:rPr lang="ru-RU" sz="1200" b="0" strike="noStrike" spc="-1">
                          <a:solidFill>
                            <a:srgbClr val="000000"/>
                          </a:solidFill>
                          <a:latin typeface="Times New Roman"/>
                          <a:ea typeface="Microsoft YaHei"/>
                        </a:rPr>
                        <a:t>Объем расходов на обслуживание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a:solidFill>
                            <a:srgbClr val="000000"/>
                          </a:solidFill>
                          <a:latin typeface="Times New Roman"/>
                          <a:ea typeface="Microsoft YaHei"/>
                        </a:rPr>
                        <a:t>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111 </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just">
                        <a:lnSpc>
                          <a:spcPct val="100000"/>
                        </a:lnSpc>
                      </a:pPr>
                      <a:r>
                        <a:rPr lang="ru-RU" sz="1200" b="0" strike="noStrike" spc="-1">
                          <a:solidFill>
                            <a:srgbClr val="000000"/>
                          </a:solidFill>
                          <a:latin typeface="Times New Roman"/>
                          <a:ea typeface="Microsoft YaHei"/>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dirty="0">
                          <a:solidFill>
                            <a:srgbClr val="000000"/>
                          </a:solidFill>
                          <a:latin typeface="Times New Roman"/>
                          <a:ea typeface="Microsoft YaHei"/>
                        </a:rPr>
                        <a:t>2019 -  </a:t>
                      </a:r>
                      <a:r>
                        <a:rPr lang="ru-RU" sz="1200" b="0" strike="noStrike" spc="-1" dirty="0" smtClean="0">
                          <a:solidFill>
                            <a:srgbClr val="000000"/>
                          </a:solidFill>
                          <a:latin typeface="Times New Roman"/>
                          <a:ea typeface="Microsoft YaHei"/>
                        </a:rPr>
                        <a:t>56 339,2</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a:t>
                      </a:r>
                      <a:r>
                        <a:rPr lang="ru-RU" sz="1200" b="0" strike="noStrike" spc="-1" dirty="0" smtClean="0">
                          <a:solidFill>
                            <a:srgbClr val="000000"/>
                          </a:solidFill>
                          <a:latin typeface="Times New Roman"/>
                          <a:ea typeface="Microsoft YaHei"/>
                        </a:rPr>
                        <a:t>41 973,1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42 </a:t>
                      </a:r>
                      <a:r>
                        <a:rPr lang="ru-RU" sz="1200" b="0" strike="noStrike" spc="-1" dirty="0" smtClean="0">
                          <a:solidFill>
                            <a:srgbClr val="000000"/>
                          </a:solidFill>
                          <a:latin typeface="Times New Roman"/>
                          <a:ea typeface="Microsoft YaHei"/>
                        </a:rPr>
                        <a:t>226,8</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dirty="0">
                          <a:solidFill>
                            <a:srgbClr val="000000"/>
                          </a:solidFill>
                          <a:latin typeface="Times New Roman"/>
                          <a:ea typeface="Microsoft YaHei"/>
                        </a:rPr>
                        <a:t>2019 -  3 270,0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3 450,0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3 450,0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r>
            </a:tbl>
          </a:graphicData>
        </a:graphic>
      </p:graphicFrame>
      <p:pic>
        <p:nvPicPr>
          <p:cNvPr id="175" name="Picture 71"/>
          <p:cNvPicPr/>
          <p:nvPr/>
        </p:nvPicPr>
        <p:blipFill>
          <a:blip r:embed="rId3"/>
          <a:stretch/>
        </p:blipFill>
        <p:spPr>
          <a:xfrm>
            <a:off x="0" y="-30240"/>
            <a:ext cx="9143640" cy="1103040"/>
          </a:xfrm>
          <a:prstGeom prst="rect">
            <a:avLst/>
          </a:prstGeom>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CustomShape 1"/>
          <p:cNvSpPr/>
          <p:nvPr/>
        </p:nvSpPr>
        <p:spPr>
          <a:xfrm>
            <a:off x="5796000" y="774720"/>
            <a:ext cx="334764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00"/>
                </a:solidFill>
                <a:latin typeface="Calibri"/>
                <a:ea typeface="Microsoft YaHei"/>
              </a:rPr>
              <a:t>На реализацию программы предусмотрено:</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2019 год – </a:t>
            </a:r>
            <a:r>
              <a:rPr lang="ru-RU" sz="1400" b="1" strike="noStrike" spc="-1" dirty="0" smtClean="0">
                <a:solidFill>
                  <a:srgbClr val="000000"/>
                </a:solidFill>
                <a:latin typeface="Calibri"/>
                <a:ea typeface="Microsoft YaHei"/>
              </a:rPr>
              <a:t>5 898,3   </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2020 год –  994,7  </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2020 год -  </a:t>
            </a:r>
            <a:r>
              <a:rPr lang="ru-RU" sz="1400" b="1" strike="noStrike" spc="-1" dirty="0" smtClean="0">
                <a:solidFill>
                  <a:srgbClr val="000000"/>
                </a:solidFill>
                <a:latin typeface="Calibri"/>
                <a:ea typeface="Microsoft YaHei"/>
              </a:rPr>
              <a:t>3 321,8</a:t>
            </a:r>
            <a:endParaRPr lang="ru-RU" sz="1400" b="0" strike="noStrike" spc="-1" dirty="0">
              <a:latin typeface="Arial"/>
            </a:endParaRPr>
          </a:p>
        </p:txBody>
      </p:sp>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654" name="Picture 7"/>
          <p:cNvPicPr/>
          <p:nvPr/>
        </p:nvPicPr>
        <p:blipFill>
          <a:blip r:embed="rId3"/>
          <a:stretch/>
        </p:blipFill>
        <p:spPr>
          <a:xfrm>
            <a:off x="-328680" y="731880"/>
            <a:ext cx="2736360" cy="2352240"/>
          </a:xfrm>
          <a:prstGeom prst="rect">
            <a:avLst/>
          </a:prstGeom>
          <a:ln>
            <a:noFill/>
          </a:ln>
        </p:spPr>
      </p:pic>
      <p:sp>
        <p:nvSpPr>
          <p:cNvPr id="655" name="CustomShape 4"/>
          <p:cNvSpPr/>
          <p:nvPr/>
        </p:nvSpPr>
        <p:spPr>
          <a:xfrm>
            <a:off x="542880" y="1944720"/>
            <a:ext cx="1360080" cy="687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300" b="1" strike="noStrike" spc="-1">
                <a:solidFill>
                  <a:srgbClr val="000000"/>
                </a:solidFill>
                <a:latin typeface="Calibri"/>
                <a:ea typeface="Microsoft YaHei"/>
              </a:rPr>
              <a:t>Цель муниципальной программы</a:t>
            </a:r>
            <a:endParaRPr lang="ru-RU" sz="1300" b="0" strike="noStrike" spc="-1">
              <a:latin typeface="Arial"/>
            </a:endParaRPr>
          </a:p>
        </p:txBody>
      </p:sp>
      <p:sp>
        <p:nvSpPr>
          <p:cNvPr id="656" name="CustomShape 5"/>
          <p:cNvSpPr/>
          <p:nvPr/>
        </p:nvSpPr>
        <p:spPr>
          <a:xfrm>
            <a:off x="542880" y="3242000"/>
            <a:ext cx="3347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00"/>
                </a:solidFill>
                <a:latin typeface="Calibri"/>
                <a:ea typeface="Microsoft YaHei"/>
              </a:rPr>
              <a:t>Основные мероприятия программы</a:t>
            </a:r>
            <a:endParaRPr lang="ru-RU" sz="1400" b="0" strike="noStrike" spc="-1" dirty="0">
              <a:latin typeface="Arial"/>
            </a:endParaRPr>
          </a:p>
        </p:txBody>
      </p:sp>
      <p:sp>
        <p:nvSpPr>
          <p:cNvPr id="658" name="TextShape 6"/>
          <p:cNvSpPr txBox="1"/>
          <p:nvPr/>
        </p:nvSpPr>
        <p:spPr>
          <a:xfrm>
            <a:off x="2232000" y="1224000"/>
            <a:ext cx="4248000" cy="989640"/>
          </a:xfrm>
          <a:prstGeom prst="rect">
            <a:avLst/>
          </a:prstGeom>
          <a:noFill/>
          <a:ln>
            <a:noFill/>
          </a:ln>
        </p:spPr>
        <p:txBody>
          <a:bodyPr lIns="90000" tIns="45000" rIns="90000" bIns="45000"/>
          <a:lstStyle/>
          <a:p>
            <a:pPr algn="ctr"/>
            <a:r>
              <a:rPr lang="ru-RU" sz="1400" b="1" strike="noStrike" spc="-1" dirty="0">
                <a:latin typeface="Times New Roman"/>
              </a:rPr>
              <a:t>Программа представлена одной подпрограммой</a:t>
            </a:r>
            <a:endParaRPr lang="ru-RU" sz="1400" b="0" strike="noStrike" spc="-1" dirty="0">
              <a:latin typeface="Arial"/>
            </a:endParaRPr>
          </a:p>
          <a:p>
            <a:pPr algn="ctr"/>
            <a:endParaRPr lang="ru-RU" sz="1400" b="0" strike="noStrike" spc="-1" dirty="0">
              <a:latin typeface="Arial"/>
            </a:endParaRPr>
          </a:p>
          <a:p>
            <a:pPr algn="ctr"/>
            <a:r>
              <a:rPr lang="ru-RU" sz="1800" b="1" strike="noStrike" spc="-1" dirty="0">
                <a:solidFill>
                  <a:srgbClr val="CE181E"/>
                </a:solidFill>
                <a:latin typeface="Times New Roman"/>
              </a:rPr>
              <a:t> «Формирование современной городской среды»</a:t>
            </a:r>
            <a:endParaRPr lang="ru-RU" sz="1800" b="0" strike="noStrike" spc="-1" dirty="0">
              <a:latin typeface="Arial"/>
            </a:endParaRPr>
          </a:p>
        </p:txBody>
      </p:sp>
      <p:sp>
        <p:nvSpPr>
          <p:cNvPr id="13"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a:t>
            </a:r>
            <a:r>
              <a:rPr lang="ru-RU" sz="2000" b="1" spc="-1" dirty="0" err="1" smtClean="0">
                <a:solidFill>
                  <a:srgbClr val="21409A"/>
                </a:solidFill>
                <a:latin typeface="Times New Roman"/>
              </a:rPr>
              <a:t>тыс.руб</a:t>
            </a:r>
            <a:r>
              <a:rPr lang="ru-RU" sz="2000" b="1" spc="-1" dirty="0" smtClean="0">
                <a:solidFill>
                  <a:srgbClr val="21409A"/>
                </a:solidFill>
                <a:latin typeface="Times New Roman"/>
              </a:rPr>
              <a:t>.</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95157555"/>
              </p:ext>
            </p:extLst>
          </p:nvPr>
        </p:nvGraphicFramePr>
        <p:xfrm>
          <a:off x="4034940" y="1944720"/>
          <a:ext cx="4890120" cy="459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Диаграмма 3"/>
          <p:cNvGraphicFramePr/>
          <p:nvPr>
            <p:extLst>
              <p:ext uri="{D42A27DB-BD31-4B8C-83A1-F6EECF244321}">
                <p14:modId xmlns:p14="http://schemas.microsoft.com/office/powerpoint/2010/main" val="1003686233"/>
              </p:ext>
            </p:extLst>
          </p:nvPr>
        </p:nvGraphicFramePr>
        <p:xfrm>
          <a:off x="98280" y="3356992"/>
          <a:ext cx="6129904" cy="3501008"/>
        </p:xfrm>
        <a:graphic>
          <a:graphicData uri="http://schemas.openxmlformats.org/drawingml/2006/chart">
            <c:chart xmlns:c="http://schemas.openxmlformats.org/drawingml/2006/chart" xmlns:r="http://schemas.openxmlformats.org/officeDocument/2006/relationships" r:id="rId10"/>
          </a:graphicData>
        </a:graphic>
      </p:graphicFrame>
      <p:sp>
        <p:nvSpPr>
          <p:cNvPr id="660" name="CustomShape 7"/>
          <p:cNvSpPr/>
          <p:nvPr/>
        </p:nvSpPr>
        <p:spPr>
          <a:xfrm rot="16201800">
            <a:off x="3679036" y="3754664"/>
            <a:ext cx="2520209" cy="732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Calibri"/>
                <a:ea typeface="Microsoft YaHei"/>
              </a:rPr>
              <a:t>Задачи </a:t>
            </a:r>
            <a:endParaRPr lang="ru-RU" sz="1400" b="0" strike="noStrike" spc="-1" dirty="0">
              <a:latin typeface="Arial"/>
            </a:endParaRPr>
          </a:p>
          <a:p>
            <a:pPr algn="ctr">
              <a:lnSpc>
                <a:spcPct val="100000"/>
              </a:lnSpc>
            </a:pPr>
            <a:r>
              <a:rPr lang="ru-RU" sz="1400" b="1" strike="noStrike" spc="-1" dirty="0">
                <a:solidFill>
                  <a:srgbClr val="0000FF"/>
                </a:solidFill>
                <a:latin typeface="Calibri"/>
                <a:ea typeface="Microsoft YaHei"/>
              </a:rPr>
              <a:t>муниципальной программы</a:t>
            </a:r>
            <a:endParaRPr lang="ru-RU" sz="1400" b="0" strike="noStrike" spc="-1" dirty="0">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78588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FF"/>
                </a:solidFill>
                <a:latin typeface="Times New Roman"/>
                <a:ea typeface="Microsoft YaHei"/>
              </a:rPr>
              <a:t>Основные целевые индикаторы и показатели МП</a:t>
            </a:r>
            <a:endParaRPr lang="ru-RU" sz="1400" b="0" strike="noStrike" spc="-1">
              <a:latin typeface="Arial"/>
            </a:endParaRPr>
          </a:p>
        </p:txBody>
      </p:sp>
      <p:sp>
        <p:nvSpPr>
          <p:cNvPr id="666" name="TextShape 4"/>
          <p:cNvSpPr txBox="1"/>
          <p:nvPr/>
        </p:nvSpPr>
        <p:spPr>
          <a:xfrm>
            <a:off x="576000" y="474480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667" name="Table 5"/>
          <p:cNvGraphicFramePr/>
          <p:nvPr/>
        </p:nvGraphicFramePr>
        <p:xfrm>
          <a:off x="80280" y="1135800"/>
          <a:ext cx="8954480" cy="3664440"/>
        </p:xfrm>
        <a:graphic>
          <a:graphicData uri="http://schemas.openxmlformats.org/drawingml/2006/table">
            <a:tbl>
              <a:tblPr/>
              <a:tblGrid>
                <a:gridCol w="4480200"/>
                <a:gridCol w="664920"/>
                <a:gridCol w="930240"/>
                <a:gridCol w="886680"/>
                <a:gridCol w="115400"/>
                <a:gridCol w="962280"/>
                <a:gridCol w="914760"/>
              </a:tblGrid>
              <a:tr h="277200">
                <a:tc gridSpan="7">
                  <a:txBody>
                    <a:bodyPr/>
                    <a:lstStyle/>
                    <a:p>
                      <a:pPr algn="ctr"/>
                      <a:r>
                        <a:rPr lang="ru-RU" sz="1200" b="1" strike="noStrike" spc="-1" dirty="0">
                          <a:latin typeface="Times New Roman"/>
                        </a:rPr>
                        <a:t>Муниципальная программа городского округа «Вуктыл» «Формирование современной городской среды»</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455400">
                <a:tc>
                  <a:txBody>
                    <a:bodyPr/>
                    <a:lstStyle/>
                    <a:p>
                      <a:pPr algn="ctr"/>
                      <a:r>
                        <a:rPr lang="ru-RU" sz="1200" b="1" strike="noStrike" spc="-1" dirty="0">
                          <a:solidFill>
                            <a:srgbClr val="000000"/>
                          </a:solidFill>
                          <a:latin typeface="Times New Roman"/>
                          <a:ea typeface="Microsoft YaHei"/>
                        </a:rPr>
                        <a:t>Наименование показателя (индикатора)</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277200">
                <a:tc>
                  <a:txBody>
                    <a:bodyPr/>
                    <a:lstStyle/>
                    <a:p>
                      <a:r>
                        <a:rPr lang="ru-RU" sz="1200" b="0" strike="noStrike" spc="-1">
                          <a:latin typeface="Times New Roman"/>
                        </a:rPr>
                        <a:t>Количество благоустроенных дворовых территорий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0" strike="noStrike" spc="-1">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633600">
                <a:tc>
                  <a:txBody>
                    <a:bodyPr/>
                    <a:lstStyle/>
                    <a:p>
                      <a:r>
                        <a:rPr lang="ru-RU" sz="1200" b="0" strike="noStrike" spc="-1">
                          <a:latin typeface="Times New Roman"/>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277200">
                <a:tc>
                  <a:txBody>
                    <a:bodyPr/>
                    <a:lstStyle/>
                    <a:p>
                      <a:r>
                        <a:rPr lang="ru-RU" sz="1200" b="0" strike="noStrike" spc="-1">
                          <a:latin typeface="Times New Roman"/>
                        </a:rPr>
                        <a:t>Количество благоустроенных муниципальных территорий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812160">
                <a:tc>
                  <a:txBody>
                    <a:bodyPr/>
                    <a:lstStyle/>
                    <a:p>
                      <a:r>
                        <a:rPr lang="ru-RU" sz="1200" b="0" strike="noStrike" spc="-1">
                          <a:latin typeface="Times New Roman"/>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455400">
                <a:tc>
                  <a:txBody>
                    <a:bodyPr/>
                    <a:lstStyle/>
                    <a:p>
                      <a:r>
                        <a:rPr lang="ru-RU" sz="1200" b="0" strike="noStrike" spc="-1">
                          <a:latin typeface="Times New Roman"/>
                        </a:rPr>
                        <a:t>Уровень актуализации информации, доведенной до граждан о ходе реализации муниципальной программы</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456840">
                <a:tc>
                  <a:txBody>
                    <a:bodyPr/>
                    <a:lstStyle/>
                    <a:p>
                      <a:r>
                        <a:rPr lang="ru-RU" sz="1200" b="0" strike="noStrike" spc="-1">
                          <a:latin typeface="Times New Roman"/>
                        </a:rPr>
                        <a:t>Количество мероприятий, направленных на информирование граждан о реализации мероприятий по благоустройству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bl>
          </a:graphicData>
        </a:graphic>
      </p:graphicFrame>
      <p:sp>
        <p:nvSpPr>
          <p:cNvPr id="9"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162227503"/>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992520407"/>
              </p:ext>
            </p:extLst>
          </p:nvPr>
        </p:nvGraphicFramePr>
        <p:xfrm>
          <a:off x="155872" y="1196752"/>
          <a:ext cx="8784976" cy="4832985"/>
        </p:xfrm>
        <a:graphic>
          <a:graphicData uri="http://schemas.openxmlformats.org/drawingml/2006/table">
            <a:tbl>
              <a:tblPr firstRow="1" bandRow="1">
                <a:tableStyleId>{5C22544A-7EE6-4342-B048-85BDC9FD1C3A}</a:tableStyleId>
              </a:tblPr>
              <a:tblGrid>
                <a:gridCol w="5856288"/>
                <a:gridCol w="936104"/>
                <a:gridCol w="1008112"/>
                <a:gridCol w="98447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Непрограммные направления деятельности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3 125 017,10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11 320 695,51</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16 597 290,51</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представительного органа городского округа "Вуктыл"</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аппарата контрольно-счетной палаты муниципального образования</a:t>
                      </a:r>
                    </a:p>
                  </a:txBody>
                  <a:tcPr marL="9525" marR="9525" marT="9525" marB="0" anchor="b"/>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1 842 318,17</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1 688 791,66</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1 688 791,66</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Руководитель контрольно-счетной палаты муниципального образования  и его заместители</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903 816,93</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828 498,85</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828 498,85</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Резервный фонд администрации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Подготовка и проведение выборов депутатов Совета городского округа "Вуктыл"</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1 623 805,00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7 200,00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7 500,00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7 900,00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Субвенции на осуществление государственного полномочия Республики Коми по определению перечня должностных лиц органов местного самоуправления, уполномоченных составлять протоколы об административных правонарушениях, предусмотренных частями 3, 4 статьи 3, статьями 4, 6, 7 и 8 Закона Республики Коми "Об административной ответственности в Республике Коми"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21 682,00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22 100,00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22 100,00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Условно утверждаемые (утвержденные) расходы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6 800 000,00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13 700 000,00</a:t>
                      </a:r>
                    </a:p>
                  </a:txBody>
                  <a:tcPr marL="9525" marR="9525" marT="9525" marB="0" anchor="ct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1397821756"/>
              </p:ext>
            </p:extLst>
          </p:nvPr>
        </p:nvGraphicFramePr>
        <p:xfrm>
          <a:off x="91080" y="1270080"/>
          <a:ext cx="9003600" cy="2682240"/>
        </p:xfrm>
        <a:graphic>
          <a:graphicData uri="http://schemas.openxmlformats.org/drawingml/2006/table">
            <a:tbl>
              <a:tblPr/>
              <a:tblGrid>
                <a:gridCol w="5320080"/>
                <a:gridCol w="891000"/>
                <a:gridCol w="1006144"/>
                <a:gridCol w="936104"/>
                <a:gridCol w="850272"/>
              </a:tblGrid>
              <a:tr h="290520">
                <a:tc>
                  <a:txBody>
                    <a:bodyPr/>
                    <a:lstStyle/>
                    <a:p>
                      <a:pPr algn="ctr"/>
                      <a:r>
                        <a:rPr lang="ru-RU" sz="1400" b="1" strike="noStrike" spc="-1" dirty="0">
                          <a:latin typeface="Times New Roman"/>
                        </a:rPr>
                        <a:t>Наименование</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2018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2019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2020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2021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683640">
                <a:tc>
                  <a:txBody>
                    <a:bodyPr/>
                    <a:lstStyle/>
                    <a:p>
                      <a:pPr algn="ctr"/>
                      <a:r>
                        <a:rPr lang="ru-RU" sz="1400" b="0" strike="noStrike" spc="-1">
                          <a:latin typeface="Times New Roman"/>
                        </a:rPr>
                        <a:t>Строительство СОШ с. Дутово с дошкольной группой, в том числе проектно-изыскательские работы и разработка проектно-сметной документации</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1 301,5</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131 808,6</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20 202,1</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90520">
                <a:tc>
                  <a:txBody>
                    <a:bodyPr/>
                    <a:lstStyle/>
                    <a:p>
                      <a:pPr algn="ctr"/>
                      <a:r>
                        <a:rPr lang="ru-RU" sz="1400" b="0" strike="noStrike" spc="-1">
                          <a:latin typeface="Times New Roman"/>
                        </a:rPr>
                        <a:t>Строительство водовода "Подчерье-Вуктыл"</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23,6</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dirty="0" smtClean="0">
                          <a:latin typeface="Times New Roman"/>
                        </a:rPr>
                        <a:t>513,8</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649,5</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290520">
                <a:tc>
                  <a:txBody>
                    <a:bodyPr/>
                    <a:lstStyle/>
                    <a:p>
                      <a:pPr algn="ctr"/>
                      <a:r>
                        <a:rPr lang="ru-RU" sz="1400" b="0" strike="noStrike" spc="-1">
                          <a:latin typeface="Times New Roman"/>
                        </a:rPr>
                        <a:t>Реализация проекта "Газификация жилых домов с. Дутово"</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15 262,2</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10 815,7</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601560">
                <a:tc>
                  <a:txBody>
                    <a:bodyPr/>
                    <a:lstStyle/>
                    <a:p>
                      <a:pPr algn="ctr"/>
                      <a:r>
                        <a:rPr lang="ru-RU" sz="1400" b="0" strike="noStrike" spc="-1" dirty="0">
                          <a:latin typeface="Times New Roman"/>
                        </a:rPr>
                        <a:t>Строительство социокультурного центра в с</a:t>
                      </a:r>
                      <a:r>
                        <a:rPr lang="ru-RU" sz="1400" b="0" strike="noStrike" spc="-1" dirty="0" smtClean="0">
                          <a:latin typeface="Times New Roman"/>
                        </a:rPr>
                        <a:t>. Подчерье</a:t>
                      </a:r>
                      <a:r>
                        <a:rPr lang="ru-RU" sz="1400" b="0" strike="noStrike" spc="-1" dirty="0">
                          <a:latin typeface="Times New Roman"/>
                        </a:rPr>
                        <a:t>, в том числе проведение проектно-изыскательских работ и разработка проектно-сметной документации</a:t>
                      </a:r>
                      <a:endParaRPr lang="ru-RU" sz="1400" b="0" strike="noStrike" spc="-1" dirty="0">
                        <a:latin typeface="Arial"/>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a:latin typeface="Times New Roman"/>
                        </a:rPr>
                        <a:t>1 320,0</a:t>
                      </a:r>
                      <a:endParaRPr lang="ru-RU" sz="1400" b="0" strike="noStrike" spc="-1">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dirty="0" smtClean="0">
                          <a:latin typeface="Times New Roman"/>
                        </a:rPr>
                        <a:t>35 119,0</a:t>
                      </a:r>
                      <a:endParaRPr lang="ru-RU" sz="14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r>
              <a:tr h="290520">
                <a:tc>
                  <a:txBody>
                    <a:bodyPr/>
                    <a:lstStyle/>
                    <a:p>
                      <a:pPr algn="ctr"/>
                      <a:r>
                        <a:rPr lang="ru-RU" sz="1400" b="1" strike="noStrike" spc="-1" dirty="0">
                          <a:latin typeface="Times New Roman"/>
                        </a:rPr>
                        <a:t>Всего</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a:latin typeface="Times New Roman"/>
                        </a:rPr>
                        <a:t>17 907,3</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dirty="0" smtClean="0">
                          <a:latin typeface="Times New Roman"/>
                        </a:rPr>
                        <a:t>180 517,8</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a:latin typeface="Times New Roman"/>
                        </a:rPr>
                        <a:t>749,5</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dirty="0">
                          <a:latin typeface="Times New Roman"/>
                        </a:rPr>
                        <a:t>0,0</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65640" y="4292280"/>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63791304"/>
              </p:ext>
            </p:extLst>
          </p:nvPr>
        </p:nvGraphicFramePr>
        <p:xfrm>
          <a:off x="2051720" y="4797152"/>
          <a:ext cx="4560168"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1824353599"/>
              </p:ext>
            </p:extLst>
          </p:nvPr>
        </p:nvGraphicFramePr>
        <p:xfrm>
          <a:off x="83864" y="4005064"/>
          <a:ext cx="8928992" cy="33123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Схема 4"/>
          <p:cNvGraphicFramePr/>
          <p:nvPr>
            <p:extLst>
              <p:ext uri="{D42A27DB-BD31-4B8C-83A1-F6EECF244321}">
                <p14:modId xmlns:p14="http://schemas.microsoft.com/office/powerpoint/2010/main" val="3060219835"/>
              </p:ext>
            </p:extLst>
          </p:nvPr>
        </p:nvGraphicFramePr>
        <p:xfrm>
          <a:off x="4860032" y="908720"/>
          <a:ext cx="4176464" cy="2664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Заголовок 1"/>
          <p:cNvSpPr txBox="1">
            <a:spLocks/>
          </p:cNvSpPr>
          <p:nvPr/>
        </p:nvSpPr>
        <p:spPr>
          <a:xfrm>
            <a:off x="0" y="3851"/>
            <a:ext cx="9144000" cy="770869"/>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 тыс.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99616738"/>
              </p:ext>
            </p:extLst>
          </p:nvPr>
        </p:nvGraphicFramePr>
        <p:xfrm>
          <a:off x="107504" y="908720"/>
          <a:ext cx="4881944" cy="2656587"/>
        </p:xfrm>
        <a:graphic>
          <a:graphicData uri="http://schemas.openxmlformats.org/drawingml/2006/table">
            <a:tbl>
              <a:tblPr firstRow="1" bandRow="1">
                <a:tableStyleId>{5C22544A-7EE6-4342-B048-85BDC9FD1C3A}</a:tableStyleId>
              </a:tblPr>
              <a:tblGrid>
                <a:gridCol w="3050075"/>
                <a:gridCol w="601907"/>
                <a:gridCol w="1229962"/>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Сумма</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400166">
                <a:tc>
                  <a:txBody>
                    <a:bodyPr/>
                    <a:lstStyle/>
                    <a:p>
                      <a:pPr algn="ctr"/>
                      <a:r>
                        <a:rPr lang="ru-RU" sz="1200" b="1" dirty="0" err="1">
                          <a:solidFill>
                            <a:schemeClr val="tx1"/>
                          </a:solidFill>
                          <a:effectLst/>
                          <a:latin typeface="Times New Roman" panose="02020603050405020304" pitchFamily="18" charset="0"/>
                          <a:cs typeface="Times New Roman" panose="02020603050405020304" pitchFamily="18" charset="0"/>
                        </a:rPr>
                        <a:t>Контрольно</a:t>
                      </a:r>
                      <a:r>
                        <a:rPr lang="ru-RU" sz="1200" b="1" dirty="0">
                          <a:solidFill>
                            <a:schemeClr val="tx1"/>
                          </a:solidFill>
                          <a:effectLst/>
                          <a:latin typeface="Times New Roman" panose="02020603050405020304" pitchFamily="18" charset="0"/>
                          <a:cs typeface="Times New Roman" panose="02020603050405020304" pitchFamily="18" charset="0"/>
                        </a:rPr>
                        <a:t> - счетная палата городского округа "Вуктыл"</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tc>
                <a:tc>
                  <a:txBody>
                    <a:bodyPr/>
                    <a:lstStyle/>
                    <a:p>
                      <a:pPr algn="ctr" fontAlgn="ctr"/>
                      <a:r>
                        <a:rPr lang="ru-RU" sz="1100" b="1" i="0" u="none" strike="noStrike">
                          <a:effectLst/>
                          <a:latin typeface="Times New Roman"/>
                        </a:rPr>
                        <a:t>2 746,1</a:t>
                      </a:r>
                    </a:p>
                  </a:txBody>
                  <a:tcPr marL="9525" marR="9525" marT="9525" marB="0" anchor="ct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tc>
                <a:tc>
                  <a:txBody>
                    <a:bodyPr/>
                    <a:lstStyle/>
                    <a:p>
                      <a:pPr algn="ctr" fontAlgn="ctr"/>
                      <a:r>
                        <a:rPr lang="ru-RU" sz="1100" b="1" i="0" u="none" strike="noStrike">
                          <a:effectLst/>
                          <a:latin typeface="Times New Roman"/>
                        </a:rPr>
                        <a:t>50,0</a:t>
                      </a:r>
                    </a:p>
                  </a:txBody>
                  <a:tcPr marL="9525" marR="9525" marT="9525" marB="0" anchor="ct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tc>
                <a:tc>
                  <a:txBody>
                    <a:bodyPr/>
                    <a:lstStyle/>
                    <a:p>
                      <a:pPr algn="ctr" fontAlgn="ctr"/>
                      <a:r>
                        <a:rPr lang="ru-RU" sz="1100" b="1" i="0" u="none" strike="noStrike">
                          <a:effectLst/>
                          <a:latin typeface="Times New Roman"/>
                        </a:rPr>
                        <a:t>316 521,9</a:t>
                      </a:r>
                    </a:p>
                  </a:txBody>
                  <a:tcPr marL="9525" marR="9525" marT="9525" marB="0" anchor="ct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tc>
                <a:tc>
                  <a:txBody>
                    <a:bodyPr/>
                    <a:lstStyle/>
                    <a:p>
                      <a:pPr algn="ctr" fontAlgn="ctr"/>
                      <a:r>
                        <a:rPr lang="ru-RU" sz="1100" b="1" i="0" u="none" strike="noStrike">
                          <a:effectLst/>
                          <a:latin typeface="Times New Roman CYR"/>
                        </a:rPr>
                        <a:t>450 308,8</a:t>
                      </a:r>
                    </a:p>
                  </a:txBody>
                  <a:tcPr marL="9525" marR="9525" marT="9525" marB="0" anchor="ct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tc>
                <a:tc>
                  <a:txBody>
                    <a:bodyPr/>
                    <a:lstStyle/>
                    <a:p>
                      <a:pPr algn="ctr" fontAlgn="ctr"/>
                      <a:r>
                        <a:rPr lang="ru-RU" sz="1100" b="1" i="0" u="none" strike="noStrike" dirty="0">
                          <a:effectLst/>
                          <a:latin typeface="Times New Roman CYR"/>
                        </a:rPr>
                        <a:t>11 401,8</a:t>
                      </a:r>
                    </a:p>
                  </a:txBody>
                  <a:tcPr marL="9525" marR="9525" marT="9525" marB="0" anchor="ctr"/>
                </a:tc>
              </a:tr>
              <a:tr h="275929">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tc>
                <a:tc hMerge="1">
                  <a:txBody>
                    <a:bodyPr/>
                    <a:lstStyle/>
                    <a:p>
                      <a:pPr algn="ctr"/>
                      <a:endParaRPr lang="ru-RU" sz="12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fontAlgn="ctr"/>
                      <a:r>
                        <a:rPr lang="ru-RU" sz="1100" b="1" i="0" u="none" strike="noStrike" dirty="0">
                          <a:effectLst/>
                          <a:latin typeface="Times New Roman"/>
                        </a:rPr>
                        <a:t>781 </a:t>
                      </a:r>
                      <a:r>
                        <a:rPr lang="ru-RU" sz="1100" b="1" i="0" u="none" strike="noStrike" dirty="0" smtClean="0">
                          <a:effectLst/>
                          <a:latin typeface="Times New Roman"/>
                        </a:rPr>
                        <a:t>028,6</a:t>
                      </a:r>
                      <a:endParaRPr lang="ru-RU" sz="1100" b="1" i="0" u="none" strike="noStrike" dirty="0">
                        <a:effectLst/>
                        <a:latin typeface="Times New Roman"/>
                      </a:endParaRPr>
                    </a:p>
                  </a:txBody>
                  <a:tcPr marL="9525" marR="9525" marT="9525" marB="0" anchor="ct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1909689212"/>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С</a:t>
            </a:r>
            <a:r>
              <a:rPr lang="ru-RU" sz="2000" b="1" strike="noStrike" spc="-1" dirty="0" smtClean="0">
                <a:solidFill>
                  <a:srgbClr val="21409A"/>
                </a:solidFill>
                <a:latin typeface="Times New Roman"/>
              </a:rPr>
              <a:t>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2607934015"/>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1017771578"/>
              </p:ext>
            </p:extLst>
          </p:nvPr>
        </p:nvGraphicFramePr>
        <p:xfrm>
          <a:off x="2771800" y="260648"/>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1142418129"/>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13700"/>
            <a:ext cx="402156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Мероприятия по увеличению 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13830329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3409421184"/>
              </p:ext>
            </p:extLst>
          </p:nvPr>
        </p:nvGraphicFramePr>
        <p:xfrm>
          <a:off x="4283968" y="1124744"/>
          <a:ext cx="4674008" cy="25122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1531846332"/>
              </p:ext>
            </p:extLst>
          </p:nvPr>
        </p:nvGraphicFramePr>
        <p:xfrm>
          <a:off x="2591780" y="3645024"/>
          <a:ext cx="6984776" cy="340015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436096" y="3622288"/>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2275871541"/>
              </p:ext>
            </p:extLst>
          </p:nvPr>
        </p:nvGraphicFramePr>
        <p:xfrm>
          <a:off x="54360" y="697680"/>
          <a:ext cx="7240320" cy="5988136"/>
        </p:xfrm>
        <a:graphic>
          <a:graphicData uri="http://schemas.openxmlformats.org/drawingml/2006/table">
            <a:tbl>
              <a:tblPr/>
              <a:tblGrid>
                <a:gridCol w="2694600"/>
                <a:gridCol w="1461240"/>
                <a:gridCol w="1331280"/>
                <a:gridCol w="1753200"/>
              </a:tblGrid>
              <a:tr h="715096">
                <a:tc>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 Наименование муниципального образования</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gridSpan="2">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уровню открытости бюджетных данных </a:t>
                      </a:r>
                      <a:endParaRPr lang="en-US" sz="8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800" b="1" strike="noStrike" spc="-1" dirty="0" smtClean="0">
                          <a:solidFill>
                            <a:srgbClr val="FF0000"/>
                          </a:solidFill>
                          <a:latin typeface="Times New Roman" panose="02020603050405020304" pitchFamily="18" charset="0"/>
                          <a:ea typeface="Microsoft YaHei"/>
                          <a:cs typeface="Times New Roman" panose="02020603050405020304" pitchFamily="18" charset="0"/>
                        </a:rPr>
                        <a:t>в 2018 </a:t>
                      </a:r>
                      <a:r>
                        <a:rPr lang="ru-RU" sz="800" b="1" strike="noStrike" spc="-1" dirty="0">
                          <a:solidFill>
                            <a:srgbClr val="FF0000"/>
                          </a:solidFill>
                          <a:latin typeface="Times New Roman" panose="02020603050405020304" pitchFamily="18" charset="0"/>
                          <a:ea typeface="Microsoft YaHei"/>
                          <a:cs typeface="Times New Roman" panose="02020603050405020304" pitchFamily="18" charset="0"/>
                        </a:rPr>
                        <a:t>году</a:t>
                      </a:r>
                      <a:endParaRPr lang="ru-RU" sz="800" b="0" strike="noStrike" spc="-1" dirty="0">
                        <a:solidFill>
                          <a:srgbClr val="FF0000"/>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процессом </a:t>
                      </a:r>
                      <a:r>
                        <a:rPr lang="ru-RU" sz="800" b="1" strike="noStrike" spc="-1" dirty="0">
                          <a:solidFill>
                            <a:srgbClr val="FF0000"/>
                          </a:solidFill>
                          <a:latin typeface="Times New Roman" panose="02020603050405020304" pitchFamily="18" charset="0"/>
                          <a:ea typeface="Microsoft YaHei"/>
                          <a:cs typeface="Times New Roman" panose="02020603050405020304" pitchFamily="18" charset="0"/>
                        </a:rPr>
                        <a:t>за </a:t>
                      </a:r>
                      <a:r>
                        <a:rPr lang="ru-RU" sz="800" b="1" strike="noStrike" spc="-1" dirty="0" smtClean="0">
                          <a:solidFill>
                            <a:srgbClr val="FF0000"/>
                          </a:solidFill>
                          <a:latin typeface="Times New Roman" panose="02020603050405020304" pitchFamily="18" charset="0"/>
                          <a:ea typeface="Microsoft YaHei"/>
                          <a:cs typeface="Times New Roman" panose="02020603050405020304" pitchFamily="18" charset="0"/>
                        </a:rPr>
                        <a:t>2018 </a:t>
                      </a:r>
                      <a:r>
                        <a:rPr lang="ru-RU" sz="800" b="1" strike="noStrike" spc="-1" dirty="0">
                          <a:solidFill>
                            <a:srgbClr val="FF0000"/>
                          </a:solidFill>
                          <a:latin typeface="Times New Roman" panose="02020603050405020304" pitchFamily="18" charset="0"/>
                          <a:ea typeface="Microsoft YaHei"/>
                          <a:cs typeface="Times New Roman" panose="02020603050405020304" pitchFamily="18" charset="0"/>
                        </a:rPr>
                        <a:t>год</a:t>
                      </a:r>
                      <a:endParaRPr lang="ru-RU" sz="800" b="0" strike="noStrike" spc="-1" dirty="0">
                        <a:solidFill>
                          <a:srgbClr val="FF0000"/>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504056">
                <a:tc>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a:latin typeface="Times New Roman" panose="02020603050405020304" pitchFamily="18" charset="0"/>
                          <a:cs typeface="Times New Roman" panose="02020603050405020304" pitchFamily="18" charset="0"/>
                        </a:rPr>
                        <a:t>Место </a:t>
                      </a:r>
                      <a:endParaRPr lang="ru-RU" sz="800" b="0" strike="noStrike" spc="-1">
                        <a:latin typeface="Times New Roman" panose="02020603050405020304" pitchFamily="18" charset="0"/>
                        <a:cs typeface="Times New Roman" panose="02020603050405020304" pitchFamily="18" charset="0"/>
                      </a:endParaRPr>
                    </a:p>
                    <a:p>
                      <a:pPr algn="ctr">
                        <a:lnSpc>
                          <a:spcPct val="100000"/>
                        </a:lnSpc>
                      </a:pPr>
                      <a:r>
                        <a:rPr lang="ru-RU" sz="800" b="1" strike="noStrike" spc="-1">
                          <a:latin typeface="Times New Roman" panose="02020603050405020304" pitchFamily="18" charset="0"/>
                          <a:cs typeface="Times New Roman" panose="02020603050405020304" pitchFamily="18" charset="0"/>
                        </a:rPr>
                        <a:t>среди муниципальных образований </a:t>
                      </a:r>
                      <a:endParaRPr lang="ru-RU" sz="800" b="0" strike="noStrike" spc="-1">
                        <a:latin typeface="Times New Roman" panose="02020603050405020304" pitchFamily="18" charset="0"/>
                        <a:cs typeface="Times New Roman" panose="02020603050405020304" pitchFamily="18" charset="0"/>
                      </a:endParaRPr>
                    </a:p>
                    <a:p>
                      <a:pPr algn="ctr">
                        <a:lnSpc>
                          <a:spcPct val="100000"/>
                        </a:lnSpc>
                      </a:pPr>
                      <a:r>
                        <a:rPr lang="ru-RU" sz="800" b="1" strike="noStrike" spc="-1">
                          <a:latin typeface="Times New Roman" panose="02020603050405020304" pitchFamily="18" charset="0"/>
                          <a:cs typeface="Times New Roman" panose="02020603050405020304" pitchFamily="18" charset="0"/>
                        </a:rPr>
                        <a:t>Республики Коми</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r>
                        <a:rPr lang="ru-RU" sz="800" b="1" strike="noStrike" spc="-1" dirty="0">
                          <a:latin typeface="Times New Roman" panose="02020603050405020304" pitchFamily="18" charset="0"/>
                          <a:cs typeface="Times New Roman" panose="02020603050405020304" pitchFamily="18" charset="0"/>
                        </a:rPr>
                        <a:t>Место </a:t>
                      </a:r>
                      <a:endParaRPr lang="ru-RU" sz="800" b="0" strike="noStrike" spc="-1" dirty="0">
                        <a:latin typeface="Times New Roman" panose="02020603050405020304" pitchFamily="18" charset="0"/>
                        <a:cs typeface="Times New Roman" panose="02020603050405020304" pitchFamily="18" charset="0"/>
                      </a:endParaRPr>
                    </a:p>
                    <a:p>
                      <a:pPr algn="ctr"/>
                      <a:r>
                        <a:rPr lang="ru-RU" sz="800" b="1" strike="noStrike" spc="-1" dirty="0">
                          <a:latin typeface="Times New Roman" panose="02020603050405020304" pitchFamily="18" charset="0"/>
                          <a:cs typeface="Times New Roman" panose="02020603050405020304" pitchFamily="18" charset="0"/>
                        </a:rPr>
                        <a:t>среди городских округов (муниципальных районов) Республики Коми</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gn="ctr">
                        <a:lnSpc>
                          <a:spcPct val="54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 Городские округа</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gridSpan="2">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54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степень качества</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"Сыктывкар"</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r>
                        <a:rPr lang="ru-RU" sz="800" b="1" strike="noStrike" spc="-1" dirty="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"Ухта"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"Воркута"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"Инта"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2-3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2</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"Усинск"</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6</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"Вуктыл"</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r>
                        <a:rPr lang="ru-RU" sz="8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r>
              <a:tr h="182520">
                <a:tc>
                  <a:txBody>
                    <a:bodyPr/>
                    <a:lstStyle/>
                    <a:p>
                      <a:pPr>
                        <a:lnSpc>
                          <a:spcPct val="100000"/>
                        </a:lnSpc>
                      </a:pPr>
                      <a:r>
                        <a:rPr lang="ru-RU" sz="800" b="1" strike="noStrike" spc="-1">
                          <a:latin typeface="Times New Roman" panose="02020603050405020304" pitchFamily="18" charset="0"/>
                          <a:cs typeface="Times New Roman" panose="02020603050405020304" pitchFamily="18" charset="0"/>
                        </a:rPr>
                        <a:t>Муниципальные районы</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gridSpan="3">
                  <a:txBody>
                    <a:bodyPr/>
                    <a:lstStyle/>
                    <a:p>
                      <a:endParaRPr lang="ru-RU" sz="800"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"Печора"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11</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8</a:t>
                      </a:r>
                      <a:r>
                        <a:rPr lang="en-US" sz="8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"Сосногорск"</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11</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8</a:t>
                      </a:r>
                      <a:r>
                        <a:rPr lang="en-US" sz="8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"Сыктывдинский"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2</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"Сысольский"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12</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"Койгородский"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11-13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"Прилузский"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"Корткеросский"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"Усть-Куломский"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2-3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"Троицко-Печорский"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12</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"Усть-Вымский"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6</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"Княжпогостский"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"Удорский"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18</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"Ижемский"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r>
              <a:tr h="19620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"Усть-Цилемский"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bl>
          </a:graphicData>
        </a:graphic>
      </p:graphicFrame>
      <p:pic>
        <p:nvPicPr>
          <p:cNvPr id="700" name="Picture 228"/>
          <p:cNvPicPr/>
          <p:nvPr/>
        </p:nvPicPr>
        <p:blipFill>
          <a:blip r:embed="rId3"/>
          <a:stretch/>
        </p:blipFill>
        <p:spPr>
          <a:xfrm>
            <a:off x="7658280" y="3897720"/>
            <a:ext cx="1149840" cy="2433960"/>
          </a:xfrm>
          <a:prstGeom prst="rect">
            <a:avLst/>
          </a:prstGeom>
          <a:ln>
            <a:noFill/>
          </a:ln>
        </p:spPr>
      </p:pic>
      <p:pic>
        <p:nvPicPr>
          <p:cNvPr id="701" name="Picture 229"/>
          <p:cNvPicPr/>
          <p:nvPr/>
        </p:nvPicPr>
        <p:blipFill>
          <a:blip r:embed="rId4"/>
          <a:stretch/>
        </p:blipFill>
        <p:spPr>
          <a:xfrm>
            <a:off x="7513200" y="2918160"/>
            <a:ext cx="1585800" cy="1928160"/>
          </a:xfrm>
          <a:prstGeom prst="rect">
            <a:avLst/>
          </a:prstGeom>
          <a:ln>
            <a:noFill/>
          </a:ln>
        </p:spPr>
      </p:pic>
      <p:pic>
        <p:nvPicPr>
          <p:cNvPr id="702" name="Picture 230"/>
          <p:cNvPicPr/>
          <p:nvPr/>
        </p:nvPicPr>
        <p:blipFill>
          <a:blip r:embed="rId5"/>
          <a:stretch/>
        </p:blipFill>
        <p:spPr>
          <a:xfrm>
            <a:off x="7294320" y="1028520"/>
            <a:ext cx="1874880" cy="3380760"/>
          </a:xfrm>
          <a:prstGeom prst="rect">
            <a:avLst/>
          </a:prstGeom>
          <a:ln>
            <a:noFill/>
          </a:ln>
        </p:spPr>
      </p:pic>
      <p:sp>
        <p:nvSpPr>
          <p:cNvPr id="7" name="Заголовок 1"/>
          <p:cNvSpPr txBox="1">
            <a:spLocks/>
          </p:cNvSpPr>
          <p:nvPr/>
        </p:nvSpPr>
        <p:spPr>
          <a:xfrm>
            <a:off x="0" y="3851"/>
            <a:ext cx="9144000" cy="544829"/>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14213"/>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75656" y="385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10" name="Рисунок 261"/>
          <p:cNvPicPr/>
          <p:nvPr/>
        </p:nvPicPr>
        <p:blipFill>
          <a:blip r:embed="rId4"/>
          <a:stretch/>
        </p:blipFill>
        <p:spPr>
          <a:xfrm>
            <a:off x="-139146" y="2204864"/>
            <a:ext cx="3888432" cy="3168352"/>
          </a:xfrm>
          <a:prstGeom prst="ellipse">
            <a:avLst/>
          </a:prstGeom>
          <a:ln>
            <a:noFill/>
          </a:ln>
          <a:effectLst>
            <a:softEdge rad="112500"/>
          </a:effectLst>
        </p:spPr>
      </p:pic>
      <p:pic>
        <p:nvPicPr>
          <p:cNvPr id="11" name="Рисунок 262"/>
          <p:cNvPicPr/>
          <p:nvPr/>
        </p:nvPicPr>
        <p:blipFill>
          <a:blip r:embed="rId5"/>
          <a:stretch/>
        </p:blipFill>
        <p:spPr>
          <a:xfrm>
            <a:off x="5437648" y="618064"/>
            <a:ext cx="3706352" cy="2605148"/>
          </a:xfrm>
          <a:prstGeom prst="ellipse">
            <a:avLst/>
          </a:prstGeom>
          <a:ln>
            <a:noFill/>
          </a:ln>
          <a:effectLst>
            <a:softEdge rad="112500"/>
          </a:effectLst>
        </p:spPr>
      </p:pic>
      <p:pic>
        <p:nvPicPr>
          <p:cNvPr id="12" name="Рисунок 277"/>
          <p:cNvPicPr/>
          <p:nvPr/>
        </p:nvPicPr>
        <p:blipFill>
          <a:blip r:embed="rId6"/>
          <a:stretch/>
        </p:blipFill>
        <p:spPr>
          <a:xfrm>
            <a:off x="3179884" y="3573772"/>
            <a:ext cx="4224392" cy="3166840"/>
          </a:xfrm>
          <a:prstGeom prst="ellipse">
            <a:avLst/>
          </a:prstGeom>
          <a:ln>
            <a:noFill/>
          </a:ln>
          <a:effectLst>
            <a:softEdge rad="112500"/>
          </a:effectLst>
        </p:spPr>
      </p:pic>
      <p:sp>
        <p:nvSpPr>
          <p:cNvPr id="13" name="CustomShape 2"/>
          <p:cNvSpPr/>
          <p:nvPr/>
        </p:nvSpPr>
        <p:spPr>
          <a:xfrm>
            <a:off x="147598" y="5445224"/>
            <a:ext cx="2928364" cy="11513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Техническое перевооружение КФХ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sp>
        <p:nvSpPr>
          <p:cNvPr id="14" name="CustomShape 3"/>
          <p:cNvSpPr/>
          <p:nvPr/>
        </p:nvSpPr>
        <p:spPr>
          <a:xfrm>
            <a:off x="2699792" y="774720"/>
            <a:ext cx="3108260" cy="18722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Поддержка и развитие этнокультурного проекта «Театр народных традиций «ЦНК»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г.Вуктыла</a:t>
            </a:r>
            <a:endParaRPr lang="ru-RU" sz="2000" b="0" strike="noStrike" spc="-1" dirty="0">
              <a:latin typeface="Times New Roman" panose="02020603050405020304" pitchFamily="18" charset="0"/>
              <a:cs typeface="Times New Roman" panose="02020603050405020304" pitchFamily="18" charset="0"/>
            </a:endParaRPr>
          </a:p>
        </p:txBody>
      </p:sp>
      <p:sp>
        <p:nvSpPr>
          <p:cNvPr id="15" name="CustomShape 2"/>
          <p:cNvSpPr/>
          <p:nvPr/>
        </p:nvSpPr>
        <p:spPr>
          <a:xfrm>
            <a:off x="7108864" y="3917334"/>
            <a:ext cx="1944216" cy="21035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Приобретение автомобиля для оказания ритуальных услуг</a:t>
            </a:r>
            <a:endParaRPr lang="ru-RU" sz="2000" b="0" strike="noStrike" spc="-1" dirty="0">
              <a:latin typeface="Times New Roman" panose="02020603050405020304" pitchFamily="18" charset="0"/>
              <a:cs typeface="Times New Roman" panose="02020603050405020304" pitchFamily="18" charset="0"/>
            </a:endParaRPr>
          </a:p>
        </p:txBody>
      </p:sp>
      <p:pic>
        <p:nvPicPr>
          <p:cNvPr id="16" name="Рисунок 267"/>
          <p:cNvPicPr/>
          <p:nvPr/>
        </p:nvPicPr>
        <p:blipFill>
          <a:blip r:embed="rId7"/>
          <a:stretch/>
        </p:blipFill>
        <p:spPr>
          <a:xfrm>
            <a:off x="0" y="3851"/>
            <a:ext cx="1151200" cy="660244"/>
          </a:xfrm>
          <a:prstGeom prst="rect">
            <a:avLst/>
          </a:prstGeom>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641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16" name="Рисунок 263"/>
          <p:cNvPicPr/>
          <p:nvPr/>
        </p:nvPicPr>
        <p:blipFill>
          <a:blip r:embed="rId4"/>
          <a:stretch/>
        </p:blipFill>
        <p:spPr>
          <a:xfrm>
            <a:off x="2411760" y="4221088"/>
            <a:ext cx="5026802" cy="2299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431172"/>
            <a:ext cx="3541112" cy="22901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5161" y="1401899"/>
            <a:ext cx="3989846" cy="2244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7" name="CustomShape 4"/>
          <p:cNvSpPr/>
          <p:nvPr/>
        </p:nvSpPr>
        <p:spPr>
          <a:xfrm>
            <a:off x="395536" y="546984"/>
            <a:ext cx="8814904" cy="6543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Благоустройство фасада </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здания</a:t>
            </a:r>
          </a:p>
          <a:p>
            <a:pPr algn="ctr">
              <a:lnSpc>
                <a:spcPct val="100000"/>
              </a:lnSpc>
            </a:pP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Дома культуры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pic>
        <p:nvPicPr>
          <p:cNvPr id="18" name="Рисунок 267"/>
          <p:cNvPicPr/>
          <p:nvPr/>
        </p:nvPicPr>
        <p:blipFill>
          <a:blip r:embed="rId7"/>
          <a:stretch/>
        </p:blipFill>
        <p:spPr>
          <a:xfrm>
            <a:off x="0" y="3851"/>
            <a:ext cx="1151200" cy="660244"/>
          </a:xfrm>
          <a:prstGeom prst="rect">
            <a:avLst/>
          </a:prstGeom>
          <a:ln>
            <a:noFill/>
          </a:ln>
        </p:spPr>
      </p:pic>
    </p:spTree>
    <p:extLst>
      <p:ext uri="{BB962C8B-B14F-4D97-AF65-F5344CB8AC3E}">
        <p14:creationId xmlns:p14="http://schemas.microsoft.com/office/powerpoint/2010/main" val="847636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385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484784"/>
            <a:ext cx="3779912" cy="25096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0" name="CustomShape 2"/>
          <p:cNvSpPr/>
          <p:nvPr/>
        </p:nvSpPr>
        <p:spPr>
          <a:xfrm>
            <a:off x="971600" y="4293096"/>
            <a:ext cx="2724704" cy="13104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4800" b="1" strike="noStrike" spc="-1" dirty="0">
                <a:solidFill>
                  <a:srgbClr val="0000FF"/>
                </a:solidFill>
                <a:latin typeface="Calibri"/>
                <a:ea typeface="DejaVu Sans"/>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Обустройство контейнерных площадок для сбора ТБО в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с.Подчерье</a:t>
            </a:r>
            <a:endParaRPr lang="ru-RU" sz="2000" b="0" strike="noStrike" spc="-1"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171564"/>
            <a:ext cx="3648405" cy="273630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12" name="CustomShape 3"/>
          <p:cNvSpPr/>
          <p:nvPr/>
        </p:nvSpPr>
        <p:spPr>
          <a:xfrm>
            <a:off x="4716016" y="4547236"/>
            <a:ext cx="4282424" cy="13778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Ямочный ремонт автомобильной дороги </a:t>
            </a:r>
            <a:endParaRPr lang="ru-RU" sz="2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«Пост ДПС-Нефтебаза»</a:t>
            </a:r>
            <a:endParaRPr lang="ru-RU" sz="2000" b="0" strike="noStrike" spc="-1" dirty="0">
              <a:latin typeface="Times New Roman" panose="02020603050405020304" pitchFamily="18" charset="0"/>
              <a:cs typeface="Times New Roman" panose="02020603050405020304" pitchFamily="18" charset="0"/>
            </a:endParaRPr>
          </a:p>
        </p:txBody>
      </p:sp>
      <p:pic>
        <p:nvPicPr>
          <p:cNvPr id="13" name="Рисунок 267"/>
          <p:cNvPicPr/>
          <p:nvPr/>
        </p:nvPicPr>
        <p:blipFill>
          <a:blip r:embed="rId6"/>
          <a:stretch/>
        </p:blipFill>
        <p:spPr>
          <a:xfrm>
            <a:off x="0" y="3851"/>
            <a:ext cx="1151200" cy="660244"/>
          </a:xfrm>
          <a:prstGeom prst="rect">
            <a:avLst/>
          </a:prstGeom>
          <a:ln>
            <a:noFill/>
          </a:ln>
        </p:spPr>
      </p:pic>
    </p:spTree>
    <p:extLst>
      <p:ext uri="{BB962C8B-B14F-4D97-AF65-F5344CB8AC3E}">
        <p14:creationId xmlns:p14="http://schemas.microsoft.com/office/powerpoint/2010/main" val="4275387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13163"/>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9" name="Рисунок 269"/>
          <p:cNvPicPr/>
          <p:nvPr/>
        </p:nvPicPr>
        <p:blipFill>
          <a:blip r:embed="rId4"/>
          <a:stretch/>
        </p:blipFill>
        <p:spPr>
          <a:xfrm>
            <a:off x="251520" y="1556792"/>
            <a:ext cx="3857400"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W:\Финансовое управление\Отдел бюджетного планирования\Бобрецова Наталья Геннадьевна\НБ Бобрецовой НГ\Лемты кладбище\PB2800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9208" y="2983096"/>
            <a:ext cx="4368384" cy="32760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CustomShape 3"/>
          <p:cNvSpPr/>
          <p:nvPr/>
        </p:nvSpPr>
        <p:spPr>
          <a:xfrm>
            <a:off x="5292080" y="1048948"/>
            <a:ext cx="3083168" cy="155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Благоустройство территории п</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err="1" smtClean="0">
                <a:solidFill>
                  <a:srgbClr val="0000FF"/>
                </a:solidFill>
                <a:latin typeface="Times New Roman" panose="02020603050405020304" pitchFamily="18" charset="0"/>
                <a:ea typeface="DejaVu Sans"/>
                <a:cs typeface="Times New Roman" panose="02020603050405020304" pitchFamily="18" charset="0"/>
              </a:rPr>
              <a:t>Лемты</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(ограждение кладбища)</a:t>
            </a:r>
            <a:endParaRPr lang="ru-RU" sz="2000" b="0" strike="noStrike" spc="-1" dirty="0">
              <a:latin typeface="Times New Roman" panose="02020603050405020304" pitchFamily="18" charset="0"/>
              <a:cs typeface="Times New Roman" panose="02020603050405020304" pitchFamily="18" charset="0"/>
            </a:endParaRPr>
          </a:p>
        </p:txBody>
      </p:sp>
      <p:sp>
        <p:nvSpPr>
          <p:cNvPr id="13" name="CustomShape 4"/>
          <p:cNvSpPr/>
          <p:nvPr/>
        </p:nvSpPr>
        <p:spPr>
          <a:xfrm>
            <a:off x="251520" y="4149080"/>
            <a:ext cx="3587016" cy="155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Обустройство спортивной площадки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pic>
        <p:nvPicPr>
          <p:cNvPr id="15" name="Рисунок 267"/>
          <p:cNvPicPr/>
          <p:nvPr/>
        </p:nvPicPr>
        <p:blipFill>
          <a:blip r:embed="rId6"/>
          <a:stretch/>
        </p:blipFill>
        <p:spPr>
          <a:xfrm>
            <a:off x="0" y="3851"/>
            <a:ext cx="1151200" cy="660244"/>
          </a:xfrm>
          <a:prstGeom prst="rect">
            <a:avLst/>
          </a:prstGeom>
          <a:ln>
            <a:noFill/>
          </a:ln>
        </p:spPr>
      </p:pic>
    </p:spTree>
    <p:extLst>
      <p:ext uri="{BB962C8B-B14F-4D97-AF65-F5344CB8AC3E}">
        <p14:creationId xmlns:p14="http://schemas.microsoft.com/office/powerpoint/2010/main" val="12660827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3126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5" name="Таблица 4"/>
          <p:cNvGraphicFramePr>
            <a:graphicFrameLocks noGrp="1"/>
          </p:cNvGraphicFramePr>
          <p:nvPr>
            <p:extLst>
              <p:ext uri="{D42A27DB-BD31-4B8C-83A1-F6EECF244321}">
                <p14:modId xmlns:p14="http://schemas.microsoft.com/office/powerpoint/2010/main" val="2791268670"/>
              </p:ext>
            </p:extLst>
          </p:nvPr>
        </p:nvGraphicFramePr>
        <p:xfrm>
          <a:off x="107502" y="787883"/>
          <a:ext cx="8928996" cy="5724993"/>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348075">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4807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21325">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Ямочный ремонт автомобильной дороги общего пользования местного значения «Пост ДПС-Нефтебаза» на участке км 1+400-км 2+000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335,95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1,95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2</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Ямочный ремонт автомобильной дороги общего пользования местного значения «Пост ДПС-Нефтебаза» на участке км 0+700-км 1+300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335,9</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1,9</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Приобретение модульного банного комплекса г.Вуктыл</a:t>
                      </a:r>
                    </a:p>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800,0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80,0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220,0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marL="0" marR="252095" indent="0" algn="ctr" defTabSz="914400" rtl="0" eaLnBrk="1" fontAlgn="auto" latinLnBrk="0" hangingPunct="1">
                        <a:lnSpc>
                          <a:spcPct val="115000"/>
                        </a:lnSpc>
                        <a:spcBef>
                          <a:spcPts val="0"/>
                        </a:spcBef>
                        <a:spcAft>
                          <a:spcPts val="0"/>
                        </a:spcAft>
                        <a:buClrTx/>
                        <a:buSzTx/>
                        <a:buFontTx/>
                        <a:buNone/>
                        <a:tabLst/>
                        <a:defRPr/>
                      </a:pPr>
                      <a:r>
                        <a:rPr lang="ru-RU" sz="1200" baseline="0" dirty="0" smtClean="0">
                          <a:solidFill>
                            <a:schemeClr val="tx1"/>
                          </a:solidFill>
                          <a:effectLst/>
                          <a:latin typeface="Times New Roman" panose="02020603050405020304" pitchFamily="18" charset="0"/>
                          <a:cs typeface="Times New Roman" panose="02020603050405020304" pitchFamily="18" charset="0"/>
                        </a:rPr>
                        <a:t> 4</a:t>
                      </a:r>
                      <a:endParaRPr lang="ru-RU" sz="1200" dirty="0" smtClean="0">
                        <a:solidFill>
                          <a:schemeClr val="tx1"/>
                        </a:solidFill>
                        <a:effectLst/>
                        <a:latin typeface="Times New Roman" panose="02020603050405020304" pitchFamily="18" charset="0"/>
                        <a:cs typeface="Times New Roman" panose="02020603050405020304" pitchFamily="18" charset="0"/>
                      </a:endParaRPr>
                    </a:p>
                    <a:p>
                      <a:pPr marR="252095"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Приобретение гидроманипулятора для автоматизации погрузки и разгрузки леса г.Вуктыл</a:t>
                      </a:r>
                    </a:p>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1222,22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484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500,0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122,22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599,998</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3406">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Обустройство спортивной площадки для игровых видов спорта с.Дутово</a:t>
                      </a:r>
                    </a:p>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с</a:t>
                      </a:r>
                      <a:r>
                        <a:rPr lang="ru-RU" sz="1200" dirty="0" smtClean="0">
                          <a:solidFill>
                            <a:schemeClr val="tx1"/>
                          </a:solidFill>
                          <a:effectLst/>
                          <a:latin typeface="Times New Roman" panose="02020603050405020304" pitchFamily="18" charset="0"/>
                          <a:cs typeface="Times New Roman" panose="02020603050405020304" pitchFamily="18" charset="0"/>
                        </a:rPr>
                        <a:t>. </a:t>
                      </a:r>
                      <a:r>
                        <a:rPr lang="ru-RU" sz="1200" dirty="0" err="1" smtClean="0">
                          <a:solidFill>
                            <a:schemeClr val="tx1"/>
                          </a:solidFill>
                          <a:effectLst/>
                          <a:latin typeface="Times New Roman" panose="02020603050405020304" pitchFamily="18" charset="0"/>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379,4</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70,0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9,4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8101">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6</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Обустройство площадки для проведения этнопраздника «Обряды народов Республики Коми» в с.Подчерье</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с</a:t>
                      </a:r>
                      <a:r>
                        <a:rPr lang="ru-RU" sz="1200" dirty="0" smtClean="0">
                          <a:solidFill>
                            <a:schemeClr val="tx1"/>
                          </a:solidFill>
                          <a:effectLst/>
                          <a:latin typeface="Times New Roman" panose="02020603050405020304" pitchFamily="18" charset="0"/>
                          <a:cs typeface="Times New Roman" panose="02020603050405020304" pitchFamily="18" charset="0"/>
                        </a:rPr>
                        <a:t>. Подчерье</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250,2</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197,2</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7</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Ремонт сооружения (уличная сценическая площадка) МБУ «КСК» г.Вуктыл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405,35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5,35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8</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Ремонт помещений МБУК «ВЦБ»</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352,05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2,05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9</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Развитие технической направленности в системе допобразования на базе МБОУ ДО «ЦВР» г.Вуктыл».Роботехника.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340,6</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6,6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Благоустройство кладбища п.Кырта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п. Кырта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334,0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33,4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0,6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11</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Восстановление подъездного пути к реке в </a:t>
                      </a:r>
                      <a:r>
                        <a:rPr lang="ru-RU" sz="1200" dirty="0" err="1">
                          <a:solidFill>
                            <a:schemeClr val="tx1"/>
                          </a:solidFill>
                          <a:effectLst/>
                          <a:latin typeface="Times New Roman" panose="02020603050405020304" pitchFamily="18" charset="0"/>
                          <a:cs typeface="Times New Roman" panose="02020603050405020304" pitchFamily="18" charset="0"/>
                        </a:rPr>
                        <a:t>п.Лемтыбож</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п</a:t>
                      </a:r>
                      <a:r>
                        <a:rPr lang="ru-RU" sz="1200" dirty="0" smtClean="0">
                          <a:solidFill>
                            <a:schemeClr val="tx1"/>
                          </a:solidFill>
                          <a:effectLst/>
                          <a:latin typeface="Times New Roman" panose="02020603050405020304" pitchFamily="18" charset="0"/>
                          <a:cs typeface="Times New Roman" panose="02020603050405020304" pitchFamily="18" charset="0"/>
                        </a:rPr>
                        <a:t>. Лемтыбож</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Tree>
    <p:extLst>
      <p:ext uri="{BB962C8B-B14F-4D97-AF65-F5344CB8AC3E}">
        <p14:creationId xmlns:p14="http://schemas.microsoft.com/office/powerpoint/2010/main" val="15360418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2366064563"/>
              </p:ext>
            </p:extLst>
          </p:nvPr>
        </p:nvGraphicFramePr>
        <p:xfrm>
          <a:off x="167040" y="3696120"/>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r>
              <a:tr h="607320">
                <a:tc>
                  <a:txBody>
                    <a:bodyPr/>
                    <a:lstStyle/>
                    <a:p>
                      <a:pPr>
                        <a:lnSpc>
                          <a:spcPct val="100000"/>
                        </a:lnSpc>
                      </a:pPr>
                      <a:r>
                        <a:rPr lang="ru-RU" sz="1300" b="1" strike="noStrike" spc="-1">
                          <a:solidFill>
                            <a:srgbClr val="000000"/>
                          </a:solidFill>
                          <a:latin typeface="Times New Roman"/>
                          <a:ea typeface="Microsoft YaHei"/>
                        </a:rPr>
                        <a:t>Адрес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c>
                  <a:txBody>
                    <a:bodyPr/>
                    <a:lstStyle/>
                    <a:p>
                      <a:pPr>
                        <a:lnSpc>
                          <a:spcPct val="100000"/>
                        </a:lnSpc>
                      </a:pPr>
                      <a:r>
                        <a:rPr lang="ru-RU" sz="1300" b="1" strike="noStrike" spc="-1">
                          <a:solidFill>
                            <a:srgbClr val="000000"/>
                          </a:solidFill>
                          <a:latin typeface="Times New Roman"/>
                          <a:ea typeface="Microsoft YaHei"/>
                        </a:rPr>
                        <a:t>Г. Вуктыл, ул. Комсомольская, д.14 </a:t>
                      </a:r>
                      <a:endParaRPr lang="ru-RU" sz="1300" b="0" strike="noStrike" spc="-1">
                        <a:latin typeface="Arial"/>
                      </a:endParaRPr>
                    </a:p>
                    <a:p>
                      <a:pPr>
                        <a:lnSpc>
                          <a:spcPct val="100000"/>
                        </a:lnSpc>
                      </a:pPr>
                      <a:r>
                        <a:rPr lang="ru-RU" sz="1300" b="1" strike="noStrike" spc="-1">
                          <a:solidFill>
                            <a:srgbClr val="000000"/>
                          </a:solidFill>
                          <a:latin typeface="Times New Roman"/>
                          <a:ea typeface="Microsoft YaHei"/>
                        </a:rPr>
                        <a:t>каб. 203</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a:solidFill>
                            <a:srgbClr val="000000"/>
                          </a:solidFill>
                          <a:latin typeface="Times New Roman"/>
                          <a:ea typeface="Microsoft YaHei"/>
                        </a:rPr>
                        <a:t>2-11-60, 2-12-71</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c>
                  <a:txBody>
                    <a:bodyPr/>
                    <a:lstStyle/>
                    <a:p>
                      <a:endParaRPr lang="ru-RU"/>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a:solidFill>
                            <a:srgbClr val="000000"/>
                          </a:solidFill>
                          <a:latin typeface="Times New Roman"/>
                          <a:ea typeface="Microsoft YaHei"/>
                        </a:rPr>
                        <a:t>с 8-30 до 12-45, с 14-00 до 17-15</a:t>
                      </a:r>
                      <a:endParaRPr lang="ru-RU" sz="1300" b="0" strike="noStrike" spc="-1">
                        <a:latin typeface="Arial"/>
                      </a:endParaRPr>
                    </a:p>
                    <a:p>
                      <a:pPr>
                        <a:lnSpc>
                          <a:spcPct val="100000"/>
                        </a:lnSpc>
                      </a:pPr>
                      <a:r>
                        <a:rPr lang="ru-RU" sz="1300" b="1" strike="noStrike" spc="-1">
                          <a:solidFill>
                            <a:srgbClr val="000000"/>
                          </a:solidFill>
                          <a:latin typeface="Times New Roman"/>
                          <a:ea typeface="Microsoft YaHei"/>
                        </a:rPr>
                        <a:t>Выходные дни – суббота, воскресенье</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bl>
          </a:graphicData>
        </a:graphic>
      </p:graphicFrame>
      <p:pic>
        <p:nvPicPr>
          <p:cNvPr id="708" name="Picture 43"/>
          <p:cNvPicPr/>
          <p:nvPr/>
        </p:nvPicPr>
        <p:blipFill>
          <a:blip r:embed="rId3"/>
          <a:stretch/>
        </p:blipFill>
        <p:spPr>
          <a:xfrm>
            <a:off x="-695160" y="1573200"/>
            <a:ext cx="10058040" cy="2255400"/>
          </a:xfrm>
          <a:prstGeom prst="rect">
            <a:avLst/>
          </a:prstGeom>
          <a:ln>
            <a:noFill/>
          </a:ln>
        </p:spPr>
      </p:pic>
      <p:pic>
        <p:nvPicPr>
          <p:cNvPr id="709" name="Picture 44"/>
          <p:cNvPicPr/>
          <p:nvPr/>
        </p:nvPicPr>
        <p:blipFill>
          <a:blip r:embed="rId4"/>
          <a:stretch/>
        </p:blipFill>
        <p:spPr>
          <a:xfrm>
            <a:off x="0" y="-12600"/>
            <a:ext cx="9143640" cy="1928520"/>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35908</TotalTime>
  <Words>11919</Words>
  <Application>Microsoft Office PowerPoint</Application>
  <PresentationFormat>Экран (4:3)</PresentationFormat>
  <Paragraphs>2709</Paragraphs>
  <Slides>85</Slides>
  <Notes>83</Notes>
  <HiddenSlides>0</HiddenSlides>
  <MMClips>0</MMClips>
  <ScaleCrop>false</ScaleCrop>
  <HeadingPairs>
    <vt:vector size="4" baseType="variant">
      <vt:variant>
        <vt:lpstr>Тема</vt:lpstr>
      </vt:variant>
      <vt:variant>
        <vt:i4>1</vt:i4>
      </vt:variant>
      <vt:variant>
        <vt:lpstr>Заголовки слайдов</vt:lpstr>
      </vt:variant>
      <vt:variant>
        <vt:i4>85</vt:i4>
      </vt:variant>
    </vt:vector>
  </HeadingPairs>
  <TitlesOfParts>
    <vt:vector size="86"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1971</cp:revision>
  <cp:lastPrinted>2019-07-02T09:46:38Z</cp:lastPrinted>
  <dcterms:created xsi:type="dcterms:W3CDTF">2009-09-22T13:30:24Z</dcterms:created>
  <dcterms:modified xsi:type="dcterms:W3CDTF">2019-07-03T05:54:38Z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