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7.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8.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9.xml" ContentType="application/vnd.openxmlformats-officedocument.drawingml.chart+xml"/>
  <Override PartName="/ppt/notesSlides/notesSlide58.xml" ContentType="application/vnd.openxmlformats-officedocument.presentationml.notesSlide+xml"/>
  <Override PartName="/ppt/charts/chart30.xml" ContentType="application/vnd.openxmlformats-officedocument.drawingml.chart+xml"/>
  <Override PartName="/ppt/notesSlides/notesSlide59.xml" ContentType="application/vnd.openxmlformats-officedocument.presentationml.notesSlide+xml"/>
  <Override PartName="/ppt/charts/chart3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2.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3.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4.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5.xml" ContentType="application/vnd.openxmlformats-officedocument.drawingml.chart+xml"/>
  <Override PartName="/ppt/notesSlides/notesSlide68.xml" ContentType="application/vnd.openxmlformats-officedocument.presentationml.notesSlide+xml"/>
  <Override PartName="/ppt/charts/chart36.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7.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8.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9.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40.xml" ContentType="application/vnd.openxmlformats-officedocument.drawingml.chart+xml"/>
  <Override PartName="/ppt/notesSlides/notesSlide77.xml" ContentType="application/vnd.openxmlformats-officedocument.presentationml.notesSlide+xml"/>
  <Override PartName="/ppt/charts/chart41.xml" ContentType="application/vnd.openxmlformats-officedocument.drawingml.chart+xml"/>
  <Override PartName="/ppt/notesSlides/notesSlide78.xml" ContentType="application/vnd.openxmlformats-officedocument.presentationml.notesSlide+xml"/>
  <Override PartName="/ppt/charts/chart42.xml" ContentType="application/vnd.openxmlformats-officedocument.drawingml.chart+xml"/>
  <Override PartName="/ppt/drawings/drawing7.xml" ContentType="application/vnd.openxmlformats-officedocument.drawingml.chartshapes+xml"/>
  <Override PartName="/ppt/notesSlides/notesSlide79.xml" ContentType="application/vnd.openxmlformats-officedocument.presentationml.notesSlide+xml"/>
  <Override PartName="/ppt/charts/chart43.xml" ContentType="application/vnd.openxmlformats-officedocument.drawingml.chart+xml"/>
  <Override PartName="/ppt/drawings/drawing8.xml" ContentType="application/vnd.openxmlformats-officedocument.drawingml.chartshapes+xml"/>
  <Override PartName="/ppt/notesSlides/notesSlide80.xml" ContentType="application/vnd.openxmlformats-officedocument.presentationml.notesSlide+xml"/>
  <Override PartName="/ppt/charts/chart44.xml" ContentType="application/vnd.openxmlformats-officedocument.drawingml.chart+xml"/>
  <Override PartName="/ppt/drawings/drawing9.xml" ContentType="application/vnd.openxmlformats-officedocument.drawingml.chartshapes+xml"/>
  <Override PartName="/ppt/charts/chart45.xml" ContentType="application/vnd.openxmlformats-officedocument.drawingml.chart+xml"/>
  <Override PartName="/ppt/drawings/drawing10.xml" ContentType="application/vnd.openxmlformats-officedocument.drawingml.chartshapes+xml"/>
  <Override PartName="/ppt/notesSlides/notesSlide81.xml" ContentType="application/vnd.openxmlformats-officedocument.presentationml.notesSlide+xml"/>
  <Override PartName="/ppt/charts/chart46.xml" ContentType="application/vnd.openxmlformats-officedocument.drawingml.chart+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3.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drawings/drawing11.xml" ContentType="application/vnd.openxmlformats-officedocument.drawingml.chartshapes+xml"/>
  <Override PartName="/ppt/charts/chart49.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2"/>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79" r:id="rId45"/>
    <p:sldId id="361" r:id="rId46"/>
    <p:sldId id="360" r:id="rId47"/>
    <p:sldId id="364" r:id="rId48"/>
    <p:sldId id="287" r:id="rId49"/>
    <p:sldId id="298" r:id="rId50"/>
    <p:sldId id="349" r:id="rId51"/>
    <p:sldId id="299" r:id="rId52"/>
    <p:sldId id="300" r:id="rId53"/>
    <p:sldId id="302" r:id="rId54"/>
    <p:sldId id="339" r:id="rId55"/>
    <p:sldId id="306" r:id="rId56"/>
    <p:sldId id="307" r:id="rId57"/>
    <p:sldId id="308" r:id="rId58"/>
    <p:sldId id="340" r:id="rId59"/>
    <p:sldId id="310" r:id="rId60"/>
    <p:sldId id="313" r:id="rId61"/>
    <p:sldId id="314" r:id="rId62"/>
    <p:sldId id="315" r:id="rId63"/>
    <p:sldId id="316" r:id="rId64"/>
    <p:sldId id="317" r:id="rId65"/>
    <p:sldId id="318" r:id="rId66"/>
    <p:sldId id="319" r:id="rId67"/>
    <p:sldId id="320" r:id="rId68"/>
    <p:sldId id="321" r:id="rId69"/>
    <p:sldId id="322" r:id="rId70"/>
    <p:sldId id="323" r:id="rId71"/>
    <p:sldId id="357" r:id="rId72"/>
    <p:sldId id="325" r:id="rId73"/>
    <p:sldId id="358" r:id="rId74"/>
    <p:sldId id="327" r:id="rId75"/>
    <p:sldId id="378" r:id="rId76"/>
    <p:sldId id="375" r:id="rId77"/>
    <p:sldId id="328" r:id="rId78"/>
    <p:sldId id="329" r:id="rId79"/>
    <p:sldId id="330" r:id="rId80"/>
    <p:sldId id="331" r:id="rId81"/>
    <p:sldId id="332" r:id="rId82"/>
    <p:sldId id="333" r:id="rId83"/>
    <p:sldId id="334" r:id="rId84"/>
    <p:sldId id="335" r:id="rId85"/>
    <p:sldId id="376" r:id="rId86"/>
    <p:sldId id="365" r:id="rId87"/>
    <p:sldId id="350" r:id="rId88"/>
    <p:sldId id="351" r:id="rId89"/>
    <p:sldId id="352" r:id="rId90"/>
    <p:sldId id="368" r:id="rId91"/>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66FFFF"/>
    <a:srgbClr val="0000FF"/>
    <a:srgbClr val="6600CC"/>
    <a:srgbClr val="FF66FF"/>
    <a:srgbClr val="F17763"/>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0504"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2021</c:v>
                </c:pt>
                <c:pt idx="1">
                  <c:v>2022</c:v>
                </c:pt>
                <c:pt idx="2">
                  <c:v>2023</c:v>
                </c:pt>
              </c:numCache>
            </c:numRef>
          </c:cat>
          <c:val>
            <c:numRef>
              <c:f>Лист1!$B$2:$B$4</c:f>
              <c:numCache>
                <c:formatCode>General</c:formatCode>
                <c:ptCount val="3"/>
                <c:pt idx="0">
                  <c:v>46.2</c:v>
                </c:pt>
                <c:pt idx="1">
                  <c:v>45.7</c:v>
                </c:pt>
                <c:pt idx="2">
                  <c:v>43.9</c:v>
                </c:pt>
              </c:numCache>
            </c:numRef>
          </c:val>
          <c:smooth val="0"/>
        </c:ser>
        <c:dLbls>
          <c:showLegendKey val="0"/>
          <c:showVal val="0"/>
          <c:showCatName val="0"/>
          <c:showSerName val="0"/>
          <c:showPercent val="0"/>
          <c:showBubbleSize val="0"/>
        </c:dLbls>
        <c:marker val="1"/>
        <c:smooth val="0"/>
        <c:axId val="130711552"/>
        <c:axId val="35042368"/>
      </c:lineChart>
      <c:catAx>
        <c:axId val="130711552"/>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5042368"/>
        <c:crosses val="autoZero"/>
        <c:auto val="1"/>
        <c:lblAlgn val="ctr"/>
        <c:lblOffset val="100"/>
        <c:noMultiLvlLbl val="0"/>
      </c:catAx>
      <c:valAx>
        <c:axId val="35042368"/>
        <c:scaling>
          <c:orientation val="minMax"/>
        </c:scaling>
        <c:delete val="1"/>
        <c:axPos val="l"/>
        <c:numFmt formatCode="General" sourceLinked="1"/>
        <c:majorTickMark val="out"/>
        <c:minorTickMark val="none"/>
        <c:tickLblPos val="nextTo"/>
        <c:crossAx val="130711552"/>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2020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831132957.13</c:v>
                </c:pt>
                <c:pt idx="1">
                  <c:v>856251871.96000004</c:v>
                </c:pt>
                <c:pt idx="2">
                  <c:v>-25118914.830000043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0"/>
              <c:layout>
                <c:manualLayout>
                  <c:x val="-1.4223330024262537E-3"/>
                  <c:y val="0.50586230789575493"/>
                </c:manualLayout>
              </c:layout>
              <c:dLblPos val="outEnd"/>
              <c:showLegendKey val="0"/>
              <c:showVal val="1"/>
              <c:showCatName val="0"/>
              <c:showSerName val="0"/>
              <c:showPercent val="0"/>
              <c:showBubbleSize val="0"/>
            </c:dLbl>
            <c:dLbl>
              <c:idx val="1"/>
              <c:layout>
                <c:manualLayout>
                  <c:x val="0"/>
                  <c:y val="0.58748653002520224"/>
                </c:manualLayout>
              </c:layout>
              <c:dLblPos val="outEnd"/>
              <c:showLegendKey val="0"/>
              <c:showVal val="1"/>
              <c:showCatName val="0"/>
              <c:showSerName val="0"/>
              <c:showPercent val="0"/>
              <c:showBubbleSize val="0"/>
            </c:dLbl>
            <c:dLbl>
              <c:idx val="2"/>
              <c:layout>
                <c:manualLayout>
                  <c:x val="2.8446660048525073E-3"/>
                  <c:y val="0.49327730770996209"/>
                </c:manualLayout>
              </c:layout>
              <c:dLblPos val="outEnd"/>
              <c:showLegendKey val="0"/>
              <c:showVal val="1"/>
              <c:showCatName val="0"/>
              <c:showSerName val="0"/>
              <c:showPercent val="0"/>
              <c:showBubbleSize val="0"/>
            </c:dLbl>
            <c:dLbl>
              <c:idx val="3"/>
              <c:layout>
                <c:manualLayout>
                  <c:x val="0"/>
                  <c:y val="0.45158759909857715"/>
                </c:manualLayout>
              </c:layout>
              <c:dLblPos val="outEnd"/>
              <c:showLegendKey val="0"/>
              <c:showVal val="1"/>
              <c:showCatName val="0"/>
              <c:showSerName val="0"/>
              <c:showPercent val="0"/>
              <c:showBubbleSize val="0"/>
            </c:dLbl>
            <c:dLbl>
              <c:idx val="4"/>
              <c:layout>
                <c:manualLayout>
                  <c:x val="-2.8446660048525073E-3"/>
                  <c:y val="0.45609771824637857"/>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647000557.65999997</c:v>
                </c:pt>
                <c:pt idx="1">
                  <c:v>833360408.14999998</c:v>
                </c:pt>
                <c:pt idx="2">
                  <c:v>622380967.59000003</c:v>
                </c:pt>
                <c:pt idx="3">
                  <c:v>584830349.15999997</c:v>
                </c:pt>
                <c:pt idx="4">
                  <c:v>587180205.53999996</c:v>
                </c:pt>
              </c:numCache>
            </c:numRef>
          </c:val>
        </c:ser>
        <c:ser>
          <c:idx val="1"/>
          <c:order val="1"/>
          <c:tx>
            <c:strRef>
              <c:f>Лист1!$C$1</c:f>
              <c:strCache>
                <c:ptCount val="1"/>
                <c:pt idx="0">
                  <c:v>Расходы</c:v>
                </c:pt>
              </c:strCache>
            </c:strRef>
          </c:tx>
          <c:spPr>
            <a:solidFill>
              <a:srgbClr val="92D050"/>
            </a:solidFill>
          </c:spPr>
          <c:invertIfNegative val="0"/>
          <c:dLbls>
            <c:dLbl>
              <c:idx val="0"/>
              <c:layout>
                <c:manualLayout>
                  <c:x val="0"/>
                  <c:y val="0.50512788006093989"/>
                </c:manualLayout>
              </c:layout>
              <c:dLblPos val="outEnd"/>
              <c:showLegendKey val="0"/>
              <c:showVal val="1"/>
              <c:showCatName val="0"/>
              <c:showSerName val="0"/>
              <c:showPercent val="0"/>
              <c:showBubbleSize val="0"/>
            </c:dLbl>
            <c:dLbl>
              <c:idx val="1"/>
              <c:layout>
                <c:manualLayout>
                  <c:x val="-2.8446660048525073E-3"/>
                  <c:y val="0.58735046415402004"/>
                </c:manualLayout>
              </c:layout>
              <c:dLblPos val="outEnd"/>
              <c:showLegendKey val="0"/>
              <c:showVal val="1"/>
              <c:showCatName val="0"/>
              <c:showSerName val="0"/>
              <c:showPercent val="0"/>
              <c:showBubbleSize val="0"/>
            </c:dLbl>
            <c:dLbl>
              <c:idx val="2"/>
              <c:layout>
                <c:manualLayout>
                  <c:x val="-5.2151607629141036E-17"/>
                  <c:y val="0.49337320955892799"/>
                </c:manualLayout>
              </c:layout>
              <c:dLblPos val="outEnd"/>
              <c:showLegendKey val="0"/>
              <c:showVal val="1"/>
              <c:showCatName val="0"/>
              <c:showSerName val="0"/>
              <c:showPercent val="0"/>
              <c:showBubbleSize val="0"/>
            </c:dLbl>
            <c:dLbl>
              <c:idx val="3"/>
              <c:layout>
                <c:manualLayout>
                  <c:x val="4.2669990072787614E-3"/>
                  <c:y val="0.45160863739592871"/>
                </c:manualLayout>
              </c:layout>
              <c:dLblPos val="outEnd"/>
              <c:showLegendKey val="0"/>
              <c:showVal val="1"/>
              <c:showCatName val="0"/>
              <c:showSerName val="0"/>
              <c:showPercent val="0"/>
              <c:showBubbleSize val="0"/>
            </c:dLbl>
            <c:dLbl>
              <c:idx val="4"/>
              <c:layout>
                <c:manualLayout>
                  <c:x val="1.4223330024262537E-3"/>
                  <c:y val="0.45611875654373013"/>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Лист1!$C$2:$C$6</c:f>
              <c:numCache>
                <c:formatCode>#,##0.00</c:formatCode>
                <c:ptCount val="5"/>
                <c:pt idx="0">
                  <c:v>645251566.14999998</c:v>
                </c:pt>
                <c:pt idx="1">
                  <c:v>848233483.37</c:v>
                </c:pt>
                <c:pt idx="2">
                  <c:v>632855386.59000003</c:v>
                </c:pt>
                <c:pt idx="3">
                  <c:v>584880349.15999997</c:v>
                </c:pt>
                <c:pt idx="4">
                  <c:v>587230205.53999996</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2.8446660048525073E-3"/>
                  <c:y val="-1.5190743586324778E-2"/>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1.9488202027731687E-3"/>
                  <c:y val="0.10089584895267531"/>
                </c:manualLayout>
              </c:layout>
              <c:dLblPos val="outEnd"/>
              <c:showLegendKey val="0"/>
              <c:showVal val="1"/>
              <c:showCatName val="0"/>
              <c:showSerName val="0"/>
              <c:showPercent val="0"/>
              <c:showBubbleSize val="0"/>
            </c:dLbl>
            <c:dLbl>
              <c:idx val="3"/>
              <c:layout>
                <c:manualLayout>
                  <c:x val="2.5915579272553944E-3"/>
                  <c:y val="0.11434833737341503"/>
                </c:manualLayout>
              </c:layout>
              <c:dLblPos val="outEnd"/>
              <c:showLegendKey val="0"/>
              <c:showVal val="1"/>
              <c:showCatName val="0"/>
              <c:showSerName val="0"/>
              <c:showPercent val="0"/>
              <c:showBubbleSize val="0"/>
            </c:dLbl>
            <c:dLbl>
              <c:idx val="4"/>
              <c:layout>
                <c:manualLayout>
                  <c:x val="-1.119947244961892E-7"/>
                  <c:y val="9.4218238728390788E-2"/>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Лист1!$D$2:$D$6</c:f>
              <c:numCache>
                <c:formatCode>#,##0.00</c:formatCode>
                <c:ptCount val="5"/>
                <c:pt idx="0">
                  <c:v>1748991.5099999905</c:v>
                </c:pt>
                <c:pt idx="1">
                  <c:v>-14873075.220000029</c:v>
                </c:pt>
                <c:pt idx="2">
                  <c:v>-10474419</c:v>
                </c:pt>
                <c:pt idx="3">
                  <c:v>-50000</c:v>
                </c:pt>
                <c:pt idx="4">
                  <c:v>-50000</c:v>
                </c:pt>
              </c:numCache>
            </c:numRef>
          </c:val>
        </c:ser>
        <c:dLbls>
          <c:showLegendKey val="0"/>
          <c:showVal val="0"/>
          <c:showCatName val="0"/>
          <c:showSerName val="0"/>
          <c:showPercent val="0"/>
          <c:showBubbleSize val="0"/>
        </c:dLbls>
        <c:gapWidth val="150"/>
        <c:axId val="129053184"/>
        <c:axId val="114897408"/>
      </c:barChart>
      <c:catAx>
        <c:axId val="12905318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4897408"/>
        <c:crosses val="autoZero"/>
        <c:auto val="1"/>
        <c:lblAlgn val="ctr"/>
        <c:lblOffset val="100"/>
        <c:noMultiLvlLbl val="0"/>
      </c:catAx>
      <c:valAx>
        <c:axId val="114897408"/>
        <c:scaling>
          <c:orientation val="minMax"/>
        </c:scaling>
        <c:delete val="1"/>
        <c:axPos val="l"/>
        <c:majorGridlines>
          <c:spPr>
            <a:ln>
              <a:noFill/>
            </a:ln>
          </c:spPr>
        </c:majorGridlines>
        <c:numFmt formatCode="#,##0.00" sourceLinked="1"/>
        <c:majorTickMark val="out"/>
        <c:minorTickMark val="none"/>
        <c:tickLblPos val="nextTo"/>
        <c:crossAx val="12905318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647000.56000000006</c:v>
                </c:pt>
                <c:pt idx="1">
                  <c:v>833360.41</c:v>
                </c:pt>
                <c:pt idx="2">
                  <c:v>622380.97</c:v>
                </c:pt>
                <c:pt idx="3">
                  <c:v>584830.35</c:v>
                </c:pt>
                <c:pt idx="4">
                  <c:v>587180.21</c:v>
                </c:pt>
              </c:numCache>
            </c:numRef>
          </c:val>
        </c:ser>
        <c:dLbls>
          <c:showLegendKey val="0"/>
          <c:showVal val="0"/>
          <c:showCatName val="0"/>
          <c:showSerName val="0"/>
          <c:showPercent val="0"/>
          <c:showBubbleSize val="0"/>
        </c:dLbls>
        <c:gapWidth val="150"/>
        <c:axId val="128502272"/>
        <c:axId val="114899712"/>
      </c:barChart>
      <c:catAx>
        <c:axId val="1285022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4899712"/>
        <c:crosses val="autoZero"/>
        <c:auto val="1"/>
        <c:lblAlgn val="ctr"/>
        <c:lblOffset val="100"/>
        <c:noMultiLvlLbl val="0"/>
      </c:catAx>
      <c:valAx>
        <c:axId val="114899712"/>
        <c:scaling>
          <c:orientation val="minMax"/>
        </c:scaling>
        <c:delete val="1"/>
        <c:axPos val="l"/>
        <c:majorGridlines>
          <c:spPr>
            <a:ln>
              <a:noFill/>
            </a:ln>
          </c:spPr>
        </c:majorGridlines>
        <c:numFmt formatCode="#,##0.00" sourceLinked="1"/>
        <c:majorTickMark val="out"/>
        <c:minorTickMark val="none"/>
        <c:tickLblPos val="nextTo"/>
        <c:crossAx val="1285022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0541815171060477"/>
          <c:h val="0.13394210679100171"/>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645251.56999999995</c:v>
                </c:pt>
                <c:pt idx="1">
                  <c:v>848233.48</c:v>
                </c:pt>
                <c:pt idx="2">
                  <c:v>632855.39</c:v>
                </c:pt>
                <c:pt idx="3">
                  <c:v>584880.35</c:v>
                </c:pt>
                <c:pt idx="4">
                  <c:v>587230.21</c:v>
                </c:pt>
              </c:numCache>
            </c:numRef>
          </c:val>
        </c:ser>
        <c:dLbls>
          <c:showLegendKey val="0"/>
          <c:showVal val="0"/>
          <c:showCatName val="0"/>
          <c:showSerName val="0"/>
          <c:showPercent val="0"/>
          <c:showBubbleSize val="0"/>
        </c:dLbls>
        <c:gapWidth val="150"/>
        <c:axId val="129052672"/>
        <c:axId val="156475968"/>
      </c:barChart>
      <c:catAx>
        <c:axId val="1290526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6475968"/>
        <c:crosses val="autoZero"/>
        <c:auto val="1"/>
        <c:lblAlgn val="ctr"/>
        <c:lblOffset val="100"/>
        <c:noMultiLvlLbl val="0"/>
      </c:catAx>
      <c:valAx>
        <c:axId val="156475968"/>
        <c:scaling>
          <c:orientation val="minMax"/>
        </c:scaling>
        <c:delete val="1"/>
        <c:axPos val="l"/>
        <c:majorGridlines>
          <c:spPr>
            <a:ln>
              <a:noFill/>
            </a:ln>
          </c:spPr>
        </c:majorGridlines>
        <c:numFmt formatCode="#,##0.00" sourceLinked="1"/>
        <c:majorTickMark val="out"/>
        <c:minorTickMark val="none"/>
        <c:tickLblPos val="nextTo"/>
        <c:crossAx val="1290526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(факт)</c:v>
                </c:pt>
                <c:pt idx="2">
                  <c:v>2021 год (план)</c:v>
                </c:pt>
                <c:pt idx="3">
                  <c:v>2022 год (план)</c:v>
                </c:pt>
                <c:pt idx="4">
                  <c:v>2023 год (план)</c:v>
                </c:pt>
              </c:strCache>
            </c:strRef>
          </c:cat>
          <c:val>
            <c:numRef>
              <c:f>Лист1!$B$2:$B$6</c:f>
              <c:numCache>
                <c:formatCode>#,##0.00</c:formatCode>
                <c:ptCount val="5"/>
                <c:pt idx="0">
                  <c:v>1748.99</c:v>
                </c:pt>
                <c:pt idx="1">
                  <c:v>-14873.07</c:v>
                </c:pt>
                <c:pt idx="2">
                  <c:v>-10474.42</c:v>
                </c:pt>
                <c:pt idx="3">
                  <c:v>-50</c:v>
                </c:pt>
                <c:pt idx="4">
                  <c:v>-50</c:v>
                </c:pt>
              </c:numCache>
            </c:numRef>
          </c:val>
        </c:ser>
        <c:dLbls>
          <c:showLegendKey val="0"/>
          <c:showVal val="0"/>
          <c:showCatName val="0"/>
          <c:showSerName val="0"/>
          <c:showPercent val="0"/>
          <c:showBubbleSize val="0"/>
        </c:dLbls>
        <c:gapWidth val="150"/>
        <c:axId val="129153536"/>
        <c:axId val="156477696"/>
      </c:barChart>
      <c:catAx>
        <c:axId val="129153536"/>
        <c:scaling>
          <c:orientation val="minMax"/>
        </c:scaling>
        <c:delete val="1"/>
        <c:axPos val="b"/>
        <c:majorTickMark val="out"/>
        <c:minorTickMark val="none"/>
        <c:tickLblPos val="nextTo"/>
        <c:crossAx val="156477696"/>
        <c:crosses val="autoZero"/>
        <c:auto val="1"/>
        <c:lblAlgn val="ctr"/>
        <c:lblOffset val="100"/>
        <c:noMultiLvlLbl val="0"/>
      </c:catAx>
      <c:valAx>
        <c:axId val="156477696"/>
        <c:scaling>
          <c:orientation val="minMax"/>
        </c:scaling>
        <c:delete val="1"/>
        <c:axPos val="l"/>
        <c:majorGridlines>
          <c:spPr>
            <a:ln>
              <a:noFill/>
            </a:ln>
          </c:spPr>
        </c:majorGridlines>
        <c:numFmt formatCode="#,##0.00" sourceLinked="1"/>
        <c:majorTickMark val="out"/>
        <c:minorTickMark val="none"/>
        <c:tickLblPos val="nextTo"/>
        <c:crossAx val="12915353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9274650486863468"/>
          <c:h val="0.16608821242084212"/>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2060135679368959"/>
                  <c:y val="3.1419397277773382E-2"/>
                </c:manualLayout>
              </c:layout>
              <c:showLegendKey val="0"/>
              <c:showVal val="1"/>
              <c:showCatName val="0"/>
              <c:showSerName val="0"/>
              <c:showPercent val="0"/>
              <c:showBubbleSize val="0"/>
            </c:dLbl>
            <c:dLbl>
              <c:idx val="1"/>
              <c:layout>
                <c:manualLayout>
                  <c:x val="0.20637656772704269"/>
                  <c:y val="-8.60015318177193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221854.5</c:v>
                </c:pt>
                <c:pt idx="1">
                  <c:v>400526.5</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2022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264706.90000000002</c:v>
                </c:pt>
                <c:pt idx="1">
                  <c:v>320123.40000000002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2023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267159.40000000002</c:v>
                </c:pt>
                <c:pt idx="1">
                  <c:v>320020.8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Лист1!$B$2:$B$6</c:f>
              <c:numCache>
                <c:formatCode>#,##0.0</c:formatCode>
                <c:ptCount val="5"/>
                <c:pt idx="0">
                  <c:v>383417.7</c:v>
                </c:pt>
                <c:pt idx="1">
                  <c:v>601540.9</c:v>
                </c:pt>
                <c:pt idx="2">
                  <c:v>399394.5</c:v>
                </c:pt>
                <c:pt idx="3">
                  <c:v>320123.40000000002</c:v>
                </c:pt>
                <c:pt idx="4">
                  <c:v>320020.8</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Лист1!$C$2:$C$6</c:f>
              <c:numCache>
                <c:formatCode>#,##0.0</c:formatCode>
                <c:ptCount val="5"/>
                <c:pt idx="0">
                  <c:v>219050.1</c:v>
                </c:pt>
                <c:pt idx="1">
                  <c:v>186074.8</c:v>
                </c:pt>
                <c:pt idx="2">
                  <c:v>183270.39999999999</c:v>
                </c:pt>
                <c:pt idx="3">
                  <c:v>222036.8</c:v>
                </c:pt>
                <c:pt idx="4">
                  <c:v>227899.6</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(факт)</c:v>
                </c:pt>
                <c:pt idx="2">
                  <c:v>2021 (план)</c:v>
                </c:pt>
                <c:pt idx="3">
                  <c:v>2022 (план)</c:v>
                </c:pt>
                <c:pt idx="4">
                  <c:v>2023 (план)</c:v>
                </c:pt>
              </c:strCache>
            </c:strRef>
          </c:cat>
          <c:val>
            <c:numRef>
              <c:f>Лист1!$D$2:$D$6</c:f>
              <c:numCache>
                <c:formatCode>#,##0.0</c:formatCode>
                <c:ptCount val="5"/>
                <c:pt idx="0">
                  <c:v>44532.800000000003</c:v>
                </c:pt>
                <c:pt idx="1">
                  <c:v>45744.6</c:v>
                </c:pt>
                <c:pt idx="2">
                  <c:v>38584</c:v>
                </c:pt>
                <c:pt idx="3">
                  <c:v>42670.1</c:v>
                </c:pt>
                <c:pt idx="4">
                  <c:v>39259.800000000003</c:v>
                </c:pt>
              </c:numCache>
            </c:numRef>
          </c:val>
        </c:ser>
        <c:dLbls>
          <c:showLegendKey val="0"/>
          <c:showVal val="0"/>
          <c:showCatName val="0"/>
          <c:showSerName val="0"/>
          <c:showPercent val="0"/>
          <c:showBubbleSize val="0"/>
        </c:dLbls>
        <c:axId val="155977216"/>
        <c:axId val="156478848"/>
      </c:areaChart>
      <c:catAx>
        <c:axId val="155977216"/>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56478848"/>
        <c:crosses val="autoZero"/>
        <c:auto val="1"/>
        <c:lblAlgn val="ctr"/>
        <c:lblOffset val="100"/>
        <c:noMultiLvlLbl val="0"/>
      </c:catAx>
      <c:valAx>
        <c:axId val="156478848"/>
        <c:scaling>
          <c:orientation val="minMax"/>
        </c:scaling>
        <c:delete val="1"/>
        <c:axPos val="l"/>
        <c:numFmt formatCode="#,##0.0" sourceLinked="1"/>
        <c:majorTickMark val="out"/>
        <c:minorTickMark val="none"/>
        <c:tickLblPos val="nextTo"/>
        <c:crossAx val="155977216"/>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2023 год</c:v>
                </c:pt>
                <c:pt idx="1">
                  <c:v>2022 год</c:v>
                </c:pt>
                <c:pt idx="2">
                  <c:v>2021 год</c:v>
                </c:pt>
              </c:strCache>
            </c:strRef>
          </c:cat>
          <c:val>
            <c:numRef>
              <c:f>Лист1!$B$2:$B$4</c:f>
              <c:numCache>
                <c:formatCode>#,##0.0</c:formatCode>
                <c:ptCount val="3"/>
                <c:pt idx="0">
                  <c:v>320020.8</c:v>
                </c:pt>
                <c:pt idx="1">
                  <c:v>320123.40000000002</c:v>
                </c:pt>
                <c:pt idx="2">
                  <c:v>400526.5</c:v>
                </c:pt>
              </c:numCache>
            </c:numRef>
          </c:val>
        </c:ser>
        <c:dLbls>
          <c:showLegendKey val="0"/>
          <c:showVal val="0"/>
          <c:showCatName val="0"/>
          <c:showSerName val="0"/>
          <c:showPercent val="0"/>
          <c:showBubbleSize val="0"/>
        </c:dLbls>
        <c:gapWidth val="150"/>
        <c:axId val="156581376"/>
        <c:axId val="130627200"/>
      </c:barChart>
      <c:catAx>
        <c:axId val="156581376"/>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30627200"/>
        <c:crosses val="autoZero"/>
        <c:auto val="1"/>
        <c:lblAlgn val="ctr"/>
        <c:lblOffset val="100"/>
        <c:noMultiLvlLbl val="0"/>
      </c:catAx>
      <c:valAx>
        <c:axId val="130627200"/>
        <c:scaling>
          <c:orientation val="minMax"/>
        </c:scaling>
        <c:delete val="1"/>
        <c:axPos val="b"/>
        <c:numFmt formatCode="#,##0.0" sourceLinked="1"/>
        <c:majorTickMark val="out"/>
        <c:minorTickMark val="none"/>
        <c:tickLblPos val="nextTo"/>
        <c:crossAx val="15658137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156340736"/>
        <c:axId val="35006720"/>
        <c:axId val="0"/>
      </c:bar3DChart>
      <c:catAx>
        <c:axId val="156340736"/>
        <c:scaling>
          <c:orientation val="minMax"/>
        </c:scaling>
        <c:delete val="1"/>
        <c:axPos val="b"/>
        <c:majorTickMark val="out"/>
        <c:minorTickMark val="none"/>
        <c:tickLblPos val="nextTo"/>
        <c:crossAx val="35006720"/>
        <c:crosses val="autoZero"/>
        <c:auto val="1"/>
        <c:lblAlgn val="ctr"/>
        <c:lblOffset val="100"/>
        <c:noMultiLvlLbl val="0"/>
      </c:catAx>
      <c:valAx>
        <c:axId val="35006720"/>
        <c:scaling>
          <c:orientation val="minMax"/>
        </c:scaling>
        <c:delete val="1"/>
        <c:axPos val="l"/>
        <c:numFmt formatCode="General" sourceLinked="1"/>
        <c:majorTickMark val="out"/>
        <c:minorTickMark val="none"/>
        <c:tickLblPos val="nextTo"/>
        <c:crossAx val="156340736"/>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89138648293963252"/>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45747.199999999997</c:v>
                </c:pt>
                <c:pt idx="1">
                  <c:v>192</c:v>
                </c:pt>
                <c:pt idx="2">
                  <c:v>21.5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Лист1!$C$2:$C$4</c:f>
              <c:numCache>
                <c:formatCode>#,##0.0</c:formatCode>
                <c:ptCount val="3"/>
                <c:pt idx="0">
                  <c:v>113170.2</c:v>
                </c:pt>
                <c:pt idx="1">
                  <c:v>71138.3</c:v>
                </c:pt>
                <c:pt idx="2">
                  <c:v>71456.3</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Лист1!$D$2:$D$4</c:f>
              <c:numCache>
                <c:formatCode>#,##0.0</c:formatCode>
                <c:ptCount val="3"/>
                <c:pt idx="0">
                  <c:v>229405.3</c:v>
                </c:pt>
                <c:pt idx="1">
                  <c:v>236699.9</c:v>
                </c:pt>
                <c:pt idx="2">
                  <c:v>236449.8</c:v>
                </c:pt>
              </c:numCache>
            </c:numRef>
          </c:val>
        </c:ser>
        <c:ser>
          <c:idx val="3"/>
          <c:order val="3"/>
          <c:tx>
            <c:strRef>
              <c:f>Лист1!$E$1</c:f>
              <c:strCache>
                <c:ptCount val="1"/>
                <c:pt idx="0">
                  <c:v>Иные МБТ</c:v>
                </c:pt>
              </c:strCache>
            </c:strRef>
          </c:tx>
          <c:spPr>
            <a:solidFill>
              <a:srgbClr val="6600CC"/>
            </a:solidFill>
          </c:spPr>
          <c:invertIfNegative val="0"/>
          <c:dLbls>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Лист1!$E$2:$E$4</c:f>
              <c:numCache>
                <c:formatCode>#,##0.0</c:formatCode>
                <c:ptCount val="3"/>
                <c:pt idx="0">
                  <c:v>12093.2</c:v>
                </c:pt>
                <c:pt idx="1">
                  <c:v>12093.2</c:v>
                </c:pt>
                <c:pt idx="2">
                  <c:v>12093.2</c:v>
                </c:pt>
              </c:numCache>
            </c:numRef>
          </c:val>
        </c:ser>
        <c:ser>
          <c:idx val="4"/>
          <c:order val="4"/>
          <c:tx>
            <c:strRef>
              <c:f>Лист1!$F$1</c:f>
              <c:strCache>
                <c:ptCount val="1"/>
                <c:pt idx="0">
                  <c:v>Прочие безвозмездные поступления</c:v>
                </c:pt>
              </c:strCache>
            </c:strRef>
          </c:tx>
          <c:spPr>
            <a:ln>
              <a:solidFill>
                <a:srgbClr val="FF0000"/>
              </a:solidFill>
            </a:ln>
          </c:spPr>
          <c:invertIfNegative val="0"/>
          <c:dLbls>
            <c:txPr>
              <a:bodyPr rot="-5400000"/>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Лист1!$F$2:$F$4</c:f>
              <c:numCache>
                <c:formatCode>#,##0.0</c:formatCode>
                <c:ptCount val="3"/>
                <c:pt idx="0">
                  <c:v>110.6</c:v>
                </c:pt>
              </c:numCache>
            </c:numRef>
          </c:val>
        </c:ser>
        <c:dLbls>
          <c:showLegendKey val="0"/>
          <c:showVal val="0"/>
          <c:showCatName val="0"/>
          <c:showSerName val="0"/>
          <c:showPercent val="0"/>
          <c:showBubbleSize val="0"/>
        </c:dLbls>
        <c:gapWidth val="150"/>
        <c:axId val="133263872"/>
        <c:axId val="130628928"/>
      </c:barChart>
      <c:catAx>
        <c:axId val="1332638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0628928"/>
        <c:crosses val="autoZero"/>
        <c:auto val="1"/>
        <c:lblAlgn val="ctr"/>
        <c:lblOffset val="100"/>
        <c:noMultiLvlLbl val="0"/>
      </c:catAx>
      <c:valAx>
        <c:axId val="130628928"/>
        <c:scaling>
          <c:orientation val="minMax"/>
        </c:scaling>
        <c:delete val="1"/>
        <c:axPos val="l"/>
        <c:majorGridlines>
          <c:spPr>
            <a:ln>
              <a:noFill/>
            </a:ln>
          </c:spPr>
        </c:majorGridlines>
        <c:numFmt formatCode="#,##0.0" sourceLinked="1"/>
        <c:majorTickMark val="out"/>
        <c:minorTickMark val="none"/>
        <c:tickLblPos val="nextTo"/>
        <c:crossAx val="13326387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1740649606299213E-2"/>
          <c:y val="4.2003631538515265E-3"/>
          <c:w val="0.91229068241469813"/>
          <c:h val="0.21331010144264134"/>
        </c:manualLayout>
      </c:layout>
      <c:overlay val="0"/>
      <c:txPr>
        <a:bodyPr/>
        <a:lstStyle/>
        <a:p>
          <a:pPr>
            <a:defRPr sz="106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47.9</c:v>
                </c:pt>
                <c:pt idx="1">
                  <c:v>15.2</c:v>
                </c:pt>
                <c:pt idx="2">
                  <c:v>1.6</c:v>
                </c:pt>
                <c:pt idx="3">
                  <c:v>0.6</c:v>
                </c:pt>
                <c:pt idx="4">
                  <c:v>0.1</c:v>
                </c:pt>
                <c:pt idx="5">
                  <c:v>4.9000000000000004</c:v>
                </c:pt>
                <c:pt idx="6">
                  <c:v>0.6</c:v>
                </c:pt>
                <c:pt idx="7">
                  <c:v>13.5</c:v>
                </c:pt>
                <c:pt idx="8">
                  <c:v>7.6</c:v>
                </c:pt>
                <c:pt idx="9">
                  <c:v>4</c:v>
                </c:pt>
                <c:pt idx="10">
                  <c:v>2.1</c:v>
                </c:pt>
                <c:pt idx="11">
                  <c:v>0.9</c:v>
                </c:pt>
                <c:pt idx="12">
                  <c:v>0.6</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51.7</c:v>
                </c:pt>
                <c:pt idx="1">
                  <c:v>10.4</c:v>
                </c:pt>
                <c:pt idx="2">
                  <c:v>1.7</c:v>
                </c:pt>
                <c:pt idx="3">
                  <c:v>0.7</c:v>
                </c:pt>
                <c:pt idx="4">
                  <c:v>0.1</c:v>
                </c:pt>
                <c:pt idx="5">
                  <c:v>5.6</c:v>
                </c:pt>
                <c:pt idx="6">
                  <c:v>0.6</c:v>
                </c:pt>
                <c:pt idx="7">
                  <c:v>14</c:v>
                </c:pt>
                <c:pt idx="8">
                  <c:v>7.4</c:v>
                </c:pt>
                <c:pt idx="9">
                  <c:v>3</c:v>
                </c:pt>
                <c:pt idx="10">
                  <c:v>1.8</c:v>
                </c:pt>
                <c:pt idx="11">
                  <c:v>0.9</c:v>
                </c:pt>
                <c:pt idx="12">
                  <c:v>0.4</c:v>
                </c:pt>
                <c:pt idx="13">
                  <c:v>1.7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51.5</c:v>
                </c:pt>
                <c:pt idx="1">
                  <c:v>10.4</c:v>
                </c:pt>
                <c:pt idx="2">
                  <c:v>1.7</c:v>
                </c:pt>
                <c:pt idx="3">
                  <c:v>0.6</c:v>
                </c:pt>
                <c:pt idx="4">
                  <c:v>0.1</c:v>
                </c:pt>
                <c:pt idx="5">
                  <c:v>5.5</c:v>
                </c:pt>
                <c:pt idx="6">
                  <c:v>0.6</c:v>
                </c:pt>
                <c:pt idx="7">
                  <c:v>13.2</c:v>
                </c:pt>
                <c:pt idx="8">
                  <c:v>7.6</c:v>
                </c:pt>
                <c:pt idx="9">
                  <c:v>2.9</c:v>
                </c:pt>
                <c:pt idx="10">
                  <c:v>1.9</c:v>
                </c:pt>
                <c:pt idx="11">
                  <c:v>1</c:v>
                </c:pt>
                <c:pt idx="12">
                  <c:v>0.3</c:v>
                </c:pt>
                <c:pt idx="13">
                  <c:v>2.7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32.26</c:v>
                </c:pt>
                <c:pt idx="1">
                  <c:v>3.8</c:v>
                </c:pt>
                <c:pt idx="2">
                  <c:v>94.49</c:v>
                </c:pt>
                <c:pt idx="3">
                  <c:v>365.32</c:v>
                </c:pt>
                <c:pt idx="4">
                  <c:v>2736.54</c:v>
                </c:pt>
                <c:pt idx="5">
                  <c:v>531.57000000000005</c:v>
                </c:pt>
                <c:pt idx="6">
                  <c:v>121.93</c:v>
                </c:pt>
                <c:pt idx="7">
                  <c:v>11.33</c:v>
                </c:pt>
                <c:pt idx="8">
                  <c:v>728.49</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387.1</c:v>
                </c:pt>
                <c:pt idx="1">
                  <c:v>45.61</c:v>
                </c:pt>
                <c:pt idx="2">
                  <c:v>1133.8499999999999</c:v>
                </c:pt>
                <c:pt idx="3">
                  <c:v>4383.8100000000004</c:v>
                </c:pt>
                <c:pt idx="4">
                  <c:v>32838.519999999997</c:v>
                </c:pt>
                <c:pt idx="5">
                  <c:v>6378.81</c:v>
                </c:pt>
                <c:pt idx="6">
                  <c:v>1463.17</c:v>
                </c:pt>
                <c:pt idx="7">
                  <c:v>135.96</c:v>
                </c:pt>
                <c:pt idx="8">
                  <c:v>8741.94</c:v>
                </c:pt>
              </c:numCache>
            </c:numRef>
          </c:val>
        </c:ser>
        <c:dLbls>
          <c:showLegendKey val="0"/>
          <c:showVal val="0"/>
          <c:showCatName val="0"/>
          <c:showSerName val="0"/>
          <c:showPercent val="0"/>
          <c:showBubbleSize val="0"/>
        </c:dLbls>
        <c:gapWidth val="150"/>
        <c:axId val="159042048"/>
        <c:axId val="130654784"/>
      </c:barChart>
      <c:catAx>
        <c:axId val="15904204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30654784"/>
        <c:crosses val="autoZero"/>
        <c:auto val="1"/>
        <c:lblAlgn val="ctr"/>
        <c:lblOffset val="100"/>
        <c:noMultiLvlLbl val="0"/>
      </c:catAx>
      <c:valAx>
        <c:axId val="130654784"/>
        <c:scaling>
          <c:orientation val="minMax"/>
        </c:scaling>
        <c:delete val="1"/>
        <c:axPos val="b"/>
        <c:majorGridlines/>
        <c:numFmt formatCode="General" sourceLinked="1"/>
        <c:majorTickMark val="out"/>
        <c:minorTickMark val="none"/>
        <c:tickLblPos val="nextTo"/>
        <c:crossAx val="15904204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141.34609095567868</c:v>
                </c:pt>
                <c:pt idx="1">
                  <c:v>14.745055872093022</c:v>
                </c:pt>
                <c:pt idx="2">
                  <c:v>124.42630226824457</c:v>
                </c:pt>
                <c:pt idx="3">
                  <c:v>91.042383525641029</c:v>
                </c:pt>
                <c:pt idx="4">
                  <c:v>100.89507048843188</c:v>
                </c:pt>
                <c:pt idx="5">
                  <c:v>34.082014602076121</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11.778840912973223</c:v>
                </c:pt>
                <c:pt idx="1">
                  <c:v>1.2287546560077518</c:v>
                </c:pt>
                <c:pt idx="2">
                  <c:v>10.368858522353714</c:v>
                </c:pt>
                <c:pt idx="3">
                  <c:v>7.5868652938034193</c:v>
                </c:pt>
                <c:pt idx="4">
                  <c:v>8.407922540702657</c:v>
                </c:pt>
                <c:pt idx="5">
                  <c:v>2.8401678835063433</c:v>
                </c:pt>
              </c:numCache>
            </c:numRef>
          </c:val>
        </c:ser>
        <c:dLbls>
          <c:showLegendKey val="0"/>
          <c:showVal val="0"/>
          <c:showCatName val="0"/>
          <c:showSerName val="0"/>
          <c:showPercent val="0"/>
          <c:showBubbleSize val="0"/>
        </c:dLbls>
        <c:gapWidth val="150"/>
        <c:shape val="cylinder"/>
        <c:axId val="160399872"/>
        <c:axId val="130657088"/>
        <c:axId val="0"/>
      </c:bar3DChart>
      <c:catAx>
        <c:axId val="1603998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0657088"/>
        <c:crosses val="autoZero"/>
        <c:auto val="1"/>
        <c:lblAlgn val="ctr"/>
        <c:lblOffset val="100"/>
        <c:noMultiLvlLbl val="0"/>
      </c:catAx>
      <c:valAx>
        <c:axId val="130657088"/>
        <c:scaling>
          <c:orientation val="minMax"/>
        </c:scaling>
        <c:delete val="1"/>
        <c:axPos val="l"/>
        <c:numFmt formatCode="#,##0.00_ ;\-#,##0.00\ " sourceLinked="1"/>
        <c:majorTickMark val="out"/>
        <c:minorTickMark val="none"/>
        <c:tickLblPos val="nextTo"/>
        <c:crossAx val="16039987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47.9</c:v>
                </c:pt>
                <c:pt idx="1">
                  <c:v>51.7</c:v>
                </c:pt>
                <c:pt idx="2">
                  <c:v>51.5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7557920914770166"/>
          <c:y val="0.16560028020393716"/>
          <c:w val="0.40407048789450745"/>
          <c:h val="0.6687994395921256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15.2</c:v>
                </c:pt>
                <c:pt idx="1">
                  <c:v>10.4</c:v>
                </c:pt>
                <c:pt idx="2">
                  <c:v>10.4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1.6</c:v>
                </c:pt>
                <c:pt idx="1">
                  <c:v>1.7</c:v>
                </c:pt>
                <c:pt idx="2">
                  <c:v>1.7</c:v>
                </c:pt>
              </c:numCache>
            </c:numRef>
          </c:val>
        </c:ser>
        <c:dLbls>
          <c:showLegendKey val="0"/>
          <c:showVal val="0"/>
          <c:showCatName val="0"/>
          <c:showSerName val="0"/>
          <c:showPercent val="0"/>
          <c:showBubbleSize val="0"/>
        </c:dLbls>
        <c:gapWidth val="150"/>
        <c:shape val="cylinder"/>
        <c:axId val="162415104"/>
        <c:axId val="133340480"/>
        <c:axId val="0"/>
      </c:bar3DChart>
      <c:catAx>
        <c:axId val="16241510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3340480"/>
        <c:crosses val="autoZero"/>
        <c:auto val="1"/>
        <c:lblAlgn val="ctr"/>
        <c:lblOffset val="100"/>
        <c:noMultiLvlLbl val="0"/>
      </c:catAx>
      <c:valAx>
        <c:axId val="133340480"/>
        <c:scaling>
          <c:orientation val="minMax"/>
        </c:scaling>
        <c:delete val="1"/>
        <c:axPos val="l"/>
        <c:numFmt formatCode="General" sourceLinked="1"/>
        <c:majorTickMark val="out"/>
        <c:minorTickMark val="none"/>
        <c:tickLblPos val="nextTo"/>
        <c:crossAx val="162415104"/>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0.7</c:v>
                </c:pt>
                <c:pt idx="2">
                  <c:v>0.6</c:v>
                </c:pt>
              </c:numCache>
            </c:numRef>
          </c:val>
        </c:ser>
        <c:dLbls>
          <c:showLegendKey val="0"/>
          <c:showVal val="0"/>
          <c:showCatName val="0"/>
          <c:showSerName val="0"/>
          <c:showPercent val="0"/>
          <c:showBubbleSize val="0"/>
        </c:dLbls>
        <c:gapWidth val="150"/>
        <c:axId val="162561024"/>
        <c:axId val="162473664"/>
      </c:barChart>
      <c:catAx>
        <c:axId val="1625610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2473664"/>
        <c:crosses val="autoZero"/>
        <c:auto val="1"/>
        <c:lblAlgn val="ctr"/>
        <c:lblOffset val="100"/>
        <c:noMultiLvlLbl val="0"/>
      </c:catAx>
      <c:valAx>
        <c:axId val="162473664"/>
        <c:scaling>
          <c:orientation val="minMax"/>
        </c:scaling>
        <c:delete val="1"/>
        <c:axPos val="l"/>
        <c:numFmt formatCode="General" sourceLinked="1"/>
        <c:majorTickMark val="out"/>
        <c:minorTickMark val="none"/>
        <c:tickLblPos val="nextTo"/>
        <c:crossAx val="162561024"/>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9691.5</c:v>
                </c:pt>
                <c:pt idx="1">
                  <c:v>4197.3999999999996</c:v>
                </c:pt>
                <c:pt idx="2">
                  <c:v>1823.2</c:v>
                </c:pt>
                <c:pt idx="3">
                  <c:v>4225</c:v>
                </c:pt>
                <c:pt idx="4">
                  <c:v>3126.2</c:v>
                </c:pt>
                <c:pt idx="5">
                  <c:v>846.5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10311</c:v>
                </c:pt>
                <c:pt idx="1">
                  <c:v>4189.6000000000004</c:v>
                </c:pt>
                <c:pt idx="2">
                  <c:v>1949.4</c:v>
                </c:pt>
                <c:pt idx="3">
                  <c:v>4353.2</c:v>
                </c:pt>
                <c:pt idx="4">
                  <c:v>3266.4</c:v>
                </c:pt>
                <c:pt idx="5">
                  <c:v>891.1</c:v>
                </c:pt>
              </c:numCache>
            </c:numRef>
          </c:val>
        </c:ser>
        <c:dLbls>
          <c:showLegendKey val="0"/>
          <c:showVal val="0"/>
          <c:showCatName val="0"/>
          <c:showSerName val="0"/>
          <c:showPercent val="0"/>
          <c:showBubbleSize val="0"/>
        </c:dLbls>
        <c:gapWidth val="150"/>
        <c:shape val="cylinder"/>
        <c:axId val="122781184"/>
        <c:axId val="35020096"/>
        <c:axId val="0"/>
      </c:bar3DChart>
      <c:catAx>
        <c:axId val="12278118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35020096"/>
        <c:crosses val="autoZero"/>
        <c:auto val="1"/>
        <c:lblAlgn val="ctr"/>
        <c:lblOffset val="100"/>
        <c:noMultiLvlLbl val="0"/>
      </c:catAx>
      <c:valAx>
        <c:axId val="35020096"/>
        <c:scaling>
          <c:orientation val="minMax"/>
        </c:scaling>
        <c:delete val="1"/>
        <c:axPos val="l"/>
        <c:numFmt formatCode="#,##0.0" sourceLinked="1"/>
        <c:majorTickMark val="out"/>
        <c:minorTickMark val="none"/>
        <c:tickLblPos val="nextTo"/>
        <c:crossAx val="122781184"/>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sz="1000" baseline="0"/>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162850304"/>
        <c:axId val="162472512"/>
      </c:barChart>
      <c:catAx>
        <c:axId val="162850304"/>
        <c:scaling>
          <c:orientation val="minMax"/>
        </c:scaling>
        <c:delete val="0"/>
        <c:axPos val="l"/>
        <c:majorTickMark val="out"/>
        <c:minorTickMark val="none"/>
        <c:tickLblPos val="nextTo"/>
        <c:txPr>
          <a:bodyPr/>
          <a:lstStyle/>
          <a:p>
            <a:pPr>
              <a:defRPr sz="1000"/>
            </a:pPr>
            <a:endParaRPr lang="ru-RU"/>
          </a:p>
        </c:txPr>
        <c:crossAx val="162472512"/>
        <c:crosses val="autoZero"/>
        <c:auto val="1"/>
        <c:lblAlgn val="ctr"/>
        <c:lblOffset val="100"/>
        <c:noMultiLvlLbl val="0"/>
      </c:catAx>
      <c:valAx>
        <c:axId val="162472512"/>
        <c:scaling>
          <c:orientation val="minMax"/>
        </c:scaling>
        <c:delete val="1"/>
        <c:axPos val="b"/>
        <c:numFmt formatCode="General" sourceLinked="1"/>
        <c:majorTickMark val="out"/>
        <c:minorTickMark val="none"/>
        <c:tickLblPos val="nextTo"/>
        <c:crossAx val="162850304"/>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 </c:v>
                </c:pt>
                <c:pt idx="2">
                  <c:v>2023 год</c:v>
                </c:pt>
              </c:strCache>
            </c:strRef>
          </c:cat>
          <c:val>
            <c:numRef>
              <c:f>Лист1!$B$2:$B$4</c:f>
              <c:numCache>
                <c:formatCode>General</c:formatCode>
                <c:ptCount val="3"/>
                <c:pt idx="0">
                  <c:v>4.9000000000000004</c:v>
                </c:pt>
                <c:pt idx="1">
                  <c:v>5.6</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16568013390133338"/>
          <c:y val="3.7062889441247568E-2"/>
          <c:w val="0.40650219192403036"/>
          <c:h val="0.86754841539598582"/>
        </c:manualLayout>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10003.700000000001</c:v>
                </c:pt>
                <c:pt idx="1">
                  <c:v>10569.5</c:v>
                </c:pt>
                <c:pt idx="2">
                  <c:v>10669.5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600873127029605"/>
          <c:y val="0.31704247976557914"/>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0.6</c:v>
                </c:pt>
                <c:pt idx="2">
                  <c:v>0.6</c:v>
                </c:pt>
              </c:numCache>
            </c:numRef>
          </c:val>
        </c:ser>
        <c:dLbls>
          <c:showLegendKey val="0"/>
          <c:showVal val="0"/>
          <c:showCatName val="0"/>
          <c:showSerName val="0"/>
          <c:showPercent val="0"/>
          <c:showBubbleSize val="0"/>
        </c:dLbls>
        <c:gapWidth val="150"/>
        <c:axId val="183695360"/>
        <c:axId val="162485312"/>
      </c:barChart>
      <c:catAx>
        <c:axId val="1836953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2485312"/>
        <c:crosses val="autoZero"/>
        <c:auto val="1"/>
        <c:lblAlgn val="ctr"/>
        <c:lblOffset val="100"/>
        <c:noMultiLvlLbl val="0"/>
      </c:catAx>
      <c:valAx>
        <c:axId val="162485312"/>
        <c:scaling>
          <c:orientation val="minMax"/>
        </c:scaling>
        <c:delete val="1"/>
        <c:axPos val="l"/>
        <c:numFmt formatCode="General" sourceLinked="1"/>
        <c:majorTickMark val="out"/>
        <c:minorTickMark val="none"/>
        <c:tickLblPos val="nextTo"/>
        <c:crossAx val="1836953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13.5</c:v>
                </c:pt>
                <c:pt idx="1">
                  <c:v>14</c:v>
                </c:pt>
                <c:pt idx="2">
                  <c:v>13.2</c:v>
                </c:pt>
              </c:numCache>
            </c:numRef>
          </c:val>
        </c:ser>
        <c:dLbls>
          <c:showLegendKey val="0"/>
          <c:showVal val="0"/>
          <c:showCatName val="0"/>
          <c:showSerName val="0"/>
          <c:showPercent val="0"/>
          <c:showBubbleSize val="0"/>
        </c:dLbls>
        <c:gapWidth val="150"/>
        <c:shape val="cylinder"/>
        <c:axId val="213382656"/>
        <c:axId val="162505280"/>
        <c:axId val="0"/>
      </c:bar3DChart>
      <c:catAx>
        <c:axId val="213382656"/>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162505280"/>
        <c:crosses val="autoZero"/>
        <c:auto val="1"/>
        <c:lblAlgn val="ctr"/>
        <c:lblOffset val="100"/>
        <c:noMultiLvlLbl val="0"/>
      </c:catAx>
      <c:valAx>
        <c:axId val="162505280"/>
        <c:scaling>
          <c:orientation val="minMax"/>
        </c:scaling>
        <c:delete val="1"/>
        <c:axPos val="l"/>
        <c:numFmt formatCode="0.0" sourceLinked="1"/>
        <c:majorTickMark val="out"/>
        <c:minorTickMark val="none"/>
        <c:tickLblPos val="nextTo"/>
        <c:crossAx val="2133826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7.6</c:v>
                </c:pt>
                <c:pt idx="1">
                  <c:v>7.4</c:v>
                </c:pt>
                <c:pt idx="2">
                  <c:v>7.5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4</c:v>
                </c:pt>
                <c:pt idx="1">
                  <c:v>3</c:v>
                </c:pt>
                <c:pt idx="2">
                  <c:v>2.9</c:v>
                </c:pt>
              </c:numCache>
            </c:numRef>
          </c:val>
        </c:ser>
        <c:dLbls>
          <c:showLegendKey val="0"/>
          <c:showVal val="0"/>
          <c:showCatName val="0"/>
          <c:showSerName val="0"/>
          <c:showPercent val="0"/>
          <c:showBubbleSize val="0"/>
        </c:dLbls>
        <c:gapWidth val="100"/>
        <c:shape val="cylinder"/>
        <c:axId val="218817024"/>
        <c:axId val="162510464"/>
        <c:axId val="0"/>
      </c:bar3DChart>
      <c:valAx>
        <c:axId val="162510464"/>
        <c:scaling>
          <c:orientation val="minMax"/>
        </c:scaling>
        <c:delete val="1"/>
        <c:axPos val="l"/>
        <c:numFmt formatCode="General" sourceLinked="1"/>
        <c:majorTickMark val="out"/>
        <c:minorTickMark val="none"/>
        <c:tickLblPos val="nextTo"/>
        <c:crossAx val="218817024"/>
        <c:crosses val="autoZero"/>
        <c:crossBetween val="between"/>
      </c:valAx>
      <c:catAx>
        <c:axId val="21881702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2510464"/>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2.1</c:v>
                </c:pt>
                <c:pt idx="1">
                  <c:v>1.9</c:v>
                </c:pt>
                <c:pt idx="2">
                  <c:v>1.9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0.9</c:v>
                </c:pt>
                <c:pt idx="1">
                  <c:v>0.9</c:v>
                </c:pt>
                <c:pt idx="2">
                  <c:v>1</c:v>
                </c:pt>
              </c:numCache>
            </c:numRef>
          </c:val>
        </c:ser>
        <c:dLbls>
          <c:showLegendKey val="0"/>
          <c:showVal val="0"/>
          <c:showCatName val="0"/>
          <c:showSerName val="0"/>
          <c:showPercent val="0"/>
          <c:showBubbleSize val="0"/>
        </c:dLbls>
        <c:gapWidth val="150"/>
        <c:shape val="cone"/>
        <c:axId val="283456000"/>
        <c:axId val="218755008"/>
        <c:axId val="119327232"/>
      </c:bar3DChart>
      <c:catAx>
        <c:axId val="28345600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18755008"/>
        <c:crosses val="autoZero"/>
        <c:auto val="1"/>
        <c:lblAlgn val="ctr"/>
        <c:lblOffset val="100"/>
        <c:noMultiLvlLbl val="0"/>
      </c:catAx>
      <c:valAx>
        <c:axId val="218755008"/>
        <c:scaling>
          <c:orientation val="minMax"/>
        </c:scaling>
        <c:delete val="1"/>
        <c:axPos val="l"/>
        <c:majorGridlines/>
        <c:numFmt formatCode="General" sourceLinked="1"/>
        <c:majorTickMark val="out"/>
        <c:minorTickMark val="none"/>
        <c:tickLblPos val="nextTo"/>
        <c:crossAx val="283456000"/>
        <c:crosses val="autoZero"/>
        <c:crossBetween val="between"/>
      </c:valAx>
      <c:serAx>
        <c:axId val="119327232"/>
        <c:scaling>
          <c:orientation val="minMax"/>
        </c:scaling>
        <c:delete val="1"/>
        <c:axPos val="b"/>
        <c:majorTickMark val="out"/>
        <c:minorTickMark val="none"/>
        <c:tickLblPos val="nextTo"/>
        <c:crossAx val="218755008"/>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0.4</c:v>
                </c:pt>
                <c:pt idx="2">
                  <c:v>0.3</c:v>
                </c:pt>
              </c:numCache>
            </c:numRef>
          </c:val>
        </c:ser>
        <c:dLbls>
          <c:showLegendKey val="0"/>
          <c:showVal val="0"/>
          <c:showCatName val="0"/>
          <c:showSerName val="0"/>
          <c:showPercent val="0"/>
          <c:showBubbleSize val="0"/>
        </c:dLbls>
        <c:gapWidth val="100"/>
        <c:shape val="cylinder"/>
        <c:axId val="284618240"/>
        <c:axId val="218757312"/>
        <c:axId val="0"/>
      </c:bar3DChart>
      <c:valAx>
        <c:axId val="218757312"/>
        <c:scaling>
          <c:orientation val="minMax"/>
        </c:scaling>
        <c:delete val="1"/>
        <c:axPos val="l"/>
        <c:numFmt formatCode="General" sourceLinked="1"/>
        <c:majorTickMark val="out"/>
        <c:minorTickMark val="none"/>
        <c:tickLblPos val="nextTo"/>
        <c:crossAx val="284618240"/>
        <c:crosses val="autoZero"/>
        <c:crossBetween val="between"/>
      </c:valAx>
      <c:catAx>
        <c:axId val="2846182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1875731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259.89999999999998</c:v>
                </c:pt>
                <c:pt idx="1">
                  <c:v>73.099999999999994</c:v>
                </c:pt>
                <c:pt idx="2">
                  <c:v>26.8</c:v>
                </c:pt>
                <c:pt idx="3">
                  <c:v>113.7</c:v>
                </c:pt>
                <c:pt idx="4">
                  <c:v>42.8</c:v>
                </c:pt>
                <c:pt idx="5">
                  <c:v>11.4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1.7</c:v>
                </c:pt>
                <c:pt idx="2">
                  <c:v>2.7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2.9</c:v>
                </c:pt>
                <c:pt idx="1">
                  <c:v>22.1</c:v>
                </c:pt>
                <c:pt idx="2">
                  <c:v>20.100000000000001</c:v>
                </c:pt>
                <c:pt idx="3">
                  <c:v>0.3</c:v>
                </c:pt>
                <c:pt idx="4">
                  <c:v>0</c:v>
                </c:pt>
                <c:pt idx="5">
                  <c:v>0</c:v>
                </c:pt>
              </c:numCache>
            </c:numRef>
          </c:val>
        </c:ser>
        <c:dLbls>
          <c:showLegendKey val="0"/>
          <c:showVal val="0"/>
          <c:showCatName val="0"/>
          <c:showSerName val="0"/>
          <c:showPercent val="0"/>
          <c:showBubbleSize val="0"/>
        </c:dLbls>
        <c:gapWidth val="150"/>
        <c:shape val="pyramid"/>
        <c:axId val="285651968"/>
        <c:axId val="284707072"/>
        <c:axId val="0"/>
      </c:bar3DChart>
      <c:catAx>
        <c:axId val="28565196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84707072"/>
        <c:crosses val="autoZero"/>
        <c:auto val="1"/>
        <c:lblAlgn val="ctr"/>
        <c:lblOffset val="100"/>
        <c:noMultiLvlLbl val="0"/>
      </c:catAx>
      <c:valAx>
        <c:axId val="284707072"/>
        <c:scaling>
          <c:orientation val="minMax"/>
        </c:scaling>
        <c:delete val="1"/>
        <c:axPos val="l"/>
        <c:numFmt formatCode="General" sourceLinked="1"/>
        <c:majorTickMark val="out"/>
        <c:minorTickMark val="none"/>
        <c:tickLblPos val="nextTo"/>
        <c:crossAx val="285651968"/>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2007.9</c:v>
                </c:pt>
                <c:pt idx="2">
                  <c:v>0</c:v>
                </c:pt>
              </c:numCache>
            </c:numRef>
          </c:val>
        </c:ser>
        <c:ser>
          <c:idx val="1"/>
          <c:order val="1"/>
          <c:tx>
            <c:strRef>
              <c:f>Лист1!$C$1</c:f>
              <c:strCache>
                <c:ptCount val="1"/>
                <c:pt idx="0">
                  <c:v>Совет ГО "Вуктыл"</c:v>
                </c:pt>
              </c:strCache>
            </c:strRef>
          </c:tx>
          <c:spPr>
            <a:solidFill>
              <a:srgbClr val="0000FF"/>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7955041734473E-3"/>
                  <c:y val="0.14542948036689221"/>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101992.3</c:v>
                </c:pt>
                <c:pt idx="1">
                  <c:v>198534.1</c:v>
                </c:pt>
                <c:pt idx="2">
                  <c:v>110.6</c:v>
                </c:pt>
              </c:numCache>
            </c:numRef>
          </c:val>
        </c:ser>
        <c:ser>
          <c:idx val="3"/>
          <c:order val="3"/>
          <c:tx>
            <c:strRef>
              <c:f>Лист1!$E$1</c:f>
              <c:strCache>
                <c:ptCount val="1"/>
                <c:pt idx="0">
                  <c:v>Управление образования АГО "Вуктыл"</c:v>
                </c:pt>
              </c:strCache>
            </c:strRef>
          </c:tx>
          <c:spPr>
            <a:solidFill>
              <a:srgbClr val="66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6.9572907073359603E-3"/>
                  <c:y val="7.9591690805542084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251836.4</c:v>
                </c:pt>
                <c:pt idx="1">
                  <c:v>65188.4</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0.8</c:v>
                </c:pt>
                <c:pt idx="1">
                  <c:v>13134.8</c:v>
                </c:pt>
                <c:pt idx="2">
                  <c:v>0</c:v>
                </c:pt>
              </c:numCache>
            </c:numRef>
          </c:val>
        </c:ser>
        <c:dLbls>
          <c:showLegendKey val="0"/>
          <c:showVal val="0"/>
          <c:showCatName val="0"/>
          <c:showSerName val="0"/>
          <c:showPercent val="0"/>
          <c:showBubbleSize val="0"/>
        </c:dLbls>
        <c:gapWidth val="34"/>
        <c:gapDepth val="160"/>
        <c:shape val="cylinder"/>
        <c:axId val="285930496"/>
        <c:axId val="284709376"/>
        <c:axId val="0"/>
      </c:bar3DChart>
      <c:catAx>
        <c:axId val="285930496"/>
        <c:scaling>
          <c:orientation val="minMax"/>
        </c:scaling>
        <c:delete val="1"/>
        <c:axPos val="b"/>
        <c:majorTickMark val="out"/>
        <c:minorTickMark val="none"/>
        <c:tickLblPos val="nextTo"/>
        <c:crossAx val="284709376"/>
        <c:crosses val="autoZero"/>
        <c:auto val="1"/>
        <c:lblAlgn val="ctr"/>
        <c:lblOffset val="100"/>
        <c:noMultiLvlLbl val="0"/>
      </c:catAx>
      <c:valAx>
        <c:axId val="284709376"/>
        <c:scaling>
          <c:orientation val="minMax"/>
        </c:scaling>
        <c:delete val="1"/>
        <c:axPos val="l"/>
        <c:numFmt formatCode="#,##0.0" sourceLinked="1"/>
        <c:majorTickMark val="out"/>
        <c:minorTickMark val="none"/>
        <c:tickLblPos val="nextTo"/>
        <c:crossAx val="285930496"/>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2020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ser>
          <c:idx val="5"/>
          <c:order val="5"/>
          <c:tx>
            <c:strRef>
              <c:f>Лист1!$G$1</c:f>
              <c:strCache>
                <c:ptCount val="1"/>
                <c:pt idx="0">
                  <c:v>2021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53.5</c:v>
                </c:pt>
                <c:pt idx="2">
                  <c:v>42.7</c:v>
                </c:pt>
                <c:pt idx="3">
                  <c:v>58.4</c:v>
                </c:pt>
                <c:pt idx="4">
                  <c:v>42.6</c:v>
                </c:pt>
              </c:numCache>
            </c:numRef>
          </c:val>
        </c:ser>
        <c:dLbls>
          <c:showLegendKey val="0"/>
          <c:showVal val="0"/>
          <c:showCatName val="0"/>
          <c:showSerName val="0"/>
          <c:showPercent val="0"/>
          <c:showBubbleSize val="0"/>
        </c:dLbls>
        <c:gapWidth val="150"/>
        <c:shape val="cylinder"/>
        <c:axId val="286588928"/>
        <c:axId val="284711680"/>
        <c:axId val="0"/>
      </c:bar3DChart>
      <c:catAx>
        <c:axId val="286588928"/>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284711680"/>
        <c:crosses val="autoZero"/>
        <c:auto val="1"/>
        <c:lblAlgn val="ctr"/>
        <c:lblOffset val="100"/>
        <c:noMultiLvlLbl val="0"/>
      </c:catAx>
      <c:valAx>
        <c:axId val="284711680"/>
        <c:scaling>
          <c:orientation val="minMax"/>
        </c:scaling>
        <c:delete val="1"/>
        <c:axPos val="l"/>
        <c:numFmt formatCode="#,##0.00" sourceLinked="1"/>
        <c:majorTickMark val="out"/>
        <c:minorTickMark val="none"/>
        <c:tickLblPos val="nextTo"/>
        <c:crossAx val="286588928"/>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117998.1</c:v>
                </c:pt>
                <c:pt idx="1">
                  <c:v>65621.8</c:v>
                </c:pt>
                <c:pt idx="2">
                  <c:v>26626.400000000001</c:v>
                </c:pt>
                <c:pt idx="3">
                  <c:v>29581.7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53487</c:v>
                </c:pt>
                <c:pt idx="1">
                  <c:v>42727</c:v>
                </c:pt>
                <c:pt idx="2">
                  <c:v>58363</c:v>
                </c:pt>
                <c:pt idx="3">
                  <c:v>42643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88.138385502471166</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70.345963756177923</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96.210873146622731</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70.181219110378919</c:v>
                </c:pt>
              </c:numCache>
            </c:numRef>
          </c:val>
        </c:ser>
        <c:dLbls>
          <c:showLegendKey val="0"/>
          <c:showVal val="0"/>
          <c:showCatName val="0"/>
          <c:showSerName val="0"/>
          <c:showPercent val="0"/>
          <c:showBubbleSize val="0"/>
        </c:dLbls>
        <c:gapWidth val="150"/>
        <c:shape val="pyramid"/>
        <c:axId val="286592512"/>
        <c:axId val="117419968"/>
        <c:axId val="0"/>
      </c:bar3DChart>
      <c:catAx>
        <c:axId val="286592512"/>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17419968"/>
        <c:crosses val="autoZero"/>
        <c:auto val="1"/>
        <c:lblAlgn val="ctr"/>
        <c:lblOffset val="100"/>
        <c:noMultiLvlLbl val="0"/>
      </c:catAx>
      <c:valAx>
        <c:axId val="117419968"/>
        <c:scaling>
          <c:orientation val="minMax"/>
        </c:scaling>
        <c:delete val="1"/>
        <c:axPos val="l"/>
        <c:numFmt formatCode="#,##0.0" sourceLinked="1"/>
        <c:majorTickMark val="out"/>
        <c:minorTickMark val="none"/>
        <c:tickLblPos val="nextTo"/>
        <c:crossAx val="286592512"/>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#,##0.00</c:formatCode>
                <c:ptCount val="2"/>
                <c:pt idx="0">
                  <c:v>340.1</c:v>
                </c:pt>
                <c:pt idx="1">
                  <c:v>1342.97</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Лист1!$C$2:$C$3</c:f>
              <c:numCache>
                <c:formatCode>#,##0.00</c:formatCode>
                <c:ptCount val="2"/>
                <c:pt idx="0">
                  <c:v>0</c:v>
                </c:pt>
                <c:pt idx="1">
                  <c:v>339.58</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7.2282496844612897E-3"/>
                  <c:y val="4.511772593742813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Лист1!$D$2:$D$3</c:f>
              <c:numCache>
                <c:formatCode>#,##0.00</c:formatCode>
                <c:ptCount val="2"/>
                <c:pt idx="0">
                  <c:v>677.8</c:v>
                </c:pt>
                <c:pt idx="1">
                  <c:v>681.82</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Лист1!$F$2:$F$3</c:f>
              <c:numCache>
                <c:formatCode>#,##0.00</c:formatCode>
                <c:ptCount val="2"/>
                <c:pt idx="0">
                  <c:v>670.7</c:v>
                </c:pt>
                <c:pt idx="1">
                  <c:v>1342.58</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Лист1!$G$2:$G$3</c:f>
              <c:numCache>
                <c:formatCode>#,##0.00</c:formatCode>
                <c:ptCount val="2"/>
                <c:pt idx="0">
                  <c:v>1146.5</c:v>
                </c:pt>
                <c:pt idx="1">
                  <c:v>3573.66</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Лист1!$H$2:$H$3</c:f>
              <c:numCache>
                <c:formatCode>#,##0.00</c:formatCode>
                <c:ptCount val="2"/>
                <c:pt idx="0">
                  <c:v>1830</c:v>
                </c:pt>
                <c:pt idx="1">
                  <c:v>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Лист1!$I$2:$I$3</c:f>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Лист1!$J$2:$J$3</c:f>
            </c:numRef>
          </c:val>
        </c:ser>
        <c:dLbls>
          <c:showLegendKey val="0"/>
          <c:showVal val="0"/>
          <c:showCatName val="0"/>
          <c:showSerName val="0"/>
          <c:showPercent val="0"/>
          <c:showBubbleSize val="0"/>
        </c:dLbls>
        <c:gapWidth val="150"/>
        <c:shape val="box"/>
        <c:axId val="289092608"/>
        <c:axId val="286295168"/>
        <c:axId val="0"/>
      </c:bar3DChart>
      <c:catAx>
        <c:axId val="2890926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86295168"/>
        <c:crosses val="autoZero"/>
        <c:auto val="1"/>
        <c:lblAlgn val="ctr"/>
        <c:lblOffset val="100"/>
        <c:noMultiLvlLbl val="0"/>
      </c:catAx>
      <c:valAx>
        <c:axId val="286295168"/>
        <c:scaling>
          <c:orientation val="minMax"/>
        </c:scaling>
        <c:delete val="1"/>
        <c:axPos val="l"/>
        <c:numFmt formatCode="#,##0.00" sourceLinked="1"/>
        <c:majorTickMark val="out"/>
        <c:minorTickMark val="none"/>
        <c:tickLblPos val="nextTo"/>
        <c:crossAx val="289092608"/>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4665.1000000000004</c:v>
                </c:pt>
                <c:pt idx="1">
                  <c:v>7280.6</c:v>
                </c:pt>
              </c:numCache>
            </c:numRef>
          </c:val>
        </c:ser>
        <c:dLbls>
          <c:showLegendKey val="0"/>
          <c:showVal val="0"/>
          <c:showCatName val="0"/>
          <c:showSerName val="0"/>
          <c:showPercent val="0"/>
          <c:showBubbleSize val="0"/>
        </c:dLbls>
        <c:axId val="289091584"/>
        <c:axId val="286296896"/>
      </c:areaChart>
      <c:catAx>
        <c:axId val="289091584"/>
        <c:scaling>
          <c:orientation val="minMax"/>
        </c:scaling>
        <c:delete val="0"/>
        <c:axPos val="b"/>
        <c:numFmt formatCode="General" sourceLinked="1"/>
        <c:majorTickMark val="out"/>
        <c:minorTickMark val="none"/>
        <c:tickLblPos val="nextTo"/>
        <c:crossAx val="286296896"/>
        <c:crosses val="autoZero"/>
        <c:auto val="1"/>
        <c:lblAlgn val="ctr"/>
        <c:lblOffset val="100"/>
        <c:noMultiLvlLbl val="0"/>
      </c:catAx>
      <c:valAx>
        <c:axId val="286296896"/>
        <c:scaling>
          <c:orientation val="minMax"/>
        </c:scaling>
        <c:delete val="1"/>
        <c:axPos val="l"/>
        <c:numFmt formatCode="#,##0.00" sourceLinked="1"/>
        <c:majorTickMark val="out"/>
        <c:minorTickMark val="none"/>
        <c:tickLblPos val="nextTo"/>
        <c:crossAx val="289091584"/>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manualLayout>
          <c:layoutTarget val="inner"/>
          <c:xMode val="edge"/>
          <c:yMode val="edge"/>
          <c:x val="3.5838068368875625E-2"/>
          <c:y val="0.22645054080484703"/>
          <c:w val="0.91239583287608184"/>
          <c:h val="0.64264049529047584"/>
        </c:manualLayout>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dLbl>
              <c:idx val="1"/>
              <c:layout/>
              <c:tx>
                <c:rich>
                  <a:bodyPr/>
                  <a:lstStyle/>
                  <a:p>
                    <a:r>
                      <a:rPr lang="en-US" smtClean="0"/>
                      <a:t>1</a:t>
                    </a:r>
                    <a:r>
                      <a:rPr lang="ru-RU" smtClean="0"/>
                      <a:t>2</a:t>
                    </a:r>
                    <a:endParaRPr lang="en-US"/>
                  </a:p>
                </c:rich>
              </c:tx>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General</c:formatCode>
                <c:ptCount val="2"/>
                <c:pt idx="0">
                  <c:v>7</c:v>
                </c:pt>
                <c:pt idx="1">
                  <c:v>16</c:v>
                </c:pt>
              </c:numCache>
            </c:numRef>
          </c:val>
        </c:ser>
        <c:dLbls>
          <c:showLegendKey val="0"/>
          <c:showVal val="0"/>
          <c:showCatName val="0"/>
          <c:showSerName val="0"/>
          <c:showPercent val="0"/>
          <c:showBubbleSize val="0"/>
        </c:dLbls>
        <c:gapWidth val="150"/>
        <c:axId val="289489408"/>
        <c:axId val="286298624"/>
      </c:barChart>
      <c:catAx>
        <c:axId val="2894894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86298624"/>
        <c:crosses val="autoZero"/>
        <c:auto val="1"/>
        <c:lblAlgn val="ctr"/>
        <c:lblOffset val="100"/>
        <c:noMultiLvlLbl val="0"/>
      </c:catAx>
      <c:valAx>
        <c:axId val="286298624"/>
        <c:scaling>
          <c:orientation val="minMax"/>
        </c:scaling>
        <c:delete val="1"/>
        <c:axPos val="l"/>
        <c:numFmt formatCode="General" sourceLinked="1"/>
        <c:majorTickMark val="out"/>
        <c:minorTickMark val="none"/>
        <c:tickLblPos val="nextTo"/>
        <c:crossAx val="28948940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39.672951135051946</c:v>
                </c:pt>
                <c:pt idx="1">
                  <c:v>57.313269493844061</c:v>
                </c:pt>
                <c:pt idx="2">
                  <c:v>72.738805970149258</c:v>
                </c:pt>
                <c:pt idx="3">
                  <c:v>38.28671943711521</c:v>
                </c:pt>
                <c:pt idx="4">
                  <c:v>76.317757009345797</c:v>
                </c:pt>
                <c:pt idx="5">
                  <c:v>78.166666666666671</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37.2893420546364</c:v>
                </c:pt>
                <c:pt idx="1">
                  <c:v>57.41997264021888</c:v>
                </c:pt>
                <c:pt idx="2">
                  <c:v>68.02985074626865</c:v>
                </c:pt>
                <c:pt idx="3">
                  <c:v>37.159190853122247</c:v>
                </c:pt>
                <c:pt idx="4">
                  <c:v>73.04205607476635</c:v>
                </c:pt>
                <c:pt idx="5">
                  <c:v>74.254385964912274</c:v>
                </c:pt>
              </c:numCache>
            </c:numRef>
          </c:val>
        </c:ser>
        <c:dLbls>
          <c:showLegendKey val="0"/>
          <c:showVal val="0"/>
          <c:showCatName val="0"/>
          <c:showSerName val="0"/>
          <c:showPercent val="0"/>
          <c:showBubbleSize val="0"/>
        </c:dLbls>
        <c:gapWidth val="150"/>
        <c:shape val="box"/>
        <c:axId val="122096128"/>
        <c:axId val="114943680"/>
        <c:axId val="0"/>
      </c:bar3DChart>
      <c:catAx>
        <c:axId val="12209612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14943680"/>
        <c:crosses val="autoZero"/>
        <c:auto val="1"/>
        <c:lblAlgn val="ctr"/>
        <c:lblOffset val="100"/>
        <c:noMultiLvlLbl val="0"/>
      </c:catAx>
      <c:valAx>
        <c:axId val="114943680"/>
        <c:scaling>
          <c:orientation val="minMax"/>
        </c:scaling>
        <c:delete val="1"/>
        <c:axPos val="b"/>
        <c:numFmt formatCode="#,##0.00" sourceLinked="1"/>
        <c:majorTickMark val="out"/>
        <c:minorTickMark val="none"/>
        <c:tickLblPos val="nextTo"/>
        <c:crossAx val="122096128"/>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Лист1!$D$2:$D$5</c:f>
              <c:numCache>
                <c:formatCode>#,##0.0</c:formatCode>
                <c:ptCount val="4"/>
                <c:pt idx="0" formatCode="General">
                  <c:v>12.9</c:v>
                </c:pt>
                <c:pt idx="1">
                  <c:v>12</c:v>
                </c:pt>
                <c:pt idx="2" formatCode="General">
                  <c:v>18.399999999999999</c:v>
                </c:pt>
                <c:pt idx="3" formatCode="General">
                  <c:v>17.399999999999999</c:v>
                </c:pt>
              </c:numCache>
            </c:numRef>
          </c:val>
        </c:ser>
        <c:dLbls>
          <c:showLegendKey val="0"/>
          <c:showVal val="0"/>
          <c:showCatName val="0"/>
          <c:showSerName val="0"/>
          <c:showPercent val="0"/>
          <c:showBubbleSize val="0"/>
        </c:dLbls>
        <c:gapWidth val="150"/>
        <c:shape val="cylinder"/>
        <c:axId val="156392960"/>
        <c:axId val="35007872"/>
        <c:axId val="0"/>
      </c:bar3DChart>
      <c:catAx>
        <c:axId val="156392960"/>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5007872"/>
        <c:crosses val="autoZero"/>
        <c:auto val="1"/>
        <c:lblAlgn val="ctr"/>
        <c:lblOffset val="100"/>
        <c:noMultiLvlLbl val="0"/>
      </c:catAx>
      <c:valAx>
        <c:axId val="35007872"/>
        <c:scaling>
          <c:orientation val="minMax"/>
        </c:scaling>
        <c:delete val="1"/>
        <c:axPos val="l"/>
        <c:numFmt formatCode="General" sourceLinked="1"/>
        <c:majorTickMark val="out"/>
        <c:minorTickMark val="none"/>
        <c:tickLblPos val="nextTo"/>
        <c:crossAx val="156392960"/>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Pt>
            <c:idx val="4"/>
            <c:bubble3D val="0"/>
            <c:spPr>
              <a:solidFill>
                <a:srgbClr val="0000FF"/>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Лист1!$A$2:$A$6</c:f>
              <c:strCache>
                <c:ptCount val="5"/>
                <c:pt idx="0">
                  <c:v>Дотации - 11,4%</c:v>
                </c:pt>
                <c:pt idx="1">
                  <c:v>Субсидии -28,3%</c:v>
                </c:pt>
                <c:pt idx="2">
                  <c:v>Субвенции - 57,3%</c:v>
                </c:pt>
                <c:pt idx="3">
                  <c:v>Иные МБТ - 3,0%</c:v>
                </c:pt>
                <c:pt idx="4">
                  <c:v>Прочие безвозмездные поступления - 0%</c:v>
                </c:pt>
              </c:strCache>
            </c:strRef>
          </c:cat>
          <c:val>
            <c:numRef>
              <c:f>Лист1!$B$2:$B$6</c:f>
              <c:numCache>
                <c:formatCode>#,##0.0</c:formatCode>
                <c:ptCount val="5"/>
                <c:pt idx="0">
                  <c:v>45747.199999999997</c:v>
                </c:pt>
                <c:pt idx="1">
                  <c:v>113170.2</c:v>
                </c:pt>
                <c:pt idx="2">
                  <c:v>229405.3</c:v>
                </c:pt>
                <c:pt idx="3">
                  <c:v>12093.2</c:v>
                </c:pt>
                <c:pt idx="4">
                  <c:v>110.6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9.7982940167141916E-2"/>
          <c:y val="0.66722050536266131"/>
          <c:w val="0.8338381640723046"/>
          <c:h val="0.3327794946373386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- 0,0%</c:v>
                </c:pt>
                <c:pt idx="1">
                  <c:v>Субсидии - 22,3%</c:v>
                </c:pt>
                <c:pt idx="2">
                  <c:v>Субвенции - 73,9%</c:v>
                </c:pt>
                <c:pt idx="3">
                  <c:v>Иные МБТ -3,8%</c:v>
                </c:pt>
              </c:strCache>
            </c:strRef>
          </c:cat>
          <c:val>
            <c:numRef>
              <c:f>Лист1!$B$2:$B$5</c:f>
              <c:numCache>
                <c:formatCode>General</c:formatCode>
                <c:ptCount val="4"/>
                <c:pt idx="0">
                  <c:v>21.5</c:v>
                </c:pt>
                <c:pt idx="1">
                  <c:v>71456.3</c:v>
                </c:pt>
                <c:pt idx="2">
                  <c:v>236449.8</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FFFF"/>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- 0,1%</c:v>
                </c:pt>
                <c:pt idx="1">
                  <c:v>Субсидии - 22,2%</c:v>
                </c:pt>
                <c:pt idx="2">
                  <c:v>Субвенции - 73,9%</c:v>
                </c:pt>
                <c:pt idx="3">
                  <c:v>Иные МБТ -3,8%</c:v>
                </c:pt>
              </c:strCache>
            </c:strRef>
          </c:cat>
          <c:val>
            <c:numRef>
              <c:f>Лист1!$B$2:$B$5</c:f>
              <c:numCache>
                <c:formatCode>General</c:formatCode>
                <c:ptCount val="4"/>
                <c:pt idx="0">
                  <c:v>192</c:v>
                </c:pt>
                <c:pt idx="1">
                  <c:v>71138.3</c:v>
                </c:pt>
                <c:pt idx="2">
                  <c:v>236699.9</c:v>
                </c:pt>
                <c:pt idx="3">
                  <c:v>12093.2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649161" custLinFactNeighborX="34566" custLinFactNeighborY="-19020"/>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38,4</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37,4</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814239" custLinFactNeighborX="5495" custLinFactNeighborY="-5119"/>
      <dgm:spPr/>
    </dgm:pt>
    <dgm:pt modelId="{6257450A-7852-42A2-AEAF-5FF90899BBCA}" type="pres">
      <dgm:prSet presAssocID="{0D995BAB-EBB8-43E8-9A0D-3D3A7C1982DE}" presName="txNode1" presStyleLbl="revTx" presStyleIdx="0" presStyleCnt="2" custLinFactX="-43845" custLinFactY="100000" custLinFactNeighborX="-100000" custLinFactNeighborY="108333">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32,0</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775784"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445535">
          <a:off x="1325834" y="949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610613">
          <a:off x="959850" y="159644"/>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216022" y="360039"/>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38,4</a:t>
          </a:r>
          <a:endParaRPr lang="ru-RU" sz="1000" b="1" i="1" kern="1200" baseline="0" dirty="0">
            <a:solidFill>
              <a:srgbClr val="FF0000"/>
            </a:solidFill>
            <a:latin typeface="Times New Roman" panose="02020603050405020304" pitchFamily="18" charset="0"/>
          </a:endParaRPr>
        </a:p>
      </dsp:txBody>
      <dsp:txXfrm>
        <a:off x="216022" y="360039"/>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37,4</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572158">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32,0</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D7704-EB9B-4264-8662-58627DE68848}">
      <dsp:nvSpPr>
        <dsp:cNvPr id="0" name=""/>
        <dsp:cNvSpPr/>
      </dsp:nvSpPr>
      <dsp:spPr>
        <a:xfrm>
          <a:off x="0" y="4870022"/>
          <a:ext cx="8136904" cy="45662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4870022"/>
        <a:ext cx="8136904" cy="456624"/>
      </dsp:txXfrm>
    </dsp:sp>
    <dsp:sp modelId="{C68FD0A8-9F4F-49D7-9B8A-994B16B4D269}">
      <dsp:nvSpPr>
        <dsp:cNvPr id="0" name=""/>
        <dsp:cNvSpPr/>
      </dsp:nvSpPr>
      <dsp:spPr>
        <a:xfrm rot="10800000">
          <a:off x="0" y="4174583"/>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4174583"/>
        <a:ext cx="8136904" cy="456326"/>
      </dsp:txXfrm>
    </dsp:sp>
    <dsp:sp modelId="{1DB71B2E-7ACB-4348-8D89-D0840CE47087}">
      <dsp:nvSpPr>
        <dsp:cNvPr id="0" name=""/>
        <dsp:cNvSpPr/>
      </dsp:nvSpPr>
      <dsp:spPr>
        <a:xfrm rot="10800000">
          <a:off x="0" y="3479143"/>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3479143"/>
        <a:ext cx="8136904" cy="456326"/>
      </dsp:txXfrm>
    </dsp:sp>
    <dsp:sp modelId="{5F6DAEF7-0492-446E-B6A8-D5E6B0C7AD6F}">
      <dsp:nvSpPr>
        <dsp:cNvPr id="0" name=""/>
        <dsp:cNvSpPr/>
      </dsp:nvSpPr>
      <dsp:spPr>
        <a:xfrm rot="10800000">
          <a:off x="0" y="2783703"/>
          <a:ext cx="8136904" cy="702289"/>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783703"/>
        <a:ext cx="8136904" cy="456326"/>
      </dsp:txXfrm>
    </dsp:sp>
    <dsp:sp modelId="{93F8E0FC-A102-433C-9806-0F2E6368BF77}">
      <dsp:nvSpPr>
        <dsp:cNvPr id="0" name=""/>
        <dsp:cNvSpPr/>
      </dsp:nvSpPr>
      <dsp:spPr>
        <a:xfrm rot="10800000">
          <a:off x="0" y="2088263"/>
          <a:ext cx="8136904" cy="702289"/>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088263"/>
        <a:ext cx="8136904" cy="456326"/>
      </dsp:txXfrm>
    </dsp:sp>
    <dsp:sp modelId="{10C5B8AD-F987-4E0A-A2BC-BAD6057DF82B}">
      <dsp:nvSpPr>
        <dsp:cNvPr id="0" name=""/>
        <dsp:cNvSpPr/>
      </dsp:nvSpPr>
      <dsp:spPr>
        <a:xfrm rot="10800000">
          <a:off x="0" y="1392823"/>
          <a:ext cx="8136904" cy="702289"/>
        </a:xfrm>
        <a:prstGeom prst="upArrowCallou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392823"/>
        <a:ext cx="8136904" cy="456326"/>
      </dsp:txXfrm>
    </dsp:sp>
    <dsp:sp modelId="{0242B510-62D7-4771-828D-7B42BE4E2B76}">
      <dsp:nvSpPr>
        <dsp:cNvPr id="0" name=""/>
        <dsp:cNvSpPr/>
      </dsp:nvSpPr>
      <dsp:spPr>
        <a:xfrm rot="10800000">
          <a:off x="0" y="697384"/>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697384"/>
        <a:ext cx="8136904" cy="456326"/>
      </dsp:txXfrm>
    </dsp:sp>
    <dsp:sp modelId="{091B5131-B7F3-426A-A3C1-17D27330E4D6}">
      <dsp:nvSpPr>
        <dsp:cNvPr id="0" name=""/>
        <dsp:cNvSpPr/>
      </dsp:nvSpPr>
      <dsp:spPr>
        <a:xfrm rot="10800000">
          <a:off x="0" y="0"/>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0"/>
        <a:ext cx="8136904" cy="456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0.30776</cdr:x>
      <cdr:y>0.11468</cdr:y>
    </cdr:from>
    <cdr:to>
      <cdr:x>0.40753</cdr:x>
      <cdr:y>0.26352</cdr:y>
    </cdr:to>
    <cdr:sp macro="" textlink="">
      <cdr:nvSpPr>
        <cdr:cNvPr id="4" name="TextBox 3"/>
        <cdr:cNvSpPr txBox="1"/>
      </cdr:nvSpPr>
      <cdr:spPr>
        <a:xfrm xmlns:a="http://schemas.openxmlformats.org/drawingml/2006/main" rot="951250">
          <a:off x="2820503" y="255994"/>
          <a:ext cx="914364"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210 979,44</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0.31256</cdr:x>
      <cdr:y>0.19355</cdr:y>
    </cdr:from>
    <cdr:to>
      <cdr:x>0.40685</cdr:x>
      <cdr:y>0.29032</cdr:y>
    </cdr:to>
    <cdr:cxnSp macro="">
      <cdr:nvCxnSpPr>
        <cdr:cNvPr id="5" name="Прямая со стрелкой 4"/>
        <cdr:cNvCxnSpPr/>
      </cdr:nvCxnSpPr>
      <cdr:spPr>
        <a:xfrm xmlns:a="http://schemas.openxmlformats.org/drawingml/2006/main">
          <a:off x="2864520" y="432053"/>
          <a:ext cx="864120" cy="2160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0.31866</cdr:y>
    </cdr:from>
    <cdr:to>
      <cdr:x>0.54827</cdr:x>
      <cdr:y>0.37976</cdr:y>
    </cdr:to>
    <cdr:cxnSp macro="">
      <cdr:nvCxnSpPr>
        <cdr:cNvPr id="10" name="Прямая со стрелкой 9"/>
        <cdr:cNvCxnSpPr/>
      </cdr:nvCxnSpPr>
      <cdr:spPr>
        <a:xfrm xmlns:a="http://schemas.openxmlformats.org/drawingml/2006/main">
          <a:off x="4160641" y="711319"/>
          <a:ext cx="864141" cy="13640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0.10303</cdr:x>
      <cdr:y>0.15051</cdr:y>
    </cdr:from>
    <cdr:to>
      <cdr:x>0.21974</cdr:x>
      <cdr:y>0.29935</cdr:y>
    </cdr:to>
    <cdr:sp macro="" textlink="">
      <cdr:nvSpPr>
        <cdr:cNvPr id="12" name="TextBox 1"/>
        <cdr:cNvSpPr txBox="1"/>
      </cdr:nvSpPr>
      <cdr:spPr>
        <a:xfrm xmlns:a="http://schemas.openxmlformats.org/drawingml/2006/main" rot="20330838">
          <a:off x="944216" y="335967"/>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186 359,85</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0.45124</cdr:x>
      <cdr:y>0.24222</cdr:y>
    </cdr:from>
    <cdr:to>
      <cdr:x>0.55102</cdr:x>
      <cdr:y>0.39106</cdr:y>
    </cdr:to>
    <cdr:sp macro="" textlink="">
      <cdr:nvSpPr>
        <cdr:cNvPr id="16" name="TextBox 1"/>
        <cdr:cNvSpPr txBox="1"/>
      </cdr:nvSpPr>
      <cdr:spPr>
        <a:xfrm xmlns:a="http://schemas.openxmlformats.org/drawingml/2006/main" rot="573949">
          <a:off x="4135484" y="540695"/>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37 550,62</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0.62679</cdr:x>
      <cdr:y>0.24222</cdr:y>
    </cdr:from>
    <cdr:to>
      <cdr:x>0.72656</cdr:x>
      <cdr:y>0.39107</cdr:y>
    </cdr:to>
    <cdr:sp macro="" textlink="">
      <cdr:nvSpPr>
        <cdr:cNvPr id="17" name="TextBox 1"/>
        <cdr:cNvSpPr txBox="1"/>
      </cdr:nvSpPr>
      <cdr:spPr>
        <a:xfrm xmlns:a="http://schemas.openxmlformats.org/drawingml/2006/main" rot="20983070">
          <a:off x="5744311" y="540685"/>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+ 2 349,86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0.1397</cdr:x>
      <cdr:y>0.19678</cdr:y>
    </cdr:from>
    <cdr:to>
      <cdr:x>0.21828</cdr:x>
      <cdr:y>0.31608</cdr:y>
    </cdr:to>
    <cdr:cxnSp macro="">
      <cdr:nvCxnSpPr>
        <cdr:cNvPr id="8" name="Прямая со стрелкой 7"/>
        <cdr:cNvCxnSpPr/>
      </cdr:nvCxnSpPr>
      <cdr:spPr>
        <a:xfrm xmlns:a="http://schemas.openxmlformats.org/drawingml/2006/main" flipV="1">
          <a:off x="1280344" y="439261"/>
          <a:ext cx="720098" cy="2663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2021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1031689">
          <a:off x="2714357" y="199497"/>
          <a:ext cx="914364"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215 378,09</a:t>
          </a:r>
          <a:endParaRPr lang="ru-RU" sz="1200" b="1" dirty="0" smtClean="0">
            <a:latin typeface="Times New Roman" panose="02020603050405020304" pitchFamily="18" charset="0"/>
            <a:cs typeface="Times New Roman" panose="02020603050405020304" pitchFamily="18" charset="0"/>
          </a:endParaRPr>
        </a:p>
        <a:p xmlns:a="http://schemas.openxmlformats.org/drawingml/2006/main">
          <a:pPr marL="171450" indent="-171450">
            <a:buFontTx/>
            <a:buChar char="-"/>
          </a:pP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0.30859</cdr:x>
      <cdr:y>0.15625</cdr:y>
    </cdr:from>
    <cdr:to>
      <cdr:x>0.40287</cdr:x>
      <cdr:y>0.28125</cdr:y>
    </cdr:to>
    <cdr:cxnSp macro="">
      <cdr:nvCxnSpPr>
        <cdr:cNvPr id="5" name="Прямая со стрелкой 4"/>
        <cdr:cNvCxnSpPr/>
      </cdr:nvCxnSpPr>
      <cdr:spPr>
        <a:xfrm xmlns:a="http://schemas.openxmlformats.org/drawingml/2006/main">
          <a:off x="2828112" y="360040"/>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0.47359</cdr:x>
      <cdr:y>0.34375</cdr:y>
    </cdr:from>
    <cdr:to>
      <cdr:x>0.55216</cdr:x>
      <cdr:y>0.375</cdr:y>
    </cdr:to>
    <cdr:cxnSp macro="">
      <cdr:nvCxnSpPr>
        <cdr:cNvPr id="10" name="Прямая со стрелкой 9"/>
        <cdr:cNvCxnSpPr/>
      </cdr:nvCxnSpPr>
      <cdr:spPr>
        <a:xfrm xmlns:a="http://schemas.openxmlformats.org/drawingml/2006/main">
          <a:off x="4340280" y="792088"/>
          <a:ext cx="720080"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0.10712</cdr:x>
      <cdr:y>0.17249</cdr:y>
    </cdr:from>
    <cdr:to>
      <cdr:x>0.22383</cdr:x>
      <cdr:y>0.32133</cdr:y>
    </cdr:to>
    <cdr:sp macro="" textlink="">
      <cdr:nvSpPr>
        <cdr:cNvPr id="12" name="TextBox 1"/>
        <cdr:cNvSpPr txBox="1"/>
      </cdr:nvSpPr>
      <cdr:spPr>
        <a:xfrm xmlns:a="http://schemas.openxmlformats.org/drawingml/2006/main" rot="20330838">
          <a:off x="981751" y="397457"/>
          <a:ext cx="1069614"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+202 981,91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0.46771</cdr:x>
      <cdr:y>0.24351</cdr:y>
    </cdr:from>
    <cdr:to>
      <cdr:x>0.56749</cdr:x>
      <cdr:y>0.39235</cdr:y>
    </cdr:to>
    <cdr:sp macro="" textlink="">
      <cdr:nvSpPr>
        <cdr:cNvPr id="16" name="TextBox 1"/>
        <cdr:cNvSpPr txBox="1"/>
      </cdr:nvSpPr>
      <cdr:spPr>
        <a:xfrm xmlns:a="http://schemas.openxmlformats.org/drawingml/2006/main" rot="362747">
          <a:off x="4286445" y="561113"/>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47 975,04</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rot="21275463">
          <a:off x="5679464" y="504056"/>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+2 349,86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0.63073</cdr:x>
      <cdr:y>0.34375</cdr:y>
    </cdr:from>
    <cdr:to>
      <cdr:x>0.72185</cdr:x>
      <cdr:y>0.375</cdr:y>
    </cdr:to>
    <cdr:cxnSp macro="">
      <cdr:nvCxnSpPr>
        <cdr:cNvPr id="11" name="Прямая со стрелкой 10"/>
        <cdr:cNvCxnSpPr/>
      </cdr:nvCxnSpPr>
      <cdr:spPr>
        <a:xfrm xmlns:a="http://schemas.openxmlformats.org/drawingml/2006/main" flipV="1">
          <a:off x="5780440" y="792088"/>
          <a:ext cx="835107"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0.2918</cdr:x>
      <cdr:y>0.42208</cdr:y>
    </cdr:from>
    <cdr:to>
      <cdr:x>0.39157</cdr:x>
      <cdr:y>0.57092</cdr:y>
    </cdr:to>
    <cdr:sp macro="" textlink="">
      <cdr:nvSpPr>
        <cdr:cNvPr id="4" name="TextBox 3"/>
        <cdr:cNvSpPr txBox="1"/>
      </cdr:nvSpPr>
      <cdr:spPr>
        <a:xfrm xmlns:a="http://schemas.openxmlformats.org/drawingml/2006/main" rot="20019215">
          <a:off x="2605477" y="759825"/>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a:t>
          </a:r>
          <a:r>
            <a:rPr lang="ru-RU" sz="1200" b="1" dirty="0" smtClean="0">
              <a:latin typeface="Times New Roman" panose="02020603050405020304" pitchFamily="18" charset="0"/>
              <a:cs typeface="Times New Roman" panose="02020603050405020304" pitchFamily="18" charset="0"/>
            </a:rPr>
            <a:t>14 644,57</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0.30645</cdr:x>
      <cdr:y>0.32</cdr:y>
    </cdr:from>
    <cdr:to>
      <cdr:x>0.39516</cdr:x>
      <cdr:y>0.52</cdr:y>
    </cdr:to>
    <cdr:cxnSp macro="">
      <cdr:nvCxnSpPr>
        <cdr:cNvPr id="5" name="Прямая со стрелкой 4"/>
        <cdr:cNvCxnSpPr/>
      </cdr:nvCxnSpPr>
      <cdr:spPr>
        <a:xfrm xmlns:a="http://schemas.openxmlformats.org/drawingml/2006/main" flipV="1">
          <a:off x="2736304" y="576064"/>
          <a:ext cx="792088"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0.48387</cdr:x>
      <cdr:y>0.24</cdr:y>
    </cdr:from>
    <cdr:to>
      <cdr:x>0.56452</cdr:x>
      <cdr:y>0.32</cdr:y>
    </cdr:to>
    <cdr:cxnSp macro="">
      <cdr:nvCxnSpPr>
        <cdr:cNvPr id="10" name="Прямая со стрелкой 9"/>
        <cdr:cNvCxnSpPr/>
      </cdr:nvCxnSpPr>
      <cdr:spPr>
        <a:xfrm xmlns:a="http://schemas.openxmlformats.org/drawingml/2006/main" flipV="1">
          <a:off x="4320480" y="432048"/>
          <a:ext cx="720123"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0.10614</cdr:x>
      <cdr:y>0.50504</cdr:y>
    </cdr:from>
    <cdr:to>
      <cdr:x>0.22285</cdr:x>
      <cdr:y>0.65388</cdr:y>
    </cdr:to>
    <cdr:sp macro="" textlink="">
      <cdr:nvSpPr>
        <cdr:cNvPr id="12" name="TextBox 1"/>
        <cdr:cNvSpPr txBox="1"/>
      </cdr:nvSpPr>
      <cdr:spPr>
        <a:xfrm xmlns:a="http://schemas.openxmlformats.org/drawingml/2006/main" rot="1349139">
          <a:off x="947729" y="909172"/>
          <a:ext cx="1042103" cy="2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- 16 622,06</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0.44133</cdr:x>
      <cdr:y>0.30236</cdr:y>
    </cdr:from>
    <cdr:to>
      <cdr:x>0.55867</cdr:x>
      <cdr:y>0.4524</cdr:y>
    </cdr:to>
    <cdr:sp macro="" textlink="">
      <cdr:nvSpPr>
        <cdr:cNvPr id="16" name="TextBox 1"/>
        <cdr:cNvSpPr txBox="1"/>
      </cdr:nvSpPr>
      <cdr:spPr>
        <a:xfrm xmlns:a="http://schemas.openxmlformats.org/drawingml/2006/main" rot="20835179">
          <a:off x="3940631" y="544309"/>
          <a:ext cx="1047728"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200" b="1" dirty="0" smtClean="0">
              <a:latin typeface="Times New Roman" panose="02020603050405020304" pitchFamily="18" charset="0"/>
              <a:cs typeface="Times New Roman" panose="02020603050405020304" pitchFamily="18" charset="0"/>
            </a:rPr>
            <a:t>+ 10 424,42</a:t>
          </a:r>
        </a:p>
        <a:p xmlns:a="http://schemas.openxmlformats.org/drawingml/2006/main">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+0,00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0.12097</cdr:x>
      <cdr:y>0.4</cdr:y>
    </cdr:from>
    <cdr:to>
      <cdr:x>0.21093</cdr:x>
      <cdr:y>0.61809</cdr:y>
    </cdr:to>
    <cdr:cxnSp macro="">
      <cdr:nvCxnSpPr>
        <cdr:cNvPr id="8" name="Прямая со стрелкой 7"/>
        <cdr:cNvCxnSpPr/>
      </cdr:nvCxnSpPr>
      <cdr:spPr>
        <a:xfrm xmlns:a="http://schemas.openxmlformats.org/drawingml/2006/main">
          <a:off x="1080120" y="720080"/>
          <a:ext cx="803272" cy="39260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35,6 </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64,4</a:t>
          </a:r>
          <a:r>
            <a:rPr lang="ru-RU" sz="1400" b="1" dirty="0" smtClean="0"/>
            <a:t> </a:t>
          </a:r>
          <a:r>
            <a:rPr lang="ru-RU" sz="1400" b="1" dirty="0" smtClean="0"/>
            <a:t>%</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45,5</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54,5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45,6</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54,4</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0.34907</cdr:x>
      <cdr:y>0.82263</cdr:y>
    </cdr:from>
    <cdr:to>
      <cdr:x>0.52717</cdr:x>
      <cdr:y>0.98751</cdr:y>
    </cdr:to>
    <cdr:sp macro="" textlink="">
      <cdr:nvSpPr>
        <cdr:cNvPr id="2" name="TextBox 1"/>
        <cdr:cNvSpPr txBox="1"/>
      </cdr:nvSpPr>
      <cdr:spPr>
        <a:xfrm xmlns:a="http://schemas.openxmlformats.org/drawingml/2006/main">
          <a:off x="3185556" y="2337748"/>
          <a:ext cx="1625198" cy="4685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0.56212</cdr:x>
      <cdr:y>0.84797</cdr:y>
    </cdr:from>
    <cdr:to>
      <cdr:x>0.7144</cdr:x>
      <cdr:y>0.91637</cdr:y>
    </cdr:to>
    <cdr:sp macro="" textlink="">
      <cdr:nvSpPr>
        <cdr:cNvPr id="3" name="TextBox 1"/>
        <cdr:cNvSpPr txBox="1"/>
      </cdr:nvSpPr>
      <cdr:spPr>
        <a:xfrm xmlns:a="http://schemas.openxmlformats.org/drawingml/2006/main">
          <a:off x="5129772"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0.80174</cdr:x>
      <cdr:y>0.84797</cdr:y>
    </cdr:from>
    <cdr:to>
      <cdr:x>0.95402</cdr:x>
      <cdr:y>0.91637</cdr:y>
    </cdr:to>
    <cdr:sp macro="" textlink="">
      <cdr:nvSpPr>
        <cdr:cNvPr id="4" name="TextBox 1"/>
        <cdr:cNvSpPr txBox="1"/>
      </cdr:nvSpPr>
      <cdr:spPr>
        <a:xfrm xmlns:a="http://schemas.openxmlformats.org/drawingml/2006/main">
          <a:off x="7316405" y="2409756"/>
          <a:ext cx="1389663" cy="1943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a:t>
          </a:r>
          <a:r>
            <a:rPr lang="ru-RU" sz="1200" b="1" dirty="0" smtClean="0">
              <a:solidFill>
                <a:schemeClr val="tx1"/>
              </a:solidFill>
              <a:latin typeface="Times New Roman" panose="02020603050405020304" pitchFamily="18" charset="0"/>
              <a:cs typeface="Times New Roman" panose="02020603050405020304" pitchFamily="18" charset="0"/>
            </a:rPr>
            <a:t>234 014,6тыс</a:t>
          </a:r>
          <a:r>
            <a:rPr lang="ru-RU" sz="1200" b="1" dirty="0" smtClean="0">
              <a:solidFill>
                <a:schemeClr val="tx1"/>
              </a:solidFill>
              <a:latin typeface="Times New Roman" panose="02020603050405020304" pitchFamily="18" charset="0"/>
              <a:cs typeface="Times New Roman" panose="02020603050405020304" pitchFamily="18" charset="0"/>
            </a:rPr>
            <a:t>.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68 659,7т.р.,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a:t>
          </a:r>
          <a:r>
            <a:rPr lang="ru-RU" sz="1200" b="1" dirty="0" smtClean="0">
              <a:solidFill>
                <a:schemeClr val="tx1"/>
              </a:solidFill>
              <a:latin typeface="Times New Roman" panose="02020603050405020304" pitchFamily="18" charset="0"/>
              <a:cs typeface="Times New Roman" panose="02020603050405020304" pitchFamily="18" charset="0"/>
            </a:rPr>
            <a:t>165 354,9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тыс. 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90</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5.xml"/></Relationships>
</file>

<file path=ppt/slides/_rels/slide8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3.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2.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27.jpeg"/><Relationship Id="rId7" Type="http://schemas.openxmlformats.org/officeDocument/2006/relationships/image" Target="../media/image13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1556792"/>
            <a:ext cx="9143640" cy="5283800"/>
          </a:xfrm>
          <a:prstGeom prst="rect">
            <a:avLst/>
          </a:prstGeom>
          <a:ln>
            <a:noFill/>
          </a:ln>
        </p:spPr>
      </p:pic>
      <p:sp>
        <p:nvSpPr>
          <p:cNvPr id="88" name="CustomShape 1"/>
          <p:cNvSpPr/>
          <p:nvPr/>
        </p:nvSpPr>
        <p:spPr>
          <a:xfrm>
            <a:off x="125656" y="116632"/>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Решение Совета городского округа «Вуктыл»  от 23 декабря 2020 № 36</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2021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2023 годов </a:t>
            </a:r>
          </a:p>
          <a:p>
            <a:pPr algn="ctr"/>
            <a:r>
              <a:rPr lang="ru-RU" sz="1400" b="1" i="1" dirty="0" smtClean="0">
                <a:solidFill>
                  <a:srgbClr val="0000FF"/>
                </a:solidFill>
                <a:latin typeface="Times New Roman" panose="02020603050405020304" pitchFamily="18" charset="0"/>
                <a:cs typeface="Times New Roman" panose="02020603050405020304" pitchFamily="18" charset="0"/>
              </a:rPr>
              <a:t>(в редакции решения Совета ГО «Вуктыл» от 24.02.2021 № 41, </a:t>
            </a:r>
            <a:r>
              <a:rPr lang="ru-RU" sz="1400" b="1" i="1" dirty="0" smtClean="0">
                <a:solidFill>
                  <a:srgbClr val="0000FF"/>
                </a:solidFill>
                <a:latin typeface="Times New Roman" panose="02020603050405020304" pitchFamily="18" charset="0"/>
                <a:cs typeface="Times New Roman" panose="02020603050405020304" pitchFamily="18" charset="0"/>
              </a:rPr>
              <a:t>от 30</a:t>
            </a:r>
            <a:r>
              <a:rPr lang="ru-RU" sz="1400" b="1" i="1" dirty="0" smtClean="0">
                <a:solidFill>
                  <a:srgbClr val="0000FF"/>
                </a:solidFill>
                <a:latin typeface="Times New Roman" panose="02020603050405020304" pitchFamily="18" charset="0"/>
                <a:cs typeface="Times New Roman" panose="02020603050405020304" pitchFamily="18" charset="0"/>
              </a:rPr>
              <a:t>.06.2021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64)</a:t>
            </a:r>
            <a:endParaRPr lang="ru-RU" sz="1400" b="1" i="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963033175"/>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01.10.2020г.,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16278802"/>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3386551211"/>
              </p:ext>
            </p:extLst>
          </p:nvPr>
        </p:nvGraphicFramePr>
        <p:xfrm>
          <a:off x="179512" y="3573016"/>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222045611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2020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84760757"/>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2021-2023 годы»</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12,0%</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17,4%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2021 год и плановый период 2022 и 2023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294711491"/>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797641881"/>
              </p:ext>
            </p:extLst>
          </p:nvPr>
        </p:nvGraphicFramePr>
        <p:xfrm>
          <a:off x="321024" y="1340768"/>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1484572503"/>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066231685"/>
              </p:ext>
            </p:extLst>
          </p:nvPr>
        </p:nvGraphicFramePr>
        <p:xfrm>
          <a:off x="1979712" y="1196752"/>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3504205642"/>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2021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2022 и2023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2021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2023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dirty="0">
                <a:solidFill>
                  <a:srgbClr val="7030A0"/>
                </a:solidFill>
                <a:latin typeface="Times New Roman" panose="02020603050405020304" pitchFamily="18" charset="0"/>
                <a:cs typeface="Times New Roman" panose="02020603050405020304" pitchFamily="18" charset="0"/>
              </a:rPr>
              <a:t>В 2019 году объем налоговых доходов, поступивших в бюджет МОГО «Вуктыл» (далее – бюджет округа), составил 219 050,1 тыс. руб., что на 53 455,5 тыс. руб. или на 32,3 %  больше уровня 2018 года. За первое полугодие 2020 года в бюджет округа поступило аналогичных доходов в размере 91 925,1 тыс. руб. Удельный вес налоговых поступлений в общем объеме налоговых и неналоговых доходов бюджета округа в 2019 году составил 83,1 %. Традиционно основным источником формирования налоговых доходов в отчетном периоде является налог на доходы физических лиц (89,8 %). В 2019 году в бюджет округа поступило доходов от арендной платы за муниципальное имущество МОГО «Вуктыл», земельные участки, продажи муниципального имущества, земельных участков в размере 35 097,3 тыс. руб., что больше уровня 2018 года на 7 019,7 тыс. руб. или на 25 %. В 2020 году в условиях ухудшения экономической ситуации, вызванной распространением </a:t>
            </a:r>
            <a:r>
              <a:rPr lang="ru-RU" sz="1000" dirty="0" err="1">
                <a:solidFill>
                  <a:srgbClr val="7030A0"/>
                </a:solidFill>
                <a:latin typeface="Times New Roman" panose="02020603050405020304" pitchFamily="18" charset="0"/>
                <a:cs typeface="Times New Roman" panose="02020603050405020304" pitchFamily="18" charset="0"/>
              </a:rPr>
              <a:t>коронавирусной</a:t>
            </a:r>
            <a:r>
              <a:rPr lang="ru-RU" sz="1000" dirty="0">
                <a:solidFill>
                  <a:srgbClr val="7030A0"/>
                </a:solidFill>
                <a:latin typeface="Times New Roman" panose="02020603050405020304" pitchFamily="18" charset="0"/>
                <a:cs typeface="Times New Roman" panose="02020603050405020304" pitchFamily="18" charset="0"/>
              </a:rPr>
              <a:t> инфекции COVID-19, сократились поступления неналоговых доходов в бюджет округа. За 6 месяцев текущего года поступления снизились на 5,1 млн. руб. или на 33,1 %, относительно уровня поступлений за аналогичный период прошлого года и составили 13 098,8 тыс. руб. Согласно информации Межрайонной ИФНС № 3 по Республике Коми существуют риски неисполнения налоговых доходов бюджета округа в 2020 году в сумме 10 293,0 тыс. руб. в связи с  принятыми федеральными и региональными мерами поддержки субъектов малого и среднего предпринимательства, переводом значительным количеством организаций в период введенного режима самоизоляции и объявленных нерабочих дней с 30 марта 2020 года по 08 мая 2020 года работников на неполное рабочее время с выплатой заработной платы пропорционально отработанному времени, либо на оплату в размере двух третей средней заработной платы. </a:t>
            </a:r>
          </a:p>
          <a:p>
            <a:pPr algn="just"/>
            <a:r>
              <a:rPr lang="ru-RU" sz="1000" dirty="0">
                <a:solidFill>
                  <a:srgbClr val="7030A0"/>
                </a:solidFill>
                <a:latin typeface="Times New Roman" panose="02020603050405020304" pitchFamily="18" charset="0"/>
                <a:cs typeface="Times New Roman" panose="02020603050405020304" pitchFamily="18" charset="0"/>
              </a:rPr>
              <a:t>На основании заявлений субъектов малого и среднего предпринимательства предоставлены меры имущественной поддержки в виде отсрочки и освобождения от арендных платежей, при этом бюджет округа недополучит неналоговых доходов в сумме 2515,2 тыс. руб. </a:t>
            </a:r>
          </a:p>
          <a:p>
            <a:pPr algn="just"/>
            <a:r>
              <a:rPr lang="ru-RU" sz="1000" dirty="0">
                <a:solidFill>
                  <a:srgbClr val="7030A0"/>
                </a:solidFill>
                <a:latin typeface="Times New Roman" panose="02020603050405020304" pitchFamily="18" charset="0"/>
                <a:cs typeface="Times New Roman" panose="02020603050405020304" pitchFamily="18" charset="0"/>
              </a:rPr>
              <a:t>Таким образом, объем выпадающих налоговых и неналоговых доходов бюджета округа составит 12 808,2 тыс. руб., что на 38 575,7 тыс. руб. ниже прошлогоднего уровня поступлений, а также объема налоговых и неналоговых доходов, запланированных в бюджете округа на 2020 год.</a:t>
            </a:r>
          </a:p>
          <a:p>
            <a:pPr algn="just"/>
            <a:r>
              <a:rPr lang="ru-RU" sz="1000" dirty="0">
                <a:solidFill>
                  <a:srgbClr val="7030A0"/>
                </a:solidFill>
                <a:latin typeface="Times New Roman" panose="02020603050405020304" pitchFamily="18" charset="0"/>
                <a:cs typeface="Times New Roman" panose="02020603050405020304" pitchFamily="18" charset="0"/>
              </a:rPr>
              <a:t>По исполнению доходной части бюджета округа за 1 полугодие 2020 года уже недополучено налоговых и неналоговых доходов в сумме 8 050,3 тыс. руб., основную долю из которых составляют НДФЛ, налоги на совокупный доход и доходы от имущества. При этом полученные городским округом «Вуктыл» из республиканского бюджета Республики Коми дополнительные дотации в общем объеме 18 794,8 тыс. руб., из которых 5 794,8 тыс. руб. предоставлены в целях компенсации снижения поступления налоговых и неналоговых доходов, лишь частично покрывают выпадающие доходы бюджета округа.</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на конкурсной основе предоставлены субсидии двум социально ориентированным некоммерческим организациям, зарегистрированным на территории           МОГО «Вуктыл», не являющимся муниципальными учреждениями  и осуществляющими деятельность по приоритетным направлениям в соответствии с учредительными документами, на общую сумму 217,089 тыс. руб., в том числе за счет средств республиканского бюджета Республики Коми 67,089 тыс. руб. (в 2018 году были предоставлены субсидии также двум социально ориентированным некоммерческим организациям на общую сумму 225,0  тыс. руб.). Вместе с тем продолжился рост расходной части бюджета округа. В целом расходы бюджета округа в 2019 году составили 645 251,6 тыс. руб., увеличившись по сравнению с предыдущим годом на 45 333,2 тыс. руб. или на 7,6 %. Прирост расходов на оплату труда в большей степени обусловлен принятыми решениями о повышении минимального размера оплаты труда с 1 января 2019 года и повышении уровня заработной платы отдельных категорий работников бюджетной сферы в соответствии с майскими Указами Президента Российской Федерации и Указом № 204.</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452 557,8 тыс. руб. или 70,1 % от всех расходов.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в целях обеспечения выполнения положений майских Указов Президента Российской Федерации и Указа № 204 в части доведения уровня заработной платы отдельных категорий работников бюджетной сферы до установленных значений и удержания его в бюджет округа из республиканского бюджета Республики Коми поступили средства в размере 35 721,2 тыс. руб. </a:t>
            </a:r>
            <a:r>
              <a:rPr lang="ru-RU" sz="1000" dirty="0" smtClean="0">
                <a:solidFill>
                  <a:srgbClr val="7030A0"/>
                </a:solidFill>
                <a:latin typeface="Times New Roman" panose="02020603050405020304" pitchFamily="18" charset="0"/>
                <a:cs typeface="Times New Roman" panose="02020603050405020304" pitchFamily="18" charset="0"/>
              </a:rPr>
              <a:t>Начиная </a:t>
            </a:r>
            <a:r>
              <a:rPr lang="ru-RU" sz="1000" dirty="0">
                <a:solidFill>
                  <a:srgbClr val="7030A0"/>
                </a:solidFill>
                <a:latin typeface="Times New Roman" panose="02020603050405020304" pitchFamily="18" charset="0"/>
                <a:cs typeface="Times New Roman" panose="02020603050405020304" pitchFamily="18" charset="0"/>
              </a:rPr>
              <a:t>с 2019 года в расходы муниципальных программ городского округа «Вуктыл» включены четыре национальных проекта, разработанных в соответствии с Указом № 204, в общей сумме данные расходы в бюджете округа составили 23 734,0 тыс. руб. В 2020 году в муниципальные программы городского округа «Вуктыл» включены расходы на реализацию пяти национальных проектов на общую сумму  67 138,9 тыс. руб., предусмотренную в бюджете округа.</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000" dirty="0">
                <a:solidFill>
                  <a:srgbClr val="7030A0"/>
                </a:solidFill>
                <a:latin typeface="Times New Roman" panose="02020603050405020304" pitchFamily="18" charset="0"/>
                <a:cs typeface="Times New Roman" panose="02020603050405020304" pitchFamily="18" charset="0"/>
              </a:rPr>
              <a:t>В течение 2019 года администрацией ГО «Вуктыл»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округа.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из федерального бюджета и республиканского бюджета Республики Коми в бюджет округа были привлечены средства на общую сумму 102 644,3 тыс. руб. с целью софинансирования муниципальных программ (подпрограмм).</a:t>
            </a:r>
          </a:p>
          <a:p>
            <a:pPr algn="just"/>
            <a:r>
              <a:rPr lang="ru-RU" sz="1000" dirty="0">
                <a:solidFill>
                  <a:srgbClr val="7030A0"/>
                </a:solidFill>
                <a:latin typeface="Times New Roman" panose="02020603050405020304" pitchFamily="18" charset="0"/>
                <a:cs typeface="Times New Roman" panose="02020603050405020304" pitchFamily="18" charset="0"/>
              </a:rPr>
              <a:t> В целях повышения открытости (прозрачности), результативности и эффективности использования средств бюджета округа в 2019 году и первом полугодии 2020 года продолжена работа по следующим направлениям:</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разрабатывается и утверждается по программно-целевому методу;</a:t>
            </a:r>
          </a:p>
          <a:p>
            <a:pPr algn="just"/>
            <a:r>
              <a:rPr lang="ru-RU" sz="1000" dirty="0">
                <a:solidFill>
                  <a:srgbClr val="7030A0"/>
                </a:solidFill>
                <a:latin typeface="Times New Roman" panose="02020603050405020304" pitchFamily="18" charset="0"/>
                <a:cs typeface="Times New Roman" panose="02020603050405020304" pitchFamily="18" charset="0"/>
              </a:rPr>
              <a:t>ежегодно проводится оценка эффективности муниципальных программ, предусматривающая комплексный подход к оценке программ с учетом качества их формирования и эффективности реализации;</a:t>
            </a:r>
          </a:p>
          <a:p>
            <a:pPr algn="just"/>
            <a:r>
              <a:rPr lang="ru-RU" sz="1000" dirty="0">
                <a:solidFill>
                  <a:srgbClr val="7030A0"/>
                </a:solidFill>
                <a:latin typeface="Times New Roman" panose="02020603050405020304" pitchFamily="18" charset="0"/>
                <a:cs typeface="Times New Roman" panose="02020603050405020304" pitchFamily="18" charset="0"/>
              </a:rPr>
              <a:t>годовой отчет о ходе реализации и оценке эффективности муниципальных программ городского округа «Вуктыл» публикуется  на сайте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сфере повышения эффективности и результативности бюджетных расходов на коммунальные услуги в 2019 и в прошедшем периоде 2020 года активизировалась работа по заключению </a:t>
            </a:r>
            <a:r>
              <a:rPr lang="ru-RU" sz="1000" dirty="0" err="1">
                <a:solidFill>
                  <a:srgbClr val="7030A0"/>
                </a:solidFill>
                <a:latin typeface="Times New Roman" panose="02020603050405020304" pitchFamily="18" charset="0"/>
                <a:cs typeface="Times New Roman" panose="02020603050405020304" pitchFamily="18" charset="0"/>
              </a:rPr>
              <a:t>энергосервисных</a:t>
            </a:r>
            <a:r>
              <a:rPr lang="ru-RU" sz="1000" dirty="0">
                <a:solidFill>
                  <a:srgbClr val="7030A0"/>
                </a:solidFill>
                <a:latin typeface="Times New Roman" panose="02020603050405020304" pitchFamily="18" charset="0"/>
                <a:cs typeface="Times New Roman" panose="02020603050405020304" pitchFamily="18" charset="0"/>
              </a:rPr>
              <a:t> контрактов (далее - ЭСКО) в городском округе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2019 - 2020 годах продолжена планомерная работа по повышению степени централизации закупок в городском округе «Вуктыл».  </a:t>
            </a:r>
          </a:p>
          <a:p>
            <a:pPr algn="just"/>
            <a:r>
              <a:rPr lang="ru-RU" sz="1000" dirty="0">
                <a:solidFill>
                  <a:srgbClr val="7030A0"/>
                </a:solidFill>
                <a:latin typeface="Times New Roman" panose="02020603050405020304" pitchFamily="18" charset="0"/>
                <a:cs typeface="Times New Roman" panose="02020603050405020304" pitchFamily="18" charset="0"/>
              </a:rPr>
              <a:t>Еще 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Непосредственное участие населения в решении вопросов местного значения (отбор приоритетных, софинансирование, контроль за реализацией проектов) обеспечивается в рамках реализации проекта «Народный бюджет». В 2019 году финансовое обеспечение 11 проектов составило 5 090,1 тыс. руб. В 2020 году в рамках реализации 8 проектов «Народный бюджет» предусмотрено 7 335,1 тыс. руб.</a:t>
            </a:r>
          </a:p>
          <a:p>
            <a:pPr algn="just"/>
            <a:r>
              <a:rPr lang="ru-RU" sz="1000" dirty="0">
                <a:solidFill>
                  <a:srgbClr val="7030A0"/>
                </a:solidFill>
                <a:latin typeface="Times New Roman" panose="02020603050405020304" pitchFamily="18" charset="0"/>
                <a:cs typeface="Times New Roman" panose="02020603050405020304" pitchFamily="18" charset="0"/>
              </a:rPr>
              <a:t>По итогам исполнения бюджета округа за 2019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2018 годом увеличился на 20,5 % и составил 30 500,0 тыс. руб., что составляет 11,6 % от суммы  доходов бюджета округа без учета безвозмездных поступлений (263 582,9 тыс. руб.).</a:t>
            </a:r>
          </a:p>
          <a:p>
            <a:pPr algn="just"/>
            <a:r>
              <a:rPr lang="ru-RU" sz="1000" dirty="0">
                <a:solidFill>
                  <a:srgbClr val="7030A0"/>
                </a:solidFill>
                <a:latin typeface="Times New Roman" panose="02020603050405020304" pitchFamily="18" charset="0"/>
                <a:cs typeface="Times New Roman" panose="02020603050405020304" pitchFamily="18" charset="0"/>
              </a:rPr>
              <a:t>Начиная с 2017 года реализуется Программа оздоровления. По итогам проведенных мероприятий Программы оздоровления совокупный бюджетный эффект в 2019 году составил 9 883,5 тыс. руб. (90,4 % от планового значения), совокупный бюджетный эффект на 1 июля 2020 года составил 521,7 тыс. руб. при плановом значении 985,0 тыс. руб.</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проведены мероприятия по оптимизации сети муниципальных учреждений в форме  реорганизации:</a:t>
            </a:r>
          </a:p>
          <a:p>
            <a:pPr algn="just"/>
            <a:r>
              <a:rPr lang="ru-RU" sz="1000" dirty="0">
                <a:solidFill>
                  <a:srgbClr val="7030A0"/>
                </a:solidFill>
                <a:latin typeface="Times New Roman" panose="02020603050405020304" pitchFamily="18" charset="0"/>
                <a:cs typeface="Times New Roman" panose="02020603050405020304" pitchFamily="18" charset="0"/>
              </a:rPr>
              <a:t> МБДОУ детский сад «Солнышко» с. Подчерье присоединено к МБДОУ Детский сад «Золотой ключик» г. Вуктыл»; </a:t>
            </a:r>
          </a:p>
          <a:p>
            <a:pPr algn="just"/>
            <a:r>
              <a:rPr lang="ru-RU" sz="1000" dirty="0">
                <a:solidFill>
                  <a:srgbClr val="7030A0"/>
                </a:solidFill>
                <a:latin typeface="Times New Roman" panose="02020603050405020304" pitchFamily="18" charset="0"/>
                <a:cs typeface="Times New Roman" panose="02020603050405020304" pitchFamily="18" charset="0"/>
              </a:rPr>
              <a:t>МБДОУ «Средняя общеобразовательная школа» с. Подчерье присоединено к МБОУ «Средняя общеобразовательная школа № 2 им. Г.В. Кравченко» г.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результате проведенных мероприятий количество муниципальных учреждений городского округа «Вуктыл» сократилось с 17 до 15.</a:t>
            </a:r>
          </a:p>
          <a:p>
            <a:pPr algn="just"/>
            <a:r>
              <a:rPr lang="ru-RU" sz="1000" dirty="0">
                <a:solidFill>
                  <a:srgbClr val="7030A0"/>
                </a:solidFill>
                <a:latin typeface="Times New Roman" panose="02020603050405020304" pitchFamily="18" charset="0"/>
                <a:cs typeface="Times New Roman" panose="02020603050405020304" pitchFamily="18" charset="0"/>
              </a:rPr>
              <a:t>Также проводились оптимизационные мероприятия по сокращению штатных единиц в образовательных организациях. По итогу 2019 года сокращено 28,7 штатных единиц в образовательных организациях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С 01 января 2019 года произведен переход на новое исполнение бюджета округа через Управление Федерального казначейства по Республике Коми.</a:t>
            </a:r>
          </a:p>
          <a:p>
            <a:pPr algn="just"/>
            <a:r>
              <a:rPr lang="ru-RU" sz="1000" dirty="0">
                <a:solidFill>
                  <a:srgbClr val="7030A0"/>
                </a:solidFill>
                <a:latin typeface="Times New Roman" panose="02020603050405020304" pitchFamily="18" charset="0"/>
                <a:cs typeface="Times New Roman" panose="02020603050405020304" pitchFamily="18" charset="0"/>
              </a:rPr>
              <a:t>По результатам мониторинга качества предоставления муниципальных услуг городского округа «Вуктыл» за 2019 год установлено, что уровень удовлетворенности заявителей составил 99,3%. Нарушений по качеству представления услуг в городском округе «Вуктыл» за 2019 год Министерством экономики Республики Коми не выявлено. Итоговые показатели по пяти критериям оценки: время предоставления услуги, комфортность условий в помещении, в котором предоставлена услуга, доступность информации о порядке предоставления услуги за 2019 год в городском округе «Вуктыл» составляют от 99,3% до 100%.</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2021 год и плановый период 2022 и 2023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61,1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11,4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85,1%</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14,9%</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- 820,5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2020 – 2021 годы</a:t>
            </a:r>
            <a:endParaRPr lang="ru-RU" sz="2000" spc="-1" dirty="0">
              <a:latin typeface="Arial"/>
            </a:endParaRPr>
          </a:p>
        </p:txBody>
      </p:sp>
      <p:sp>
        <p:nvSpPr>
          <p:cNvPr id="3" name="Прямоугольник 2"/>
          <p:cNvSpPr/>
          <p:nvPr/>
        </p:nvSpPr>
        <p:spPr>
          <a:xfrm>
            <a:off x="5328" y="653872"/>
            <a:ext cx="8928992" cy="1015663"/>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Бюджет МО ГО «Вуктыл» на 2021 год как и в 2020 году направлен на исполнение социально значимых расходных обязательств,  в том числе выполнение задач, поставленных майскими указами Президента РФ, индексацию расходов на оплату труда работникам бюджетной сферы, на которых не распространяются майские указы Президента РФ, оптимизацию неэффективных расходов, перераспределение 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13850715"/>
              </p:ext>
            </p:extLst>
          </p:nvPr>
        </p:nvGraphicFramePr>
        <p:xfrm>
          <a:off x="179512" y="2469753"/>
          <a:ext cx="3816424" cy="3807599"/>
        </p:xfrm>
        <a:graphic>
          <a:graphicData uri="http://schemas.openxmlformats.org/drawingml/2006/table">
            <a:tbl>
              <a:tblPr firstRow="1" bandRow="1">
                <a:tableStyleId>{5C22544A-7EE6-4342-B048-85BDC9FD1C3A}</a:tableStyleId>
              </a:tblPr>
              <a:tblGrid>
                <a:gridCol w="3816424"/>
              </a:tblGrid>
              <a:tr h="543943">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79928">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cell3D prstMaterial="dkEdge">
                      <a:bevel w="50800" prst="hardEdge"/>
                      <a:lightRig rig="flood" dir="t"/>
                    </a:cell3D>
                  </a:tcPr>
                </a:tc>
              </a:tr>
              <a:tr h="95190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679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919367492"/>
              </p:ext>
            </p:extLst>
          </p:nvPr>
        </p:nvGraphicFramePr>
        <p:xfrm>
          <a:off x="4716016" y="2469755"/>
          <a:ext cx="3816424" cy="3767557"/>
        </p:xfrm>
        <a:graphic>
          <a:graphicData uri="http://schemas.openxmlformats.org/drawingml/2006/table">
            <a:tbl>
              <a:tblPr firstRow="1" bandRow="1">
                <a:tableStyleId>{5C22544A-7EE6-4342-B048-85BDC9FD1C3A}</a:tableStyleId>
              </a:tblPr>
              <a:tblGrid>
                <a:gridCol w="3816424"/>
              </a:tblGrid>
              <a:tr h="527197">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936104">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67589">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входной группы здания «Дом быта»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916587">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жилых домов внутридомовым (внутриквартирным) оборудованием в рамках газификации с. Дутово</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720080">
                <a:tc>
                  <a:txBody>
                    <a:bodyPr/>
                    <a:lstStyle/>
                    <a:p>
                      <a:pPr algn="ctr"/>
                      <a:r>
                        <a:rPr lang="ru-RU" sz="1200" b="0" strike="noStrike" spc="-1" dirty="0" smtClean="0">
                          <a:latin typeface="Times New Roman" panose="02020603050405020304" pitchFamily="18" charset="0"/>
                          <a:cs typeface="Times New Roman" panose="02020603050405020304" pitchFamily="18" charset="0"/>
                        </a:rPr>
                        <a:t>Обустройство наиболее посещаемых муниципальных территорий (городская площадь)</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endParaRPr lang="ru-RU" sz="1800" b="0" strike="noStrike" spc="-1" dirty="0">
              <a:latin typeface="Arial"/>
            </a:endParaRPr>
          </a:p>
        </p:txBody>
      </p:sp>
      <p:graphicFrame>
        <p:nvGraphicFramePr>
          <p:cNvPr id="9" name="Диаграмма 8"/>
          <p:cNvGraphicFramePr/>
          <p:nvPr>
            <p:extLst>
              <p:ext uri="{D42A27DB-BD31-4B8C-83A1-F6EECF244321}">
                <p14:modId xmlns:p14="http://schemas.microsoft.com/office/powerpoint/2010/main" val="1362194737"/>
              </p:ext>
            </p:extLst>
          </p:nvPr>
        </p:nvGraphicFramePr>
        <p:xfrm>
          <a:off x="9168" y="1287200"/>
          <a:ext cx="3888432" cy="440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Диаграмма 14"/>
          <p:cNvGraphicFramePr/>
          <p:nvPr>
            <p:extLst>
              <p:ext uri="{D42A27DB-BD31-4B8C-83A1-F6EECF244321}">
                <p14:modId xmlns:p14="http://schemas.microsoft.com/office/powerpoint/2010/main" val="3835094414"/>
              </p:ext>
            </p:extLst>
          </p:nvPr>
        </p:nvGraphicFramePr>
        <p:xfrm>
          <a:off x="6012160" y="1340768"/>
          <a:ext cx="3888432" cy="42484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extLst>
              <p:ext uri="{D42A27DB-BD31-4B8C-83A1-F6EECF244321}">
                <p14:modId xmlns:p14="http://schemas.microsoft.com/office/powerpoint/2010/main" val="927619173"/>
              </p:ext>
            </p:extLst>
          </p:nvPr>
        </p:nvGraphicFramePr>
        <p:xfrm>
          <a:off x="2987824" y="1340768"/>
          <a:ext cx="3888432" cy="4248472"/>
        </p:xfrm>
        <a:graphic>
          <a:graphicData uri="http://schemas.openxmlformats.org/drawingml/2006/chart">
            <c:chart xmlns:c="http://schemas.openxmlformats.org/drawingml/2006/chart" xmlns:r="http://schemas.openxmlformats.org/officeDocument/2006/relationships" r:id="rId6"/>
          </a:graphicData>
        </a:graphic>
      </p:graphicFrame>
      <p:sp>
        <p:nvSpPr>
          <p:cNvPr id="19" name="CustomShape 2"/>
          <p:cNvSpPr/>
          <p:nvPr/>
        </p:nvSpPr>
        <p:spPr>
          <a:xfrm>
            <a:off x="346080" y="571688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400 526,5</a:t>
            </a:r>
            <a:endParaRPr lang="ru-RU" sz="1800" b="0" strike="noStrike" spc="-1" dirty="0">
              <a:latin typeface="Arial"/>
            </a:endParaRPr>
          </a:p>
        </p:txBody>
      </p:sp>
      <p:sp>
        <p:nvSpPr>
          <p:cNvPr id="20"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320 123,4</a:t>
            </a:r>
            <a:endParaRPr lang="ru-RU" sz="1800" b="0" strike="noStrike" spc="-1" dirty="0">
              <a:latin typeface="Arial"/>
            </a:endParaRPr>
          </a:p>
        </p:txBody>
      </p:sp>
      <p:sp>
        <p:nvSpPr>
          <p:cNvPr id="21"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320 020,8</a:t>
            </a:r>
          </a:p>
          <a:p>
            <a:pPr algn="ctr">
              <a:lnSpc>
                <a:spcPct val="100000"/>
              </a:lnSpc>
            </a:pP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74752115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1967654569"/>
              </p:ext>
            </p:extLst>
          </p:nvPr>
        </p:nvGraphicFramePr>
        <p:xfrm>
          <a:off x="13032" y="980728"/>
          <a:ext cx="8928992" cy="36599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210425550"/>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460173323"/>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1900271751"/>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32750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4142272547"/>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78487493"/>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4068186364"/>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758122529"/>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2019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2021  к 2020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2023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263 582,90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231 819,40</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-9 965,00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221 854,40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264 706,90</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267 159,40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НАЛОГОВЫЕ ДОХОДЫ     183 270,4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196 746,20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164 527,10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-3 059,70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161 467,40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200 396,00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202 841,10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6 536,10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7 261,30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912,70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8 174,00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8 499,80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8 655,50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9 820,90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8 613,70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-1 043,70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7 570,00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6 913,00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10 095,00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3 267,00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3 692,80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76,20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3 769,00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3 893,00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3 928,00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2 679,90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1 979,90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310,10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2 290,00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2 335,00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2 380,00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НЕНАЛОГОВЫЕ ДОХОДЫ     38 584,0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32 606,50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37 650,90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-9 171,00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28 479,90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31 836,30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29 236,60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244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5 457,40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4 703,00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-174,60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4 528,40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4 801,40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4 712,80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3 480,80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1 272,90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1 794,40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3 067,30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3 062,20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2 225,20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2 949,20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1 868,20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448,30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2 316,50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2 761,50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2 876,50</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43,1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610976"/>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a:t>
            </a:r>
            <a:r>
              <a:rPr lang="ru-RU" sz="1400" b="1" strike="noStrike" spc="-1" dirty="0" smtClean="0">
                <a:solidFill>
                  <a:srgbClr val="000000"/>
                </a:solidFill>
                <a:latin typeface="Times New Roman"/>
                <a:ea typeface="Microsoft YaHei"/>
              </a:rPr>
              <a:t>»</a:t>
            </a:r>
          </a:p>
          <a:p>
            <a:pPr algn="ctr">
              <a:lnSpc>
                <a:spcPct val="100000"/>
              </a:lnSpc>
            </a:pP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на </a:t>
            </a:r>
            <a:r>
              <a:rPr lang="ru-RU" sz="1400" b="1" strike="noStrike" spc="-1" dirty="0" smtClean="0">
                <a:solidFill>
                  <a:srgbClr val="000000"/>
                </a:solidFill>
                <a:latin typeface="Times New Roman"/>
                <a:ea typeface="Microsoft YaHei"/>
              </a:rPr>
              <a:t>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3798520"/>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3855681922"/>
              </p:ext>
            </p:extLst>
          </p:nvPr>
        </p:nvGraphicFramePr>
        <p:xfrm>
          <a:off x="147256" y="3994200"/>
          <a:ext cx="6096000" cy="286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276829416"/>
              </p:ext>
            </p:extLst>
          </p:nvPr>
        </p:nvGraphicFramePr>
        <p:xfrm>
          <a:off x="122597" y="980728"/>
          <a:ext cx="8898806" cy="5760642"/>
        </p:xfrm>
        <a:graphic>
          <a:graphicData uri="http://schemas.openxmlformats.org/drawingml/2006/table">
            <a:tbl>
              <a:tblPr>
                <a:tableStyleId>{284E427A-3D55-4303-BF80-6455036E1DE7}</a:tableStyleId>
              </a:tblPr>
              <a:tblGrid>
                <a:gridCol w="3801331"/>
                <a:gridCol w="776996"/>
                <a:gridCol w="1023204"/>
                <a:gridCol w="921012"/>
                <a:gridCol w="810447"/>
                <a:gridCol w="782908"/>
                <a:gridCol w="782908"/>
              </a:tblGrid>
              <a:tr h="66495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(факт)</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50015">
                <a:tc>
                  <a:txBody>
                    <a:bodyPr/>
                    <a:lstStyle/>
                    <a:p>
                      <a:pPr algn="ctr" rtl="0" fontAlgn="ctr"/>
                      <a:r>
                        <a:rPr lang="ru-RU" sz="1200" b="1" i="0" u="none" strike="noStrike">
                          <a:solidFill>
                            <a:srgbClr val="000000"/>
                          </a:solidFill>
                          <a:effectLst/>
                          <a:latin typeface="Times New Roman"/>
                        </a:rPr>
                        <a:t>  Безвозмездные поступления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373 676,30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601 125,30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-200 709,30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400 416,00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320 123,40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320 020,80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на выравнивание бюджетной обеспеченности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-4 101,20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Дотации </a:t>
                      </a:r>
                      <a:r>
                        <a:rPr lang="ru-RU" sz="1200" b="0" i="0" u="none" strike="noStrike" dirty="0">
                          <a:solidFill>
                            <a:srgbClr val="000000"/>
                          </a:solidFill>
                          <a:effectLst/>
                          <a:latin typeface="Times New Roman"/>
                        </a:rPr>
                        <a:t>бюджетам на поддержку мер по обеспечению сбалансированности бюджетов</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33 006,70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-19 156,50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549394">
                <a:tc>
                  <a:txBody>
                    <a:bodyPr/>
                    <a:lstStyle/>
                    <a:p>
                      <a:pPr algn="just" rtl="0" fontAlgn="ctr"/>
                      <a:r>
                        <a:rPr lang="ru-RU" sz="1200" b="0" i="0" u="none" strike="noStrike">
                          <a:solidFill>
                            <a:srgbClr val="000000"/>
                          </a:solidFill>
                          <a:effectLst/>
                          <a:latin typeface="Times New Roman"/>
                        </a:rPr>
                        <a:t>Дотации (гранты) бюджетам за достижение показателей деятельности органов местного самоуправления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a:solidFill>
                            <a:srgbClr val="000000"/>
                          </a:solidFill>
                          <a:effectLst/>
                          <a:latin typeface="Times New Roman"/>
                        </a:rPr>
                        <a:t>Прочие дотации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84206">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на обеспечение жильем молодых семей</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-118,30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софинансирование кап. вложений в объекты муниципальной собственности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11 158,00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-145 984,70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70009">
                <a:tc>
                  <a:txBody>
                    <a:bodyPr/>
                    <a:lstStyle/>
                    <a:p>
                      <a:pPr algn="just" rtl="0" fontAlgn="ctr"/>
                      <a:r>
                        <a:rPr lang="ru-RU" sz="1200" b="0" i="0" u="none" strike="noStrike" dirty="0" smtClean="0">
                          <a:solidFill>
                            <a:srgbClr val="000000"/>
                          </a:solidFill>
                          <a:effectLst/>
                          <a:latin typeface="Times New Roman"/>
                        </a:rPr>
                        <a:t>Субсидия </a:t>
                      </a:r>
                      <a:r>
                        <a:rPr lang="ru-RU" sz="1200" b="0" i="0" u="none" strike="noStrike" dirty="0">
                          <a:solidFill>
                            <a:srgbClr val="000000"/>
                          </a:solidFill>
                          <a:effectLst/>
                          <a:latin typeface="Times New Roman"/>
                        </a:rPr>
                        <a:t>бюджетам на поддержку отрасли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21 501,80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6 348,40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27 850,20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dirty="0" smtClean="0">
                          <a:solidFill>
                            <a:srgbClr val="000000"/>
                          </a:solidFill>
                          <a:effectLst/>
                          <a:latin typeface="Times New Roman"/>
                        </a:rPr>
                        <a:t>Субсидии </a:t>
                      </a:r>
                      <a:r>
                        <a:rPr lang="ru-RU" sz="1200" b="0" i="0" u="none" strike="noStrike" dirty="0">
                          <a:solidFill>
                            <a:srgbClr val="000000"/>
                          </a:solidFill>
                          <a:effectLst/>
                          <a:latin typeface="Times New Roman"/>
                        </a:rPr>
                        <a:t>бюджетам на обеспечение развития и укрепления МТБ муниципальных домов культуры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605,40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1 411,40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реализацию программ формирования современной городской среды</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4 850,50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4 808,00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5 506,80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на организацию бесплатного горячего питания обучающихся</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4 837,20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8 127,20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8 484,60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8 231,60</a:t>
                      </a:r>
                    </a:p>
                  </a:txBody>
                  <a:tcPr marL="9525" marR="9525" marT="9525" marB="0" anchor="ctr">
                    <a:cell3D prstMaterial="dkEdge">
                      <a:bevel prst="artDeco"/>
                      <a:lightRig rig="flood" dir="t"/>
                    </a:cell3D>
                  </a:tcPr>
                </a:tc>
              </a:tr>
              <a:tr h="450015">
                <a:tc>
                  <a:txBody>
                    <a:bodyPr/>
                    <a:lstStyle/>
                    <a:p>
                      <a:pPr algn="just" rtl="0" fontAlgn="ctr"/>
                      <a:r>
                        <a:rPr lang="ru-RU" sz="1200" b="0" i="0" u="none" strike="noStrike">
                          <a:solidFill>
                            <a:srgbClr val="000000"/>
                          </a:solidFill>
                          <a:effectLst/>
                          <a:latin typeface="Times New Roman"/>
                        </a:rPr>
                        <a:t>Субсидии бюджетам на создание новых мест в образовательных организациях</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301959">
                <a:tc>
                  <a:txBody>
                    <a:bodyPr/>
                    <a:lstStyle/>
                    <a:p>
                      <a:pPr algn="just" rtl="0" fontAlgn="ctr"/>
                      <a:r>
                        <a:rPr lang="ru-RU" sz="1200" b="0" i="0" u="none" strike="noStrike" dirty="0" smtClean="0">
                          <a:solidFill>
                            <a:srgbClr val="000000"/>
                          </a:solidFill>
                          <a:effectLst/>
                          <a:latin typeface="Times New Roman"/>
                        </a:rPr>
                        <a:t>Прочие </a:t>
                      </a:r>
                      <a:r>
                        <a:rPr lang="ru-RU" sz="1200" b="0" i="0" u="none" strike="noStrike" dirty="0">
                          <a:solidFill>
                            <a:srgbClr val="000000"/>
                          </a:solidFill>
                          <a:effectLst/>
                          <a:latin typeface="Times New Roman"/>
                        </a:rPr>
                        <a:t>субсидии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71 630,60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95 570,00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-24 813,90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70 756,10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57 845,70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57 717,90</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2400018620"/>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206681200"/>
              </p:ext>
            </p:extLst>
          </p:nvPr>
        </p:nvGraphicFramePr>
        <p:xfrm>
          <a:off x="134412" y="908721"/>
          <a:ext cx="8875176" cy="5760638"/>
        </p:xfrm>
        <a:graphic>
          <a:graphicData uri="http://schemas.openxmlformats.org/drawingml/2006/table">
            <a:tbl>
              <a:tblPr>
                <a:tableStyleId>{284E427A-3D55-4303-BF80-6455036E1DE7}</a:tableStyleId>
              </a:tblPr>
              <a:tblGrid>
                <a:gridCol w="3834617"/>
                <a:gridCol w="891003"/>
                <a:gridCol w="981205"/>
                <a:gridCol w="924816"/>
                <a:gridCol w="791835"/>
                <a:gridCol w="725850"/>
                <a:gridCol w="725850"/>
              </a:tblGrid>
              <a:tr h="729071">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(факт)</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txBody>
                  <a:tcPr marL="90000" marR="90000">
                    <a:cell3D prstMaterial="dkEdge">
                      <a:bevel prst="artDeco"/>
                      <a:lightRig rig="flood" dir="t"/>
                    </a:cell3D>
                  </a:tcPr>
                </a:tc>
              </a:tr>
              <a:tr h="844073">
                <a:tc>
                  <a:txBody>
                    <a:bodyPr/>
                    <a:lstStyle/>
                    <a:p>
                      <a:pPr algn="just" rtl="0" fontAlgn="ctr"/>
                      <a:r>
                        <a:rPr lang="ru-RU" sz="1200" b="0" i="0" u="none" strike="noStrike">
                          <a:solidFill>
                            <a:srgbClr val="000000"/>
                          </a:solidFill>
                          <a:effectLst/>
                          <a:latin typeface="Times New Roman"/>
                        </a:rPr>
                        <a:t> 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318,4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5,9</a:t>
                      </a:r>
                    </a:p>
                  </a:txBody>
                  <a:tcPr marL="9525" marR="9525" marT="9525" marB="0" anchor="ctr">
                    <a:cell3D prstMaterial="dkEdge">
                      <a:bevel prst="artDeco"/>
                      <a:lightRig rig="flood" dir="t"/>
                    </a:cell3D>
                  </a:tcPr>
                </a:tc>
              </a:tr>
              <a:tr h="434701">
                <a:tc>
                  <a:txBody>
                    <a:bodyPr/>
                    <a:lstStyle/>
                    <a:p>
                      <a:pPr algn="l" rtl="0" fontAlgn="ctr"/>
                      <a:r>
                        <a:rPr lang="ru-RU" sz="1200" b="0" i="0" u="none" strike="noStrike">
                          <a:solidFill>
                            <a:srgbClr val="000000"/>
                          </a:solidFill>
                          <a:effectLst/>
                          <a:latin typeface="Times New Roman"/>
                        </a:rPr>
                        <a:t>Субвенции местным бюджетам на выполнение передаваемых полномочий субъектов РФ</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3 320,80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4 314,40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4 629,80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1 864,80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1 882,70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2 092,50</a:t>
                      </a:r>
                    </a:p>
                  </a:txBody>
                  <a:tcPr marL="9525" marR="9525" marT="9525" marB="0" anchor="ctr">
                    <a:cell3D prstMaterial="dkEdge">
                      <a:bevel prst="artDeco"/>
                      <a:lightRig rig="flood" dir="t"/>
                    </a:cell3D>
                  </a:tcPr>
                </a:tc>
              </a:tr>
              <a:tr h="1052379">
                <a:tc>
                  <a:txBody>
                    <a:bodyPr/>
                    <a:lstStyle/>
                    <a:p>
                      <a:pPr algn="l" rtl="0" fontAlgn="ctr"/>
                      <a:r>
                        <a:rPr lang="ru-RU" sz="1200" b="0" i="0" u="none" strike="noStrike">
                          <a:solidFill>
                            <a:srgbClr val="000000"/>
                          </a:solidFill>
                          <a:effectLst/>
                          <a:latin typeface="Times New Roman"/>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r>
              <a:tr h="635767">
                <a:tc>
                  <a:txBody>
                    <a:bodyPr/>
                    <a:lstStyle/>
                    <a:p>
                      <a:pPr algn="l" rtl="0" fontAlgn="ctr"/>
                      <a:r>
                        <a:rPr lang="ru-RU" sz="1200" b="0" i="0" u="none" strike="noStrike">
                          <a:solidFill>
                            <a:srgbClr val="000000"/>
                          </a:solidFill>
                          <a:effectLst/>
                          <a:latin typeface="Times New Roman"/>
                        </a:rPr>
                        <a:t>Субвенции бюджетам на осуществление первичного воинского учета на территориях, где отсутствуют военные комиссариаты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636,5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1 490,80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1 544,20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1 606,50</a:t>
                      </a:r>
                    </a:p>
                  </a:txBody>
                  <a:tcPr marL="9525" marR="9525" marT="9525" marB="0" anchor="ctr">
                    <a:cell3D prstMaterial="dkEdge">
                      <a:bevel prst="artDeco"/>
                      <a:lightRig rig="flood" dir="t"/>
                    </a:cell3D>
                  </a:tcPr>
                </a:tc>
              </a:tr>
              <a:tr h="427461">
                <a:tc>
                  <a:txBody>
                    <a:bodyPr/>
                    <a:lstStyle/>
                    <a:p>
                      <a:pPr algn="l" rtl="0" fontAlgn="ctr"/>
                      <a:r>
                        <a:rPr lang="ru-RU" sz="1200" b="0" i="0" u="none" strike="noStrike">
                          <a:solidFill>
                            <a:srgbClr val="000000"/>
                          </a:solidFill>
                          <a:effectLst/>
                          <a:latin typeface="Times New Roman"/>
                        </a:rPr>
                        <a:t>Субвенции бюджетам на проведение Всероссийской переписи населения 2020 года</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a:t>
                      </a:r>
                    </a:p>
                  </a:txBody>
                  <a:tcPr marL="9525" marR="9525" marT="9525" marB="0" anchor="ctr">
                    <a:cell3D prstMaterial="dkEdge">
                      <a:bevel prst="artDeco"/>
                      <a:lightRig rig="flood" dir="t"/>
                    </a:cell3D>
                  </a:tcPr>
                </a:tc>
              </a:tr>
              <a:tr h="246957">
                <a:tc>
                  <a:txBody>
                    <a:bodyPr/>
                    <a:lstStyle/>
                    <a:p>
                      <a:pPr algn="l" rtl="0" fontAlgn="ctr"/>
                      <a:r>
                        <a:rPr lang="ru-RU" sz="1200" b="0" i="0" u="none" strike="noStrike">
                          <a:solidFill>
                            <a:srgbClr val="000000"/>
                          </a:solidFill>
                          <a:effectLst/>
                          <a:latin typeface="Times New Roman"/>
                        </a:rPr>
                        <a:t>Прочие субвенции</a:t>
                      </a:r>
                    </a:p>
                  </a:txBody>
                  <a:tcPr marL="857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228 633,20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-8 741,80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220 304,00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226 117,40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226 117,50</a:t>
                      </a:r>
                    </a:p>
                  </a:txBody>
                  <a:tcPr marL="9525" marR="9525" marT="9525" marB="0" anchor="ctr">
                    <a:cell3D prstMaterial="dkEdge">
                      <a:bevel prst="artDeco"/>
                      <a:lightRig rig="flood" dir="t"/>
                    </a:cell3D>
                  </a:tcPr>
                </a:tc>
              </a:tr>
              <a:tr h="337850">
                <a:tc>
                  <a:txBody>
                    <a:bodyPr/>
                    <a:lstStyle/>
                    <a:p>
                      <a:pPr algn="l" rtl="0" fontAlgn="ctr"/>
                      <a:r>
                        <a:rPr lang="ru-RU" sz="1200" b="0" i="0" u="none" strike="noStrike">
                          <a:solidFill>
                            <a:srgbClr val="000000"/>
                          </a:solidFill>
                          <a:effectLst/>
                          <a:latin typeface="Times New Roman"/>
                        </a:rPr>
                        <a:t>Межбюджетные трансферты</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1 000 000,00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8 062,50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12 093,20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12093,2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12 093,20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30056303"/>
              </p:ext>
            </p:extLst>
          </p:nvPr>
        </p:nvGraphicFramePr>
        <p:xfrm>
          <a:off x="71280" y="692696"/>
          <a:ext cx="8965213" cy="601757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302 949 459,97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47,9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302 231 964,88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51,7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302 537 358,68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51,5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96 325 573,68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15,2</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60 738 114,32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60 966 070,32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10,4</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10 277 708,22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9 994 283,22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10 036 155,22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3 525 282,15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4 127 522,00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3 625 522,00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367 700,00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462 700,00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442 700,00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31 139 287,48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32 716 053,82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32 516 053,82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«Социальная</a:t>
                      </a:r>
                      <a:r>
                        <a:rPr lang="ru-RU" sz="1200" b="1" i="0" u="none" strike="noStrike" baseline="0"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защита 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3 957 851,04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3 684 668,00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3 674 668,00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85 354 228,54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81 783 547,98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14,0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77 229 434,18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13,2</a:t>
                      </a:r>
                    </a:p>
                  </a:txBody>
                  <a:tcPr marL="9525" marR="9525" marT="9525" marB="0" anchor="ctr">
                    <a:cell3D prstMaterial="dkEdge">
                      <a:bevel w="50800" prst="hardEdge"/>
                      <a:lightRig rig="flood" dir="t"/>
                    </a:cell3D>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48 181 701,51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43 482 432,49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43 830 116,49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7,5</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25 537 603,92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17 285 003,28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3,0</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17 037 531,66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2,9</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13 135 654,19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2,1</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11 247 070,38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11 101 506,84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5 389 404,45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5 342 204,45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6 118 618,89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3 652 060,91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2 065 408,09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1 988 158,09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0,3</a:t>
                      </a:r>
                    </a:p>
                  </a:txBody>
                  <a:tcPr marL="9525" marR="9525" marT="9525" marB="0" anchor="ctr">
                    <a:cell3D prstMaterial="dkEdge">
                      <a:bevel w="50800" prst="hardEdge"/>
                      <a:lightRig rig="flood" dir="t"/>
                    </a:cell3D>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629 793 516,06</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575 160 972,91</a:t>
                      </a:r>
                    </a:p>
                  </a:txBody>
                  <a:tcPr marL="9525" marR="9525" marT="9525" marB="0" anchor="ctr">
                    <a:cell3D prstMaterial="dkEdge">
                      <a:bevel w="50800" prst="hardEdge"/>
                      <a:lightRig rig="flood" dir="t"/>
                    </a:cell3D>
                  </a:tcPr>
                </a:tc>
                <a:tc>
                  <a:txBody>
                    <a:bodyPr/>
                    <a:lstStyle/>
                    <a:p>
                      <a:pPr algn="ctr" fontAlgn="ctr"/>
                      <a:r>
                        <a:rPr lang="ru-RU" sz="1200" b="1" i="0" u="none" strike="noStrike">
                          <a:effectLst/>
                          <a:latin typeface="Times New Roman"/>
                        </a:rPr>
                        <a:t>98,3</a:t>
                      </a:r>
                    </a:p>
                  </a:txBody>
                  <a:tcPr marL="9525" marR="9525" marT="9525" marB="0" anchor="ctr">
                    <a:cell3D prstMaterial="dkEdge">
                      <a:bevel w="50800" prst="hardEdge"/>
                      <a:lightRig rig="flood" dir="t"/>
                    </a:cell3D>
                  </a:tcPr>
                </a:tc>
                <a:tc>
                  <a:txBody>
                    <a:bodyPr/>
                    <a:lstStyle/>
                    <a:p>
                      <a:pPr algn="r" fontAlgn="ctr"/>
                      <a:r>
                        <a:rPr lang="ru-RU" sz="1200" b="1" i="0" u="none" strike="noStrike" dirty="0">
                          <a:effectLst/>
                          <a:latin typeface="Times New Roman"/>
                        </a:rPr>
                        <a:t>571 103 894,19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97,3</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1120258010"/>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3482849793"/>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47548974"/>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07504" y="45578"/>
            <a:ext cx="8928992"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9" name="TextBox 8"/>
          <p:cNvSpPr txBox="1"/>
          <p:nvPr/>
        </p:nvSpPr>
        <p:spPr>
          <a:xfrm>
            <a:off x="125160" y="405602"/>
            <a:ext cx="9002464" cy="492443"/>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Бюджет МО ГО «Вуктыл» социально-направленный, расходы на социальную сферу составляют в 2021 году 437 </a:t>
            </a:r>
            <a:r>
              <a:rPr lang="ru-RU" sz="1200" b="1" dirty="0" smtClean="0">
                <a:latin typeface="Times New Roman" panose="02020603050405020304" pitchFamily="18" charset="0"/>
                <a:cs typeface="Times New Roman" panose="02020603050405020304" pitchFamily="18" charset="0"/>
              </a:rPr>
              <a:t>818,8 </a:t>
            </a:r>
            <a:r>
              <a:rPr lang="ru-RU" sz="1200" b="1" dirty="0" smtClean="0">
                <a:latin typeface="Times New Roman" panose="02020603050405020304" pitchFamily="18" charset="0"/>
                <a:cs typeface="Times New Roman" panose="02020603050405020304" pitchFamily="18" charset="0"/>
              </a:rPr>
              <a:t>тыс. руб. или 69,2 %, в 2022 году 400 462,7 тыс. руб. или 68,5% и в 2023 году 400 930,7 тыс. руб. или 68,3%.</a:t>
            </a:r>
            <a:endParaRPr lang="ru-RU" sz="1200" b="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8766669"/>
              </p:ext>
            </p:extLst>
          </p:nvPr>
        </p:nvGraphicFramePr>
        <p:xfrm>
          <a:off x="101288" y="898045"/>
          <a:ext cx="8928990" cy="5855420"/>
        </p:xfrm>
        <a:graphic>
          <a:graphicData uri="http://schemas.openxmlformats.org/drawingml/2006/table">
            <a:tbl>
              <a:tblPr>
                <a:tableStyleId>{5C22544A-7EE6-4342-B048-85BDC9FD1C3A}</a:tableStyleId>
              </a:tblPr>
              <a:tblGrid>
                <a:gridCol w="3117154"/>
                <a:gridCol w="399635"/>
                <a:gridCol w="399635"/>
                <a:gridCol w="1096141"/>
                <a:gridCol w="639416"/>
                <a:gridCol w="1107561"/>
                <a:gridCol w="525234"/>
                <a:gridCol w="1084724"/>
                <a:gridCol w="559490"/>
              </a:tblGrid>
              <a:tr h="178066">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prst="coolSlant"/>
                      <a:lightRig rig="flood" dir="t"/>
                    </a:cell3D>
                  </a:tcPr>
                </a:tc>
                <a:tc>
                  <a:txBody>
                    <a:bodyPr/>
                    <a:lstStyle/>
                    <a:p>
                      <a:pPr algn="ctr" fontAlgn="ctr"/>
                      <a:r>
                        <a:rPr lang="ru-RU" sz="1100" b="1" i="0" u="none" strike="noStrike" dirty="0" err="1">
                          <a:effectLst/>
                          <a:latin typeface="Times New Roman CYR"/>
                        </a:rPr>
                        <a:t>Рз</a:t>
                      </a:r>
                      <a:endParaRPr lang="ru-RU" sz="1100" b="1" i="0" u="none" strike="noStrike" dirty="0">
                        <a:effectLst/>
                        <a:latin typeface="Times New Roman CYR"/>
                      </a:endParaRP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ПР</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2021 год</a:t>
                      </a:r>
                    </a:p>
                  </a:txBody>
                  <a:tcPr marL="9525" marR="9525" marT="9525" marB="0" anchor="ctr">
                    <a:cell3D prstMaterial="dkEdge">
                      <a:bevel prst="coolSlant"/>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2022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2023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r>
              <a:tr h="16722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ВСЕГО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r" fontAlgn="ctr"/>
                      <a:r>
                        <a:rPr lang="ru-RU" sz="1100" b="1" i="0" u="none" strike="noStrike" dirty="0">
                          <a:solidFill>
                            <a:srgbClr val="000000"/>
                          </a:solidFill>
                          <a:effectLst/>
                          <a:latin typeface="Times New Roman"/>
                        </a:rPr>
                        <a:t>632 855 386,59</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 </a:t>
                      </a:r>
                    </a:p>
                  </a:txBody>
                  <a:tcPr marL="9525" marR="9525" marT="9525"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584 880 349,16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587 230 205,54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t"/>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r>
              <a:tr h="167226">
                <a:tc>
                  <a:txBody>
                    <a:bodyPr/>
                    <a:lstStyle/>
                    <a:p>
                      <a:pPr algn="l" fontAlgn="t"/>
                      <a:r>
                        <a:rPr lang="ru-RU" sz="1100" b="0"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 </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0,00</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6 650 000,00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13 400 000,00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l" fontAlgn="ctr"/>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 </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99 666 837,24</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15,75</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93 050 985,91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15,91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87 757 681,11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14,94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dirty="0">
                          <a:solidFill>
                            <a:srgbClr val="000000"/>
                          </a:solidFill>
                          <a:effectLst/>
                          <a:latin typeface="Times New Roman"/>
                        </a:rPr>
                        <a:t>2 904 799,23</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0,46</a:t>
                      </a:r>
                    </a:p>
                  </a:txBody>
                  <a:tcPr marL="9525" marR="9525" marT="9525"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2 884 196,23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2 884 196,23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0,49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650879">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dirty="0">
                          <a:solidFill>
                            <a:srgbClr val="000000"/>
                          </a:solidFill>
                          <a:effectLst/>
                          <a:latin typeface="Times New Roman"/>
                        </a:rPr>
                        <a:t>50 000,00</a:t>
                      </a:r>
                    </a:p>
                  </a:txBody>
                  <a:tcPr marL="9525" marR="9525" marT="9525" marB="0" anchor="ctr">
                    <a:cell3D prstMaterial="dkEdge">
                      <a:bevel prst="coolSlant"/>
                      <a:lightRig rig="flood" dir="t"/>
                    </a:cell3D>
                  </a:tcPr>
                </a:tc>
                <a:tc>
                  <a:txBody>
                    <a:bodyPr/>
                    <a:lstStyle/>
                    <a:p>
                      <a:pPr algn="ctr" fontAlgn="ctr"/>
                      <a:r>
                        <a:rPr lang="ru-RU" sz="1100" b="0" i="0" u="none" strike="noStrike" dirty="0">
                          <a:solidFill>
                            <a:srgbClr val="000000"/>
                          </a:solidFill>
                          <a:effectLst/>
                          <a:latin typeface="Times New Roman"/>
                        </a:rPr>
                        <a:t>0,01</a:t>
                      </a:r>
                    </a:p>
                  </a:txBody>
                  <a:tcPr marL="9525" marR="9525" marT="9525"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650879">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63 316 469,27</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10,00</a:t>
                      </a:r>
                    </a:p>
                  </a:txBody>
                  <a:tcPr marL="9525" marR="9525" marT="9525"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60 629 092,99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10,37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56 499 461,75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9,62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dirty="0">
                          <a:solidFill>
                            <a:srgbClr val="000000"/>
                          </a:solidFill>
                          <a:effectLst/>
                          <a:latin typeface="Times New Roman"/>
                        </a:rPr>
                        <a:t>10 730 255,52</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1,70</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10 200 948,85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1,74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9 893 920,85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1,68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Резервные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716 930,00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0,11</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750 000,00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750 000,00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21 948 383,22</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3,47</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18 536 747,84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3,17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17 680 102,28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3,01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1" i="0" u="none" strike="noStrike" dirty="0">
                          <a:solidFill>
                            <a:srgbClr val="000000"/>
                          </a:solidFill>
                          <a:effectLst/>
                          <a:latin typeface="Times New Roman"/>
                        </a:rPr>
                        <a:t>1 550 054,24</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0,24</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2 266 100,00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1 764 100,00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0,30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Гражданская оборона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212 044,32</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0,03</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536 000,00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216 000,00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489661">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пожарная безопасность</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dirty="0">
                          <a:solidFill>
                            <a:srgbClr val="000000"/>
                          </a:solidFill>
                          <a:effectLst/>
                          <a:latin typeface="Times New Roman"/>
                        </a:rPr>
                        <a:t>1 126 455,83</a:t>
                      </a:r>
                    </a:p>
                  </a:txBody>
                  <a:tcPr marL="9525" marR="9525" marT="9525" marB="0" anchor="ctr">
                    <a:cell3D prstMaterial="dkEdge">
                      <a:bevel prst="coolSlant"/>
                      <a:lightRig rig="flood" dir="t"/>
                    </a:cell3D>
                  </a:tcPr>
                </a:tc>
                <a:tc>
                  <a:txBody>
                    <a:bodyPr/>
                    <a:lstStyle/>
                    <a:p>
                      <a:pPr algn="ctr" fontAlgn="ctr"/>
                      <a:r>
                        <a:rPr lang="ru-RU" sz="1100" b="0" i="0" u="none" strike="noStrike" dirty="0">
                          <a:solidFill>
                            <a:srgbClr val="000000"/>
                          </a:solidFill>
                          <a:effectLst/>
                          <a:latin typeface="Times New Roman"/>
                        </a:rPr>
                        <a:t>0,18</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1 580 100,00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0,27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1 398 100,00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0,24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211 554,09</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0,03</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150 000,00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16 681 643,68</a:t>
                      </a:r>
                    </a:p>
                  </a:txBody>
                  <a:tcPr marL="9525" marR="9525" marT="9525" marB="0" anchor="ctr">
                    <a:cell3D prstMaterial="dkEdge">
                      <a:bevel prst="coolSlant"/>
                      <a:lightRig rig="flood" dir="t"/>
                    </a:cell3D>
                  </a:tcPr>
                </a:tc>
                <a:tc>
                  <a:txBody>
                    <a:bodyPr/>
                    <a:lstStyle/>
                    <a:p>
                      <a:pPr algn="ctr" fontAlgn="ctr"/>
                      <a:r>
                        <a:rPr lang="ru-RU" sz="1100" b="1" i="0" u="none" strike="noStrike" dirty="0">
                          <a:solidFill>
                            <a:srgbClr val="000000"/>
                          </a:solidFill>
                          <a:effectLst/>
                          <a:latin typeface="Times New Roman"/>
                        </a:rPr>
                        <a:t>2,64</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17 173 436,78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2,94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17 145 665,16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2,92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155 700,00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0,02</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155 700,00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155 700,00</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Транспорт</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4 124 259,14</a:t>
                      </a:r>
                    </a:p>
                  </a:txBody>
                  <a:tcPr marL="9525" marR="9525" marT="9525" marB="0" anchor="ctr">
                    <a:cell3D prstMaterial="dkEdge">
                      <a:bevel prst="coolSlant"/>
                      <a:lightRig rig="flood" dir="t"/>
                    </a:cell3D>
                  </a:tcPr>
                </a:tc>
                <a:tc>
                  <a:txBody>
                    <a:bodyPr/>
                    <a:lstStyle/>
                    <a:p>
                      <a:pPr algn="ctr" fontAlgn="ctr"/>
                      <a:r>
                        <a:rPr lang="ru-RU" sz="1100" b="0" i="0" u="none" strike="noStrike" dirty="0">
                          <a:solidFill>
                            <a:srgbClr val="000000"/>
                          </a:solidFill>
                          <a:effectLst/>
                          <a:latin typeface="Times New Roman"/>
                        </a:rPr>
                        <a:t>0,65</a:t>
                      </a:r>
                    </a:p>
                  </a:txBody>
                  <a:tcPr marL="9525" marR="9525" marT="9525"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4 446 546,00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4 446 546,00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0,76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167226">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10 003 736,72</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1,58</a:t>
                      </a:r>
                    </a:p>
                  </a:txBody>
                  <a:tcPr marL="9525" marR="9525" marT="9525"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10 569 473,69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1,81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10 669 473,69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1,82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r h="328444">
                <a:tc>
                  <a:txBody>
                    <a:bodyPr/>
                    <a:lstStyle/>
                    <a:p>
                      <a:pPr algn="just" fontAlgn="ctr"/>
                      <a:r>
                        <a:rPr lang="ru-RU" sz="1100" b="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2 397 947,82</a:t>
                      </a:r>
                    </a:p>
                  </a:txBody>
                  <a:tcPr marL="9525" marR="9525" marT="9525" marB="0" anchor="ctr">
                    <a:cell3D prstMaterial="dkEdge">
                      <a:bevel prst="coolSlant"/>
                      <a:lightRig rig="flood" dir="t"/>
                    </a:cell3D>
                  </a:tcPr>
                </a:tc>
                <a:tc>
                  <a:txBody>
                    <a:bodyPr/>
                    <a:lstStyle/>
                    <a:p>
                      <a:pPr algn="ctr" fontAlgn="ctr"/>
                      <a:r>
                        <a:rPr lang="ru-RU" sz="1100" b="0" i="0" u="none" strike="noStrike" dirty="0">
                          <a:solidFill>
                            <a:srgbClr val="000000"/>
                          </a:solidFill>
                          <a:effectLst/>
                          <a:latin typeface="Times New Roman"/>
                        </a:rPr>
                        <a:t>0,38</a:t>
                      </a:r>
                    </a:p>
                  </a:txBody>
                  <a:tcPr marL="9525" marR="9525" marT="9525"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2 001 717,09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0,34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a:effectLst/>
                          <a:latin typeface="Times New Roman" panose="02020603050405020304" pitchFamily="18" charset="0"/>
                          <a:cs typeface="Times New Roman" panose="02020603050405020304" pitchFamily="18" charset="0"/>
                        </a:rPr>
                        <a:t>1 873 945,47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c>
                  <a:txBody>
                    <a:bodyPr/>
                    <a:lstStyle/>
                    <a:p>
                      <a:pPr algn="ctr" fontAlgn="ctr"/>
                      <a:r>
                        <a:rPr lang="ru-RU" sz="1100" b="0" u="none" strike="noStrike" dirty="0">
                          <a:effectLst/>
                          <a:latin typeface="Times New Roman" panose="02020603050405020304" pitchFamily="18" charset="0"/>
                          <a:cs typeface="Times New Roman" panose="02020603050405020304" pitchFamily="18" charset="0"/>
                        </a:rPr>
                        <a:t>0,32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248" marR="6248" marT="6248" marB="0" anchor="ctr">
                    <a:cell3D prstMaterial="dkEdge">
                      <a:bevel prst="coolSlant"/>
                      <a:lightRig rig="flood" dir="t"/>
                    </a:cell3D>
                  </a:tcPr>
                </a:tc>
              </a:tr>
            </a:tbl>
          </a:graphicData>
        </a:graphic>
      </p:graphicFrame>
    </p:spTree>
    <p:extLst>
      <p:ext uri="{BB962C8B-B14F-4D97-AF65-F5344CB8AC3E}">
        <p14:creationId xmlns:p14="http://schemas.microsoft.com/office/powerpoint/2010/main" val="2574596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02110355"/>
              </p:ext>
            </p:extLst>
          </p:nvPr>
        </p:nvGraphicFramePr>
        <p:xfrm>
          <a:off x="107504" y="1052739"/>
          <a:ext cx="8856984" cy="5736644"/>
        </p:xfrm>
        <a:graphic>
          <a:graphicData uri="http://schemas.openxmlformats.org/drawingml/2006/table">
            <a:tbl>
              <a:tblPr>
                <a:tableStyleId>{5C22544A-7EE6-4342-B048-85BDC9FD1C3A}</a:tableStyleId>
              </a:tblPr>
              <a:tblGrid>
                <a:gridCol w="3092015"/>
                <a:gridCol w="396412"/>
                <a:gridCol w="396412"/>
                <a:gridCol w="1087303"/>
                <a:gridCol w="634260"/>
                <a:gridCol w="1098628"/>
                <a:gridCol w="521000"/>
                <a:gridCol w="1075977"/>
                <a:gridCol w="554977"/>
              </a:tblGrid>
              <a:tr h="367557">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prst="coolSlant"/>
                      <a:lightRig rig="flood" dir="t"/>
                    </a:cell3D>
                  </a:tcPr>
                </a:tc>
                <a:tc>
                  <a:txBody>
                    <a:bodyPr/>
                    <a:lstStyle/>
                    <a:p>
                      <a:pPr algn="ctr" fontAlgn="ctr"/>
                      <a:r>
                        <a:rPr lang="ru-RU" sz="1100" b="1" i="0" u="none" strike="noStrike" dirty="0" err="1">
                          <a:effectLst/>
                          <a:latin typeface="Times New Roman CYR"/>
                        </a:rPr>
                        <a:t>Рз</a:t>
                      </a:r>
                      <a:endParaRPr lang="ru-RU" sz="1100" b="1" i="0" u="none" strike="noStrike" dirty="0">
                        <a:effectLst/>
                        <a:latin typeface="Times New Roman CYR"/>
                      </a:endParaRP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ПР</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2021 год</a:t>
                      </a:r>
                    </a:p>
                  </a:txBody>
                  <a:tcPr marL="9525" marR="9525" marT="9525" marB="0" anchor="ctr">
                    <a:cell3D prstMaterial="dkEdge">
                      <a:bevel prst="coolSlant"/>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2022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2023 год</a:t>
                      </a:r>
                    </a:p>
                  </a:txBody>
                  <a:tcPr marL="9525" marR="9525" marT="9525" marB="0" anchor="ctr">
                    <a:cell3D prstMaterial="dkEdge">
                      <a:bevel prst="coolSlant"/>
                      <a:lightRig rig="flood" dir="t"/>
                    </a:cell3D>
                  </a:tcPr>
                </a:tc>
                <a:tc>
                  <a:txBody>
                    <a:bodyPr/>
                    <a:lstStyle/>
                    <a:p>
                      <a:pPr algn="ctr" fontAlgn="ctr"/>
                      <a:r>
                        <a:rPr lang="ru-RU" sz="1100" b="1" i="0" u="none" strike="noStrike" dirty="0">
                          <a:effectLst/>
                          <a:latin typeface="Times New Roman CYR"/>
                        </a:rPr>
                        <a:t>%</a:t>
                      </a:r>
                    </a:p>
                  </a:txBody>
                  <a:tcPr marL="9525" marR="9525" marT="9525" marB="0" anchor="ctr">
                    <a:cell3D prstMaterial="dkEdge">
                      <a:bevel prst="coolSlant"/>
                      <a:lightRig rig="flood" dir="t"/>
                    </a:cell3D>
                  </a:tcPr>
                </a:tc>
              </a:tr>
              <a:tr h="336844">
                <a:tc>
                  <a:txBody>
                    <a:bodyPr/>
                    <a:lstStyle/>
                    <a:p>
                      <a:pPr algn="l" fontAlgn="ctr"/>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72 724 781,88</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11,49</a:t>
                      </a:r>
                    </a:p>
                  </a:txBody>
                  <a:tcPr marL="9525" marR="9525" marT="9525"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62 306 722,22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10,65</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63 130 820,66</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10,75</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5 888 234,86</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0,93</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6 218 680,00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6 318 680,00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14 938 406,09</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2,36</a:t>
                      </a:r>
                    </a:p>
                  </a:txBody>
                  <a:tcPr marL="9525" marR="9525" marT="9525"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9 646 701,14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9 671 701,14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Благоустройство</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27 909 500,80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4,41</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23 136 205,95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3,96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23 912 620,39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4,07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23 988 640,13</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3,79</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23 305 135,13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3,98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23 227 819,13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3,96</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ОБРАЗОВАНИЕ</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07</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374 391 919,56</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59,16</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339 758 881,72</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58,09</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340 016 033,52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57,90</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102 051 877,67</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16,13</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103 868 907,30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17,76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105 014 033,75</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17,88</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Общее образование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189 252 405,75</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29,90</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188 616 139,16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32,25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188 124 982,71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32,04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72 828 112,71</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11,51</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40 653 261,14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6,95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40 607 807,14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6,92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Молодежная политика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1 172 300,00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0,19</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9 087 223,43</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1,44</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6 440 574,12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6 089 209,92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1,04</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КУЛЬТУРА, КИНЕМАТОГРАФИЯ</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49 979 819,54</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7,90</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45 797 719,15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7,83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46 018 539,15</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7,84</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49 614 819,54</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7,84</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45 612 719,15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7,80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45 833 539,15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7,81</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365 000,00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0,06</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185 000,00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СОЦИАЛЬНАЯ ПОЛИТИКА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12 927 026,25</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2,04</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14 249 090,60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2,44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14 239 090,60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2,42</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8 613 963,60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1,36</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8 613 963,60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1,47</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8 613 963,60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1,47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1 674 498,00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0,26</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1 714 498,00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1 714 498,00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0,29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2 207 572,10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0,35</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3 365 629,00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3 365 629,00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0,57</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430 992,55</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0,07</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555 000,00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545 000,00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520 000,00</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0,08</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657 000,00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657 000,00</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0,11</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174802">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Массовый спорт</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120 000,00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0,02</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0,02</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140 000,00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0,02</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400 000,00</a:t>
                      </a:r>
                    </a:p>
                  </a:txBody>
                  <a:tcPr marL="9525" marR="9525" marT="9525" marB="0" anchor="ctr">
                    <a:cell3D prstMaterial="dkEdge">
                      <a:bevel prst="coolSlant"/>
                      <a:lightRig rig="flood" dir="t"/>
                    </a:cell3D>
                  </a:tcPr>
                </a:tc>
                <a:tc>
                  <a:txBody>
                    <a:bodyPr/>
                    <a:lstStyle/>
                    <a:p>
                      <a:pPr algn="ctr" fontAlgn="ctr"/>
                      <a:r>
                        <a:rPr lang="ru-RU" sz="1100" b="0" i="0" u="none" strike="noStrike">
                          <a:solidFill>
                            <a:srgbClr val="000000"/>
                          </a:solidFill>
                          <a:effectLst/>
                          <a:latin typeface="Times New Roman"/>
                        </a:rPr>
                        <a:t>0,06</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517 000,00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0,09</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517 000,00</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0,09</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13</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1" i="0" u="none" strike="noStrike">
                          <a:solidFill>
                            <a:srgbClr val="000000"/>
                          </a:solidFill>
                          <a:effectLst/>
                          <a:latin typeface="Times New Roman"/>
                        </a:rPr>
                        <a:t>4 413 304,20</a:t>
                      </a:r>
                    </a:p>
                  </a:txBody>
                  <a:tcPr marL="9525" marR="9525" marT="9525" marB="0" anchor="ctr">
                    <a:cell3D prstMaterial="dkEdge">
                      <a:bevel prst="coolSlant"/>
                      <a:lightRig rig="flood" dir="t"/>
                    </a:cell3D>
                  </a:tcPr>
                </a:tc>
                <a:tc>
                  <a:txBody>
                    <a:bodyPr/>
                    <a:lstStyle/>
                    <a:p>
                      <a:pPr algn="ctr" fontAlgn="ctr"/>
                      <a:r>
                        <a:rPr lang="ru-RU" sz="1100" b="1" i="0" u="none" strike="noStrike">
                          <a:solidFill>
                            <a:srgbClr val="000000"/>
                          </a:solidFill>
                          <a:effectLst/>
                          <a:latin typeface="Times New Roman"/>
                        </a:rPr>
                        <a:t>0,70</a:t>
                      </a:r>
                    </a:p>
                  </a:txBody>
                  <a:tcPr marL="9525" marR="9525" marT="9525"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2 970 412,78</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0,51</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3 101 275,34</a:t>
                      </a:r>
                      <a:endParaRPr lang="ru-RU"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0,53</a:t>
                      </a:r>
                      <a:endParaRPr lang="ru-RU"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r h="367557">
                <a:tc>
                  <a:txBody>
                    <a:bodyPr/>
                    <a:lstStyle/>
                    <a:p>
                      <a:pPr algn="l" fontAlgn="ctr"/>
                      <a:r>
                        <a:rPr lang="ru-RU" sz="1100" u="none" strike="noStrike">
                          <a:effectLst/>
                          <a:latin typeface="Times New Roman" panose="02020603050405020304" pitchFamily="18" charset="0"/>
                          <a:cs typeface="Times New Roman" panose="02020603050405020304" pitchFamily="18" charset="0"/>
                        </a:rPr>
                        <a:t>Обслуживание государственного (муниципального) внутреннего долга</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r" fontAlgn="ctr"/>
                      <a:r>
                        <a:rPr lang="ru-RU" sz="1100" b="0" i="0" u="none" strike="noStrike">
                          <a:solidFill>
                            <a:srgbClr val="000000"/>
                          </a:solidFill>
                          <a:effectLst/>
                          <a:latin typeface="Times New Roman"/>
                        </a:rPr>
                        <a:t>4 413 304,20</a:t>
                      </a:r>
                    </a:p>
                  </a:txBody>
                  <a:tcPr marL="9525" marR="9525" marT="9525" marB="0" anchor="ctr">
                    <a:cell3D prstMaterial="dkEdge">
                      <a:bevel prst="coolSlant"/>
                      <a:lightRig rig="flood" dir="t"/>
                    </a:cell3D>
                  </a:tcPr>
                </a:tc>
                <a:tc>
                  <a:txBody>
                    <a:bodyPr/>
                    <a:lstStyle/>
                    <a:p>
                      <a:pPr algn="ctr" fontAlgn="ctr"/>
                      <a:r>
                        <a:rPr lang="ru-RU" sz="1100" b="0" i="0" u="none" strike="noStrike" dirty="0">
                          <a:solidFill>
                            <a:srgbClr val="000000"/>
                          </a:solidFill>
                          <a:effectLst/>
                          <a:latin typeface="Times New Roman"/>
                        </a:rPr>
                        <a:t>0,70</a:t>
                      </a:r>
                    </a:p>
                  </a:txBody>
                  <a:tcPr marL="9525" marR="9525" marT="9525"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2 970 412,78</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0,51</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3 101 275,34</a:t>
                      </a:r>
                      <a:endParaRPr lang="ru-RU" sz="1100" b="0" i="0" u="none" strike="noStrike">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0,53</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052" marR="7052" marT="7052" marB="0" anchor="ctr">
                    <a:cell3D prstMaterial="dkEdge">
                      <a:bevel prst="coolSlant"/>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540137582"/>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rtl="0" fontAlgn="ctr"/>
                      <a:r>
                        <a:rPr lang="ru-RU" sz="1200" b="1" i="0" u="none" strike="noStrike">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dirty="0" smtClean="0">
                          <a:solidFill>
                            <a:srgbClr val="000000"/>
                          </a:solidFill>
                          <a:effectLst/>
                          <a:latin typeface="Times New Roman"/>
                        </a:rPr>
                        <a:t>848 233,5</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632 855,4</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584 880,3</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a:rPr>
                        <a:t>587 230,2</a:t>
                      </a:r>
                      <a:endParaRPr lang="ru-RU" sz="1200" b="1" i="0" u="none" strike="noStrike" dirty="0">
                        <a:solidFill>
                          <a:srgbClr val="000000"/>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104 671,2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88 029,7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86 948,9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82 514,6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114 841,2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84 088,5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70 071,1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69 215,3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9 745,7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11 136,2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171 323,5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1 696,4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433 241,0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441 850,0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405 411,9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406 173,9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3 630,3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4 413,3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2 970,4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3 101,3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10 780,6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1 641,3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1 192,4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1 189,5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6 650,0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13 400,0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13573628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2021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10 474 419,00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- 103 000,00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28 700 000,00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30 100 000,00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- 28 803 000,00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- 30 050 000,00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10 577 419,00   </a:t>
                      </a:r>
                    </a:p>
                  </a:txBody>
                  <a:tcPr marL="9525" marR="9525" marT="9525" marB="0" anchor="ctr">
                    <a:cell3D prstMaterial="dkEdge">
                      <a:bevel prst="artDeco"/>
                      <a:lightRig rig="flood" dir="t"/>
                    </a:cell3D>
                  </a:tcPr>
                </a:tc>
                <a:tc>
                  <a:txBody>
                    <a:bodyPr/>
                    <a:lstStyle/>
                    <a:p>
                      <a:pPr algn="ct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ct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2021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496044664"/>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1828893962"/>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a:t>
            </a:r>
            <a:r>
              <a:rPr lang="ru-RU" sz="2000" b="1" spc="-1" dirty="0" smtClean="0">
                <a:solidFill>
                  <a:srgbClr val="21409A"/>
                </a:solidFill>
                <a:latin typeface="Times New Roman"/>
              </a:rPr>
              <a:t>» на 2021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399802074"/>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128,60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94,8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603,0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13 521,10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8 133,28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12 801,13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12 195,07</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12 129,34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104,45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175,45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198,8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3 480,7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2 362,1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2 225,2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27 031,9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14 233,9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15 865,2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17 159,9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801504562"/>
              </p:ext>
            </p:extLst>
          </p:nvPr>
        </p:nvGraphicFramePr>
        <p:xfrm>
          <a:off x="143508" y="836712"/>
          <a:ext cx="8856984" cy="573532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    51,9</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1 175,0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1 175,0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6272">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757,7</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582,8</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smtClean="0">
                          <a:solidFill>
                            <a:srgbClr val="000000"/>
                          </a:solidFill>
                          <a:effectLst/>
                          <a:latin typeface="Times New Roman"/>
                        </a:rPr>
                        <a:t>582,8</a:t>
                      </a:r>
                      <a:endParaRPr lang="ru-RU" sz="1200" b="0" i="0" u="none" strike="noStrike" dirty="0">
                        <a:solidFill>
                          <a:srgbClr val="000000"/>
                        </a:solidFill>
                        <a:effectLst/>
                        <a:latin typeface="Times New Roman"/>
                      </a:endParaRPr>
                    </a:p>
                  </a:txBody>
                  <a:tcPr marL="9525" marR="9525" marT="9525" marB="0" anchor="ctr">
                    <a:cell3D prstMaterial="dkEdge">
                      <a:bevel w="50800" prst="hardEdge"/>
                      <a:lightRig rig="flood" dir="t"/>
                    </a:cell3D>
                  </a:tcPr>
                </a:tc>
              </a:tr>
              <a:tr h="600288">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851,8</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8 209,3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8 570,3</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8 314,7</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344356102"/>
              </p:ext>
            </p:extLst>
          </p:nvPr>
        </p:nvGraphicFramePr>
        <p:xfrm>
          <a:off x="107504" y="534627"/>
          <a:ext cx="8928992" cy="6243653"/>
        </p:xfrm>
        <a:graphic>
          <a:graphicData uri="http://schemas.openxmlformats.org/drawingml/2006/table">
            <a:tbl>
              <a:tblPr firstRow="1" bandRow="1">
                <a:tableStyleId>{5C22544A-7EE6-4342-B048-85BDC9FD1C3A}</a:tableStyleId>
              </a:tblPr>
              <a:tblGrid>
                <a:gridCol w="5544616"/>
                <a:gridCol w="1152128"/>
                <a:gridCol w="1152128"/>
                <a:gridCol w="1080120"/>
              </a:tblGrid>
              <a:tr h="155507">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9408">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302 949 459,97</a:t>
                      </a:r>
                    </a:p>
                  </a:txBody>
                  <a:tcPr marL="9525" marR="9525" marT="9525" marB="0" anchor="ctr"/>
                </a:tc>
                <a:tc>
                  <a:txBody>
                    <a:bodyPr/>
                    <a:lstStyle/>
                    <a:p>
                      <a:pPr algn="ctr" fontAlgn="ctr"/>
                      <a:r>
                        <a:rPr lang="ru-RU" sz="1200" b="1" i="0" u="none" strike="noStrike" dirty="0">
                          <a:solidFill>
                            <a:srgbClr val="000000"/>
                          </a:solidFill>
                          <a:effectLst/>
                          <a:latin typeface="Times New Roman"/>
                        </a:rPr>
                        <a:t>302 231 964,88</a:t>
                      </a:r>
                    </a:p>
                  </a:txBody>
                  <a:tcPr marL="9525" marR="9525" marT="9525" marB="0" anchor="ctr"/>
                </a:tc>
                <a:tc>
                  <a:txBody>
                    <a:bodyPr/>
                    <a:lstStyle/>
                    <a:p>
                      <a:pPr algn="ctr" fontAlgn="ctr"/>
                      <a:r>
                        <a:rPr lang="ru-RU" sz="1200" b="1" i="0" u="none" strike="noStrike" dirty="0">
                          <a:solidFill>
                            <a:srgbClr val="000000"/>
                          </a:solidFill>
                          <a:effectLst/>
                          <a:latin typeface="Times New Roman"/>
                        </a:rPr>
                        <a:t>302 537 358,68</a:t>
                      </a:r>
                    </a:p>
                  </a:txBody>
                  <a:tcPr marL="9525" marR="9525" marT="9525" marB="0" anchor="ctr"/>
                </a:tc>
              </a:tr>
              <a:tr h="168884">
                <a:tc>
                  <a:txBody>
                    <a:bodyPr/>
                    <a:lstStyle/>
                    <a:p>
                      <a:pPr algn="l" fontAlgn="ctr"/>
                      <a:r>
                        <a:rPr lang="ru-RU" sz="1200" b="1" i="0" u="none" strike="noStrike">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288 112 411,28</a:t>
                      </a:r>
                    </a:p>
                  </a:txBody>
                  <a:tcPr marL="9525" marR="9525" marT="9525" marB="0" anchor="ctr"/>
                </a:tc>
                <a:tc>
                  <a:txBody>
                    <a:bodyPr/>
                    <a:lstStyle/>
                    <a:p>
                      <a:pPr algn="ctr" fontAlgn="ctr"/>
                      <a:r>
                        <a:rPr lang="ru-RU" sz="1200" b="1" i="0" u="none" strike="noStrike" dirty="0">
                          <a:solidFill>
                            <a:srgbClr val="000000"/>
                          </a:solidFill>
                          <a:effectLst/>
                          <a:latin typeface="Times New Roman"/>
                        </a:rPr>
                        <a:t>294 451 826,62</a:t>
                      </a:r>
                    </a:p>
                  </a:txBody>
                  <a:tcPr marL="9525" marR="9525" marT="9525" marB="0" anchor="ctr"/>
                </a:tc>
                <a:tc>
                  <a:txBody>
                    <a:bodyPr/>
                    <a:lstStyle/>
                    <a:p>
                      <a:pPr algn="ctr" fontAlgn="ctr"/>
                      <a:r>
                        <a:rPr lang="ru-RU" sz="1200" b="1" i="0" u="none" strike="noStrike" dirty="0">
                          <a:solidFill>
                            <a:srgbClr val="000000"/>
                          </a:solidFill>
                          <a:effectLst/>
                          <a:latin typeface="Times New Roman"/>
                        </a:rPr>
                        <a:t>295 108 584,62</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262 472 640,34</a:t>
                      </a:r>
                    </a:p>
                  </a:txBody>
                  <a:tcPr marL="9525" marR="9525" marT="9525" marB="0" anchor="ctr"/>
                </a:tc>
                <a:tc>
                  <a:txBody>
                    <a:bodyPr/>
                    <a:lstStyle/>
                    <a:p>
                      <a:pPr algn="ctr" fontAlgn="ctr"/>
                      <a:r>
                        <a:rPr lang="ru-RU" sz="1200" b="0" i="0" u="none" strike="noStrike">
                          <a:solidFill>
                            <a:srgbClr val="000000"/>
                          </a:solidFill>
                          <a:effectLst/>
                          <a:latin typeface="Times New Roman"/>
                        </a:rPr>
                        <a:t>268 989 735,20</a:t>
                      </a:r>
                    </a:p>
                  </a:txBody>
                  <a:tcPr marL="9525" marR="9525" marT="9525" marB="0" anchor="ctr"/>
                </a:tc>
                <a:tc>
                  <a:txBody>
                    <a:bodyPr/>
                    <a:lstStyle/>
                    <a:p>
                      <a:pPr algn="ctr" fontAlgn="ctr"/>
                      <a:r>
                        <a:rPr lang="ru-RU" sz="1200" b="0" i="0" u="none" strike="noStrike">
                          <a:solidFill>
                            <a:srgbClr val="000000"/>
                          </a:solidFill>
                          <a:effectLst/>
                          <a:latin typeface="Times New Roman"/>
                        </a:rPr>
                        <a:t>269 879 493,20</a:t>
                      </a:r>
                    </a:p>
                  </a:txBody>
                  <a:tcPr marL="9525" marR="9525" marT="9525" marB="0" anchor="ctr"/>
                </a:tc>
              </a:tr>
              <a:tr h="198719">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720 379,52</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07362">
                <a:tc>
                  <a:txBody>
                    <a:bodyPr/>
                    <a:lstStyle/>
                    <a:p>
                      <a:pPr algn="l" fontAlgn="ctr"/>
                      <a:r>
                        <a:rPr lang="ru-RU" sz="1200" b="0" i="0" u="none" strike="noStrike" dirty="0">
                          <a:solidFill>
                            <a:srgbClr val="000000"/>
                          </a:solidFill>
                          <a:effectLst/>
                          <a:latin typeface="Times New Roman"/>
                        </a:rPr>
                        <a:t>Обеспечение персонифицированного финансирования </a:t>
                      </a:r>
                      <a:r>
                        <a:rPr lang="ru-RU" sz="1200" b="0" i="0" u="none" strike="noStrike" dirty="0" smtClean="0">
                          <a:solidFill>
                            <a:srgbClr val="000000"/>
                          </a:solidFill>
                          <a:effectLst/>
                          <a:latin typeface="Times New Roman"/>
                        </a:rPr>
                        <a:t>доп. образования </a:t>
                      </a:r>
                      <a:r>
                        <a:rPr lang="ru-RU" sz="1200" b="0" i="0" u="none" strike="noStrike" dirty="0">
                          <a:solidFill>
                            <a:srgbClr val="000000"/>
                          </a:solidFill>
                          <a:effectLst/>
                          <a:latin typeface="Times New Roman"/>
                        </a:rPr>
                        <a:t>детей</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144016">
                <a:tc>
                  <a:txBody>
                    <a:bodyPr/>
                    <a:lstStyle/>
                    <a:p>
                      <a:pPr algn="l" fontAlgn="ctr"/>
                      <a:r>
                        <a:rPr lang="ru-RU" sz="1200" b="0" i="0" u="none" strike="noStrike" dirty="0">
                          <a:solidFill>
                            <a:srgbClr val="000000"/>
                          </a:solidFill>
                          <a:effectLst/>
                          <a:latin typeface="Times New Roman"/>
                        </a:rPr>
                        <a:t>Ежемесячное денежное вознаграждение за классное </a:t>
                      </a:r>
                      <a:r>
                        <a:rPr lang="ru-RU" sz="1200" b="0" i="0" u="none" strike="noStrike" dirty="0" smtClean="0">
                          <a:solidFill>
                            <a:srgbClr val="000000"/>
                          </a:solidFill>
                          <a:effectLst/>
                          <a:latin typeface="Times New Roman"/>
                        </a:rPr>
                        <a:t>руководство</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12 093 200,00</a:t>
                      </a:r>
                    </a:p>
                  </a:txBody>
                  <a:tcPr marL="9525" marR="9525" marT="9525" marB="0" anchor="ctr"/>
                </a:tc>
                <a:tc>
                  <a:txBody>
                    <a:bodyPr/>
                    <a:lstStyle/>
                    <a:p>
                      <a:pPr algn="ctr" fontAlgn="ctr"/>
                      <a:r>
                        <a:rPr lang="ru-RU" sz="1200" b="0" i="0" u="none" strike="noStrike">
                          <a:solidFill>
                            <a:srgbClr val="000000"/>
                          </a:solidFill>
                          <a:effectLst/>
                          <a:latin typeface="Times New Roman"/>
                        </a:rPr>
                        <a:t>12 093 200,00</a:t>
                      </a:r>
                    </a:p>
                  </a:txBody>
                  <a:tcPr marL="9525" marR="9525" marT="9525" marB="0" anchor="ctr"/>
                </a:tc>
                <a:tc>
                  <a:txBody>
                    <a:bodyPr/>
                    <a:lstStyle/>
                    <a:p>
                      <a:pPr algn="ctr" fontAlgn="ctr"/>
                      <a:r>
                        <a:rPr lang="ru-RU" sz="1200" b="0" i="0" u="none" strike="noStrike">
                          <a:solidFill>
                            <a:srgbClr val="000000"/>
                          </a:solidFill>
                          <a:effectLst/>
                          <a:latin typeface="Times New Roman"/>
                        </a:rPr>
                        <a:t>12 093 200,00</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Предоставление компенсации родителям (законным представителям) платы за присмотр и уход за детьми, посещающими образовательные организации.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1 882 700,00</a:t>
                      </a:r>
                    </a:p>
                  </a:txBody>
                  <a:tcPr marL="9525" marR="9525" marT="9525" marB="0" anchor="ctr"/>
                </a:tc>
                <a:tc>
                  <a:txBody>
                    <a:bodyPr/>
                    <a:lstStyle/>
                    <a:p>
                      <a:pPr algn="ctr" fontAlgn="ctr"/>
                      <a:r>
                        <a:rPr lang="ru-RU" sz="1200" b="0" i="0" u="none" strike="noStrike">
                          <a:solidFill>
                            <a:srgbClr val="000000"/>
                          </a:solidFill>
                          <a:effectLst/>
                          <a:latin typeface="Times New Roman"/>
                        </a:rPr>
                        <a:t>2 092 500,00</a:t>
                      </a:r>
                    </a:p>
                  </a:txBody>
                  <a:tcPr marL="9525" marR="9525" marT="9525" marB="0" anchor="ctr"/>
                </a:tc>
                <a:tc>
                  <a:txBody>
                    <a:bodyPr/>
                    <a:lstStyle/>
                    <a:p>
                      <a:pPr algn="ctr" fontAlgn="ctr"/>
                      <a:r>
                        <a:rPr lang="ru-RU" sz="1200" b="0" i="0" u="none" strike="noStrike">
                          <a:solidFill>
                            <a:srgbClr val="000000"/>
                          </a:solidFill>
                          <a:effectLst/>
                          <a:latin typeface="Times New Roman"/>
                        </a:rPr>
                        <a:t>2 092 500,00</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700 000,00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8 965 200,00</a:t>
                      </a:r>
                    </a:p>
                  </a:txBody>
                  <a:tcPr marL="9525" marR="9525" marT="9525" marB="0" anchor="ctr"/>
                </a:tc>
                <a:tc>
                  <a:txBody>
                    <a:bodyPr/>
                    <a:lstStyle/>
                    <a:p>
                      <a:pPr algn="ctr" fontAlgn="ctr"/>
                      <a:r>
                        <a:rPr lang="ru-RU" sz="1200" b="0" i="0" u="none" strike="noStrike">
                          <a:solidFill>
                            <a:srgbClr val="000000"/>
                          </a:solidFill>
                          <a:effectLst/>
                          <a:latin typeface="Times New Roman"/>
                        </a:rPr>
                        <a:t>9 264 600,00</a:t>
                      </a:r>
                    </a:p>
                  </a:txBody>
                  <a:tcPr marL="9525" marR="9525" marT="9525" marB="0" anchor="ctr"/>
                </a:tc>
                <a:tc>
                  <a:txBody>
                    <a:bodyPr/>
                    <a:lstStyle/>
                    <a:p>
                      <a:pPr algn="ctr" fontAlgn="ctr"/>
                      <a:r>
                        <a:rPr lang="ru-RU" sz="1200" b="0" i="0" u="none" strike="noStrike">
                          <a:solidFill>
                            <a:srgbClr val="000000"/>
                          </a:solidFill>
                          <a:effectLst/>
                          <a:latin typeface="Times New Roman"/>
                        </a:rPr>
                        <a:t>9 031 600,00</a:t>
                      </a:r>
                    </a:p>
                  </a:txBody>
                  <a:tcPr marL="9525" marR="9525" marT="9525" marB="0" anchor="ctr"/>
                </a:tc>
              </a:tr>
              <a:tr h="168884">
                <a:tc>
                  <a:txBody>
                    <a:bodyPr/>
                    <a:lstStyle/>
                    <a:p>
                      <a:pPr algn="l" fontAlgn="ctr"/>
                      <a:r>
                        <a:rPr lang="ru-RU" sz="1200" b="1" i="0" u="none" strike="noStrike">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1 172 300,00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1 172 300,00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1 172 300,00</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198719">
                <a:tc>
                  <a:txBody>
                    <a:bodyPr/>
                    <a:lstStyle/>
                    <a:p>
                      <a:pPr algn="l" fontAlgn="ctr"/>
                      <a:r>
                        <a:rPr lang="ru-RU" sz="1200" b="0" i="0" u="none" strike="noStrike">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c>
                  <a:txBody>
                    <a:bodyPr/>
                    <a:lstStyle/>
                    <a:p>
                      <a:pPr algn="ctr" fontAlgn="ctr"/>
                      <a:r>
                        <a:rPr lang="ru-RU" sz="1200" b="0" i="0" u="none" strike="noStrike">
                          <a:solidFill>
                            <a:srgbClr val="000000"/>
                          </a:solidFill>
                          <a:effectLst/>
                          <a:latin typeface="Times New Roman"/>
                        </a:rPr>
                        <a:t>992 300,00</a:t>
                      </a:r>
                    </a:p>
                  </a:txBody>
                  <a:tcPr marL="9525" marR="9525" marT="9525" marB="0" anchor="ctr"/>
                </a:tc>
              </a:tr>
              <a:tr h="329408">
                <a:tc>
                  <a:txBody>
                    <a:bodyPr/>
                    <a:lstStyle/>
                    <a:p>
                      <a:pPr algn="l" fontAlgn="ctr"/>
                      <a:r>
                        <a:rPr lang="ru-RU" sz="12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dirty="0">
                          <a:solidFill>
                            <a:srgbClr val="000000"/>
                          </a:solidFill>
                          <a:effectLst/>
                          <a:latin typeface="Times New Roman"/>
                        </a:rPr>
                        <a:t>8 202 210,15</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5 209 000,00</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681 816,68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77369">
                <a:tc>
                  <a:txBody>
                    <a:bodyPr/>
                    <a:lstStyle/>
                    <a:p>
                      <a:pPr algn="l" fontAlgn="ctr"/>
                      <a:r>
                        <a:rPr lang="ru-RU" sz="1200" b="0" i="0" u="none" strike="noStrike">
                          <a:solidFill>
                            <a:srgbClr val="000000"/>
                          </a:solidFill>
                          <a:effectLst/>
                          <a:latin typeface="Times New Roman"/>
                        </a:rPr>
                        <a:t>Снос ветхих зданий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615 000,00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29408">
                <a:tc>
                  <a:txBody>
                    <a:bodyPr/>
                    <a:lstStyle/>
                    <a:p>
                      <a:pPr algn="l" fontAlgn="ctr"/>
                      <a:r>
                        <a:rPr lang="ru-RU" sz="1200" b="0" i="0" u="none" strike="noStrike">
                          <a:solidFill>
                            <a:srgbClr val="000000"/>
                          </a:solidFill>
                          <a:effectLst/>
                          <a:latin typeface="Times New Roman"/>
                        </a:rPr>
                        <a:t>Строительство СОШ с.Дутово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200" b="0" i="0" u="none" strike="noStrike">
                          <a:solidFill>
                            <a:srgbClr val="000000"/>
                          </a:solidFill>
                          <a:effectLst/>
                          <a:latin typeface="Times New Roman"/>
                        </a:rPr>
                        <a:t>1 696 393,47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98173">
                <a:tc>
                  <a:txBody>
                    <a:bodyPr/>
                    <a:lstStyle/>
                    <a:p>
                      <a:pPr algn="l" fontAlgn="ctr"/>
                      <a:r>
                        <a:rPr lang="ru-RU" sz="1200" b="1" i="0" u="none" strike="noStrike">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5 462 538,54</a:t>
                      </a:r>
                    </a:p>
                  </a:txBody>
                  <a:tcPr marL="9525" marR="9525" marT="9525" marB="0" anchor="ctr"/>
                </a:tc>
                <a:tc>
                  <a:txBody>
                    <a:bodyPr/>
                    <a:lstStyle/>
                    <a:p>
                      <a:pPr algn="ctr" fontAlgn="ctr"/>
                      <a:r>
                        <a:rPr lang="ru-RU" sz="1200" b="1" i="0" u="none" strike="noStrike" dirty="0">
                          <a:solidFill>
                            <a:srgbClr val="000000"/>
                          </a:solidFill>
                          <a:effectLst/>
                          <a:latin typeface="Times New Roman"/>
                        </a:rPr>
                        <a:t>5 127 282,70</a:t>
                      </a:r>
                    </a:p>
                  </a:txBody>
                  <a:tcPr marL="9525" marR="9525" marT="9525" marB="0" anchor="ctr"/>
                </a:tc>
                <a:tc>
                  <a:txBody>
                    <a:bodyPr/>
                    <a:lstStyle/>
                    <a:p>
                      <a:pPr algn="ctr" fontAlgn="ctr"/>
                      <a:r>
                        <a:rPr lang="ru-RU" sz="1200" b="1" i="0" u="none" strike="noStrike" dirty="0">
                          <a:solidFill>
                            <a:srgbClr val="000000"/>
                          </a:solidFill>
                          <a:effectLst/>
                          <a:latin typeface="Times New Roman"/>
                        </a:rPr>
                        <a:t>4 775 918,50</a:t>
                      </a:r>
                    </a:p>
                  </a:txBody>
                  <a:tcPr marL="9525" marR="9525" marT="9525" marB="0" anchor="ctr"/>
                </a:tc>
              </a:tr>
              <a:tr h="650456">
                <a:tc>
                  <a:txBody>
                    <a:bodyPr/>
                    <a:lstStyle/>
                    <a:p>
                      <a:pPr algn="l" fontAlgn="ctr"/>
                      <a:r>
                        <a:rPr lang="ru-RU" sz="1200" b="0" i="0" u="none" strike="noStrike" dirty="0">
                          <a:solidFill>
                            <a:srgbClr val="000000"/>
                          </a:solidFill>
                          <a:effectLst/>
                          <a:latin typeface="Times New Roman"/>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5 462 538,54</a:t>
                      </a:r>
                    </a:p>
                  </a:txBody>
                  <a:tcPr marL="9525" marR="9525" marT="9525" marB="0" anchor="ctr"/>
                </a:tc>
                <a:tc>
                  <a:txBody>
                    <a:bodyPr/>
                    <a:lstStyle/>
                    <a:p>
                      <a:pPr algn="ctr" fontAlgn="ctr"/>
                      <a:r>
                        <a:rPr lang="ru-RU" sz="1200" b="0" i="0" u="none" strike="noStrike">
                          <a:solidFill>
                            <a:srgbClr val="000000"/>
                          </a:solidFill>
                          <a:effectLst/>
                          <a:latin typeface="Times New Roman"/>
                        </a:rPr>
                        <a:t>5 127 282,70</a:t>
                      </a:r>
                    </a:p>
                  </a:txBody>
                  <a:tcPr marL="9525" marR="9525" marT="9525" marB="0" anchor="ctr"/>
                </a:tc>
                <a:tc>
                  <a:txBody>
                    <a:bodyPr/>
                    <a:lstStyle/>
                    <a:p>
                      <a:pPr algn="ctr" fontAlgn="ctr"/>
                      <a:r>
                        <a:rPr lang="ru-RU" sz="1200" b="0" i="0" u="none" strike="noStrike" dirty="0">
                          <a:solidFill>
                            <a:srgbClr val="000000"/>
                          </a:solidFill>
                          <a:effectLst/>
                          <a:latin typeface="Times New Roman"/>
                        </a:rPr>
                        <a:t>4 775 918,50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42176" y="447090"/>
            <a:ext cx="8794320" cy="146974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00"/>
                </a:solidFill>
                <a:latin typeface="Arial"/>
                <a:ea typeface="Microsoft YaHei"/>
              </a:rPr>
              <a:t>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1)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доступности  и   улучшения качества   образовательных услуг,  соответствующих  требованиям  и потребностям граждан;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деятельности; 3</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4)  обеспечение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муниципальной программы в соответствии с установленными сроками и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задачами</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В ГО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«Вуктыл» осуществляют деятельность  10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учреждений</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из них: 5 дошкольных учреждений, 3 общеобразовательных учреждения, 1 учреждение дополнительного образования. Уполномоченным органом по обеспечению деятельности указанных учреждений является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УО администрации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ГО «Вуктыл».     </a:t>
            </a:r>
            <a:endParaRPr lang="ru-RU" sz="1100" spc="-1" dirty="0">
              <a:latin typeface="Times New Roman" panose="02020603050405020304" pitchFamily="18" charset="0"/>
              <a:cs typeface="Times New Roman" panose="02020603050405020304" pitchFamily="18" charset="0"/>
            </a:endParaRPr>
          </a:p>
          <a:p>
            <a:pPr algn="just">
              <a:lnSpc>
                <a:spcPct val="100000"/>
              </a:lnSpc>
            </a:pPr>
            <a:endPar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331640" y="6062266"/>
            <a:ext cx="3936264" cy="790516"/>
          </a:xfrm>
          <a:prstGeom prst="rect">
            <a:avLst/>
          </a:prstGeom>
          <a:noFill/>
          <a:ln>
            <a:noFill/>
          </a:ln>
        </p:spPr>
        <p:txBody>
          <a:bodyPr lIns="90000" tIns="45000" rIns="90000" bIns="45000"/>
          <a:lstStyle/>
          <a:p>
            <a:pPr algn="ctr">
              <a:lnSpc>
                <a:spcPct val="100000"/>
              </a:lnSpc>
            </a:pPr>
            <a:r>
              <a:rPr lang="ru-RU" sz="1400" b="1" i="1" strike="noStrike" spc="-1" dirty="0">
                <a:solidFill>
                  <a:srgbClr val="ED1C24"/>
                </a:solidFill>
                <a:latin typeface="Times New Roman"/>
                <a:ea typeface="Microsoft YaHei"/>
              </a:rPr>
              <a:t>Доля расходов на реализацию программы в расходах бюджета, %</a:t>
            </a:r>
            <a:endParaRPr lang="ru-RU" sz="1400" b="0" strike="noStrike" spc="-1" dirty="0">
              <a:latin typeface="Arial"/>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4092956776"/>
              </p:ext>
            </p:extLst>
          </p:nvPr>
        </p:nvGraphicFramePr>
        <p:xfrm>
          <a:off x="5003252" y="5918062"/>
          <a:ext cx="3744416" cy="810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2"/>
          <p:cNvGraphicFramePr/>
          <p:nvPr>
            <p:extLst>
              <p:ext uri="{D42A27DB-BD31-4B8C-83A1-F6EECF244321}">
                <p14:modId xmlns:p14="http://schemas.microsoft.com/office/powerpoint/2010/main" val="330026217"/>
              </p:ext>
            </p:extLst>
          </p:nvPr>
        </p:nvGraphicFramePr>
        <p:xfrm>
          <a:off x="143508" y="2348880"/>
          <a:ext cx="8856983" cy="3535680"/>
        </p:xfrm>
        <a:graphic>
          <a:graphicData uri="http://schemas.openxmlformats.org/drawingml/2006/table">
            <a:tbl>
              <a:tblPr/>
              <a:tblGrid>
                <a:gridCol w="3233006"/>
                <a:gridCol w="813997"/>
                <a:gridCol w="739997"/>
                <a:gridCol w="591998"/>
                <a:gridCol w="665997"/>
                <a:gridCol w="813997"/>
                <a:gridCol w="665997"/>
                <a:gridCol w="665997"/>
                <a:gridCol w="665997"/>
              </a:tblGrid>
              <a:tr h="502262">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100" b="1" strike="noStrike" spc="-1" dirty="0">
                          <a:latin typeface="Times New Roman" panose="02020603050405020304" pitchFamily="18" charset="0"/>
                          <a:ea typeface="Times New Roman"/>
                          <a:cs typeface="Times New Roman" panose="02020603050405020304" pitchFamily="18" charset="0"/>
                        </a:rPr>
                        <a:t>Ед.   </a:t>
                      </a:r>
                      <a:r>
                        <a:rPr sz="1100" dirty="0">
                          <a:latin typeface="Times New Roman" panose="02020603050405020304" pitchFamily="18" charset="0"/>
                          <a:cs typeface="Times New Roman" panose="02020603050405020304" pitchFamily="18" charset="0"/>
                        </a:rPr>
                        <a:t/>
                      </a:r>
                      <a:br>
                        <a:rPr sz="1100"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2019</a:t>
                      </a:r>
                    </a:p>
                    <a:p>
                      <a:pPr algn="ctr">
                        <a:spcAft>
                          <a:spcPts val="0"/>
                        </a:spcAft>
                      </a:pPr>
                      <a:r>
                        <a:rPr lang="ru-RU" sz="1100" b="1" kern="100" dirty="0">
                          <a:effectLst/>
                          <a:latin typeface="Times New Roman"/>
                          <a:ea typeface="Times New Roman"/>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2020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2021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2022 </a:t>
                      </a:r>
                    </a:p>
                    <a:p>
                      <a:pPr algn="ctr">
                        <a:spcAft>
                          <a:spcPts val="0"/>
                        </a:spcAft>
                      </a:pPr>
                      <a:r>
                        <a:rPr lang="ru-RU" sz="1100" b="1" kern="100"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2023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100" b="1" kern="100" dirty="0">
                          <a:effectLst/>
                          <a:latin typeface="Times New Roman"/>
                          <a:ea typeface="Times New Roman"/>
                        </a:rPr>
                        <a:t>2025 год</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218935">
                <a:tc gridSpan="9">
                  <a:txBody>
                    <a:bodyPr/>
                    <a:lstStyle/>
                    <a:p>
                      <a:pPr marL="259200" indent="-129600" algn="ctr"/>
                      <a:r>
                        <a:rPr lang="ru-RU" sz="11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849982">
                <a:tc>
                  <a:txBody>
                    <a:bodyPr/>
                    <a:lstStyle/>
                    <a:p>
                      <a:pPr algn="just">
                        <a:spcAft>
                          <a:spcPts val="0"/>
                        </a:spcAft>
                      </a:pPr>
                      <a:r>
                        <a:rPr lang="ru-RU" sz="11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a:t>
                      </a:r>
                      <a:r>
                        <a:rPr lang="ru-RU" sz="1100" kern="100" dirty="0" smtClean="0">
                          <a:solidFill>
                            <a:srgbClr val="111111"/>
                          </a:solidFill>
                          <a:effectLst/>
                          <a:latin typeface="Times New Roman" panose="02020603050405020304" pitchFamily="18" charset="0"/>
                          <a:ea typeface="SimSun"/>
                          <a:cs typeface="Times New Roman" panose="02020603050405020304" pitchFamily="18" charset="0"/>
                        </a:rPr>
                        <a:t>государственных (муниципальных) </a:t>
                      </a:r>
                      <a:r>
                        <a:rPr lang="ru-RU" sz="1100" kern="100" dirty="0">
                          <a:solidFill>
                            <a:srgbClr val="111111"/>
                          </a:solidFill>
                          <a:effectLst/>
                          <a:latin typeface="Times New Roman" panose="02020603050405020304" pitchFamily="18" charset="0"/>
                          <a:ea typeface="SimSun"/>
                          <a:cs typeface="Times New Roman" panose="02020603050405020304" pitchFamily="18" charset="0"/>
                        </a:rPr>
                        <a:t>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100" b="0" strike="noStrike" spc="-1" dirty="0" smtClean="0">
                          <a:latin typeface="Times New Roman" panose="02020603050405020304" pitchFamily="18" charset="0"/>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 -</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708318">
                <a:tc>
                  <a:txBody>
                    <a:bodyPr/>
                    <a:lstStyle/>
                    <a:p>
                      <a:pPr algn="just">
                        <a:spcAft>
                          <a:spcPts val="0"/>
                        </a:spcAft>
                      </a:pPr>
                      <a:r>
                        <a:rPr lang="ru-RU" sz="11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dirty="0">
                          <a:effectLst/>
                          <a:latin typeface="Times New Roman"/>
                          <a:ea typeface="Times New Roman"/>
                        </a:rPr>
                        <a:t>100</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100" kern="100">
                          <a:effectLst/>
                          <a:latin typeface="Times New Roman"/>
                          <a:ea typeface="Times New Roman"/>
                        </a:rPr>
                        <a:t>100</a:t>
                      </a: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283327">
                <a:tc>
                  <a:txBody>
                    <a:bodyPr/>
                    <a:lstStyle/>
                    <a:p>
                      <a:pPr algn="just">
                        <a:spcAft>
                          <a:spcPts val="0"/>
                        </a:spcAft>
                        <a:tabLst>
                          <a:tab pos="201295" algn="l"/>
                          <a:tab pos="304165" algn="l"/>
                        </a:tabLst>
                      </a:pPr>
                      <a:r>
                        <a:rPr lang="ru-RU" sz="11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100" b="0" strike="noStrike" spc="-1" dirty="0">
                          <a:latin typeface="Times New Roman" panose="02020603050405020304" pitchFamily="18" charset="0"/>
                          <a:ea typeface="Times New Roman"/>
                          <a:cs typeface="Times New Roman" panose="02020603050405020304" pitchFamily="18" charset="0"/>
                        </a:rPr>
                        <a:t>процент</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70,5</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effectLst/>
                          <a:latin typeface="Times New Roman"/>
                          <a:ea typeface="Times New Roman"/>
                        </a:rPr>
                        <a:t>70,7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70,7</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70,7</a:t>
                      </a:r>
                      <a:endParaRPr lang="ru-RU" sz="11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424991">
                <a:tc>
                  <a:txBody>
                    <a:bodyPr/>
                    <a:lstStyle/>
                    <a:p>
                      <a:pPr algn="just">
                        <a:spcAft>
                          <a:spcPts val="0"/>
                        </a:spcAft>
                        <a:tabLst>
                          <a:tab pos="201295" algn="l"/>
                          <a:tab pos="304165" algn="l"/>
                        </a:tabLst>
                      </a:pPr>
                      <a:r>
                        <a:rPr kumimoji="0" lang="ru-RU" sz="11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1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100" b="0" strike="noStrike" spc="-1" dirty="0" smtClean="0">
                        <a:latin typeface="Times New Roman" panose="02020603050405020304" pitchFamily="18" charset="0"/>
                        <a:cs typeface="Times New Roman" panose="02020603050405020304" pitchFamily="18" charset="0"/>
                      </a:endParaRPr>
                    </a:p>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25</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a:solidFill>
                            <a:srgbClr val="1C1C1C"/>
                          </a:solidFill>
                          <a:effectLst/>
                          <a:latin typeface="Times New Roman"/>
                          <a:ea typeface="Times New Roman"/>
                        </a:rPr>
                        <a:t>0</a:t>
                      </a:r>
                      <a:endParaRPr lang="ru-RU" sz="11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100" kern="100" dirty="0">
                          <a:solidFill>
                            <a:srgbClr val="1C1C1C"/>
                          </a:solidFill>
                          <a:effectLst/>
                          <a:latin typeface="Times New Roman"/>
                          <a:ea typeface="Times New Roman"/>
                        </a:rPr>
                        <a:t>0</a:t>
                      </a:r>
                      <a:endParaRPr lang="ru-RU" sz="11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13" name="TextShape 3"/>
          <p:cNvSpPr txBox="1"/>
          <p:nvPr/>
        </p:nvSpPr>
        <p:spPr>
          <a:xfrm>
            <a:off x="4283968" y="1916832"/>
            <a:ext cx="5436392"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индикаторами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12"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1910421160"/>
              </p:ext>
            </p:extLst>
          </p:nvPr>
        </p:nvGraphicFramePr>
        <p:xfrm>
          <a:off x="118092" y="869594"/>
          <a:ext cx="8957128" cy="5915529"/>
        </p:xfrm>
        <a:graphic>
          <a:graphicData uri="http://schemas.openxmlformats.org/drawingml/2006/table">
            <a:tbl>
              <a:tblPr firstRow="1" bandRow="1">
                <a:tableStyleId>{F5AB1C69-6EDB-4FF4-983F-18BD219EF322}</a:tableStyleId>
              </a:tblPr>
              <a:tblGrid>
                <a:gridCol w="5866680"/>
                <a:gridCol w="1080120"/>
                <a:gridCol w="1008112"/>
                <a:gridCol w="1002216"/>
              </a:tblGrid>
              <a:tr h="237322">
                <a:tc>
                  <a:txBody>
                    <a:bodyPr/>
                    <a:lstStyle/>
                    <a:p>
                      <a:endParaRPr lang="ru-RU" sz="11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176246">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96 325 573,68</a:t>
                      </a:r>
                    </a:p>
                  </a:txBody>
                  <a:tcPr marL="9525" marR="9525" marT="9525" marB="0" anchor="ctr"/>
                </a:tc>
                <a:tc>
                  <a:txBody>
                    <a:bodyPr/>
                    <a:lstStyle/>
                    <a:p>
                      <a:pPr algn="ctr" fontAlgn="ctr"/>
                      <a:r>
                        <a:rPr lang="ru-RU" sz="1200" b="1" i="0" u="none" strike="noStrike">
                          <a:solidFill>
                            <a:srgbClr val="000000"/>
                          </a:solidFill>
                          <a:effectLst/>
                          <a:latin typeface="Times New Roman"/>
                        </a:rPr>
                        <a:t>60 738 114,32</a:t>
                      </a:r>
                    </a:p>
                  </a:txBody>
                  <a:tcPr marL="9525" marR="9525" marT="9525" marB="0" anchor="ctr"/>
                </a:tc>
                <a:tc>
                  <a:txBody>
                    <a:bodyPr/>
                    <a:lstStyle/>
                    <a:p>
                      <a:pPr algn="ctr" fontAlgn="ctr"/>
                      <a:r>
                        <a:rPr lang="ru-RU" sz="1200" b="1" i="0" u="none" strike="noStrike" dirty="0">
                          <a:solidFill>
                            <a:srgbClr val="000000"/>
                          </a:solidFill>
                          <a:effectLst/>
                          <a:latin typeface="Times New Roman"/>
                        </a:rPr>
                        <a:t>60 966 070,32</a:t>
                      </a:r>
                    </a:p>
                  </a:txBody>
                  <a:tcPr marL="9525" marR="9525" marT="9525" marB="0" anchor="ctr"/>
                </a:tc>
              </a:tr>
              <a:tr h="343767">
                <a:tc>
                  <a:txBody>
                    <a:bodyPr/>
                    <a:lstStyle/>
                    <a:p>
                      <a:pPr algn="l" fontAlgn="ctr"/>
                      <a:r>
                        <a:rPr lang="ru-RU" sz="1200" b="1" i="0" u="none" strike="noStrike">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64 693 072,35</a:t>
                      </a:r>
                    </a:p>
                  </a:txBody>
                  <a:tcPr marL="9525" marR="9525" marT="9525" marB="0" anchor="ctr"/>
                </a:tc>
                <a:tc>
                  <a:txBody>
                    <a:bodyPr/>
                    <a:lstStyle/>
                    <a:p>
                      <a:pPr algn="ctr" fontAlgn="ctr"/>
                      <a:r>
                        <a:rPr lang="ru-RU" sz="1200" b="1" i="0" u="none" strike="noStrike">
                          <a:solidFill>
                            <a:srgbClr val="000000"/>
                          </a:solidFill>
                          <a:effectLst/>
                          <a:latin typeface="Times New Roman"/>
                        </a:rPr>
                        <a:t>60 503 114,32</a:t>
                      </a:r>
                    </a:p>
                  </a:txBody>
                  <a:tcPr marL="9525" marR="9525" marT="9525" marB="0" anchor="ctr"/>
                </a:tc>
                <a:tc>
                  <a:txBody>
                    <a:bodyPr/>
                    <a:lstStyle/>
                    <a:p>
                      <a:pPr algn="ctr" fontAlgn="ctr"/>
                      <a:r>
                        <a:rPr lang="ru-RU" sz="1200" b="1" i="0" u="none" strike="noStrike" dirty="0">
                          <a:solidFill>
                            <a:srgbClr val="000000"/>
                          </a:solidFill>
                          <a:effectLst/>
                          <a:latin typeface="Times New Roman"/>
                        </a:rPr>
                        <a:t>60 731 070,32</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200" b="0" i="0" u="none" strike="noStrike">
                          <a:solidFill>
                            <a:srgbClr val="000000"/>
                          </a:solidFill>
                          <a:effectLst/>
                          <a:latin typeface="Times New Roman"/>
                        </a:rPr>
                        <a:t>60 591 083,27</a:t>
                      </a:r>
                    </a:p>
                  </a:txBody>
                  <a:tcPr marL="9525" marR="9525" marT="9525" marB="0" anchor="ctr"/>
                </a:tc>
                <a:tc>
                  <a:txBody>
                    <a:bodyPr/>
                    <a:lstStyle/>
                    <a:p>
                      <a:pPr algn="ctr" fontAlgn="ctr"/>
                      <a:r>
                        <a:rPr lang="ru-RU" sz="1200" b="0" i="0" u="none" strike="noStrike">
                          <a:solidFill>
                            <a:srgbClr val="000000"/>
                          </a:solidFill>
                          <a:effectLst/>
                          <a:latin typeface="Times New Roman"/>
                        </a:rPr>
                        <a:t>59 595 614,32</a:t>
                      </a:r>
                    </a:p>
                  </a:txBody>
                  <a:tcPr marL="9525" marR="9525" marT="9525" marB="0" anchor="ctr"/>
                </a:tc>
                <a:tc>
                  <a:txBody>
                    <a:bodyPr/>
                    <a:lstStyle/>
                    <a:p>
                      <a:pPr algn="ctr" fontAlgn="ctr"/>
                      <a:r>
                        <a:rPr lang="ru-RU" sz="1200" b="0" i="0" u="none" strike="noStrike">
                          <a:solidFill>
                            <a:srgbClr val="000000"/>
                          </a:solidFill>
                          <a:effectLst/>
                          <a:latin typeface="Times New Roman"/>
                        </a:rPr>
                        <a:t>59 964 570,32</a:t>
                      </a:r>
                    </a:p>
                  </a:txBody>
                  <a:tcPr marL="9525" marR="9525" marT="9525" marB="0" anchor="ctr"/>
                </a:tc>
              </a:tr>
              <a:tr h="21514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89 421,96</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11288">
                <a:tc>
                  <a:txBody>
                    <a:bodyPr/>
                    <a:lstStyle/>
                    <a:p>
                      <a:pPr algn="l" fontAlgn="ctr"/>
                      <a:r>
                        <a:rPr lang="ru-RU" sz="1200" b="0" i="0" u="none" strike="noStrike">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255 160,00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511288">
                <a:tc>
                  <a:txBody>
                    <a:bodyPr/>
                    <a:lstStyle/>
                    <a:p>
                      <a:pPr algn="l" fontAlgn="ctr"/>
                      <a:r>
                        <a:rPr lang="ru-RU" sz="1200" b="0" i="0" u="none" strike="noStrike">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200" b="0" i="0" u="none" strike="noStrike">
                          <a:solidFill>
                            <a:srgbClr val="000000"/>
                          </a:solidFill>
                          <a:effectLst/>
                          <a:latin typeface="Times New Roman"/>
                        </a:rPr>
                        <a:t>89 680,00</a:t>
                      </a:r>
                    </a:p>
                  </a:txBody>
                  <a:tcPr marL="9525" marR="9525" marT="9525" marB="0" anchor="ctr"/>
                </a:tc>
                <a:tc>
                  <a:txBody>
                    <a:bodyPr/>
                    <a:lstStyle/>
                    <a:p>
                      <a:pPr algn="ctr" fontAlgn="ctr"/>
                      <a:r>
                        <a:rPr lang="ru-RU" sz="1200" b="0" i="0" u="none" strike="noStrike">
                          <a:solidFill>
                            <a:srgbClr val="000000"/>
                          </a:solidFill>
                          <a:effectLst/>
                          <a:latin typeface="Times New Roman"/>
                        </a:rPr>
                        <a:t>91 000,00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Внедрение информационных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1 834 760,45</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Обеспечение функционирования кинозала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3767">
                <a:tc>
                  <a:txBody>
                    <a:bodyPr/>
                    <a:lstStyle/>
                    <a:p>
                      <a:pPr algn="l" fontAlgn="ctr"/>
                      <a:r>
                        <a:rPr lang="ru-RU" sz="1200" b="0" i="0" u="none" strike="noStrike">
                          <a:solidFill>
                            <a:srgbClr val="000000"/>
                          </a:solidFill>
                          <a:effectLst/>
                          <a:latin typeface="Times New Roman"/>
                        </a:rPr>
                        <a:t>Предоставление льгот по оплате ЖКУ специалистам дополнительного образования в сфере культуры, работающим и проживающим в сельских населённых пунктах</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146 500,00</a:t>
                      </a:r>
                    </a:p>
                  </a:txBody>
                  <a:tcPr marL="9525" marR="9525" marT="9525" marB="0" anchor="ctr"/>
                </a:tc>
                <a:tc>
                  <a:txBody>
                    <a:bodyPr/>
                    <a:lstStyle/>
                    <a:p>
                      <a:pPr algn="ctr" fontAlgn="ctr"/>
                      <a:r>
                        <a:rPr lang="ru-RU" sz="1200" b="0" i="0" u="none" strike="noStrike">
                          <a:solidFill>
                            <a:srgbClr val="000000"/>
                          </a:solidFill>
                          <a:effectLst/>
                          <a:latin typeface="Times New Roman"/>
                        </a:rPr>
                        <a:t>146 500,00</a:t>
                      </a:r>
                    </a:p>
                  </a:txBody>
                  <a:tcPr marL="9525" marR="9525" marT="9525" marB="0" anchor="ctr"/>
                </a:tc>
              </a:tr>
              <a:tr h="343767">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1 342 966,67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3767">
                <a:tc>
                  <a:txBody>
                    <a:bodyPr/>
                    <a:lstStyle/>
                    <a:p>
                      <a:pPr algn="l" fontAlgn="ctr"/>
                      <a:r>
                        <a:rPr lang="ru-RU" sz="1200" b="1" i="0" u="none" strike="noStrike">
                          <a:solidFill>
                            <a:srgbClr val="000000"/>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200" b="1" i="0" u="none" strike="noStrike">
                          <a:solidFill>
                            <a:srgbClr val="000000"/>
                          </a:solidFill>
                          <a:effectLst/>
                          <a:latin typeface="Times New Roman"/>
                        </a:rPr>
                        <a:t>354 583,33</a:t>
                      </a:r>
                    </a:p>
                  </a:txBody>
                  <a:tcPr marL="9525" marR="9525" marT="9525" marB="0" anchor="ctr"/>
                </a:tc>
                <a:tc>
                  <a:txBody>
                    <a:bodyPr/>
                    <a:lstStyle/>
                    <a:p>
                      <a:pPr algn="ctr" fontAlgn="ctr"/>
                      <a:r>
                        <a:rPr lang="ru-RU" sz="1200" b="1" i="0" u="none" strike="noStrike">
                          <a:solidFill>
                            <a:srgbClr val="000000"/>
                          </a:solidFill>
                          <a:effectLst/>
                          <a:latin typeface="Times New Roman"/>
                        </a:rPr>
                        <a:t>35 000,00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35 000,00</a:t>
                      </a:r>
                    </a:p>
                  </a:txBody>
                  <a:tcPr marL="9525" marR="9525" marT="9525" marB="0" anchor="ctr"/>
                </a:tc>
              </a:tr>
              <a:tr h="343767">
                <a:tc>
                  <a:txBody>
                    <a:bodyPr/>
                    <a:lstStyle/>
                    <a:p>
                      <a:pPr algn="l" fontAlgn="ctr"/>
                      <a:r>
                        <a:rPr lang="ru-RU" sz="1200" b="0" i="0" u="none" strike="noStrike" dirty="0">
                          <a:solidFill>
                            <a:srgbClr val="000000"/>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215143">
                <a:tc>
                  <a:txBody>
                    <a:bodyPr/>
                    <a:lstStyle/>
                    <a:p>
                      <a:pPr algn="l" fontAlgn="ctr"/>
                      <a:r>
                        <a:rPr lang="ru-RU" sz="1200" b="0" i="0" u="none" strike="noStrike">
                          <a:solidFill>
                            <a:srgbClr val="000000"/>
                          </a:solidFill>
                          <a:effectLst/>
                          <a:latin typeface="Times New Roman"/>
                        </a:rPr>
                        <a:t>Организация и проведение Дней национальных культур</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r>
              <a:tr h="176246">
                <a:tc>
                  <a:txBody>
                    <a:bodyPr/>
                    <a:lstStyle/>
                    <a:p>
                      <a:pPr algn="l" fontAlgn="ctr"/>
                      <a:r>
                        <a:rPr lang="ru-RU" sz="1200" b="0" i="0" u="none" strike="noStrike">
                          <a:solidFill>
                            <a:srgbClr val="000000"/>
                          </a:solidFill>
                          <a:effectLst/>
                          <a:latin typeface="Times New Roman"/>
                        </a:rPr>
                        <a:t>Реализация проектов в области этнокультурного развития народов</a:t>
                      </a:r>
                    </a:p>
                  </a:txBody>
                  <a:tcPr marL="9525" marR="9525" marT="9525" marB="0" anchor="ctr"/>
                </a:tc>
                <a:tc>
                  <a:txBody>
                    <a:bodyPr/>
                    <a:lstStyle/>
                    <a:p>
                      <a:pPr algn="ctr" fontAlgn="ctr"/>
                      <a:r>
                        <a:rPr lang="ru-RU" sz="1200" b="0" i="0" u="none" strike="noStrike">
                          <a:solidFill>
                            <a:srgbClr val="000000"/>
                          </a:solidFill>
                          <a:effectLst/>
                          <a:latin typeface="Times New Roman"/>
                        </a:rPr>
                        <a:t>339 583,33</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3767">
                <a:tc>
                  <a:txBody>
                    <a:bodyPr/>
                    <a:lstStyle/>
                    <a:p>
                      <a:pPr algn="l" fontAlgn="ctr"/>
                      <a:r>
                        <a:rPr lang="ru-RU" sz="1200" b="1" i="0" u="none" strike="noStrike">
                          <a:solidFill>
                            <a:srgbClr val="000000"/>
                          </a:solidFill>
                          <a:effectLst/>
                          <a:latin typeface="Times New Roman"/>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31 277 918,00</a:t>
                      </a:r>
                    </a:p>
                  </a:txBody>
                  <a:tcPr marL="9525" marR="9525" marT="9525" marB="0" anchor="ctr"/>
                </a:tc>
                <a:tc>
                  <a:txBody>
                    <a:bodyPr/>
                    <a:lstStyle/>
                    <a:p>
                      <a:pPr algn="ctr" fontAlgn="ctr"/>
                      <a:r>
                        <a:rPr lang="ru-RU" sz="1200" b="1" i="0" u="none" strike="noStrike">
                          <a:solidFill>
                            <a:srgbClr val="000000"/>
                          </a:solidFill>
                          <a:effectLst/>
                          <a:latin typeface="Times New Roman"/>
                        </a:rPr>
                        <a:t>200 000,00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200 000,00</a:t>
                      </a:r>
                    </a:p>
                  </a:txBody>
                  <a:tcPr marL="9525" marR="9525" marT="9525" marB="0" anchor="ctr"/>
                </a:tc>
              </a:tr>
              <a:tr h="511288">
                <a:tc>
                  <a:txBody>
                    <a:bodyPr/>
                    <a:lstStyle/>
                    <a:p>
                      <a:pPr algn="l" fontAlgn="ctr"/>
                      <a:r>
                        <a:rPr lang="ru-RU" sz="1200" b="0" i="0" u="none" strike="noStrike" dirty="0">
                          <a:solidFill>
                            <a:srgbClr val="000000"/>
                          </a:solidFill>
                          <a:effectLst/>
                          <a:latin typeface="Times New Roman"/>
                        </a:rPr>
                        <a:t>Выполнение работ по ремонту, </a:t>
                      </a:r>
                      <a:r>
                        <a:rPr lang="ru-RU" sz="1200" b="0" i="0" u="none" strike="noStrike" dirty="0" smtClean="0">
                          <a:solidFill>
                            <a:srgbClr val="000000"/>
                          </a:solidFill>
                          <a:effectLst/>
                          <a:latin typeface="Times New Roman"/>
                        </a:rPr>
                        <a:t>кап. ремонту</a:t>
                      </a:r>
                      <a:r>
                        <a:rPr lang="ru-RU" sz="1200" b="0" i="0" u="none" strike="noStrike" dirty="0">
                          <a:solidFill>
                            <a:srgbClr val="000000"/>
                          </a:solidFill>
                          <a:effectLst/>
                          <a:latin typeface="Times New Roman"/>
                        </a:rPr>
                        <a:t>, изготовления </a:t>
                      </a:r>
                      <a:r>
                        <a:rPr lang="ru-RU" sz="1200" b="0" i="0" u="none" strike="noStrike" dirty="0" smtClean="0">
                          <a:solidFill>
                            <a:srgbClr val="000000"/>
                          </a:solidFill>
                          <a:effectLst/>
                          <a:latin typeface="Times New Roman"/>
                        </a:rPr>
                        <a:t>ПСД, </a:t>
                      </a:r>
                      <a:r>
                        <a:rPr lang="ru-RU" sz="1200" b="0" i="0" u="none" strike="noStrike" dirty="0">
                          <a:solidFill>
                            <a:srgbClr val="000000"/>
                          </a:solidFill>
                          <a:effectLst/>
                          <a:latin typeface="Times New Roman"/>
                        </a:rPr>
                        <a:t>реконструкции зданий и помещений и иных объектов учреждений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333 198,00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r>
            </a:tbl>
          </a:graphicData>
        </a:graphic>
      </p:graphicFrame>
      <p:sp>
        <p:nvSpPr>
          <p:cNvPr id="11" name="CustomShape 1"/>
          <p:cNvSpPr/>
          <p:nvPr/>
        </p:nvSpPr>
        <p:spPr>
          <a:xfrm>
            <a:off x="54180" y="404664"/>
            <a:ext cx="9035640" cy="5040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ru-RU" sz="1200" b="1" strike="noStrike" spc="-1" dirty="0">
                <a:solidFill>
                  <a:srgbClr val="000000"/>
                </a:solidFill>
                <a:latin typeface="Times New Roman"/>
                <a:ea typeface="Microsoft YaHei"/>
              </a:rPr>
              <a:t>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4 учреждения культуры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ДМШ, ДХШ, ВЦБ, КСК).  Обеспечение реализации программы осуществляет администрация ГО «Вуктыл</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Расходы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 реализацию муниципальной программы составляют</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64224" y="538200"/>
            <a:ext cx="8872271" cy="165721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720308" y="573325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84717661"/>
              </p:ext>
            </p:extLst>
          </p:nvPr>
        </p:nvGraphicFramePr>
        <p:xfrm>
          <a:off x="4860032" y="5517232"/>
          <a:ext cx="3644596" cy="122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3"/>
          <p:cNvGraphicFramePr/>
          <p:nvPr>
            <p:extLst>
              <p:ext uri="{D42A27DB-BD31-4B8C-83A1-F6EECF244321}">
                <p14:modId xmlns:p14="http://schemas.microsoft.com/office/powerpoint/2010/main" val="2563518650"/>
              </p:ext>
            </p:extLst>
          </p:nvPr>
        </p:nvGraphicFramePr>
        <p:xfrm>
          <a:off x="396000" y="2226242"/>
          <a:ext cx="7998607" cy="3318510"/>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261814">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161238">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99281">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399281">
                <a:tc>
                  <a:txBody>
                    <a:bodyPr/>
                    <a:lstStyle/>
                    <a:p>
                      <a:pPr algn="just">
                        <a:spcAft>
                          <a:spcPts val="0"/>
                        </a:spcAft>
                      </a:pPr>
                      <a:r>
                        <a:rPr lang="ru-RU" sz="1200" dirty="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490400">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15" name="TextShape 3"/>
          <p:cNvSpPr txBox="1"/>
          <p:nvPr/>
        </p:nvSpPr>
        <p:spPr>
          <a:xfrm>
            <a:off x="2316527" y="1783200"/>
            <a:ext cx="4567664" cy="412210"/>
          </a:xfrm>
          <a:prstGeom prst="rect">
            <a:avLst/>
          </a:prstGeom>
          <a:noFill/>
          <a:ln>
            <a:noFill/>
          </a:ln>
        </p:spPr>
        <p:txBody>
          <a:bodyPr lIns="90000" tIns="45000" rIns="90000" bIns="45000"/>
          <a:lstStyle/>
          <a:p>
            <a:pPr algn="ctr"/>
            <a:endParaRPr lang="ru-RU" sz="1100" b="1" i="1" strike="noStrike" spc="-1" dirty="0" smtClean="0">
              <a:solidFill>
                <a:srgbClr val="000000"/>
              </a:solidFill>
              <a:latin typeface="Times New Roman" panose="02020603050405020304" pitchFamily="18" charset="0"/>
              <a:cs typeface="Times New Roman" panose="02020603050405020304" pitchFamily="18" charset="0"/>
            </a:endParaRPr>
          </a:p>
          <a:p>
            <a:pPr algn="ctr"/>
            <a:r>
              <a:rPr lang="ru-RU" sz="1200" b="1" i="1" strike="noStrike" spc="-1" dirty="0" smtClean="0">
                <a:solidFill>
                  <a:srgbClr val="FF0000"/>
                </a:solidFill>
                <a:latin typeface="Times New Roman" panose="02020603050405020304" pitchFamily="18" charset="0"/>
                <a:cs typeface="Times New Roman" panose="02020603050405020304" pitchFamily="18" charset="0"/>
              </a:rPr>
              <a:t>Основные </a:t>
            </a:r>
            <a:r>
              <a:rPr lang="ru-RU" sz="1200" b="1" i="1" strike="noStrike" spc="-1" dirty="0">
                <a:solidFill>
                  <a:srgbClr val="FF0000"/>
                </a:solidFill>
                <a:latin typeface="Times New Roman" panose="02020603050405020304" pitchFamily="18" charset="0"/>
                <a:cs typeface="Times New Roman" panose="02020603050405020304" pitchFamily="18" charset="0"/>
              </a:rPr>
              <a:t>целевые </a:t>
            </a:r>
            <a:r>
              <a:rPr lang="ru-RU" sz="1200" b="1" i="1" strike="noStrike" spc="-1" dirty="0" smtClean="0">
                <a:solidFill>
                  <a:srgbClr val="FF0000"/>
                </a:solidFill>
                <a:latin typeface="Times New Roman" panose="02020603050405020304" pitchFamily="18" charset="0"/>
                <a:cs typeface="Times New Roman" panose="02020603050405020304" pitchFamily="18" charset="0"/>
              </a:rPr>
              <a:t>индикаторы муниципальной </a:t>
            </a:r>
            <a:r>
              <a:rPr lang="ru-RU" sz="1200" b="1" i="1" strike="noStrike" spc="-1" dirty="0">
                <a:solidFill>
                  <a:srgbClr val="FF0000"/>
                </a:solidFill>
                <a:latin typeface="Times New Roman" panose="02020603050405020304" pitchFamily="18" charset="0"/>
                <a:cs typeface="Times New Roman" panose="02020603050405020304" pitchFamily="18" charset="0"/>
              </a:rPr>
              <a:t>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11817211"/>
              </p:ext>
            </p:extLst>
          </p:nvPr>
        </p:nvGraphicFramePr>
        <p:xfrm>
          <a:off x="107572" y="1620169"/>
          <a:ext cx="8964496" cy="5110403"/>
        </p:xfrm>
        <a:graphic>
          <a:graphicData uri="http://schemas.openxmlformats.org/drawingml/2006/table">
            <a:tbl>
              <a:tblPr firstRow="1" bandRow="1">
                <a:tableStyleId>{93296810-A885-4BE3-A3E7-6D5BEEA58F35}</a:tableStyleId>
              </a:tblPr>
              <a:tblGrid>
                <a:gridCol w="6156184"/>
                <a:gridCol w="1008112"/>
                <a:gridCol w="864096"/>
                <a:gridCol w="936104"/>
              </a:tblGrid>
              <a:tr h="332041">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47875">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10 277 708,22</a:t>
                      </a:r>
                    </a:p>
                  </a:txBody>
                  <a:tcPr marL="9525" marR="9525" marT="9525" marB="0" anchor="ctr"/>
                </a:tc>
                <a:tc>
                  <a:txBody>
                    <a:bodyPr/>
                    <a:lstStyle/>
                    <a:p>
                      <a:pPr algn="ctr" fontAlgn="ctr"/>
                      <a:r>
                        <a:rPr lang="ru-RU" sz="1200" b="1" i="0" u="none" strike="noStrike">
                          <a:solidFill>
                            <a:srgbClr val="000000"/>
                          </a:solidFill>
                          <a:effectLst/>
                          <a:latin typeface="Times New Roman"/>
                        </a:rPr>
                        <a:t>9 994 283,22</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10 036 155,22</a:t>
                      </a:r>
                    </a:p>
                  </a:txBody>
                  <a:tcPr marL="9525" marR="9525" marT="9525" marB="0" anchor="ctr"/>
                </a:tc>
              </a:tr>
              <a:tr h="262568">
                <a:tc>
                  <a:txBody>
                    <a:bodyPr/>
                    <a:lstStyle/>
                    <a:p>
                      <a:pPr algn="l" fontAlgn="ctr"/>
                      <a:r>
                        <a:rPr lang="ru-RU" sz="1200" b="1" i="0" u="none" strike="noStrike">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10 227 708,22</a:t>
                      </a:r>
                    </a:p>
                  </a:txBody>
                  <a:tcPr marL="9525" marR="9525" marT="9525" marB="0" anchor="ctr"/>
                </a:tc>
                <a:tc>
                  <a:txBody>
                    <a:bodyPr/>
                    <a:lstStyle/>
                    <a:p>
                      <a:pPr algn="ctr" fontAlgn="ctr"/>
                      <a:r>
                        <a:rPr lang="ru-RU" sz="1200" b="1" i="0" u="none" strike="noStrike">
                          <a:solidFill>
                            <a:srgbClr val="000000"/>
                          </a:solidFill>
                          <a:effectLst/>
                          <a:latin typeface="Times New Roman"/>
                        </a:rPr>
                        <a:t>9 994 283,22</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10 036 155,22</a:t>
                      </a:r>
                    </a:p>
                  </a:txBody>
                  <a:tcPr marL="9525" marR="9525" marT="9525" marB="0" anchor="ctr"/>
                </a:tc>
              </a:tr>
              <a:tr h="264271">
                <a:tc>
                  <a:txBody>
                    <a:bodyPr/>
                    <a:lstStyle/>
                    <a:p>
                      <a:pPr algn="l" fontAlgn="ctr"/>
                      <a:r>
                        <a:rPr lang="ru-RU" sz="1200" b="0" i="0" u="none" strike="noStrike">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9 622 837,44</a:t>
                      </a:r>
                    </a:p>
                  </a:txBody>
                  <a:tcPr marL="9525" marR="9525" marT="9525" marB="0" anchor="ctr"/>
                </a:tc>
                <a:tc>
                  <a:txBody>
                    <a:bodyPr/>
                    <a:lstStyle/>
                    <a:p>
                      <a:pPr algn="ctr" fontAlgn="ctr"/>
                      <a:r>
                        <a:rPr lang="ru-RU" sz="1200" b="0" i="0" u="none" strike="noStrike">
                          <a:solidFill>
                            <a:srgbClr val="000000"/>
                          </a:solidFill>
                          <a:effectLst/>
                          <a:latin typeface="Times New Roman"/>
                        </a:rPr>
                        <a:t>9 277 283,22</a:t>
                      </a:r>
                    </a:p>
                  </a:txBody>
                  <a:tcPr marL="9525" marR="9525" marT="9525" marB="0" anchor="ctr"/>
                </a:tc>
                <a:tc>
                  <a:txBody>
                    <a:bodyPr/>
                    <a:lstStyle/>
                    <a:p>
                      <a:pPr algn="ctr" fontAlgn="ctr"/>
                      <a:r>
                        <a:rPr lang="ru-RU" sz="1200" b="0" i="0" u="none" strike="noStrike">
                          <a:solidFill>
                            <a:srgbClr val="000000"/>
                          </a:solidFill>
                          <a:effectLst/>
                          <a:latin typeface="Times New Roman"/>
                        </a:rPr>
                        <a:t>9 319 155,22</a:t>
                      </a:r>
                    </a:p>
                  </a:txBody>
                  <a:tcPr marL="9525" marR="9525" marT="9525" marB="0" anchor="ctr"/>
                </a:tc>
              </a:tr>
              <a:tr h="332041">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267676">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12 870,78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200246">
                <a:tc>
                  <a:txBody>
                    <a:bodyPr/>
                    <a:lstStyle/>
                    <a:p>
                      <a:pPr algn="l" fontAlgn="t"/>
                      <a:r>
                        <a:rPr lang="ru-RU" sz="1200" b="0" i="0" u="none" strike="noStrike">
                          <a:solidFill>
                            <a:srgbClr val="000000"/>
                          </a:solidFill>
                          <a:effectLst/>
                          <a:latin typeface="Times New Roman"/>
                        </a:rPr>
                        <a:t>Расходы на реализацию основного мероприятия</a:t>
                      </a:r>
                    </a:p>
                  </a:txBody>
                  <a:tcPr marL="9525" marR="9525" marT="9525" marB="0"/>
                </a:tc>
                <a:tc>
                  <a:txBody>
                    <a:bodyPr/>
                    <a:lstStyle/>
                    <a:p>
                      <a:pPr algn="ctr" fontAlgn="ctr"/>
                      <a:r>
                        <a:rPr lang="ru-RU" sz="1200" b="0" i="0" u="none" strike="noStrike">
                          <a:solidFill>
                            <a:srgbClr val="000000"/>
                          </a:solidFill>
                          <a:effectLst/>
                          <a:latin typeface="Times New Roman"/>
                        </a:rPr>
                        <a:t>452,44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47875">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517398">
                <a:tc>
                  <a:txBody>
                    <a:bodyPr/>
                    <a:lstStyle/>
                    <a:p>
                      <a:pPr algn="l" fontAlgn="ctr"/>
                      <a:r>
                        <a:rPr lang="ru-RU" sz="1200" b="0" i="0" u="none" strike="noStrike">
                          <a:solidFill>
                            <a:srgbClr val="000000"/>
                          </a:solidFill>
                          <a:effectLst/>
                          <a:latin typeface="Times New Roman"/>
                        </a:rPr>
                        <a:t>Приобретение инвентаря и оборудования по видам спорта для проведения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402953">
                <a:tc>
                  <a:txBody>
                    <a:bodyPr/>
                    <a:lstStyle/>
                    <a:p>
                      <a:pPr algn="l" fontAlgn="ctr"/>
                      <a:r>
                        <a:rPr lang="ru-RU" sz="1200" b="0" i="0" u="none" strike="noStrike">
                          <a:solidFill>
                            <a:srgbClr val="000000"/>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7 000,00</a:t>
                      </a:r>
                    </a:p>
                  </a:txBody>
                  <a:tcPr marL="9525" marR="9525" marT="9525" marB="0" anchor="ctr"/>
                </a:tc>
                <a:tc>
                  <a:txBody>
                    <a:bodyPr/>
                    <a:lstStyle/>
                    <a:p>
                      <a:pPr algn="ctr" fontAlgn="ctr"/>
                      <a:r>
                        <a:rPr lang="ru-RU" sz="1200" b="0" i="0" u="none" strike="noStrike">
                          <a:solidFill>
                            <a:srgbClr val="000000"/>
                          </a:solidFill>
                          <a:effectLst/>
                          <a:latin typeface="Times New Roman"/>
                        </a:rPr>
                        <a:t>7 000,00</a:t>
                      </a:r>
                    </a:p>
                  </a:txBody>
                  <a:tcPr marL="9525" marR="9525" marT="9525" marB="0" anchor="ctr"/>
                </a:tc>
              </a:tr>
              <a:tr h="347875">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347875">
                <a:tc>
                  <a:txBody>
                    <a:bodyPr/>
                    <a:lstStyle/>
                    <a:p>
                      <a:pPr algn="l" fontAlgn="ctr"/>
                      <a:r>
                        <a:rPr lang="ru-RU" sz="1200" b="0" i="0" u="none" strike="noStrike">
                          <a:solidFill>
                            <a:srgbClr val="000000"/>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238732">
                <a:tc>
                  <a:txBody>
                    <a:bodyPr/>
                    <a:lstStyle/>
                    <a:p>
                      <a:pPr algn="l" fontAlgn="ctr"/>
                      <a:r>
                        <a:rPr lang="ru-RU" sz="1200" b="0" i="0" u="none" strike="noStrike">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72 000,00</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r>
              <a:tr h="347875">
                <a:tc>
                  <a:txBody>
                    <a:bodyPr/>
                    <a:lstStyle/>
                    <a:p>
                      <a:pPr algn="l" fontAlgn="ctr"/>
                      <a:r>
                        <a:rPr lang="ru-RU" sz="1200" b="1" i="0" u="none" strike="noStrike">
                          <a:solidFill>
                            <a:srgbClr val="000000"/>
                          </a:solidFill>
                          <a:effectLst/>
                          <a:latin typeface="Times New Roman"/>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347875">
                <a:tc>
                  <a:txBody>
                    <a:bodyPr/>
                    <a:lstStyle/>
                    <a:p>
                      <a:pPr algn="l" fontAlgn="ctr"/>
                      <a:r>
                        <a:rPr lang="ru-RU" sz="1200" b="0" i="0" u="none" strike="noStrike" dirty="0">
                          <a:solidFill>
                            <a:srgbClr val="000000"/>
                          </a:solidFill>
                          <a:effectLst/>
                          <a:latin typeface="Times New Roman"/>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512173608"/>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389211894"/>
              </p:ext>
            </p:extLst>
          </p:nvPr>
        </p:nvGraphicFramePr>
        <p:xfrm>
          <a:off x="143999" y="748225"/>
          <a:ext cx="8906201" cy="5940605"/>
        </p:xfrm>
        <a:graphic>
          <a:graphicData uri="http://schemas.openxmlformats.org/drawingml/2006/table">
            <a:tbl>
              <a:tblPr firstRow="1" bandRow="1">
                <a:tableStyleId>{5C22544A-7EE6-4342-B048-85BDC9FD1C3A}</a:tableStyleId>
              </a:tblPr>
              <a:tblGrid>
                <a:gridCol w="6127148"/>
                <a:gridCol w="976079"/>
                <a:gridCol w="937547"/>
                <a:gridCol w="865427"/>
              </a:tblGrid>
              <a:tr h="245161">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5394">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3 525 282,15</a:t>
                      </a:r>
                    </a:p>
                  </a:txBody>
                  <a:tcPr marL="9525" marR="9525" marT="9525" marB="0" anchor="ctr"/>
                </a:tc>
                <a:tc>
                  <a:txBody>
                    <a:bodyPr/>
                    <a:lstStyle/>
                    <a:p>
                      <a:pPr algn="ctr" fontAlgn="ctr"/>
                      <a:r>
                        <a:rPr lang="ru-RU" sz="1200" b="1" i="0" u="none" strike="noStrike">
                          <a:solidFill>
                            <a:srgbClr val="000000"/>
                          </a:solidFill>
                          <a:effectLst/>
                          <a:latin typeface="Times New Roman"/>
                        </a:rPr>
                        <a:t>4 127 522,00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3 625 522,00</a:t>
                      </a:r>
                    </a:p>
                  </a:txBody>
                  <a:tcPr marL="9525" marR="9525" marT="9525" marB="0" anchor="ctr"/>
                </a:tc>
              </a:tr>
              <a:tr h="335394">
                <a:tc>
                  <a:txBody>
                    <a:bodyPr/>
                    <a:lstStyle/>
                    <a:p>
                      <a:pPr algn="l" fontAlgn="ctr"/>
                      <a:r>
                        <a:rPr lang="ru-RU" sz="1200" b="1" i="0" u="none" strike="noStrike">
                          <a:solidFill>
                            <a:srgbClr val="000000"/>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1 164 454,24</a:t>
                      </a:r>
                    </a:p>
                  </a:txBody>
                  <a:tcPr marL="9525" marR="9525" marT="9525" marB="0" anchor="ctr"/>
                </a:tc>
                <a:tc>
                  <a:txBody>
                    <a:bodyPr/>
                    <a:lstStyle/>
                    <a:p>
                      <a:pPr algn="ctr" fontAlgn="ctr"/>
                      <a:r>
                        <a:rPr lang="ru-RU" sz="1200" b="1" i="0" u="none" strike="noStrike">
                          <a:solidFill>
                            <a:srgbClr val="000000"/>
                          </a:solidFill>
                          <a:effectLst/>
                          <a:latin typeface="Times New Roman"/>
                        </a:rPr>
                        <a:t>1 930 500,00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1 428 500,00</a:t>
                      </a:r>
                    </a:p>
                  </a:txBody>
                  <a:tcPr marL="9525" marR="9525" marT="9525" marB="0" anchor="ctr"/>
                </a:tc>
              </a:tr>
              <a:tr h="335394">
                <a:tc>
                  <a:txBody>
                    <a:bodyPr/>
                    <a:lstStyle/>
                    <a:p>
                      <a:pPr algn="l" fontAlgn="ctr"/>
                      <a:r>
                        <a:rPr lang="ru-RU" sz="12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17 125,00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r>
              <a:tr h="335394">
                <a:tc>
                  <a:txBody>
                    <a:bodyPr/>
                    <a:lstStyle/>
                    <a:p>
                      <a:pPr algn="l" fontAlgn="ctr"/>
                      <a:r>
                        <a:rPr lang="ru-RU" sz="1200" b="0" i="0" u="none" strike="noStrike">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r>
              <a:tr h="186770">
                <a:tc>
                  <a:txBody>
                    <a:bodyPr/>
                    <a:lstStyle/>
                    <a:p>
                      <a:pPr algn="l" fontAlgn="ctr"/>
                      <a:r>
                        <a:rPr lang="ru-RU" sz="1200" b="0" i="0" u="none" strike="noStrike">
                          <a:solidFill>
                            <a:srgbClr val="000000"/>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498834">
                <a:tc>
                  <a:txBody>
                    <a:bodyPr/>
                    <a:lstStyle/>
                    <a:p>
                      <a:pPr algn="l" fontAlgn="ctr"/>
                      <a:r>
                        <a:rPr lang="ru-RU" sz="12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167 000,00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171953">
                <a:tc>
                  <a:txBody>
                    <a:bodyPr/>
                    <a:lstStyle/>
                    <a:p>
                      <a:pPr algn="l" fontAlgn="ctr"/>
                      <a:r>
                        <a:rPr lang="ru-RU" sz="12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8 560,00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335394">
                <a:tc>
                  <a:txBody>
                    <a:bodyPr/>
                    <a:lstStyle/>
                    <a:p>
                      <a:pPr algn="l" fontAlgn="ctr"/>
                      <a:r>
                        <a:rPr lang="ru-RU" sz="12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235127">
                <a:tc>
                  <a:txBody>
                    <a:bodyPr/>
                    <a:lstStyle/>
                    <a:p>
                      <a:pPr algn="l" fontAlgn="ctr"/>
                      <a:r>
                        <a:rPr lang="ru-RU" sz="1200" b="0" i="0" u="none" strike="noStrike" dirty="0">
                          <a:solidFill>
                            <a:srgbClr val="000000"/>
                          </a:solidFill>
                          <a:effectLst/>
                          <a:latin typeface="Times New Roman"/>
                        </a:rPr>
                        <a:t>Оснащение сотрудников ЕДДС отдела по делам ГО и ЧС </a:t>
                      </a:r>
                      <a:r>
                        <a:rPr lang="ru-RU" sz="1200" b="0" i="0" u="none" strike="noStrike" dirty="0" smtClean="0">
                          <a:solidFill>
                            <a:srgbClr val="000000"/>
                          </a:solidFill>
                          <a:effectLst/>
                          <a:latin typeface="Times New Roman"/>
                        </a:rPr>
                        <a:t>формой</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216024">
                <a:tc>
                  <a:txBody>
                    <a:bodyPr/>
                    <a:lstStyle/>
                    <a:p>
                      <a:pPr algn="l" fontAlgn="ctr"/>
                      <a:r>
                        <a:rPr lang="ru-RU" sz="1200" b="0" i="0" u="none" strike="noStrike" dirty="0">
                          <a:solidFill>
                            <a:srgbClr val="000000"/>
                          </a:solidFill>
                          <a:effectLst/>
                          <a:latin typeface="Times New Roman"/>
                        </a:rPr>
                        <a:t>Организация мероприятий для функционирования системы </a:t>
                      </a:r>
                      <a:r>
                        <a:rPr lang="ru-RU" sz="1200" b="0" i="0" u="none" strike="noStrike" dirty="0" smtClean="0">
                          <a:solidFill>
                            <a:srgbClr val="000000"/>
                          </a:solidFill>
                          <a:effectLst/>
                          <a:latin typeface="Times New Roman"/>
                        </a:rPr>
                        <a:t>АПК </a:t>
                      </a:r>
                      <a:r>
                        <a:rPr lang="ru-RU" sz="1200" b="0" i="0" u="none" strike="noStrike" dirty="0">
                          <a:solidFill>
                            <a:srgbClr val="000000"/>
                          </a:solidFill>
                          <a:effectLst/>
                          <a:latin typeface="Times New Roman"/>
                        </a:rPr>
                        <a:t>«Безопасный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171997">
                <a:tc>
                  <a:txBody>
                    <a:bodyPr/>
                    <a:lstStyle/>
                    <a:p>
                      <a:pPr algn="l" fontAlgn="ctr"/>
                      <a:r>
                        <a:rPr lang="ru-RU" sz="12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164 919,32</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171953">
                <a:tc>
                  <a:txBody>
                    <a:bodyPr/>
                    <a:lstStyle/>
                    <a:p>
                      <a:pPr algn="l" fontAlgn="ctr"/>
                      <a:r>
                        <a:rPr lang="ru-RU" sz="1200" b="0" i="0" u="none" strike="noStrike">
                          <a:solidFill>
                            <a:srgbClr val="000000"/>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05474">
                <a:tc>
                  <a:txBody>
                    <a:bodyPr/>
                    <a:lstStyle/>
                    <a:p>
                      <a:pPr algn="l" fontAlgn="ctr"/>
                      <a:r>
                        <a:rPr lang="ru-RU" sz="1200" b="0" i="0" u="none" strike="noStrike">
                          <a:solidFill>
                            <a:srgbClr val="000000"/>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171953">
                <a:tc>
                  <a:txBody>
                    <a:bodyPr/>
                    <a:lstStyle/>
                    <a:p>
                      <a:pPr algn="l" fontAlgn="ctr"/>
                      <a:r>
                        <a:rPr lang="ru-RU" sz="12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420 000,00</a:t>
                      </a:r>
                    </a:p>
                  </a:txBody>
                  <a:tcPr marL="9525" marR="9525" marT="9525" marB="0" anchor="ctr"/>
                </a:tc>
                <a:tc>
                  <a:txBody>
                    <a:bodyPr/>
                    <a:lstStyle/>
                    <a:p>
                      <a:pPr algn="ctr" fontAlgn="ctr"/>
                      <a:r>
                        <a:rPr lang="ru-RU" sz="1200" b="0" i="0" u="none" strike="noStrike">
                          <a:solidFill>
                            <a:srgbClr val="000000"/>
                          </a:solidFill>
                          <a:effectLst/>
                          <a:latin typeface="Times New Roman"/>
                        </a:rPr>
                        <a:t>460 000,00</a:t>
                      </a:r>
                    </a:p>
                  </a:txBody>
                  <a:tcPr marL="9525" marR="9525" marT="9525" marB="0" anchor="ctr"/>
                </a:tc>
                <a:tc>
                  <a:txBody>
                    <a:bodyPr/>
                    <a:lstStyle/>
                    <a:p>
                      <a:pPr algn="ctr" fontAlgn="ctr"/>
                      <a:r>
                        <a:rPr lang="ru-RU" sz="1200" b="0" i="0" u="none" strike="noStrike">
                          <a:solidFill>
                            <a:srgbClr val="000000"/>
                          </a:solidFill>
                          <a:effectLst/>
                          <a:latin typeface="Times New Roman"/>
                        </a:rPr>
                        <a:t>450 000,00</a:t>
                      </a:r>
                    </a:p>
                  </a:txBody>
                  <a:tcPr marL="9525" marR="9525" marT="9525" marB="0" anchor="ctr"/>
                </a:tc>
              </a:tr>
              <a:tr h="205474">
                <a:tc>
                  <a:txBody>
                    <a:bodyPr/>
                    <a:lstStyle/>
                    <a:p>
                      <a:pPr algn="l" fontAlgn="ctr"/>
                      <a:r>
                        <a:rPr lang="ru-RU" sz="12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205474">
                <a:tc>
                  <a:txBody>
                    <a:bodyPr/>
                    <a:lstStyle/>
                    <a:p>
                      <a:pPr algn="l" fontAlgn="ctr"/>
                      <a:r>
                        <a:rPr lang="ru-RU" sz="12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r>
              <a:tr h="205474">
                <a:tc>
                  <a:txBody>
                    <a:bodyPr/>
                    <a:lstStyle/>
                    <a:p>
                      <a:pPr algn="l" fontAlgn="ctr"/>
                      <a:r>
                        <a:rPr lang="ru-RU" sz="1200" b="0" i="0" u="none" strike="noStrike">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293 849,92</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r>
              <a:tr h="246053">
                <a:tc>
                  <a:txBody>
                    <a:bodyPr/>
                    <a:lstStyle/>
                    <a:p>
                      <a:pPr algn="l" fontAlgn="ctr"/>
                      <a:r>
                        <a:rPr lang="ru-RU" sz="1200" b="1" i="0" u="none" strike="noStrike">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2 360 827,91</a:t>
                      </a:r>
                    </a:p>
                  </a:txBody>
                  <a:tcPr marL="9525" marR="9525" marT="9525" marB="0" anchor="ctr"/>
                </a:tc>
                <a:tc>
                  <a:txBody>
                    <a:bodyPr/>
                    <a:lstStyle/>
                    <a:p>
                      <a:pPr algn="ctr" fontAlgn="ctr"/>
                      <a:r>
                        <a:rPr lang="ru-RU" sz="1200" b="1" i="0" u="none" strike="noStrike">
                          <a:solidFill>
                            <a:srgbClr val="000000"/>
                          </a:solidFill>
                          <a:effectLst/>
                          <a:latin typeface="Times New Roman"/>
                        </a:rPr>
                        <a:t>2 197 022,00</a:t>
                      </a:r>
                    </a:p>
                  </a:txBody>
                  <a:tcPr marL="9525" marR="9525" marT="9525" marB="0" anchor="ctr"/>
                </a:tc>
                <a:tc>
                  <a:txBody>
                    <a:bodyPr/>
                    <a:lstStyle/>
                    <a:p>
                      <a:pPr algn="ctr" fontAlgn="ctr"/>
                      <a:r>
                        <a:rPr lang="ru-RU" sz="1200" b="1" i="0" u="none" strike="noStrike" dirty="0">
                          <a:solidFill>
                            <a:srgbClr val="000000"/>
                          </a:solidFill>
                          <a:effectLst/>
                          <a:latin typeface="Times New Roman"/>
                        </a:rPr>
                        <a:t>2 197 022,00</a:t>
                      </a:r>
                    </a:p>
                  </a:txBody>
                  <a:tcPr marL="9525" marR="9525" marT="9525" marB="0" anchor="ctr"/>
                </a:tc>
              </a:tr>
              <a:tr h="335394">
                <a:tc>
                  <a:txBody>
                    <a:bodyPr/>
                    <a:lstStyle/>
                    <a:p>
                      <a:pPr algn="l" fontAlgn="ctr"/>
                      <a:r>
                        <a:rPr lang="ru-RU" sz="1200" b="0" i="0" u="none" strike="noStrike">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859 360,00</a:t>
                      </a:r>
                    </a:p>
                  </a:txBody>
                  <a:tcPr marL="9525" marR="9525" marT="9525" marB="0" anchor="ctr"/>
                </a:tc>
                <a:tc>
                  <a:txBody>
                    <a:bodyPr/>
                    <a:lstStyle/>
                    <a:p>
                      <a:pPr algn="ctr" fontAlgn="ctr"/>
                      <a:r>
                        <a:rPr lang="ru-RU" sz="1200" b="0" i="0" u="none" strike="noStrike">
                          <a:solidFill>
                            <a:srgbClr val="000000"/>
                          </a:solidFill>
                          <a:effectLst/>
                          <a:latin typeface="Times New Roman"/>
                        </a:rPr>
                        <a:t>677 000,00</a:t>
                      </a:r>
                    </a:p>
                  </a:txBody>
                  <a:tcPr marL="9525" marR="9525" marT="9525" marB="0" anchor="ctr"/>
                </a:tc>
                <a:tc>
                  <a:txBody>
                    <a:bodyPr/>
                    <a:lstStyle/>
                    <a:p>
                      <a:pPr algn="ctr" fontAlgn="ctr"/>
                      <a:r>
                        <a:rPr lang="ru-RU" sz="1200" b="0" i="0" u="none" strike="noStrike">
                          <a:solidFill>
                            <a:srgbClr val="000000"/>
                          </a:solidFill>
                          <a:effectLst/>
                          <a:latin typeface="Times New Roman"/>
                        </a:rPr>
                        <a:t>677 000,00</a:t>
                      </a:r>
                    </a:p>
                  </a:txBody>
                  <a:tcPr marL="9525" marR="9525" marT="9525" marB="0" anchor="ctr"/>
                </a:tc>
              </a:tr>
              <a:tr h="335394">
                <a:tc>
                  <a:txBody>
                    <a:bodyPr/>
                    <a:lstStyle/>
                    <a:p>
                      <a:pPr algn="l"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1 501 467,91</a:t>
                      </a:r>
                    </a:p>
                  </a:txBody>
                  <a:tcPr marL="9525" marR="9525" marT="9525" marB="0" anchor="ctr"/>
                </a:tc>
                <a:tc>
                  <a:txBody>
                    <a:bodyPr/>
                    <a:lstStyle/>
                    <a:p>
                      <a:pPr algn="ctr" fontAlgn="ctr"/>
                      <a:r>
                        <a:rPr lang="ru-RU" sz="1200" b="0" i="0" u="none" strike="noStrike">
                          <a:solidFill>
                            <a:srgbClr val="000000"/>
                          </a:solidFill>
                          <a:effectLst/>
                          <a:latin typeface="Times New Roman"/>
                        </a:rPr>
                        <a:t>1 520 022,00</a:t>
                      </a:r>
                    </a:p>
                  </a:txBody>
                  <a:tcPr marL="9525" marR="9525" marT="9525" marB="0" anchor="ctr"/>
                </a:tc>
                <a:tc>
                  <a:txBody>
                    <a:bodyPr/>
                    <a:lstStyle/>
                    <a:p>
                      <a:pPr algn="ctr" fontAlgn="ctr"/>
                      <a:r>
                        <a:rPr lang="ru-RU" sz="1200" b="0" i="0" u="none" strike="noStrike" dirty="0">
                          <a:solidFill>
                            <a:srgbClr val="000000"/>
                          </a:solidFill>
                          <a:effectLst/>
                          <a:latin typeface="Times New Roman"/>
                        </a:rPr>
                        <a:t>1 520 022,00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067504" y="6060864"/>
            <a:ext cx="3420016"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04733426"/>
              </p:ext>
            </p:extLst>
          </p:nvPr>
        </p:nvGraphicFramePr>
        <p:xfrm>
          <a:off x="5004048" y="5805264"/>
          <a:ext cx="3531120" cy="922056"/>
        </p:xfrm>
        <a:graphic>
          <a:graphicData uri="http://schemas.openxmlformats.org/drawingml/2006/chart">
            <c:chart xmlns:c="http://schemas.openxmlformats.org/drawingml/2006/chart" xmlns:r="http://schemas.openxmlformats.org/officeDocument/2006/relationships" r:id="rId4"/>
          </a:graphicData>
        </a:graphic>
      </p:graphicFrame>
      <p:sp>
        <p:nvSpPr>
          <p:cNvPr id="11" name="CustomShape 2"/>
          <p:cNvSpPr/>
          <p:nvPr/>
        </p:nvSpPr>
        <p:spPr>
          <a:xfrm>
            <a:off x="36180" y="836712"/>
            <a:ext cx="9071640" cy="15121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graphicFrame>
        <p:nvGraphicFramePr>
          <p:cNvPr id="12" name="Table 5"/>
          <p:cNvGraphicFramePr/>
          <p:nvPr>
            <p:extLst>
              <p:ext uri="{D42A27DB-BD31-4B8C-83A1-F6EECF244321}">
                <p14:modId xmlns:p14="http://schemas.microsoft.com/office/powerpoint/2010/main" val="1471124355"/>
              </p:ext>
            </p:extLst>
          </p:nvPr>
        </p:nvGraphicFramePr>
        <p:xfrm>
          <a:off x="144000" y="3356992"/>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3" name="TextShape 4"/>
          <p:cNvSpPr txBox="1"/>
          <p:nvPr/>
        </p:nvSpPr>
        <p:spPr>
          <a:xfrm>
            <a:off x="611560" y="270892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38956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72728331"/>
              </p:ext>
            </p:extLst>
          </p:nvPr>
        </p:nvGraphicFramePr>
        <p:xfrm>
          <a:off x="107504" y="1700808"/>
          <a:ext cx="8928991" cy="2472690"/>
        </p:xfrm>
        <a:graphic>
          <a:graphicData uri="http://schemas.openxmlformats.org/drawingml/2006/table">
            <a:tbl>
              <a:tblPr firstRow="1" bandRow="1">
                <a:tableStyleId>{5C22544A-7EE6-4342-B048-85BDC9FD1C3A}</a:tableStyleId>
              </a:tblPr>
              <a:tblGrid>
                <a:gridCol w="5555926"/>
                <a:gridCol w="1139221"/>
                <a:gridCol w="1115858"/>
                <a:gridCol w="1117986"/>
              </a:tblGrid>
              <a:tr h="165582">
                <a:tc>
                  <a:txBody>
                    <a:bodyPr/>
                    <a:lstStyle/>
                    <a:p>
                      <a:pPr algn="ctr"/>
                      <a:endParaRPr lang="ru-RU" sz="1000" dirty="0">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2021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2022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000" dirty="0" smtClean="0">
                          <a:solidFill>
                            <a:schemeClr val="tx1"/>
                          </a:solidFill>
                          <a:latin typeface="Times New Roman" panose="02020603050405020304" pitchFamily="18" charset="0"/>
                          <a:cs typeface="Times New Roman" panose="02020603050405020304" pitchFamily="18" charset="0"/>
                        </a:rPr>
                        <a:t>2023 год</a:t>
                      </a:r>
                      <a:endParaRPr lang="ru-RU" sz="1000" dirty="0">
                        <a:solidFill>
                          <a:schemeClr val="tx1"/>
                        </a:solidFill>
                        <a:latin typeface="Times New Roman" panose="02020603050405020304" pitchFamily="18" charset="0"/>
                        <a:cs typeface="Times New Roman" panose="02020603050405020304" pitchFamily="18" charset="0"/>
                      </a:endParaRPr>
                    </a:p>
                  </a:txBody>
                  <a:tcPr/>
                </a:tc>
              </a:tr>
              <a:tr h="109957">
                <a:tc>
                  <a:txBody>
                    <a:bodyPr/>
                    <a:lstStyle/>
                    <a:p>
                      <a:pPr algn="l" fontAlgn="ctr"/>
                      <a:r>
                        <a:rPr lang="ru-RU" sz="1000" b="1" i="0" u="none" strike="noStrike" dirty="0">
                          <a:solidFill>
                            <a:schemeClr val="tx1"/>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000" b="1" i="0" u="none" strike="noStrike" dirty="0">
                          <a:solidFill>
                            <a:srgbClr val="000000"/>
                          </a:solidFill>
                          <a:effectLst/>
                          <a:latin typeface="Times New Roman"/>
                        </a:rPr>
                        <a:t>367 700,00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462 700,00</a:t>
                      </a:r>
                    </a:p>
                  </a:txBody>
                  <a:tcPr marL="9525" marR="9525" marT="9525" marB="0" anchor="ctr"/>
                </a:tc>
                <a:tc>
                  <a:txBody>
                    <a:bodyPr/>
                    <a:lstStyle/>
                    <a:p>
                      <a:pPr algn="ctr" fontAlgn="ctr"/>
                      <a:r>
                        <a:rPr lang="ru-RU" sz="1000" b="1" i="0" u="none" strike="noStrike">
                          <a:solidFill>
                            <a:srgbClr val="000000"/>
                          </a:solidFill>
                          <a:effectLst/>
                          <a:latin typeface="Times New Roman"/>
                        </a:rPr>
                        <a:t>442 700,00</a:t>
                      </a:r>
                    </a:p>
                  </a:txBody>
                  <a:tcPr marL="9525" marR="9525" marT="9525" marB="0" anchor="ctr"/>
                </a:tc>
              </a:tr>
              <a:tr h="109957">
                <a:tc>
                  <a:txBody>
                    <a:bodyPr/>
                    <a:lstStyle/>
                    <a:p>
                      <a:pPr algn="l" fontAlgn="ctr"/>
                      <a:r>
                        <a:rPr lang="ru-RU" sz="1000" b="1" i="1" u="none" strike="noStrike" dirty="0">
                          <a:solidFill>
                            <a:schemeClr val="tx1"/>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000" b="1"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267 000,00</a:t>
                      </a:r>
                    </a:p>
                  </a:txBody>
                  <a:tcPr marL="9525" marR="9525" marT="9525" marB="0" anchor="ctr"/>
                </a:tc>
              </a:tr>
              <a:tr h="109957">
                <a:tc>
                  <a:txBody>
                    <a:bodyPr/>
                    <a:lstStyle/>
                    <a:p>
                      <a:pPr algn="l" fontAlgn="ctr"/>
                      <a:r>
                        <a:rPr lang="ru-RU" sz="1000" b="0" i="0" u="none" strike="noStrike" dirty="0">
                          <a:solidFill>
                            <a:schemeClr val="tx1"/>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000" b="0" i="0" u="none" strike="noStrike">
                          <a:solidFill>
                            <a:srgbClr val="000000"/>
                          </a:solidFill>
                          <a:effectLst/>
                          <a:latin typeface="Times New Roman"/>
                        </a:rPr>
                        <a:t>192 000,00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75 000,00</a:t>
                      </a:r>
                    </a:p>
                  </a:txBody>
                  <a:tcPr marL="9525" marR="9525" marT="9525" marB="0" anchor="ctr"/>
                </a:tc>
                <a:tc>
                  <a:txBody>
                    <a:bodyPr/>
                    <a:lstStyle/>
                    <a:p>
                      <a:pPr algn="ctr" fontAlgn="ctr"/>
                      <a:r>
                        <a:rPr lang="ru-RU" sz="1000" b="0" i="0" u="none" strike="noStrike">
                          <a:solidFill>
                            <a:srgbClr val="000000"/>
                          </a:solidFill>
                          <a:effectLst/>
                          <a:latin typeface="Times New Roman"/>
                        </a:rPr>
                        <a:t>75 000,00</a:t>
                      </a:r>
                    </a:p>
                  </a:txBody>
                  <a:tcPr marL="9525" marR="9525" marT="9525" marB="0" anchor="ctr"/>
                </a:tc>
              </a:tr>
              <a:tr h="149204">
                <a:tc>
                  <a:txBody>
                    <a:bodyPr/>
                    <a:lstStyle/>
                    <a:p>
                      <a:pPr algn="l" fontAlgn="ctr"/>
                      <a:r>
                        <a:rPr lang="ru-RU" sz="1000" b="1" i="1" u="none" strike="noStrike">
                          <a:solidFill>
                            <a:schemeClr val="tx1"/>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155 700,00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155 700,00</a:t>
                      </a:r>
                    </a:p>
                  </a:txBody>
                  <a:tcPr marL="9525" marR="9525" marT="9525" marB="0" anchor="ctr"/>
                </a:tc>
              </a:tr>
              <a:tr h="109957">
                <a:tc>
                  <a:txBody>
                    <a:bodyPr/>
                    <a:lstStyle/>
                    <a:p>
                      <a:pPr algn="l" fontAlgn="ctr"/>
                      <a:r>
                        <a:rPr lang="ru-RU" sz="1000" b="1" i="1" u="none" strike="noStrike">
                          <a:solidFill>
                            <a:schemeClr val="tx1"/>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1" i="0" u="none" strike="noStrike">
                          <a:solidFill>
                            <a:srgbClr val="000000"/>
                          </a:solidFill>
                          <a:effectLst/>
                          <a:latin typeface="Times New Roman"/>
                        </a:rPr>
                        <a:t>40 000,00</a:t>
                      </a:r>
                    </a:p>
                  </a:txBody>
                  <a:tcPr marL="9525" marR="9525" marT="9525" marB="0" anchor="ctr"/>
                </a:tc>
                <a:tc>
                  <a:txBody>
                    <a:bodyPr/>
                    <a:lstStyle/>
                    <a:p>
                      <a:pPr algn="ctr" fontAlgn="ctr"/>
                      <a:r>
                        <a:rPr lang="ru-RU" sz="1000" b="1" i="0" u="none" strike="noStrike" dirty="0">
                          <a:solidFill>
                            <a:srgbClr val="000000"/>
                          </a:solidFill>
                          <a:effectLst/>
                          <a:latin typeface="Times New Roman"/>
                        </a:rPr>
                        <a:t>20 000,00</a:t>
                      </a:r>
                    </a:p>
                  </a:txBody>
                  <a:tcPr marL="9525" marR="9525" marT="9525" marB="0" anchor="ctr"/>
                </a:tc>
              </a:tr>
              <a:tr h="149204">
                <a:tc>
                  <a:txBody>
                    <a:bodyPr/>
                    <a:lstStyle/>
                    <a:p>
                      <a:pPr algn="l" fontAlgn="ctr"/>
                      <a:r>
                        <a:rPr lang="ru-RU" sz="1000" b="0" i="0" u="none" strike="noStrike" dirty="0">
                          <a:solidFill>
                            <a:schemeClr val="tx1"/>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t"/>
                      <a:r>
                        <a:rPr lang="ru-RU" sz="1000" b="0" i="0" u="none" strike="noStrike">
                          <a:solidFill>
                            <a:schemeClr val="tx1"/>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tc>
                <a:tc>
                  <a:txBody>
                    <a:bodyPr/>
                    <a:lstStyle/>
                    <a:p>
                      <a:pPr algn="ctr" fontAlgn="ctr"/>
                      <a:r>
                        <a:rPr lang="ru-RU" sz="1000" b="0" i="0" u="none" strike="noStrike">
                          <a:solidFill>
                            <a:srgbClr val="000000"/>
                          </a:solidFill>
                          <a:effectLst/>
                          <a:latin typeface="Times New Roman"/>
                        </a:rPr>
                        <a:t>0,00</a:t>
                      </a:r>
                    </a:p>
                  </a:txBody>
                  <a:tcPr marL="9525" marR="9525" marT="9525" marB="0" anchor="ctr"/>
                </a:tc>
                <a:tc>
                  <a:txBody>
                    <a:bodyPr/>
                    <a:lstStyle/>
                    <a:p>
                      <a:pPr algn="ctr" fontAlgn="ctr"/>
                      <a:r>
                        <a:rPr lang="ru-RU" sz="10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0,00</a:t>
                      </a:r>
                    </a:p>
                  </a:txBody>
                  <a:tcPr marL="9525" marR="9525" marT="9525" marB="0" anchor="ctr"/>
                </a:tc>
              </a:tr>
              <a:tr h="213446">
                <a:tc>
                  <a:txBody>
                    <a:bodyPr/>
                    <a:lstStyle/>
                    <a:p>
                      <a:pPr algn="l" fontAlgn="ctr"/>
                      <a:r>
                        <a:rPr lang="ru-RU" sz="1000" b="0" i="0" u="none" strike="noStrike" dirty="0">
                          <a:solidFill>
                            <a:schemeClr val="tx1"/>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000" b="0" i="0" u="none" strike="noStrike">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000" b="0" i="0" u="none" strike="noStrike" dirty="0">
                          <a:solidFill>
                            <a:srgbClr val="000000"/>
                          </a:solidFill>
                          <a:effectLst/>
                          <a:latin typeface="Times New Roman"/>
                        </a:rPr>
                        <a:t>20 000,00</a:t>
                      </a:r>
                    </a:p>
                  </a:txBody>
                  <a:tcPr marL="9525" marR="9525" marT="9525" marB="0" anchor="ctr"/>
                </a:tc>
              </a:tr>
            </a:tbl>
          </a:graphicData>
        </a:graphic>
      </p:graphicFrame>
      <p:sp>
        <p:nvSpPr>
          <p:cNvPr id="11" name="CustomShape 1"/>
          <p:cNvSpPr/>
          <p:nvPr/>
        </p:nvSpPr>
        <p:spPr>
          <a:xfrm>
            <a:off x="100684" y="458168"/>
            <a:ext cx="8927640" cy="124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05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05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05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050" b="1"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050" b="1" dirty="0" smtClean="0">
                <a:latin typeface="Times New Roman" panose="02020603050405020304" pitchFamily="18" charset="0"/>
                <a:cs typeface="Times New Roman" panose="02020603050405020304" pitchFamily="18" charset="0"/>
              </a:rPr>
              <a:t>1. Создание </a:t>
            </a:r>
            <a:r>
              <a:rPr lang="ru-RU" sz="105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r>
              <a:rPr lang="ru-RU" sz="1050" b="1" dirty="0" smtClean="0">
                <a:latin typeface="Times New Roman" panose="02020603050405020304" pitchFamily="18" charset="0"/>
                <a:cs typeface="Times New Roman" panose="02020603050405020304" pitchFamily="18" charset="0"/>
              </a:rPr>
              <a:t>»; 2. создание </a:t>
            </a:r>
            <a:r>
              <a:rPr lang="ru-RU" sz="105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r>
              <a:rPr lang="ru-RU" sz="1050" b="1" dirty="0" smtClean="0">
                <a:latin typeface="Times New Roman" panose="02020603050405020304" pitchFamily="18" charset="0"/>
                <a:cs typeface="Times New Roman" panose="02020603050405020304" pitchFamily="18" charset="0"/>
              </a:rPr>
              <a:t>»; 3. формирование </a:t>
            </a:r>
            <a:r>
              <a:rPr lang="ru-RU" sz="105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r>
              <a:rPr lang="ru-RU" sz="1050" b="1" dirty="0" smtClean="0">
                <a:latin typeface="Times New Roman" panose="02020603050405020304" pitchFamily="18" charset="0"/>
                <a:cs typeface="Times New Roman" panose="02020603050405020304" pitchFamily="18" charset="0"/>
              </a:rPr>
              <a:t>; 4. функционирование </a:t>
            </a:r>
            <a:r>
              <a:rPr lang="ru-RU" sz="105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r>
              <a:rPr lang="ru-RU" sz="1050" b="1" dirty="0" smtClean="0">
                <a:latin typeface="Times New Roman" panose="02020603050405020304" pitchFamily="18" charset="0"/>
                <a:cs typeface="Times New Roman" panose="02020603050405020304" pitchFamily="18" charset="0"/>
              </a:rPr>
              <a:t>»; 5. создание </a:t>
            </a:r>
            <a:r>
              <a:rPr lang="ru-RU" sz="105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r>
              <a:rPr lang="ru-RU" sz="1050" b="1" dirty="0" smtClean="0">
                <a:latin typeface="Times New Roman" panose="02020603050405020304" pitchFamily="18" charset="0"/>
                <a:cs typeface="Times New Roman" panose="02020603050405020304" pitchFamily="18" charset="0"/>
              </a:rPr>
              <a:t>»; 6. развитие </a:t>
            </a:r>
            <a:r>
              <a:rPr lang="ru-RU" sz="1050" b="1" dirty="0">
                <a:latin typeface="Times New Roman" panose="02020603050405020304" pitchFamily="18" charset="0"/>
                <a:cs typeface="Times New Roman" panose="02020603050405020304" pitchFamily="18" charset="0"/>
              </a:rPr>
              <a:t>конкурентной среды в ГО «Вуктыл»</a:t>
            </a:r>
          </a:p>
        </p:txBody>
      </p:sp>
      <p:graphicFrame>
        <p:nvGraphicFramePr>
          <p:cNvPr id="12" name="Table 2"/>
          <p:cNvGraphicFramePr/>
          <p:nvPr>
            <p:extLst>
              <p:ext uri="{D42A27DB-BD31-4B8C-83A1-F6EECF244321}">
                <p14:modId xmlns:p14="http://schemas.microsoft.com/office/powerpoint/2010/main" val="3544216341"/>
              </p:ext>
            </p:extLst>
          </p:nvPr>
        </p:nvGraphicFramePr>
        <p:xfrm>
          <a:off x="403748" y="4293096"/>
          <a:ext cx="8350860" cy="1821180"/>
        </p:xfrm>
        <a:graphic>
          <a:graphicData uri="http://schemas.openxmlformats.org/drawingml/2006/table">
            <a:tbl>
              <a:tblPr/>
              <a:tblGrid>
                <a:gridCol w="3636254"/>
                <a:gridCol w="882781"/>
                <a:gridCol w="611156"/>
                <a:gridCol w="543250"/>
                <a:gridCol w="543250"/>
                <a:gridCol w="543250"/>
                <a:gridCol w="543250"/>
                <a:gridCol w="543250"/>
                <a:gridCol w="504419"/>
              </a:tblGrid>
              <a:tr h="354690">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000" b="1" strike="noStrike" spc="-1" dirty="0">
                          <a:latin typeface="Times New Roman" panose="02020603050405020304" pitchFamily="18" charset="0"/>
                          <a:ea typeface="Times New Roman"/>
                          <a:cs typeface="Times New Roman" panose="02020603050405020304" pitchFamily="18" charset="0"/>
                        </a:rPr>
                        <a:t>   </a:t>
                      </a:r>
                      <a:r>
                        <a:rPr lang="ru-RU" sz="1000" b="1" strike="noStrike" spc="-1" dirty="0">
                          <a:latin typeface="Times New Roman" panose="02020603050405020304" pitchFamily="18" charset="0"/>
                          <a:ea typeface="Times New Roman"/>
                          <a:cs typeface="Times New Roman" panose="02020603050405020304" pitchFamily="18" charset="0"/>
                        </a:rPr>
                        <a:t>Ед.   </a:t>
                      </a:r>
                      <a:r>
                        <a:rPr sz="1000" b="1" dirty="0">
                          <a:latin typeface="Times New Roman" panose="02020603050405020304" pitchFamily="18" charset="0"/>
                          <a:cs typeface="Times New Roman" panose="02020603050405020304" pitchFamily="18" charset="0"/>
                        </a:rPr>
                        <a:t/>
                      </a:r>
                      <a:br>
                        <a:rPr sz="1000" b="1" dirty="0">
                          <a:latin typeface="Times New Roman" panose="02020603050405020304" pitchFamily="18" charset="0"/>
                          <a:cs typeface="Times New Roman" panose="02020603050405020304" pitchFamily="18" charset="0"/>
                        </a:rPr>
                      </a:br>
                      <a:r>
                        <a:rPr lang="ru-RU" sz="1000" b="1" strike="noStrike" spc="-1" dirty="0">
                          <a:latin typeface="Times New Roman" panose="02020603050405020304" pitchFamily="18" charset="0"/>
                          <a:ea typeface="Times New Roman"/>
                          <a:cs typeface="Times New Roman" panose="02020603050405020304" pitchFamily="18" charset="0"/>
                        </a:rPr>
                        <a:t>измерения</a:t>
                      </a:r>
                      <a:endParaRPr lang="en-US" sz="10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0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0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218271">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0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60699">
                <a:tc>
                  <a:txBody>
                    <a:bodyPr/>
                    <a:lstStyle/>
                    <a:p>
                      <a:pPr algn="just">
                        <a:lnSpc>
                          <a:spcPct val="115000"/>
                        </a:lnSpc>
                        <a:spcAft>
                          <a:spcPts val="0"/>
                        </a:spcAft>
                      </a:pPr>
                      <a:r>
                        <a:rPr lang="ru-RU" sz="1000" dirty="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000" dirty="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303817">
                <a:tc>
                  <a:txBody>
                    <a:bodyPr/>
                    <a:lstStyle/>
                    <a:p>
                      <a:pPr>
                        <a:lnSpc>
                          <a:spcPct val="115000"/>
                        </a:lnSpc>
                        <a:spcAft>
                          <a:spcPts val="0"/>
                        </a:spcAft>
                      </a:pPr>
                      <a:r>
                        <a:rPr lang="ru-RU" sz="1000">
                          <a:effectLst/>
                          <a:latin typeface="Times New Roman"/>
                          <a:ea typeface="Times New Roman"/>
                          <a:cs typeface="Calibri"/>
                        </a:rPr>
                        <a:t>Объем инвестиций в основной капитал  за счет всех источников  финансирования</a:t>
                      </a:r>
                      <a:endParaRPr lang="ru-RU" sz="10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0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419,2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263,0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a:effectLst/>
                          <a:latin typeface="Times New Roman"/>
                          <a:ea typeface="Times New Roman"/>
                          <a:cs typeface="Calibri"/>
                        </a:rPr>
                        <a:t>275,89</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287,5</a:t>
                      </a:r>
                      <a:endParaRPr lang="ru-RU" sz="1000" dirty="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000" dirty="0">
                          <a:effectLst/>
                          <a:latin typeface="Times New Roman"/>
                          <a:ea typeface="Times New Roman"/>
                          <a:cs typeface="Calibri"/>
                        </a:rPr>
                        <a:t>297,8</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272838">
                <a:tc>
                  <a:txBody>
                    <a:bodyPr/>
                    <a:lstStyle/>
                    <a:p>
                      <a:pPr>
                        <a:spcAft>
                          <a:spcPts val="0"/>
                        </a:spcAft>
                      </a:pPr>
                      <a:r>
                        <a:rPr lang="ru-RU" sz="10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0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2380</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000">
                          <a:effectLst/>
                          <a:latin typeface="Times New Roman"/>
                          <a:ea typeface="Times New Roman"/>
                          <a:cs typeface="Calibri"/>
                        </a:rPr>
                        <a:t>2382</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2384</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2386</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2388</a:t>
                      </a:r>
                      <a:endParaRPr lang="ru-RU" sz="10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a:effectLst/>
                          <a:latin typeface="Times New Roman"/>
                          <a:ea typeface="Times New Roman"/>
                          <a:cs typeface="Calibri"/>
                        </a:rPr>
                        <a:t>2390</a:t>
                      </a:r>
                      <a:endParaRPr lang="ru-RU" sz="10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000" dirty="0">
                          <a:effectLst/>
                          <a:latin typeface="Times New Roman"/>
                          <a:ea typeface="Times New Roman"/>
                          <a:cs typeface="Calibri"/>
                        </a:rPr>
                        <a:t>2392</a:t>
                      </a:r>
                      <a:endParaRPr lang="ru-RU" sz="10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graphicFrame>
        <p:nvGraphicFramePr>
          <p:cNvPr id="13" name="Диаграмма 12"/>
          <p:cNvGraphicFramePr/>
          <p:nvPr>
            <p:extLst>
              <p:ext uri="{D42A27DB-BD31-4B8C-83A1-F6EECF244321}">
                <p14:modId xmlns:p14="http://schemas.microsoft.com/office/powerpoint/2010/main" val="3410113929"/>
              </p:ext>
            </p:extLst>
          </p:nvPr>
        </p:nvGraphicFramePr>
        <p:xfrm>
          <a:off x="4572000" y="6093296"/>
          <a:ext cx="4320480" cy="8456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Shape 2"/>
          <p:cNvSpPr txBox="1"/>
          <p:nvPr/>
        </p:nvSpPr>
        <p:spPr>
          <a:xfrm>
            <a:off x="0" y="6237312"/>
            <a:ext cx="5328592"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509166054"/>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53002138"/>
              </p:ext>
            </p:extLst>
          </p:nvPr>
        </p:nvGraphicFramePr>
        <p:xfrm>
          <a:off x="89572" y="3140968"/>
          <a:ext cx="8964856" cy="3456384"/>
        </p:xfrm>
        <a:graphic>
          <a:graphicData uri="http://schemas.openxmlformats.org/drawingml/2006/table">
            <a:tbl>
              <a:tblPr firstRow="1" bandRow="1">
                <a:tableStyleId>{5C22544A-7EE6-4342-B048-85BDC9FD1C3A}</a:tableStyleId>
              </a:tblPr>
              <a:tblGrid>
                <a:gridCol w="5976664"/>
                <a:gridCol w="1008112"/>
                <a:gridCol w="1008112"/>
                <a:gridCol w="971968"/>
              </a:tblGrid>
              <a:tr h="32270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1481">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31 139 287,48</a:t>
                      </a:r>
                    </a:p>
                  </a:txBody>
                  <a:tcPr marL="9525" marR="9525" marT="9525" marB="0" anchor="ctr"/>
                </a:tc>
                <a:tc>
                  <a:txBody>
                    <a:bodyPr/>
                    <a:lstStyle/>
                    <a:p>
                      <a:pPr algn="ctr" fontAlgn="ctr"/>
                      <a:r>
                        <a:rPr lang="ru-RU" sz="1200" b="1" i="0" u="none" strike="noStrike">
                          <a:solidFill>
                            <a:srgbClr val="000000"/>
                          </a:solidFill>
                          <a:effectLst/>
                          <a:latin typeface="Times New Roman"/>
                        </a:rPr>
                        <a:t>32 716 053,82</a:t>
                      </a:r>
                    </a:p>
                  </a:txBody>
                  <a:tcPr marL="9525" marR="9525" marT="9525" marB="0" anchor="ctr"/>
                </a:tc>
                <a:tc>
                  <a:txBody>
                    <a:bodyPr/>
                    <a:lstStyle/>
                    <a:p>
                      <a:pPr algn="ctr" fontAlgn="ctr"/>
                      <a:r>
                        <a:rPr lang="ru-RU" sz="1200" b="1" i="0" u="none" strike="noStrike" dirty="0">
                          <a:solidFill>
                            <a:srgbClr val="000000"/>
                          </a:solidFill>
                          <a:effectLst/>
                          <a:latin typeface="Times New Roman"/>
                        </a:rPr>
                        <a:t>32 516 053,82</a:t>
                      </a:r>
                    </a:p>
                  </a:txBody>
                  <a:tcPr marL="9525" marR="9525" marT="9525" marB="0" anchor="ctr"/>
                </a:tc>
              </a:tr>
              <a:tr h="280858">
                <a:tc>
                  <a:txBody>
                    <a:bodyPr/>
                    <a:lstStyle/>
                    <a:p>
                      <a:pPr algn="l"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20 103 120,21</a:t>
                      </a:r>
                    </a:p>
                  </a:txBody>
                  <a:tcPr marL="9525" marR="9525" marT="9525" marB="0" anchor="ctr"/>
                </a:tc>
                <a:tc>
                  <a:txBody>
                    <a:bodyPr/>
                    <a:lstStyle/>
                    <a:p>
                      <a:pPr algn="ctr" fontAlgn="ctr"/>
                      <a:r>
                        <a:rPr lang="ru-RU" sz="1200" b="1" i="0" u="none" strike="noStrike">
                          <a:solidFill>
                            <a:srgbClr val="000000"/>
                          </a:solidFill>
                          <a:effectLst/>
                          <a:latin typeface="Times New Roman"/>
                        </a:rPr>
                        <a:t>21 419 473,69</a:t>
                      </a:r>
                    </a:p>
                  </a:txBody>
                  <a:tcPr marL="9525" marR="9525" marT="9525" marB="0" anchor="ctr"/>
                </a:tc>
                <a:tc>
                  <a:txBody>
                    <a:bodyPr/>
                    <a:lstStyle/>
                    <a:p>
                      <a:pPr algn="ctr" fontAlgn="ctr"/>
                      <a:r>
                        <a:rPr lang="ru-RU" sz="1200" b="1" i="0" u="none" strike="noStrike" dirty="0">
                          <a:solidFill>
                            <a:srgbClr val="000000"/>
                          </a:solidFill>
                          <a:effectLst/>
                          <a:latin typeface="Times New Roman"/>
                        </a:rPr>
                        <a:t>21 369 473,69</a:t>
                      </a:r>
                    </a:p>
                  </a:txBody>
                  <a:tcPr marL="9525" marR="9525" marT="9525" marB="0" anchor="ctr"/>
                </a:tc>
              </a:tr>
              <a:tr h="871757">
                <a:tc>
                  <a:txBody>
                    <a:bodyPr/>
                    <a:lstStyle/>
                    <a:p>
                      <a:pPr algn="l" fontAlgn="ctr"/>
                      <a:r>
                        <a:rPr lang="ru-RU" sz="1200" b="0" i="0" u="none" strike="noStrike">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1 268 906,44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41481">
                <a:tc>
                  <a:txBody>
                    <a:bodyPr/>
                    <a:lstStyle/>
                    <a:p>
                      <a:pPr algn="l"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7 965 356,60</a:t>
                      </a:r>
                    </a:p>
                  </a:txBody>
                  <a:tcPr marL="9525" marR="9525" marT="9525" marB="0" anchor="ctr"/>
                </a:tc>
                <a:tc>
                  <a:txBody>
                    <a:bodyPr/>
                    <a:lstStyle/>
                    <a:p>
                      <a:pPr algn="ctr" fontAlgn="ctr"/>
                      <a:r>
                        <a:rPr lang="ru-RU" sz="1200" b="0" i="0" u="none" strike="noStrike">
                          <a:solidFill>
                            <a:srgbClr val="000000"/>
                          </a:solidFill>
                          <a:effectLst/>
                          <a:latin typeface="Times New Roman"/>
                        </a:rPr>
                        <a:t>9 800 000,01</a:t>
                      </a:r>
                    </a:p>
                  </a:txBody>
                  <a:tcPr marL="9525" marR="9525" marT="9525" marB="0" anchor="ctr"/>
                </a:tc>
                <a:tc>
                  <a:txBody>
                    <a:bodyPr/>
                    <a:lstStyle/>
                    <a:p>
                      <a:pPr algn="ctr" fontAlgn="ctr"/>
                      <a:r>
                        <a:rPr lang="ru-RU" sz="1200" b="0" i="0" u="none" strike="noStrike">
                          <a:solidFill>
                            <a:srgbClr val="000000"/>
                          </a:solidFill>
                          <a:effectLst/>
                          <a:latin typeface="Times New Roman"/>
                        </a:rPr>
                        <a:t>9 900 000,01</a:t>
                      </a:r>
                    </a:p>
                  </a:txBody>
                  <a:tcPr marL="9525" marR="9525" marT="9525" marB="0" anchor="ctr"/>
                </a:tc>
              </a:tr>
              <a:tr h="441481">
                <a:tc>
                  <a:txBody>
                    <a:bodyPr/>
                    <a:lstStyle/>
                    <a:p>
                      <a:pPr algn="l" fontAlgn="ctr"/>
                      <a:r>
                        <a:rPr lang="ru-RU" sz="1200" b="0" i="0" u="none" strike="noStrike">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769 473,68</a:t>
                      </a:r>
                    </a:p>
                  </a:txBody>
                  <a:tcPr marL="9525" marR="9525" marT="9525" marB="0" anchor="ctr"/>
                </a:tc>
                <a:tc>
                  <a:txBody>
                    <a:bodyPr/>
                    <a:lstStyle/>
                    <a:p>
                      <a:pPr algn="ctr" fontAlgn="ctr"/>
                      <a:r>
                        <a:rPr lang="ru-RU" sz="1200" b="0" i="0" u="none" strike="noStrike">
                          <a:solidFill>
                            <a:srgbClr val="000000"/>
                          </a:solidFill>
                          <a:effectLst/>
                          <a:latin typeface="Times New Roman"/>
                        </a:rPr>
                        <a:t>769 473,68</a:t>
                      </a:r>
                    </a:p>
                  </a:txBody>
                  <a:tcPr marL="9525" marR="9525" marT="9525" marB="0" anchor="ctr"/>
                </a:tc>
                <a:tc>
                  <a:txBody>
                    <a:bodyPr/>
                    <a:lstStyle/>
                    <a:p>
                      <a:pPr algn="ctr" fontAlgn="ctr"/>
                      <a:r>
                        <a:rPr lang="ru-RU" sz="1200" b="0" i="0" u="none" strike="noStrike">
                          <a:solidFill>
                            <a:srgbClr val="000000"/>
                          </a:solidFill>
                          <a:effectLst/>
                          <a:latin typeface="Times New Roman"/>
                        </a:rPr>
                        <a:t>769 473,68</a:t>
                      </a:r>
                    </a:p>
                  </a:txBody>
                  <a:tcPr marL="9525" marR="9525" marT="9525" marB="0" anchor="ctr"/>
                </a:tc>
              </a:tr>
              <a:tr h="656619">
                <a:tc>
                  <a:txBody>
                    <a:bodyPr/>
                    <a:lstStyle/>
                    <a:p>
                      <a:pPr algn="l"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10 099 383,49</a:t>
                      </a:r>
                    </a:p>
                  </a:txBody>
                  <a:tcPr marL="9525" marR="9525" marT="9525" marB="0" anchor="ctr"/>
                </a:tc>
                <a:tc>
                  <a:txBody>
                    <a:bodyPr/>
                    <a:lstStyle/>
                    <a:p>
                      <a:pPr algn="ctr" fontAlgn="ctr"/>
                      <a:r>
                        <a:rPr lang="ru-RU" sz="1200" b="0" i="0" u="none" strike="noStrike">
                          <a:solidFill>
                            <a:srgbClr val="000000"/>
                          </a:solidFill>
                          <a:effectLst/>
                          <a:latin typeface="Times New Roman"/>
                        </a:rPr>
                        <a:t>10 850 000,00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10 700 000,00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3905488"/>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833591208"/>
              </p:ext>
            </p:extLst>
          </p:nvPr>
        </p:nvGraphicFramePr>
        <p:xfrm>
          <a:off x="35496" y="692696"/>
          <a:ext cx="9038952" cy="3157324"/>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10 589 486,77</a:t>
                      </a:r>
                    </a:p>
                  </a:txBody>
                  <a:tcPr marL="9525" marR="9525" marT="9525" marB="0" anchor="ctr"/>
                </a:tc>
                <a:tc>
                  <a:txBody>
                    <a:bodyPr/>
                    <a:lstStyle/>
                    <a:p>
                      <a:pPr algn="ctr" fontAlgn="ctr"/>
                      <a:r>
                        <a:rPr lang="ru-RU" sz="1200" b="1" i="0" u="none" strike="noStrike">
                          <a:solidFill>
                            <a:srgbClr val="000000"/>
                          </a:solidFill>
                          <a:effectLst/>
                          <a:latin typeface="Times New Roman"/>
                        </a:rPr>
                        <a:t>10 849 899,63</a:t>
                      </a:r>
                    </a:p>
                  </a:txBody>
                  <a:tcPr marL="9525" marR="9525" marT="9525" marB="0" anchor="ctr"/>
                </a:tc>
                <a:tc>
                  <a:txBody>
                    <a:bodyPr/>
                    <a:lstStyle/>
                    <a:p>
                      <a:pPr algn="ctr" fontAlgn="ctr"/>
                      <a:r>
                        <a:rPr lang="ru-RU" sz="1200" b="1" i="0" u="none" strike="noStrike" dirty="0">
                          <a:solidFill>
                            <a:srgbClr val="000000"/>
                          </a:solidFill>
                          <a:effectLst/>
                          <a:latin typeface="Times New Roman"/>
                        </a:rPr>
                        <a:t>10 849 899,63</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3 806 958,82</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6 465 227,63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317 300,32</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r>
              <a:tr h="246484">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175164">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dirty="0">
                          <a:solidFill>
                            <a:srgbClr val="000000"/>
                          </a:solidFill>
                          <a:effectLst/>
                          <a:latin typeface="Times New Roman"/>
                        </a:rPr>
                        <a:t>296 680,50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384376" cy="2119848"/>
          </a:xfrm>
          <a:prstGeom prst="rect">
            <a:avLst/>
          </a:prstGeom>
          <a:ln>
            <a:noFill/>
          </a:ln>
        </p:spPr>
      </p:pic>
      <p:graphicFrame>
        <p:nvGraphicFramePr>
          <p:cNvPr id="580" name="Table 1"/>
          <p:cNvGraphicFramePr/>
          <p:nvPr>
            <p:extLst>
              <p:ext uri="{D42A27DB-BD31-4B8C-83A1-F6EECF244321}">
                <p14:modId xmlns:p14="http://schemas.microsoft.com/office/powerpoint/2010/main" val="4054565828"/>
              </p:ext>
            </p:extLst>
          </p:nvPr>
        </p:nvGraphicFramePr>
        <p:xfrm>
          <a:off x="185616" y="3429000"/>
          <a:ext cx="8778873" cy="2914100"/>
        </p:xfrm>
        <a:graphic>
          <a:graphicData uri="http://schemas.openxmlformats.org/drawingml/2006/table">
            <a:tbl>
              <a:tblPr/>
              <a:tblGrid>
                <a:gridCol w="5075819"/>
                <a:gridCol w="1227170"/>
                <a:gridCol w="1115611"/>
                <a:gridCol w="1360273"/>
              </a:tblGrid>
              <a:tr h="432048">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2023</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solidFill>
                            <a:srgbClr val="000000"/>
                          </a:solidFill>
                          <a:effectLst/>
                          <a:latin typeface="Times New Roman"/>
                        </a:rPr>
                        <a:t>1 </a:t>
                      </a:r>
                      <a:r>
                        <a:rPr lang="ru-RU" sz="1200" b="0" i="0" u="none" strike="noStrike" dirty="0" smtClean="0">
                          <a:solidFill>
                            <a:srgbClr val="000000"/>
                          </a:solidFill>
                          <a:effectLst/>
                          <a:latin typeface="Times New Roman"/>
                        </a:rPr>
                        <a:t>268,9</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l" fontAlgn="ctr"/>
                      <a:r>
                        <a:rPr lang="ru-RU" sz="1200" b="0" i="0" u="none" strike="noStrike">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7 </a:t>
                      </a:r>
                      <a:r>
                        <a:rPr lang="ru-RU" sz="1200" b="0" i="0" u="none" strike="noStrike" dirty="0" smtClean="0">
                          <a:solidFill>
                            <a:srgbClr val="000000"/>
                          </a:solidFill>
                          <a:effectLst/>
                          <a:latin typeface="Times New Roman"/>
                        </a:rPr>
                        <a:t>965,3</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9 </a:t>
                      </a:r>
                      <a:r>
                        <a:rPr lang="ru-RU" sz="1200" b="0" i="0" u="none" strike="noStrike" dirty="0" smtClean="0">
                          <a:solidFill>
                            <a:srgbClr val="000000"/>
                          </a:solidFill>
                          <a:effectLst/>
                          <a:latin typeface="Times New Roman"/>
                        </a:rPr>
                        <a:t>800,0</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a:solidFill>
                            <a:srgbClr val="000000"/>
                          </a:solidFill>
                          <a:effectLst/>
                          <a:latin typeface="Times New Roman"/>
                        </a:rPr>
                        <a:t>9 </a:t>
                      </a:r>
                      <a:r>
                        <a:rPr lang="ru-RU" sz="1200" b="0" i="0" u="none" strike="noStrike" dirty="0" smtClean="0">
                          <a:solidFill>
                            <a:srgbClr val="000000"/>
                          </a:solidFill>
                          <a:effectLst/>
                          <a:latin typeface="Times New Roman"/>
                        </a:rPr>
                        <a:t>900,0</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200" b="0" i="0" u="none" strike="noStrike" dirty="0" smtClean="0">
                          <a:solidFill>
                            <a:srgbClr val="000000"/>
                          </a:solidFill>
                          <a:effectLst/>
                          <a:latin typeface="Times New Roman"/>
                        </a:rPr>
                        <a:t>769,5</a:t>
                      </a:r>
                      <a:endParaRPr lang="ru-RU" sz="1200" b="0"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10 003,7</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10 569,5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10 669,5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34799407"/>
              </p:ext>
            </p:extLst>
          </p:nvPr>
        </p:nvGraphicFramePr>
        <p:xfrm>
          <a:off x="215380" y="1143876"/>
          <a:ext cx="4392488" cy="199709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7543777"/>
              </p:ext>
            </p:extLst>
          </p:nvPr>
        </p:nvGraphicFramePr>
        <p:xfrm>
          <a:off x="71499" y="1052736"/>
          <a:ext cx="9001001" cy="5553858"/>
        </p:xfrm>
        <a:graphic>
          <a:graphicData uri="http://schemas.openxmlformats.org/drawingml/2006/table">
            <a:tbl>
              <a:tblPr firstRow="1" bandRow="1">
                <a:tableStyleId>{5C22544A-7EE6-4342-B048-85BDC9FD1C3A}</a:tableStyleId>
              </a:tblPr>
              <a:tblGrid>
                <a:gridCol w="6387806"/>
                <a:gridCol w="871065"/>
                <a:gridCol w="871065"/>
                <a:gridCol w="871065"/>
              </a:tblGrid>
              <a:tr h="258793">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13672">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3 957 851,04</a:t>
                      </a:r>
                    </a:p>
                  </a:txBody>
                  <a:tcPr marL="9525" marR="9525" marT="9525" marB="0" anchor="ctr"/>
                </a:tc>
                <a:tc>
                  <a:txBody>
                    <a:bodyPr/>
                    <a:lstStyle/>
                    <a:p>
                      <a:pPr algn="r" fontAlgn="ctr"/>
                      <a:r>
                        <a:rPr lang="ru-RU" sz="1200" b="1" i="0" u="none" strike="noStrike">
                          <a:solidFill>
                            <a:srgbClr val="000000"/>
                          </a:solidFill>
                          <a:effectLst/>
                          <a:latin typeface="Times New Roman"/>
                        </a:rPr>
                        <a:t>3 684 668,00</a:t>
                      </a:r>
                    </a:p>
                  </a:txBody>
                  <a:tcPr marL="9525" marR="9525" marT="9525" marB="0" anchor="ctr"/>
                </a:tc>
                <a:tc>
                  <a:txBody>
                    <a:bodyPr/>
                    <a:lstStyle/>
                    <a:p>
                      <a:pPr algn="r" fontAlgn="ctr"/>
                      <a:r>
                        <a:rPr lang="ru-RU" sz="1200" b="1" i="0" u="none" strike="noStrike" dirty="0">
                          <a:solidFill>
                            <a:srgbClr val="000000"/>
                          </a:solidFill>
                          <a:effectLst/>
                          <a:latin typeface="Times New Roman"/>
                        </a:rPr>
                        <a:t>3 674 668,00</a:t>
                      </a:r>
                    </a:p>
                  </a:txBody>
                  <a:tcPr marL="9525" marR="9525" marT="9525" marB="0" anchor="ctr"/>
                </a:tc>
              </a:tr>
              <a:tr h="181514">
                <a:tc>
                  <a:txBody>
                    <a:bodyPr/>
                    <a:lstStyle/>
                    <a:p>
                      <a:pPr algn="l" fontAlgn="ctr"/>
                      <a:r>
                        <a:rPr lang="ru-RU" sz="1200" b="1" i="0" u="none" strike="noStrike">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r" fontAlgn="ctr"/>
                      <a:r>
                        <a:rPr lang="ru-RU" sz="1200" b="1" i="0" u="none" strike="noStrike">
                          <a:solidFill>
                            <a:srgbClr val="000000"/>
                          </a:solidFill>
                          <a:effectLst/>
                          <a:latin typeface="Times New Roman"/>
                        </a:rPr>
                        <a:t>1 661 411,10</a:t>
                      </a:r>
                    </a:p>
                  </a:txBody>
                  <a:tcPr marL="9525" marR="9525" marT="9525" marB="0" anchor="ctr"/>
                </a:tc>
                <a:tc>
                  <a:txBody>
                    <a:bodyPr/>
                    <a:lstStyle/>
                    <a:p>
                      <a:pPr algn="r" fontAlgn="ctr"/>
                      <a:r>
                        <a:rPr lang="ru-RU" sz="1200" b="1" i="0" u="none" strike="noStrike">
                          <a:solidFill>
                            <a:srgbClr val="000000"/>
                          </a:solidFill>
                          <a:effectLst/>
                          <a:latin typeface="Times New Roman"/>
                        </a:rPr>
                        <a:t>2 609 668,00</a:t>
                      </a:r>
                    </a:p>
                  </a:txBody>
                  <a:tcPr marL="9525" marR="9525" marT="9525" marB="0" anchor="ctr"/>
                </a:tc>
                <a:tc>
                  <a:txBody>
                    <a:bodyPr/>
                    <a:lstStyle/>
                    <a:p>
                      <a:pPr algn="r" fontAlgn="ctr"/>
                      <a:r>
                        <a:rPr lang="ru-RU" sz="1200" b="1" i="0" u="none" strike="noStrike" dirty="0">
                          <a:solidFill>
                            <a:srgbClr val="000000"/>
                          </a:solidFill>
                          <a:effectLst/>
                          <a:latin typeface="Times New Roman"/>
                        </a:rPr>
                        <a:t>2 609 668,00</a:t>
                      </a:r>
                    </a:p>
                  </a:txBody>
                  <a:tcPr marL="9525" marR="9525" marT="9525" marB="0" anchor="ctr"/>
                </a:tc>
              </a:tr>
              <a:tr h="354043">
                <a:tc>
                  <a:txBody>
                    <a:bodyPr/>
                    <a:lstStyle/>
                    <a:p>
                      <a:pPr algn="l" fontAlgn="ctr"/>
                      <a:r>
                        <a:rPr lang="ru-RU" sz="1200" b="0" i="0" u="none" strike="noStrike">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r" fontAlgn="ctr"/>
                      <a:r>
                        <a:rPr lang="ru-RU" sz="1200" b="0" i="0" u="none" strike="noStrike">
                          <a:solidFill>
                            <a:srgbClr val="000000"/>
                          </a:solidFill>
                          <a:effectLst/>
                          <a:latin typeface="Times New Roman"/>
                        </a:rPr>
                        <a:t>51 900,00</a:t>
                      </a:r>
                    </a:p>
                  </a:txBody>
                  <a:tcPr marL="9525" marR="9525" marT="9525" marB="0" anchor="ctr"/>
                </a:tc>
                <a:tc>
                  <a:txBody>
                    <a:bodyPr/>
                    <a:lstStyle/>
                    <a:p>
                      <a:pPr algn="r" fontAlgn="ctr"/>
                      <a:r>
                        <a:rPr lang="ru-RU" sz="1200" b="0" i="0" u="none" strike="noStrike">
                          <a:solidFill>
                            <a:srgbClr val="000000"/>
                          </a:solidFill>
                          <a:effectLst/>
                          <a:latin typeface="Times New Roman"/>
                        </a:rPr>
                        <a:t>1 175 029,00</a:t>
                      </a:r>
                    </a:p>
                  </a:txBody>
                  <a:tcPr marL="9525" marR="9525" marT="9525" marB="0" anchor="ctr"/>
                </a:tc>
                <a:tc>
                  <a:txBody>
                    <a:bodyPr/>
                    <a:lstStyle/>
                    <a:p>
                      <a:pPr algn="r" fontAlgn="ctr"/>
                      <a:r>
                        <a:rPr lang="ru-RU" sz="1200" b="0" i="0" u="none" strike="noStrike">
                          <a:solidFill>
                            <a:srgbClr val="000000"/>
                          </a:solidFill>
                          <a:effectLst/>
                          <a:latin typeface="Times New Roman"/>
                        </a:rPr>
                        <a:t>1 175 029,00</a:t>
                      </a:r>
                    </a:p>
                  </a:txBody>
                  <a:tcPr marL="9525" marR="9525" marT="9525" marB="0" anchor="ctr"/>
                </a:tc>
              </a:tr>
              <a:tr h="699099">
                <a:tc>
                  <a:txBody>
                    <a:bodyPr/>
                    <a:lstStyle/>
                    <a:p>
                      <a:pPr algn="l" fontAlgn="ctr"/>
                      <a:r>
                        <a:rPr lang="ru-RU" sz="1200" b="0" i="0" u="none" strike="noStrike">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c>
                  <a:txBody>
                    <a:bodyPr/>
                    <a:lstStyle/>
                    <a:p>
                      <a:pPr algn="r" fontAlgn="ctr"/>
                      <a:r>
                        <a:rPr lang="ru-RU" sz="1200" b="0" i="0" u="none" strike="noStrike">
                          <a:solidFill>
                            <a:srgbClr val="000000"/>
                          </a:solidFill>
                          <a:effectLst/>
                          <a:latin typeface="Times New Roman"/>
                        </a:rPr>
                        <a:t>851 798,00</a:t>
                      </a:r>
                    </a:p>
                  </a:txBody>
                  <a:tcPr marL="9525" marR="9525" marT="9525" marB="0" anchor="ctr"/>
                </a:tc>
              </a:tr>
              <a:tr h="181514">
                <a:tc>
                  <a:txBody>
                    <a:bodyPr/>
                    <a:lstStyle/>
                    <a:p>
                      <a:pPr algn="l" fontAlgn="ctr"/>
                      <a:r>
                        <a:rPr lang="ru-RU" sz="1200" b="0" i="0" u="none" strike="noStrike">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r" fontAlgn="ctr"/>
                      <a:r>
                        <a:rPr lang="ru-RU" sz="1200" b="0" i="0" u="none" strike="noStrike">
                          <a:solidFill>
                            <a:srgbClr val="000000"/>
                          </a:solidFill>
                          <a:effectLst/>
                          <a:latin typeface="Times New Roman"/>
                        </a:rPr>
                        <a:t>757 713,10</a:t>
                      </a:r>
                    </a:p>
                  </a:txBody>
                  <a:tcPr marL="9525" marR="9525" marT="9525" marB="0" anchor="ctr"/>
                </a:tc>
                <a:tc>
                  <a:txBody>
                    <a:bodyPr/>
                    <a:lstStyle/>
                    <a:p>
                      <a:pPr algn="r" fontAlgn="ctr"/>
                      <a:r>
                        <a:rPr lang="ru-RU" sz="1200" b="0" i="0" u="none" strike="noStrike">
                          <a:solidFill>
                            <a:srgbClr val="000000"/>
                          </a:solidFill>
                          <a:effectLst/>
                          <a:latin typeface="Times New Roman"/>
                        </a:rPr>
                        <a:t>582 841,00</a:t>
                      </a:r>
                    </a:p>
                  </a:txBody>
                  <a:tcPr marL="9525" marR="9525" marT="9525" marB="0" anchor="ctr"/>
                </a:tc>
                <a:tc>
                  <a:txBody>
                    <a:bodyPr/>
                    <a:lstStyle/>
                    <a:p>
                      <a:pPr algn="r" fontAlgn="ctr"/>
                      <a:r>
                        <a:rPr lang="ru-RU" sz="1200" b="0" i="0" u="none" strike="noStrike">
                          <a:solidFill>
                            <a:srgbClr val="000000"/>
                          </a:solidFill>
                          <a:effectLst/>
                          <a:latin typeface="Times New Roman"/>
                        </a:rPr>
                        <a:t>582 841,00</a:t>
                      </a:r>
                    </a:p>
                  </a:txBody>
                  <a:tcPr marL="9525" marR="9525" marT="9525" marB="0" anchor="ctr"/>
                </a:tc>
              </a:tr>
              <a:tr h="181514">
                <a:tc>
                  <a:txBody>
                    <a:bodyPr/>
                    <a:lstStyle/>
                    <a:p>
                      <a:pPr algn="l" fontAlgn="ctr"/>
                      <a:r>
                        <a:rPr lang="ru-RU" sz="1200" b="1" i="0" u="none" strike="noStrike">
                          <a:solidFill>
                            <a:srgbClr val="000000"/>
                          </a:solidFill>
                          <a:effectLst/>
                          <a:latin typeface="Times New Roman"/>
                        </a:rPr>
                        <a:t>Подпрограмма 2 «Социальная поддержка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330 992,55</a:t>
                      </a:r>
                    </a:p>
                  </a:txBody>
                  <a:tcPr marL="9525" marR="9525" marT="9525" marB="0" anchor="ctr"/>
                </a:tc>
                <a:tc>
                  <a:txBody>
                    <a:bodyPr/>
                    <a:lstStyle/>
                    <a:p>
                      <a:pPr algn="r" fontAlgn="ctr"/>
                      <a:r>
                        <a:rPr lang="ru-RU" sz="1200" b="1" i="0" u="none" strike="noStrike">
                          <a:solidFill>
                            <a:srgbClr val="000000"/>
                          </a:solidFill>
                          <a:effectLst/>
                          <a:latin typeface="Times New Roman"/>
                        </a:rPr>
                        <a:t>385 000,00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385 000,00</a:t>
                      </a:r>
                    </a:p>
                  </a:txBody>
                  <a:tcPr marL="9525" marR="9525" marT="9525" marB="0" anchor="ctr"/>
                </a:tc>
              </a:tr>
              <a:tr h="181514">
                <a:tc>
                  <a:txBody>
                    <a:bodyPr/>
                    <a:lstStyle/>
                    <a:p>
                      <a:pPr algn="l"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r" fontAlgn="ctr"/>
                      <a:r>
                        <a:rPr lang="ru-RU" sz="1200" b="0" i="0" u="none" strike="noStrike">
                          <a:solidFill>
                            <a:srgbClr val="000000"/>
                          </a:solidFill>
                          <a:effectLst/>
                          <a:latin typeface="Times New Roman"/>
                        </a:rPr>
                        <a:t>190 992,55</a:t>
                      </a:r>
                    </a:p>
                  </a:txBody>
                  <a:tcPr marL="9525" marR="9525" marT="9525" marB="0" anchor="ctr"/>
                </a:tc>
                <a:tc>
                  <a:txBody>
                    <a:bodyPr/>
                    <a:lstStyle/>
                    <a:p>
                      <a:pPr algn="r" fontAlgn="ctr"/>
                      <a:r>
                        <a:rPr lang="ru-RU" sz="1200" b="0" i="0" u="none" strike="noStrike">
                          <a:solidFill>
                            <a:srgbClr val="000000"/>
                          </a:solidFill>
                          <a:effectLst/>
                          <a:latin typeface="Times New Roman"/>
                        </a:rPr>
                        <a:t>240 000,00</a:t>
                      </a:r>
                    </a:p>
                  </a:txBody>
                  <a:tcPr marL="9525" marR="9525" marT="9525" marB="0" anchor="ctr"/>
                </a:tc>
                <a:tc>
                  <a:txBody>
                    <a:bodyPr/>
                    <a:lstStyle/>
                    <a:p>
                      <a:pPr algn="r" fontAlgn="ctr"/>
                      <a:r>
                        <a:rPr lang="ru-RU" sz="1200" b="0" i="0" u="none" strike="noStrike">
                          <a:solidFill>
                            <a:srgbClr val="000000"/>
                          </a:solidFill>
                          <a:effectLst/>
                          <a:latin typeface="Times New Roman"/>
                        </a:rPr>
                        <a:t>240 000,00</a:t>
                      </a:r>
                    </a:p>
                  </a:txBody>
                  <a:tcPr marL="9525" marR="9525" marT="9525" marB="0" anchor="ctr"/>
                </a:tc>
              </a:tr>
              <a:tr h="181514">
                <a:tc>
                  <a:txBody>
                    <a:bodyPr/>
                    <a:lstStyle/>
                    <a:p>
                      <a:pPr algn="l"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c>
                  <a:txBody>
                    <a:bodyPr/>
                    <a:lstStyle/>
                    <a:p>
                      <a:pPr algn="r" fontAlgn="ctr"/>
                      <a:r>
                        <a:rPr lang="ru-RU" sz="1200" b="0" i="0" u="none" strike="noStrike">
                          <a:solidFill>
                            <a:srgbClr val="000000"/>
                          </a:solidFill>
                          <a:effectLst/>
                          <a:latin typeface="Times New Roman"/>
                        </a:rPr>
                        <a:t>140 000,00</a:t>
                      </a:r>
                    </a:p>
                  </a:txBody>
                  <a:tcPr marL="9525" marR="9525" marT="9525" marB="0" anchor="ctr"/>
                </a:tc>
              </a:tr>
              <a:tr h="354043">
                <a:tc>
                  <a:txBody>
                    <a:bodyPr/>
                    <a:lstStyle/>
                    <a:p>
                      <a:pPr algn="l"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5 000,00</a:t>
                      </a:r>
                    </a:p>
                  </a:txBody>
                  <a:tcPr marL="9525" marR="9525" marT="9525" marB="0" anchor="ctr"/>
                </a:tc>
                <a:tc>
                  <a:txBody>
                    <a:bodyPr/>
                    <a:lstStyle/>
                    <a:p>
                      <a:pPr algn="r" fontAlgn="ctr"/>
                      <a:r>
                        <a:rPr lang="ru-RU" sz="1200" b="0" i="0" u="none" strike="noStrike">
                          <a:solidFill>
                            <a:srgbClr val="000000"/>
                          </a:solidFill>
                          <a:effectLst/>
                          <a:latin typeface="Times New Roman"/>
                        </a:rPr>
                        <a:t>5 000,00</a:t>
                      </a:r>
                    </a:p>
                  </a:txBody>
                  <a:tcPr marL="9525" marR="9525" marT="9525" marB="0" anchor="ctr"/>
                </a:tc>
              </a:tr>
              <a:tr h="213672">
                <a:tc>
                  <a:txBody>
                    <a:bodyPr/>
                    <a:lstStyle/>
                    <a:p>
                      <a:pPr algn="l"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r" fontAlgn="ctr"/>
                      <a:r>
                        <a:rPr lang="ru-RU" sz="1200" b="1" i="0" u="none" strike="noStrike">
                          <a:solidFill>
                            <a:srgbClr val="000000"/>
                          </a:solidFill>
                          <a:effectLst/>
                          <a:latin typeface="Times New Roman"/>
                        </a:rPr>
                        <a:t>1 662 583,34</a:t>
                      </a:r>
                    </a:p>
                  </a:txBody>
                  <a:tcPr marL="9525" marR="9525" marT="9525" marB="0" anchor="ctr"/>
                </a:tc>
                <a:tc>
                  <a:txBody>
                    <a:bodyPr/>
                    <a:lstStyle/>
                    <a:p>
                      <a:pPr algn="r" fontAlgn="ctr"/>
                      <a:r>
                        <a:rPr lang="ru-RU" sz="1200" b="1" i="0" u="none" strike="noStrike">
                          <a:solidFill>
                            <a:srgbClr val="000000"/>
                          </a:solidFill>
                          <a:effectLst/>
                          <a:latin typeface="Times New Roman"/>
                        </a:rPr>
                        <a:t>320 000,00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320 000,00</a:t>
                      </a:r>
                    </a:p>
                  </a:txBody>
                  <a:tcPr marL="9525" marR="9525" marT="9525" marB="0" anchor="ctr"/>
                </a:tc>
              </a:tr>
              <a:tr h="181514">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r" fontAlgn="ctr"/>
                      <a:r>
                        <a:rPr lang="ru-RU" sz="1200" b="0" i="0" u="none" strike="noStrike">
                          <a:solidFill>
                            <a:srgbClr val="000000"/>
                          </a:solidFill>
                          <a:effectLst/>
                          <a:latin typeface="Times New Roman"/>
                        </a:rPr>
                        <a:t>1 342 583,34</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181514">
                <a:tc>
                  <a:txBody>
                    <a:bodyPr/>
                    <a:lstStyle/>
                    <a:p>
                      <a:pPr algn="l" fontAlgn="ctr"/>
                      <a:r>
                        <a:rPr lang="ru-RU" sz="1200" b="0" i="0" u="none" strike="noStrike">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c>
                  <a:txBody>
                    <a:bodyPr/>
                    <a:lstStyle/>
                    <a:p>
                      <a:pPr algn="r" fontAlgn="ctr"/>
                      <a:r>
                        <a:rPr lang="ru-RU" sz="1200" b="0" i="0" u="none" strike="noStrike">
                          <a:solidFill>
                            <a:srgbClr val="000000"/>
                          </a:solidFill>
                          <a:effectLst/>
                          <a:latin typeface="Times New Roman"/>
                        </a:rPr>
                        <a:t>320 000,00</a:t>
                      </a:r>
                    </a:p>
                  </a:txBody>
                  <a:tcPr marL="9525" marR="9525" marT="9525" marB="0" anchor="ctr"/>
                </a:tc>
              </a:tr>
              <a:tr h="181514">
                <a:tc>
                  <a:txBody>
                    <a:bodyPr/>
                    <a:lstStyle/>
                    <a:p>
                      <a:pPr algn="l" fontAlgn="ctr"/>
                      <a:r>
                        <a:rPr lang="ru-RU" sz="1200" b="1" i="0" u="none" strike="noStrike">
                          <a:solidFill>
                            <a:srgbClr val="000000"/>
                          </a:solidFill>
                          <a:effectLst/>
                          <a:latin typeface="Times New Roman"/>
                        </a:rPr>
                        <a:t>Подпрограмма 5 «Доступная среда»</a:t>
                      </a:r>
                    </a:p>
                  </a:txBody>
                  <a:tcPr marL="9525" marR="9525" marT="9525" marB="0" anchor="ctr"/>
                </a:tc>
                <a:tc>
                  <a:txBody>
                    <a:bodyPr/>
                    <a:lstStyle/>
                    <a:p>
                      <a:pPr algn="r" fontAlgn="ctr"/>
                      <a:r>
                        <a:rPr lang="ru-RU" sz="1200" b="1" i="0" u="none" strike="noStrike">
                          <a:solidFill>
                            <a:srgbClr val="000000"/>
                          </a:solidFill>
                          <a:effectLst/>
                          <a:latin typeface="Times New Roman"/>
                        </a:rPr>
                        <a:t>100 000,00</a:t>
                      </a:r>
                    </a:p>
                  </a:txBody>
                  <a:tcPr marL="9525" marR="9525" marT="9525" marB="0" anchor="ctr"/>
                </a:tc>
                <a:tc>
                  <a:txBody>
                    <a:bodyPr/>
                    <a:lstStyle/>
                    <a:p>
                      <a:pPr algn="r" fontAlgn="ctr"/>
                      <a:r>
                        <a:rPr lang="ru-RU" sz="1200" b="1" i="0" u="none" strike="noStrike">
                          <a:solidFill>
                            <a:srgbClr val="000000"/>
                          </a:solidFill>
                          <a:effectLst/>
                          <a:latin typeface="Times New Roman"/>
                        </a:rPr>
                        <a:t>220 000,00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210 000,00</a:t>
                      </a:r>
                    </a:p>
                  </a:txBody>
                  <a:tcPr marL="9525" marR="9525" marT="9525" marB="0" anchor="ctr"/>
                </a:tc>
              </a:tr>
              <a:tr h="354043">
                <a:tc>
                  <a:txBody>
                    <a:bodyPr/>
                    <a:lstStyle/>
                    <a:p>
                      <a:pPr algn="l" fontAlgn="ctr"/>
                      <a:r>
                        <a:rPr lang="ru-RU" sz="1200" b="0" i="0" u="none" strike="noStrike">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526571">
                <a:tc>
                  <a:txBody>
                    <a:bodyPr/>
                    <a:lstStyle/>
                    <a:p>
                      <a:pPr algn="l" fontAlgn="ctr"/>
                      <a:r>
                        <a:rPr lang="ru-RU" sz="1200" b="0" i="0" u="none" strike="noStrike">
                          <a:solidFill>
                            <a:srgbClr val="000000"/>
                          </a:solidFill>
                          <a:effectLst/>
                          <a:latin typeface="Times New Roman"/>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70 000,00</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r>
              <a:tr h="503079">
                <a:tc>
                  <a:txBody>
                    <a:bodyPr/>
                    <a:lstStyle/>
                    <a:p>
                      <a:pPr algn="l"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a:t>
                      </a:r>
                      <a:r>
                        <a:rPr lang="ru-RU" sz="1200" b="0" i="0" u="none" strike="noStrike" dirty="0" smtClean="0">
                          <a:solidFill>
                            <a:srgbClr val="000000"/>
                          </a:solidFill>
                          <a:effectLst/>
                          <a:latin typeface="Times New Roman"/>
                        </a:rPr>
                        <a:t>групп</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181514">
                <a:tc>
                  <a:txBody>
                    <a:bodyPr/>
                    <a:lstStyle/>
                    <a:p>
                      <a:pPr algn="l" fontAlgn="ctr"/>
                      <a:r>
                        <a:rPr lang="ru-RU" sz="1200" b="1" i="0" u="none" strike="noStrike">
                          <a:solidFill>
                            <a:srgbClr val="000000"/>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r" fontAlgn="ctr"/>
                      <a:r>
                        <a:rPr lang="ru-RU" sz="1200" b="1" i="0" u="none" strike="noStrike">
                          <a:solidFill>
                            <a:srgbClr val="000000"/>
                          </a:solidFill>
                          <a:effectLst/>
                          <a:latin typeface="Times New Roman"/>
                        </a:rPr>
                        <a:t>202 864,05</a:t>
                      </a:r>
                    </a:p>
                  </a:txBody>
                  <a:tcPr marL="9525" marR="9525" marT="9525" marB="0" anchor="ctr"/>
                </a:tc>
                <a:tc>
                  <a:txBody>
                    <a:bodyPr/>
                    <a:lstStyle/>
                    <a:p>
                      <a:pPr algn="r" fontAlgn="ctr"/>
                      <a:r>
                        <a:rPr lang="ru-RU" sz="1200" b="1" i="0" u="none" strike="noStrike">
                          <a:solidFill>
                            <a:srgbClr val="000000"/>
                          </a:solidFill>
                          <a:effectLst/>
                          <a:latin typeface="Times New Roman"/>
                        </a:rPr>
                        <a:t>150 000,00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150 000,00</a:t>
                      </a:r>
                    </a:p>
                  </a:txBody>
                  <a:tcPr marL="9525" marR="9525" marT="9525" marB="0" anchor="ctr"/>
                </a:tc>
              </a:tr>
              <a:tr h="181514">
                <a:tc>
                  <a:txBody>
                    <a:bodyPr/>
                    <a:lstStyle/>
                    <a:p>
                      <a:pPr algn="l" fontAlgn="ctr"/>
                      <a:r>
                        <a:rPr lang="ru-RU" sz="1200" b="0" i="0" u="none" strike="noStrike" dirty="0">
                          <a:solidFill>
                            <a:srgbClr val="000000"/>
                          </a:solidFill>
                          <a:effectLst/>
                          <a:latin typeface="Times New Roman"/>
                        </a:rPr>
                        <a:t>Финансовая поддержка социально ориентированных некоммерческих организаций</a:t>
                      </a:r>
                    </a:p>
                  </a:txBody>
                  <a:tcPr marL="9525" marR="9525" marT="9525" marB="0" anchor="ctr"/>
                </a:tc>
                <a:tc>
                  <a:txBody>
                    <a:bodyPr/>
                    <a:lstStyle/>
                    <a:p>
                      <a:pPr algn="r" fontAlgn="ctr"/>
                      <a:r>
                        <a:rPr lang="ru-RU" sz="1200" b="0" i="0" u="none" strike="noStrike">
                          <a:solidFill>
                            <a:srgbClr val="000000"/>
                          </a:solidFill>
                          <a:effectLst/>
                          <a:latin typeface="Times New Roman"/>
                        </a:rPr>
                        <a:t>202 864,05</a:t>
                      </a: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29400" y="667208"/>
            <a:ext cx="8928000" cy="18722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r>
              <a:rPr lang="ru-RU" sz="11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b="1" strike="noStrike" spc="-1" dirty="0">
              <a:latin typeface="Times New Roman" panose="02020603050405020304" pitchFamily="18" charset="0"/>
              <a:cs typeface="Times New Roman" panose="02020603050405020304" pitchFamily="18" charset="0"/>
            </a:endParaRPr>
          </a:p>
          <a:p>
            <a:pPr lvl="0"/>
            <a:r>
              <a:rPr lang="ru-RU" sz="1100" b="1" dirty="0" smtClean="0">
                <a:latin typeface="Times New Roman" panose="02020603050405020304" pitchFamily="18" charset="0"/>
                <a:cs typeface="Times New Roman" panose="02020603050405020304" pitchFamily="18" charset="0"/>
              </a:rPr>
              <a:t>1. Создание </a:t>
            </a:r>
            <a:r>
              <a:rPr lang="ru-RU" sz="11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100" b="1" dirty="0" smtClean="0">
                <a:latin typeface="Times New Roman" panose="02020603050405020304" pitchFamily="18" charset="0"/>
                <a:cs typeface="Times New Roman" panose="02020603050405020304" pitchFamily="18" charset="0"/>
              </a:rPr>
              <a:t>2. Формирование </a:t>
            </a:r>
            <a:r>
              <a:rPr lang="ru-RU" sz="11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100" b="1" dirty="0" smtClean="0">
                <a:latin typeface="Times New Roman" panose="02020603050405020304" pitchFamily="18" charset="0"/>
                <a:cs typeface="Times New Roman" panose="02020603050405020304" pitchFamily="18" charset="0"/>
              </a:rPr>
              <a:t>3. Содействие </a:t>
            </a:r>
            <a:r>
              <a:rPr lang="ru-RU" sz="1100" b="1" dirty="0">
                <a:latin typeface="Times New Roman" panose="02020603050405020304" pitchFamily="18" charset="0"/>
                <a:cs typeface="Times New Roman" panose="02020603050405020304" pitchFamily="18" charset="0"/>
              </a:rPr>
              <a:t>занятости населения.</a:t>
            </a:r>
          </a:p>
          <a:p>
            <a:pPr lvl="0"/>
            <a:r>
              <a:rPr lang="ru-RU" sz="1100" b="1" dirty="0" smtClean="0">
                <a:latin typeface="Times New Roman" panose="02020603050405020304" pitchFamily="18" charset="0"/>
                <a:cs typeface="Times New Roman" panose="02020603050405020304" pitchFamily="18" charset="0"/>
              </a:rPr>
              <a:t>4. Улучшение </a:t>
            </a:r>
            <a:r>
              <a:rPr lang="ru-RU" sz="11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100" b="1" dirty="0" smtClean="0">
                <a:latin typeface="Times New Roman" panose="02020603050405020304" pitchFamily="18" charset="0"/>
                <a:cs typeface="Times New Roman" panose="02020603050405020304" pitchFamily="18" charset="0"/>
              </a:rPr>
              <a:t>5. Создание </a:t>
            </a:r>
            <a:r>
              <a:rPr lang="ru-RU" sz="11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100" b="1" dirty="0" smtClean="0">
                <a:latin typeface="Times New Roman" panose="02020603050405020304" pitchFamily="18" charset="0"/>
                <a:cs typeface="Times New Roman" panose="02020603050405020304" pitchFamily="18" charset="0"/>
              </a:rPr>
              <a:t>6. Развитие </a:t>
            </a:r>
            <a:r>
              <a:rPr lang="ru-RU" sz="11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1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06153368"/>
              </p:ext>
            </p:extLst>
          </p:nvPr>
        </p:nvGraphicFramePr>
        <p:xfrm>
          <a:off x="364167" y="2857464"/>
          <a:ext cx="8230137" cy="2651760"/>
        </p:xfrm>
        <a:graphic>
          <a:graphicData uri="http://schemas.openxmlformats.org/drawingml/2006/table">
            <a:tbl>
              <a:tblPr/>
              <a:tblGrid>
                <a:gridCol w="3250907"/>
                <a:gridCol w="713712"/>
                <a:gridCol w="651053"/>
                <a:gridCol w="629608"/>
                <a:gridCol w="661440"/>
                <a:gridCol w="598446"/>
                <a:gridCol w="587723"/>
                <a:gridCol w="525064"/>
                <a:gridCol w="612184"/>
              </a:tblGrid>
              <a:tr h="249304">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2019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2020</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2021 </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год</a:t>
                      </a:r>
                      <a:endParaRPr lang="ru-RU" sz="1000" b="1"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186978">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62326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27605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498608">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55496" y="2539416"/>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
        <p:nvSpPr>
          <p:cNvPr id="7" name="TextShape 2"/>
          <p:cNvSpPr txBox="1"/>
          <p:nvPr/>
        </p:nvSpPr>
        <p:spPr>
          <a:xfrm>
            <a:off x="107200" y="6093296"/>
            <a:ext cx="4032904" cy="570780"/>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4026865705"/>
              </p:ext>
            </p:extLst>
          </p:nvPr>
        </p:nvGraphicFramePr>
        <p:xfrm>
          <a:off x="4054704" y="5722726"/>
          <a:ext cx="4896544"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2003904368"/>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r" fontAlgn="ctr"/>
                      <a:r>
                        <a:rPr lang="ru-RU" sz="1200" b="1" i="0" u="none" strike="noStrike">
                          <a:solidFill>
                            <a:srgbClr val="000000"/>
                          </a:solidFill>
                          <a:effectLst/>
                          <a:latin typeface="Times New Roman"/>
                        </a:rPr>
                        <a:t>85 354 228,54</a:t>
                      </a:r>
                    </a:p>
                  </a:txBody>
                  <a:tcPr marL="9525" marR="9525" marT="9525" marB="0" anchor="ctr"/>
                </a:tc>
                <a:tc>
                  <a:txBody>
                    <a:bodyPr/>
                    <a:lstStyle/>
                    <a:p>
                      <a:pPr algn="r" fontAlgn="ctr"/>
                      <a:r>
                        <a:rPr lang="ru-RU" sz="1200" b="1" i="0" u="none" strike="noStrike">
                          <a:solidFill>
                            <a:srgbClr val="000000"/>
                          </a:solidFill>
                          <a:effectLst/>
                          <a:latin typeface="Times New Roman"/>
                        </a:rPr>
                        <a:t>81 783 547,98</a:t>
                      </a:r>
                    </a:p>
                  </a:txBody>
                  <a:tcPr marL="9525" marR="9525" marT="9525" marB="0" anchor="ctr"/>
                </a:tc>
                <a:tc>
                  <a:txBody>
                    <a:bodyPr/>
                    <a:lstStyle/>
                    <a:p>
                      <a:pPr algn="r" fontAlgn="ctr"/>
                      <a:r>
                        <a:rPr lang="ru-RU" sz="1200" b="1" i="0" u="none" strike="noStrike" dirty="0">
                          <a:solidFill>
                            <a:srgbClr val="000000"/>
                          </a:solidFill>
                          <a:effectLst/>
                          <a:latin typeface="Times New Roman"/>
                        </a:rPr>
                        <a:t>77 229 434,18</a:t>
                      </a:r>
                    </a:p>
                  </a:txBody>
                  <a:tcPr marL="9525" marR="9525" marT="9525" marB="0" anchor="ctr"/>
                </a:tc>
              </a:tr>
              <a:tr h="247868">
                <a:tc>
                  <a:txBody>
                    <a:bodyPr/>
                    <a:lstStyle/>
                    <a:p>
                      <a:pPr algn="l" fontAlgn="ctr"/>
                      <a:r>
                        <a:rPr lang="ru-RU" sz="1200" b="1" i="0" u="none" strike="noStrike">
                          <a:solidFill>
                            <a:srgbClr val="000000"/>
                          </a:solidFill>
                          <a:effectLst/>
                          <a:latin typeface="Times New Roman"/>
                        </a:rPr>
                        <a:t>Подпрограмма 1 «Открытый муниципалитет»</a:t>
                      </a:r>
                    </a:p>
                  </a:txBody>
                  <a:tcPr marL="9525" marR="9525" marT="9525" marB="0" anchor="ctr"/>
                </a:tc>
                <a:tc>
                  <a:txBody>
                    <a:bodyPr/>
                    <a:lstStyle/>
                    <a:p>
                      <a:pPr algn="r" fontAlgn="ctr"/>
                      <a:r>
                        <a:rPr lang="ru-RU" sz="1200" b="1" i="0" u="none" strike="noStrike">
                          <a:solidFill>
                            <a:srgbClr val="000000"/>
                          </a:solidFill>
                          <a:effectLst/>
                          <a:latin typeface="Times New Roman"/>
                        </a:rPr>
                        <a:t>50 000,00</a:t>
                      </a:r>
                    </a:p>
                  </a:txBody>
                  <a:tcPr marL="9525" marR="9525" marT="9525" marB="0" anchor="ctr"/>
                </a:tc>
                <a:tc>
                  <a:txBody>
                    <a:bodyPr/>
                    <a:lstStyle/>
                    <a:p>
                      <a:pPr algn="r" fontAlgn="ctr"/>
                      <a:r>
                        <a:rPr lang="ru-RU" sz="1200" b="1" i="0" u="none" strike="noStrike">
                          <a:solidFill>
                            <a:srgbClr val="000000"/>
                          </a:solidFill>
                          <a:effectLst/>
                          <a:latin typeface="Times New Roman"/>
                        </a:rPr>
                        <a:t>50 000,00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c>
                  <a:txBody>
                    <a:bodyPr/>
                    <a:lstStyle/>
                    <a:p>
                      <a:pPr algn="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2 «Развитие кадрового потенциала»</a:t>
                      </a:r>
                    </a:p>
                  </a:txBody>
                  <a:tcPr marL="9525" marR="9525" marT="9525" marB="0" anchor="ctr"/>
                </a:tc>
                <a:tc>
                  <a:txBody>
                    <a:bodyPr/>
                    <a:lstStyle/>
                    <a:p>
                      <a:pPr algn="r" fontAlgn="ctr"/>
                      <a:r>
                        <a:rPr lang="ru-RU" sz="1200" b="1" i="0" u="none" strike="noStrike">
                          <a:solidFill>
                            <a:srgbClr val="000000"/>
                          </a:solidFill>
                          <a:effectLst/>
                          <a:latin typeface="Times New Roman"/>
                        </a:rPr>
                        <a:t>10 000,00</a:t>
                      </a:r>
                    </a:p>
                  </a:txBody>
                  <a:tcPr marL="9525" marR="9525" marT="9525" marB="0" anchor="ctr"/>
                </a:tc>
                <a:tc>
                  <a:txBody>
                    <a:bodyPr/>
                    <a:lstStyle/>
                    <a:p>
                      <a:pPr algn="r" fontAlgn="ctr"/>
                      <a:r>
                        <a:rPr lang="ru-RU" sz="1200" b="1" i="0" u="none" strike="noStrike">
                          <a:solidFill>
                            <a:srgbClr val="000000"/>
                          </a:solidFill>
                          <a:effectLst/>
                          <a:latin typeface="Times New Roman"/>
                        </a:rPr>
                        <a:t>22 200,00</a:t>
                      </a:r>
                    </a:p>
                  </a:txBody>
                  <a:tcPr marL="9525" marR="9525" marT="9525" marB="0" anchor="ctr"/>
                </a:tc>
                <a:tc>
                  <a:txBody>
                    <a:bodyPr/>
                    <a:lstStyle/>
                    <a:p>
                      <a:pPr algn="r" fontAlgn="ctr"/>
                      <a:r>
                        <a:rPr lang="ru-RU" sz="1200" b="1" i="0" u="none" strike="noStrike" dirty="0">
                          <a:solidFill>
                            <a:srgbClr val="000000"/>
                          </a:solidFill>
                          <a:effectLst/>
                          <a:latin typeface="Times New Roman"/>
                        </a:rPr>
                        <a:t>22 200,00</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22 200,00</a:t>
                      </a:r>
                    </a:p>
                  </a:txBody>
                  <a:tcPr marL="9525" marR="9525" marT="9525" marB="0" anchor="ctr"/>
                </a:tc>
                <a:tc>
                  <a:txBody>
                    <a:bodyPr/>
                    <a:lstStyle/>
                    <a:p>
                      <a:pPr algn="r" fontAlgn="ctr"/>
                      <a:r>
                        <a:rPr lang="ru-RU" sz="1200" b="0" i="0" u="none" strike="noStrike">
                          <a:solidFill>
                            <a:srgbClr val="000000"/>
                          </a:solidFill>
                          <a:effectLst/>
                          <a:latin typeface="Times New Roman"/>
                        </a:rPr>
                        <a:t>22 200,00</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r" fontAlgn="ctr"/>
                      <a:r>
                        <a:rPr lang="ru-RU" sz="1200" b="1" i="0" u="none" strike="noStrike">
                          <a:solidFill>
                            <a:srgbClr val="000000"/>
                          </a:solidFill>
                          <a:effectLst/>
                          <a:latin typeface="Times New Roman"/>
                        </a:rPr>
                        <a:t>73 939 158,10</a:t>
                      </a:r>
                    </a:p>
                  </a:txBody>
                  <a:tcPr marL="9525" marR="9525" marT="9525" marB="0" anchor="ctr"/>
                </a:tc>
                <a:tc>
                  <a:txBody>
                    <a:bodyPr/>
                    <a:lstStyle/>
                    <a:p>
                      <a:pPr algn="r" fontAlgn="ctr"/>
                      <a:r>
                        <a:rPr lang="ru-RU" sz="1200" b="1" i="0" u="none" strike="noStrike">
                          <a:solidFill>
                            <a:srgbClr val="000000"/>
                          </a:solidFill>
                          <a:effectLst/>
                          <a:latin typeface="Times New Roman"/>
                        </a:rPr>
                        <a:t>71 140 058,82</a:t>
                      </a:r>
                    </a:p>
                  </a:txBody>
                  <a:tcPr marL="9525" marR="9525" marT="9525" marB="0" anchor="ctr"/>
                </a:tc>
                <a:tc>
                  <a:txBody>
                    <a:bodyPr/>
                    <a:lstStyle/>
                    <a:p>
                      <a:pPr algn="r" fontAlgn="ctr"/>
                      <a:r>
                        <a:rPr lang="ru-RU" sz="1200" b="1" i="0" u="none" strike="noStrike" dirty="0">
                          <a:solidFill>
                            <a:srgbClr val="000000"/>
                          </a:solidFill>
                          <a:effectLst/>
                          <a:latin typeface="Times New Roman"/>
                        </a:rPr>
                        <a:t>67 322 890,58</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r" fontAlgn="ctr"/>
                      <a:r>
                        <a:rPr lang="ru-RU" sz="1200" b="0" i="0" u="none" strike="noStrike">
                          <a:solidFill>
                            <a:srgbClr val="000000"/>
                          </a:solidFill>
                          <a:effectLst/>
                          <a:latin typeface="Times New Roman"/>
                        </a:rPr>
                        <a:t>71 034 358,87</a:t>
                      </a:r>
                    </a:p>
                  </a:txBody>
                  <a:tcPr marL="9525" marR="9525" marT="9525" marB="0" anchor="ctr"/>
                </a:tc>
                <a:tc>
                  <a:txBody>
                    <a:bodyPr/>
                    <a:lstStyle/>
                    <a:p>
                      <a:pPr algn="r" fontAlgn="ctr"/>
                      <a:r>
                        <a:rPr lang="ru-RU" sz="1200" b="0" i="0" u="none" strike="noStrike">
                          <a:solidFill>
                            <a:srgbClr val="000000"/>
                          </a:solidFill>
                          <a:effectLst/>
                          <a:latin typeface="Times New Roman"/>
                        </a:rPr>
                        <a:t>68 255 862,59</a:t>
                      </a:r>
                    </a:p>
                  </a:txBody>
                  <a:tcPr marL="9525" marR="9525" marT="9525" marB="0" anchor="ctr"/>
                </a:tc>
                <a:tc>
                  <a:txBody>
                    <a:bodyPr/>
                    <a:lstStyle/>
                    <a:p>
                      <a:pPr algn="r" fontAlgn="ctr"/>
                      <a:r>
                        <a:rPr lang="ru-RU" sz="1200" b="0" i="0" u="none" strike="noStrike">
                          <a:solidFill>
                            <a:srgbClr val="000000"/>
                          </a:solidFill>
                          <a:effectLst/>
                          <a:latin typeface="Times New Roman"/>
                        </a:rPr>
                        <a:t>64 438 694,35</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2 904 799,23</a:t>
                      </a:r>
                    </a:p>
                  </a:txBody>
                  <a:tcPr marL="9525" marR="9525" marT="9525" marB="0" anchor="ctr"/>
                </a:tc>
                <a:tc>
                  <a:txBody>
                    <a:bodyPr/>
                    <a:lstStyle/>
                    <a:p>
                      <a:pPr algn="r" fontAlgn="ctr"/>
                      <a:r>
                        <a:rPr lang="ru-RU" sz="1200" b="0" i="0" u="none" strike="noStrike">
                          <a:solidFill>
                            <a:srgbClr val="000000"/>
                          </a:solidFill>
                          <a:effectLst/>
                          <a:latin typeface="Times New Roman"/>
                        </a:rPr>
                        <a:t>2 884 196,23</a:t>
                      </a:r>
                    </a:p>
                  </a:txBody>
                  <a:tcPr marL="9525" marR="9525" marT="9525" marB="0" anchor="ctr"/>
                </a:tc>
                <a:tc>
                  <a:txBody>
                    <a:bodyPr/>
                    <a:lstStyle/>
                    <a:p>
                      <a:pPr algn="r" fontAlgn="ctr"/>
                      <a:r>
                        <a:rPr lang="ru-RU" sz="1200" b="0" i="0" u="none" strike="noStrike">
                          <a:solidFill>
                            <a:srgbClr val="000000"/>
                          </a:solidFill>
                          <a:effectLst/>
                          <a:latin typeface="Times New Roman"/>
                        </a:rPr>
                        <a:t>2 884 196,23</a:t>
                      </a:r>
                    </a:p>
                  </a:txBody>
                  <a:tcPr marL="9525" marR="9525" marT="9525" marB="0" anchor="ctr"/>
                </a:tc>
              </a:tr>
              <a:tr h="413278">
                <a:tc>
                  <a:txBody>
                    <a:bodyPr/>
                    <a:lstStyle/>
                    <a:p>
                      <a:pPr algn="l" fontAlgn="ctr"/>
                      <a:r>
                        <a:rPr lang="ru-RU" sz="1200" b="1" i="0" u="none" strike="noStrike">
                          <a:solidFill>
                            <a:srgbClr val="000000"/>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r" fontAlgn="ctr"/>
                      <a:r>
                        <a:rPr lang="ru-RU" sz="1200" b="1" i="0" u="none" strike="noStrike">
                          <a:solidFill>
                            <a:srgbClr val="000000"/>
                          </a:solidFill>
                          <a:effectLst/>
                          <a:latin typeface="Times New Roman"/>
                        </a:rPr>
                        <a:t>11 355 070,44</a:t>
                      </a:r>
                    </a:p>
                  </a:txBody>
                  <a:tcPr marL="9525" marR="9525" marT="9525" marB="0" anchor="ctr"/>
                </a:tc>
                <a:tc>
                  <a:txBody>
                    <a:bodyPr/>
                    <a:lstStyle/>
                    <a:p>
                      <a:pPr algn="r" fontAlgn="ctr"/>
                      <a:r>
                        <a:rPr lang="ru-RU" sz="1200" b="1" i="0" u="none" strike="noStrike">
                          <a:solidFill>
                            <a:srgbClr val="000000"/>
                          </a:solidFill>
                          <a:effectLst/>
                          <a:latin typeface="Times New Roman"/>
                        </a:rPr>
                        <a:t>10 571 289,16</a:t>
                      </a:r>
                    </a:p>
                  </a:txBody>
                  <a:tcPr marL="9525" marR="9525" marT="9525" marB="0" anchor="ctr"/>
                </a:tc>
                <a:tc>
                  <a:txBody>
                    <a:bodyPr/>
                    <a:lstStyle/>
                    <a:p>
                      <a:pPr algn="r" fontAlgn="ctr"/>
                      <a:r>
                        <a:rPr lang="ru-RU" sz="1200" b="1" i="0" u="none" strike="noStrike" dirty="0">
                          <a:solidFill>
                            <a:srgbClr val="000000"/>
                          </a:solidFill>
                          <a:effectLst/>
                          <a:latin typeface="Times New Roman"/>
                        </a:rPr>
                        <a:t>9 834 343,60</a:t>
                      </a:r>
                    </a:p>
                  </a:txBody>
                  <a:tcPr marL="9525" marR="9525" marT="9525" marB="0" anchor="ctr"/>
                </a:tc>
              </a:tr>
              <a:tr h="413278">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11 355 070,44</a:t>
                      </a:r>
                    </a:p>
                  </a:txBody>
                  <a:tcPr marL="9525" marR="9525" marT="9525" marB="0" anchor="ctr"/>
                </a:tc>
                <a:tc>
                  <a:txBody>
                    <a:bodyPr/>
                    <a:lstStyle/>
                    <a:p>
                      <a:pPr algn="r" fontAlgn="ctr"/>
                      <a:r>
                        <a:rPr lang="ru-RU" sz="1200" b="0" i="0" u="none" strike="noStrike">
                          <a:solidFill>
                            <a:srgbClr val="000000"/>
                          </a:solidFill>
                          <a:effectLst/>
                          <a:latin typeface="Times New Roman"/>
                        </a:rPr>
                        <a:t>10 571 289,16</a:t>
                      </a:r>
                    </a:p>
                  </a:txBody>
                  <a:tcPr marL="9525" marR="9525" marT="9525" marB="0" anchor="ctr"/>
                </a:tc>
                <a:tc>
                  <a:txBody>
                    <a:bodyPr/>
                    <a:lstStyle/>
                    <a:p>
                      <a:pPr algn="r" fontAlgn="ctr"/>
                      <a:r>
                        <a:rPr lang="ru-RU" sz="1200" b="0" i="0" u="none" strike="noStrike" dirty="0">
                          <a:solidFill>
                            <a:srgbClr val="000000"/>
                          </a:solidFill>
                          <a:effectLst/>
                          <a:latin typeface="Times New Roman"/>
                        </a:rPr>
                        <a:t>9 834 343,60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240905459"/>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107504" y="15098"/>
            <a:ext cx="8928992"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862200787"/>
              </p:ext>
            </p:extLst>
          </p:nvPr>
        </p:nvGraphicFramePr>
        <p:xfrm>
          <a:off x="107503" y="1124745"/>
          <a:ext cx="8928993" cy="5559938"/>
        </p:xfrm>
        <a:graphic>
          <a:graphicData uri="http://schemas.openxmlformats.org/drawingml/2006/table">
            <a:tbl>
              <a:tblPr firstRow="1" bandRow="1">
                <a:tableStyleId>{5C22544A-7EE6-4342-B048-85BDC9FD1C3A}</a:tableStyleId>
              </a:tblPr>
              <a:tblGrid>
                <a:gridCol w="5486025"/>
                <a:gridCol w="1244204"/>
                <a:gridCol w="1171015"/>
                <a:gridCol w="1027749"/>
              </a:tblGrid>
              <a:tr h="259057">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02016">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энергоэффективности»</a:t>
                      </a:r>
                    </a:p>
                  </a:txBody>
                  <a:tcPr marL="9525" marR="9525" marT="9525" marB="0" anchor="ctr"/>
                </a:tc>
                <a:tc>
                  <a:txBody>
                    <a:bodyPr/>
                    <a:lstStyle/>
                    <a:p>
                      <a:pPr algn="ctr" fontAlgn="ctr"/>
                      <a:r>
                        <a:rPr lang="ru-RU" sz="1200" b="1" i="0" u="none" strike="noStrike">
                          <a:solidFill>
                            <a:srgbClr val="000000"/>
                          </a:solidFill>
                          <a:effectLst/>
                          <a:latin typeface="Times New Roman"/>
                        </a:rPr>
                        <a:t>48 181 701,51</a:t>
                      </a:r>
                    </a:p>
                  </a:txBody>
                  <a:tcPr marL="9525" marR="9525" marT="9525" marB="0" anchor="ctr"/>
                </a:tc>
                <a:tc>
                  <a:txBody>
                    <a:bodyPr/>
                    <a:lstStyle/>
                    <a:p>
                      <a:pPr algn="ctr" fontAlgn="ctr"/>
                      <a:r>
                        <a:rPr lang="ru-RU" sz="1200" b="1" i="0" u="none" strike="noStrike">
                          <a:solidFill>
                            <a:srgbClr val="000000"/>
                          </a:solidFill>
                          <a:effectLst/>
                          <a:latin typeface="Times New Roman"/>
                        </a:rPr>
                        <a:t>43 482 432,49</a:t>
                      </a:r>
                    </a:p>
                  </a:txBody>
                  <a:tcPr marL="9525" marR="9525" marT="9525" marB="0" anchor="ctr"/>
                </a:tc>
                <a:tc>
                  <a:txBody>
                    <a:bodyPr/>
                    <a:lstStyle/>
                    <a:p>
                      <a:pPr algn="ctr" fontAlgn="ctr"/>
                      <a:r>
                        <a:rPr lang="ru-RU" sz="1200" b="1" i="0" u="none" strike="noStrike" dirty="0">
                          <a:solidFill>
                            <a:srgbClr val="000000"/>
                          </a:solidFill>
                          <a:effectLst/>
                          <a:latin typeface="Times New Roman"/>
                        </a:rPr>
                        <a:t>43 830 116,49</a:t>
                      </a:r>
                    </a:p>
                  </a:txBody>
                  <a:tcPr marL="9525" marR="9525" marT="9525" marB="0" anchor="ctr"/>
                </a:tc>
              </a:tr>
              <a:tr h="337533">
                <a:tc>
                  <a:txBody>
                    <a:bodyPr/>
                    <a:lstStyle/>
                    <a:p>
                      <a:pPr algn="l" fontAlgn="ctr"/>
                      <a:r>
                        <a:rPr lang="ru-RU" sz="1200" b="1" i="0" u="none" strike="noStrike">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47 041 701,51</a:t>
                      </a:r>
                    </a:p>
                  </a:txBody>
                  <a:tcPr marL="9525" marR="9525" marT="9525" marB="0" anchor="ctr"/>
                </a:tc>
                <a:tc>
                  <a:txBody>
                    <a:bodyPr/>
                    <a:lstStyle/>
                    <a:p>
                      <a:pPr algn="ctr" fontAlgn="ctr"/>
                      <a:r>
                        <a:rPr lang="ru-RU" sz="1200" b="1" i="0" u="none" strike="noStrike">
                          <a:solidFill>
                            <a:srgbClr val="000000"/>
                          </a:solidFill>
                          <a:effectLst/>
                          <a:latin typeface="Times New Roman"/>
                        </a:rPr>
                        <a:t>42 092 432,49</a:t>
                      </a:r>
                    </a:p>
                  </a:txBody>
                  <a:tcPr marL="9525" marR="9525" marT="9525" marB="0" anchor="ctr"/>
                </a:tc>
                <a:tc>
                  <a:txBody>
                    <a:bodyPr/>
                    <a:lstStyle/>
                    <a:p>
                      <a:pPr algn="ctr" fontAlgn="ctr"/>
                      <a:r>
                        <a:rPr lang="ru-RU" sz="1200" b="1" i="0" u="none" strike="noStrike" dirty="0">
                          <a:solidFill>
                            <a:srgbClr val="000000"/>
                          </a:solidFill>
                          <a:effectLst/>
                          <a:latin typeface="Times New Roman"/>
                        </a:rPr>
                        <a:t>42 340 116,49</a:t>
                      </a:r>
                    </a:p>
                  </a:txBody>
                  <a:tcPr marL="9525" marR="9525" marT="9525" marB="0" anchor="ctr"/>
                </a:tc>
              </a:tr>
              <a:tr h="191013">
                <a:tc>
                  <a:txBody>
                    <a:bodyPr/>
                    <a:lstStyle/>
                    <a:p>
                      <a:pPr algn="l" fontAlgn="ctr"/>
                      <a:r>
                        <a:rPr lang="ru-RU" sz="1200" b="0" i="0" u="none" strike="noStrike">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6 841 042,45</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r>
              <a:tr h="337533">
                <a:tc>
                  <a:txBody>
                    <a:bodyPr/>
                    <a:lstStyle/>
                    <a:p>
                      <a:pPr algn="l" fontAlgn="ctr"/>
                      <a:r>
                        <a:rPr lang="ru-RU" sz="12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3 573 655,57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68018">
                <a:tc>
                  <a:txBody>
                    <a:bodyPr/>
                    <a:lstStyle/>
                    <a:p>
                      <a:pPr algn="l" fontAlgn="ctr"/>
                      <a:r>
                        <a:rPr lang="ru-RU" sz="12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35 598 741,42</a:t>
                      </a:r>
                    </a:p>
                  </a:txBody>
                  <a:tcPr marL="9525" marR="9525" marT="9525" marB="0" anchor="ctr"/>
                </a:tc>
                <a:tc>
                  <a:txBody>
                    <a:bodyPr/>
                    <a:lstStyle/>
                    <a:p>
                      <a:pPr algn="ctr" fontAlgn="ctr"/>
                      <a:r>
                        <a:rPr lang="ru-RU" sz="1200" b="0" i="0" u="none" strike="noStrike">
                          <a:solidFill>
                            <a:srgbClr val="000000"/>
                          </a:solidFill>
                          <a:effectLst/>
                          <a:latin typeface="Times New Roman"/>
                        </a:rPr>
                        <a:t>34 950 043,49</a:t>
                      </a:r>
                    </a:p>
                  </a:txBody>
                  <a:tcPr marL="9525" marR="9525" marT="9525" marB="0" anchor="ctr"/>
                </a:tc>
                <a:tc>
                  <a:txBody>
                    <a:bodyPr/>
                    <a:lstStyle/>
                    <a:p>
                      <a:pPr algn="ctr" fontAlgn="ctr"/>
                      <a:r>
                        <a:rPr lang="ru-RU" sz="1200" b="0" i="0" u="none" strike="noStrike">
                          <a:solidFill>
                            <a:srgbClr val="000000"/>
                          </a:solidFill>
                          <a:effectLst/>
                          <a:latin typeface="Times New Roman"/>
                        </a:rPr>
                        <a:t>35 022 727,49</a:t>
                      </a:r>
                    </a:p>
                  </a:txBody>
                  <a:tcPr marL="9525" marR="9525" marT="9525" marB="0" anchor="ctr"/>
                </a:tc>
              </a:tr>
              <a:tr h="271527">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160 449,07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29582">
                <a:tc>
                  <a:txBody>
                    <a:bodyPr/>
                    <a:lstStyle/>
                    <a:p>
                      <a:pPr algn="l" fontAlgn="ctr"/>
                      <a:r>
                        <a:rPr lang="ru-RU" sz="1200" b="0" i="0" u="none" strike="noStrike">
                          <a:solidFill>
                            <a:srgbClr val="000000"/>
                          </a:solidFill>
                          <a:effectLst/>
                          <a:latin typeface="Times New Roman"/>
                        </a:rPr>
                        <a:t>Создание системы по раздельному накоплению отходов</a:t>
                      </a:r>
                    </a:p>
                  </a:txBody>
                  <a:tcPr marL="9525" marR="9525" marT="9525" marB="0" anchor="ctr"/>
                </a:tc>
                <a:tc>
                  <a:txBody>
                    <a:bodyPr/>
                    <a:lstStyle/>
                    <a:p>
                      <a:pPr algn="ctr" fontAlgn="ctr"/>
                      <a:r>
                        <a:rPr lang="ru-RU" sz="1200" b="0" i="0" u="none" strike="noStrike">
                          <a:solidFill>
                            <a:srgbClr val="000000"/>
                          </a:solidFill>
                          <a:effectLst/>
                          <a:latin typeface="Times New Roman"/>
                        </a:rPr>
                        <a:t>166 819,00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666498">
                <a:tc>
                  <a:txBody>
                    <a:bodyPr/>
                    <a:lstStyle/>
                    <a:p>
                      <a:pPr algn="l" fontAlgn="ctr"/>
                      <a:r>
                        <a:rPr lang="ru-RU" sz="12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800 000,00</a:t>
                      </a:r>
                    </a:p>
                  </a:txBody>
                  <a:tcPr marL="9525" marR="9525" marT="9525" marB="0" anchor="ctr"/>
                </a:tc>
                <a:tc>
                  <a:txBody>
                    <a:bodyPr/>
                    <a:lstStyle/>
                    <a:p>
                      <a:pPr algn="ctr" fontAlgn="ctr"/>
                      <a:r>
                        <a:rPr lang="ru-RU" sz="1200" b="0" i="0" u="none" strike="noStrike">
                          <a:solidFill>
                            <a:srgbClr val="000000"/>
                          </a:solidFill>
                          <a:effectLst/>
                          <a:latin typeface="Times New Roman"/>
                        </a:rPr>
                        <a:t>900 000,00</a:t>
                      </a:r>
                    </a:p>
                  </a:txBody>
                  <a:tcPr marL="9525" marR="9525" marT="9525" marB="0" anchor="ctr"/>
                </a:tc>
              </a:tr>
              <a:tr h="296173">
                <a:tc>
                  <a:txBody>
                    <a:bodyPr/>
                    <a:lstStyle/>
                    <a:p>
                      <a:pPr algn="l" fontAlgn="ctr"/>
                      <a:r>
                        <a:rPr lang="ru-RU" sz="12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337533">
                <a:tc>
                  <a:txBody>
                    <a:bodyPr/>
                    <a:lstStyle/>
                    <a:p>
                      <a:pPr algn="l" fontAlgn="ctr"/>
                      <a:r>
                        <a:rPr lang="ru-RU" sz="12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80 994,00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234613">
                <a:tc>
                  <a:txBody>
                    <a:bodyPr/>
                    <a:lstStyle/>
                    <a:p>
                      <a:pPr algn="l" fontAlgn="ctr"/>
                      <a:r>
                        <a:rPr lang="ru-RU" sz="1200" b="0" i="0" u="none" strike="noStrike">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r>
              <a:tr h="440500">
                <a:tc>
                  <a:txBody>
                    <a:bodyPr/>
                    <a:lstStyle/>
                    <a:p>
                      <a:pPr algn="l" fontAlgn="ctr"/>
                      <a:r>
                        <a:rPr lang="ru-RU" sz="1200" b="1" i="0" u="none" strike="noStrike">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1 140 000,00</a:t>
                      </a:r>
                    </a:p>
                  </a:txBody>
                  <a:tcPr marL="9525" marR="9525" marT="9525" marB="0" anchor="ctr"/>
                </a:tc>
                <a:tc>
                  <a:txBody>
                    <a:bodyPr/>
                    <a:lstStyle/>
                    <a:p>
                      <a:pPr algn="ctr" fontAlgn="ctr"/>
                      <a:r>
                        <a:rPr lang="ru-RU" sz="1200" b="1" i="0" u="none" strike="noStrike">
                          <a:solidFill>
                            <a:srgbClr val="000000"/>
                          </a:solidFill>
                          <a:effectLst/>
                          <a:latin typeface="Times New Roman"/>
                        </a:rPr>
                        <a:t>1 390 000,00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1 490 000,00</a:t>
                      </a:r>
                    </a:p>
                  </a:txBody>
                  <a:tcPr marL="9525" marR="9525" marT="9525" marB="0" anchor="ctr"/>
                </a:tc>
              </a:tr>
              <a:tr h="502016">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1 190 000,00</a:t>
                      </a:r>
                    </a:p>
                  </a:txBody>
                  <a:tcPr marL="9525" marR="9525" marT="9525" marB="0" anchor="ctr"/>
                </a:tc>
              </a:tr>
              <a:tr h="173050">
                <a:tc>
                  <a:txBody>
                    <a:bodyPr/>
                    <a:lstStyle/>
                    <a:p>
                      <a:pPr algn="l" fontAlgn="ctr"/>
                      <a:r>
                        <a:rPr lang="ru-RU" sz="1200" b="0" i="0" u="none" strike="noStrike">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173050">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2939512"/>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940121127"/>
              </p:ext>
            </p:extLst>
          </p:nvPr>
        </p:nvGraphicFramePr>
        <p:xfrm>
          <a:off x="396000" y="3245872"/>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7" name="TextShape 3"/>
          <p:cNvSpPr txBox="1"/>
          <p:nvPr/>
        </p:nvSpPr>
        <p:spPr>
          <a:xfrm>
            <a:off x="899592" y="5229200"/>
            <a:ext cx="3096344" cy="1152128"/>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493323920"/>
              </p:ext>
            </p:extLst>
          </p:nvPr>
        </p:nvGraphicFramePr>
        <p:xfrm>
          <a:off x="4264936" y="4977160"/>
          <a:ext cx="4416152" cy="18808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1115616" y="4712384"/>
            <a:ext cx="6264696" cy="28803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467746394"/>
              </p:ext>
            </p:extLst>
          </p:nvPr>
        </p:nvGraphicFramePr>
        <p:xfrm>
          <a:off x="1763688" y="5157192"/>
          <a:ext cx="540060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477448355"/>
              </p:ext>
            </p:extLst>
          </p:nvPr>
        </p:nvGraphicFramePr>
        <p:xfrm>
          <a:off x="107504" y="836713"/>
          <a:ext cx="8928992" cy="3665220"/>
        </p:xfrm>
        <a:graphic>
          <a:graphicData uri="http://schemas.openxmlformats.org/drawingml/2006/table">
            <a:tbl>
              <a:tblPr/>
              <a:tblGrid>
                <a:gridCol w="6120680"/>
                <a:gridCol w="936104"/>
                <a:gridCol w="936104"/>
                <a:gridCol w="936104"/>
              </a:tblGrid>
              <a:tr h="224655">
                <a:tc>
                  <a:txBody>
                    <a:bodyPr/>
                    <a:lstStyle/>
                    <a:p>
                      <a:pPr algn="ct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2021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2023 год</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3538">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25 537 603,92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17 285 003,28</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17 037 531,66</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l" fontAlgn="ctr"/>
                      <a:r>
                        <a:rPr lang="ru-RU" sz="1200" b="1" i="0" u="none" strike="noStrike">
                          <a:solidFill>
                            <a:srgbClr val="000000"/>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3 296 993,92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2 072 622,14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1 825 150,52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101 700,00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66328">
                <a:tc>
                  <a:txBody>
                    <a:bodyPr/>
                    <a:lstStyle/>
                    <a:p>
                      <a:pPr algn="l" fontAlgn="ctr"/>
                      <a:r>
                        <a:rPr lang="ru-RU" sz="1200" b="0" i="0" u="none" strike="noStrike">
                          <a:solidFill>
                            <a:srgbClr val="000000"/>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255 533,34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5 300,00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3538">
                <a:tc>
                  <a:txBody>
                    <a:bodyPr/>
                    <a:lstStyle/>
                    <a:p>
                      <a:pPr algn="l" fontAlgn="ctr"/>
                      <a:r>
                        <a:rPr lang="ru-RU" sz="1200" b="0" i="0" u="none" strike="noStrike">
                          <a:solidFill>
                            <a:srgbClr val="000000"/>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409 206,00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219 700,00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0" i="0" u="none" strike="noStrike">
                          <a:solidFill>
                            <a:srgbClr val="000000"/>
                          </a:solidFill>
                          <a:effectLst/>
                          <a:latin typeface="Times New Roman"/>
                        </a:rPr>
                        <a:t>Комплексные кадастровые работы</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1 950 414,48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1 614 070,77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1 486 299,15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60748">
                <a:tc>
                  <a:txBody>
                    <a:bodyPr/>
                    <a:lstStyle/>
                    <a:p>
                      <a:pPr algn="l" fontAlgn="ctr"/>
                      <a:r>
                        <a:rPr lang="ru-RU" sz="1200" b="0" i="0" u="none" strike="noStrike">
                          <a:solidFill>
                            <a:srgbClr val="000000"/>
                          </a:solidFill>
                          <a:effectLst/>
                          <a:latin typeface="Times New Roman"/>
                        </a:rPr>
                        <a:t>Актуализация документов территориального планирования 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60748">
                <a:tc>
                  <a:txBody>
                    <a:bodyPr/>
                    <a:lstStyle/>
                    <a:p>
                      <a:pPr algn="l" fontAlgn="ctr"/>
                      <a:r>
                        <a:rPr lang="ru-RU" sz="1200" b="1" i="0" u="none" strike="noStrike">
                          <a:solidFill>
                            <a:srgbClr val="000000"/>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22 240 610,00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86718">
                <a:tc>
                  <a:txBody>
                    <a:bodyPr/>
                    <a:lstStyle/>
                    <a:p>
                      <a:pPr algn="l" fontAlgn="ctr"/>
                      <a:r>
                        <a:rPr lang="ru-RU" sz="1200" b="0" i="0" u="none" strike="noStrike">
                          <a:solidFill>
                            <a:srgbClr val="000000"/>
                          </a:solidFill>
                          <a:effectLst/>
                          <a:latin typeface="Times New Roman"/>
                        </a:rPr>
                        <a:t>Предоставление муниципального имущества и земельных участков в аренду, пользование</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5 300,00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13538">
                <a:tc>
                  <a:txBody>
                    <a:bodyPr/>
                    <a:lstStyle/>
                    <a:p>
                      <a:pPr algn="l" fontAlgn="ctr"/>
                      <a:r>
                        <a:rPr lang="ru-RU" sz="1200" b="0" i="0" u="none" strike="noStrike">
                          <a:solidFill>
                            <a:srgbClr val="000000"/>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19 636 640,95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3538">
                <a:tc>
                  <a:txBody>
                    <a:bodyPr/>
                    <a:lstStyle/>
                    <a:p>
                      <a:pPr algn="l" fontAlgn="ctr"/>
                      <a:r>
                        <a:rPr lang="ru-RU" sz="1200" b="0" i="0" u="none" strike="noStrike" dirty="0">
                          <a:solidFill>
                            <a:srgbClr val="000000"/>
                          </a:solidFill>
                          <a:effectLst/>
                          <a:latin typeface="Times New Roman"/>
                        </a:rPr>
                        <a:t>Проведение мероприятий по капитальному и текущему ремонту объектов недвижимого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2 598 669,05</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2021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10 474 419,0 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6,5%</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0,02%</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2%</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67226"/>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3606074"/>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13 135 654,19</a:t>
                      </a:r>
                    </a:p>
                  </a:txBody>
                  <a:tcPr marL="9525" marR="9525" marT="9525" marB="0" anchor="ctr"/>
                </a:tc>
                <a:tc>
                  <a:txBody>
                    <a:bodyPr/>
                    <a:lstStyle/>
                    <a:p>
                      <a:pPr algn="ctr" fontAlgn="ctr"/>
                      <a:r>
                        <a:rPr lang="ru-RU" sz="1200" b="1" i="0" u="none" strike="noStrike" dirty="0">
                          <a:solidFill>
                            <a:srgbClr val="000000"/>
                          </a:solidFill>
                          <a:effectLst/>
                          <a:latin typeface="Times New Roman"/>
                        </a:rPr>
                        <a:t>11 247 070,38</a:t>
                      </a:r>
                    </a:p>
                  </a:txBody>
                  <a:tcPr marL="9525" marR="9525" marT="9525" marB="0" anchor="ctr"/>
                </a:tc>
                <a:tc>
                  <a:txBody>
                    <a:bodyPr/>
                    <a:lstStyle/>
                    <a:p>
                      <a:pPr algn="ctr" fontAlgn="ctr"/>
                      <a:r>
                        <a:rPr lang="ru-RU" sz="1200" b="1" i="0" u="none" strike="noStrike">
                          <a:solidFill>
                            <a:srgbClr val="000000"/>
                          </a:solidFill>
                          <a:effectLst/>
                          <a:latin typeface="Times New Roman"/>
                        </a:rPr>
                        <a:t>11 101 506,84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4 413 304,20</a:t>
                      </a:r>
                    </a:p>
                  </a:txBody>
                  <a:tcPr marL="9525" marR="9525" marT="9525" marB="0" anchor="ctr"/>
                </a:tc>
                <a:tc>
                  <a:txBody>
                    <a:bodyPr/>
                    <a:lstStyle/>
                    <a:p>
                      <a:pPr algn="ctr" fontAlgn="ctr"/>
                      <a:r>
                        <a:rPr lang="ru-RU" sz="1200" b="1" i="0" u="none" strike="noStrike" dirty="0">
                          <a:solidFill>
                            <a:srgbClr val="000000"/>
                          </a:solidFill>
                          <a:effectLst/>
                          <a:latin typeface="Times New Roman"/>
                        </a:rPr>
                        <a:t>2 970 412,78</a:t>
                      </a:r>
                    </a:p>
                  </a:txBody>
                  <a:tcPr marL="9525" marR="9525" marT="9525" marB="0" anchor="ctr"/>
                </a:tc>
                <a:tc>
                  <a:txBody>
                    <a:bodyPr/>
                    <a:lstStyle/>
                    <a:p>
                      <a:pPr algn="ctr" fontAlgn="ctr"/>
                      <a:r>
                        <a:rPr lang="ru-RU" sz="1200" b="1" i="0" u="none" strike="noStrike" dirty="0">
                          <a:solidFill>
                            <a:srgbClr val="000000"/>
                          </a:solidFill>
                          <a:effectLst/>
                          <a:latin typeface="Times New Roman"/>
                        </a:rPr>
                        <a:t>3 101 275,34</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4 413 304,20</a:t>
                      </a:r>
                    </a:p>
                  </a:txBody>
                  <a:tcPr marL="9525" marR="9525" marT="9525" marB="0" anchor="ctr"/>
                </a:tc>
                <a:tc>
                  <a:txBody>
                    <a:bodyPr/>
                    <a:lstStyle/>
                    <a:p>
                      <a:pPr algn="ctr" fontAlgn="ctr"/>
                      <a:r>
                        <a:rPr lang="ru-RU" sz="1200" b="0" i="0" u="none" strike="noStrike">
                          <a:solidFill>
                            <a:srgbClr val="000000"/>
                          </a:solidFill>
                          <a:effectLst/>
                          <a:latin typeface="Times New Roman"/>
                        </a:rPr>
                        <a:t>2 970 412,78</a:t>
                      </a:r>
                    </a:p>
                  </a:txBody>
                  <a:tcPr marL="9525" marR="9525" marT="9525" marB="0" anchor="ctr"/>
                </a:tc>
                <a:tc>
                  <a:txBody>
                    <a:bodyPr/>
                    <a:lstStyle/>
                    <a:p>
                      <a:pPr algn="ctr" fontAlgn="ctr"/>
                      <a:r>
                        <a:rPr lang="ru-RU" sz="1200" b="0"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8 722 349,99</a:t>
                      </a:r>
                    </a:p>
                  </a:txBody>
                  <a:tcPr marL="9525" marR="9525" marT="9525" marB="0" anchor="ctr"/>
                </a:tc>
                <a:tc>
                  <a:txBody>
                    <a:bodyPr/>
                    <a:lstStyle/>
                    <a:p>
                      <a:pPr algn="ctr" fontAlgn="ctr"/>
                      <a:r>
                        <a:rPr lang="ru-RU" sz="1200" b="1" i="0" u="none" strike="noStrike" dirty="0">
                          <a:solidFill>
                            <a:srgbClr val="000000"/>
                          </a:solidFill>
                          <a:effectLst/>
                          <a:latin typeface="Times New Roman"/>
                        </a:rPr>
                        <a:t>8 276 657,60</a:t>
                      </a:r>
                    </a:p>
                  </a:txBody>
                  <a:tcPr marL="9525" marR="9525" marT="9525" marB="0" anchor="ctr"/>
                </a:tc>
                <a:tc>
                  <a:txBody>
                    <a:bodyPr/>
                    <a:lstStyle/>
                    <a:p>
                      <a:pPr algn="ctr" fontAlgn="ctr"/>
                      <a:r>
                        <a:rPr lang="ru-RU" sz="1200" b="1" i="0" u="none" strike="noStrike" dirty="0">
                          <a:solidFill>
                            <a:srgbClr val="000000"/>
                          </a:solidFill>
                          <a:effectLst/>
                          <a:latin typeface="Times New Roman"/>
                        </a:rPr>
                        <a:t>8 000 231,50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8 722 349,99</a:t>
                      </a:r>
                    </a:p>
                  </a:txBody>
                  <a:tcPr marL="9525" marR="9525" marT="9525" marB="0" anchor="ctr"/>
                </a:tc>
                <a:tc>
                  <a:txBody>
                    <a:bodyPr/>
                    <a:lstStyle/>
                    <a:p>
                      <a:pPr algn="ctr" fontAlgn="ctr"/>
                      <a:r>
                        <a:rPr lang="ru-RU" sz="1200" b="0" i="0" u="none" strike="noStrike">
                          <a:solidFill>
                            <a:srgbClr val="000000"/>
                          </a:solidFill>
                          <a:effectLst/>
                          <a:latin typeface="Times New Roman"/>
                        </a:rPr>
                        <a:t>8 276 657,60</a:t>
                      </a:r>
                    </a:p>
                  </a:txBody>
                  <a:tcPr marL="9525" marR="9525" marT="9525" marB="0" anchor="ctr"/>
                </a:tc>
                <a:tc>
                  <a:txBody>
                    <a:bodyPr/>
                    <a:lstStyle/>
                    <a:p>
                      <a:pPr algn="ctr" fontAlgn="ctr"/>
                      <a:r>
                        <a:rPr lang="ru-RU" sz="1200" b="0" i="0" u="none" strike="noStrike" dirty="0">
                          <a:solidFill>
                            <a:srgbClr val="000000"/>
                          </a:solidFill>
                          <a:effectLst/>
                          <a:latin typeface="Times New Roman"/>
                        </a:rPr>
                        <a:t>8 000 231,50</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4185380206"/>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276229931"/>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702230763"/>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5 </a:t>
                      </a:r>
                      <a:r>
                        <a:rPr lang="ru-RU" sz="1200" b="1" i="0" u="none" strike="noStrike" dirty="0" smtClean="0">
                          <a:solidFill>
                            <a:srgbClr val="000000"/>
                          </a:solidFill>
                          <a:effectLst/>
                          <a:latin typeface="Times New Roman"/>
                        </a:rPr>
                        <a:t>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smtClean="0">
                          <a:solidFill>
                            <a:srgbClr val="000000"/>
                          </a:solidFill>
                          <a:effectLst/>
                          <a:latin typeface="Times New Roman"/>
                        </a:rPr>
                        <a:t>5 389 404,45</a:t>
                      </a:r>
                      <a:endParaRPr lang="ru-RU" sz="1200" b="1" i="0" u="none" strike="noStrike" dirty="0">
                        <a:solidFill>
                          <a:srgbClr val="000000"/>
                        </a:solidFill>
                        <a:effectLst/>
                        <a:latin typeface="Times New Roman"/>
                      </a:endParaRP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dirty="0">
                          <a:solidFill>
                            <a:srgbClr val="000000"/>
                          </a:solidFill>
                          <a:effectLst/>
                          <a:latin typeface="Times New Roman"/>
                        </a:rPr>
                        <a:t>6 118 618,89</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5 </a:t>
                      </a:r>
                      <a:r>
                        <a:rPr lang="ru-RU" sz="1200" b="0" i="0" u="none" strike="noStrike" dirty="0" smtClean="0">
                          <a:solidFill>
                            <a:srgbClr val="000000"/>
                          </a:solidFill>
                          <a:effectLst/>
                          <a:latin typeface="Times New Roman"/>
                        </a:rPr>
                        <a:t>389</a:t>
                      </a:r>
                      <a:r>
                        <a:rPr lang="ru-RU" sz="1200" b="0" i="0" u="none" strike="noStrike" baseline="0" dirty="0" smtClean="0">
                          <a:solidFill>
                            <a:srgbClr val="000000"/>
                          </a:solidFill>
                          <a:effectLst/>
                          <a:latin typeface="Times New Roman"/>
                        </a:rPr>
                        <a:t> 404,45</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dirty="0">
                          <a:solidFill>
                            <a:srgbClr val="000000"/>
                          </a:solidFill>
                          <a:effectLst/>
                          <a:latin typeface="Times New Roman"/>
                        </a:rPr>
                        <a:t>6 118 618,89</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2215187869"/>
              </p:ext>
            </p:extLst>
          </p:nvPr>
        </p:nvGraphicFramePr>
        <p:xfrm>
          <a:off x="202184" y="1196752"/>
          <a:ext cx="8834312" cy="4053961"/>
        </p:xfrm>
        <a:graphic>
          <a:graphicData uri="http://schemas.openxmlformats.org/drawingml/2006/table">
            <a:tbl>
              <a:tblPr/>
              <a:tblGrid>
                <a:gridCol w="6055778"/>
                <a:gridCol w="926178"/>
                <a:gridCol w="926178"/>
                <a:gridCol w="926178"/>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3 652 060,91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2 065 408,09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1 988 158,09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200" b="1" i="0" u="none" strike="noStrike">
                          <a:solidFill>
                            <a:srgbClr val="000000"/>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145 000,00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200" b="1" i="0" u="none" strike="noStrike">
                          <a:solidFill>
                            <a:srgbClr val="000000"/>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3 507 060,91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1 890 408,09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1 813 158,09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307 902,82</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203 250,00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126 000,00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2 257 444,45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3702624710"/>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754326"/>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192409678"/>
              </p:ext>
            </p:extLst>
          </p:nvPr>
        </p:nvGraphicFramePr>
        <p:xfrm>
          <a:off x="72009" y="908721"/>
          <a:ext cx="8964488" cy="4353961"/>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3 061 870,53</a:t>
                      </a:r>
                    </a:p>
                  </a:txBody>
                  <a:tcPr marL="9525" marR="9525" marT="9525" marB="0" anchor="ctr"/>
                </a:tc>
                <a:tc>
                  <a:txBody>
                    <a:bodyPr/>
                    <a:lstStyle/>
                    <a:p>
                      <a:pPr algn="ctr" fontAlgn="ctr"/>
                      <a:r>
                        <a:rPr lang="ru-RU" sz="1200" b="1" i="0" u="none" strike="noStrike">
                          <a:solidFill>
                            <a:srgbClr val="000000"/>
                          </a:solidFill>
                          <a:effectLst/>
                          <a:latin typeface="Times New Roman"/>
                        </a:rPr>
                        <a:t>9 719 376,25</a:t>
                      </a:r>
                    </a:p>
                  </a:txBody>
                  <a:tcPr marL="9525" marR="9525" marT="9525" marB="0" anchor="ctr"/>
                </a:tc>
                <a:tc>
                  <a:txBody>
                    <a:bodyPr/>
                    <a:lstStyle/>
                    <a:p>
                      <a:pPr algn="ctr" fontAlgn="ctr"/>
                      <a:r>
                        <a:rPr lang="ru-RU" sz="1200" b="1" i="0" u="none" strike="noStrike" dirty="0">
                          <a:solidFill>
                            <a:srgbClr val="000000"/>
                          </a:solidFill>
                          <a:effectLst/>
                          <a:latin typeface="Times New Roman"/>
                        </a:rPr>
                        <a:t>16 126 311,35</a:t>
                      </a:r>
                    </a:p>
                  </a:txBody>
                  <a:tcPr marL="9525" marR="9525" marT="9525" marB="0" anchor="ctr"/>
                </a:tc>
              </a:tr>
              <a:tr h="256687">
                <a:tc>
                  <a:txBody>
                    <a:bodyPr/>
                    <a:lstStyle/>
                    <a:p>
                      <a:pPr algn="l"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1 182 969,61</a:t>
                      </a:r>
                    </a:p>
                  </a:txBody>
                  <a:tcPr marL="9525" marR="9525" marT="9525" marB="0" anchor="ctr"/>
                </a:tc>
                <a:tc>
                  <a:txBody>
                    <a:bodyPr/>
                    <a:lstStyle/>
                    <a:p>
                      <a:pPr algn="ctr" fontAlgn="ctr"/>
                      <a:r>
                        <a:rPr lang="ru-RU" sz="1200" b="0" i="0" u="none" strike="noStrike">
                          <a:solidFill>
                            <a:srgbClr val="000000"/>
                          </a:solidFill>
                          <a:effectLst/>
                          <a:latin typeface="Times New Roman"/>
                        </a:rPr>
                        <a:t>934 102,10</a:t>
                      </a:r>
                    </a:p>
                  </a:txBody>
                  <a:tcPr marL="9525" marR="9525" marT="9525" marB="0" anchor="ctr"/>
                </a:tc>
                <a:tc>
                  <a:txBody>
                    <a:bodyPr/>
                    <a:lstStyle/>
                    <a:p>
                      <a:pPr algn="ctr" fontAlgn="ctr"/>
                      <a:r>
                        <a:rPr lang="ru-RU" sz="1200" b="0" i="0" u="none" strike="noStrike">
                          <a:solidFill>
                            <a:srgbClr val="000000"/>
                          </a:solidFill>
                          <a:effectLst/>
                          <a:latin typeface="Times New Roman"/>
                        </a:rPr>
                        <a:t>903 500,20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824 935,92</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r>
              <a:tr h="382453">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14 629,00</a:t>
                      </a:r>
                    </a:p>
                  </a:txBody>
                  <a:tcPr marL="9525" marR="9525" marT="9525" marB="0" anchor="ctr"/>
                </a:tc>
                <a:tc>
                  <a:txBody>
                    <a:bodyPr/>
                    <a:lstStyle/>
                    <a:p>
                      <a:pPr algn="ctr" fontAlgn="ctr"/>
                      <a:r>
                        <a:rPr lang="ru-RU" sz="1200" b="0" i="0" u="none" strike="noStrike">
                          <a:solidFill>
                            <a:srgbClr val="000000"/>
                          </a:solidFill>
                          <a:effectLst/>
                          <a:latin typeface="Times New Roman"/>
                        </a:rPr>
                        <a:t>318 385,00</a:t>
                      </a:r>
                    </a:p>
                  </a:txBody>
                  <a:tcPr marL="9525" marR="9525" marT="9525" marB="0" anchor="ctr"/>
                </a:tc>
                <a:tc>
                  <a:txBody>
                    <a:bodyPr/>
                    <a:lstStyle/>
                    <a:p>
                      <a:pPr algn="ctr" fontAlgn="ctr"/>
                      <a:r>
                        <a:rPr lang="ru-RU" sz="1200" b="0" i="0" u="none" strike="noStrike">
                          <a:solidFill>
                            <a:srgbClr val="000000"/>
                          </a:solidFill>
                          <a:effectLst/>
                          <a:latin typeface="Times New Roman"/>
                        </a:rPr>
                        <a:t>5 922,00</a:t>
                      </a:r>
                    </a:p>
                  </a:txBody>
                  <a:tcPr marL="9525" marR="9525" marT="9525" marB="0" anchor="ctr"/>
                </a:tc>
              </a:tr>
              <a:tr h="314184">
                <a:tc>
                  <a:txBody>
                    <a:bodyPr/>
                    <a:lstStyle/>
                    <a:p>
                      <a:pPr algn="l" fontAlgn="t"/>
                      <a:r>
                        <a:rPr lang="ru-RU" sz="1200" b="0" i="0" u="none" strike="noStrike" dirty="0" smtClean="0">
                          <a:solidFill>
                            <a:srgbClr val="000000"/>
                          </a:solidFill>
                          <a:effectLst/>
                          <a:latin typeface="Times New Roman"/>
                        </a:rPr>
                        <a:t>Проведение </a:t>
                      </a:r>
                      <a:r>
                        <a:rPr lang="ru-RU" sz="1200" b="0" i="0" u="none" strike="noStrike" dirty="0">
                          <a:solidFill>
                            <a:srgbClr val="000000"/>
                          </a:solidFill>
                          <a:effectLst/>
                          <a:latin typeface="Times New Roman"/>
                        </a:rPr>
                        <a:t>Всероссийской переписи населения 2020 года</a:t>
                      </a:r>
                    </a:p>
                  </a:txBody>
                  <a:tcPr marL="9525" marR="9525" marT="9525" marB="0" anchor="ctr"/>
                </a:tc>
                <a:tc>
                  <a:txBody>
                    <a:bodyPr/>
                    <a:lstStyle/>
                    <a:p>
                      <a:pPr algn="ctr" fontAlgn="ctr"/>
                      <a:r>
                        <a:rPr lang="ru-RU" sz="1200" b="0" i="0" u="none" strike="noStrike">
                          <a:solidFill>
                            <a:srgbClr val="000000"/>
                          </a:solidFill>
                          <a:effectLst/>
                          <a:latin typeface="Times New Roman"/>
                        </a:rPr>
                        <a:t>212 636,00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r>
              <a:tr h="444565">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6 650 000,00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13 400 000,00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40320419"/>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838515423"/>
              </p:ext>
            </p:extLst>
          </p:nvPr>
        </p:nvGraphicFramePr>
        <p:xfrm>
          <a:off x="179512" y="1270080"/>
          <a:ext cx="8784977" cy="281916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smtClean="0">
                          <a:solidFill>
                            <a:srgbClr val="000000"/>
                          </a:solidFill>
                          <a:effectLst/>
                          <a:latin typeface="Times New Roman"/>
                        </a:rPr>
                        <a:t>147 459,4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1 696,4</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22 633,5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170 253,5</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1 696,4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919018833"/>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2021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05976706"/>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632 855 386,59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584 880 349,16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587 230 205,54</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2 007 905,53</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1 924 291,25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1 893 689,35</a:t>
                      </a:r>
                    </a:p>
                  </a:txBody>
                  <a:tcPr marL="9525" marR="9525" marT="9525" marB="0" anchor="ctr">
                    <a:cell3D prstMaterial="dkEdge">
                      <a:bevel w="50800" prst="hardEdge"/>
                      <a:lightRig rig="flood" dir="t"/>
                    </a:cell3D>
                  </a:tcPr>
                </a:tc>
              </a:tr>
              <a:tr h="275929">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300 637 020,23</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250 645 094,98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246 073 851,00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317 024 806,64</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314 363 892,55</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314 711 158,35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13 135 654,19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17 897 070,38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24 501 506,84</a:t>
                      </a:r>
                    </a:p>
                  </a:txBody>
                  <a:tcPr marL="9525" marR="9525" marT="9525" marB="0" anchor="ctr">
                    <a:cell3D prstMaterial="dkEdge">
                      <a:bevel w="50800" prst="hardEdge"/>
                      <a:lightRig rig="flood" dir="t"/>
                    </a:cell3D>
                  </a:tcPr>
                </a:tc>
              </a:tr>
            </a:tbl>
          </a:graphicData>
        </a:graphic>
      </p:graphicFrame>
      <p:graphicFrame>
        <p:nvGraphicFramePr>
          <p:cNvPr id="10" name="Объект 1"/>
          <p:cNvGraphicFramePr>
            <a:graphicFrameLocks/>
          </p:cNvGraphicFramePr>
          <p:nvPr>
            <p:extLst>
              <p:ext uri="{D42A27DB-BD31-4B8C-83A1-F6EECF244321}">
                <p14:modId xmlns:p14="http://schemas.microsoft.com/office/powerpoint/2010/main" val="1665572546"/>
              </p:ext>
            </p:extLst>
          </p:nvPr>
        </p:nvGraphicFramePr>
        <p:xfrm>
          <a:off x="18292" y="3899564"/>
          <a:ext cx="9125708" cy="284180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949913929"/>
              </p:ext>
            </p:extLst>
          </p:nvPr>
        </p:nvGraphicFramePr>
        <p:xfrm>
          <a:off x="107504" y="1844824"/>
          <a:ext cx="8928992" cy="4842728"/>
        </p:xfrm>
        <a:graphic>
          <a:graphicData uri="http://schemas.openxmlformats.org/drawingml/2006/table">
            <a:tbl>
              <a:tblPr/>
              <a:tblGrid>
                <a:gridCol w="1511071"/>
                <a:gridCol w="984183"/>
                <a:gridCol w="3326449"/>
                <a:gridCol w="1357208"/>
                <a:gridCol w="1750081"/>
              </a:tblGrid>
              <a:tr h="1178580">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548754">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161 304,2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168 683,8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74 503,0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77 100,0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896647">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161 304,2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168 683,8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099414">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56 474,8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52 079,5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52 4888,7</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413,3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2 970,4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3 101,3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40081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417473"/>
            <a:ext cx="9115792" cy="1446550"/>
          </a:xfrm>
          <a:prstGeom prst="rect">
            <a:avLst/>
          </a:prstGeom>
          <a:noFill/>
        </p:spPr>
        <p:txBody>
          <a:bodyPr wrap="square" rtlCol="0">
            <a:spAutoFit/>
          </a:bodyPr>
          <a:lstStyle/>
          <a:p>
            <a:pPr algn="just"/>
            <a:r>
              <a:rPr lang="ru-RU" sz="1100" b="1" dirty="0">
                <a:latin typeface="Times New Roman" panose="02020603050405020304" pitchFamily="18" charset="0"/>
                <a:cs typeface="Times New Roman" panose="02020603050405020304" pitchFamily="18" charset="0"/>
              </a:rPr>
              <a:t> </a:t>
            </a:r>
            <a:r>
              <a:rPr lang="ru-RU" sz="1100" b="1" dirty="0" smtClean="0">
                <a:latin typeface="Times New Roman" panose="02020603050405020304" pitchFamily="18" charset="0"/>
                <a:cs typeface="Times New Roman" panose="02020603050405020304" pitchFamily="18" charset="0"/>
              </a:rPr>
              <a:t>      В </a:t>
            </a:r>
            <a:r>
              <a:rPr lang="ru-RU" sz="1100" b="1" dirty="0">
                <a:latin typeface="Times New Roman" panose="02020603050405020304" pitchFamily="18" charset="0"/>
                <a:cs typeface="Times New Roman" panose="02020603050405020304" pitchFamily="18" charset="0"/>
              </a:rPr>
              <a:t>соответствии с приказом Минфина РК от 13.10.2020 г. № 260 «Об утверждении перечня муниципальных образований в Республике Коми на 2021 год, распределенных в соответствии с положениями пунктов 5 статьи 136 БК РФ» городской округ «Вуктыл» отнесен к 3 группе, на которую распространяются ограничения установленные пунктами 2 и 3 статьи 136 БК РФ (муниципальные образования не имеют права превышать установленные высшим исполнительным органом государственной власти субъекта РФ нормативы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муниципальных служащих и (или) содержание органов местного самоуправления, а также не имеют права устанавливать и исполнять расходные обязательства, не связанные с решением вопросов, отнесенных Конституцией РФ, федеральными законами, законами субъектов РФ к полномочиям соответствующих органов местного самоуправления.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2515449353"/>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6997441"/>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460755125"/>
              </p:ext>
            </p:extLst>
          </p:nvPr>
        </p:nvGraphicFramePr>
        <p:xfrm>
          <a:off x="3203848" y="18864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2780720926"/>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1415694100"/>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016489045"/>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2020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15-16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2021 год,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3449161264"/>
              </p:ext>
            </p:extLst>
          </p:nvPr>
        </p:nvGraphicFramePr>
        <p:xfrm>
          <a:off x="215516" y="787883"/>
          <a:ext cx="8712967" cy="5896939"/>
        </p:xfrm>
        <a:graphic>
          <a:graphicData uri="http://schemas.openxmlformats.org/drawingml/2006/table">
            <a:tbl>
              <a:tblPr>
                <a:tableStyleId>{5C22544A-7EE6-4342-B048-85BDC9FD1C3A}</a:tableStyleId>
              </a:tblPr>
              <a:tblGrid>
                <a:gridCol w="504056"/>
                <a:gridCol w="4424590"/>
                <a:gridCol w="941245"/>
                <a:gridCol w="967032"/>
                <a:gridCol w="967032"/>
                <a:gridCol w="909012"/>
              </a:tblGrid>
              <a:tr h="187115">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Наименование проекта</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Место реализации</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Объем финансирования</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РБ</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МБ</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Иные </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Благоустройство «Визит центра»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670 700,00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598 050,00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66 450,00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6 200,00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«Хоровод дружбы» Центра национальных культур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339 583,33</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6 250,00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окон в структурном подразделении МБОУ "СОШ №2 им.Г.В.Кравченко г.Вуктыл, расположенном по адресу: с.Подчерье, ул.Лесная, д.21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 Подчерье</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smtClean="0">
                          <a:effectLst/>
                          <a:latin typeface="Times New Roman" panose="02020603050405020304" pitchFamily="18" charset="0"/>
                          <a:cs typeface="Times New Roman" panose="02020603050405020304" pitchFamily="18" charset="0"/>
                        </a:rPr>
                        <a:t>338 483,34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40096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smtClean="0">
                          <a:effectLst/>
                          <a:latin typeface="Times New Roman" panose="02020603050405020304" pitchFamily="18" charset="0"/>
                          <a:cs typeface="Times New Roman" panose="02020603050405020304" pitchFamily="18" charset="0"/>
                        </a:rPr>
                        <a:t>5 150,00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"Оснащение помещений эколого - биологического объединения  МБОУДО «Центр внешкольной работы»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343 333,34</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3564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33 333,34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10 000,00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улично - дорожной сети г.Вуктыл   «Участок по ул. Газовиков, д.1 - пр. Пионерский, д.13 (ПК58 - ПК56)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558 105,56</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33502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55 555,56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2 550,00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Устройство пешеходной дорожки в районе  пр. Пионерский, д.9 - пр. Пионерский, д. 11 г.Вуктыл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г. Вуктыл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558 305,56</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24948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55 555,56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2 750,00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Ремонт выгребных ям 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670 366,67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3 700,00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Благоустройство территории с. 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с.Дутово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672 216,67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5 550,00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Строительство пешеходного тротуара  (на участке «верхний и нижний поселок»)  п.Шердино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п.Шердино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668 466,67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1 800,00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Обустройство дороги к кладбищу в 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1 116 711,11</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1 000 000,00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111 111,11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5 600,00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«Объект культуры — культурный объект» 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п.Лемтыбож</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672 266,67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5 600,00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12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a:txBody>
                    <a:bodyPr/>
                    <a:lstStyle/>
                    <a:p>
                      <a:pPr algn="ctr" rtl="0" fontAlgn="t"/>
                      <a:r>
                        <a:rPr lang="ru-RU" sz="1200" u="none" strike="noStrike">
                          <a:effectLst/>
                          <a:latin typeface="Times New Roman" panose="02020603050405020304" pitchFamily="18" charset="0"/>
                          <a:cs typeface="Times New Roman" panose="02020603050405020304" pitchFamily="18" charset="0"/>
                        </a:rPr>
                        <a:t>Реконструкция водонапорной башни в  п.Усть-Соплеск</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cell3D prstMaterial="dkEdge">
                      <a:bevel w="77470" h="12700" prst="softRound"/>
                      <a:lightRig rig="flood" dir="t"/>
                    </a:cell3D>
                  </a:tcPr>
                </a:tc>
                <a:tc rowSpan="2">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 п.Усть-Соплеск</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672 066,67</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600 000,00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a:effectLst/>
                          <a:latin typeface="Times New Roman" panose="02020603050405020304" pitchFamily="18" charset="0"/>
                          <a:cs typeface="Times New Roman" panose="02020603050405020304" pitchFamily="18" charset="0"/>
                        </a:rPr>
                        <a:t>66 666,67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a:txBody>
                    <a:bodyPr/>
                    <a:lstStyle/>
                    <a:p>
                      <a:pPr algn="ctr" rtl="0" fontAlgn="ctr"/>
                      <a:r>
                        <a:rPr lang="ru-RU" sz="1200" u="none" strike="noStrike" dirty="0">
                          <a:effectLst/>
                          <a:latin typeface="Times New Roman" panose="02020603050405020304" pitchFamily="18" charset="0"/>
                          <a:cs typeface="Times New Roman" panose="02020603050405020304" pitchFamily="18" charset="0"/>
                        </a:rPr>
                        <a:t>5 400,00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r>
              <a:tr h="187115">
                <a:tc rowSpan="2" gridSpan="3">
                  <a:txBody>
                    <a:bodyPr/>
                    <a:lstStyle/>
                    <a:p>
                      <a:pPr algn="r" fontAlgn="b"/>
                      <a:r>
                        <a:rPr lang="ru-RU" sz="1200" b="1" u="none" strike="noStrike" dirty="0">
                          <a:effectLst/>
                          <a:latin typeface="Times New Roman" panose="02020603050405020304" pitchFamily="18" charset="0"/>
                          <a:cs typeface="Times New Roman" panose="02020603050405020304" pitchFamily="18" charset="0"/>
                        </a:rPr>
                        <a:t>Всего</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rowSpan="2" hMerge="1">
                  <a:txBody>
                    <a:bodyPr/>
                    <a:lstStyle/>
                    <a:p>
                      <a:endParaRPr lang="ru-RU"/>
                    </a:p>
                  </a:txBody>
                  <a:tcPr/>
                </a:tc>
                <a:tc rowSpan="2" hMerge="1">
                  <a:txBody>
                    <a:bodyPr/>
                    <a:lstStyle/>
                    <a:p>
                      <a:endParaRPr lang="ru-RU"/>
                    </a:p>
                  </a:txBody>
                  <a:tcPr/>
                </a:tc>
                <a:tc gridSpan="3">
                  <a:txBody>
                    <a:bodyPr/>
                    <a:lstStyle/>
                    <a:p>
                      <a:pPr algn="ctr" rtl="0" fontAlgn="ctr"/>
                      <a:r>
                        <a:rPr lang="ru-RU" sz="1200" b="1" u="none" strike="noStrike" dirty="0">
                          <a:effectLst/>
                          <a:latin typeface="Times New Roman" panose="02020603050405020304" pitchFamily="18" charset="0"/>
                          <a:cs typeface="Times New Roman" panose="02020603050405020304" pitchFamily="18" charset="0"/>
                        </a:rPr>
                        <a:t>7 </a:t>
                      </a:r>
                      <a:r>
                        <a:rPr lang="ru-RU" sz="1200" b="1" u="none" strike="noStrike" dirty="0" smtClean="0">
                          <a:effectLst/>
                          <a:latin typeface="Times New Roman" panose="02020603050405020304" pitchFamily="18" charset="0"/>
                          <a:cs typeface="Times New Roman" panose="02020603050405020304" pitchFamily="18" charset="0"/>
                        </a:rPr>
                        <a:t>280 605,58</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ctr">
                    <a:cell3D prstMaterial="dkEdge">
                      <a:bevel w="77470" h="12700" prst="softRound"/>
                      <a:lightRig rig="flood" dir="t"/>
                    </a:cell3D>
                  </a:tcPr>
                </a:tc>
                <a:tc hMerge="1">
                  <a:txBody>
                    <a:bodyPr/>
                    <a:lstStyle/>
                    <a:p>
                      <a:endParaRPr lang="ru-RU"/>
                    </a:p>
                  </a:txBody>
                  <a:tcPr/>
                </a:tc>
                <a:tc hMerge="1">
                  <a:txBody>
                    <a:bodyPr/>
                    <a:lstStyle/>
                    <a:p>
                      <a:endParaRPr lang="ru-RU"/>
                    </a:p>
                  </a:txBody>
                  <a:tcPr/>
                </a:tc>
              </a:tr>
              <a:tr h="187115">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6 498 050,00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c>
                  <a:txBody>
                    <a:bodyPr/>
                    <a:lstStyle/>
                    <a:p>
                      <a:pPr algn="ctr" fontAlgn="b"/>
                      <a:r>
                        <a:rPr lang="ru-RU" sz="1200" b="1" u="none" strike="noStrike" dirty="0">
                          <a:effectLst/>
                          <a:latin typeface="Times New Roman" panose="02020603050405020304" pitchFamily="18" charset="0"/>
                          <a:cs typeface="Times New Roman" panose="02020603050405020304" pitchFamily="18" charset="0"/>
                        </a:rPr>
                        <a:t>722 005,58</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c>
                  <a:txBody>
                    <a:bodyPr/>
                    <a:lstStyle/>
                    <a:p>
                      <a:pPr algn="ctr" fontAlgn="b"/>
                      <a:r>
                        <a:rPr lang="ru-RU" sz="1200" b="1" u="none" strike="noStrike" dirty="0" smtClean="0">
                          <a:effectLst/>
                          <a:latin typeface="Times New Roman" panose="02020603050405020304" pitchFamily="18" charset="0"/>
                          <a:cs typeface="Times New Roman" panose="02020603050405020304" pitchFamily="18" charset="0"/>
                        </a:rPr>
                        <a:t>60 550,00</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914" marR="6914" marT="6914" marB="0" anchor="b">
                    <a:cell3D prstMaterial="dkEdge">
                      <a:bevel w="77470" h="12700" prst="softRound"/>
                      <a:lightRig rig="flood" dir="t"/>
                    </a:cell3D>
                  </a:tcPr>
                </a:tc>
              </a:tr>
            </a:tbl>
          </a:graphicData>
        </a:graphic>
      </p:graphicFrame>
    </p:spTree>
    <p:extLst>
      <p:ext uri="{BB962C8B-B14F-4D97-AF65-F5344CB8AC3E}">
        <p14:creationId xmlns:p14="http://schemas.microsoft.com/office/powerpoint/2010/main" val="4124382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2020 - 2021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3703756251"/>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480148639"/>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+ 2 </a:t>
            </a:r>
            <a:r>
              <a:rPr lang="ru-RU" sz="1600" b="1" dirty="0" smtClean="0">
                <a:latin typeface="Times New Roman" panose="02020603050405020304" pitchFamily="18" charset="0"/>
                <a:cs typeface="Times New Roman" panose="02020603050405020304" pitchFamily="18" charset="0"/>
              </a:rPr>
              <a:t>615,50</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14366175"/>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2020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635298"/>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636404" cy="261610"/>
          </a:xfrm>
          <a:prstGeom prst="rect">
            <a:avLst/>
          </a:prstGeom>
        </p:spPr>
        <p:txBody>
          <a:bodyPr wrap="square">
            <a:spAutoFit/>
          </a:bodyPr>
          <a:lstStyle/>
          <a:p>
            <a:r>
              <a:rPr lang="ru-RU" sz="1100" b="1" dirty="0" smtClean="0">
                <a:latin typeface="Times New Roman" panose="02020603050405020304" pitchFamily="18" charset="0"/>
                <a:cs typeface="Times New Roman" panose="02020603050405020304" pitchFamily="18" charset="0"/>
              </a:rPr>
              <a:t>«Объект культуры – культурный объект п. </a:t>
            </a:r>
            <a:r>
              <a:rPr lang="ru-RU" sz="1100" b="1" dirty="0" err="1" smtClean="0">
                <a:latin typeface="Times New Roman" panose="02020603050405020304" pitchFamily="18" charset="0"/>
                <a:cs typeface="Times New Roman" panose="02020603050405020304" pitchFamily="18" charset="0"/>
              </a:rPr>
              <a:t>Лемты</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«Отсыпка и планировка внутрипоселковых дорог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1" name="Picture 3" descr="W:\Администрация\Орг.отдел\Народный бюджет 2020\Проекты-победители\Объект культуры — культурный объект п. Лемты\фото\Стало\IMG-20200720-WA0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37186"/>
            <a:ext cx="3284111" cy="1788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Администрация\Орг.отдел\Народный бюджет 2020\Проекты-победители\Объект культуры — культурный объект п. Лемты\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81" y="2538347"/>
            <a:ext cx="3291858" cy="18516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71800" y="4015213"/>
            <a:ext cx="724878"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Было</a:t>
            </a:r>
            <a:endParaRPr lang="ru-RU"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629838" y="6131618"/>
            <a:ext cx="870816"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Стало</a:t>
            </a:r>
            <a:endParaRPr lang="ru-RU" b="1" i="1" dirty="0">
              <a:latin typeface="Times New Roman" panose="02020603050405020304" pitchFamily="18" charset="0"/>
              <a:cs typeface="Times New Roman" panose="02020603050405020304" pitchFamily="18" charset="0"/>
            </a:endParaRPr>
          </a:p>
        </p:txBody>
      </p:sp>
      <p:pic>
        <p:nvPicPr>
          <p:cNvPr id="2053" name="Picture 5" descr="W:\Администрация\Орг.отдел\Народный бюджет 2020\Проекты-победители\Отсыпка и планировка внутрипоселковых дорог Подчерье\фото\Стало\Подчерье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5" y="2773075"/>
            <a:ext cx="3312368" cy="1616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Администрация\Орг.отдел\Народный бюджет 2020\Проекты-победители\Отсыпка и планировка внутрипоселковых дорог Подчерье\фото\Стало\Подчерье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7545" y="4672171"/>
            <a:ext cx="3312368" cy="19186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52320" y="3988532"/>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311606" y="6165223"/>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0874064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оборудования для создания </a:t>
            </a:r>
            <a:r>
              <a:rPr lang="ru-RU" sz="1100" b="1" dirty="0" smtClean="0">
                <a:latin typeface="Times New Roman" panose="02020603050405020304" pitchFamily="18" charset="0"/>
                <a:cs typeface="Times New Roman" panose="02020603050405020304" pitchFamily="18" charset="0"/>
              </a:rPr>
              <a:t>рыбохозяйственного </a:t>
            </a:r>
            <a:r>
              <a:rPr lang="ru-RU" sz="1100" b="1" dirty="0">
                <a:latin typeface="Times New Roman" panose="02020603050405020304" pitchFamily="18" charset="0"/>
                <a:cs typeface="Times New Roman" panose="02020603050405020304" pitchFamily="18" charset="0"/>
              </a:rPr>
              <a:t>комплекса Вуктыл»</a:t>
            </a:r>
          </a:p>
        </p:txBody>
      </p:sp>
      <p:sp>
        <p:nvSpPr>
          <p:cNvPr id="7" name="Прямоугольник 6"/>
          <p:cNvSpPr/>
          <p:nvPr/>
        </p:nvSpPr>
        <p:spPr>
          <a:xfrm>
            <a:off x="5940152" y="2132112"/>
            <a:ext cx="2959322"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пожарного депо в </a:t>
            </a:r>
            <a:r>
              <a:rPr lang="ru-RU" sz="1100" b="1" dirty="0" err="1">
                <a:latin typeface="Times New Roman" panose="02020603050405020304" pitchFamily="18" charset="0"/>
                <a:cs typeface="Times New Roman" panose="02020603050405020304" pitchFamily="18" charset="0"/>
              </a:rPr>
              <a:t>п.Усть-Соплеск</a:t>
            </a:r>
            <a:r>
              <a:rPr lang="ru-RU" sz="1100" b="1" dirty="0">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3144664" y="2132112"/>
            <a:ext cx="2558058"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помещения и спецоборудования для сбора и прессования пластика и картона Вуктыл»</a:t>
            </a:r>
          </a:p>
        </p:txBody>
      </p:sp>
      <p:pic>
        <p:nvPicPr>
          <p:cNvPr id="3074" name="Picture 2" descr="W:\Администрация\Орг.отдел\Народный бюджет 2020\Проекты-победители\Приобретение оборудования для создания рыбохоз. комплекса Вуктыл\Фото\Стало\8cahtSGczd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869160"/>
            <a:ext cx="2736304" cy="18750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Администрация\Орг.отдел\Народный бюджет 2020\Проекты-победители\Приобретение оборудования для создания рыбохоз. комплекса Вуктыл\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8" y="2711316"/>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953" y="42325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59632" y="6309320"/>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Стало\Безымянны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581" y="4869160"/>
            <a:ext cx="2486141"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Было\IMG_20200811_1037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582" y="2840920"/>
            <a:ext cx="2486140" cy="19734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809220" y="43849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47864" y="628058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W:\Администрация\Орг.отдел\Народный бюджет 2020\Проекты-победители\Ремонт пожарного депо в п.Усть-Соплеск\фото\Стало\пож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3879" y="4869160"/>
            <a:ext cx="2825595"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W:\Администрация\Орг.отдел\Народный бюджет 2020\Проекты-победители\Ремонт пожарного депо в п.Усть-Соплеск\фото\Было\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766" y="2742839"/>
            <a:ext cx="2838707" cy="19126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7486" y="3863250"/>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111590" y="622594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34251183"/>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улично-дорожной сети г. Вуктыл в районе Т-образного перекрестка»</a:t>
            </a: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фасада в МБДОУ «Детский сад «Сказка» Вуктыл»</a:t>
            </a:r>
          </a:p>
        </p:txBody>
      </p:sp>
      <p:pic>
        <p:nvPicPr>
          <p:cNvPr id="4098" name="Picture 2" descr="W:\Администрация\Орг.отдел\Народный бюджет 2020\Проекты-победители\Ремонт улично-дорожной сети г. Вуктыл в районе Т-образного перекрестка\фото\Было\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15" y="2636912"/>
            <a:ext cx="3241247" cy="18976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W:\Администрация\Орг.отдел\Народный бюджет 2020\Проекты-победители\Ремонт улично-дорожной сети г. Вуктыл в районе Т-образного перекрестка\фото\Стало\Т-образный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14" y="4707432"/>
            <a:ext cx="3241247" cy="2133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45038" y="4165223"/>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55776" y="6440865"/>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100" name="Picture 4" descr="W:\Администрация\Орг.отдел\Народный бюджет 2020\Проекты-победители\Ремонт фасада в МБДОУ «Детский сад «Сказка» Вуктыл\фото\Было\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5537" y="2477681"/>
            <a:ext cx="3456384" cy="21122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W:\Администрация\Орг.отдел\Народный бюджет 2020\Проекты-победители\Ремонт фасада в МБДОУ «Детский сад «Сказка» Вуктыл\фото\Стало\20200902_123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5537" y="4707432"/>
            <a:ext cx="3456384" cy="20092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76056" y="4233939"/>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547322" y="6350382"/>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1614786236"/>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16 130,4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16 868,4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17 278,9</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10 474,4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18 </a:t>
                      </a:r>
                      <a:r>
                        <a:rPr lang="ru-RU" sz="1200" b="0" strike="noStrike" spc="-1" dirty="0" smtClean="0">
                          <a:solidFill>
                            <a:srgbClr val="000000"/>
                          </a:solidFill>
                          <a:latin typeface="Times New Roman"/>
                          <a:ea typeface="Microsoft YaHei"/>
                        </a:rPr>
                        <a:t>985,7</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17 546,4</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17 616,9</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2021 -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750,0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2023 – 750,0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6 623,7</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13 361,5</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6 650,0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2023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13 400,0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52866</TotalTime>
  <Words>15113</Words>
  <Application>Microsoft Office PowerPoint</Application>
  <PresentationFormat>Экран (4:3)</PresentationFormat>
  <Paragraphs>3756</Paragraphs>
  <Slides>90</Slides>
  <Notes>84</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2559</cp:revision>
  <cp:lastPrinted>2020-12-30T06:34:34Z</cp:lastPrinted>
  <dcterms:created xsi:type="dcterms:W3CDTF">2009-09-22T13:30:24Z</dcterms:created>
  <dcterms:modified xsi:type="dcterms:W3CDTF">2021-07-01T14:08:43Z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