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notesSlides/notesSlide17.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6.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charts/chart9.xml" ContentType="application/vnd.openxmlformats-officedocument.drawingml.chart+xml"/>
  <Override PartName="/ppt/notesSlides/notesSlide33.xml" ContentType="application/vnd.openxmlformats-officedocument.presentationml.notesSlide+xml"/>
  <Override PartName="/ppt/charts/chart10.xml" ContentType="application/vnd.openxmlformats-officedocument.drawingml.chart+xml"/>
  <Override PartName="/ppt/charts/chart11.xml" ContentType="application/vnd.openxmlformats-officedocument.drawingml.chart+xml"/>
  <Override PartName="/ppt/notesSlides/notesSlide34.xml" ContentType="application/vnd.openxmlformats-officedocument.presentationml.notesSlide+xml"/>
  <Override PartName="/ppt/charts/chart12.xml" ContentType="application/vnd.openxmlformats-officedocument.drawingml.chart+xml"/>
  <Override PartName="/ppt/charts/chart13.xml" ContentType="application/vnd.openxmlformats-officedocument.drawingml.chart+xml"/>
  <Override PartName="/ppt/charts/chart14.xml" ContentType="application/vnd.openxmlformats-officedocument.drawingml.chart+xml"/>
  <Override PartName="/ppt/notesSlides/notesSlide35.xml" ContentType="application/vnd.openxmlformats-officedocument.presentationml.notesSlide+xml"/>
  <Override PartName="/ppt/charts/chart15.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6.xml" ContentType="application/vnd.openxmlformats-officedocument.drawingml.chart+xml"/>
  <Override PartName="/ppt/charts/chart17.xml" ContentType="application/vnd.openxmlformats-officedocument.drawingml.chart+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8.xml" ContentType="application/vnd.openxmlformats-officedocument.drawingml.chart+xml"/>
  <Override PartName="/ppt/notesSlides/notesSlide42.xml" ContentType="application/vnd.openxmlformats-officedocument.presentationml.notesSlide+xml"/>
  <Override PartName="/ppt/charts/chart19.xml" ContentType="application/vnd.openxmlformats-officedocument.drawingml.chart+xml"/>
  <Override PartName="/ppt/charts/chart20.xml" ContentType="application/vnd.openxmlformats-officedocument.drawingml.chart+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rts/chart21.xml" ContentType="application/vnd.openxmlformats-officedocument.drawingml.chart+xml"/>
  <Override PartName="/ppt/notesSlides/notesSlide48.xml" ContentType="application/vnd.openxmlformats-officedocument.presentationml.notesSlide+xml"/>
  <Override PartName="/ppt/charts/chart22.xml" ContentType="application/vnd.openxmlformats-officedocument.drawingml.chart+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rts/chart23.xml" ContentType="application/vnd.openxmlformats-officedocument.drawingml.chart+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harts/chart24.xml" ContentType="application/vnd.openxmlformats-officedocument.drawingml.chart+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charts/chart25.xml" ContentType="application/vnd.openxmlformats-officedocument.drawingml.chart+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rts/chart26.xml" ContentType="application/vnd.openxmlformats-officedocument.drawingml.chart+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charts/chart27.xml" ContentType="application/vnd.openxmlformats-officedocument.drawingml.chart+xml"/>
  <Override PartName="/ppt/notesSlides/notesSlide62.xml" ContentType="application/vnd.openxmlformats-officedocument.presentationml.notesSlide+xml"/>
  <Override PartName="/ppt/charts/chart28.xml" ContentType="application/vnd.openxmlformats-officedocument.drawingml.chart+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charts/chart29.xml" ContentType="application/vnd.openxmlformats-officedocument.drawingml.chart+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charts/chart30.xml" ContentType="application/vnd.openxmlformats-officedocument.drawingml.chart+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rts/chart31.xml" ContentType="application/vnd.openxmlformats-officedocument.drawingml.chart+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charts/chart32.xml" ContentType="application/vnd.openxmlformats-officedocument.drawingml.chart+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charts/chart33.xml" ContentType="application/vnd.openxmlformats-officedocument.drawingml.chart+xml"/>
  <Override PartName="/ppt/notesSlides/notesSlide74.xml" ContentType="application/vnd.openxmlformats-officedocument.presentationml.notesSlide+xml"/>
  <Override PartName="/ppt/charts/chart34.xml" ContentType="application/vnd.openxmlformats-officedocument.drawingml.chart+xml"/>
  <Override PartName="/ppt/notesSlides/notesSlide75.xml" ContentType="application/vnd.openxmlformats-officedocument.presentationml.notesSlide+xml"/>
  <Override PartName="/ppt/charts/chart35.xml" ContentType="application/vnd.openxmlformats-officedocument.drawingml.chart+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charts/chart36.xml" ContentType="application/vnd.openxmlformats-officedocument.drawingml.chart+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charts/chart37.xml" ContentType="application/vnd.openxmlformats-officedocument.drawingml.chart+xml"/>
  <Override PartName="/ppt/notesSlides/notesSlide81.xml" ContentType="application/vnd.openxmlformats-officedocument.presentationml.notesSlide+xml"/>
  <Override PartName="/ppt/charts/chart38.xml" ContentType="application/vnd.openxmlformats-officedocument.drawingml.chart+xml"/>
  <Override PartName="/ppt/drawings/drawing1.xml" ContentType="application/vnd.openxmlformats-officedocument.drawingml.chartshapes+xml"/>
  <Override PartName="/ppt/notesSlides/notesSlide82.xml" ContentType="application/vnd.openxmlformats-officedocument.presentationml.notesSlide+xml"/>
  <Override PartName="/ppt/charts/chart39.xml" ContentType="application/vnd.openxmlformats-officedocument.drawingml.chart+xml"/>
  <Override PartName="/ppt/drawings/drawing2.xml" ContentType="application/vnd.openxmlformats-officedocument.drawingml.chartshapes+xml"/>
  <Override PartName="/ppt/notesSlides/notesSlide83.xml" ContentType="application/vnd.openxmlformats-officedocument.presentationml.notesSlide+xml"/>
  <Override PartName="/ppt/charts/chart40.xml" ContentType="application/vnd.openxmlformats-officedocument.drawingml.chart+xml"/>
  <Override PartName="/ppt/drawings/drawing3.xml" ContentType="application/vnd.openxmlformats-officedocument.drawingml.chartshapes+xml"/>
  <Override PartName="/ppt/charts/chart41.xml" ContentType="application/vnd.openxmlformats-officedocument.drawingml.chart+xml"/>
  <Override PartName="/ppt/drawings/drawing4.xml" ContentType="application/vnd.openxmlformats-officedocument.drawingml.chartshapes+xml"/>
  <Override PartName="/ppt/notesSlides/notesSlide84.xml" ContentType="application/vnd.openxmlformats-officedocument.presentationml.notesSlide+xml"/>
  <Override PartName="/ppt/charts/chart42.xml" ContentType="application/vnd.openxmlformats-officedocument.drawingml.chart+xml"/>
  <Override PartName="/ppt/notesSlides/notesSlide8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6.xml" ContentType="application/vnd.openxmlformats-officedocument.presentationml.notesSlide+xml"/>
  <Override PartName="/ppt/charts/chart43.xml" ContentType="application/vnd.openxmlformats-officedocument.drawingml.chart+xml"/>
  <Override PartName="/ppt/charts/chart44.xml" ContentType="application/vnd.openxmlformats-officedocument.drawingml.chart+xml"/>
  <Override PartName="/ppt/drawings/drawing5.xml" ContentType="application/vnd.openxmlformats-officedocument.drawingml.chartshapes+xml"/>
  <Override PartName="/ppt/charts/chart45.xml" ContentType="application/vnd.openxmlformats-officedocument.drawingml.chart+xml"/>
  <Override PartName="/ppt/notesSlides/notesSlide8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6" r:id="rId1"/>
  </p:sldMasterIdLst>
  <p:notesMasterIdLst>
    <p:notesMasterId r:id="rId97"/>
  </p:notesMasterIdLst>
  <p:sldIdLst>
    <p:sldId id="256" r:id="rId2"/>
    <p:sldId id="257" r:id="rId3"/>
    <p:sldId id="258" r:id="rId4"/>
    <p:sldId id="259" r:id="rId5"/>
    <p:sldId id="369" r:id="rId6"/>
    <p:sldId id="260" r:id="rId7"/>
    <p:sldId id="261" r:id="rId8"/>
    <p:sldId id="262" r:id="rId9"/>
    <p:sldId id="367" r:id="rId10"/>
    <p:sldId id="263" r:id="rId11"/>
    <p:sldId id="264" r:id="rId12"/>
    <p:sldId id="265" r:id="rId13"/>
    <p:sldId id="266" r:id="rId14"/>
    <p:sldId id="267" r:id="rId15"/>
    <p:sldId id="268" r:id="rId16"/>
    <p:sldId id="269" r:id="rId17"/>
    <p:sldId id="270" r:id="rId18"/>
    <p:sldId id="271" r:id="rId19"/>
    <p:sldId id="272" r:id="rId20"/>
    <p:sldId id="274" r:id="rId21"/>
    <p:sldId id="275" r:id="rId22"/>
    <p:sldId id="276" r:id="rId23"/>
    <p:sldId id="277" r:id="rId24"/>
    <p:sldId id="354" r:id="rId25"/>
    <p:sldId id="355" r:id="rId26"/>
    <p:sldId id="279" r:id="rId27"/>
    <p:sldId id="280" r:id="rId28"/>
    <p:sldId id="281" r:id="rId29"/>
    <p:sldId id="282" r:id="rId30"/>
    <p:sldId id="283" r:id="rId31"/>
    <p:sldId id="366" r:id="rId32"/>
    <p:sldId id="286" r:id="rId33"/>
    <p:sldId id="288" r:id="rId34"/>
    <p:sldId id="289" r:id="rId35"/>
    <p:sldId id="363" r:id="rId36"/>
    <p:sldId id="290" r:id="rId37"/>
    <p:sldId id="291" r:id="rId38"/>
    <p:sldId id="284" r:id="rId39"/>
    <p:sldId id="285" r:id="rId40"/>
    <p:sldId id="356" r:id="rId41"/>
    <p:sldId id="296" r:id="rId42"/>
    <p:sldId id="338" r:id="rId43"/>
    <p:sldId id="359" r:id="rId44"/>
    <p:sldId id="361" r:id="rId45"/>
    <p:sldId id="360" r:id="rId46"/>
    <p:sldId id="364" r:id="rId47"/>
    <p:sldId id="287" r:id="rId48"/>
    <p:sldId id="298" r:id="rId49"/>
    <p:sldId id="349" r:id="rId50"/>
    <p:sldId id="299" r:id="rId51"/>
    <p:sldId id="300" r:id="rId52"/>
    <p:sldId id="301" r:id="rId53"/>
    <p:sldId id="302" r:id="rId54"/>
    <p:sldId id="339" r:id="rId55"/>
    <p:sldId id="305" r:id="rId56"/>
    <p:sldId id="306" r:id="rId57"/>
    <p:sldId id="307" r:id="rId58"/>
    <p:sldId id="308" r:id="rId59"/>
    <p:sldId id="340" r:id="rId60"/>
    <p:sldId id="309" r:id="rId61"/>
    <p:sldId id="310" r:id="rId62"/>
    <p:sldId id="311" r:id="rId63"/>
    <p:sldId id="313" r:id="rId64"/>
    <p:sldId id="314" r:id="rId65"/>
    <p:sldId id="315" r:id="rId66"/>
    <p:sldId id="316" r:id="rId67"/>
    <p:sldId id="341" r:id="rId68"/>
    <p:sldId id="317" r:id="rId69"/>
    <p:sldId id="318" r:id="rId70"/>
    <p:sldId id="319" r:id="rId71"/>
    <p:sldId id="320" r:id="rId72"/>
    <p:sldId id="342" r:id="rId73"/>
    <p:sldId id="321" r:id="rId74"/>
    <p:sldId id="322" r:id="rId75"/>
    <p:sldId id="323" r:id="rId76"/>
    <p:sldId id="357" r:id="rId77"/>
    <p:sldId id="325" r:id="rId78"/>
    <p:sldId id="358" r:id="rId79"/>
    <p:sldId id="327" r:id="rId80"/>
    <p:sldId id="328" r:id="rId81"/>
    <p:sldId id="329" r:id="rId82"/>
    <p:sldId id="330" r:id="rId83"/>
    <p:sldId id="331" r:id="rId84"/>
    <p:sldId id="332" r:id="rId85"/>
    <p:sldId id="333" r:id="rId86"/>
    <p:sldId id="334" r:id="rId87"/>
    <p:sldId id="335" r:id="rId88"/>
    <p:sldId id="347" r:id="rId89"/>
    <p:sldId id="362" r:id="rId90"/>
    <p:sldId id="365" r:id="rId91"/>
    <p:sldId id="350" r:id="rId92"/>
    <p:sldId id="351" r:id="rId93"/>
    <p:sldId id="352" r:id="rId94"/>
    <p:sldId id="353" r:id="rId95"/>
    <p:sldId id="368" r:id="rId96"/>
  </p:sldIdLst>
  <p:sldSz cx="9144000" cy="6858000" type="screen4x3"/>
  <p:notesSz cx="6797675" cy="987425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CC"/>
    <a:srgbClr val="FF66FF"/>
    <a:srgbClr val="F17763"/>
    <a:srgbClr val="66FF66"/>
    <a:srgbClr val="66FFFF"/>
    <a:srgbClr val="FF66CC"/>
    <a:srgbClr val="0000FF"/>
    <a:srgbClr val="000000"/>
    <a:srgbClr val="FFFF66"/>
    <a:srgbClr val="4587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84E427A-3D55-4303-BF80-6455036E1DE7}" styleName="Стиль из темы 1 - акцент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Стиль из темы 1 - акцент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Стиль из темы 2 - акцент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Стиль из темы 2 - акцент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75DCB02-9BB8-47FD-8907-85C794F793BA}" styleName="Стиль из темы 1 - акцент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1E4AEA4-8DFA-4A89-87EB-49C32662AFE0}" styleName="Средний стиль 2 - акцент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Средний стиль 2 - акцент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Средний стиль 4 - акцент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Средний стиль 2 - акцент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660B408-B3CF-4A94-85FC-2B1E0A45F4A2}" styleName="Темный стиль 2 - акцент 1/акцент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245" autoAdjust="0"/>
  </p:normalViewPr>
  <p:slideViewPr>
    <p:cSldViewPr>
      <p:cViewPr>
        <p:scale>
          <a:sx n="94" d="100"/>
          <a:sy n="94" d="100"/>
        </p:scale>
        <p:origin x="-1284" y="4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Microsoft_Excel_Worksheet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Microsoft_Excel_Worksheet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Microsoft_Excel_Worksheet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Microsoft_Excel_Worksheet13.xlsx"/></Relationships>
</file>

<file path=ppt/charts/_rels/chart14.xml.rels><?xml version="1.0" encoding="UTF-8" standalone="yes"?>
<Relationships xmlns="http://schemas.openxmlformats.org/package/2006/relationships"><Relationship Id="rId1" Type="http://schemas.openxmlformats.org/officeDocument/2006/relationships/package" Target="../embeddings/Microsoft_Excel_Worksheet14.xlsx"/></Relationships>
</file>

<file path=ppt/charts/_rels/chart15.xml.rels><?xml version="1.0" encoding="UTF-8" standalone="yes"?>
<Relationships xmlns="http://schemas.openxmlformats.org/package/2006/relationships"><Relationship Id="rId1" Type="http://schemas.openxmlformats.org/officeDocument/2006/relationships/package" Target="../embeddings/Microsoft_Excel_Worksheet15.xlsx"/></Relationships>
</file>

<file path=ppt/charts/_rels/chart16.xml.rels><?xml version="1.0" encoding="UTF-8" standalone="yes"?>
<Relationships xmlns="http://schemas.openxmlformats.org/package/2006/relationships"><Relationship Id="rId1" Type="http://schemas.openxmlformats.org/officeDocument/2006/relationships/package" Target="../embeddings/Microsoft_Excel_Worksheet16.xlsx"/></Relationships>
</file>

<file path=ppt/charts/_rels/chart17.xml.rels><?xml version="1.0" encoding="UTF-8" standalone="yes"?>
<Relationships xmlns="http://schemas.openxmlformats.org/package/2006/relationships"><Relationship Id="rId1" Type="http://schemas.openxmlformats.org/officeDocument/2006/relationships/package" Target="../embeddings/Microsoft_Excel_Worksheet17.xlsx"/></Relationships>
</file>

<file path=ppt/charts/_rels/chart18.xml.rels><?xml version="1.0" encoding="UTF-8" standalone="yes"?>
<Relationships xmlns="http://schemas.openxmlformats.org/package/2006/relationships"><Relationship Id="rId1" Type="http://schemas.openxmlformats.org/officeDocument/2006/relationships/package" Target="../embeddings/Microsoft_Excel_Worksheet18.xlsx"/></Relationships>
</file>

<file path=ppt/charts/_rels/chart19.xml.rels><?xml version="1.0" encoding="UTF-8" standalone="yes"?>
<Relationships xmlns="http://schemas.openxmlformats.org/package/2006/relationships"><Relationship Id="rId1" Type="http://schemas.openxmlformats.org/officeDocument/2006/relationships/package" Target="../embeddings/Microsoft_Excel_Worksheet19.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20.xml.rels><?xml version="1.0" encoding="UTF-8" standalone="yes"?>
<Relationships xmlns="http://schemas.openxmlformats.org/package/2006/relationships"><Relationship Id="rId1" Type="http://schemas.openxmlformats.org/officeDocument/2006/relationships/package" Target="../embeddings/Microsoft_Excel_Worksheet20.xlsx"/></Relationships>
</file>

<file path=ppt/charts/_rels/chart21.xml.rels><?xml version="1.0" encoding="UTF-8" standalone="yes"?>
<Relationships xmlns="http://schemas.openxmlformats.org/package/2006/relationships"><Relationship Id="rId1" Type="http://schemas.openxmlformats.org/officeDocument/2006/relationships/package" Target="../embeddings/Microsoft_Excel_Worksheet21.xlsx"/></Relationships>
</file>

<file path=ppt/charts/_rels/chart22.xml.rels><?xml version="1.0" encoding="UTF-8" standalone="yes"?>
<Relationships xmlns="http://schemas.openxmlformats.org/package/2006/relationships"><Relationship Id="rId2" Type="http://schemas.openxmlformats.org/officeDocument/2006/relationships/package" Target="../embeddings/Microsoft_Excel_Worksheet22.xlsx"/><Relationship Id="rId1" Type="http://schemas.openxmlformats.org/officeDocument/2006/relationships/image" Target="../media/image123.jpeg"/></Relationships>
</file>

<file path=ppt/charts/_rels/chart23.xml.rels><?xml version="1.0" encoding="UTF-8" standalone="yes"?>
<Relationships xmlns="http://schemas.openxmlformats.org/package/2006/relationships"><Relationship Id="rId1" Type="http://schemas.openxmlformats.org/officeDocument/2006/relationships/package" Target="../embeddings/Microsoft_Excel_Worksheet23.xlsx"/></Relationships>
</file>

<file path=ppt/charts/_rels/chart24.xml.rels><?xml version="1.0" encoding="UTF-8" standalone="yes"?>
<Relationships xmlns="http://schemas.openxmlformats.org/package/2006/relationships"><Relationship Id="rId1" Type="http://schemas.openxmlformats.org/officeDocument/2006/relationships/package" Target="../embeddings/Microsoft_Excel_Worksheet24.xlsx"/></Relationships>
</file>

<file path=ppt/charts/_rels/chart25.xml.rels><?xml version="1.0" encoding="UTF-8" standalone="yes"?>
<Relationships xmlns="http://schemas.openxmlformats.org/package/2006/relationships"><Relationship Id="rId1" Type="http://schemas.openxmlformats.org/officeDocument/2006/relationships/package" Target="../embeddings/Microsoft_Excel_Worksheet25.xlsx"/></Relationships>
</file>

<file path=ppt/charts/_rels/chart26.xml.rels><?xml version="1.0" encoding="UTF-8" standalone="yes"?>
<Relationships xmlns="http://schemas.openxmlformats.org/package/2006/relationships"><Relationship Id="rId1" Type="http://schemas.openxmlformats.org/officeDocument/2006/relationships/package" Target="../embeddings/Microsoft_Excel_Worksheet26.xlsx"/></Relationships>
</file>

<file path=ppt/charts/_rels/chart27.xml.rels><?xml version="1.0" encoding="UTF-8" standalone="yes"?>
<Relationships xmlns="http://schemas.openxmlformats.org/package/2006/relationships"><Relationship Id="rId1" Type="http://schemas.openxmlformats.org/officeDocument/2006/relationships/package" Target="../embeddings/Microsoft_Excel_Worksheet27.xlsx"/></Relationships>
</file>

<file path=ppt/charts/_rels/chart28.xml.rels><?xml version="1.0" encoding="UTF-8" standalone="yes"?>
<Relationships xmlns="http://schemas.openxmlformats.org/package/2006/relationships"><Relationship Id="rId1" Type="http://schemas.openxmlformats.org/officeDocument/2006/relationships/package" Target="../embeddings/Microsoft_Excel_Worksheet28.xlsx"/></Relationships>
</file>

<file path=ppt/charts/_rels/chart29.xml.rels><?xml version="1.0" encoding="UTF-8" standalone="yes"?>
<Relationships xmlns="http://schemas.openxmlformats.org/package/2006/relationships"><Relationship Id="rId1" Type="http://schemas.openxmlformats.org/officeDocument/2006/relationships/package" Target="../embeddings/Microsoft_Excel_Worksheet29.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30.xml.rels><?xml version="1.0" encoding="UTF-8" standalone="yes"?>
<Relationships xmlns="http://schemas.openxmlformats.org/package/2006/relationships"><Relationship Id="rId1" Type="http://schemas.openxmlformats.org/officeDocument/2006/relationships/package" Target="../embeddings/Microsoft_Excel_Worksheet30.xlsx"/></Relationships>
</file>

<file path=ppt/charts/_rels/chart31.xml.rels><?xml version="1.0" encoding="UTF-8" standalone="yes"?>
<Relationships xmlns="http://schemas.openxmlformats.org/package/2006/relationships"><Relationship Id="rId1" Type="http://schemas.openxmlformats.org/officeDocument/2006/relationships/package" Target="../embeddings/Microsoft_Excel_Worksheet31.xlsx"/></Relationships>
</file>

<file path=ppt/charts/_rels/chart32.xml.rels><?xml version="1.0" encoding="UTF-8" standalone="yes"?>
<Relationships xmlns="http://schemas.openxmlformats.org/package/2006/relationships"><Relationship Id="rId1" Type="http://schemas.openxmlformats.org/officeDocument/2006/relationships/package" Target="../embeddings/Microsoft_Excel_Worksheet32.xlsx"/></Relationships>
</file>

<file path=ppt/charts/_rels/chart33.xml.rels><?xml version="1.0" encoding="UTF-8" standalone="yes"?>
<Relationships xmlns="http://schemas.openxmlformats.org/package/2006/relationships"><Relationship Id="rId1" Type="http://schemas.openxmlformats.org/officeDocument/2006/relationships/package" Target="../embeddings/Microsoft_Excel_Worksheet33.xlsx"/></Relationships>
</file>

<file path=ppt/charts/_rels/chart34.xml.rels><?xml version="1.0" encoding="UTF-8" standalone="yes"?>
<Relationships xmlns="http://schemas.openxmlformats.org/package/2006/relationships"><Relationship Id="rId1" Type="http://schemas.openxmlformats.org/officeDocument/2006/relationships/package" Target="../embeddings/Microsoft_Excel_Worksheet34.xlsx"/></Relationships>
</file>

<file path=ppt/charts/_rels/chart35.xml.rels><?xml version="1.0" encoding="UTF-8" standalone="yes"?>
<Relationships xmlns="http://schemas.openxmlformats.org/package/2006/relationships"><Relationship Id="rId1" Type="http://schemas.openxmlformats.org/officeDocument/2006/relationships/package" Target="../embeddings/Microsoft_Excel_Worksheet35.xlsx"/></Relationships>
</file>

<file path=ppt/charts/_rels/chart36.xml.rels><?xml version="1.0" encoding="UTF-8" standalone="yes"?>
<Relationships xmlns="http://schemas.openxmlformats.org/package/2006/relationships"><Relationship Id="rId1" Type="http://schemas.openxmlformats.org/officeDocument/2006/relationships/package" Target="../embeddings/Microsoft_Excel_Worksheet36.xlsx"/></Relationships>
</file>

<file path=ppt/charts/_rels/chart37.xml.rels><?xml version="1.0" encoding="UTF-8" standalone="yes"?>
<Relationships xmlns="http://schemas.openxmlformats.org/package/2006/relationships"><Relationship Id="rId1" Type="http://schemas.openxmlformats.org/officeDocument/2006/relationships/package" Target="../embeddings/Microsoft_Excel_Worksheet37.xlsx"/></Relationships>
</file>

<file path=ppt/charts/_rels/chart38.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38.xlsx"/></Relationships>
</file>

<file path=ppt/charts/_rels/chart39.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9.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40.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package" Target="../embeddings/Microsoft_Excel_Worksheet40.xlsx"/></Relationships>
</file>

<file path=ppt/charts/_rels/chart41.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package" Target="../embeddings/Microsoft_Excel_Worksheet41.xlsx"/></Relationships>
</file>

<file path=ppt/charts/_rels/chart42.xml.rels><?xml version="1.0" encoding="UTF-8" standalone="yes"?>
<Relationships xmlns="http://schemas.openxmlformats.org/package/2006/relationships"><Relationship Id="rId1" Type="http://schemas.openxmlformats.org/officeDocument/2006/relationships/package" Target="../embeddings/Microsoft_Excel_Worksheet42.xlsx"/></Relationships>
</file>

<file path=ppt/charts/_rels/chart43.xml.rels><?xml version="1.0" encoding="UTF-8" standalone="yes"?>
<Relationships xmlns="http://schemas.openxmlformats.org/package/2006/relationships"><Relationship Id="rId1" Type="http://schemas.openxmlformats.org/officeDocument/2006/relationships/package" Target="../embeddings/Microsoft_Excel_Worksheet43.xlsx"/></Relationships>
</file>

<file path=ppt/charts/_rels/chart44.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package" Target="../embeddings/Microsoft_Excel_Worksheet44.xlsx"/></Relationships>
</file>

<file path=ppt/charts/_rels/chart45.xml.rels><?xml version="1.0" encoding="UTF-8" standalone="yes"?>
<Relationships xmlns="http://schemas.openxmlformats.org/package/2006/relationships"><Relationship Id="rId1" Type="http://schemas.openxmlformats.org/officeDocument/2006/relationships/package" Target="../embeddings/Microsoft_Excel_Worksheet45.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9.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334249898159466"/>
          <c:y val="2.5697057990368661E-2"/>
        </c:manualLayout>
      </c:layout>
      <c:overlay val="0"/>
      <c:txPr>
        <a:bodyPr/>
        <a:lstStyle/>
        <a:p>
          <a:pPr>
            <a:defRPr sz="1600">
              <a:solidFill>
                <a:srgbClr val="FF0000"/>
              </a:solidFill>
              <a:latin typeface="Times New Roman" panose="02020603050405020304" pitchFamily="18" charset="0"/>
              <a:cs typeface="Times New Roman" panose="02020603050405020304" pitchFamily="18" charset="0"/>
            </a:defRPr>
          </a:pPr>
          <a:endParaRPr lang="ru-RU"/>
        </a:p>
      </c:txPr>
    </c:title>
    <c:autoTitleDeleted val="0"/>
    <c:plotArea>
      <c:layout>
        <c:manualLayout>
          <c:layoutTarget val="inner"/>
          <c:xMode val="edge"/>
          <c:yMode val="edge"/>
          <c:x val="7.4447232200537408E-2"/>
          <c:y val="0.15494044487610109"/>
          <c:w val="0.90556399083229422"/>
          <c:h val="0.7422416467699946"/>
        </c:manualLayout>
      </c:layout>
      <c:lineChart>
        <c:grouping val="stacked"/>
        <c:varyColors val="0"/>
        <c:ser>
          <c:idx val="0"/>
          <c:order val="0"/>
          <c:tx>
            <c:strRef>
              <c:f>Лист1!$B$1</c:f>
              <c:strCache>
                <c:ptCount val="1"/>
                <c:pt idx="0">
                  <c:v>Долговая нагрузка, %</c:v>
                </c:pt>
              </c:strCache>
            </c:strRef>
          </c:tx>
          <c:marker>
            <c:spPr>
              <a:solidFill>
                <a:srgbClr val="FF0000"/>
              </a:solidFill>
            </c:spPr>
          </c:marker>
          <c:dPt>
            <c:idx val="0"/>
            <c:bubble3D val="0"/>
            <c:spPr>
              <a:ln>
                <a:solidFill>
                  <a:srgbClr val="FF0000"/>
                </a:solidFill>
              </a:ln>
            </c:spPr>
          </c:dPt>
          <c:dPt>
            <c:idx val="1"/>
            <c:bubble3D val="0"/>
            <c:spPr>
              <a:ln>
                <a:solidFill>
                  <a:srgbClr val="FF0000"/>
                </a:solidFill>
              </a:ln>
            </c:spPr>
          </c:dPt>
          <c:dPt>
            <c:idx val="2"/>
            <c:marker>
              <c:spPr>
                <a:solidFill>
                  <a:srgbClr val="FF0000"/>
                </a:solidFill>
                <a:ln>
                  <a:solidFill>
                    <a:srgbClr val="FF0000"/>
                  </a:solidFill>
                </a:ln>
              </c:spPr>
            </c:marker>
            <c:bubble3D val="0"/>
            <c:spPr>
              <a:ln>
                <a:solidFill>
                  <a:srgbClr val="FF0000"/>
                </a:solidFill>
              </a:ln>
            </c:spPr>
          </c:dPt>
          <c:dLbls>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numRef>
              <c:f>Лист1!$A$2:$A$4</c:f>
              <c:numCache>
                <c:formatCode>General</c:formatCode>
                <c:ptCount val="3"/>
                <c:pt idx="0">
                  <c:v>2020</c:v>
                </c:pt>
                <c:pt idx="1">
                  <c:v>2021</c:v>
                </c:pt>
                <c:pt idx="2">
                  <c:v>2022</c:v>
                </c:pt>
              </c:numCache>
            </c:numRef>
          </c:cat>
          <c:val>
            <c:numRef>
              <c:f>Лист1!$B$2:$B$4</c:f>
              <c:numCache>
                <c:formatCode>General</c:formatCode>
                <c:ptCount val="3"/>
                <c:pt idx="0">
                  <c:v>35.799999999999997</c:v>
                </c:pt>
                <c:pt idx="1">
                  <c:v>40.700000000000003</c:v>
                </c:pt>
                <c:pt idx="2">
                  <c:v>38.4</c:v>
                </c:pt>
              </c:numCache>
            </c:numRef>
          </c:val>
          <c:smooth val="0"/>
        </c:ser>
        <c:dLbls>
          <c:showLegendKey val="0"/>
          <c:showVal val="0"/>
          <c:showCatName val="0"/>
          <c:showSerName val="0"/>
          <c:showPercent val="0"/>
          <c:showBubbleSize val="0"/>
        </c:dLbls>
        <c:marker val="1"/>
        <c:smooth val="0"/>
        <c:axId val="105673728"/>
        <c:axId val="36332096"/>
      </c:lineChart>
      <c:catAx>
        <c:axId val="105673728"/>
        <c:scaling>
          <c:orientation val="minMax"/>
        </c:scaling>
        <c:delete val="0"/>
        <c:axPos val="b"/>
        <c:numFmt formatCode="General" sourceLinked="1"/>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36332096"/>
        <c:crosses val="autoZero"/>
        <c:auto val="1"/>
        <c:lblAlgn val="ctr"/>
        <c:lblOffset val="100"/>
        <c:noMultiLvlLbl val="0"/>
      </c:catAx>
      <c:valAx>
        <c:axId val="36332096"/>
        <c:scaling>
          <c:orientation val="minMax"/>
        </c:scaling>
        <c:delete val="1"/>
        <c:axPos val="l"/>
        <c:numFmt formatCode="General" sourceLinked="1"/>
        <c:majorTickMark val="out"/>
        <c:minorTickMark val="none"/>
        <c:tickLblPos val="nextTo"/>
        <c:crossAx val="105673728"/>
        <c:crosses val="autoZero"/>
        <c:crossBetween val="between"/>
      </c:valAx>
    </c:plotArea>
    <c:plotVisOnly val="1"/>
    <c:dispBlanksAs val="zero"/>
    <c:showDLblsOverMax val="0"/>
  </c:chart>
  <c:spPr>
    <a:gradFill>
      <a:gsLst>
        <a:gs pos="0">
          <a:srgbClr val="E6FF00"/>
        </a:gs>
        <a:gs pos="100000">
          <a:srgbClr val="FF3333"/>
        </a:gs>
      </a:gsLst>
      <a:path path="circle">
        <a:fillToRect l="50000" t="50000" r="50000" b="50000"/>
      </a:path>
    </a:gradFill>
  </c:spPr>
  <c:txPr>
    <a:bodyPr/>
    <a:lstStyle/>
    <a:p>
      <a:pPr>
        <a:defRPr sz="1800"/>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1.5645663026688791E-2"/>
          <c:y val="7.6338964675332618E-2"/>
          <c:w val="0.78288646691586239"/>
          <c:h val="0.92366103532466737"/>
        </c:manualLayout>
      </c:layout>
      <c:barChart>
        <c:barDir val="col"/>
        <c:grouping val="clustered"/>
        <c:varyColors val="0"/>
        <c:ser>
          <c:idx val="0"/>
          <c:order val="0"/>
          <c:tx>
            <c:strRef>
              <c:f>Лист1!$B$1</c:f>
              <c:strCache>
                <c:ptCount val="1"/>
                <c:pt idx="0">
                  <c:v>Доходы</c:v>
                </c:pt>
              </c:strCache>
            </c:strRef>
          </c:tx>
          <c:spPr>
            <a:solidFill>
              <a:srgbClr val="FFC00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Лист1!$B$2:$B$6</c:f>
              <c:numCache>
                <c:formatCode>#,##0.00</c:formatCode>
                <c:ptCount val="5"/>
                <c:pt idx="0">
                  <c:v>593919495.85000002</c:v>
                </c:pt>
                <c:pt idx="1">
                  <c:v>803051449.25999999</c:v>
                </c:pt>
                <c:pt idx="2">
                  <c:v>670611121.08000004</c:v>
                </c:pt>
                <c:pt idx="3">
                  <c:v>603101401.09000003</c:v>
                </c:pt>
                <c:pt idx="4">
                  <c:v>616218066.77999997</c:v>
                </c:pt>
              </c:numCache>
            </c:numRef>
          </c:val>
        </c:ser>
        <c:ser>
          <c:idx val="1"/>
          <c:order val="1"/>
          <c:tx>
            <c:strRef>
              <c:f>Лист1!$C$1</c:f>
              <c:strCache>
                <c:ptCount val="1"/>
                <c:pt idx="0">
                  <c:v>Расходы</c:v>
                </c:pt>
              </c:strCache>
            </c:strRef>
          </c:tx>
          <c:spPr>
            <a:solidFill>
              <a:srgbClr val="92D050"/>
            </a:solidFill>
          </c:spPr>
          <c:invertIfNegative val="0"/>
          <c:dLbls>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Лист1!$C$2:$C$6</c:f>
              <c:numCache>
                <c:formatCode>#,##0.00</c:formatCode>
                <c:ptCount val="5"/>
                <c:pt idx="0">
                  <c:v>599918378.13</c:v>
                </c:pt>
                <c:pt idx="1">
                  <c:v>811248453.25999999</c:v>
                </c:pt>
                <c:pt idx="2">
                  <c:v>682414117.08000004</c:v>
                </c:pt>
                <c:pt idx="3">
                  <c:v>603601401.09000003</c:v>
                </c:pt>
                <c:pt idx="4">
                  <c:v>616368066.77999997</c:v>
                </c:pt>
              </c:numCache>
            </c:numRef>
          </c:val>
        </c:ser>
        <c:ser>
          <c:idx val="2"/>
          <c:order val="2"/>
          <c:tx>
            <c:strRef>
              <c:f>Лист1!$D$1</c:f>
              <c:strCache>
                <c:ptCount val="1"/>
                <c:pt idx="0">
                  <c:v>Дефицит/профицит</c:v>
                </c:pt>
              </c:strCache>
            </c:strRef>
          </c:tx>
          <c:spPr>
            <a:solidFill>
              <a:srgbClr val="FF0000"/>
            </a:solidFill>
          </c:spPr>
          <c:invertIfNegative val="0"/>
          <c:dLbls>
            <c:dLbl>
              <c:idx val="0"/>
              <c:layout>
                <c:manualLayout>
                  <c:x val="-1.4223330024262667E-3"/>
                  <c:y val="0.23942675284536141"/>
                </c:manualLayout>
              </c:layout>
              <c:dLblPos val="outEnd"/>
              <c:showLegendKey val="0"/>
              <c:showVal val="1"/>
              <c:showCatName val="0"/>
              <c:showSerName val="0"/>
              <c:showPercent val="0"/>
              <c:showBubbleSize val="0"/>
            </c:dLbl>
            <c:dLbl>
              <c:idx val="1"/>
              <c:layout>
                <c:manualLayout>
                  <c:x val="3.8974164160971364E-4"/>
                  <c:y val="0.33437524606299218"/>
                </c:manualLayout>
              </c:layout>
              <c:dLblPos val="outEnd"/>
              <c:showLegendKey val="0"/>
              <c:showVal val="1"/>
              <c:showCatName val="0"/>
              <c:showSerName val="0"/>
              <c:showPercent val="0"/>
              <c:showBubbleSize val="0"/>
            </c:dLbl>
            <c:dLbl>
              <c:idx val="2"/>
              <c:layout>
                <c:manualLayout>
                  <c:x val="-2.3181788045056446E-3"/>
                  <c:y val="0.29521266713151284"/>
                </c:manualLayout>
              </c:layout>
              <c:dLblPos val="outEnd"/>
              <c:showLegendKey val="0"/>
              <c:showVal val="1"/>
              <c:showCatName val="0"/>
              <c:showSerName val="0"/>
              <c:showPercent val="0"/>
              <c:showBubbleSize val="0"/>
            </c:dLbl>
            <c:dLbl>
              <c:idx val="3"/>
              <c:layout>
                <c:manualLayout>
                  <c:x val="-1.6754410800233666E-3"/>
                  <c:y val="0.28437573818897638"/>
                </c:manualLayout>
              </c:layout>
              <c:dLblPos val="outEnd"/>
              <c:showLegendKey val="0"/>
              <c:showVal val="1"/>
              <c:showCatName val="0"/>
              <c:showSerName val="0"/>
              <c:showPercent val="0"/>
              <c:showBubbleSize val="0"/>
            </c:dLbl>
            <c:dLbl>
              <c:idx val="4"/>
              <c:layout>
                <c:manualLayout>
                  <c:x val="2.8446660048525073E-3"/>
                  <c:y val="0.27812549212598425"/>
                </c:manualLayout>
              </c:layout>
              <c:dLblPos val="outEnd"/>
              <c:showLegendKey val="0"/>
              <c:showVal val="1"/>
              <c:showCatName val="0"/>
              <c:showSerName val="0"/>
              <c:showPercent val="0"/>
              <c:showBubbleSize val="0"/>
            </c:dLbl>
            <c:txPr>
              <a:bodyPr rot="-5400000" vert="horz"/>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showLeaderLines val="0"/>
          </c:dLbls>
          <c:cat>
            <c:strRef>
              <c:f>Лист1!$A$2:$A$6</c:f>
              <c:strCache>
                <c:ptCount val="5"/>
                <c:pt idx="0">
                  <c:v>2018 год (факт)</c:v>
                </c:pt>
                <c:pt idx="1">
                  <c:v>2019 год (план)</c:v>
                </c:pt>
                <c:pt idx="2">
                  <c:v>2020 год (план)</c:v>
                </c:pt>
                <c:pt idx="3">
                  <c:v>2021 год (план)</c:v>
                </c:pt>
                <c:pt idx="4">
                  <c:v>2022 год (план)</c:v>
                </c:pt>
              </c:strCache>
            </c:strRef>
          </c:cat>
          <c:val>
            <c:numRef>
              <c:f>Лист1!$D$2:$D$6</c:f>
              <c:numCache>
                <c:formatCode>#,##0.00</c:formatCode>
                <c:ptCount val="5"/>
                <c:pt idx="0">
                  <c:v>-5998882.2799999714</c:v>
                </c:pt>
                <c:pt idx="1">
                  <c:v>-8197004</c:v>
                </c:pt>
                <c:pt idx="2">
                  <c:v>-11802996</c:v>
                </c:pt>
                <c:pt idx="3">
                  <c:v>-500000</c:v>
                </c:pt>
                <c:pt idx="4">
                  <c:v>-150000</c:v>
                </c:pt>
              </c:numCache>
            </c:numRef>
          </c:val>
        </c:ser>
        <c:dLbls>
          <c:showLegendKey val="0"/>
          <c:showVal val="0"/>
          <c:showCatName val="0"/>
          <c:showSerName val="0"/>
          <c:showPercent val="0"/>
          <c:showBubbleSize val="0"/>
        </c:dLbls>
        <c:gapWidth val="150"/>
        <c:axId val="114864640"/>
        <c:axId val="113624768"/>
      </c:barChart>
      <c:catAx>
        <c:axId val="11486464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13624768"/>
        <c:crosses val="autoZero"/>
        <c:auto val="1"/>
        <c:lblAlgn val="ctr"/>
        <c:lblOffset val="100"/>
        <c:noMultiLvlLbl val="0"/>
      </c:catAx>
      <c:valAx>
        <c:axId val="113624768"/>
        <c:scaling>
          <c:orientation val="minMax"/>
        </c:scaling>
        <c:delete val="1"/>
        <c:axPos val="l"/>
        <c:majorGridlines>
          <c:spPr>
            <a:ln>
              <a:noFill/>
            </a:ln>
          </c:spPr>
        </c:majorGridlines>
        <c:numFmt formatCode="#,##0.00" sourceLinked="1"/>
        <c:majorTickMark val="out"/>
        <c:minorTickMark val="none"/>
        <c:tickLblPos val="nextTo"/>
        <c:crossAx val="1148646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0.81417779296923998"/>
          <c:y val="1.8593756489085199E-2"/>
          <c:w val="0.17728820901620251"/>
          <c:h val="0.19942256704386238"/>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400" baseline="0">
                <a:latin typeface="Times New Roman" panose="02020603050405020304" pitchFamily="18" charset="0"/>
              </a:defRPr>
            </a:pPr>
            <a:r>
              <a:rPr lang="ru-RU" dirty="0"/>
              <a:t>исполнение бюджета за </a:t>
            </a:r>
            <a:r>
              <a:rPr lang="ru-RU" dirty="0" smtClean="0"/>
              <a:t>2019 </a:t>
            </a:r>
            <a:r>
              <a:rPr lang="ru-RU" dirty="0"/>
              <a:t>год</a:t>
            </a:r>
          </a:p>
        </c:rich>
      </c:tx>
      <c:layout>
        <c:manualLayout>
          <c:xMode val="edge"/>
          <c:yMode val="edge"/>
          <c:x val="0.17702367747669615"/>
          <c:y val="3.7286994374655019E-2"/>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
          <c:y val="0.27581023366516477"/>
          <c:w val="0.63878923847171099"/>
          <c:h val="0.63951354662929483"/>
        </c:manualLayout>
      </c:layout>
      <c:pie3DChart>
        <c:varyColors val="1"/>
        <c:ser>
          <c:idx val="0"/>
          <c:order val="0"/>
          <c:tx>
            <c:strRef>
              <c:f>Лист1!$B$1</c:f>
              <c:strCache>
                <c:ptCount val="1"/>
                <c:pt idx="0">
                  <c:v>исполнение бюджета за 2018 год</c:v>
                </c:pt>
              </c:strCache>
            </c:strRef>
          </c:tx>
          <c:explosion val="25"/>
          <c:dPt>
            <c:idx val="0"/>
            <c:bubble3D val="0"/>
            <c:spPr>
              <a:solidFill>
                <a:srgbClr val="FFFF00"/>
              </a:solidFill>
            </c:spPr>
          </c:dPt>
          <c:dPt>
            <c:idx val="1"/>
            <c:bubble3D val="0"/>
            <c:spPr>
              <a:solidFill>
                <a:srgbClr val="FF66FF"/>
              </a:solidFill>
              <a:scene3d>
                <a:camera prst="orthographicFront"/>
                <a:lightRig rig="balanced" dir="t">
                  <a:rot lat="0" lon="0" rev="19200000"/>
                </a:lightRig>
              </a:scene3d>
              <a:sp3d prstMaterial="matte">
                <a:bevelT w="60000" h="50800" prst="relaxedInset"/>
                <a:contourClr>
                  <a:srgbClr val="000000"/>
                </a:contourClr>
              </a:sp3d>
            </c:spPr>
          </c:dPt>
          <c:dPt>
            <c:idx val="2"/>
            <c:bubble3D val="0"/>
            <c:spPr>
              <a:solidFill>
                <a:srgbClr val="0000FF"/>
              </a:solidFill>
            </c:spPr>
          </c:dPt>
          <c:dLbls>
            <c:dLbl>
              <c:idx val="0"/>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1"/>
              <c:layout/>
              <c:numFmt formatCode="#,##0.00" sourceLinked="0"/>
              <c:spPr/>
              <c:txPr>
                <a:bodyPr/>
                <a:lstStyle/>
                <a:p>
                  <a:pPr>
                    <a:defRPr sz="1200" b="1" i="0" baseline="0">
                      <a:latin typeface="Times New Roman" panose="02020603050405020304" pitchFamily="18" charset="0"/>
                    </a:defRPr>
                  </a:pPr>
                  <a:endParaRPr lang="ru-RU"/>
                </a:p>
              </c:txPr>
              <c:dLblPos val="ctr"/>
              <c:showLegendKey val="0"/>
              <c:showVal val="1"/>
              <c:showCatName val="0"/>
              <c:showSerName val="0"/>
              <c:showPercent val="0"/>
              <c:showBubbleSize val="0"/>
            </c:dLbl>
            <c:dLbl>
              <c:idx val="2"/>
              <c:numFmt formatCode="#,##0.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доходы</c:v>
                </c:pt>
                <c:pt idx="1">
                  <c:v>расходы</c:v>
                </c:pt>
                <c:pt idx="2">
                  <c:v>дефицит</c:v>
                </c:pt>
              </c:strCache>
            </c:strRef>
          </c:cat>
          <c:val>
            <c:numRef>
              <c:f>Лист1!$B$2:$B$4</c:f>
              <c:numCache>
                <c:formatCode>General</c:formatCode>
                <c:ptCount val="3"/>
                <c:pt idx="0">
                  <c:v>759464574.05999994</c:v>
                </c:pt>
                <c:pt idx="1">
                  <c:v>767661578.05999994</c:v>
                </c:pt>
                <c:pt idx="2">
                  <c:v>8197004</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5701998613057335"/>
          <c:y val="0.32390800975529555"/>
          <c:w val="9.166376227014203E-2"/>
          <c:h val="0.38457100404653516"/>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2019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236127.2</c:v>
                </c:pt>
                <c:pt idx="1">
                  <c:v>434483.9</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270367.8</c:v>
                </c:pt>
                <c:pt idx="1">
                  <c:v>332733.59999999998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8596856585095974E-2"/>
          <c:y val="0.74513823604820106"/>
          <c:w val="0.97716098438042032"/>
          <c:h val="0.25079854285958464"/>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b="1" i="0" baseline="0">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manualLayout>
          <c:xMode val="edge"/>
          <c:yMode val="edge"/>
          <c:x val="0.35001127992581316"/>
          <c:y val="0.10072157945882244"/>
        </c:manualLayout>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9.1450744155999131E-2"/>
          <c:y val="1.257771640000618E-3"/>
          <c:w val="0.79803735798902986"/>
          <c:h val="0.99874222835999937"/>
        </c:manualLayout>
      </c:layout>
      <c:pie3DChart>
        <c:varyColors val="1"/>
        <c:ser>
          <c:idx val="0"/>
          <c:order val="0"/>
          <c:tx>
            <c:strRef>
              <c:f>Лист1!$B$1</c:f>
              <c:strCache>
                <c:ptCount val="1"/>
                <c:pt idx="0">
                  <c:v>2021 год</c:v>
                </c:pt>
              </c:strCache>
            </c:strRef>
          </c:tx>
          <c:explosion val="25"/>
          <c:dPt>
            <c:idx val="0"/>
            <c:bubble3D val="0"/>
            <c:spPr>
              <a:solidFill>
                <a:srgbClr val="92D050"/>
              </a:solidFill>
            </c:spPr>
          </c:dPt>
          <c:dPt>
            <c:idx val="1"/>
            <c:bubble3D val="0"/>
            <c:spPr>
              <a:solidFill>
                <a:srgbClr val="00B0F0"/>
              </a:solidFill>
            </c:spPr>
          </c:dPt>
          <c:dPt>
            <c:idx val="2"/>
            <c:bubble3D val="0"/>
            <c:spPr>
              <a:solidFill>
                <a:schemeClr val="accent1"/>
              </a:solidFill>
            </c:spPr>
          </c:dPt>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dLblPos val="ctr"/>
            <c:showLegendKey val="0"/>
            <c:showVal val="1"/>
            <c:showCatName val="0"/>
            <c:showSerName val="0"/>
            <c:showPercent val="0"/>
            <c:showBubbleSize val="0"/>
            <c:showLeaderLines val="1"/>
          </c:dLbls>
          <c:cat>
            <c:strRef>
              <c:f>Лист1!$A$2:$A$3</c:f>
              <c:strCache>
                <c:ptCount val="2"/>
                <c:pt idx="0">
                  <c:v>Налоговые и неналоговые доходы</c:v>
                </c:pt>
                <c:pt idx="1">
                  <c:v>Безвозмездные поступления</c:v>
                </c:pt>
              </c:strCache>
            </c:strRef>
          </c:cat>
          <c:val>
            <c:numRef>
              <c:f>Лист1!$B$2:$B$3</c:f>
              <c:numCache>
                <c:formatCode>#,##0.0</c:formatCode>
                <c:ptCount val="2"/>
                <c:pt idx="0">
                  <c:v>278231.90000000002</c:v>
                </c:pt>
                <c:pt idx="1">
                  <c:v>337986.2</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Безвозмездные поступления</c:v>
                </c:pt>
              </c:strCache>
            </c:strRef>
          </c:tx>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Лист1!$B$2:$B$6</c:f>
              <c:numCache>
                <c:formatCode>#,##0.0</c:formatCode>
                <c:ptCount val="5"/>
                <c:pt idx="0">
                  <c:v>389130.2</c:v>
                </c:pt>
                <c:pt idx="1">
                  <c:v>492158.7</c:v>
                </c:pt>
                <c:pt idx="2">
                  <c:v>434483.9</c:v>
                </c:pt>
                <c:pt idx="3">
                  <c:v>332733.59999999998</c:v>
                </c:pt>
                <c:pt idx="4">
                  <c:v>337986.2</c:v>
                </c:pt>
              </c:numCache>
            </c:numRef>
          </c:val>
        </c:ser>
        <c:ser>
          <c:idx val="1"/>
          <c:order val="1"/>
          <c:tx>
            <c:strRef>
              <c:f>Лист1!$C$1</c:f>
              <c:strCache>
                <c:ptCount val="1"/>
                <c:pt idx="0">
                  <c:v>Налоговые доходы</c:v>
                </c:pt>
              </c:strCache>
            </c:strRef>
          </c:tx>
          <c:spPr>
            <a:solidFill>
              <a:srgbClr val="66FF66"/>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Лист1!$C$2:$C$6</c:f>
              <c:numCache>
                <c:formatCode>#,##0.0</c:formatCode>
                <c:ptCount val="5"/>
                <c:pt idx="0">
                  <c:v>165594.6</c:v>
                </c:pt>
                <c:pt idx="1">
                  <c:v>222822</c:v>
                </c:pt>
                <c:pt idx="2">
                  <c:v>192250.5</c:v>
                </c:pt>
                <c:pt idx="3">
                  <c:v>237448</c:v>
                </c:pt>
                <c:pt idx="4">
                  <c:v>244286.4</c:v>
                </c:pt>
              </c:numCache>
            </c:numRef>
          </c:val>
        </c:ser>
        <c:ser>
          <c:idx val="2"/>
          <c:order val="2"/>
          <c:tx>
            <c:strRef>
              <c:f>Лист1!$D$1</c:f>
              <c:strCache>
                <c:ptCount val="1"/>
                <c:pt idx="0">
                  <c:v>Неналоговые доходы</c:v>
                </c:pt>
              </c:strCache>
            </c:strRef>
          </c:tx>
          <c:spPr>
            <a:solidFill>
              <a:srgbClr val="66FFFF"/>
            </a:solidFill>
          </c:spPr>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(факт)</c:v>
                </c:pt>
                <c:pt idx="1">
                  <c:v>2019 (ожидаемое исполнение)</c:v>
                </c:pt>
                <c:pt idx="2">
                  <c:v>2020 (план)</c:v>
                </c:pt>
                <c:pt idx="3">
                  <c:v>2021 (план)</c:v>
                </c:pt>
                <c:pt idx="4">
                  <c:v>2022 (план)</c:v>
                </c:pt>
              </c:strCache>
            </c:strRef>
          </c:cat>
          <c:val>
            <c:numRef>
              <c:f>Лист1!$D$2:$D$6</c:f>
              <c:numCache>
                <c:formatCode>#,##0.0</c:formatCode>
                <c:ptCount val="5"/>
                <c:pt idx="0">
                  <c:v>39194.699999999997</c:v>
                </c:pt>
                <c:pt idx="1">
                  <c:v>44504.7</c:v>
                </c:pt>
                <c:pt idx="2">
                  <c:v>43876.7</c:v>
                </c:pt>
                <c:pt idx="3">
                  <c:v>32919.800000000003</c:v>
                </c:pt>
                <c:pt idx="4">
                  <c:v>33945.5</c:v>
                </c:pt>
              </c:numCache>
            </c:numRef>
          </c:val>
        </c:ser>
        <c:dLbls>
          <c:showLegendKey val="0"/>
          <c:showVal val="0"/>
          <c:showCatName val="0"/>
          <c:showSerName val="0"/>
          <c:showPercent val="0"/>
          <c:showBubbleSize val="0"/>
        </c:dLbls>
        <c:axId val="117733376"/>
        <c:axId val="135193728"/>
      </c:areaChart>
      <c:catAx>
        <c:axId val="117733376"/>
        <c:scaling>
          <c:orientation val="minMax"/>
        </c:scaling>
        <c:delete val="0"/>
        <c:axPos val="b"/>
        <c:numFmt formatCode="General" sourceLinked="1"/>
        <c:majorTickMark val="out"/>
        <c:minorTickMark val="none"/>
        <c:tickLblPos val="nextTo"/>
        <c:txPr>
          <a:bodyPr/>
          <a:lstStyle/>
          <a:p>
            <a:pPr>
              <a:defRPr sz="1200" b="1" i="0" baseline="0">
                <a:latin typeface="Times New Roman" panose="02020603050405020304" pitchFamily="18" charset="0"/>
              </a:defRPr>
            </a:pPr>
            <a:endParaRPr lang="ru-RU"/>
          </a:p>
        </c:txPr>
        <c:crossAx val="135193728"/>
        <c:crosses val="autoZero"/>
        <c:auto val="1"/>
        <c:lblAlgn val="ctr"/>
        <c:lblOffset val="100"/>
        <c:noMultiLvlLbl val="0"/>
      </c:catAx>
      <c:valAx>
        <c:axId val="135193728"/>
        <c:scaling>
          <c:orientation val="minMax"/>
        </c:scaling>
        <c:delete val="1"/>
        <c:axPos val="l"/>
        <c:numFmt formatCode="#,##0.0" sourceLinked="1"/>
        <c:majorTickMark val="out"/>
        <c:minorTickMark val="none"/>
        <c:tickLblPos val="nextTo"/>
        <c:crossAx val="117733376"/>
        <c:crosses val="autoZero"/>
        <c:crossBetween val="midCat"/>
      </c:valAx>
    </c:plotArea>
    <c:legend>
      <c:legendPos val="r"/>
      <c:layout>
        <c:manualLayout>
          <c:xMode val="edge"/>
          <c:yMode val="edge"/>
          <c:x val="0.17990293883557565"/>
          <c:y val="0.92282767628224194"/>
          <c:w val="0.63939081905289208"/>
          <c:h val="5.8827533493993445E-2"/>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manualLayout>
          <c:layoutTarget val="inner"/>
          <c:xMode val="edge"/>
          <c:yMode val="edge"/>
          <c:x val="0.536302876916115"/>
          <c:y val="7.0652404123623974E-2"/>
          <c:w val="0.43036376716950153"/>
          <c:h val="0.77303223765374907"/>
        </c:manualLayout>
      </c:layout>
      <c:barChart>
        <c:barDir val="bar"/>
        <c:grouping val="clustered"/>
        <c:varyColors val="0"/>
        <c:ser>
          <c:idx val="0"/>
          <c:order val="0"/>
          <c:tx>
            <c:strRef>
              <c:f>Лист1!$B$1</c:f>
              <c:strCache>
                <c:ptCount val="1"/>
                <c:pt idx="0">
                  <c:v>Безвозмездные поступления бюджета МО ГО "Вуктыл"</c:v>
                </c:pt>
              </c:strCache>
            </c:strRef>
          </c:tx>
          <c:invertIfNegative val="0"/>
          <c:dPt>
            <c:idx val="1"/>
            <c:invertIfNegative val="0"/>
            <c:bubble3D val="0"/>
            <c:spPr>
              <a:solidFill>
                <a:srgbClr val="66FF66"/>
              </a:solidFill>
            </c:spPr>
          </c:dPt>
          <c:dPt>
            <c:idx val="2"/>
            <c:invertIfNegative val="0"/>
            <c:bubble3D val="0"/>
            <c:spPr>
              <a:solidFill>
                <a:srgbClr val="FF66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2022 год</c:v>
                </c:pt>
                <c:pt idx="1">
                  <c:v>2021 год</c:v>
                </c:pt>
                <c:pt idx="2">
                  <c:v>2020 год</c:v>
                </c:pt>
              </c:strCache>
            </c:strRef>
          </c:cat>
          <c:val>
            <c:numRef>
              <c:f>Лист1!$B$2:$B$4</c:f>
              <c:numCache>
                <c:formatCode>#,##0.0</c:formatCode>
                <c:ptCount val="3"/>
                <c:pt idx="0">
                  <c:v>337986.1</c:v>
                </c:pt>
                <c:pt idx="1">
                  <c:v>332733.59999999998</c:v>
                </c:pt>
                <c:pt idx="2">
                  <c:v>434483.9</c:v>
                </c:pt>
              </c:numCache>
            </c:numRef>
          </c:val>
        </c:ser>
        <c:dLbls>
          <c:showLegendKey val="0"/>
          <c:showVal val="0"/>
          <c:showCatName val="0"/>
          <c:showSerName val="0"/>
          <c:showPercent val="0"/>
          <c:showBubbleSize val="0"/>
        </c:dLbls>
        <c:gapWidth val="150"/>
        <c:axId val="136706048"/>
        <c:axId val="135198912"/>
      </c:barChart>
      <c:catAx>
        <c:axId val="136706048"/>
        <c:scaling>
          <c:orientation val="minMax"/>
        </c:scaling>
        <c:delete val="0"/>
        <c:axPos val="l"/>
        <c:majorTickMark val="out"/>
        <c:minorTickMark val="none"/>
        <c:tickLblPos val="nextTo"/>
        <c:txPr>
          <a:bodyPr/>
          <a:lstStyle/>
          <a:p>
            <a:pPr>
              <a:defRPr sz="1400" b="1" i="0" baseline="0">
                <a:latin typeface="Times New Roman" panose="02020603050405020304" pitchFamily="18" charset="0"/>
              </a:defRPr>
            </a:pPr>
            <a:endParaRPr lang="ru-RU"/>
          </a:p>
        </c:txPr>
        <c:crossAx val="135198912"/>
        <c:crosses val="autoZero"/>
        <c:auto val="1"/>
        <c:lblAlgn val="ctr"/>
        <c:lblOffset val="100"/>
        <c:noMultiLvlLbl val="0"/>
      </c:catAx>
      <c:valAx>
        <c:axId val="135198912"/>
        <c:scaling>
          <c:orientation val="minMax"/>
        </c:scaling>
        <c:delete val="1"/>
        <c:axPos val="b"/>
        <c:numFmt formatCode="#,##0.0" sourceLinked="1"/>
        <c:majorTickMark val="out"/>
        <c:minorTickMark val="none"/>
        <c:tickLblPos val="nextTo"/>
        <c:crossAx val="136706048"/>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plotVisOnly val="1"/>
    <c:dispBlanksAs val="gap"/>
    <c:showDLblsOverMax val="0"/>
  </c:chart>
  <c:txPr>
    <a:bodyPr/>
    <a:lstStyle/>
    <a:p>
      <a:pPr>
        <a:defRPr sz="1800"/>
      </a:pPr>
      <a:endParaRPr lang="ru-RU"/>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plotArea>
      <c:layout>
        <c:manualLayout>
          <c:layoutTarget val="inner"/>
          <c:xMode val="edge"/>
          <c:yMode val="edge"/>
          <c:x val="2.2916666666666665E-2"/>
          <c:y val="0.21096968533585339"/>
          <c:w val="0.71430314960629926"/>
          <c:h val="0.6347799122897686"/>
        </c:manualLayout>
      </c:layout>
      <c:barChart>
        <c:barDir val="col"/>
        <c:grouping val="clustered"/>
        <c:varyColors val="0"/>
        <c:ser>
          <c:idx val="0"/>
          <c:order val="0"/>
          <c:tx>
            <c:strRef>
              <c:f>Лист1!$B$1</c:f>
              <c:strCache>
                <c:ptCount val="1"/>
                <c:pt idx="0">
                  <c:v>Дотации</c:v>
                </c:pt>
              </c:strCache>
            </c:strRef>
          </c:tx>
          <c:spPr>
            <a:solidFill>
              <a:srgbClr val="00B0F0"/>
            </a:solidFill>
          </c:spPr>
          <c:invertIfNegative val="0"/>
          <c:dLbls>
            <c:dLbl>
              <c:idx val="0"/>
              <c:layout>
                <c:manualLayout>
                  <c:x val="-8.3333333333333332E-3"/>
                  <c:y val="0.13595824166088322"/>
                </c:manualLayout>
              </c:layout>
              <c:showLegendKey val="0"/>
              <c:showVal val="1"/>
              <c:showCatName val="0"/>
              <c:showSerName val="0"/>
              <c:showPercent val="0"/>
              <c:showBubbleSize val="0"/>
            </c:dLbl>
            <c:numFmt formatCode="#,##0.0" sourceLinked="0"/>
            <c:txPr>
              <a:bodyPr rot="-5400000" vert="horz"/>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69004.899999999994</c:v>
                </c:pt>
                <c:pt idx="1">
                  <c:v>219.3</c:v>
                </c:pt>
                <c:pt idx="2">
                  <c:v>575.79999999999995</c:v>
                </c:pt>
              </c:numCache>
            </c:numRef>
          </c:val>
        </c:ser>
        <c:ser>
          <c:idx val="1"/>
          <c:order val="1"/>
          <c:tx>
            <c:strRef>
              <c:f>Лист1!$C$1</c:f>
              <c:strCache>
                <c:ptCount val="1"/>
                <c:pt idx="0">
                  <c:v>Субсидии</c:v>
                </c:pt>
              </c:strCache>
            </c:strRef>
          </c:tx>
          <c:spPr>
            <a:solidFill>
              <a:srgbClr val="FFFF66"/>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Лист1!$C$2:$C$4</c:f>
              <c:numCache>
                <c:formatCode>General</c:formatCode>
                <c:ptCount val="3"/>
                <c:pt idx="0">
                  <c:v>113795.2</c:v>
                </c:pt>
                <c:pt idx="1">
                  <c:v>74077.8</c:v>
                </c:pt>
                <c:pt idx="2">
                  <c:v>67305.5</c:v>
                </c:pt>
              </c:numCache>
            </c:numRef>
          </c:val>
        </c:ser>
        <c:ser>
          <c:idx val="2"/>
          <c:order val="2"/>
          <c:tx>
            <c:strRef>
              <c:f>Лист1!$D$1</c:f>
              <c:strCache>
                <c:ptCount val="1"/>
                <c:pt idx="0">
                  <c:v>Субвенции</c:v>
                </c:pt>
              </c:strCache>
            </c:strRef>
          </c:tx>
          <c:spPr>
            <a:solidFill>
              <a:srgbClr val="45874B"/>
            </a:solidFill>
          </c:spPr>
          <c:invertIfNegative val="0"/>
          <c:dLbls>
            <c:numFmt formatCode="#,##0.0" sourceLinked="0"/>
            <c:txPr>
              <a:bodyPr rot="-5400000" vert="horz"/>
              <a:lstStyle/>
              <a:p>
                <a:pPr>
                  <a:defRPr sz="1400" b="1" i="0" baseline="0">
                    <a:latin typeface="Times New Roman" panose="02020603050405020304" pitchFamily="18" charset="0"/>
                  </a:defRPr>
                </a:pPr>
                <a:endParaRPr lang="ru-RU"/>
              </a:p>
            </c:txPr>
            <c:dLblPos val="inBase"/>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Лист1!$D$2:$D$4</c:f>
              <c:numCache>
                <c:formatCode>General</c:formatCode>
                <c:ptCount val="3"/>
                <c:pt idx="0">
                  <c:v>251683.8</c:v>
                </c:pt>
                <c:pt idx="1">
                  <c:v>258436.5</c:v>
                </c:pt>
                <c:pt idx="2">
                  <c:v>270104.8</c:v>
                </c:pt>
              </c:numCache>
            </c:numRef>
          </c:val>
        </c:ser>
        <c:dLbls>
          <c:showLegendKey val="0"/>
          <c:showVal val="0"/>
          <c:showCatName val="0"/>
          <c:showSerName val="0"/>
          <c:showPercent val="0"/>
          <c:showBubbleSize val="0"/>
        </c:dLbls>
        <c:gapWidth val="150"/>
        <c:axId val="135472640"/>
        <c:axId val="143007744"/>
      </c:barChart>
      <c:catAx>
        <c:axId val="135472640"/>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3007744"/>
        <c:crosses val="autoZero"/>
        <c:auto val="1"/>
        <c:lblAlgn val="ctr"/>
        <c:lblOffset val="100"/>
        <c:noMultiLvlLbl val="0"/>
      </c:catAx>
      <c:valAx>
        <c:axId val="143007744"/>
        <c:scaling>
          <c:orientation val="minMax"/>
        </c:scaling>
        <c:delete val="1"/>
        <c:axPos val="l"/>
        <c:majorGridlines>
          <c:spPr>
            <a:ln>
              <a:noFill/>
            </a:ln>
          </c:spPr>
        </c:majorGridlines>
        <c:numFmt formatCode="General" sourceLinked="1"/>
        <c:majorTickMark val="out"/>
        <c:minorTickMark val="none"/>
        <c:tickLblPos val="nextTo"/>
        <c:crossAx val="135472640"/>
        <c:crosses val="autoZero"/>
        <c:crossBetween val="between"/>
      </c:valAx>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plotArea>
    <c:legend>
      <c:legendPos val="r"/>
      <c:layout>
        <c:manualLayout>
          <c:xMode val="edge"/>
          <c:yMode val="edge"/>
          <c:x val="2.3823982939632532E-2"/>
          <c:y val="2.6373610147217372E-2"/>
          <c:w val="0.71784268372703408"/>
          <c:h val="0.1315033297402654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20791501937905724"/>
          <c:y val="0"/>
          <c:w val="0.58472771318092043"/>
          <c:h val="0.79965068816307572"/>
        </c:manualLayout>
      </c:layout>
      <c:pie3DChart>
        <c:varyColors val="1"/>
        <c:ser>
          <c:idx val="0"/>
          <c:order val="0"/>
          <c:tx>
            <c:strRef>
              <c:f>Лист1!$B$1</c:f>
              <c:strCache>
                <c:ptCount val="1"/>
                <c:pt idx="0">
                  <c:v>2020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9909461279370046E-2"/>
                  <c:y val="-0.13819388033364258"/>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6.2483628738631572E-2"/>
                  <c:y val="5.4733637099485338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48.4</c:v>
                </c:pt>
                <c:pt idx="1">
                  <c:v>9.6</c:v>
                </c:pt>
                <c:pt idx="2">
                  <c:v>1.9</c:v>
                </c:pt>
                <c:pt idx="3">
                  <c:v>0.8</c:v>
                </c:pt>
                <c:pt idx="4">
                  <c:v>0.2</c:v>
                </c:pt>
                <c:pt idx="5">
                  <c:v>7.9</c:v>
                </c:pt>
                <c:pt idx="6">
                  <c:v>0.7</c:v>
                </c:pt>
                <c:pt idx="7">
                  <c:v>14.3</c:v>
                </c:pt>
                <c:pt idx="8">
                  <c:v>11</c:v>
                </c:pt>
                <c:pt idx="9">
                  <c:v>1.6</c:v>
                </c:pt>
                <c:pt idx="10">
                  <c:v>2.2000000000000002</c:v>
                </c:pt>
                <c:pt idx="11">
                  <c:v>0.4</c:v>
                </c:pt>
                <c:pt idx="12">
                  <c:v>0.9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1.5470729087915287E-2"/>
          <c:y val="0.53328381983531414"/>
          <c:w val="0.97592589079984793"/>
          <c:h val="0.45429818764726004"/>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2.8878905053910001E-2"/>
          <c:y val="0"/>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6.0223660785657961E-2"/>
          <c:y val="5.0391226371672988E-2"/>
          <c:w val="0.41839569767767448"/>
          <c:h val="0.5705996592009257"/>
        </c:manualLayout>
      </c:layout>
      <c:pie3DChart>
        <c:varyColors val="1"/>
        <c:ser>
          <c:idx val="0"/>
          <c:order val="0"/>
          <c:tx>
            <c:strRef>
              <c:f>Лист1!$B$1</c:f>
              <c:strCache>
                <c:ptCount val="1"/>
                <c:pt idx="0">
                  <c:v>2021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343570226614387"/>
                  <c:y val="-6.3819207678223383E-2"/>
                </c:manualLayout>
              </c:layout>
              <c:showLegendKey val="0"/>
              <c:showVal val="1"/>
              <c:showCatName val="0"/>
              <c:showSerName val="0"/>
              <c:showPercent val="0"/>
              <c:showBubbleSize val="0"/>
            </c:dLbl>
            <c:dLbl>
              <c:idx val="1"/>
              <c:layout>
                <c:manualLayout>
                  <c:x val="5.8326513856184002E-2"/>
                  <c:y val="-0.11986979801667062"/>
                </c:manualLayout>
              </c:layout>
              <c:showLegendKey val="0"/>
              <c:showVal val="1"/>
              <c:showCatName val="0"/>
              <c:showSerName val="0"/>
              <c:showPercent val="0"/>
              <c:showBubbleSize val="0"/>
            </c:dLbl>
            <c:dLbl>
              <c:idx val="7"/>
              <c:layout>
                <c:manualLayout>
                  <c:x val="6.8423686889351951E-2"/>
                  <c:y val="1.6294906626536446E-2"/>
                </c:manualLayout>
              </c:layout>
              <c:showLegendKey val="0"/>
              <c:showVal val="1"/>
              <c:showCatName val="0"/>
              <c:showSerName val="0"/>
              <c:showPercent val="0"/>
              <c:showBubbleSize val="0"/>
            </c:dLbl>
            <c:dLbl>
              <c:idx val="8"/>
              <c:layout>
                <c:manualLayout>
                  <c:x val="5.2446408393647316E-2"/>
                  <c:y val="4.0990575361756362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50.3</c:v>
                </c:pt>
                <c:pt idx="1">
                  <c:v>10.9</c:v>
                </c:pt>
                <c:pt idx="2">
                  <c:v>1.6</c:v>
                </c:pt>
                <c:pt idx="3">
                  <c:v>1.2</c:v>
                </c:pt>
                <c:pt idx="4">
                  <c:v>0.1</c:v>
                </c:pt>
                <c:pt idx="5">
                  <c:v>5.3</c:v>
                </c:pt>
                <c:pt idx="6">
                  <c:v>0.7</c:v>
                </c:pt>
                <c:pt idx="7">
                  <c:v>12.1</c:v>
                </c:pt>
                <c:pt idx="8">
                  <c:v>8.8000000000000007</c:v>
                </c:pt>
                <c:pt idx="9">
                  <c:v>4.4000000000000004</c:v>
                </c:pt>
                <c:pt idx="10">
                  <c:v>2.2000000000000002</c:v>
                </c:pt>
                <c:pt idx="11">
                  <c:v>0.5</c:v>
                </c:pt>
                <c:pt idx="12">
                  <c:v>1.9</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2.5656589195599687E-3"/>
          <c:y val="0.54473637128342156"/>
          <c:w val="0.98883096096820322"/>
          <c:h val="0.44284563619915246"/>
        </c:manualLayout>
      </c:layout>
      <c:overlay val="0"/>
      <c:txPr>
        <a:bodyPr/>
        <a:lstStyle/>
        <a:p>
          <a:pPr>
            <a:defRPr sz="11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spPr>
        <a:ln>
          <a:solidFill>
            <a:schemeClr val="tx2">
              <a:lumMod val="40000"/>
              <a:lumOff val="60000"/>
            </a:schemeClr>
          </a:solidFill>
        </a:ln>
      </c:spPr>
    </c:floor>
    <c:sideWall>
      <c:thickness val="0"/>
      <c:spPr>
        <a:noFill/>
        <a:ln w="25400">
          <a:noFill/>
        </a:ln>
      </c:spPr>
    </c:sideWall>
    <c:backWall>
      <c:thickness val="0"/>
      <c:spPr>
        <a:noFill/>
        <a:ln w="25400">
          <a:noFill/>
        </a:ln>
      </c:spPr>
    </c:backWall>
    <c:plotArea>
      <c:layout>
        <c:manualLayout>
          <c:layoutTarget val="inner"/>
          <c:xMode val="edge"/>
          <c:yMode val="edge"/>
          <c:x val="8.6073430865405198E-2"/>
          <c:y val="7.6480266053699814E-2"/>
          <c:w val="0.76774726189166975"/>
          <c:h val="0.54048007042597934"/>
        </c:manualLayout>
      </c:layout>
      <c:bar3DChart>
        <c:barDir val="col"/>
        <c:grouping val="clustered"/>
        <c:varyColors val="0"/>
        <c:ser>
          <c:idx val="0"/>
          <c:order val="0"/>
          <c:tx>
            <c:strRef>
              <c:f>Лист1!$B$1</c:f>
              <c:strCache>
                <c:ptCount val="1"/>
                <c:pt idx="0">
                  <c:v>ООО "Газпром  трансгаз Ухта" </c:v>
                </c:pt>
              </c:strCache>
            </c:strRef>
          </c:tx>
          <c:spPr>
            <a:solidFill>
              <a:srgbClr val="0BB55C"/>
            </a:solidFill>
            <a:scene3d>
              <a:camera prst="orthographicFront"/>
              <a:lightRig rig="threePt" dir="t"/>
            </a:scene3d>
            <a:sp3d/>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Лист1!$B$2</c:f>
              <c:numCache>
                <c:formatCode>General</c:formatCode>
                <c:ptCount val="1"/>
                <c:pt idx="0">
                  <c:v>16.2</c:v>
                </c:pt>
              </c:numCache>
            </c:numRef>
          </c:val>
        </c:ser>
        <c:ser>
          <c:idx val="1"/>
          <c:order val="1"/>
          <c:tx>
            <c:strRef>
              <c:f>Лист1!$C$1</c:f>
              <c:strCache>
                <c:ptCount val="1"/>
                <c:pt idx="0">
                  <c:v>ООО "Газпром добыча Краснодар" </c:v>
                </c:pt>
              </c:strCache>
            </c:strRef>
          </c:tx>
          <c:spPr>
            <a:solidFill>
              <a:srgbClr val="FF33CC"/>
            </a:solidFill>
          </c:spPr>
          <c:invertIfNegative val="0"/>
          <c:dLbls>
            <c:dLbl>
              <c:idx val="0"/>
              <c:numFmt formatCode="#,##0.0" sourceLinked="0"/>
              <c:spPr/>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dLbl>
            <c:txPr>
              <a:bodyPr/>
              <a:lstStyle/>
              <a:p>
                <a:pPr>
                  <a:defRPr sz="1400">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Лист1!$C$2</c:f>
              <c:numCache>
                <c:formatCode>General</c:formatCode>
                <c:ptCount val="1"/>
                <c:pt idx="0">
                  <c:v>30.2</c:v>
                </c:pt>
              </c:numCache>
            </c:numRef>
          </c:val>
        </c:ser>
        <c:ser>
          <c:idx val="2"/>
          <c:order val="2"/>
          <c:tx>
            <c:strRef>
              <c:f>Лист1!$D$1</c:f>
              <c:strCache>
                <c:ptCount val="1"/>
                <c:pt idx="0">
                  <c:v>Отдел охраны Вуктыльского ГПУ( ПАО "Газпром")</c:v>
                </c:pt>
              </c:strCache>
            </c:strRef>
          </c:tx>
          <c:spPr>
            <a:solidFill>
              <a:srgbClr val="9CFEFE"/>
            </a:solidFill>
          </c:spPr>
          <c:invertIfNegative val="0"/>
          <c:dLbls>
            <c:numFmt formatCode="#,##0.0" sourceLinked="0"/>
            <c:txPr>
              <a:bodyPr/>
              <a:lstStyle/>
              <a:p>
                <a:pPr>
                  <a:defRPr sz="1400" b="1">
                    <a:solidFill>
                      <a:schemeClr val="bg1"/>
                    </a:solidFill>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Основные налогоплательщики</c:v>
                </c:pt>
              </c:strCache>
            </c:strRef>
          </c:cat>
          <c:val>
            <c:numRef>
              <c:f>Лист1!$D$2</c:f>
              <c:numCache>
                <c:formatCode>General</c:formatCode>
                <c:ptCount val="1"/>
                <c:pt idx="0">
                  <c:v>6.8</c:v>
                </c:pt>
              </c:numCache>
            </c:numRef>
          </c:val>
        </c:ser>
        <c:dLbls>
          <c:showLegendKey val="0"/>
          <c:showVal val="0"/>
          <c:showCatName val="0"/>
          <c:showSerName val="0"/>
          <c:showPercent val="0"/>
          <c:showBubbleSize val="0"/>
        </c:dLbls>
        <c:gapWidth val="150"/>
        <c:shape val="cone"/>
        <c:axId val="105795072"/>
        <c:axId val="43539200"/>
        <c:axId val="0"/>
      </c:bar3DChart>
      <c:catAx>
        <c:axId val="105795072"/>
        <c:scaling>
          <c:orientation val="minMax"/>
        </c:scaling>
        <c:delete val="1"/>
        <c:axPos val="b"/>
        <c:majorTickMark val="out"/>
        <c:minorTickMark val="none"/>
        <c:tickLblPos val="nextTo"/>
        <c:crossAx val="43539200"/>
        <c:crosses val="autoZero"/>
        <c:auto val="1"/>
        <c:lblAlgn val="ctr"/>
        <c:lblOffset val="100"/>
        <c:noMultiLvlLbl val="0"/>
      </c:catAx>
      <c:valAx>
        <c:axId val="43539200"/>
        <c:scaling>
          <c:orientation val="minMax"/>
        </c:scaling>
        <c:delete val="1"/>
        <c:axPos val="l"/>
        <c:numFmt formatCode="General" sourceLinked="1"/>
        <c:majorTickMark val="out"/>
        <c:minorTickMark val="none"/>
        <c:tickLblPos val="nextTo"/>
        <c:crossAx val="105795072"/>
        <c:crosses val="autoZero"/>
        <c:crossBetween val="between"/>
      </c:valAx>
      <c:spPr>
        <a:noFill/>
        <a:ln w="25400">
          <a:noFill/>
        </a:ln>
      </c:spPr>
    </c:plotArea>
    <c:legend>
      <c:legendPos val="r"/>
      <c:layout>
        <c:manualLayout>
          <c:xMode val="edge"/>
          <c:yMode val="edge"/>
          <c:x val="0.13682736432139531"/>
          <c:y val="0.64113256792621587"/>
          <c:w val="0.74820320040640076"/>
          <c:h val="0.34583498291763815"/>
        </c:manualLayout>
      </c:layout>
      <c:overlay val="0"/>
      <c:txPr>
        <a:bodyPr/>
        <a:lstStyle/>
        <a:p>
          <a:pPr>
            <a:defRPr sz="1397" b="1" i="1">
              <a:solidFill>
                <a:srgbClr val="FFFF00"/>
              </a:solidFill>
            </a:defRPr>
          </a:pPr>
          <a:endParaRPr lang="ru-RU"/>
        </a:p>
      </c:txPr>
    </c:legend>
    <c:plotVisOnly val="1"/>
    <c:dispBlanksAs val="gap"/>
    <c:showDLblsOverMax val="0"/>
  </c:chart>
  <c:txPr>
    <a:bodyPr/>
    <a:lstStyle/>
    <a:p>
      <a:pPr>
        <a:defRPr sz="1797"/>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layout>
        <c:manualLayout>
          <c:xMode val="edge"/>
          <c:yMode val="edge"/>
          <c:x val="0.75567947647394018"/>
          <c:y val="1.6949884356283647E-2"/>
        </c:manualLayout>
      </c:layout>
      <c:overlay val="0"/>
      <c:txPr>
        <a:bodyPr/>
        <a:lstStyle/>
        <a:p>
          <a:pPr>
            <a:defRPr sz="2000" baseline="0">
              <a:latin typeface="Times New Roman" panose="02020603050405020304" pitchFamily="18" charset="0"/>
            </a:defRPr>
          </a:pPr>
          <a:endParaRPr lang="ru-RU"/>
        </a:p>
      </c:txPr>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0.12669179230981503"/>
          <c:y val="0"/>
          <c:w val="0.85742242797395274"/>
          <c:h val="1"/>
        </c:manualLayout>
      </c:layout>
      <c:pie3DChart>
        <c:varyColors val="1"/>
        <c:ser>
          <c:idx val="0"/>
          <c:order val="0"/>
          <c:tx>
            <c:strRef>
              <c:f>Лист1!$B$1</c:f>
              <c:strCache>
                <c:ptCount val="1"/>
                <c:pt idx="0">
                  <c:v>2022 год</c:v>
                </c:pt>
              </c:strCache>
            </c:strRef>
          </c:tx>
          <c:explosion val="25"/>
          <c:dPt>
            <c:idx val="1"/>
            <c:bubble3D val="0"/>
            <c:spPr>
              <a:solidFill>
                <a:srgbClr val="00B050"/>
              </a:solidFill>
            </c:spPr>
          </c:dPt>
          <c:dPt>
            <c:idx val="2"/>
            <c:bubble3D val="0"/>
            <c:spPr>
              <a:solidFill>
                <a:srgbClr val="FF66CC"/>
              </a:solidFill>
            </c:spPr>
          </c:dPt>
          <c:dPt>
            <c:idx val="3"/>
            <c:bubble3D val="0"/>
            <c:spPr>
              <a:solidFill>
                <a:srgbClr val="6600CC"/>
              </a:solidFill>
            </c:spPr>
          </c:dPt>
          <c:dPt>
            <c:idx val="5"/>
            <c:bubble3D val="0"/>
            <c:spPr>
              <a:solidFill>
                <a:srgbClr val="C00000"/>
              </a:solidFill>
            </c:spPr>
          </c:dPt>
          <c:dPt>
            <c:idx val="6"/>
            <c:bubble3D val="0"/>
            <c:spPr>
              <a:solidFill>
                <a:schemeClr val="tx1"/>
              </a:solidFill>
            </c:spPr>
          </c:dPt>
          <c:dPt>
            <c:idx val="7"/>
            <c:bubble3D val="0"/>
            <c:spPr>
              <a:solidFill>
                <a:srgbClr val="0070C0"/>
              </a:solidFill>
            </c:spPr>
          </c:dPt>
          <c:dPt>
            <c:idx val="8"/>
            <c:bubble3D val="0"/>
            <c:spPr>
              <a:solidFill>
                <a:srgbClr val="FFFF66"/>
              </a:solidFill>
            </c:spPr>
          </c:dPt>
          <c:dPt>
            <c:idx val="9"/>
            <c:bubble3D val="0"/>
            <c:spPr>
              <a:solidFill>
                <a:schemeClr val="accent2"/>
              </a:solidFill>
            </c:spPr>
          </c:dPt>
          <c:dPt>
            <c:idx val="10"/>
            <c:bubble3D val="0"/>
            <c:spPr>
              <a:solidFill>
                <a:schemeClr val="accent5">
                  <a:lumMod val="60000"/>
                  <a:lumOff val="40000"/>
                </a:schemeClr>
              </a:solidFill>
            </c:spPr>
          </c:dPt>
          <c:dPt>
            <c:idx val="11"/>
            <c:bubble3D val="0"/>
            <c:spPr>
              <a:solidFill>
                <a:srgbClr val="66FFFF"/>
              </a:solidFill>
            </c:spPr>
          </c:dPt>
          <c:dPt>
            <c:idx val="12"/>
            <c:bubble3D val="0"/>
            <c:spPr>
              <a:solidFill>
                <a:srgbClr val="66FF66"/>
              </a:solidFill>
            </c:spPr>
          </c:dPt>
          <c:dLbls>
            <c:dLbl>
              <c:idx val="0"/>
              <c:layout>
                <c:manualLayout>
                  <c:x val="-0.15729936962740365"/>
                  <c:y val="-8.6724310574438343E-2"/>
                </c:manualLayout>
              </c:layout>
              <c:showLegendKey val="0"/>
              <c:showVal val="1"/>
              <c:showCatName val="0"/>
              <c:showSerName val="0"/>
              <c:showPercent val="0"/>
              <c:showBubbleSize val="0"/>
            </c:dLbl>
            <c:dLbl>
              <c:idx val="1"/>
              <c:layout>
                <c:manualLayout>
                  <c:x val="9.421981786969906E-2"/>
                  <c:y val="-0.16384770379048794"/>
                </c:manualLayout>
              </c:layout>
              <c:showLegendKey val="0"/>
              <c:showVal val="1"/>
              <c:showCatName val="0"/>
              <c:showSerName val="0"/>
              <c:showPercent val="0"/>
              <c:showBubbleSize val="0"/>
            </c:dLbl>
            <c:dLbl>
              <c:idx val="7"/>
              <c:layout>
                <c:manualLayout>
                  <c:x val="0.1253167210811702"/>
                  <c:y val="6.6747634101260887E-3"/>
                </c:manualLayout>
              </c:layout>
              <c:showLegendKey val="0"/>
              <c:showVal val="1"/>
              <c:showCatName val="0"/>
              <c:showSerName val="0"/>
              <c:showPercent val="0"/>
              <c:showBubbleSize val="0"/>
            </c:dLbl>
            <c:dLbl>
              <c:idx val="8"/>
              <c:layout>
                <c:manualLayout>
                  <c:x val="9.0930308818733402E-2"/>
                  <c:y val="4.831988364929149E-2"/>
                </c:manualLayout>
              </c:layout>
              <c:showLegendKey val="0"/>
              <c:showVal val="1"/>
              <c:showCatName val="0"/>
              <c:showSerName val="0"/>
              <c:showPercent val="0"/>
              <c:showBubbleSize val="0"/>
            </c:dLbl>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Лист1!$A$2:$A$14</c:f>
              <c:strCache>
                <c:ptCount val="13"/>
                <c:pt idx="0">
                  <c:v>"Развитие образования"</c:v>
                </c:pt>
                <c:pt idx="1">
                  <c:v>"Развитие культуры"</c:v>
                </c:pt>
                <c:pt idx="2">
                  <c:v>"Развитие физической культуры и спорта "</c:v>
                </c:pt>
                <c:pt idx="3">
                  <c:v>"Безопасность жизнедеятельности населения"</c:v>
                </c:pt>
                <c:pt idx="4">
                  <c:v> "Развитие экономики"</c:v>
                </c:pt>
                <c:pt idx="5">
                  <c:v> "Развитие транспортной системы"</c:v>
                </c:pt>
                <c:pt idx="6">
                  <c:v>"Социальное развитие и защита населения"</c:v>
                </c:pt>
                <c:pt idx="7">
                  <c:v>"Муниципальное управление"</c:v>
                </c:pt>
                <c:pt idx="8">
                  <c:v>"Развитие строительства и жилищно-коммунального комплекса, энергосбережение и повышение энергоэффективности"</c:v>
                </c:pt>
                <c:pt idx="9">
                  <c:v>"Управление муниципальным имуществом"</c:v>
                </c:pt>
                <c:pt idx="10">
                  <c:v>"Управление муниципальными финансами и муниципальным долгом городского округа Вуктыл"</c:v>
                </c:pt>
                <c:pt idx="11">
                  <c:v> "Формирование современной городской среды"</c:v>
                </c:pt>
                <c:pt idx="12">
                  <c:v>Непрограммные расходы</c:v>
                </c:pt>
              </c:strCache>
            </c:strRef>
          </c:cat>
          <c:val>
            <c:numRef>
              <c:f>Лист1!$B$2:$B$14</c:f>
              <c:numCache>
                <c:formatCode>0.0</c:formatCode>
                <c:ptCount val="13"/>
                <c:pt idx="0">
                  <c:v>51.4</c:v>
                </c:pt>
                <c:pt idx="1">
                  <c:v>10.7</c:v>
                </c:pt>
                <c:pt idx="2">
                  <c:v>1.6</c:v>
                </c:pt>
                <c:pt idx="3">
                  <c:v>1.2</c:v>
                </c:pt>
                <c:pt idx="4">
                  <c:v>0.1</c:v>
                </c:pt>
                <c:pt idx="5">
                  <c:v>5.2</c:v>
                </c:pt>
                <c:pt idx="6">
                  <c:v>0.7</c:v>
                </c:pt>
                <c:pt idx="7">
                  <c:v>11.9</c:v>
                </c:pt>
                <c:pt idx="8">
                  <c:v>8.9</c:v>
                </c:pt>
                <c:pt idx="9">
                  <c:v>2.8</c:v>
                </c:pt>
                <c:pt idx="10">
                  <c:v>2.1</c:v>
                </c:pt>
                <c:pt idx="11">
                  <c:v>0.5</c:v>
                </c:pt>
                <c:pt idx="12">
                  <c:v>3</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ru-RU"/>
    </a:p>
  </c:txPr>
  <c:externalData r:id="rId1">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2"/>
    </mc:Choice>
    <mc:Fallback>
      <c:style val="32"/>
    </mc:Fallback>
  </mc:AlternateContent>
  <c:chart>
    <c:autoTitleDeleted val="0"/>
    <c:plotArea>
      <c:layout>
        <c:manualLayout>
          <c:layoutTarget val="inner"/>
          <c:xMode val="edge"/>
          <c:yMode val="edge"/>
          <c:x val="0.30382076677868686"/>
          <c:y val="0"/>
          <c:w val="0.4582775962340831"/>
          <c:h val="0.95358702834188014"/>
        </c:manualLayout>
      </c:layout>
      <c:barChart>
        <c:barDir val="bar"/>
        <c:grouping val="clustered"/>
        <c:varyColors val="0"/>
        <c:ser>
          <c:idx val="0"/>
          <c:order val="0"/>
          <c:tx>
            <c:strRef>
              <c:f>Лист1!$B$1</c:f>
              <c:strCache>
                <c:ptCount val="1"/>
                <c:pt idx="0">
                  <c:v>месяц</c:v>
                </c:pt>
              </c:strCache>
            </c:strRef>
          </c:tx>
          <c:spPr>
            <a:solidFill>
              <a:srgbClr val="66FF66"/>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Лист1!$B$2:$B$10</c:f>
              <c:numCache>
                <c:formatCode>General</c:formatCode>
                <c:ptCount val="9"/>
                <c:pt idx="0">
                  <c:v>34.6</c:v>
                </c:pt>
                <c:pt idx="1">
                  <c:v>6.02</c:v>
                </c:pt>
                <c:pt idx="2">
                  <c:v>139.54</c:v>
                </c:pt>
                <c:pt idx="3">
                  <c:v>363.85</c:v>
                </c:pt>
                <c:pt idx="4">
                  <c:v>2696.78</c:v>
                </c:pt>
                <c:pt idx="5">
                  <c:v>671.14</c:v>
                </c:pt>
                <c:pt idx="6">
                  <c:v>169.05</c:v>
                </c:pt>
                <c:pt idx="7">
                  <c:v>14.93</c:v>
                </c:pt>
                <c:pt idx="8">
                  <c:v>851.7</c:v>
                </c:pt>
              </c:numCache>
            </c:numRef>
          </c:val>
        </c:ser>
        <c:ser>
          <c:idx val="1"/>
          <c:order val="1"/>
          <c:tx>
            <c:strRef>
              <c:f>Лист1!$C$1</c:f>
              <c:strCache>
                <c:ptCount val="1"/>
                <c:pt idx="0">
                  <c:v>год</c:v>
                </c:pt>
              </c:strCache>
            </c:strRef>
          </c:tx>
          <c:spPr>
            <a:solidFill>
              <a:srgbClr val="FF66FF"/>
            </a:solidFill>
          </c:spPr>
          <c:invertIfNegative val="0"/>
          <c:dLbls>
            <c:numFmt formatCode="#,##0.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Лист1!$A$2:$A$10</c:f>
              <c:strCache>
                <c:ptCount val="9"/>
                <c:pt idx="0">
                  <c:v>Обслуживание государственного и муниципального долга</c:v>
                </c:pt>
                <c:pt idx="1">
                  <c:v>Физическая культура и спорт</c:v>
                </c:pt>
                <c:pt idx="2">
                  <c:v>Социальная политика</c:v>
                </c:pt>
                <c:pt idx="3">
                  <c:v>Культура, кинематография </c:v>
                </c:pt>
                <c:pt idx="4">
                  <c:v>Образование</c:v>
                </c:pt>
                <c:pt idx="5">
                  <c:v>Жилищно-коммунальное хозяйство</c:v>
                </c:pt>
                <c:pt idx="6">
                  <c:v>Национальная экономика</c:v>
                </c:pt>
                <c:pt idx="7">
                  <c:v>Национальная безопасность и правоохранительная деятельность</c:v>
                </c:pt>
                <c:pt idx="8">
                  <c:v>Общегосударственные вопросы</c:v>
                </c:pt>
              </c:strCache>
            </c:strRef>
          </c:cat>
          <c:val>
            <c:numRef>
              <c:f>Лист1!$C$2:$C$10</c:f>
              <c:numCache>
                <c:formatCode>General</c:formatCode>
                <c:ptCount val="9"/>
                <c:pt idx="0">
                  <c:v>415.21</c:v>
                </c:pt>
                <c:pt idx="1">
                  <c:v>72.3</c:v>
                </c:pt>
                <c:pt idx="2">
                  <c:v>1674.43</c:v>
                </c:pt>
                <c:pt idx="3">
                  <c:v>4366.21</c:v>
                </c:pt>
                <c:pt idx="4">
                  <c:v>32361.39</c:v>
                </c:pt>
                <c:pt idx="5">
                  <c:v>8053.67</c:v>
                </c:pt>
                <c:pt idx="6">
                  <c:v>2028.56</c:v>
                </c:pt>
                <c:pt idx="7">
                  <c:v>179.17</c:v>
                </c:pt>
                <c:pt idx="8">
                  <c:v>10220.379999999999</c:v>
                </c:pt>
              </c:numCache>
            </c:numRef>
          </c:val>
        </c:ser>
        <c:dLbls>
          <c:showLegendKey val="0"/>
          <c:showVal val="0"/>
          <c:showCatName val="0"/>
          <c:showSerName val="0"/>
          <c:showPercent val="0"/>
          <c:showBubbleSize val="0"/>
        </c:dLbls>
        <c:gapWidth val="150"/>
        <c:axId val="146336768"/>
        <c:axId val="135366336"/>
      </c:barChart>
      <c:catAx>
        <c:axId val="146336768"/>
        <c:scaling>
          <c:orientation val="minMax"/>
        </c:scaling>
        <c:delete val="0"/>
        <c:axPos val="l"/>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135366336"/>
        <c:crosses val="autoZero"/>
        <c:auto val="1"/>
        <c:lblAlgn val="ctr"/>
        <c:lblOffset val="100"/>
        <c:noMultiLvlLbl val="0"/>
      </c:catAx>
      <c:valAx>
        <c:axId val="135366336"/>
        <c:scaling>
          <c:orientation val="minMax"/>
        </c:scaling>
        <c:delete val="1"/>
        <c:axPos val="b"/>
        <c:majorGridlines/>
        <c:numFmt formatCode="General" sourceLinked="1"/>
        <c:majorTickMark val="out"/>
        <c:minorTickMark val="none"/>
        <c:tickLblPos val="nextTo"/>
        <c:crossAx val="146336768"/>
        <c:crosses val="autoZero"/>
        <c:crossBetween val="between"/>
      </c:valAx>
      <c:spPr>
        <a:gradFill>
          <a:gsLst>
            <a:gs pos="0">
              <a:schemeClr val="bg2">
                <a:lumMod val="50000"/>
              </a:schemeClr>
            </a:gs>
            <a:gs pos="50000">
              <a:schemeClr val="accent1">
                <a:tint val="44500"/>
                <a:satMod val="160000"/>
              </a:schemeClr>
            </a:gs>
            <a:gs pos="100000">
              <a:schemeClr val="accent1">
                <a:tint val="23500"/>
                <a:satMod val="160000"/>
              </a:schemeClr>
            </a:gs>
          </a:gsLst>
          <a:lin ang="5400000" scaled="0"/>
        </a:gradFill>
        <a:scene3d>
          <a:camera prst="orthographicFront"/>
          <a:lightRig rig="threePt" dir="t"/>
        </a:scene3d>
        <a:sp3d>
          <a:bevelT/>
        </a:sp3d>
      </c:spPr>
    </c:plotArea>
    <c:legend>
      <c:legendPos val="r"/>
      <c:layout>
        <c:manualLayout>
          <c:xMode val="edge"/>
          <c:yMode val="edge"/>
          <c:x val="0.84488513152590428"/>
          <c:y val="2.8543794841508839E-2"/>
          <c:w val="7.2716212170434488E-2"/>
          <c:h val="8.8913731807576932E-2"/>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noFill/>
        <a:ln w="25400">
          <a:noFill/>
        </a:ln>
      </c:spPr>
    </c:sideWall>
    <c:backWall>
      <c:thickness val="0"/>
      <c:spPr>
        <a:blipFill>
          <a:blip xmlns:r="http://schemas.openxmlformats.org/officeDocument/2006/relationships" r:embed="rId1"/>
          <a:tile tx="0" ty="0" sx="100000" sy="100000" flip="none" algn="tl"/>
        </a:blipFill>
        <a:ln w="25400">
          <a:noFill/>
        </a:ln>
      </c:spPr>
    </c:backWall>
    <c:plotArea>
      <c:layout/>
      <c:bar3DChart>
        <c:barDir val="col"/>
        <c:grouping val="clustered"/>
        <c:varyColors val="0"/>
        <c:ser>
          <c:idx val="0"/>
          <c:order val="0"/>
          <c:tx>
            <c:strRef>
              <c:f>Лист1!$B$1</c:f>
              <c:strCache>
                <c:ptCount val="1"/>
                <c:pt idx="0">
                  <c:v>в год</c:v>
                </c:pt>
              </c:strCache>
            </c:strRef>
          </c:tx>
          <c:spPr>
            <a:solidFill>
              <a:srgbClr val="66FFFF"/>
            </a:solidFill>
          </c:spPr>
          <c:invertIfNegative val="0"/>
          <c:dLbls>
            <c:numFmt formatCode="#,##0.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Лист1!$B$2:$B$7</c:f>
              <c:numCache>
                <c:formatCode>#,##0.00_ ;\-#,##0.00\ </c:formatCode>
                <c:ptCount val="6"/>
                <c:pt idx="0">
                  <c:v>142.72708767962308</c:v>
                </c:pt>
                <c:pt idx="1">
                  <c:v>42.882628312757205</c:v>
                </c:pt>
                <c:pt idx="2">
                  <c:v>113.33978957709826</c:v>
                </c:pt>
                <c:pt idx="3">
                  <c:v>126.345664140625</c:v>
                </c:pt>
                <c:pt idx="4">
                  <c:v>53.432743566433565</c:v>
                </c:pt>
                <c:pt idx="5">
                  <c:v>48.533586117647062</c:v>
                </c:pt>
              </c:numCache>
            </c:numRef>
          </c:val>
        </c:ser>
        <c:ser>
          <c:idx val="1"/>
          <c:order val="1"/>
          <c:tx>
            <c:strRef>
              <c:f>Лист1!$C$1</c:f>
              <c:strCache>
                <c:ptCount val="1"/>
                <c:pt idx="0">
                  <c:v>в месяц</c:v>
                </c:pt>
              </c:strCache>
            </c:strRef>
          </c:tx>
          <c:spPr>
            <a:solidFill>
              <a:srgbClr val="FF66FF"/>
            </a:solidFill>
          </c:spPr>
          <c:invertIfNegative val="0"/>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Сады</c:v>
                </c:pt>
                <c:pt idx="1">
                  <c:v>ЦВР</c:v>
                </c:pt>
                <c:pt idx="2">
                  <c:v>Школы</c:v>
                </c:pt>
                <c:pt idx="3">
                  <c:v>ДМШ</c:v>
                </c:pt>
                <c:pt idx="4">
                  <c:v>ДХШ</c:v>
                </c:pt>
                <c:pt idx="5">
                  <c:v>КДЮСШ</c:v>
                </c:pt>
              </c:strCache>
            </c:strRef>
          </c:cat>
          <c:val>
            <c:numRef>
              <c:f>Лист1!$C$2:$C$7</c:f>
              <c:numCache>
                <c:formatCode>#,##0.00;[Red]#,##0.00</c:formatCode>
                <c:ptCount val="6"/>
                <c:pt idx="0">
                  <c:v>11.893923973301924</c:v>
                </c:pt>
                <c:pt idx="1">
                  <c:v>3.5735523593964338</c:v>
                </c:pt>
                <c:pt idx="2">
                  <c:v>9.4449824647581888</c:v>
                </c:pt>
                <c:pt idx="3">
                  <c:v>10.528805345052083</c:v>
                </c:pt>
                <c:pt idx="4">
                  <c:v>4.4527286305361304</c:v>
                </c:pt>
                <c:pt idx="5">
                  <c:v>4.0444655098039215</c:v>
                </c:pt>
              </c:numCache>
            </c:numRef>
          </c:val>
        </c:ser>
        <c:dLbls>
          <c:showLegendKey val="0"/>
          <c:showVal val="0"/>
          <c:showCatName val="0"/>
          <c:showSerName val="0"/>
          <c:showPercent val="0"/>
          <c:showBubbleSize val="0"/>
        </c:dLbls>
        <c:gapWidth val="150"/>
        <c:shape val="cylinder"/>
        <c:axId val="145672192"/>
        <c:axId val="135369216"/>
        <c:axId val="0"/>
      </c:bar3DChart>
      <c:catAx>
        <c:axId val="14567219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35369216"/>
        <c:crosses val="autoZero"/>
        <c:auto val="1"/>
        <c:lblAlgn val="ctr"/>
        <c:lblOffset val="100"/>
        <c:noMultiLvlLbl val="0"/>
      </c:catAx>
      <c:valAx>
        <c:axId val="135369216"/>
        <c:scaling>
          <c:orientation val="minMax"/>
        </c:scaling>
        <c:delete val="1"/>
        <c:axPos val="l"/>
        <c:numFmt formatCode="#,##0.00_ ;\-#,##0.00\ " sourceLinked="1"/>
        <c:majorTickMark val="out"/>
        <c:minorTickMark val="none"/>
        <c:tickLblPos val="nextTo"/>
        <c:crossAx val="145672192"/>
        <c:crosses val="autoZero"/>
        <c:crossBetween val="between"/>
      </c:valAx>
    </c:plotArea>
    <c:legend>
      <c:legendPos val="r"/>
      <c:layout>
        <c:manualLayout>
          <c:xMode val="edge"/>
          <c:yMode val="edge"/>
          <c:x val="0.84835515091863534"/>
          <c:y val="3.6406496062992136E-2"/>
          <c:w val="0.12254909387172469"/>
          <c:h val="0.1838366607499535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c:v>
                </c:pt>
              </c:strCache>
            </c:strRef>
          </c:tx>
          <c:explosion val="25"/>
          <c:dPt>
            <c:idx val="0"/>
            <c:bubble3D val="0"/>
            <c:spPr>
              <a:solidFill>
                <a:srgbClr val="00B0F0"/>
              </a:solidFill>
            </c:spPr>
          </c:dPt>
          <c:dPt>
            <c:idx val="1"/>
            <c:bubble3D val="0"/>
            <c:spPr>
              <a:solidFill>
                <a:srgbClr val="92D050"/>
              </a:solidFill>
            </c:spPr>
          </c:dPt>
          <c:dPt>
            <c:idx val="2"/>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48.4</c:v>
                </c:pt>
                <c:pt idx="1">
                  <c:v>50.3</c:v>
                </c:pt>
                <c:pt idx="2">
                  <c:v>51.4</c:v>
                </c:pt>
              </c:numCache>
            </c:numRef>
          </c:val>
        </c:ser>
        <c:dLbls>
          <c:showLegendKey val="0"/>
          <c:showVal val="0"/>
          <c:showCatName val="0"/>
          <c:showSerName val="0"/>
          <c:showPercent val="0"/>
          <c:showBubbleSize val="0"/>
          <c:showLeaderLines val="1"/>
        </c:dLbls>
      </c:pie3DChart>
    </c:plotArea>
    <c:legend>
      <c:legendPos val="r"/>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1"/>
            <c:bubble3D val="0"/>
            <c:spPr>
              <a:solidFill>
                <a:srgbClr val="C00000"/>
              </a:solidFill>
            </c:spPr>
          </c:dPt>
          <c:dPt>
            <c:idx val="2"/>
            <c:bubble3D val="0"/>
            <c:spPr>
              <a:solidFill>
                <a:srgbClr val="FFFF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9.6</c:v>
                </c:pt>
                <c:pt idx="1">
                  <c:v>10.9</c:v>
                </c:pt>
                <c:pt idx="2">
                  <c:v>10.7</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1"/>
    </c:view3D>
    <c:floor>
      <c:thickness val="0"/>
      <c:spPr>
        <a:scene3d>
          <a:camera prst="orthographicFront"/>
          <a:lightRig rig="threePt" dir="t"/>
        </a:scene3d>
        <a:sp3d>
          <a:bevelT/>
          <a:contourClr>
            <a:srgbClr val="000000"/>
          </a:contourClr>
        </a:sp3d>
      </c:spPr>
    </c:floor>
    <c:sideWall>
      <c:thickness val="0"/>
      <c:spPr>
        <a:pattFill prst="sphere">
          <a:fgClr>
            <a:schemeClr val="accent1"/>
          </a:fgClr>
          <a:bgClr>
            <a:schemeClr val="bg1"/>
          </a:bgClr>
        </a:pattFill>
      </c:spPr>
    </c:sideWall>
    <c:backWall>
      <c:thickness val="0"/>
      <c:spPr>
        <a:pattFill prst="sphere">
          <a:fgClr>
            <a:schemeClr val="accent1"/>
          </a:fgClr>
          <a:bgClr>
            <a:schemeClr val="bg1"/>
          </a:bgClr>
        </a:pattFill>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0000FF"/>
              </a:solidFill>
            </c:spPr>
          </c:dPt>
          <c:dPt>
            <c:idx val="1"/>
            <c:invertIfNegative val="0"/>
            <c:bubble3D val="0"/>
            <c:spPr>
              <a:solidFill>
                <a:srgbClr val="00B050"/>
              </a:solidFill>
            </c:spPr>
          </c:dPt>
          <c:dPt>
            <c:idx val="2"/>
            <c:invertIfNegative val="0"/>
            <c:bubble3D val="0"/>
            <c:spPr>
              <a:solidFill>
                <a:srgbClr val="C00000"/>
              </a:solidFill>
            </c:spPr>
          </c:dPt>
          <c:dLbls>
            <c:dLbl>
              <c:idx val="0"/>
              <c:layout>
                <c:manualLayout>
                  <c:x val="2.1773986703809314E-3"/>
                  <c:y val="-8.3554630493552509E-2"/>
                </c:manualLayout>
              </c:layout>
              <c:showLegendKey val="0"/>
              <c:showVal val="1"/>
              <c:showCatName val="0"/>
              <c:showSerName val="0"/>
              <c:showPercent val="0"/>
              <c:showBubbleSize val="0"/>
            </c:dLbl>
            <c:dLbl>
              <c:idx val="1"/>
              <c:layout>
                <c:manualLayout>
                  <c:x val="2.1773986703808516E-3"/>
                  <c:y val="-8.3554630493552509E-2"/>
                </c:manualLayout>
              </c:layout>
              <c:showLegendKey val="0"/>
              <c:showVal val="1"/>
              <c:showCatName val="0"/>
              <c:showSerName val="0"/>
              <c:showPercent val="0"/>
              <c:showBubbleSize val="0"/>
            </c:dLbl>
            <c:dLbl>
              <c:idx val="2"/>
              <c:layout>
                <c:manualLayout>
                  <c:x val="4.354797340761783E-3"/>
                  <c:y val="-6.8362879494724749E-2"/>
                </c:manualLayout>
              </c:layout>
              <c:showLegendKey val="0"/>
              <c:showVal val="1"/>
              <c:showCatName val="0"/>
              <c:showSerName val="0"/>
              <c:showPercent val="0"/>
              <c:showBubbleSize val="0"/>
            </c:dLbl>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1.9</c:v>
                </c:pt>
                <c:pt idx="1">
                  <c:v>1.6</c:v>
                </c:pt>
                <c:pt idx="2">
                  <c:v>1.6</c:v>
                </c:pt>
              </c:numCache>
            </c:numRef>
          </c:val>
        </c:ser>
        <c:dLbls>
          <c:showLegendKey val="0"/>
          <c:showVal val="0"/>
          <c:showCatName val="0"/>
          <c:showSerName val="0"/>
          <c:showPercent val="0"/>
          <c:showBubbleSize val="0"/>
        </c:dLbls>
        <c:gapWidth val="150"/>
        <c:shape val="cylinder"/>
        <c:axId val="148007424"/>
        <c:axId val="148622720"/>
        <c:axId val="0"/>
      </c:bar3DChart>
      <c:catAx>
        <c:axId val="14800742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8622720"/>
        <c:crosses val="autoZero"/>
        <c:auto val="1"/>
        <c:lblAlgn val="ctr"/>
        <c:lblOffset val="100"/>
        <c:noMultiLvlLbl val="0"/>
      </c:catAx>
      <c:valAx>
        <c:axId val="148622720"/>
        <c:scaling>
          <c:orientation val="minMax"/>
        </c:scaling>
        <c:delete val="1"/>
        <c:axPos val="l"/>
        <c:numFmt formatCode="General" sourceLinked="1"/>
        <c:majorTickMark val="out"/>
        <c:minorTickMark val="none"/>
        <c:tickLblPos val="nextTo"/>
        <c:crossAx val="148007424"/>
        <c:crosses val="autoZero"/>
        <c:crossBetween val="between"/>
      </c:valAx>
      <c:spPr>
        <a:pattFill prst="pct5">
          <a:fgClr>
            <a:schemeClr val="accent1"/>
          </a:fgClr>
          <a:bgClr>
            <a:schemeClr val="bg1"/>
          </a:bgClr>
        </a:pattFill>
      </c:spPr>
    </c:plotArea>
    <c:plotVisOnly val="1"/>
    <c:dispBlanksAs val="gap"/>
    <c:showDLblsOverMax val="0"/>
  </c:chart>
  <c:txPr>
    <a:bodyPr/>
    <a:lstStyle/>
    <a:p>
      <a:pPr>
        <a:defRPr sz="1800"/>
      </a:pPr>
      <a:endParaRPr lang="ru-RU"/>
    </a:p>
  </c:txPr>
  <c:externalData r:id="rId1">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66FF66"/>
              </a:solidFill>
            </c:spPr>
          </c:dPt>
          <c:dPt>
            <c:idx val="1"/>
            <c:invertIfNegative val="0"/>
            <c:bubble3D val="0"/>
            <c:spPr>
              <a:solidFill>
                <a:srgbClr val="66FFFF"/>
              </a:solidFill>
            </c:spPr>
          </c:dPt>
          <c:dPt>
            <c:idx val="2"/>
            <c:invertIfNegative val="0"/>
            <c:bubble3D val="0"/>
            <c:spPr>
              <a:solidFill>
                <a:srgbClr val="FF66FF"/>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0.8</c:v>
                </c:pt>
                <c:pt idx="1">
                  <c:v>1.2</c:v>
                </c:pt>
                <c:pt idx="2">
                  <c:v>1.2</c:v>
                </c:pt>
              </c:numCache>
            </c:numRef>
          </c:val>
        </c:ser>
        <c:dLbls>
          <c:showLegendKey val="0"/>
          <c:showVal val="0"/>
          <c:showCatName val="0"/>
          <c:showSerName val="0"/>
          <c:showPercent val="0"/>
          <c:showBubbleSize val="0"/>
        </c:dLbls>
        <c:gapWidth val="150"/>
        <c:axId val="149464064"/>
        <c:axId val="148626176"/>
      </c:barChart>
      <c:catAx>
        <c:axId val="14946406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8626176"/>
        <c:crosses val="autoZero"/>
        <c:auto val="1"/>
        <c:lblAlgn val="ctr"/>
        <c:lblOffset val="100"/>
        <c:noMultiLvlLbl val="0"/>
      </c:catAx>
      <c:valAx>
        <c:axId val="148626176"/>
        <c:scaling>
          <c:orientation val="minMax"/>
        </c:scaling>
        <c:delete val="1"/>
        <c:axPos val="l"/>
        <c:numFmt formatCode="General" sourceLinked="1"/>
        <c:majorTickMark val="out"/>
        <c:minorTickMark val="none"/>
        <c:tickLblPos val="nextTo"/>
        <c:crossAx val="149464064"/>
        <c:crosses val="autoZero"/>
        <c:crossBetween val="between"/>
      </c:valAx>
    </c:plotArea>
    <c:plotVisOnly val="1"/>
    <c:dispBlanksAs val="gap"/>
    <c:showDLblsOverMax val="0"/>
  </c:chart>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txPr>
    <a:bodyPr/>
    <a:lstStyle/>
    <a:p>
      <a:pPr>
        <a:defRPr sz="1800"/>
      </a:pPr>
      <a:endParaRPr lang="ru-RU"/>
    </a:p>
  </c:txPr>
  <c:externalData r:id="rId1">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autoTitleDeleted val="1"/>
    <c:plotArea>
      <c:layout/>
      <c:barChart>
        <c:barDir val="bar"/>
        <c:grouping val="clustered"/>
        <c:varyColors val="0"/>
        <c:ser>
          <c:idx val="0"/>
          <c:order val="0"/>
          <c:tx>
            <c:strRef>
              <c:f>Лист1!$B$1</c:f>
              <c:strCache>
                <c:ptCount val="1"/>
                <c:pt idx="0">
                  <c:v>Ряд 1</c:v>
                </c:pt>
              </c:strCache>
            </c:strRef>
          </c:tx>
          <c:invertIfNegative val="0"/>
          <c:dPt>
            <c:idx val="0"/>
            <c:invertIfNegative val="0"/>
            <c:bubble3D val="0"/>
            <c:spPr>
              <a:solidFill>
                <a:srgbClr val="FF66FF"/>
              </a:solidFill>
            </c:spPr>
          </c:dPt>
          <c:dPt>
            <c:idx val="1"/>
            <c:invertIfNegative val="0"/>
            <c:bubble3D val="0"/>
            <c:spPr>
              <a:solidFill>
                <a:srgbClr val="00B0F0"/>
              </a:solidFill>
            </c:spPr>
          </c:dPt>
          <c:dPt>
            <c:idx val="2"/>
            <c:invertIfNegative val="0"/>
            <c:bubble3D val="0"/>
            <c:spPr>
              <a:solidFill>
                <a:srgbClr val="00B050"/>
              </a:solidFill>
            </c:spPr>
          </c:dPt>
          <c:dLbls>
            <c:txPr>
              <a:bodyPr/>
              <a:lstStyle/>
              <a:p>
                <a:pPr>
                  <a:defRPr baseline="0"/>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0.2</c:v>
                </c:pt>
                <c:pt idx="1">
                  <c:v>0.1</c:v>
                </c:pt>
                <c:pt idx="2">
                  <c:v>0.1</c:v>
                </c:pt>
              </c:numCache>
            </c:numRef>
          </c:val>
        </c:ser>
        <c:dLbls>
          <c:showLegendKey val="0"/>
          <c:showVal val="0"/>
          <c:showCatName val="0"/>
          <c:showSerName val="0"/>
          <c:showPercent val="0"/>
          <c:showBubbleSize val="0"/>
        </c:dLbls>
        <c:gapWidth val="150"/>
        <c:axId val="149997056"/>
        <c:axId val="149066816"/>
      </c:barChart>
      <c:catAx>
        <c:axId val="149997056"/>
        <c:scaling>
          <c:orientation val="minMax"/>
        </c:scaling>
        <c:delete val="0"/>
        <c:axPos val="l"/>
        <c:majorTickMark val="out"/>
        <c:minorTickMark val="none"/>
        <c:tickLblPos val="nextTo"/>
        <c:crossAx val="149066816"/>
        <c:crosses val="autoZero"/>
        <c:auto val="1"/>
        <c:lblAlgn val="ctr"/>
        <c:lblOffset val="100"/>
        <c:noMultiLvlLbl val="0"/>
      </c:catAx>
      <c:valAx>
        <c:axId val="149066816"/>
        <c:scaling>
          <c:orientation val="minMax"/>
        </c:scaling>
        <c:delete val="1"/>
        <c:axPos val="b"/>
        <c:numFmt formatCode="General" sourceLinked="1"/>
        <c:majorTickMark val="out"/>
        <c:minorTickMark val="none"/>
        <c:tickLblPos val="nextTo"/>
        <c:crossAx val="149997056"/>
        <c:crosses val="autoZero"/>
        <c:crossBetween val="between"/>
      </c:valAx>
    </c:plotArea>
    <c:plotVisOnly val="1"/>
    <c:dispBlanksAs val="gap"/>
    <c:showDLblsOverMax val="0"/>
  </c:chart>
  <c:txPr>
    <a:bodyPr/>
    <a:lstStyle/>
    <a:p>
      <a:pPr>
        <a:defRPr sz="1400" b="1" i="0" baseline="0">
          <a:latin typeface="Times New Roman" panose="02020603050405020304" pitchFamily="18" charset="0"/>
        </a:defRPr>
      </a:pPr>
      <a:endParaRPr lang="ru-RU"/>
    </a:p>
  </c:txPr>
  <c:externalData r:id="rId1">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Столбец1</c:v>
                </c:pt>
              </c:strCache>
            </c:strRef>
          </c:tx>
          <c:explosion val="25"/>
          <c:dPt>
            <c:idx val="0"/>
            <c:bubble3D val="0"/>
            <c:spPr>
              <a:solidFill>
                <a:srgbClr val="00B0F0"/>
              </a:solidFill>
            </c:spPr>
          </c:dPt>
          <c:dPt>
            <c:idx val="2"/>
            <c:bubble3D val="0"/>
            <c:spPr>
              <a:solidFill>
                <a:srgbClr val="FFC00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 </c:v>
                </c:pt>
                <c:pt idx="2">
                  <c:v>2022 год</c:v>
                </c:pt>
              </c:strCache>
            </c:strRef>
          </c:cat>
          <c:val>
            <c:numRef>
              <c:f>Лист1!$B$2:$B$4</c:f>
              <c:numCache>
                <c:formatCode>General</c:formatCode>
                <c:ptCount val="3"/>
                <c:pt idx="0">
                  <c:v>7.9</c:v>
                </c:pt>
                <c:pt idx="1">
                  <c:v>5.3</c:v>
                </c:pt>
                <c:pt idx="2">
                  <c:v>5.2</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plotArea>
      <c:layout/>
      <c:pieChart>
        <c:varyColors val="1"/>
        <c:ser>
          <c:idx val="0"/>
          <c:order val="0"/>
          <c:tx>
            <c:strRef>
              <c:f>Лист1!$B$1</c:f>
              <c:strCache>
                <c:ptCount val="1"/>
                <c:pt idx="0">
                  <c:v>Продажи</c:v>
                </c:pt>
              </c:strCache>
            </c:strRef>
          </c:tx>
          <c:explosion val="25"/>
          <c:dPt>
            <c:idx val="0"/>
            <c:bubble3D val="0"/>
            <c:spPr>
              <a:solidFill>
                <a:srgbClr val="FF66CC"/>
              </a:solidFill>
            </c:spPr>
          </c:dPt>
          <c:dPt>
            <c:idx val="2"/>
            <c:bubble3D val="0"/>
            <c:spPr>
              <a:solidFill>
                <a:srgbClr val="66FF66"/>
              </a:solidFill>
            </c:spPr>
          </c:dPt>
          <c:dLbls>
            <c:numFmt formatCode="#,##0.0" sourceLinked="0"/>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7392.9</c:v>
                </c:pt>
                <c:pt idx="1">
                  <c:v>7648.9</c:v>
                </c:pt>
                <c:pt idx="2">
                  <c:v>7649.9</c:v>
                </c:pt>
              </c:numCache>
            </c:numRef>
          </c:val>
        </c:ser>
        <c:dLbls>
          <c:showLegendKey val="0"/>
          <c:showVal val="0"/>
          <c:showCatName val="0"/>
          <c:showSerName val="0"/>
          <c:showPercent val="0"/>
          <c:showBubbleSize val="0"/>
          <c:showLeaderLines val="1"/>
        </c:dLbls>
        <c:firstSliceAng val="0"/>
      </c:pieChart>
    </c:plotArea>
    <c:legend>
      <c:legendPos val="r"/>
      <c:layout>
        <c:manualLayout>
          <c:xMode val="edge"/>
          <c:yMode val="edge"/>
          <c:x val="0.60348706074910929"/>
          <c:y val="0.48234545842248849"/>
          <c:w val="0.22540344714019103"/>
          <c:h val="0.37382260163677666"/>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17868484768957585"/>
          <c:y val="0"/>
          <c:w val="0.77823822353536276"/>
          <c:h val="0.53893206208232647"/>
        </c:manualLayout>
      </c:layout>
      <c:bar3DChart>
        <c:barDir val="col"/>
        <c:grouping val="clustered"/>
        <c:varyColors val="0"/>
        <c:ser>
          <c:idx val="0"/>
          <c:order val="0"/>
          <c:tx>
            <c:strRef>
              <c:f>Лист1!$B$1</c:f>
              <c:strCache>
                <c:ptCount val="1"/>
                <c:pt idx="0">
                  <c:v>доходы</c:v>
                </c:pt>
              </c:strCache>
            </c:strRef>
          </c:tx>
          <c:invertIfNegative val="0"/>
          <c:dLbls>
            <c:dLbl>
              <c:idx val="0"/>
              <c:layout>
                <c:manualLayout>
                  <c:x val="-3.1200995882060462E-3"/>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Лист1!$B$2:$B$7</c:f>
              <c:numCache>
                <c:formatCode>#,##0.0</c:formatCode>
                <c:ptCount val="6"/>
                <c:pt idx="0">
                  <c:v>9219.6</c:v>
                </c:pt>
                <c:pt idx="1">
                  <c:v>3886.7</c:v>
                </c:pt>
                <c:pt idx="2">
                  <c:v>1641.1</c:v>
                </c:pt>
                <c:pt idx="3">
                  <c:v>3791.3</c:v>
                </c:pt>
                <c:pt idx="4">
                  <c:v>2838.7</c:v>
                </c:pt>
                <c:pt idx="5">
                  <c:v>772.8</c:v>
                </c:pt>
              </c:numCache>
            </c:numRef>
          </c:val>
        </c:ser>
        <c:ser>
          <c:idx val="1"/>
          <c:order val="1"/>
          <c:tx>
            <c:strRef>
              <c:f>Лист1!$C$1</c:f>
              <c:strCache>
                <c:ptCount val="1"/>
                <c:pt idx="0">
                  <c:v>расходы</c:v>
                </c:pt>
              </c:strCache>
            </c:strRef>
          </c:tx>
          <c:invertIfNegative val="0"/>
          <c:dLbls>
            <c:dLbl>
              <c:idx val="0"/>
              <c:layout>
                <c:manualLayout>
                  <c:x val="7.7700838340366552E-4"/>
                  <c:y val="5.3398588931775947E-3"/>
                </c:manualLayout>
              </c:layout>
              <c:showLegendKey val="0"/>
              <c:showVal val="1"/>
              <c:showCatName val="0"/>
              <c:showSerName val="0"/>
              <c:showPercent val="0"/>
              <c:showBubbleSize val="0"/>
            </c:dLbl>
            <c:txPr>
              <a:bodyPr rot="-5400000" vert="horz"/>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ГО "Сыктывкар"</c:v>
                </c:pt>
                <c:pt idx="1">
                  <c:v>ГО "Воркута"</c:v>
                </c:pt>
                <c:pt idx="2">
                  <c:v>ГО "Инта"</c:v>
                </c:pt>
                <c:pt idx="3">
                  <c:v>ГО "Ухта" </c:v>
                </c:pt>
                <c:pt idx="4">
                  <c:v>ГО "Усинск"</c:v>
                </c:pt>
                <c:pt idx="5">
                  <c:v>ГО "Вуктыл"</c:v>
                </c:pt>
              </c:strCache>
            </c:strRef>
          </c:cat>
          <c:val>
            <c:numRef>
              <c:f>Лист1!$C$2:$C$7</c:f>
              <c:numCache>
                <c:formatCode>#,##0.0</c:formatCode>
                <c:ptCount val="6"/>
                <c:pt idx="0">
                  <c:v>9503.7000000000007</c:v>
                </c:pt>
                <c:pt idx="1">
                  <c:v>4038.7</c:v>
                </c:pt>
                <c:pt idx="2">
                  <c:v>1734.9</c:v>
                </c:pt>
                <c:pt idx="3">
                  <c:v>4193.1000000000004</c:v>
                </c:pt>
                <c:pt idx="4">
                  <c:v>3128.1</c:v>
                </c:pt>
                <c:pt idx="5">
                  <c:v>785.1</c:v>
                </c:pt>
              </c:numCache>
            </c:numRef>
          </c:val>
        </c:ser>
        <c:dLbls>
          <c:showLegendKey val="0"/>
          <c:showVal val="0"/>
          <c:showCatName val="0"/>
          <c:showSerName val="0"/>
          <c:showPercent val="0"/>
          <c:showBubbleSize val="0"/>
        </c:dLbls>
        <c:gapWidth val="150"/>
        <c:shape val="cylinder"/>
        <c:axId val="109831680"/>
        <c:axId val="43558016"/>
        <c:axId val="0"/>
      </c:bar3DChart>
      <c:catAx>
        <c:axId val="1098316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cs typeface="Times New Roman" panose="02020603050405020304" pitchFamily="18" charset="0"/>
              </a:defRPr>
            </a:pPr>
            <a:endParaRPr lang="ru-RU"/>
          </a:p>
        </c:txPr>
        <c:crossAx val="43558016"/>
        <c:crosses val="autoZero"/>
        <c:auto val="1"/>
        <c:lblAlgn val="ctr"/>
        <c:lblOffset val="100"/>
        <c:noMultiLvlLbl val="0"/>
      </c:catAx>
      <c:valAx>
        <c:axId val="43558016"/>
        <c:scaling>
          <c:orientation val="minMax"/>
        </c:scaling>
        <c:delete val="1"/>
        <c:axPos val="l"/>
        <c:numFmt formatCode="#,##0.0" sourceLinked="1"/>
        <c:majorTickMark val="out"/>
        <c:minorTickMark val="none"/>
        <c:tickLblPos val="nextTo"/>
        <c:crossAx val="109831680"/>
        <c:crosses val="autoZero"/>
        <c:crossBetween val="between"/>
      </c:valAx>
    </c:plotArea>
    <c:legend>
      <c:legendPos val="r"/>
      <c:layout>
        <c:manualLayout>
          <c:xMode val="edge"/>
          <c:yMode val="edge"/>
          <c:x val="1.4481289511501851E-2"/>
          <c:y val="0.23323229354869135"/>
          <c:w val="0.18053572371740118"/>
          <c:h val="0.18658736732314865"/>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bar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C00000"/>
              </a:solidFill>
            </c:spPr>
          </c:dPt>
          <c:dPt>
            <c:idx val="1"/>
            <c:invertIfNegative val="0"/>
            <c:bubble3D val="0"/>
            <c:spPr>
              <a:solidFill>
                <a:srgbClr val="00B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0.7</c:v>
                </c:pt>
                <c:pt idx="1">
                  <c:v>0.7</c:v>
                </c:pt>
                <c:pt idx="2">
                  <c:v>0.7</c:v>
                </c:pt>
              </c:numCache>
            </c:numRef>
          </c:val>
        </c:ser>
        <c:dLbls>
          <c:showLegendKey val="0"/>
          <c:showVal val="0"/>
          <c:showCatName val="0"/>
          <c:showSerName val="0"/>
          <c:showPercent val="0"/>
          <c:showBubbleSize val="0"/>
        </c:dLbls>
        <c:gapWidth val="150"/>
        <c:axId val="151336448"/>
        <c:axId val="148632064"/>
      </c:barChart>
      <c:catAx>
        <c:axId val="151336448"/>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8632064"/>
        <c:crosses val="autoZero"/>
        <c:auto val="1"/>
        <c:lblAlgn val="ctr"/>
        <c:lblOffset val="100"/>
        <c:noMultiLvlLbl val="0"/>
      </c:catAx>
      <c:valAx>
        <c:axId val="148632064"/>
        <c:scaling>
          <c:orientation val="minMax"/>
        </c:scaling>
        <c:delete val="1"/>
        <c:axPos val="l"/>
        <c:numFmt formatCode="General" sourceLinked="1"/>
        <c:majorTickMark val="out"/>
        <c:minorTickMark val="none"/>
        <c:tickLblPos val="nextTo"/>
        <c:crossAx val="151336448"/>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C000"/>
              </a:solidFill>
            </c:spPr>
          </c:dPt>
          <c:dPt>
            <c:idx val="1"/>
            <c:invertIfNegative val="0"/>
            <c:bubble3D val="0"/>
            <c:spPr>
              <a:solidFill>
                <a:srgbClr val="66FFFF"/>
              </a:solidFill>
            </c:spPr>
          </c:dPt>
          <c:dPt>
            <c:idx val="2"/>
            <c:invertIfNegative val="0"/>
            <c:bubble3D val="0"/>
            <c:spPr>
              <a:solidFill>
                <a:srgbClr val="FF66CC"/>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14.3</c:v>
                </c:pt>
                <c:pt idx="1">
                  <c:v>12.1</c:v>
                </c:pt>
                <c:pt idx="2">
                  <c:v>11.9</c:v>
                </c:pt>
              </c:numCache>
            </c:numRef>
          </c:val>
        </c:ser>
        <c:dLbls>
          <c:showLegendKey val="0"/>
          <c:showVal val="0"/>
          <c:showCatName val="0"/>
          <c:showSerName val="0"/>
          <c:showPercent val="0"/>
          <c:showBubbleSize val="0"/>
        </c:dLbls>
        <c:gapWidth val="150"/>
        <c:shape val="cylinder"/>
        <c:axId val="161818112"/>
        <c:axId val="146399808"/>
        <c:axId val="0"/>
      </c:bar3DChart>
      <c:catAx>
        <c:axId val="161818112"/>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46399808"/>
        <c:crosses val="autoZero"/>
        <c:auto val="1"/>
        <c:lblAlgn val="ctr"/>
        <c:lblOffset val="100"/>
        <c:noMultiLvlLbl val="0"/>
      </c:catAx>
      <c:valAx>
        <c:axId val="146399808"/>
        <c:scaling>
          <c:orientation val="minMax"/>
        </c:scaling>
        <c:delete val="1"/>
        <c:axPos val="l"/>
        <c:numFmt formatCode="General" sourceLinked="1"/>
        <c:majorTickMark val="out"/>
        <c:minorTickMark val="none"/>
        <c:tickLblPos val="nextTo"/>
        <c:crossAx val="161818112"/>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1"/>
            <c:bubble3D val="0"/>
            <c:explosion val="18"/>
          </c:dPt>
          <c:dPt>
            <c:idx val="2"/>
            <c:bubble3D val="0"/>
            <c:spPr>
              <a:solidFill>
                <a:srgbClr val="92D050"/>
              </a:solidFill>
            </c:spPr>
          </c:dPt>
          <c:dLbls>
            <c:txPr>
              <a:bodyPr/>
              <a:lstStyle/>
              <a:p>
                <a:pPr>
                  <a:defRPr sz="14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11</c:v>
                </c:pt>
                <c:pt idx="1">
                  <c:v>8.8000000000000007</c:v>
                </c:pt>
                <c:pt idx="2">
                  <c:v>8.9</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1"/>
    <c:view3D>
      <c:rotX val="15"/>
      <c:rotY val="20"/>
      <c:rAngAx val="0"/>
      <c:perspective val="30"/>
    </c:view3D>
    <c:floor>
      <c:thickness val="0"/>
      <c:spPr>
        <a:noFill/>
        <a:ln w="10000">
          <a:noFill/>
        </a:ln>
      </c:spPr>
    </c:floor>
    <c:sideWall>
      <c:thickness val="0"/>
      <c:spPr>
        <a:noFill/>
        <a:ln w="25400">
          <a:noFill/>
        </a:ln>
      </c:spPr>
    </c:sideWall>
    <c:backWall>
      <c:thickness val="0"/>
      <c:spPr>
        <a:noFill/>
        <a:ln w="25400">
          <a:noFill/>
        </a:ln>
      </c:spPr>
    </c:backWall>
    <c:plotArea>
      <c:layout/>
      <c:bar3DChart>
        <c:barDir val="col"/>
        <c:grouping val="clustered"/>
        <c:varyColors val="0"/>
        <c:ser>
          <c:idx val="0"/>
          <c:order val="0"/>
          <c:tx>
            <c:strRef>
              <c:f>Лист1!$B$1</c:f>
              <c:strCache>
                <c:ptCount val="1"/>
                <c:pt idx="0">
                  <c:v>Столбец1</c:v>
                </c:pt>
              </c:strCache>
            </c:strRef>
          </c:tx>
          <c:invertIfNegative val="0"/>
          <c:dPt>
            <c:idx val="0"/>
            <c:invertIfNegative val="0"/>
            <c:bubble3D val="0"/>
            <c:spPr>
              <a:solidFill>
                <a:srgbClr val="FFFF00"/>
              </a:solidFill>
            </c:spPr>
          </c:dPt>
          <c:dPt>
            <c:idx val="1"/>
            <c:invertIfNegative val="0"/>
            <c:bubble3D val="0"/>
            <c:spPr>
              <a:solidFill>
                <a:srgbClr val="66FF66"/>
              </a:solidFill>
            </c:spPr>
          </c:dPt>
          <c:dPt>
            <c:idx val="2"/>
            <c:invertIfNegative val="0"/>
            <c:bubble3D val="0"/>
            <c:spPr>
              <a:solidFill>
                <a:srgbClr val="66FFFF"/>
              </a:solidFill>
            </c:spPr>
          </c:dPt>
          <c:dLbls>
            <c:numFmt formatCode="#,##0.0" sourceLinked="0"/>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1.6</c:v>
                </c:pt>
                <c:pt idx="1">
                  <c:v>4.4000000000000004</c:v>
                </c:pt>
                <c:pt idx="2">
                  <c:v>2.8</c:v>
                </c:pt>
              </c:numCache>
            </c:numRef>
          </c:val>
        </c:ser>
        <c:dLbls>
          <c:showLegendKey val="0"/>
          <c:showVal val="0"/>
          <c:showCatName val="0"/>
          <c:showSerName val="0"/>
          <c:showPercent val="0"/>
          <c:showBubbleSize val="0"/>
        </c:dLbls>
        <c:gapWidth val="100"/>
        <c:shape val="cylinder"/>
        <c:axId val="162573312"/>
        <c:axId val="146404416"/>
        <c:axId val="0"/>
      </c:bar3DChart>
      <c:valAx>
        <c:axId val="146404416"/>
        <c:scaling>
          <c:orientation val="minMax"/>
        </c:scaling>
        <c:delete val="1"/>
        <c:axPos val="l"/>
        <c:numFmt formatCode="General" sourceLinked="1"/>
        <c:majorTickMark val="out"/>
        <c:minorTickMark val="none"/>
        <c:tickLblPos val="nextTo"/>
        <c:crossAx val="162573312"/>
        <c:crosses val="autoZero"/>
        <c:crossBetween val="between"/>
      </c:valAx>
      <c:catAx>
        <c:axId val="162573312"/>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46404416"/>
        <c:crosses val="autoZero"/>
        <c:auto val="1"/>
        <c:lblAlgn val="ctr"/>
        <c:lblOffset val="100"/>
        <c:noMultiLvlLbl val="0"/>
      </c:catAx>
    </c:plotArea>
    <c:plotVisOnly val="1"/>
    <c:dispBlanksAs val="gap"/>
    <c:showDLblsOverMax val="0"/>
  </c:chart>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txPr>
    <a:bodyPr/>
    <a:lstStyle/>
    <a:p>
      <a:pPr>
        <a:defRPr sz="1800"/>
      </a:pPr>
      <a:endParaRPr lang="ru-RU"/>
    </a:p>
  </c:txPr>
  <c:externalData r:id="rId1">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plotArea>
      <c:layout/>
      <c:barChart>
        <c:barDir val="bar"/>
        <c:grouping val="clustered"/>
        <c:varyColors val="0"/>
        <c:ser>
          <c:idx val="0"/>
          <c:order val="0"/>
          <c:tx>
            <c:strRef>
              <c:f>Лист1!$B$1</c:f>
              <c:strCache>
                <c:ptCount val="1"/>
                <c:pt idx="0">
                  <c:v>2015 год</c:v>
                </c:pt>
              </c:strCache>
            </c:strRef>
          </c:tx>
          <c:spPr>
            <a:solidFill>
              <a:srgbClr val="0000FF"/>
            </a:solidFill>
          </c:spPr>
          <c:invertIfNegative val="0"/>
          <c:dLbls>
            <c:dLbl>
              <c:idx val="0"/>
              <c:numFmt formatCode="#,##0.0" sourceLinked="0"/>
              <c:spPr/>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Лист1!$B$2</c:f>
              <c:numCache>
                <c:formatCode>General</c:formatCode>
                <c:ptCount val="1"/>
                <c:pt idx="0">
                  <c:v>25</c:v>
                </c:pt>
              </c:numCache>
            </c:numRef>
          </c:val>
        </c:ser>
        <c:ser>
          <c:idx val="1"/>
          <c:order val="1"/>
          <c:tx>
            <c:strRef>
              <c:f>Лист1!$C$1</c:f>
              <c:strCache>
                <c:ptCount val="1"/>
                <c:pt idx="0">
                  <c:v>2016 год</c:v>
                </c:pt>
              </c:strCache>
            </c:strRef>
          </c:tx>
          <c:spPr>
            <a:solidFill>
              <a:srgbClr val="7030A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Лист1!$C$2</c:f>
              <c:numCache>
                <c:formatCode>General</c:formatCode>
                <c:ptCount val="1"/>
                <c:pt idx="0">
                  <c:v>26.2</c:v>
                </c:pt>
              </c:numCache>
            </c:numRef>
          </c:val>
        </c:ser>
        <c:ser>
          <c:idx val="2"/>
          <c:order val="2"/>
          <c:tx>
            <c:strRef>
              <c:f>Лист1!$D$1</c:f>
              <c:strCache>
                <c:ptCount val="1"/>
                <c:pt idx="0">
                  <c:v>2017 год</c:v>
                </c:pt>
              </c:strCache>
            </c:strRef>
          </c:tx>
          <c:spPr>
            <a:solidFill>
              <a:srgbClr val="FFFF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Лист1!$D$2</c:f>
              <c:numCache>
                <c:formatCode>General</c:formatCode>
                <c:ptCount val="1"/>
                <c:pt idx="0">
                  <c:v>27.4</c:v>
                </c:pt>
              </c:numCache>
            </c:numRef>
          </c:val>
        </c:ser>
        <c:ser>
          <c:idx val="3"/>
          <c:order val="3"/>
          <c:tx>
            <c:strRef>
              <c:f>Лист1!$E$1</c:f>
              <c:strCache>
                <c:ptCount val="1"/>
                <c:pt idx="0">
                  <c:v>2018 год</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Лист1!$E$2</c:f>
              <c:numCache>
                <c:formatCode>General</c:formatCode>
                <c:ptCount val="1"/>
                <c:pt idx="0">
                  <c:v>28.6</c:v>
                </c:pt>
              </c:numCache>
            </c:numRef>
          </c:val>
        </c:ser>
        <c:ser>
          <c:idx val="4"/>
          <c:order val="4"/>
          <c:tx>
            <c:strRef>
              <c:f>Лист1!$F$1</c:f>
              <c:strCache>
                <c:ptCount val="1"/>
                <c:pt idx="0">
                  <c:v>2019 год</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Лист1!$F$2</c:f>
              <c:numCache>
                <c:formatCode>General</c:formatCode>
                <c:ptCount val="1"/>
                <c:pt idx="0">
                  <c:v>30.6</c:v>
                </c:pt>
              </c:numCache>
            </c:numRef>
          </c:val>
        </c:ser>
        <c:ser>
          <c:idx val="5"/>
          <c:order val="5"/>
          <c:tx>
            <c:strRef>
              <c:f>Лист1!$G$1</c:f>
              <c:strCache>
                <c:ptCount val="1"/>
                <c:pt idx="0">
                  <c:v>2020 год</c:v>
                </c:pt>
              </c:strCache>
            </c:strRef>
          </c:tx>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Лист1!$G$2</c:f>
              <c:numCache>
                <c:formatCode>General</c:formatCode>
                <c:ptCount val="1"/>
                <c:pt idx="0">
                  <c:v>15.9</c:v>
                </c:pt>
              </c:numCache>
            </c:numRef>
          </c:val>
        </c:ser>
        <c:ser>
          <c:idx val="6"/>
          <c:order val="6"/>
          <c:tx>
            <c:strRef>
              <c:f>Лист1!$H$1</c:f>
              <c:strCache>
                <c:ptCount val="1"/>
                <c:pt idx="0">
                  <c:v>2021 год</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Лист1!$H$2</c:f>
              <c:numCache>
                <c:formatCode>General</c:formatCode>
                <c:ptCount val="1"/>
                <c:pt idx="0">
                  <c:v>16.5</c:v>
                </c:pt>
              </c:numCache>
            </c:numRef>
          </c:val>
        </c:ser>
        <c:ser>
          <c:idx val="7"/>
          <c:order val="7"/>
          <c:tx>
            <c:strRef>
              <c:f>Лист1!$I$1</c:f>
              <c:strCache>
                <c:ptCount val="1"/>
                <c:pt idx="0">
                  <c:v>2022 год</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Доходы, полученные от аренды имущества, находящегося в собственности городского округа «Вуктыл»</c:v>
                </c:pt>
              </c:strCache>
            </c:strRef>
          </c:cat>
          <c:val>
            <c:numRef>
              <c:f>Лист1!$I$2</c:f>
              <c:numCache>
                <c:formatCode>General</c:formatCode>
                <c:ptCount val="1"/>
                <c:pt idx="0">
                  <c:v>17.100000000000001</c:v>
                </c:pt>
              </c:numCache>
            </c:numRef>
          </c:val>
        </c:ser>
        <c:dLbls>
          <c:showLegendKey val="0"/>
          <c:showVal val="0"/>
          <c:showCatName val="0"/>
          <c:showSerName val="0"/>
          <c:showPercent val="0"/>
          <c:showBubbleSize val="0"/>
        </c:dLbls>
        <c:gapWidth val="150"/>
        <c:axId val="163470848"/>
        <c:axId val="163185216"/>
      </c:barChart>
      <c:catAx>
        <c:axId val="163470848"/>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163185216"/>
        <c:crosses val="autoZero"/>
        <c:auto val="1"/>
        <c:lblAlgn val="ctr"/>
        <c:lblOffset val="100"/>
        <c:noMultiLvlLbl val="0"/>
      </c:catAx>
      <c:valAx>
        <c:axId val="163185216"/>
        <c:scaling>
          <c:orientation val="minMax"/>
        </c:scaling>
        <c:delete val="1"/>
        <c:axPos val="b"/>
        <c:numFmt formatCode="General" sourceLinked="1"/>
        <c:majorTickMark val="out"/>
        <c:minorTickMark val="none"/>
        <c:tickLblPos val="nextTo"/>
        <c:crossAx val="163470848"/>
        <c:crosses val="autoZero"/>
        <c:crossBetween val="between"/>
      </c:valAx>
    </c:plotArea>
    <c:legend>
      <c:legendPos val="r"/>
      <c:layout>
        <c:manualLayout>
          <c:xMode val="edge"/>
          <c:yMode val="edge"/>
          <c:x val="0.84325411842790898"/>
          <c:y val="7.1603369207522589E-3"/>
          <c:w val="0.1038665016056417"/>
          <c:h val="0.6254129018161253"/>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Лист1!$B$1</c:f>
              <c:strCache>
                <c:ptCount val="1"/>
                <c:pt idx="0">
                  <c:v>Продажи</c:v>
                </c:pt>
              </c:strCache>
            </c:strRef>
          </c:tx>
          <c:explosion val="25"/>
          <c:dPt>
            <c:idx val="0"/>
            <c:bubble3D val="0"/>
            <c:spPr>
              <a:solidFill>
                <a:srgbClr val="66FF66"/>
              </a:solidFill>
            </c:spPr>
          </c:dPt>
          <c:dPt>
            <c:idx val="1"/>
            <c:bubble3D val="0"/>
            <c:spPr>
              <a:solidFill>
                <a:srgbClr val="FF66FF"/>
              </a:solidFill>
            </c:spPr>
          </c:dPt>
          <c:dPt>
            <c:idx val="2"/>
            <c:bubble3D val="0"/>
            <c:spPr>
              <a:solidFill>
                <a:srgbClr val="66FFFF"/>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2020 год</c:v>
                </c:pt>
                <c:pt idx="1">
                  <c:v>2021 год</c:v>
                </c:pt>
                <c:pt idx="2">
                  <c:v>2022 год</c:v>
                </c:pt>
              </c:strCache>
            </c:strRef>
          </c:cat>
          <c:val>
            <c:numRef>
              <c:f>Лист1!$B$2:$B$4</c:f>
              <c:numCache>
                <c:formatCode>General</c:formatCode>
                <c:ptCount val="3"/>
                <c:pt idx="0">
                  <c:v>2.2000000000000002</c:v>
                </c:pt>
                <c:pt idx="1">
                  <c:v>2.2000000000000002</c:v>
                </c:pt>
                <c:pt idx="2">
                  <c:v>2.1</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15"/>
      <c:rotY val="20"/>
      <c:rAngAx val="0"/>
      <c:perspective val="30"/>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manualLayout>
          <c:layoutTarget val="inner"/>
          <c:xMode val="edge"/>
          <c:yMode val="edge"/>
          <c:x val="0.13918946850393699"/>
          <c:y val="4.7507874015748033E-2"/>
          <c:w val="0.83789386482939621"/>
          <c:h val="0.83404921259842524"/>
        </c:manualLayout>
      </c:layout>
      <c:bar3DChart>
        <c:barDir val="col"/>
        <c:grouping val="standar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F66CC"/>
              </a:solidFill>
            </c:spPr>
          </c:dPt>
          <c:dPt>
            <c:idx val="2"/>
            <c:invertIfNegative val="0"/>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2020 год</c:v>
                </c:pt>
                <c:pt idx="1">
                  <c:v>2021 год</c:v>
                </c:pt>
                <c:pt idx="2">
                  <c:v>2022 год</c:v>
                </c:pt>
              </c:strCache>
            </c:strRef>
          </c:cat>
          <c:val>
            <c:numRef>
              <c:f>Лист1!$B$2:$B$4</c:f>
              <c:numCache>
                <c:formatCode>General</c:formatCode>
                <c:ptCount val="3"/>
                <c:pt idx="0">
                  <c:v>0.4</c:v>
                </c:pt>
                <c:pt idx="1">
                  <c:v>0.5</c:v>
                </c:pt>
                <c:pt idx="2">
                  <c:v>0.5</c:v>
                </c:pt>
              </c:numCache>
            </c:numRef>
          </c:val>
        </c:ser>
        <c:dLbls>
          <c:showLegendKey val="0"/>
          <c:showVal val="0"/>
          <c:showCatName val="0"/>
          <c:showSerName val="0"/>
          <c:showPercent val="0"/>
          <c:showBubbleSize val="0"/>
        </c:dLbls>
        <c:gapWidth val="150"/>
        <c:shape val="cone"/>
        <c:axId val="162463744"/>
        <c:axId val="163190400"/>
        <c:axId val="105677440"/>
      </c:bar3DChart>
      <c:catAx>
        <c:axId val="162463744"/>
        <c:scaling>
          <c:orientation val="minMax"/>
        </c:scaling>
        <c:delete val="0"/>
        <c:axPos val="b"/>
        <c:majorTickMark val="out"/>
        <c:minorTickMark val="none"/>
        <c:tickLblPos val="nextTo"/>
        <c:txPr>
          <a:bodyPr/>
          <a:lstStyle/>
          <a:p>
            <a:pPr>
              <a:defRPr sz="1400" b="1" i="0" baseline="0">
                <a:latin typeface="Times New Roman" panose="02020603050405020304" pitchFamily="18" charset="0"/>
              </a:defRPr>
            </a:pPr>
            <a:endParaRPr lang="ru-RU"/>
          </a:p>
        </c:txPr>
        <c:crossAx val="163190400"/>
        <c:crosses val="autoZero"/>
        <c:auto val="1"/>
        <c:lblAlgn val="ctr"/>
        <c:lblOffset val="100"/>
        <c:noMultiLvlLbl val="0"/>
      </c:catAx>
      <c:valAx>
        <c:axId val="163190400"/>
        <c:scaling>
          <c:orientation val="minMax"/>
        </c:scaling>
        <c:delete val="1"/>
        <c:axPos val="l"/>
        <c:majorGridlines/>
        <c:numFmt formatCode="General" sourceLinked="1"/>
        <c:majorTickMark val="out"/>
        <c:minorTickMark val="none"/>
        <c:tickLblPos val="nextTo"/>
        <c:crossAx val="162463744"/>
        <c:crosses val="autoZero"/>
        <c:crossBetween val="between"/>
      </c:valAx>
      <c:serAx>
        <c:axId val="105677440"/>
        <c:scaling>
          <c:orientation val="minMax"/>
        </c:scaling>
        <c:delete val="1"/>
        <c:axPos val="b"/>
        <c:majorTickMark val="out"/>
        <c:minorTickMark val="none"/>
        <c:tickLblPos val="nextTo"/>
        <c:crossAx val="163190400"/>
        <c:crosses val="autoZero"/>
      </c:serAx>
    </c:plotArea>
    <c:plotVisOnly val="1"/>
    <c:dispBlanksAs val="gap"/>
    <c:showDLblsOverMax val="0"/>
  </c:chart>
  <c:txPr>
    <a:bodyPr/>
    <a:lstStyle/>
    <a:p>
      <a:pPr>
        <a:defRPr sz="1800"/>
      </a:pPr>
      <a:endParaRPr lang="ru-RU"/>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5"/>
    </mc:Choice>
    <mc:Fallback>
      <c:style val="35"/>
    </mc:Fallback>
  </mc:AlternateContent>
  <c:chart>
    <c:autoTitleDeleted val="1"/>
    <c:view3D>
      <c:rotX val="15"/>
      <c:rotY val="20"/>
      <c:rAngAx val="1"/>
    </c:view3D>
    <c:floor>
      <c:thickness val="0"/>
    </c:floor>
    <c:sideWall>
      <c:thickness val="0"/>
      <c:spPr>
        <a:gradFill>
          <a:gsLst>
            <a:gs pos="0">
              <a:srgbClr val="FF3399"/>
            </a:gs>
            <a:gs pos="25000">
              <a:srgbClr val="FF6633"/>
            </a:gs>
            <a:gs pos="50000">
              <a:srgbClr val="FFFF00"/>
            </a:gs>
            <a:gs pos="75000">
              <a:srgbClr val="01A78F"/>
            </a:gs>
            <a:gs pos="100000">
              <a:srgbClr val="3366FF"/>
            </a:gs>
          </a:gsLst>
          <a:lin ang="5400000" scaled="0"/>
        </a:gradFill>
      </c:spPr>
    </c:sideWall>
    <c:backWall>
      <c:thickness val="0"/>
      <c:spPr>
        <a:gradFill>
          <a:gsLst>
            <a:gs pos="0">
              <a:srgbClr val="FF3399"/>
            </a:gs>
            <a:gs pos="25000">
              <a:srgbClr val="FF6633"/>
            </a:gs>
            <a:gs pos="50000">
              <a:srgbClr val="FFFF00"/>
            </a:gs>
            <a:gs pos="75000">
              <a:srgbClr val="01A78F"/>
            </a:gs>
            <a:gs pos="100000">
              <a:srgbClr val="3366FF"/>
            </a:gs>
          </a:gsLst>
          <a:lin ang="5400000" scaled="0"/>
        </a:gradFill>
      </c:spPr>
    </c:backWall>
    <c:plotArea>
      <c:layout/>
      <c:bar3DChart>
        <c:barDir val="col"/>
        <c:grouping val="clustered"/>
        <c:varyColors val="0"/>
        <c:ser>
          <c:idx val="0"/>
          <c:order val="0"/>
          <c:tx>
            <c:strRef>
              <c:f>Лист1!$B$1</c:f>
              <c:strCache>
                <c:ptCount val="1"/>
                <c:pt idx="0">
                  <c:v>Ряд 1</c:v>
                </c:pt>
              </c:strCache>
            </c:strRef>
          </c:tx>
          <c:invertIfNegative val="0"/>
          <c:dPt>
            <c:idx val="0"/>
            <c:invertIfNegative val="0"/>
            <c:bubble3D val="0"/>
            <c:spPr>
              <a:solidFill>
                <a:srgbClr val="FFFF00"/>
              </a:solidFill>
            </c:spPr>
          </c:dPt>
          <c:dPt>
            <c:idx val="1"/>
            <c:invertIfNegative val="0"/>
            <c:bubble3D val="0"/>
            <c:spPr>
              <a:solidFill>
                <a:srgbClr val="F17763"/>
              </a:solidFill>
            </c:spPr>
          </c:dPt>
          <c:dPt>
            <c:idx val="2"/>
            <c:invertIfNegative val="0"/>
            <c:bubble3D val="0"/>
            <c:spPr>
              <a:solidFill>
                <a:srgbClr val="0000FF"/>
              </a:solidFill>
            </c:spPr>
          </c:dPt>
          <c:dPt>
            <c:idx val="3"/>
            <c:invertIfNegative val="0"/>
            <c:bubble3D val="0"/>
            <c:spPr>
              <a:solidFill>
                <a:srgbClr val="00B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2018 год</c:v>
                </c:pt>
                <c:pt idx="1">
                  <c:v>2019 год</c:v>
                </c:pt>
                <c:pt idx="2">
                  <c:v>2020 год</c:v>
                </c:pt>
                <c:pt idx="3">
                  <c:v>2021 год</c:v>
                </c:pt>
                <c:pt idx="4">
                  <c:v>2022 год</c:v>
                </c:pt>
              </c:strCache>
            </c:strRef>
          </c:cat>
          <c:val>
            <c:numRef>
              <c:f>Лист1!$B$2:$B$6</c:f>
              <c:numCache>
                <c:formatCode>General</c:formatCode>
                <c:ptCount val="5"/>
                <c:pt idx="0">
                  <c:v>2.9</c:v>
                </c:pt>
                <c:pt idx="1">
                  <c:v>22.1</c:v>
                </c:pt>
                <c:pt idx="2">
                  <c:v>3.7</c:v>
                </c:pt>
                <c:pt idx="3">
                  <c:v>0.03</c:v>
                </c:pt>
                <c:pt idx="4">
                  <c:v>0</c:v>
                </c:pt>
              </c:numCache>
            </c:numRef>
          </c:val>
        </c:ser>
        <c:dLbls>
          <c:showLegendKey val="0"/>
          <c:showVal val="0"/>
          <c:showCatName val="0"/>
          <c:showSerName val="0"/>
          <c:showPercent val="0"/>
          <c:showBubbleSize val="0"/>
        </c:dLbls>
        <c:gapWidth val="150"/>
        <c:shape val="pyramid"/>
        <c:axId val="164180480"/>
        <c:axId val="163188096"/>
        <c:axId val="0"/>
      </c:bar3DChart>
      <c:catAx>
        <c:axId val="16418048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3188096"/>
        <c:crosses val="autoZero"/>
        <c:auto val="1"/>
        <c:lblAlgn val="ctr"/>
        <c:lblOffset val="100"/>
        <c:noMultiLvlLbl val="0"/>
      </c:catAx>
      <c:valAx>
        <c:axId val="163188096"/>
        <c:scaling>
          <c:orientation val="minMax"/>
        </c:scaling>
        <c:delete val="1"/>
        <c:axPos val="l"/>
        <c:numFmt formatCode="General" sourceLinked="1"/>
        <c:majorTickMark val="out"/>
        <c:minorTickMark val="none"/>
        <c:tickLblPos val="nextTo"/>
        <c:crossAx val="164180480"/>
        <c:crosses val="autoZero"/>
        <c:crossBetween val="between"/>
      </c:valAx>
      <c:spPr>
        <a:pattFill prst="pct75">
          <a:fgClr>
            <a:srgbClr val="000000">
              <a:alpha val="0"/>
            </a:srgbClr>
          </a:fgClr>
          <a:bgClr>
            <a:srgbClr val="FFFFFF"/>
          </a:bgClr>
        </a:pattFill>
        <a:ln w="25400">
          <a:noFill/>
        </a:ln>
      </c:spPr>
    </c:plotArea>
    <c:plotVisOnly val="1"/>
    <c:dispBlanksAs val="gap"/>
    <c:showDLblsOverMax val="0"/>
  </c:chart>
  <c:spPr>
    <a:gradFill>
      <a:gsLst>
        <a:gs pos="0">
          <a:srgbClr val="FF3399"/>
        </a:gs>
        <a:gs pos="25000">
          <a:srgbClr val="FF6633"/>
        </a:gs>
        <a:gs pos="50000">
          <a:srgbClr val="FFFF00"/>
        </a:gs>
        <a:gs pos="75000">
          <a:srgbClr val="01A78F"/>
        </a:gs>
        <a:gs pos="100000">
          <a:srgbClr val="3366FF"/>
        </a:gs>
      </a:gsLst>
      <a:lin ang="5400000" scaled="0"/>
    </a:gradFill>
  </c:spPr>
  <c:txPr>
    <a:bodyPr/>
    <a:lstStyle/>
    <a:p>
      <a:pPr>
        <a:defRPr sz="1800"/>
      </a:pPr>
      <a:endParaRPr lang="ru-RU"/>
    </a:p>
  </c:txPr>
  <c:externalData r:id="rId1">
    <c:autoUpdate val="0"/>
  </c:externalData>
</c:chartSpace>
</file>

<file path=ppt/charts/chart3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10"/>
      <c:depthPercent val="80"/>
      <c:rAngAx val="1"/>
    </c:view3D>
    <c:floor>
      <c:thickness val="0"/>
      <c:spPr>
        <a:noFill/>
        <a:ln w="25400">
          <a:noFill/>
        </a:ln>
      </c:spPr>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a:ln w="25400">
          <a:noFill/>
        </a:ln>
      </c:spPr>
    </c:backWall>
    <c:plotArea>
      <c:layout>
        <c:manualLayout>
          <c:layoutTarget val="inner"/>
          <c:xMode val="edge"/>
          <c:yMode val="edge"/>
          <c:x val="0.33917770337346037"/>
          <c:y val="1.9170575250092983E-2"/>
          <c:w val="0.64795029494930667"/>
          <c:h val="0.69391787978352393"/>
        </c:manualLayout>
      </c:layout>
      <c:bar3DChart>
        <c:barDir val="col"/>
        <c:grouping val="clustered"/>
        <c:varyColors val="0"/>
        <c:ser>
          <c:idx val="0"/>
          <c:order val="0"/>
          <c:tx>
            <c:strRef>
              <c:f>Лист1!$B$1</c:f>
              <c:strCache>
                <c:ptCount val="1"/>
                <c:pt idx="0">
                  <c:v>Контрольно-счетная палата ГО "Вуктыл"</c:v>
                </c:pt>
              </c:strCache>
            </c:strRef>
          </c:tx>
          <c:spPr>
            <a:solidFill>
              <a:srgbClr val="FF66CC"/>
            </a:solidFill>
          </c:spPr>
          <c:invertIfNegative val="0"/>
          <c:dLbls>
            <c:dLbl>
              <c:idx val="0"/>
              <c:layout>
                <c:manualLayout>
                  <c:x val="8.3333333333333332E-3"/>
                  <c:y val="-1.2301574553111403E-2"/>
                </c:manualLayout>
              </c:layout>
              <c:showLegendKey val="0"/>
              <c:showVal val="1"/>
              <c:showCatName val="0"/>
              <c:showSerName val="0"/>
              <c:showPercent val="0"/>
              <c:showBubbleSize val="0"/>
            </c:dLbl>
            <c:dLbl>
              <c:idx val="1"/>
              <c:layout>
                <c:manualLayout>
                  <c:x val="1.3888888888888889E-3"/>
                  <c:y val="3.9986651814025529E-3"/>
                </c:manualLayout>
              </c:layout>
              <c:showLegendKey val="0"/>
              <c:showVal val="1"/>
              <c:showCatName val="0"/>
              <c:showSerName val="0"/>
              <c:showPercent val="0"/>
              <c:showBubbleSize val="0"/>
            </c:dLbl>
            <c:dLbl>
              <c:idx val="2"/>
              <c:layout>
                <c:manualLayout>
                  <c:x val="-1.3888888888888889E-3"/>
                  <c:y val="5.0957378289211906E-5"/>
                </c:manualLayout>
              </c:layout>
              <c:showLegendKey val="0"/>
              <c:showVal val="1"/>
              <c:showCatName val="0"/>
              <c:showSerName val="0"/>
              <c:showPercent val="0"/>
              <c:showBubbleSize val="0"/>
            </c:dLbl>
            <c:dLbl>
              <c:idx val="3"/>
              <c:layout>
                <c:manualLayout>
                  <c:x val="-4.8611111111111112E-2"/>
                  <c:y val="-4.1006862890233956E-3"/>
                </c:manualLayout>
              </c:layout>
              <c:showLegendKey val="0"/>
              <c:showVal val="1"/>
              <c:showCatName val="0"/>
              <c:showSerName val="0"/>
              <c:showPercent val="0"/>
              <c:showBubbleSize val="0"/>
            </c:dLbl>
            <c:dLbl>
              <c:idx val="4"/>
              <c:layout>
                <c:manualLayout>
                  <c:x val="-2.361111111111111E-2"/>
                  <c:y val="4.1003634130508731E-3"/>
                </c:manualLayout>
              </c:layout>
              <c:showLegendKey val="0"/>
              <c:showVal val="1"/>
              <c:showCatName val="0"/>
              <c:showSerName val="0"/>
              <c:showPercent val="0"/>
              <c:showBubbleSize val="0"/>
            </c:dLbl>
            <c:dLbl>
              <c:idx val="5"/>
              <c:layout>
                <c:manualLayout>
                  <c:x val="-2.7777777777777779E-3"/>
                  <c:y val="4.1005248510371343E-3"/>
                </c:manualLayout>
              </c:layout>
              <c:showLegendKey val="0"/>
              <c:showVal val="1"/>
              <c:showCatName val="0"/>
              <c:showSerName val="0"/>
              <c:showPercent val="0"/>
              <c:showBubbleSize val="0"/>
            </c:dLbl>
            <c:dLbl>
              <c:idx val="6"/>
              <c:layout>
                <c:manualLayout>
                  <c:x val="-3.0555555555555454E-2"/>
                  <c:y val="-3.2804198808297054E-2"/>
                </c:manualLayout>
              </c:layout>
              <c:showLegendKey val="0"/>
              <c:showVal val="1"/>
              <c:showCatName val="0"/>
              <c:showSerName val="0"/>
              <c:showPercent val="0"/>
              <c:showBubbleSize val="0"/>
            </c:dLbl>
            <c:dLbl>
              <c:idx val="7"/>
              <c:layout>
                <c:manualLayout>
                  <c:x val="-6.8055555555555453E-2"/>
                  <c:y val="4.1003634130508731E-3"/>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Лист1!$B$2:$B$4</c:f>
              <c:numCache>
                <c:formatCode>General</c:formatCode>
                <c:ptCount val="3"/>
                <c:pt idx="0">
                  <c:v>0</c:v>
                </c:pt>
                <c:pt idx="1">
                  <c:v>2570.9</c:v>
                </c:pt>
                <c:pt idx="2" formatCode="#,##0.0">
                  <c:v>0</c:v>
                </c:pt>
              </c:numCache>
            </c:numRef>
          </c:val>
        </c:ser>
        <c:ser>
          <c:idx val="1"/>
          <c:order val="1"/>
          <c:tx>
            <c:strRef>
              <c:f>Лист1!$C$1</c:f>
              <c:strCache>
                <c:ptCount val="1"/>
                <c:pt idx="0">
                  <c:v>Совет ГО "Вуктыл"</c:v>
                </c:pt>
              </c:strCache>
            </c:strRef>
          </c:tx>
          <c:spPr>
            <a:solidFill>
              <a:srgbClr val="FFFF00"/>
            </a:solidFill>
          </c:spPr>
          <c:invertIfNegative val="0"/>
          <c:dLbls>
            <c:dLbl>
              <c:idx val="0"/>
              <c:layout>
                <c:manualLayout>
                  <c:x val="6.9444444444444441E-3"/>
                  <c:y val="-1.435183697862997E-2"/>
                </c:manualLayout>
              </c:layout>
              <c:showLegendKey val="0"/>
              <c:showVal val="1"/>
              <c:showCatName val="0"/>
              <c:showSerName val="0"/>
              <c:showPercent val="0"/>
              <c:showBubbleSize val="0"/>
            </c:dLbl>
            <c:dLbl>
              <c:idx val="1"/>
              <c:layout>
                <c:manualLayout>
                  <c:x val="1.1111111111111112E-2"/>
                  <c:y val="-4.1005248510371343E-3"/>
                </c:manualLayout>
              </c:layout>
              <c:showLegendKey val="0"/>
              <c:showVal val="1"/>
              <c:showCatName val="0"/>
              <c:showSerName val="0"/>
              <c:showPercent val="0"/>
              <c:showBubbleSize val="0"/>
            </c:dLbl>
            <c:dLbl>
              <c:idx val="2"/>
              <c:layout>
                <c:manualLayout>
                  <c:x val="5.5555555555555558E-3"/>
                  <c:y val="-1.1894411679695818E-2"/>
                </c:manualLayout>
              </c:layout>
              <c:showLegendKey val="0"/>
              <c:showVal val="1"/>
              <c:showCatName val="0"/>
              <c:showSerName val="0"/>
              <c:showPercent val="0"/>
              <c:showBubbleSize val="0"/>
            </c:dLbl>
            <c:dLbl>
              <c:idx val="3"/>
              <c:layout>
                <c:manualLayout>
                  <c:x val="-8.3333333333333332E-3"/>
                  <c:y val="-4.1005248510371343E-2"/>
                </c:manualLayout>
              </c:layout>
              <c:showLegendKey val="0"/>
              <c:showVal val="1"/>
              <c:showCatName val="0"/>
              <c:showSerName val="0"/>
              <c:showPercent val="0"/>
              <c:showBubbleSize val="0"/>
            </c:dLbl>
            <c:dLbl>
              <c:idx val="4"/>
              <c:layout>
                <c:manualLayout>
                  <c:x val="-1.5277777777777777E-2"/>
                  <c:y val="-3.2804198808297151E-2"/>
                </c:manualLayout>
              </c:layout>
              <c:showLegendKey val="0"/>
              <c:showVal val="1"/>
              <c:showCatName val="0"/>
              <c:showSerName val="0"/>
              <c:showPercent val="0"/>
              <c:showBubbleSize val="0"/>
            </c:dLbl>
            <c:dLbl>
              <c:idx val="5"/>
              <c:layout>
                <c:manualLayout>
                  <c:x val="1.3888888888888889E-3"/>
                  <c:y val="-1.8452361829667103E-2"/>
                </c:manualLayout>
              </c:layout>
              <c:showLegendKey val="0"/>
              <c:showVal val="1"/>
              <c:showCatName val="0"/>
              <c:showSerName val="0"/>
              <c:showPercent val="0"/>
              <c:showBubbleSize val="0"/>
            </c:dLbl>
            <c:dLbl>
              <c:idx val="6"/>
              <c:layout>
                <c:manualLayout>
                  <c:x val="-1.1111111111111112E-2"/>
                  <c:y val="-3.0753936382778506E-2"/>
                </c:manualLayout>
              </c:layout>
              <c:showLegendKey val="0"/>
              <c:showVal val="1"/>
              <c:showCatName val="0"/>
              <c:showSerName val="0"/>
              <c:showPercent val="0"/>
              <c:showBubbleSize val="0"/>
            </c:dLbl>
            <c:dLbl>
              <c:idx val="7"/>
              <c:layout>
                <c:manualLayout>
                  <c:x val="-1.388888888888899E-2"/>
                  <c:y val="-3.075393638277843E-2"/>
                </c:manualLayout>
              </c:layout>
              <c:showLegendKey val="0"/>
              <c:showVal val="1"/>
              <c:showCatName val="0"/>
              <c:showSerName val="0"/>
              <c:showPercent val="0"/>
              <c:showBubbleSize val="0"/>
            </c:dLbl>
            <c:numFmt formatCode="#,##0.0" sourceLinked="0"/>
            <c:txPr>
              <a:bodyPr rot="-5400000" vert="horz"/>
              <a:lstStyle/>
              <a:p>
                <a:pPr>
                  <a:defRPr sz="1400" b="1">
                    <a:solidFill>
                      <a:schemeClr val="tx1"/>
                    </a:solidFill>
                    <a:effectLst/>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Лист1!$C$2:$C$4</c:f>
              <c:numCache>
                <c:formatCode>General</c:formatCode>
                <c:ptCount val="3"/>
                <c:pt idx="0">
                  <c:v>0</c:v>
                </c:pt>
                <c:pt idx="1">
                  <c:v>50</c:v>
                </c:pt>
                <c:pt idx="2" formatCode="#,##0.0">
                  <c:v>0</c:v>
                </c:pt>
              </c:numCache>
            </c:numRef>
          </c:val>
        </c:ser>
        <c:ser>
          <c:idx val="2"/>
          <c:order val="2"/>
          <c:tx>
            <c:strRef>
              <c:f>Лист1!$D$1</c:f>
              <c:strCache>
                <c:ptCount val="1"/>
                <c:pt idx="0">
                  <c:v>Администрация ГО "Вуктыл"</c:v>
                </c:pt>
              </c:strCache>
            </c:strRef>
          </c:tx>
          <c:spPr>
            <a:solidFill>
              <a:schemeClr val="tx2">
                <a:lumMod val="40000"/>
                <a:lumOff val="60000"/>
              </a:schemeClr>
            </a:solidFill>
          </c:spPr>
          <c:invertIfNegative val="0"/>
          <c:dLbls>
            <c:dLbl>
              <c:idx val="0"/>
              <c:layout>
                <c:manualLayout>
                  <c:x val="5.5555555555555558E-3"/>
                  <c:y val="-4.1006862890233956E-3"/>
                </c:manualLayout>
              </c:layout>
              <c:showLegendKey val="0"/>
              <c:showVal val="1"/>
              <c:showCatName val="0"/>
              <c:showSerName val="0"/>
              <c:showPercent val="0"/>
              <c:showBubbleSize val="0"/>
            </c:dLbl>
            <c:dLbl>
              <c:idx val="1"/>
              <c:layout>
                <c:manualLayout>
                  <c:x val="2.7109443036794152E-3"/>
                  <c:y val="0.31020194616057151"/>
                </c:manualLayout>
              </c:layout>
              <c:tx>
                <c:rich>
                  <a:bodyPr rot="-5400000" vert="horz"/>
                  <a:lstStyle/>
                  <a:p>
                    <a:pPr algn="ctr">
                      <a:defRPr sz="1400" b="1" i="0" u="none" strike="noStrike" baseline="0">
                        <a:solidFill>
                          <a:srgbClr val="000000"/>
                        </a:solidFill>
                        <a:latin typeface="Times New Roman" panose="02020603050405020304" pitchFamily="18" charset="0"/>
                        <a:ea typeface="Calibri"/>
                        <a:cs typeface="Times New Roman" panose="02020603050405020304" pitchFamily="18" charset="0"/>
                      </a:defRPr>
                    </a:pPr>
                    <a:r>
                      <a:rPr lang="ru-RU" sz="1400" dirty="0">
                        <a:latin typeface="Times New Roman" panose="02020603050405020304" pitchFamily="18" charset="0"/>
                        <a:cs typeface="Times New Roman" panose="02020603050405020304" pitchFamily="18" charset="0"/>
                      </a:rPr>
                      <a:t> 226 708,7</a:t>
                    </a:r>
                    <a:endParaRPr lang="ru-RU" dirty="0"/>
                  </a:p>
                </c:rich>
              </c:tx>
              <c:numFmt formatCode="#,##0.0" sourceLinked="0"/>
              <c:spPr>
                <a:scene3d>
                  <a:camera prst="orthographicFront"/>
                  <a:lightRig rig="threePt" dir="t"/>
                </a:scene3d>
                <a:sp3d>
                  <a:bevelT w="6350"/>
                </a:sp3d>
              </c:spPr>
              <c:showLegendKey val="0"/>
              <c:showVal val="0"/>
              <c:showCatName val="0"/>
              <c:showSerName val="0"/>
              <c:showPercent val="0"/>
              <c:showBubbleSize val="0"/>
            </c:dLbl>
            <c:numFmt formatCode="#,##0.0" sourceLinked="0"/>
            <c:spPr>
              <a:scene3d>
                <a:camera prst="orthographicFront"/>
                <a:lightRig rig="threePt" dir="t"/>
              </a:scene3d>
              <a:sp3d>
                <a:bevelT w="6350"/>
              </a:sp3d>
            </c:spPr>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Лист1!$D$2:$D$4</c:f>
              <c:numCache>
                <c:formatCode>General</c:formatCode>
                <c:ptCount val="3"/>
                <c:pt idx="0">
                  <c:v>93278.8</c:v>
                </c:pt>
                <c:pt idx="1">
                  <c:v>226630.39999999999</c:v>
                </c:pt>
                <c:pt idx="2" formatCode="#,##0.0">
                  <c:v>0</c:v>
                </c:pt>
              </c:numCache>
            </c:numRef>
          </c:val>
        </c:ser>
        <c:ser>
          <c:idx val="3"/>
          <c:order val="3"/>
          <c:tx>
            <c:strRef>
              <c:f>Лист1!$E$1</c:f>
              <c:strCache>
                <c:ptCount val="1"/>
                <c:pt idx="0">
                  <c:v>Управление образования АГО "Вуктыл"</c:v>
                </c:pt>
              </c:strCache>
            </c:strRef>
          </c:tx>
          <c:spPr>
            <a:solidFill>
              <a:srgbClr val="00FFFF"/>
            </a:solidFill>
          </c:spPr>
          <c:invertIfNegative val="0"/>
          <c:dLbls>
            <c:dLbl>
              <c:idx val="0"/>
              <c:layout>
                <c:manualLayout>
                  <c:x val="2.6774578810239724E-3"/>
                  <c:y val="0.3980424276529661"/>
                </c:manualLayout>
              </c:layout>
              <c:showLegendKey val="0"/>
              <c:showVal val="1"/>
              <c:showCatName val="0"/>
              <c:showSerName val="0"/>
              <c:showPercent val="0"/>
              <c:showBubbleSize val="0"/>
            </c:dLbl>
            <c:dLbl>
              <c:idx val="1"/>
              <c:layout>
                <c:manualLayout>
                  <c:x val="5.5555555555555558E-3"/>
                  <c:y val="9.2946304506054386E-2"/>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Лист1!$E$2:$E$4</c:f>
              <c:numCache>
                <c:formatCode>General</c:formatCode>
                <c:ptCount val="3"/>
                <c:pt idx="0">
                  <c:v>271300.2</c:v>
                </c:pt>
                <c:pt idx="1">
                  <c:v>73723.399999999994</c:v>
                </c:pt>
                <c:pt idx="2">
                  <c:v>0</c:v>
                </c:pt>
              </c:numCache>
            </c:numRef>
          </c:val>
        </c:ser>
        <c:ser>
          <c:idx val="4"/>
          <c:order val="4"/>
          <c:tx>
            <c:strRef>
              <c:f>Лист1!$F$1</c:f>
              <c:strCache>
                <c:ptCount val="1"/>
                <c:pt idx="0">
                  <c:v>Финансовое управление АГО "Вуктыл"</c:v>
                </c:pt>
              </c:strCache>
            </c:strRef>
          </c:tx>
          <c:spPr>
            <a:solidFill>
              <a:srgbClr val="66FF66"/>
            </a:solidFill>
          </c:spPr>
          <c:invertIfNegative val="0"/>
          <c:dLbls>
            <c:dLbl>
              <c:idx val="0"/>
              <c:layout>
                <c:manualLayout>
                  <c:x val="1.5277777777777777E-2"/>
                  <c:y val="-1.2301574553111403E-2"/>
                </c:manualLayout>
              </c:layout>
              <c:showLegendKey val="0"/>
              <c:showVal val="1"/>
              <c:showCatName val="0"/>
              <c:showSerName val="0"/>
              <c:showPercent val="0"/>
              <c:showBubbleSize val="0"/>
            </c:dLbl>
            <c:dLbl>
              <c:idx val="1"/>
              <c:layout>
                <c:manualLayout>
                  <c:x val="4.1666666666667681E-3"/>
                  <c:y val="5.1862634817706607E-3"/>
                </c:manualLayout>
              </c:layout>
              <c:showLegendKey val="0"/>
              <c:showVal val="1"/>
              <c:showCatName val="0"/>
              <c:showSerName val="0"/>
              <c:showPercent val="0"/>
              <c:showBubbleSize val="0"/>
            </c:dLbl>
            <c:numFmt formatCode="#,##0.0" sourceLinked="0"/>
            <c:txPr>
              <a:bodyPr rot="-5400000" vert="horz"/>
              <a:lstStyle/>
              <a:p>
                <a:pPr>
                  <a:defRPr sz="14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Лист1!$A$2:$A$4</c:f>
              <c:strCache>
                <c:ptCount val="3"/>
                <c:pt idx="0">
                  <c:v>целевые РБ и ФБ</c:v>
                </c:pt>
                <c:pt idx="1">
                  <c:v>собственные</c:v>
                </c:pt>
                <c:pt idx="2">
                  <c:v>прочие безвозмездные поступления</c:v>
                </c:pt>
              </c:strCache>
            </c:strRef>
          </c:cat>
          <c:val>
            <c:numRef>
              <c:f>Лист1!$F$2:$F$4</c:f>
              <c:numCache>
                <c:formatCode>General</c:formatCode>
                <c:ptCount val="3"/>
                <c:pt idx="0">
                  <c:v>900</c:v>
                </c:pt>
                <c:pt idx="1">
                  <c:v>13960.4</c:v>
                </c:pt>
                <c:pt idx="2">
                  <c:v>0</c:v>
                </c:pt>
              </c:numCache>
            </c:numRef>
          </c:val>
        </c:ser>
        <c:dLbls>
          <c:showLegendKey val="0"/>
          <c:showVal val="0"/>
          <c:showCatName val="0"/>
          <c:showSerName val="0"/>
          <c:showPercent val="0"/>
          <c:showBubbleSize val="0"/>
        </c:dLbls>
        <c:gapWidth val="34"/>
        <c:gapDepth val="160"/>
        <c:shape val="cylinder"/>
        <c:axId val="164760064"/>
        <c:axId val="164275904"/>
        <c:axId val="0"/>
      </c:bar3DChart>
      <c:catAx>
        <c:axId val="164760064"/>
        <c:scaling>
          <c:orientation val="minMax"/>
        </c:scaling>
        <c:delete val="1"/>
        <c:axPos val="b"/>
        <c:majorTickMark val="out"/>
        <c:minorTickMark val="none"/>
        <c:tickLblPos val="nextTo"/>
        <c:crossAx val="164275904"/>
        <c:crosses val="autoZero"/>
        <c:auto val="1"/>
        <c:lblAlgn val="ctr"/>
        <c:lblOffset val="100"/>
        <c:noMultiLvlLbl val="0"/>
      </c:catAx>
      <c:valAx>
        <c:axId val="164275904"/>
        <c:scaling>
          <c:orientation val="minMax"/>
        </c:scaling>
        <c:delete val="1"/>
        <c:axPos val="l"/>
        <c:numFmt formatCode="General" sourceLinked="1"/>
        <c:majorTickMark val="out"/>
        <c:minorTickMark val="none"/>
        <c:tickLblPos val="nextTo"/>
        <c:crossAx val="164760064"/>
        <c:crosses val="autoZero"/>
        <c:crossBetween val="between"/>
      </c:valAx>
      <c:spPr>
        <a:noFill/>
        <a:ln w="25406">
          <a:noFill/>
        </a:ln>
      </c:spPr>
    </c:plotArea>
    <c:legend>
      <c:legendPos val="r"/>
      <c:layout>
        <c:manualLayout>
          <c:xMode val="edge"/>
          <c:yMode val="edge"/>
          <c:x val="2.3043810544348117E-2"/>
          <c:y val="0.10553990377880719"/>
          <c:w val="0.32641108873207636"/>
          <c:h val="0.5587374349709936"/>
        </c:manualLayout>
      </c:layout>
      <c:overlay val="0"/>
      <c:txPr>
        <a:bodyPr/>
        <a:lstStyle/>
        <a:p>
          <a:pPr rtl="0">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600"/>
      </a:pPr>
      <a:endParaRPr lang="ru-RU"/>
    </a:p>
  </c:txPr>
  <c:externalData r:id="rId1">
    <c:autoUpdate val="0"/>
  </c:externalData>
  <c:userShapes r:id="rId2"/>
</c:chartSpace>
</file>

<file path=ppt/charts/chart3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BEAC7"/>
            </a:gs>
            <a:gs pos="17999">
              <a:srgbClr val="FEE7F2"/>
            </a:gs>
            <a:gs pos="36000">
              <a:srgbClr val="FAC77D"/>
            </a:gs>
            <a:gs pos="61000">
              <a:srgbClr val="FBA97D"/>
            </a:gs>
            <a:gs pos="82001">
              <a:srgbClr val="FBD49C"/>
            </a:gs>
            <a:gs pos="100000">
              <a:srgbClr val="FEE7F2"/>
            </a:gs>
          </a:gsLst>
          <a:lin ang="5400000" scaled="0"/>
        </a:gradFill>
      </c:spPr>
    </c:backWall>
    <c:plotArea>
      <c:layout>
        <c:manualLayout>
          <c:layoutTarget val="inner"/>
          <c:xMode val="edge"/>
          <c:yMode val="edge"/>
          <c:x val="8.915409011373579E-2"/>
          <c:y val="5.7563400128537057E-2"/>
          <c:w val="0.92506048501088312"/>
          <c:h val="0.65324647439992611"/>
        </c:manualLayout>
      </c:layout>
      <c:bar3DChart>
        <c:barDir val="col"/>
        <c:grouping val="clustered"/>
        <c:varyColors val="0"/>
        <c:ser>
          <c:idx val="0"/>
          <c:order val="0"/>
          <c:tx>
            <c:strRef>
              <c:f>Лист1!$B$1</c:f>
              <c:strCache>
                <c:ptCount val="1"/>
                <c:pt idx="0">
                  <c:v>Столбец1</c:v>
                </c:pt>
              </c:strCache>
            </c:strRef>
          </c:tx>
          <c:spPr>
            <a:solidFill>
              <a:srgbClr val="00B0F0"/>
            </a:solidFill>
          </c:spPr>
          <c:invertIfNegative val="0"/>
          <c:dLbls>
            <c:dLbl>
              <c:idx val="0"/>
              <c:layout>
                <c:manualLayout>
                  <c:x val="-5.5555555555555558E-3"/>
                  <c:y val="0"/>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Лист1!$B$2:$B$6</c:f>
              <c:numCache>
                <c:formatCode>General</c:formatCode>
                <c:ptCount val="5"/>
                <c:pt idx="0" formatCode="#,##0.00">
                  <c:v>60.7</c:v>
                </c:pt>
              </c:numCache>
            </c:numRef>
          </c:val>
        </c:ser>
        <c:ser>
          <c:idx val="1"/>
          <c:order val="1"/>
          <c:tx>
            <c:strRef>
              <c:f>Лист1!$C$1</c:f>
              <c:strCache>
                <c:ptCount val="1"/>
                <c:pt idx="0">
                  <c:v>2017 год (факт)</c:v>
                </c:pt>
              </c:strCache>
            </c:strRef>
          </c:tx>
          <c:spPr>
            <a:solidFill>
              <a:srgbClr val="FFFF00"/>
            </a:solidFill>
          </c:spPr>
          <c:invertIfNegative val="0"/>
          <c:dLbls>
            <c:dLbl>
              <c:idx val="0"/>
              <c:layout>
                <c:manualLayout>
                  <c:x val="4.1666666666666666E-3"/>
                  <c:y val="7.8138294057341032E-2"/>
                </c:manualLayout>
              </c:layout>
              <c:showLegendKey val="0"/>
              <c:showVal val="1"/>
              <c:showCatName val="0"/>
              <c:showSerName val="0"/>
              <c:showPercent val="0"/>
              <c:showBubbleSize val="0"/>
            </c:dLbl>
            <c:dLbl>
              <c:idx val="1"/>
              <c:layout>
                <c:manualLayout>
                  <c:x val="5.5555555555555558E-3"/>
                  <c:y val="5.3580544496462421E-2"/>
                </c:manualLayout>
              </c:layout>
              <c:showLegendKey val="0"/>
              <c:showVal val="1"/>
              <c:showCatName val="0"/>
              <c:showSerName val="0"/>
              <c:showPercent val="0"/>
              <c:showBubbleSize val="0"/>
            </c:dLbl>
            <c:dLbl>
              <c:idx val="2"/>
              <c:layout>
                <c:manualLayout>
                  <c:x val="5.5555555555555558E-3"/>
                  <c:y val="6.9208203307930621E-2"/>
                </c:manualLayout>
              </c:layout>
              <c:showLegendKey val="0"/>
              <c:showVal val="1"/>
              <c:showCatName val="0"/>
              <c:showSerName val="0"/>
              <c:showPercent val="0"/>
              <c:showBubbleSize val="0"/>
            </c:dLbl>
            <c:dLbl>
              <c:idx val="3"/>
              <c:layout>
                <c:manualLayout>
                  <c:x val="6.9444444444444441E-3"/>
                  <c:y val="7.367324868263582E-2"/>
                </c:manualLayout>
              </c:layout>
              <c:showLegendKey val="0"/>
              <c:showVal val="1"/>
              <c:showCatName val="0"/>
              <c:showSerName val="0"/>
              <c:showPercent val="0"/>
              <c:showBubbleSize val="0"/>
            </c:dLbl>
            <c:dLbl>
              <c:idx val="4"/>
              <c:layout>
                <c:manualLayout>
                  <c:x val="8.3333324219890172E-3"/>
                  <c:y val="4.9515509433694059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Лист1!$C$2:$C$6</c:f>
              <c:numCache>
                <c:formatCode>#,##0.0</c:formatCode>
                <c:ptCount val="5"/>
                <c:pt idx="1">
                  <c:v>43.2</c:v>
                </c:pt>
                <c:pt idx="2">
                  <c:v>31.7</c:v>
                </c:pt>
                <c:pt idx="3">
                  <c:v>52</c:v>
                </c:pt>
                <c:pt idx="4">
                  <c:v>30.8</c:v>
                </c:pt>
              </c:numCache>
            </c:numRef>
          </c:val>
        </c:ser>
        <c:ser>
          <c:idx val="2"/>
          <c:order val="2"/>
          <c:tx>
            <c:strRef>
              <c:f>Лист1!$D$1</c:f>
              <c:strCache>
                <c:ptCount val="1"/>
                <c:pt idx="0">
                  <c:v>2018 год (факт)</c:v>
                </c:pt>
              </c:strCache>
            </c:strRef>
          </c:tx>
          <c:spPr>
            <a:solidFill>
              <a:srgbClr val="FF66CC"/>
            </a:solidFill>
          </c:spPr>
          <c:invertIfNegative val="0"/>
          <c:dLbls>
            <c:dLbl>
              <c:idx val="5"/>
              <c:layout>
                <c:manualLayout>
                  <c:x val="-1.3888887369980678E-3"/>
                  <c:y val="1.0495931958592143E-2"/>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Лист1!$D$2:$D$6</c:f>
              <c:numCache>
                <c:formatCode>#,##0.0</c:formatCode>
                <c:ptCount val="5"/>
                <c:pt idx="1">
                  <c:v>46.3</c:v>
                </c:pt>
                <c:pt idx="2">
                  <c:v>35.799999999999997</c:v>
                </c:pt>
                <c:pt idx="3">
                  <c:v>51.6</c:v>
                </c:pt>
                <c:pt idx="4">
                  <c:v>37.4</c:v>
                </c:pt>
              </c:numCache>
            </c:numRef>
          </c:val>
        </c:ser>
        <c:ser>
          <c:idx val="3"/>
          <c:order val="3"/>
          <c:tx>
            <c:strRef>
              <c:f>Лист1!$E$1</c:f>
              <c:strCache>
                <c:ptCount val="1"/>
                <c:pt idx="0">
                  <c:v>Целевой показатель на 2019 год (по состоянию на 01.10.2019 г.)</c:v>
                </c:pt>
              </c:strCache>
            </c:strRef>
          </c:tx>
          <c:spPr>
            <a:solidFill>
              <a:srgbClr val="00B050"/>
            </a:solidFill>
          </c:spPr>
          <c:invertIfNegative val="0"/>
          <c:dLbls>
            <c:dLbl>
              <c:idx val="1"/>
              <c:layout>
                <c:manualLayout>
                  <c:x val="8.3332230606711442E-3"/>
                  <c:y val="0"/>
                </c:manualLayout>
              </c:layout>
              <c:showLegendKey val="0"/>
              <c:showVal val="1"/>
              <c:showCatName val="0"/>
              <c:showSerName val="0"/>
              <c:showPercent val="0"/>
              <c:showBubbleSize val="0"/>
            </c:dLbl>
            <c:dLbl>
              <c:idx val="2"/>
              <c:layout>
                <c:manualLayout>
                  <c:x val="0"/>
                  <c:y val="-2.0991863917184288E-3"/>
                </c:manualLayout>
              </c:layout>
              <c:showLegendKey val="0"/>
              <c:showVal val="1"/>
              <c:showCatName val="0"/>
              <c:showSerName val="0"/>
              <c:showPercent val="0"/>
              <c:showBubbleSize val="0"/>
            </c:dLbl>
            <c:dLbl>
              <c:idx val="3"/>
              <c:layout>
                <c:manualLayout>
                  <c:x val="6.9443343236729746E-3"/>
                  <c:y val="-6.2975591751552864E-3"/>
                </c:manualLayout>
              </c:layout>
              <c:showLegendKey val="0"/>
              <c:showVal val="1"/>
              <c:showCatName val="0"/>
              <c:showSerName val="0"/>
              <c:showPercent val="0"/>
              <c:showBubbleSize val="0"/>
            </c:dLbl>
            <c:dLbl>
              <c:idx val="4"/>
              <c:layout>
                <c:manualLayout>
                  <c:x val="9.7222211589871876E-3"/>
                  <c:y val="-6.2975591751552474E-3"/>
                </c:manualLayout>
              </c:layout>
              <c:showLegendKey val="0"/>
              <c:showVal val="1"/>
              <c:showCatName val="0"/>
              <c:showSerName val="0"/>
              <c:showPercent val="0"/>
              <c:showBubbleSize val="0"/>
            </c:dLbl>
            <c:txPr>
              <a:bodyPr/>
              <a:lstStyle/>
              <a:p>
                <a:pPr>
                  <a:defRPr sz="12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Лист1!$E$2:$E$6</c:f>
              <c:numCache>
                <c:formatCode>#,##0.0</c:formatCode>
                <c:ptCount val="5"/>
                <c:pt idx="1">
                  <c:v>49.1</c:v>
                </c:pt>
                <c:pt idx="2">
                  <c:v>39.1</c:v>
                </c:pt>
                <c:pt idx="3">
                  <c:v>53.5</c:v>
                </c:pt>
                <c:pt idx="4">
                  <c:v>39.1</c:v>
                </c:pt>
              </c:numCache>
            </c:numRef>
          </c:val>
        </c:ser>
        <c:ser>
          <c:idx val="4"/>
          <c:order val="4"/>
          <c:tx>
            <c:strRef>
              <c:f>Лист1!$F$1</c:f>
              <c:strCache>
                <c:ptCount val="1"/>
                <c:pt idx="0">
                  <c:v>2020 год </c:v>
                </c:pt>
              </c:strCache>
            </c:strRef>
          </c:tx>
          <c:spPr>
            <a:solidFill>
              <a:srgbClr val="66FFFF"/>
            </a:solidFill>
          </c:spPr>
          <c:invertIfNegative val="0"/>
          <c:dLbls>
            <c:dLbl>
              <c:idx val="1"/>
              <c:layout>
                <c:manualLayout>
                  <c:x val="1.2499998632983476E-2"/>
                  <c:y val="0"/>
                </c:manualLayout>
              </c:layout>
              <c:showLegendKey val="0"/>
              <c:showVal val="1"/>
              <c:showCatName val="0"/>
              <c:showSerName val="0"/>
              <c:showPercent val="0"/>
              <c:showBubbleSize val="0"/>
            </c:dLbl>
            <c:dLbl>
              <c:idx val="2"/>
              <c:layout>
                <c:manualLayout>
                  <c:x val="2.7777774739963391E-3"/>
                  <c:y val="2.0991863917183902E-3"/>
                </c:manualLayout>
              </c:layout>
              <c:showLegendKey val="0"/>
              <c:showVal val="1"/>
              <c:showCatName val="0"/>
              <c:showSerName val="0"/>
              <c:showPercent val="0"/>
              <c:showBubbleSize val="0"/>
            </c:dLbl>
            <c:dLbl>
              <c:idx val="3"/>
              <c:layout>
                <c:manualLayout>
                  <c:x val="9.7222211589870853E-3"/>
                  <c:y val="-8.3967455668736962E-3"/>
                </c:manualLayout>
              </c:layout>
              <c:showLegendKey val="0"/>
              <c:showVal val="1"/>
              <c:showCatName val="0"/>
              <c:showSerName val="0"/>
              <c:showPercent val="0"/>
              <c:showBubbleSize val="0"/>
            </c:dLbl>
            <c:dLbl>
              <c:idx val="4"/>
              <c:layout>
                <c:manualLayout>
                  <c:x val="9.7222211589871876E-3"/>
                  <c:y val="-1.0495931958592105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Лист1!$A$2:$A$6</c:f>
              <c:strCache>
                <c:ptCount val="5"/>
                <c:pt idx="0">
                  <c:v>Среднемесячная заработная плата работников организаций МО ГО "Вуктыл" на конец 2016г.</c:v>
                </c:pt>
                <c:pt idx="1">
                  <c:v>Педработники общего образования</c:v>
                </c:pt>
                <c:pt idx="2">
                  <c:v>Педработники дошкольного образования</c:v>
                </c:pt>
                <c:pt idx="3">
                  <c:v>Педработники доп.образования</c:v>
                </c:pt>
                <c:pt idx="4">
                  <c:v>Работники  культуры</c:v>
                </c:pt>
              </c:strCache>
            </c:strRef>
          </c:cat>
          <c:val>
            <c:numRef>
              <c:f>Лист1!$F$2:$F$6</c:f>
              <c:numCache>
                <c:formatCode>General</c:formatCode>
                <c:ptCount val="5"/>
                <c:pt idx="1">
                  <c:v>51.5</c:v>
                </c:pt>
                <c:pt idx="2">
                  <c:v>41.1</c:v>
                </c:pt>
                <c:pt idx="3">
                  <c:v>56.1</c:v>
                </c:pt>
                <c:pt idx="4">
                  <c:v>41</c:v>
                </c:pt>
              </c:numCache>
            </c:numRef>
          </c:val>
        </c:ser>
        <c:dLbls>
          <c:showLegendKey val="0"/>
          <c:showVal val="0"/>
          <c:showCatName val="0"/>
          <c:showSerName val="0"/>
          <c:showPercent val="0"/>
          <c:showBubbleSize val="0"/>
        </c:dLbls>
        <c:gapWidth val="150"/>
        <c:shape val="cylinder"/>
        <c:axId val="164900864"/>
        <c:axId val="164278784"/>
        <c:axId val="0"/>
      </c:bar3DChart>
      <c:catAx>
        <c:axId val="164900864"/>
        <c:scaling>
          <c:orientation val="minMax"/>
        </c:scaling>
        <c:delete val="0"/>
        <c:axPos val="b"/>
        <c:numFmt formatCode="General" sourceLinked="1"/>
        <c:majorTickMark val="out"/>
        <c:minorTickMark val="none"/>
        <c:tickLblPos val="nextTo"/>
        <c:txPr>
          <a:bodyPr/>
          <a:lstStyle/>
          <a:p>
            <a:pPr>
              <a:defRPr sz="1200" b="1" baseline="0">
                <a:latin typeface="Times New Roman" panose="02020603050405020304" pitchFamily="18" charset="0"/>
              </a:defRPr>
            </a:pPr>
            <a:endParaRPr lang="ru-RU"/>
          </a:p>
        </c:txPr>
        <c:crossAx val="164278784"/>
        <c:crosses val="autoZero"/>
        <c:auto val="1"/>
        <c:lblAlgn val="ctr"/>
        <c:lblOffset val="100"/>
        <c:noMultiLvlLbl val="0"/>
      </c:catAx>
      <c:valAx>
        <c:axId val="164278784"/>
        <c:scaling>
          <c:orientation val="minMax"/>
        </c:scaling>
        <c:delete val="1"/>
        <c:axPos val="l"/>
        <c:numFmt formatCode="#,##0.00" sourceLinked="1"/>
        <c:majorTickMark val="out"/>
        <c:minorTickMark val="none"/>
        <c:tickLblPos val="nextTo"/>
        <c:crossAx val="164900864"/>
        <c:crosses val="autoZero"/>
        <c:crossBetween val="between"/>
      </c:valAx>
      <c:spPr>
        <a:noFill/>
        <a:ln w="25392">
          <a:noFill/>
        </a:ln>
      </c:spPr>
    </c:plotArea>
    <c:legend>
      <c:legendPos val="r"/>
      <c:legendEntry>
        <c:idx val="0"/>
        <c:delete val="1"/>
      </c:legendEntry>
      <c:layout>
        <c:manualLayout>
          <c:xMode val="edge"/>
          <c:yMode val="edge"/>
          <c:x val="0.1678304715845941"/>
          <c:y val="1.3218593237677649E-2"/>
          <c:w val="0.79583324629995122"/>
          <c:h val="0.16541456534527568"/>
        </c:manualLayout>
      </c:layout>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797"/>
      </a:pPr>
      <a:endParaRPr lang="ru-RU"/>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view3D>
      <c:rotX val="30"/>
      <c:rotY val="0"/>
      <c:rAngAx val="0"/>
      <c:perspective val="30"/>
    </c:view3D>
    <c:floor>
      <c:thickness val="0"/>
    </c:floor>
    <c:sideWall>
      <c:thickness val="0"/>
    </c:sideWall>
    <c:backWall>
      <c:thickness val="0"/>
    </c:backWall>
    <c:plotArea>
      <c:layout>
        <c:manualLayout>
          <c:layoutTarget val="inner"/>
          <c:xMode val="edge"/>
          <c:yMode val="edge"/>
          <c:x val="0"/>
          <c:y val="0.24909775615879493"/>
          <c:w val="0.50253079224718911"/>
          <c:h val="0.74346648992601716"/>
        </c:manualLayout>
      </c:layout>
      <c:pie3DChart>
        <c:varyColors val="1"/>
        <c:ser>
          <c:idx val="0"/>
          <c:order val="0"/>
          <c:tx>
            <c:strRef>
              <c:f>Лист1!$B$1</c:f>
              <c:strCache>
                <c:ptCount val="1"/>
                <c:pt idx="0">
                  <c:v>Столбец1</c:v>
                </c:pt>
              </c:strCache>
            </c:strRef>
          </c:tx>
          <c:explosion val="25"/>
          <c:dPt>
            <c:idx val="1"/>
            <c:bubble3D val="0"/>
            <c:spPr>
              <a:solidFill>
                <a:srgbClr val="66FFFF"/>
              </a:solidFill>
            </c:spPr>
          </c:dPt>
          <c:dPt>
            <c:idx val="2"/>
            <c:bubble3D val="0"/>
            <c:spPr>
              <a:solidFill>
                <a:srgbClr val="FF0000"/>
              </a:solidFill>
            </c:spPr>
          </c:dPt>
          <c:dPt>
            <c:idx val="3"/>
            <c:bubble3D val="0"/>
            <c:spPr>
              <a:solidFill>
                <a:srgbClr val="6600CC"/>
              </a:solidFill>
            </c:spPr>
          </c:dPt>
          <c:dPt>
            <c:idx val="4"/>
            <c:bubble3D val="0"/>
            <c:spPr>
              <a:solidFill>
                <a:srgbClr val="FF66FF"/>
              </a:solidFill>
            </c:spPr>
          </c:dPt>
          <c:dPt>
            <c:idx val="5"/>
            <c:bubble3D val="0"/>
            <c:spPr>
              <a:solidFill>
                <a:srgbClr val="92D050"/>
              </a:solidFill>
            </c:spPr>
          </c:dPt>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General</c:formatCode>
                <c:ptCount val="6"/>
                <c:pt idx="0">
                  <c:v>260.3</c:v>
                </c:pt>
                <c:pt idx="1">
                  <c:v>74.8</c:v>
                </c:pt>
                <c:pt idx="2">
                  <c:v>27.7</c:v>
                </c:pt>
                <c:pt idx="3">
                  <c:v>116.2</c:v>
                </c:pt>
                <c:pt idx="4">
                  <c:v>43.7</c:v>
                </c:pt>
                <c:pt idx="5">
                  <c:v>11.5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50685917195641161"/>
          <c:y val="0.33116154673049314"/>
          <c:w val="0.38780907582773289"/>
          <c:h val="0.52649997306734797"/>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title>
      <c:tx>
        <c:rich>
          <a:bodyPr/>
          <a:lstStyle/>
          <a:p>
            <a:pPr>
              <a:defRPr sz="1599"/>
            </a:pPr>
            <a:r>
              <a:rPr lang="ru-RU" sz="1600" dirty="0" smtClean="0">
                <a:latin typeface="Times New Roman" panose="02020603050405020304" pitchFamily="18" charset="0"/>
                <a:cs typeface="Times New Roman" panose="02020603050405020304" pitchFamily="18" charset="0"/>
              </a:rPr>
              <a:t>2020 </a:t>
            </a:r>
            <a:r>
              <a:rPr lang="ru-RU" sz="1600" dirty="0">
                <a:latin typeface="Times New Roman" panose="02020603050405020304" pitchFamily="18" charset="0"/>
                <a:cs typeface="Times New Roman" panose="02020603050405020304" pitchFamily="18" charset="0"/>
              </a:rPr>
              <a:t>год</a:t>
            </a:r>
          </a:p>
        </c:rich>
      </c:tx>
      <c:layout>
        <c:manualLayout>
          <c:xMode val="edge"/>
          <c:yMode val="edge"/>
          <c:x val="0.4222867031123872"/>
          <c:y val="6.4619626298329791E-2"/>
        </c:manualLayout>
      </c:layout>
      <c:overlay val="0"/>
    </c:title>
    <c:autoTitleDeleted val="0"/>
    <c:plotArea>
      <c:layout>
        <c:manualLayout>
          <c:layoutTarget val="inner"/>
          <c:xMode val="edge"/>
          <c:yMode val="edge"/>
          <c:x val="4.7413497149888802E-2"/>
          <c:y val="6.0441857033628893E-2"/>
          <c:w val="0.40516095953122139"/>
          <c:h val="0.57208585573038051"/>
        </c:manualLayout>
      </c:layout>
      <c:doughnutChart>
        <c:varyColors val="1"/>
        <c:ser>
          <c:idx val="0"/>
          <c:order val="0"/>
          <c:tx>
            <c:strRef>
              <c:f>Лист1!$B$1</c:f>
              <c:strCache>
                <c:ptCount val="1"/>
                <c:pt idx="0">
                  <c:v>2020 год</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4554839203931981E-2"/>
                  <c:y val="-9.3938215133670469E-3"/>
                </c:manualLayout>
              </c:layout>
              <c:showLegendKey val="0"/>
              <c:showVal val="1"/>
              <c:showCatName val="0"/>
              <c:showSerName val="0"/>
              <c:showPercent val="0"/>
              <c:showBubbleSize val="0"/>
            </c:dLbl>
            <c:dLbl>
              <c:idx val="4"/>
              <c:layout>
                <c:manualLayout>
                  <c:x val="-3.782174204968565E-2"/>
                  <c:y val="-7.0155549733166012E-2"/>
                </c:manualLayout>
              </c:layout>
              <c:showLegendKey val="0"/>
              <c:showVal val="1"/>
              <c:showCatName val="0"/>
              <c:showSerName val="0"/>
              <c:showPercent val="0"/>
              <c:showBubbleSize val="0"/>
            </c:dLbl>
            <c:dLbl>
              <c:idx val="5"/>
              <c:layout>
                <c:manualLayout>
                  <c:x val="5.5928144101560617E-3"/>
                  <c:y val="-2.2979704599481735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108330</c:v>
                </c:pt>
                <c:pt idx="1">
                  <c:v>57879.3</c:v>
                </c:pt>
                <c:pt idx="2">
                  <c:v>25427.3</c:v>
                </c:pt>
                <c:pt idx="3">
                  <c:v>24984.6</c:v>
                </c:pt>
              </c:numCache>
            </c:numRef>
          </c:val>
        </c:ser>
        <c:dLbls>
          <c:showLegendKey val="0"/>
          <c:showVal val="0"/>
          <c:showCatName val="0"/>
          <c:showSerName val="0"/>
          <c:showPercent val="0"/>
          <c:showBubbleSize val="0"/>
          <c:showLeaderLines val="0"/>
        </c:dLbls>
        <c:firstSliceAng val="0"/>
        <c:holeSize val="50"/>
      </c:doughnutChart>
      <c:spPr>
        <a:noFill/>
        <a:ln w="25396">
          <a:noFill/>
        </a:ln>
      </c:spPr>
    </c:plotArea>
    <c:legend>
      <c:legendPos val="r"/>
      <c:layout>
        <c:manualLayout>
          <c:xMode val="edge"/>
          <c:yMode val="edge"/>
          <c:x val="0.26518988993779091"/>
          <c:y val="0.63336504670422022"/>
          <c:w val="0.39520086232314877"/>
          <c:h val="0.23203349257927497"/>
        </c:manualLayout>
      </c:layout>
      <c:overlay val="0"/>
      <c:txPr>
        <a:bodyPr/>
        <a:lstStyle/>
        <a:p>
          <a:pPr>
            <a:defRPr sz="1400" b="1" i="0" baseline="0">
              <a:latin typeface="Times New Roman" panose="02020603050405020304" pitchFamily="18" charset="0"/>
            </a:defRPr>
          </a:pPr>
          <a:endParaRPr lang="ru-RU"/>
        </a:p>
      </c:txPr>
    </c:legend>
    <c:plotVisOnly val="1"/>
    <c:dispBlanksAs val="gap"/>
    <c:showDLblsOverMax val="0"/>
  </c:chart>
  <c:txPr>
    <a:bodyPr/>
    <a:lstStyle/>
    <a:p>
      <a:pPr>
        <a:defRPr sz="1794"/>
      </a:pPr>
      <a:endParaRPr lang="ru-RU"/>
    </a:p>
  </c:txPr>
  <c:externalData r:id="rId1">
    <c:autoUpdate val="0"/>
  </c:externalData>
  <c:userShapes r:id="rId2"/>
</c:chartSpace>
</file>

<file path=ppt/charts/chart4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0.11253230165931294"/>
          <c:y val="0.10204710308020071"/>
          <c:w val="0.47066338582677164"/>
          <c:h val="0.58434502428742985"/>
        </c:manualLayout>
      </c:layout>
      <c:doughnutChart>
        <c:varyColors val="1"/>
        <c:ser>
          <c:idx val="0"/>
          <c:order val="0"/>
          <c:tx>
            <c:strRef>
              <c:f>Лист1!$B$1</c:f>
              <c:strCache>
                <c:ptCount val="1"/>
                <c:pt idx="0">
                  <c:v>Столбец1</c:v>
                </c:pt>
              </c:strCache>
            </c:strRef>
          </c:tx>
          <c:explosion val="25"/>
          <c:dPt>
            <c:idx val="0"/>
            <c:bubble3D val="0"/>
            <c:spPr>
              <a:solidFill>
                <a:srgbClr val="92D050"/>
              </a:solidFill>
            </c:spPr>
          </c:dPt>
          <c:dPt>
            <c:idx val="1"/>
            <c:bubble3D val="0"/>
            <c:spPr>
              <a:solidFill>
                <a:srgbClr val="FFC000"/>
              </a:solidFill>
            </c:spPr>
          </c:dPt>
          <c:dPt>
            <c:idx val="2"/>
            <c:bubble3D val="0"/>
            <c:spPr>
              <a:solidFill>
                <a:srgbClr val="00B0F0"/>
              </a:solidFill>
            </c:spPr>
          </c:dPt>
          <c:dPt>
            <c:idx val="3"/>
            <c:bubble3D val="0"/>
            <c:spPr>
              <a:solidFill>
                <a:srgbClr val="FF66FF"/>
              </a:solidFill>
            </c:spPr>
          </c:dPt>
          <c:dPt>
            <c:idx val="4"/>
            <c:bubble3D val="0"/>
            <c:spPr>
              <a:solidFill>
                <a:srgbClr val="FF33CC"/>
              </a:solidFill>
            </c:spPr>
          </c:dPt>
          <c:dPt>
            <c:idx val="5"/>
            <c:bubble3D val="0"/>
          </c:dPt>
          <c:dLbls>
            <c:dLbl>
              <c:idx val="0"/>
              <c:layout>
                <c:manualLayout>
                  <c:x val="-3.0803703951556584E-3"/>
                  <c:y val="-1.5480632870857486E-2"/>
                </c:manualLayout>
              </c:layout>
              <c:showLegendKey val="0"/>
              <c:showVal val="1"/>
              <c:showCatName val="0"/>
              <c:showSerName val="0"/>
              <c:showPercent val="0"/>
              <c:showBubbleSize val="0"/>
            </c:dLbl>
            <c:dLbl>
              <c:idx val="1"/>
              <c:layout>
                <c:manualLayout>
                  <c:x val="4.4476373575160081E-3"/>
                  <c:y val="-4.7051348862444534E-3"/>
                </c:manualLayout>
              </c:layout>
              <c:showLegendKey val="0"/>
              <c:showVal val="1"/>
              <c:showCatName val="0"/>
              <c:showSerName val="0"/>
              <c:showPercent val="0"/>
              <c:showBubbleSize val="0"/>
            </c:dLbl>
            <c:dLbl>
              <c:idx val="2"/>
              <c:layout>
                <c:manualLayout>
                  <c:x val="1.3733266364835987E-3"/>
                  <c:y val="-1.0862286819768563E-2"/>
                </c:manualLayout>
              </c:layout>
              <c:showLegendKey val="0"/>
              <c:showVal val="1"/>
              <c:showCatName val="0"/>
              <c:showSerName val="0"/>
              <c:showPercent val="0"/>
              <c:showBubbleSize val="0"/>
            </c:dLbl>
            <c:dLbl>
              <c:idx val="3"/>
              <c:layout>
                <c:manualLayout>
                  <c:x val="-1.0396558410248741E-2"/>
                  <c:y val="-1.7015756419221394E-2"/>
                </c:manualLayout>
              </c:layout>
              <c:showLegendKey val="0"/>
              <c:showVal val="1"/>
              <c:showCatName val="0"/>
              <c:showSerName val="0"/>
              <c:showPercent val="0"/>
              <c:showBubbleSize val="0"/>
            </c:dLbl>
            <c:dLbl>
              <c:idx val="4"/>
              <c:layout>
                <c:manualLayout>
                  <c:x val="3.2582882479413435E-3"/>
                  <c:y val="-6.9938307508316073E-3"/>
                </c:manualLayout>
              </c:layout>
              <c:showLegendKey val="0"/>
              <c:showVal val="1"/>
              <c:showCatName val="0"/>
              <c:showSerName val="0"/>
              <c:showPercent val="0"/>
              <c:showBubbleSize val="0"/>
            </c:dLbl>
            <c:dLbl>
              <c:idx val="5"/>
              <c:layout>
                <c:manualLayout>
                  <c:x val="1.4477944620896628E-4"/>
                  <c:y val="-1.0530039145977244E-2"/>
                </c:manualLayout>
              </c:layout>
              <c:showLegendKey val="0"/>
              <c:showVal val="1"/>
              <c:showCatName val="0"/>
              <c:showSerName val="0"/>
              <c:showPercent val="0"/>
              <c:showBubbleSize val="0"/>
            </c:dLbl>
            <c:numFmt formatCode="#,##0.0" sourceLinked="0"/>
            <c:txPr>
              <a:bodyPr rot="0" vert="horz"/>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4"/>
                <c:pt idx="0">
                  <c:v>Педработники общего образования</c:v>
                </c:pt>
                <c:pt idx="1">
                  <c:v>Педработники дошкольного образования</c:v>
                </c:pt>
                <c:pt idx="2">
                  <c:v>Педработники  дополнительного образования </c:v>
                </c:pt>
                <c:pt idx="3">
                  <c:v>Работники культуры</c:v>
                </c:pt>
              </c:strCache>
            </c:strRef>
          </c:cat>
          <c:val>
            <c:numRef>
              <c:f>Лист1!$B$2:$B$7</c:f>
              <c:numCache>
                <c:formatCode>#,##0.0</c:formatCode>
                <c:ptCount val="4"/>
                <c:pt idx="0">
                  <c:v>51455</c:v>
                </c:pt>
                <c:pt idx="1">
                  <c:v>41070</c:v>
                </c:pt>
                <c:pt idx="2">
                  <c:v>56119</c:v>
                </c:pt>
                <c:pt idx="3">
                  <c:v>41003</c:v>
                </c:pt>
              </c:numCache>
            </c:numRef>
          </c:val>
        </c:ser>
        <c:dLbls>
          <c:showLegendKey val="0"/>
          <c:showVal val="0"/>
          <c:showCatName val="0"/>
          <c:showSerName val="0"/>
          <c:showPercent val="0"/>
          <c:showBubbleSize val="0"/>
          <c:showLeaderLines val="0"/>
        </c:dLbls>
        <c:firstSliceAng val="0"/>
        <c:holeSize val="50"/>
      </c:doughnutChart>
      <c:spPr>
        <a:noFill/>
        <a:ln w="25398">
          <a:noFill/>
        </a:ln>
      </c:spPr>
    </c:plotArea>
    <c:plotVisOnly val="1"/>
    <c:dispBlanksAs val="gap"/>
    <c:showDLblsOverMax val="0"/>
  </c:chart>
  <c:txPr>
    <a:bodyPr/>
    <a:lstStyle/>
    <a:p>
      <a:pPr>
        <a:defRPr sz="1793"/>
      </a:pPr>
      <a:endParaRPr lang="ru-RU"/>
    </a:p>
  </c:txPr>
  <c:externalData r:id="rId1">
    <c:autoUpdate val="0"/>
  </c:externalData>
  <c:userShapes r:id="rId2"/>
</c:chartSpace>
</file>

<file path=ppt/charts/chart4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7"/>
    </mc:Choice>
    <mc:Fallback>
      <c:style val="27"/>
    </mc:Fallback>
  </mc:AlternateContent>
  <c:chart>
    <c:autoTitleDeleted val="0"/>
    <c:view3D>
      <c:rotX val="15"/>
      <c:rotY val="20"/>
      <c:depthPercent val="100"/>
      <c:rAngAx val="1"/>
    </c:view3D>
    <c:floor>
      <c:thickness val="0"/>
    </c:floor>
    <c:sideWall>
      <c:thickness val="0"/>
      <c:spPr>
        <a:noFill/>
        <a:ln w="25400">
          <a:noFill/>
        </a:ln>
      </c:spPr>
    </c:sideWall>
    <c:backWall>
      <c:thickness val="0"/>
      <c:spPr>
        <a:gradFill>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lin ang="5400000" scaled="0"/>
        </a:gradFill>
      </c:spPr>
    </c:backWall>
    <c:plotArea>
      <c:layout/>
      <c:bar3DChart>
        <c:barDir val="col"/>
        <c:grouping val="clustered"/>
        <c:varyColors val="0"/>
        <c:ser>
          <c:idx val="0"/>
          <c:order val="0"/>
          <c:tx>
            <c:strRef>
              <c:f>Лист1!$B$1</c:f>
              <c:strCache>
                <c:ptCount val="1"/>
                <c:pt idx="0">
                  <c:v>Педработники общего образования</c:v>
                </c:pt>
              </c:strCache>
            </c:strRef>
          </c:tx>
          <c:spPr>
            <a:solidFill>
              <a:srgbClr val="FFC000"/>
            </a:solidFill>
          </c:spPr>
          <c:invertIfNegative val="0"/>
          <c:dLbls>
            <c:dLbl>
              <c:idx val="0"/>
              <c:layout>
                <c:manualLayout>
                  <c:x val="1.5277777777777777E-2"/>
                  <c:y val="-1.7165824398009257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Лист1!$B$2</c:f>
              <c:numCache>
                <c:formatCode>#,##0.0</c:formatCode>
                <c:ptCount val="1"/>
                <c:pt idx="0">
                  <c:v>84.843492586490925</c:v>
                </c:pt>
              </c:numCache>
            </c:numRef>
          </c:val>
        </c:ser>
        <c:ser>
          <c:idx val="1"/>
          <c:order val="1"/>
          <c:tx>
            <c:strRef>
              <c:f>Лист1!$C$1</c:f>
              <c:strCache>
                <c:ptCount val="1"/>
                <c:pt idx="0">
                  <c:v>Педработники дошкольного образования</c:v>
                </c:pt>
              </c:strCache>
            </c:strRef>
          </c:tx>
          <c:spPr>
            <a:solidFill>
              <a:srgbClr val="92D050"/>
            </a:solidFill>
          </c:spPr>
          <c:invertIfNegative val="0"/>
          <c:dLbls>
            <c:dLbl>
              <c:idx val="0"/>
              <c:layout>
                <c:manualLayout>
                  <c:x val="1.2499890638670167E-2"/>
                  <c:y val="-3.0040192696516164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Лист1!$C$2</c:f>
              <c:numCache>
                <c:formatCode>#,##0.0</c:formatCode>
                <c:ptCount val="1"/>
                <c:pt idx="0">
                  <c:v>67.710049423393741</c:v>
                </c:pt>
              </c:numCache>
            </c:numRef>
          </c:val>
        </c:ser>
        <c:ser>
          <c:idx val="2"/>
          <c:order val="2"/>
          <c:tx>
            <c:strRef>
              <c:f>Лист1!$D$1</c:f>
              <c:strCache>
                <c:ptCount val="1"/>
                <c:pt idx="0">
                  <c:v>Педработники дополнительного образования</c:v>
                </c:pt>
              </c:strCache>
            </c:strRef>
          </c:tx>
          <c:spPr>
            <a:solidFill>
              <a:srgbClr val="FF66CC"/>
            </a:solidFill>
          </c:spPr>
          <c:invertIfNegative val="0"/>
          <c:dLbls>
            <c:dLbl>
              <c:idx val="0"/>
              <c:layout>
                <c:manualLayout>
                  <c:x val="1.6666666666666666E-2"/>
                  <c:y val="-1.7165824398009236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Лист1!$D$2</c:f>
              <c:numCache>
                <c:formatCode>#,##0.0</c:formatCode>
                <c:ptCount val="1"/>
                <c:pt idx="0">
                  <c:v>92.421746293245462</c:v>
                </c:pt>
              </c:numCache>
            </c:numRef>
          </c:val>
        </c:ser>
        <c:ser>
          <c:idx val="3"/>
          <c:order val="3"/>
          <c:tx>
            <c:strRef>
              <c:f>Лист1!$E$1</c:f>
              <c:strCache>
                <c:ptCount val="1"/>
                <c:pt idx="0">
                  <c:v>Педработники доп.образования (ДЮСШ)</c:v>
                </c:pt>
              </c:strCache>
            </c:strRef>
          </c:tx>
          <c:spPr>
            <a:solidFill>
              <a:schemeClr val="accent2">
                <a:lumMod val="75000"/>
              </a:schemeClr>
            </a:solidFill>
          </c:spPr>
          <c:invertIfNegative val="0"/>
          <c:dLbls>
            <c:dLbl>
              <c:idx val="0"/>
              <c:layout>
                <c:manualLayout>
                  <c:x val="2.0833333333333384E-2"/>
                  <c:y val="-1.716582439800921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Лист1!$E$2</c:f>
            </c:numRef>
          </c:val>
        </c:ser>
        <c:ser>
          <c:idx val="4"/>
          <c:order val="4"/>
          <c:tx>
            <c:strRef>
              <c:f>Лист1!$F$1</c:f>
              <c:strCache>
                <c:ptCount val="1"/>
                <c:pt idx="0">
                  <c:v>Педработники доп.образования (ЦВР)</c:v>
                </c:pt>
              </c:strCache>
            </c:strRef>
          </c:tx>
          <c:spPr>
            <a:solidFill>
              <a:schemeClr val="accent6">
                <a:lumMod val="75000"/>
              </a:schemeClr>
            </a:solidFill>
          </c:spPr>
          <c:invertIfNegative val="0"/>
          <c:dLbls>
            <c:dLbl>
              <c:idx val="0"/>
              <c:layout>
                <c:manualLayout>
                  <c:x val="1.8055555555555554E-2"/>
                  <c:y val="-2.3603177502227249E-2"/>
                </c:manualLayout>
              </c:layout>
              <c:showLegendKey val="0"/>
              <c:showVal val="1"/>
              <c:showCatName val="0"/>
              <c:showSerName val="0"/>
              <c:showPercent val="0"/>
              <c:showBubbleSize val="0"/>
            </c:dLbl>
            <c:txPr>
              <a:bodyPr/>
              <a:lstStyle/>
              <a:p>
                <a:pPr>
                  <a:defRPr b="1"/>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Лист1!$F$2</c:f>
            </c:numRef>
          </c:val>
        </c:ser>
        <c:ser>
          <c:idx val="5"/>
          <c:order val="5"/>
          <c:tx>
            <c:strRef>
              <c:f>Лист1!$G$1</c:f>
              <c:strCache>
                <c:ptCount val="1"/>
                <c:pt idx="0">
                  <c:v>Работники культуры</c:v>
                </c:pt>
              </c:strCache>
            </c:strRef>
          </c:tx>
          <c:spPr>
            <a:solidFill>
              <a:srgbClr val="00B0F0"/>
            </a:solidFill>
          </c:spPr>
          <c:invertIfNegative val="0"/>
          <c:dLbls>
            <c:dLbl>
              <c:idx val="0"/>
              <c:layout>
                <c:manualLayout>
                  <c:x val="2.2222222222222223E-2"/>
                  <c:y val="-2.1457280497511548E-2"/>
                </c:manualLayout>
              </c:layout>
              <c:showLegendKey val="0"/>
              <c:showVal val="1"/>
              <c:showCatName val="0"/>
              <c:showSerName val="0"/>
              <c:showPercent val="0"/>
              <c:showBubbleSize val="0"/>
            </c:dLbl>
            <c:txPr>
              <a:bodyPr/>
              <a:lstStyle/>
              <a:p>
                <a:pPr>
                  <a:defRPr sz="1400" b="1"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c:f>
              <c:strCache>
                <c:ptCount val="1"/>
                <c:pt idx="0">
                  <c:v>Соотношение заработной платы отдельных категорий работников к заработной плате работников организаций </c:v>
                </c:pt>
              </c:strCache>
            </c:strRef>
          </c:cat>
          <c:val>
            <c:numRef>
              <c:f>Лист1!$G$2</c:f>
              <c:numCache>
                <c:formatCode>#,##0.0</c:formatCode>
                <c:ptCount val="1"/>
                <c:pt idx="0">
                  <c:v>67.545304777594723</c:v>
                </c:pt>
              </c:numCache>
            </c:numRef>
          </c:val>
        </c:ser>
        <c:dLbls>
          <c:showLegendKey val="0"/>
          <c:showVal val="0"/>
          <c:showCatName val="0"/>
          <c:showSerName val="0"/>
          <c:showPercent val="0"/>
          <c:showBubbleSize val="0"/>
        </c:dLbls>
        <c:gapWidth val="150"/>
        <c:shape val="pyramid"/>
        <c:axId val="165231104"/>
        <c:axId val="164281664"/>
        <c:axId val="0"/>
      </c:bar3DChart>
      <c:catAx>
        <c:axId val="165231104"/>
        <c:scaling>
          <c:orientation val="minMax"/>
        </c:scaling>
        <c:delete val="0"/>
        <c:axPos val="b"/>
        <c:numFmt formatCode="#,##0.00" sourceLinked="1"/>
        <c:majorTickMark val="out"/>
        <c:minorTickMark val="none"/>
        <c:tickLblPos val="nextTo"/>
        <c:txPr>
          <a:bodyPr/>
          <a:lstStyle/>
          <a:p>
            <a:pPr>
              <a:defRPr sz="1400" b="1" baseline="0">
                <a:latin typeface="Times New Roman" panose="02020603050405020304" pitchFamily="18" charset="0"/>
              </a:defRPr>
            </a:pPr>
            <a:endParaRPr lang="ru-RU"/>
          </a:p>
        </c:txPr>
        <c:crossAx val="164281664"/>
        <c:crosses val="autoZero"/>
        <c:auto val="1"/>
        <c:lblAlgn val="ctr"/>
        <c:lblOffset val="100"/>
        <c:noMultiLvlLbl val="0"/>
      </c:catAx>
      <c:valAx>
        <c:axId val="164281664"/>
        <c:scaling>
          <c:orientation val="minMax"/>
        </c:scaling>
        <c:delete val="1"/>
        <c:axPos val="l"/>
        <c:numFmt formatCode="#,##0.0" sourceLinked="1"/>
        <c:majorTickMark val="out"/>
        <c:minorTickMark val="none"/>
        <c:tickLblPos val="nextTo"/>
        <c:crossAx val="165231104"/>
        <c:crosses val="autoZero"/>
        <c:crossBetween val="between"/>
      </c:valAx>
      <c:spPr>
        <a:noFill/>
        <a:ln w="25409">
          <a:noFill/>
        </a:ln>
      </c:spPr>
    </c:plotArea>
    <c:legend>
      <c:legendPos val="r"/>
      <c:overlay val="0"/>
      <c:txPr>
        <a:bodyPr/>
        <a:lstStyle/>
        <a:p>
          <a:pPr>
            <a:defRPr sz="1400" b="1" baseline="0">
              <a:latin typeface="Times New Roman" panose="02020603050405020304" pitchFamily="18" charset="0"/>
            </a:defRPr>
          </a:pPr>
          <a:endParaRPr lang="ru-RU"/>
        </a:p>
      </c:txPr>
    </c:legend>
    <c:plotVisOnly val="1"/>
    <c:dispBlanksAs val="gap"/>
    <c:showDLblsOverMax val="0"/>
  </c:chart>
  <c:txPr>
    <a:bodyPr/>
    <a:lstStyle/>
    <a:p>
      <a:pPr>
        <a:defRPr sz="1801"/>
      </a:pPr>
      <a:endParaRPr lang="ru-RU"/>
    </a:p>
  </c:txPr>
  <c:externalData r:id="rId1">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view3D>
      <c:rotX val="15"/>
      <c:rotY val="20"/>
      <c:rAngAx val="1"/>
    </c:view3D>
    <c:floor>
      <c:thickness val="0"/>
    </c:floor>
    <c:side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sideWall>
    <c:backWall>
      <c:thickness val="0"/>
      <c:spPr>
        <a:gradFill flip="none" rotWithShape="1">
          <a:gsLst>
            <a:gs pos="0">
              <a:srgbClr val="FBEAC7"/>
            </a:gs>
            <a:gs pos="17999">
              <a:srgbClr val="FEE7F2"/>
            </a:gs>
            <a:gs pos="36000">
              <a:srgbClr val="FAC77D"/>
            </a:gs>
            <a:gs pos="61000">
              <a:srgbClr val="FBA97D"/>
            </a:gs>
            <a:gs pos="82001">
              <a:srgbClr val="FBD49C"/>
            </a:gs>
            <a:gs pos="100000">
              <a:srgbClr val="FEE7F2"/>
            </a:gs>
          </a:gsLst>
          <a:lin ang="16200000" scaled="1"/>
          <a:tileRect/>
        </a:gradFill>
      </c:spPr>
    </c:backWall>
    <c:plotArea>
      <c:layout>
        <c:manualLayout>
          <c:layoutTarget val="inner"/>
          <c:xMode val="edge"/>
          <c:yMode val="edge"/>
          <c:x val="1.5902149305814836E-2"/>
          <c:y val="3.4375000000000003E-2"/>
          <c:w val="0.77155691717313757"/>
          <c:h val="0.87990649606299209"/>
        </c:manualLayout>
      </c:layout>
      <c:bar3DChart>
        <c:barDir val="col"/>
        <c:grouping val="clustered"/>
        <c:varyColors val="0"/>
        <c:ser>
          <c:idx val="0"/>
          <c:order val="0"/>
          <c:tx>
            <c:strRef>
              <c:f>Лист1!$B$1</c:f>
              <c:strCache>
                <c:ptCount val="1"/>
                <c:pt idx="0">
                  <c:v>Культура</c:v>
                </c:pt>
              </c:strCache>
            </c:strRef>
          </c:tx>
          <c:spPr>
            <a:solidFill>
              <a:srgbClr val="66FF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#,##0.00</c:formatCode>
                <c:ptCount val="2"/>
                <c:pt idx="0">
                  <c:v>352.05</c:v>
                </c:pt>
                <c:pt idx="1">
                  <c:v>679.7</c:v>
                </c:pt>
              </c:numCache>
            </c:numRef>
          </c:val>
        </c:ser>
        <c:ser>
          <c:idx val="1"/>
          <c:order val="1"/>
          <c:tx>
            <c:strRef>
              <c:f>Лист1!$C$1</c:f>
              <c:strCache>
                <c:ptCount val="1"/>
                <c:pt idx="0">
                  <c:v>Этнокультурное развитие</c:v>
                </c:pt>
              </c:strCache>
            </c:strRef>
          </c:tx>
          <c:spPr>
            <a:solidFill>
              <a:srgbClr val="FF66FF"/>
            </a:solidFill>
          </c:spPr>
          <c:invertIfNegative val="0"/>
          <c:dLbls>
            <c:dLbl>
              <c:idx val="0"/>
              <c:layout>
                <c:manualLayout>
                  <c:x val="-2.891413704488208E-3"/>
                  <c:y val="3.125E-2"/>
                </c:manualLayout>
              </c:layout>
              <c:showLegendKey val="0"/>
              <c:showVal val="1"/>
              <c:showCatName val="0"/>
              <c:showSerName val="0"/>
              <c:showPercent val="0"/>
              <c:showBubbleSize val="0"/>
            </c:dLbl>
            <c:dLbl>
              <c:idx val="1"/>
              <c:layout>
                <c:manualLayout>
                  <c:x val="8.6738996213534935E-3"/>
                  <c:y val="2.4999999999999887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Лист1!$C$2:$C$3</c:f>
              <c:numCache>
                <c:formatCode>#,##0.00</c:formatCode>
                <c:ptCount val="2"/>
                <c:pt idx="0">
                  <c:v>250.2</c:v>
                </c:pt>
                <c:pt idx="1">
                  <c:v>339.65</c:v>
                </c:pt>
              </c:numCache>
            </c:numRef>
          </c:val>
        </c:ser>
        <c:ser>
          <c:idx val="2"/>
          <c:order val="2"/>
          <c:tx>
            <c:strRef>
              <c:f>Лист1!$D$1</c:f>
              <c:strCache>
                <c:ptCount val="1"/>
                <c:pt idx="0">
                  <c:v>Образование</c:v>
                </c:pt>
              </c:strCache>
            </c:strRef>
          </c:tx>
          <c:spPr>
            <a:solidFill>
              <a:srgbClr val="66FF66"/>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Лист1!$D$2:$D$3</c:f>
              <c:numCache>
                <c:formatCode>#,##0.00</c:formatCode>
                <c:ptCount val="2"/>
                <c:pt idx="0">
                  <c:v>340.6</c:v>
                </c:pt>
                <c:pt idx="1">
                  <c:v>1359.5</c:v>
                </c:pt>
              </c:numCache>
            </c:numRef>
          </c:val>
        </c:ser>
        <c:ser>
          <c:idx val="3"/>
          <c:order val="3"/>
          <c:tx>
            <c:strRef>
              <c:f>Лист1!$E$1</c:f>
              <c:strCache>
                <c:ptCount val="1"/>
                <c:pt idx="0">
                  <c:v>Дорожная деятельность</c:v>
                </c:pt>
              </c:strCache>
            </c:strRef>
          </c:tx>
          <c:spPr>
            <a:solidFill>
              <a:srgbClr val="FFFF00"/>
            </a:solidFill>
          </c:spPr>
          <c:invertIfNegative val="0"/>
          <c:dLbls>
            <c:dLbl>
              <c:idx val="1"/>
              <c:layout>
                <c:manualLayout>
                  <c:x val="7.2282496844612897E-3"/>
                  <c:y val="1.2499999999999886E-2"/>
                </c:manualLayout>
              </c:layout>
              <c:showLegendKey val="0"/>
              <c:showVal val="1"/>
              <c:showCatName val="0"/>
              <c:showSerName val="0"/>
              <c:showPercent val="0"/>
              <c:showBubbleSize val="0"/>
            </c:dLbl>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Лист1!$E$2:$E$3</c:f>
              <c:numCache>
                <c:formatCode>#,##0.00</c:formatCode>
                <c:ptCount val="2"/>
                <c:pt idx="0">
                  <c:v>671.85</c:v>
                </c:pt>
                <c:pt idx="1">
                  <c:v>1114.4000000000001</c:v>
                </c:pt>
              </c:numCache>
            </c:numRef>
          </c:val>
        </c:ser>
        <c:ser>
          <c:idx val="4"/>
          <c:order val="4"/>
          <c:tx>
            <c:strRef>
              <c:f>Лист1!$F$1</c:f>
              <c:strCache>
                <c:ptCount val="1"/>
                <c:pt idx="0">
                  <c:v>Занятость населения</c:v>
                </c:pt>
              </c:strCache>
            </c:strRef>
          </c:tx>
          <c:spPr>
            <a:solidFill>
              <a:srgbClr val="F17763"/>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Лист1!$F$2:$F$3</c:f>
              <c:numCache>
                <c:formatCode>#,##0.00</c:formatCode>
                <c:ptCount val="2"/>
                <c:pt idx="0">
                  <c:v>1004.85</c:v>
                </c:pt>
                <c:pt idx="1">
                  <c:v>2682.55</c:v>
                </c:pt>
              </c:numCache>
            </c:numRef>
          </c:val>
        </c:ser>
        <c:ser>
          <c:idx val="5"/>
          <c:order val="5"/>
          <c:tx>
            <c:strRef>
              <c:f>Лист1!$G$1</c:f>
              <c:strCache>
                <c:ptCount val="1"/>
                <c:pt idx="0">
                  <c:v>Благоустройство</c:v>
                </c:pt>
              </c:strCache>
            </c:strRef>
          </c:tx>
          <c:spPr>
            <a:solidFill>
              <a:srgbClr val="00B0F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Лист1!$G$2:$G$3</c:f>
              <c:numCache>
                <c:formatCode>#,##0.00</c:formatCode>
                <c:ptCount val="2"/>
                <c:pt idx="0">
                  <c:v>334</c:v>
                </c:pt>
                <c:pt idx="1">
                  <c:v>6752.45</c:v>
                </c:pt>
              </c:numCache>
            </c:numRef>
          </c:val>
        </c:ser>
        <c:ser>
          <c:idx val="6"/>
          <c:order val="6"/>
          <c:tx>
            <c:strRef>
              <c:f>Лист1!$H$1</c:f>
              <c:strCache>
                <c:ptCount val="1"/>
                <c:pt idx="0">
                  <c:v>Малое и среднее предпринимательство</c:v>
                </c:pt>
              </c:strCache>
            </c:strRef>
          </c:tx>
          <c:spPr>
            <a:solidFill>
              <a:schemeClr val="accent1"/>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Лист1!$H$2:$H$3</c:f>
              <c:numCache>
                <c:formatCode>#,##0.00</c:formatCode>
                <c:ptCount val="2"/>
                <c:pt idx="0">
                  <c:v>2022.22</c:v>
                </c:pt>
                <c:pt idx="1">
                  <c:v>4500</c:v>
                </c:pt>
              </c:numCache>
            </c:numRef>
          </c:val>
        </c:ser>
        <c:ser>
          <c:idx val="7"/>
          <c:order val="7"/>
          <c:tx>
            <c:strRef>
              <c:f>Лист1!$I$1</c:f>
              <c:strCache>
                <c:ptCount val="1"/>
                <c:pt idx="0">
                  <c:v>Агропромышленный комплекс</c:v>
                </c:pt>
              </c:strCache>
            </c:strRef>
          </c:tx>
          <c:spPr>
            <a:solidFill>
              <a:srgbClr val="FF000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Лист1!$I$2:$I$3</c:f>
              <c:numCache>
                <c:formatCode>#,##0.00</c:formatCode>
                <c:ptCount val="2"/>
                <c:pt idx="0">
                  <c:v>0</c:v>
                </c:pt>
                <c:pt idx="1">
                  <c:v>1150</c:v>
                </c:pt>
              </c:numCache>
            </c:numRef>
          </c:val>
        </c:ser>
        <c:ser>
          <c:idx val="8"/>
          <c:order val="8"/>
          <c:tx>
            <c:strRef>
              <c:f>Лист1!$J$1</c:f>
              <c:strCache>
                <c:ptCount val="1"/>
                <c:pt idx="0">
                  <c:v>Физическая культура и спорт</c:v>
                </c:pt>
              </c:strCache>
            </c:strRef>
          </c:tx>
          <c:spPr>
            <a:solidFill>
              <a:srgbClr val="6600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Лист1!$J$2:$J$3</c:f>
              <c:numCache>
                <c:formatCode>#,##0.00</c:formatCode>
                <c:ptCount val="2"/>
                <c:pt idx="0">
                  <c:v>379.4</c:v>
                </c:pt>
                <c:pt idx="1">
                  <c:v>0</c:v>
                </c:pt>
              </c:numCache>
            </c:numRef>
          </c:val>
        </c:ser>
        <c:dLbls>
          <c:showLegendKey val="0"/>
          <c:showVal val="0"/>
          <c:showCatName val="0"/>
          <c:showSerName val="0"/>
          <c:showPercent val="0"/>
          <c:showBubbleSize val="0"/>
        </c:dLbls>
        <c:gapWidth val="150"/>
        <c:shape val="box"/>
        <c:axId val="167734784"/>
        <c:axId val="167781504"/>
        <c:axId val="0"/>
      </c:bar3DChart>
      <c:catAx>
        <c:axId val="167734784"/>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7781504"/>
        <c:crosses val="autoZero"/>
        <c:auto val="1"/>
        <c:lblAlgn val="ctr"/>
        <c:lblOffset val="100"/>
        <c:noMultiLvlLbl val="0"/>
      </c:catAx>
      <c:valAx>
        <c:axId val="167781504"/>
        <c:scaling>
          <c:orientation val="minMax"/>
        </c:scaling>
        <c:delete val="1"/>
        <c:axPos val="l"/>
        <c:numFmt formatCode="#,##0.00" sourceLinked="1"/>
        <c:majorTickMark val="out"/>
        <c:minorTickMark val="none"/>
        <c:tickLblPos val="nextTo"/>
        <c:crossAx val="167734784"/>
        <c:crosses val="autoZero"/>
        <c:crossBetween val="between"/>
      </c:valAx>
    </c:plotArea>
    <c:legend>
      <c:legendPos val="r"/>
      <c:layout>
        <c:manualLayout>
          <c:xMode val="edge"/>
          <c:yMode val="edge"/>
          <c:x val="0.77878516685759858"/>
          <c:y val="2.3571993292734912E-2"/>
          <c:w val="0.22121483314240128"/>
          <c:h val="0.92866135028924435"/>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manualLayout>
          <c:layoutTarget val="inner"/>
          <c:xMode val="edge"/>
          <c:yMode val="edge"/>
          <c:x val="1.5902149305814836E-2"/>
          <c:y val="0"/>
          <c:w val="0.96822529737133034"/>
          <c:h val="0.83825057353242116"/>
        </c:manualLayout>
      </c:layout>
      <c:areaChart>
        <c:grouping val="stacked"/>
        <c:varyColors val="0"/>
        <c:ser>
          <c:idx val="0"/>
          <c:order val="0"/>
          <c:tx>
            <c:strRef>
              <c:f>Лист1!$B$1</c:f>
              <c:strCache>
                <c:ptCount val="1"/>
                <c:pt idx="0">
                  <c:v>2019 год</c:v>
                </c:pt>
              </c:strCache>
            </c:strRef>
          </c:tx>
          <c:dLbls>
            <c:dLbl>
              <c:idx val="0"/>
              <c:layout>
                <c:manualLayout>
                  <c:x val="1.8938218349828784E-2"/>
                  <c:y val="0"/>
                </c:manualLayout>
              </c:layout>
              <c:showLegendKey val="0"/>
              <c:showVal val="1"/>
              <c:showCatName val="0"/>
              <c:showSerName val="0"/>
              <c:showPercent val="0"/>
              <c:showBubbleSize val="0"/>
            </c:dLbl>
            <c:dLbl>
              <c:idx val="1"/>
              <c:layout>
                <c:manualLayout>
                  <c:x val="-2.8407327524743172E-2"/>
                  <c:y val="0"/>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Лист1!$A$2:$A$3</c:f>
              <c:numCache>
                <c:formatCode>General</c:formatCode>
                <c:ptCount val="2"/>
              </c:numCache>
            </c:numRef>
          </c:cat>
          <c:val>
            <c:numRef>
              <c:f>Лист1!$B$2:$B$3</c:f>
              <c:numCache>
                <c:formatCode>#,##0.00</c:formatCode>
                <c:ptCount val="2"/>
                <c:pt idx="0">
                  <c:v>5355.17</c:v>
                </c:pt>
                <c:pt idx="1">
                  <c:v>18578.25</c:v>
                </c:pt>
              </c:numCache>
            </c:numRef>
          </c:val>
        </c:ser>
        <c:dLbls>
          <c:showLegendKey val="0"/>
          <c:showVal val="0"/>
          <c:showCatName val="0"/>
          <c:showSerName val="0"/>
          <c:showPercent val="0"/>
          <c:showBubbleSize val="0"/>
        </c:dLbls>
        <c:axId val="168164864"/>
        <c:axId val="167783232"/>
      </c:areaChart>
      <c:catAx>
        <c:axId val="168164864"/>
        <c:scaling>
          <c:orientation val="minMax"/>
        </c:scaling>
        <c:delete val="0"/>
        <c:axPos val="b"/>
        <c:numFmt formatCode="General" sourceLinked="1"/>
        <c:majorTickMark val="out"/>
        <c:minorTickMark val="none"/>
        <c:tickLblPos val="nextTo"/>
        <c:crossAx val="167783232"/>
        <c:crosses val="autoZero"/>
        <c:auto val="1"/>
        <c:lblAlgn val="ctr"/>
        <c:lblOffset val="100"/>
        <c:noMultiLvlLbl val="0"/>
      </c:catAx>
      <c:valAx>
        <c:axId val="167783232"/>
        <c:scaling>
          <c:orientation val="minMax"/>
        </c:scaling>
        <c:delete val="1"/>
        <c:axPos val="l"/>
        <c:numFmt formatCode="#,##0.00" sourceLinked="1"/>
        <c:majorTickMark val="out"/>
        <c:minorTickMark val="none"/>
        <c:tickLblPos val="nextTo"/>
        <c:crossAx val="168164864"/>
        <c:crosses val="autoZero"/>
        <c:crossBetween val="midCat"/>
      </c:valAx>
    </c:plotArea>
    <c:plotVisOnly val="1"/>
    <c:dispBlanksAs val="gap"/>
    <c:showDLblsOverMax val="0"/>
  </c:chart>
  <c:txPr>
    <a:bodyPr/>
    <a:lstStyle/>
    <a:p>
      <a:pPr>
        <a:defRPr sz="1200" b="1" i="0" baseline="0">
          <a:latin typeface="Times New Roman" panose="02020603050405020304" pitchFamily="18" charset="0"/>
        </a:defRPr>
      </a:pPr>
      <a:endParaRPr lang="ru-RU"/>
    </a:p>
  </c:txPr>
  <c:externalData r:id="rId1">
    <c:autoUpdate val="0"/>
  </c:externalData>
  <c:userShapes r:id="rId2"/>
</c:chartSpace>
</file>

<file path=ppt/charts/chart4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8"/>
    </mc:Choice>
    <mc:Fallback>
      <c:style val="28"/>
    </mc:Fallback>
  </mc:AlternateContent>
  <c:chart>
    <c:title>
      <c:layout>
        <c:manualLayout>
          <c:xMode val="edge"/>
          <c:yMode val="edge"/>
          <c:x val="9.4778992307513812E-2"/>
          <c:y val="6.7922754244454098E-2"/>
        </c:manualLayout>
      </c:layout>
      <c:overlay val="0"/>
      <c:txPr>
        <a:bodyPr/>
        <a:lstStyle/>
        <a:p>
          <a:pPr>
            <a:defRPr sz="1200" baseline="0">
              <a:latin typeface="Times New Roman" panose="02020603050405020304" pitchFamily="18" charset="0"/>
            </a:defRPr>
          </a:pPr>
          <a:endParaRPr lang="ru-RU"/>
        </a:p>
      </c:txPr>
    </c:title>
    <c:autoTitleDeleted val="0"/>
    <c:plotArea>
      <c:layout/>
      <c:barChart>
        <c:barDir val="col"/>
        <c:grouping val="clustered"/>
        <c:varyColors val="0"/>
        <c:ser>
          <c:idx val="0"/>
          <c:order val="0"/>
          <c:tx>
            <c:strRef>
              <c:f>Лист1!$B$1</c:f>
              <c:strCache>
                <c:ptCount val="1"/>
                <c:pt idx="0">
                  <c:v>Количество "Народных бюджетов"</c:v>
                </c:pt>
              </c:strCache>
            </c:strRef>
          </c:tx>
          <c:spPr>
            <a:solidFill>
              <a:srgbClr val="FF66FF"/>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Лист1!$A$2:$A$3</c:f>
              <c:strCache>
                <c:ptCount val="2"/>
                <c:pt idx="0">
                  <c:v>2019 год</c:v>
                </c:pt>
                <c:pt idx="1">
                  <c:v>2020 год</c:v>
                </c:pt>
              </c:strCache>
            </c:strRef>
          </c:cat>
          <c:val>
            <c:numRef>
              <c:f>Лист1!$B$2:$B$3</c:f>
              <c:numCache>
                <c:formatCode>General</c:formatCode>
                <c:ptCount val="2"/>
                <c:pt idx="0">
                  <c:v>12</c:v>
                </c:pt>
                <c:pt idx="1">
                  <c:v>23</c:v>
                </c:pt>
              </c:numCache>
            </c:numRef>
          </c:val>
        </c:ser>
        <c:dLbls>
          <c:showLegendKey val="0"/>
          <c:showVal val="0"/>
          <c:showCatName val="0"/>
          <c:showSerName val="0"/>
          <c:showPercent val="0"/>
          <c:showBubbleSize val="0"/>
        </c:dLbls>
        <c:gapWidth val="150"/>
        <c:axId val="167733760"/>
        <c:axId val="167784960"/>
      </c:barChart>
      <c:catAx>
        <c:axId val="167733760"/>
        <c:scaling>
          <c:orientation val="minMax"/>
        </c:scaling>
        <c:delete val="0"/>
        <c:axPos val="b"/>
        <c:majorTickMark val="out"/>
        <c:minorTickMark val="none"/>
        <c:tickLblPos val="nextTo"/>
        <c:txPr>
          <a:bodyPr/>
          <a:lstStyle/>
          <a:p>
            <a:pPr>
              <a:defRPr sz="1200" b="1" i="0" baseline="0">
                <a:latin typeface="Times New Roman" panose="02020603050405020304" pitchFamily="18" charset="0"/>
              </a:defRPr>
            </a:pPr>
            <a:endParaRPr lang="ru-RU"/>
          </a:p>
        </c:txPr>
        <c:crossAx val="167784960"/>
        <c:crosses val="autoZero"/>
        <c:auto val="1"/>
        <c:lblAlgn val="ctr"/>
        <c:lblOffset val="100"/>
        <c:noMultiLvlLbl val="0"/>
      </c:catAx>
      <c:valAx>
        <c:axId val="167784960"/>
        <c:scaling>
          <c:orientation val="minMax"/>
        </c:scaling>
        <c:delete val="1"/>
        <c:axPos val="l"/>
        <c:numFmt formatCode="General" sourceLinked="1"/>
        <c:majorTickMark val="out"/>
        <c:minorTickMark val="none"/>
        <c:tickLblPos val="nextTo"/>
        <c:crossAx val="167733760"/>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floor>
    <c:sideWall>
      <c:thickness val="0"/>
    </c:sideWall>
    <c:backWall>
      <c:thickness val="0"/>
    </c:backWall>
    <c:plotArea>
      <c:layout>
        <c:manualLayout>
          <c:layoutTarget val="inner"/>
          <c:xMode val="edge"/>
          <c:yMode val="edge"/>
          <c:x val="0.31913547136033138"/>
          <c:y val="3.3647894176529809E-2"/>
          <c:w val="0.60889817100718979"/>
          <c:h val="0.9327042116469404"/>
        </c:manualLayout>
      </c:layout>
      <c:bar3DChart>
        <c:barDir val="bar"/>
        <c:grouping val="clustered"/>
        <c:varyColors val="0"/>
        <c:ser>
          <c:idx val="0"/>
          <c:order val="0"/>
          <c:tx>
            <c:strRef>
              <c:f>Лист1!$B$1</c:f>
              <c:strCache>
                <c:ptCount val="1"/>
                <c:pt idx="0">
                  <c:v>от общей суммы расходов</c:v>
                </c:pt>
              </c:strCache>
            </c:strRef>
          </c:tx>
          <c:spPr>
            <a:solidFill>
              <a:srgbClr val="FF66CC"/>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Лист1!$B$2:$B$7</c:f>
              <c:numCache>
                <c:formatCode>#,##0.00</c:formatCode>
                <c:ptCount val="6"/>
                <c:pt idx="0">
                  <c:v>36.510564733000386</c:v>
                </c:pt>
                <c:pt idx="1">
                  <c:v>53.993315508021389</c:v>
                </c:pt>
                <c:pt idx="2">
                  <c:v>62.631768953068594</c:v>
                </c:pt>
                <c:pt idx="3">
                  <c:v>36.085197934595527</c:v>
                </c:pt>
                <c:pt idx="4">
                  <c:v>71.5812356979405</c:v>
                </c:pt>
                <c:pt idx="5">
                  <c:v>68.269565217391303</c:v>
                </c:pt>
              </c:numCache>
            </c:numRef>
          </c:val>
        </c:ser>
        <c:ser>
          <c:idx val="1"/>
          <c:order val="1"/>
          <c:tx>
            <c:strRef>
              <c:f>Лист1!$C$1</c:f>
              <c:strCache>
                <c:ptCount val="1"/>
                <c:pt idx="0">
                  <c:v>от общей суммы доходов</c:v>
                </c:pt>
              </c:strCache>
            </c:strRef>
          </c:tx>
          <c:spPr>
            <a:solidFill>
              <a:srgbClr val="92D050"/>
            </a:solidFill>
          </c:spPr>
          <c:invertIfNegative val="0"/>
          <c:dLbls>
            <c:txPr>
              <a:bodyPr/>
              <a:lstStyle/>
              <a:p>
                <a:pPr>
                  <a:defRPr sz="1200" b="1" i="0" baseline="0">
                    <a:latin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Лист1!$A$2:$A$7</c:f>
              <c:strCache>
                <c:ptCount val="6"/>
                <c:pt idx="0">
                  <c:v> ГО "Сыктывкар"</c:v>
                </c:pt>
                <c:pt idx="1">
                  <c:v> ГО "Воркута"</c:v>
                </c:pt>
                <c:pt idx="2">
                  <c:v> ГО "Инта"</c:v>
                </c:pt>
                <c:pt idx="3">
                  <c:v> ГО "Ухта"</c:v>
                </c:pt>
                <c:pt idx="4">
                  <c:v> ГО "Усинск"</c:v>
                </c:pt>
                <c:pt idx="5">
                  <c:v> ГО "Вуктыл"</c:v>
                </c:pt>
              </c:strCache>
            </c:strRef>
          </c:cat>
          <c:val>
            <c:numRef>
              <c:f>Лист1!$C$2:$C$7</c:f>
              <c:numCache>
                <c:formatCode>#,##0.00</c:formatCode>
                <c:ptCount val="6"/>
                <c:pt idx="0">
                  <c:v>35.41913177103342</c:v>
                </c:pt>
                <c:pt idx="1">
                  <c:v>51.961229946524064</c:v>
                </c:pt>
                <c:pt idx="2">
                  <c:v>59.245487364620935</c:v>
                </c:pt>
                <c:pt idx="3">
                  <c:v>32.62736660929432</c:v>
                </c:pt>
                <c:pt idx="4">
                  <c:v>64.958810068649882</c:v>
                </c:pt>
                <c:pt idx="5">
                  <c:v>67.2</c:v>
                </c:pt>
              </c:numCache>
            </c:numRef>
          </c:val>
        </c:ser>
        <c:dLbls>
          <c:showLegendKey val="0"/>
          <c:showVal val="0"/>
          <c:showCatName val="0"/>
          <c:showSerName val="0"/>
          <c:showPercent val="0"/>
          <c:showBubbleSize val="0"/>
        </c:dLbls>
        <c:gapWidth val="150"/>
        <c:shape val="box"/>
        <c:axId val="109833216"/>
        <c:axId val="43561472"/>
        <c:axId val="0"/>
      </c:bar3DChart>
      <c:catAx>
        <c:axId val="109833216"/>
        <c:scaling>
          <c:orientation val="minMax"/>
        </c:scaling>
        <c:delete val="0"/>
        <c:axPos val="l"/>
        <c:majorTickMark val="out"/>
        <c:minorTickMark val="none"/>
        <c:tickLblPos val="nextTo"/>
        <c:txPr>
          <a:bodyPr/>
          <a:lstStyle/>
          <a:p>
            <a:pPr>
              <a:defRPr sz="1200" b="1" i="0" baseline="0">
                <a:latin typeface="Times New Roman" panose="02020603050405020304" pitchFamily="18" charset="0"/>
              </a:defRPr>
            </a:pPr>
            <a:endParaRPr lang="ru-RU"/>
          </a:p>
        </c:txPr>
        <c:crossAx val="43561472"/>
        <c:crosses val="autoZero"/>
        <c:auto val="1"/>
        <c:lblAlgn val="ctr"/>
        <c:lblOffset val="100"/>
        <c:noMultiLvlLbl val="0"/>
      </c:catAx>
      <c:valAx>
        <c:axId val="43561472"/>
        <c:scaling>
          <c:orientation val="minMax"/>
        </c:scaling>
        <c:delete val="1"/>
        <c:axPos val="b"/>
        <c:numFmt formatCode="#,##0.00" sourceLinked="1"/>
        <c:majorTickMark val="out"/>
        <c:minorTickMark val="none"/>
        <c:tickLblPos val="nextTo"/>
        <c:crossAx val="109833216"/>
        <c:crosses val="autoZero"/>
        <c:crossBetween val="between"/>
      </c:valAx>
    </c:plotArea>
    <c:legend>
      <c:legendPos val="r"/>
      <c:layout>
        <c:manualLayout>
          <c:xMode val="edge"/>
          <c:yMode val="edge"/>
          <c:x val="0"/>
          <c:y val="0.93384106247380672"/>
          <c:w val="0.92618163697310063"/>
          <c:h val="6.6158937526193312E-2"/>
        </c:manualLayout>
      </c:layout>
      <c:overlay val="0"/>
      <c:txPr>
        <a:bodyPr/>
        <a:lstStyle/>
        <a:p>
          <a:pPr>
            <a:defRPr sz="1200" b="1" i="0" baseline="0">
              <a:latin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0"/>
    <c:view3D>
      <c:rotX val="15"/>
      <c:rotY val="20"/>
      <c:rAngAx val="1"/>
    </c:view3D>
    <c:floor>
      <c:thickness val="0"/>
    </c:floor>
    <c:side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sideWall>
    <c:backWall>
      <c:thickness val="0"/>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c:spPr>
    </c:backWall>
    <c:plotArea>
      <c:layout/>
      <c:bar3DChart>
        <c:barDir val="col"/>
        <c:grouping val="clustered"/>
        <c:varyColors val="0"/>
        <c:ser>
          <c:idx val="0"/>
          <c:order val="0"/>
          <c:tx>
            <c:strRef>
              <c:f>Лист1!$B$1</c:f>
              <c:strCache>
                <c:ptCount val="1"/>
                <c:pt idx="0">
                  <c:v>Установленно по БК РФ</c:v>
                </c:pt>
              </c:strCache>
            </c:strRef>
          </c:tx>
          <c:spPr>
            <a:solidFill>
              <a:srgbClr val="00B0F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Лист1!$B$2:$B$5</c:f>
              <c:numCache>
                <c:formatCode>General</c:formatCode>
                <c:ptCount val="4"/>
                <c:pt idx="0">
                  <c:v>15</c:v>
                </c:pt>
                <c:pt idx="1">
                  <c:v>15</c:v>
                </c:pt>
                <c:pt idx="2">
                  <c:v>15</c:v>
                </c:pt>
                <c:pt idx="3">
                  <c:v>15</c:v>
                </c:pt>
              </c:numCache>
            </c:numRef>
          </c:val>
        </c:ser>
        <c:ser>
          <c:idx val="1"/>
          <c:order val="1"/>
          <c:tx>
            <c:strRef>
              <c:f>Лист1!$C$1</c:f>
              <c:strCache>
                <c:ptCount val="1"/>
                <c:pt idx="0">
                  <c:v>Закреплены законом РК  (единый норматив)</c:v>
                </c:pt>
              </c:strCache>
            </c:strRef>
          </c:tx>
          <c:spPr>
            <a:solidFill>
              <a:srgbClr val="92D050"/>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Лист1!$C$2:$C$5</c:f>
              <c:numCache>
                <c:formatCode>General</c:formatCode>
                <c:ptCount val="4"/>
                <c:pt idx="0">
                  <c:v>5</c:v>
                </c:pt>
                <c:pt idx="1">
                  <c:v>5</c:v>
                </c:pt>
                <c:pt idx="2">
                  <c:v>5</c:v>
                </c:pt>
                <c:pt idx="3">
                  <c:v>5</c:v>
                </c:pt>
              </c:numCache>
            </c:numRef>
          </c:val>
        </c:ser>
        <c:ser>
          <c:idx val="2"/>
          <c:order val="2"/>
          <c:tx>
            <c:strRef>
              <c:f>Лист1!$D$1</c:f>
              <c:strCache>
                <c:ptCount val="1"/>
                <c:pt idx="0">
                  <c:v>Закреплены законом РК (дополнительный норматив)</c:v>
                </c:pt>
              </c:strCache>
            </c:strRef>
          </c:tx>
          <c:spPr>
            <a:solidFill>
              <a:srgbClr val="FF66CC"/>
            </a:solidFill>
          </c:spPr>
          <c:invertIfNegative val="0"/>
          <c:dLbls>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0"/>
          </c:dLbls>
          <c:cat>
            <c:strRef>
              <c:f>Лист1!$A$2:$A$5</c:f>
              <c:strCache>
                <c:ptCount val="4"/>
                <c:pt idx="0">
                  <c:v>2019 год</c:v>
                </c:pt>
                <c:pt idx="1">
                  <c:v>2020 год</c:v>
                </c:pt>
                <c:pt idx="2">
                  <c:v>2021 год</c:v>
                </c:pt>
                <c:pt idx="3">
                  <c:v>2022 год</c:v>
                </c:pt>
              </c:strCache>
            </c:strRef>
          </c:cat>
          <c:val>
            <c:numRef>
              <c:f>Лист1!$D$2:$D$5</c:f>
              <c:numCache>
                <c:formatCode>General</c:formatCode>
                <c:ptCount val="4"/>
                <c:pt idx="0">
                  <c:v>22.1</c:v>
                </c:pt>
                <c:pt idx="1">
                  <c:v>12.9</c:v>
                </c:pt>
                <c:pt idx="2">
                  <c:v>20.100000000000001</c:v>
                </c:pt>
                <c:pt idx="3">
                  <c:v>19.8</c:v>
                </c:pt>
              </c:numCache>
            </c:numRef>
          </c:val>
        </c:ser>
        <c:dLbls>
          <c:showLegendKey val="0"/>
          <c:showVal val="0"/>
          <c:showCatName val="0"/>
          <c:showSerName val="0"/>
          <c:showPercent val="0"/>
          <c:showBubbleSize val="0"/>
        </c:dLbls>
        <c:gapWidth val="150"/>
        <c:shape val="cylinder"/>
        <c:axId val="109442560"/>
        <c:axId val="43562048"/>
        <c:axId val="0"/>
      </c:bar3DChart>
      <c:catAx>
        <c:axId val="109442560"/>
        <c:scaling>
          <c:orientation val="minMax"/>
        </c:scaling>
        <c:delete val="0"/>
        <c:axPos val="b"/>
        <c:majorTickMark val="out"/>
        <c:minorTickMark val="none"/>
        <c:tickLblPos val="nextTo"/>
        <c:txPr>
          <a:bodyPr/>
          <a:lstStyle/>
          <a:p>
            <a:pPr>
              <a:defRPr sz="1200" b="1">
                <a:latin typeface="Times New Roman" panose="02020603050405020304" pitchFamily="18" charset="0"/>
                <a:cs typeface="Times New Roman" panose="02020603050405020304" pitchFamily="18" charset="0"/>
              </a:defRPr>
            </a:pPr>
            <a:endParaRPr lang="ru-RU"/>
          </a:p>
        </c:txPr>
        <c:crossAx val="43562048"/>
        <c:crosses val="autoZero"/>
        <c:auto val="1"/>
        <c:lblAlgn val="ctr"/>
        <c:lblOffset val="100"/>
        <c:noMultiLvlLbl val="0"/>
      </c:catAx>
      <c:valAx>
        <c:axId val="43562048"/>
        <c:scaling>
          <c:orientation val="minMax"/>
        </c:scaling>
        <c:delete val="1"/>
        <c:axPos val="l"/>
        <c:numFmt formatCode="General" sourceLinked="1"/>
        <c:majorTickMark val="out"/>
        <c:minorTickMark val="none"/>
        <c:tickLblPos val="nextTo"/>
        <c:crossAx val="109442560"/>
        <c:crosses val="autoZero"/>
        <c:crossBetween val="between"/>
      </c:valAx>
    </c:plotArea>
    <c:legend>
      <c:legendPos val="r"/>
      <c:layout>
        <c:manualLayout>
          <c:xMode val="edge"/>
          <c:yMode val="edge"/>
          <c:x val="0.69795357645687728"/>
          <c:y val="0.34852731299212597"/>
          <c:w val="0.29342785557361206"/>
          <c:h val="0.30294537401574806"/>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spPr>
    <a:ln>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c:spPr>
  <c:txPr>
    <a:bodyPr/>
    <a:lstStyle/>
    <a:p>
      <a:pPr>
        <a:defRPr sz="1800"/>
      </a:pPr>
      <a:endParaRPr lang="ru-RU"/>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2020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9.6070344035847868E-2"/>
                  <c:y val="-5.4608046320827282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- 15,9%</c:v>
                </c:pt>
                <c:pt idx="1">
                  <c:v>Субсидии -26,2%</c:v>
                </c:pt>
                <c:pt idx="2">
                  <c:v>Субвенции - 57,9%</c:v>
                </c:pt>
              </c:strCache>
            </c:strRef>
          </c:cat>
          <c:val>
            <c:numRef>
              <c:f>Лист1!$B$2:$B$4</c:f>
              <c:numCache>
                <c:formatCode>General</c:formatCode>
                <c:ptCount val="3"/>
                <c:pt idx="0">
                  <c:v>69004.899999999994</c:v>
                </c:pt>
                <c:pt idx="1">
                  <c:v>113795.2</c:v>
                </c:pt>
                <c:pt idx="2">
                  <c:v>251683.8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1251152135359448"/>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2021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2020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0124929534578463"/>
                  <c:y val="-5.087706178959063E-2"/>
                </c:manualLayout>
              </c:layout>
              <c:dLblPos val="bestFit"/>
              <c:showLegendKey val="0"/>
              <c:showVal val="1"/>
              <c:showCatName val="0"/>
              <c:showSerName val="0"/>
              <c:showPercent val="0"/>
              <c:showBubbleSize val="0"/>
            </c:dLbl>
            <c:dLbl>
              <c:idx val="1"/>
              <c:layout>
                <c:manualLayout>
                  <c:x val="0.10124903817271326"/>
                  <c:y val="3.391804119306042E-3"/>
                </c:manualLayout>
              </c:layout>
              <c:dLblPos val="bestFi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- 0,1%</c:v>
                </c:pt>
                <c:pt idx="1">
                  <c:v>Субсидии - 22,3%</c:v>
                </c:pt>
                <c:pt idx="2">
                  <c:v>Субвенции - 77,6%</c:v>
                </c:pt>
              </c:strCache>
            </c:strRef>
          </c:cat>
          <c:val>
            <c:numRef>
              <c:f>Лист1!$B$2:$B$4</c:f>
              <c:numCache>
                <c:formatCode>General</c:formatCode>
                <c:ptCount val="3"/>
                <c:pt idx="0">
                  <c:v>219.3</c:v>
                </c:pt>
                <c:pt idx="1">
                  <c:v>74077.8</c:v>
                </c:pt>
                <c:pt idx="2">
                  <c:v>258436.5</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4011946203508252"/>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i="1">
                <a:latin typeface="Times New Roman" panose="02020603050405020304" pitchFamily="18" charset="0"/>
                <a:cs typeface="Times New Roman" panose="02020603050405020304" pitchFamily="18" charset="0"/>
              </a:defRPr>
            </a:pPr>
            <a:r>
              <a:rPr lang="ru-RU" dirty="0" smtClean="0"/>
              <a:t>2022 </a:t>
            </a:r>
            <a:r>
              <a:rPr lang="ru-RU" dirty="0"/>
              <a:t>год</a:t>
            </a:r>
          </a:p>
        </c:rich>
      </c:tx>
      <c:layout/>
      <c:overlay val="0"/>
    </c:title>
    <c:autoTitleDeleted val="0"/>
    <c:view3D>
      <c:rotX val="30"/>
      <c:rotY val="0"/>
      <c:rAngAx val="0"/>
      <c:perspective val="30"/>
    </c:view3D>
    <c:floor>
      <c:thickness val="0"/>
    </c:floor>
    <c:sideWall>
      <c:thickness val="0"/>
    </c:sideWall>
    <c:backWall>
      <c:thickness val="0"/>
    </c:backWall>
    <c:plotArea>
      <c:layout>
        <c:manualLayout>
          <c:layoutTarget val="inner"/>
          <c:xMode val="edge"/>
          <c:yMode val="edge"/>
          <c:x val="3.5927078061285374E-2"/>
          <c:y val="0"/>
          <c:w val="0.6935222218107453"/>
          <c:h val="0.97798719126570355"/>
        </c:manualLayout>
      </c:layout>
      <c:pie3DChart>
        <c:varyColors val="1"/>
        <c:ser>
          <c:idx val="0"/>
          <c:order val="0"/>
          <c:tx>
            <c:strRef>
              <c:f>Лист1!$B$1</c:f>
              <c:strCache>
                <c:ptCount val="1"/>
                <c:pt idx="0">
                  <c:v>2021 год</c:v>
                </c:pt>
              </c:strCache>
            </c:strRef>
          </c:tx>
          <c:explosion val="25"/>
          <c:dPt>
            <c:idx val="0"/>
            <c:bubble3D val="0"/>
            <c:spPr>
              <a:solidFill>
                <a:srgbClr val="FF0000"/>
              </a:solidFill>
            </c:spPr>
          </c:dPt>
          <c:dPt>
            <c:idx val="1"/>
            <c:bubble3D val="0"/>
            <c:spPr>
              <a:solidFill>
                <a:srgbClr val="00B0F0"/>
              </a:solidFill>
            </c:spPr>
          </c:dPt>
          <c:dPt>
            <c:idx val="2"/>
            <c:bubble3D val="0"/>
            <c:spPr>
              <a:solidFill>
                <a:schemeClr val="accent1"/>
              </a:solidFill>
            </c:spPr>
          </c:dPt>
          <c:dLbls>
            <c:dLbl>
              <c:idx val="0"/>
              <c:layout>
                <c:manualLayout>
                  <c:x val="-0.12178945137783044"/>
                  <c:y val="-3.1847705324331253E-2"/>
                </c:manualLayout>
              </c:layout>
              <c:showLegendKey val="0"/>
              <c:showVal val="1"/>
              <c:showCatName val="0"/>
              <c:showSerName val="0"/>
              <c:showPercent val="0"/>
              <c:showBubbleSize val="0"/>
            </c:dLbl>
            <c:dLbl>
              <c:idx val="1"/>
              <c:layout>
                <c:manualLayout>
                  <c:x val="6.2665619457920374E-2"/>
                  <c:y val="-1.1496880608495E-2"/>
                </c:manualLayout>
              </c:layout>
              <c:showLegendKey val="0"/>
              <c:showVal val="1"/>
              <c:showCatName val="0"/>
              <c:showSerName val="0"/>
              <c:showPercent val="0"/>
              <c:showBubbleSize val="0"/>
            </c:dLbl>
            <c:dLbl>
              <c:idx val="2"/>
              <c:layout/>
              <c:dLblPos val="ctr"/>
              <c:showLegendKey val="0"/>
              <c:showVal val="1"/>
              <c:showCatName val="0"/>
              <c:showSerName val="0"/>
              <c:showPercent val="0"/>
              <c:showBubbleSize val="0"/>
            </c:dLbl>
            <c:numFmt formatCode="#,##0.0" sourceLinked="0"/>
            <c:txPr>
              <a:bodyPr/>
              <a:lstStyle/>
              <a:p>
                <a:pPr>
                  <a:defRPr sz="1200" b="1">
                    <a:latin typeface="Times New Roman" panose="02020603050405020304" pitchFamily="18" charset="0"/>
                    <a:cs typeface="Times New Roman" panose="02020603050405020304" pitchFamily="18" charset="0"/>
                  </a:defRPr>
                </a:pPr>
                <a:endParaRPr lang="ru-RU"/>
              </a:p>
            </c:txPr>
            <c:showLegendKey val="0"/>
            <c:showVal val="1"/>
            <c:showCatName val="0"/>
            <c:showSerName val="0"/>
            <c:showPercent val="0"/>
            <c:showBubbleSize val="0"/>
            <c:showLeaderLines val="1"/>
          </c:dLbls>
          <c:cat>
            <c:strRef>
              <c:f>Лист1!$A$2:$A$4</c:f>
              <c:strCache>
                <c:ptCount val="3"/>
                <c:pt idx="0">
                  <c:v>Дотации - 0,2%</c:v>
                </c:pt>
                <c:pt idx="1">
                  <c:v>Субсидии - 19,9%</c:v>
                </c:pt>
                <c:pt idx="2">
                  <c:v>Субвенции - 79,9%</c:v>
                </c:pt>
              </c:strCache>
            </c:strRef>
          </c:cat>
          <c:val>
            <c:numRef>
              <c:f>Лист1!$B$2:$B$4</c:f>
              <c:numCache>
                <c:formatCode>General</c:formatCode>
                <c:ptCount val="3"/>
                <c:pt idx="0">
                  <c:v>575.79999999999995</c:v>
                </c:pt>
                <c:pt idx="1">
                  <c:v>67305.5</c:v>
                </c:pt>
                <c:pt idx="2">
                  <c:v>270104.8</c:v>
                </c:pt>
              </c:numCache>
            </c:numRef>
          </c:val>
        </c:ser>
        <c:dLbls>
          <c:showLegendKey val="0"/>
          <c:showVal val="0"/>
          <c:showCatName val="0"/>
          <c:showSerName val="0"/>
          <c:showPercent val="0"/>
          <c:showBubbleSize val="0"/>
          <c:showLeaderLines val="1"/>
        </c:dLbls>
      </c:pie3DChart>
    </c:plotArea>
    <c:legend>
      <c:legendPos val="r"/>
      <c:layout>
        <c:manualLayout>
          <c:xMode val="edge"/>
          <c:yMode val="edge"/>
          <c:x val="0.20576417435099803"/>
          <c:y val="0.74513823604820106"/>
          <c:w val="0.3326065622338259"/>
          <c:h val="0.25486176395179899"/>
        </c:manualLayout>
      </c:layout>
      <c:overlay val="0"/>
      <c:txPr>
        <a:bodyPr/>
        <a:lstStyle/>
        <a:p>
          <a:pPr>
            <a:defRPr sz="1200" b="1">
              <a:latin typeface="Times New Roman" panose="02020603050405020304" pitchFamily="18" charset="0"/>
              <a:cs typeface="Times New Roman" panose="02020603050405020304"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5DECA1-2B01-4504-A7E8-DC41037E885E}" type="doc">
      <dgm:prSet loTypeId="urn:microsoft.com/office/officeart/2005/8/layout/cycle3" loCatId="cycle" qsTypeId="urn:microsoft.com/office/officeart/2005/8/quickstyle/3d3" qsCatId="3D" csTypeId="urn:microsoft.com/office/officeart/2005/8/colors/colorful1" csCatId="colorful" phldr="1"/>
      <dgm:spPr/>
      <dgm:t>
        <a:bodyPr/>
        <a:lstStyle/>
        <a:p>
          <a:endParaRPr lang="ru-RU"/>
        </a:p>
      </dgm:t>
    </dgm:pt>
    <dgm:pt modelId="{4FF5CE33-F3F0-4BCD-BEAE-ACE8EE144FB2}">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FD64429-4BFD-4543-8803-E164AD92928C}" type="par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93FDE4E4-1FE1-4FB7-8840-DFE2EA920925}" type="sibTrans" cxnId="{E47CFB59-3392-41C1-8E22-32A74FE2A772}">
      <dgm:prSet/>
      <dgm:spPr/>
      <dgm:t>
        <a:bodyPr/>
        <a:lstStyle/>
        <a:p>
          <a:endParaRPr lang="ru-RU" sz="1200">
            <a:latin typeface="Times New Roman" panose="02020603050405020304" pitchFamily="18" charset="0"/>
            <a:cs typeface="Times New Roman" panose="02020603050405020304" pitchFamily="18" charset="0"/>
          </a:endParaRPr>
        </a:p>
      </dgm:t>
    </dgm:pt>
    <dgm:pt modelId="{AE18EE88-A7A3-4BC7-8F87-A2AA7373D9C7}">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3D8EDA0-93CA-4215-B2BB-2C703C6BF3C6}" type="par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D4CD79E4-8944-40AE-BD41-89A7C5C2857C}" type="sibTrans" cxnId="{43D714DD-2FEA-4F9D-9B9E-584C4A3D912C}">
      <dgm:prSet/>
      <dgm:spPr/>
      <dgm:t>
        <a:bodyPr/>
        <a:lstStyle/>
        <a:p>
          <a:endParaRPr lang="ru-RU" sz="1200">
            <a:latin typeface="Times New Roman" panose="02020603050405020304" pitchFamily="18" charset="0"/>
            <a:cs typeface="Times New Roman" panose="02020603050405020304" pitchFamily="18" charset="0"/>
          </a:endParaRPr>
        </a:p>
      </dgm:t>
    </dgm:pt>
    <dgm:pt modelId="{710F1D7B-049C-49FF-A0EF-886019FCD96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A4463CAF-0CBC-4DEE-B19A-C33E6BBF47E0}" type="par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C982AD2E-43AA-44B1-9CC6-FC03544CB38D}" type="sibTrans" cxnId="{B5B6E336-A85A-442B-9903-565F5BC23989}">
      <dgm:prSet/>
      <dgm:spPr/>
      <dgm:t>
        <a:bodyPr/>
        <a:lstStyle/>
        <a:p>
          <a:endParaRPr lang="ru-RU" sz="1200">
            <a:latin typeface="Times New Roman" panose="02020603050405020304" pitchFamily="18" charset="0"/>
            <a:cs typeface="Times New Roman" panose="02020603050405020304" pitchFamily="18" charset="0"/>
          </a:endParaRPr>
        </a:p>
      </dgm:t>
    </dgm:pt>
    <dgm:pt modelId="{B76385A8-28C1-4881-9F2E-11BAA982F74A}">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8150CC53-39BD-4C3C-A780-024C3F410F20}" type="par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9747DAF1-4C4C-4BC4-A4AE-FF378AEA0038}" type="sibTrans" cxnId="{1BF4C2AA-C93D-43AD-B418-2ED94281E20B}">
      <dgm:prSet/>
      <dgm:spPr/>
      <dgm:t>
        <a:bodyPr/>
        <a:lstStyle/>
        <a:p>
          <a:endParaRPr lang="ru-RU" sz="1200">
            <a:latin typeface="Times New Roman" panose="02020603050405020304" pitchFamily="18" charset="0"/>
            <a:cs typeface="Times New Roman" panose="02020603050405020304" pitchFamily="18" charset="0"/>
          </a:endParaRPr>
        </a:p>
      </dgm:t>
    </dgm:pt>
    <dgm:pt modelId="{8A4DE233-AB50-49D3-9295-57F389846070}">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D4D9E7D5-2A08-4953-B065-5AFB293D3708}" type="par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23318540-73B3-4ABA-9AE7-5B4FEB7B4A83}" type="sibTrans" cxnId="{6A916953-7736-4E3E-B989-8ECBFBB311C6}">
      <dgm:prSet/>
      <dgm:spPr/>
      <dgm:t>
        <a:bodyPr/>
        <a:lstStyle/>
        <a:p>
          <a:endParaRPr lang="ru-RU" sz="1200">
            <a:latin typeface="Times New Roman" panose="02020603050405020304" pitchFamily="18" charset="0"/>
            <a:cs typeface="Times New Roman" panose="02020603050405020304" pitchFamily="18" charset="0"/>
          </a:endParaRPr>
        </a:p>
      </dgm:t>
    </dgm:pt>
    <dgm:pt modelId="{CBFAF694-F662-44E8-9820-CE5105396193}">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8CA41B-8D4E-4359-B719-6BC93BD666EC}" type="par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2F43DF61-5477-4567-9913-4EDC1BCB545B}" type="sibTrans" cxnId="{8A2B532A-F596-4D2D-88D7-5CF0D1F71824}">
      <dgm:prSet/>
      <dgm:spPr/>
      <dgm:t>
        <a:bodyPr/>
        <a:lstStyle/>
        <a:p>
          <a:endParaRPr lang="ru-RU" sz="1200">
            <a:latin typeface="Times New Roman" panose="02020603050405020304" pitchFamily="18" charset="0"/>
            <a:cs typeface="Times New Roman" panose="02020603050405020304" pitchFamily="18" charset="0"/>
          </a:endParaRPr>
        </a:p>
      </dgm:t>
    </dgm:pt>
    <dgm:pt modelId="{B79CB4FD-6C44-49BE-99D6-DD2E09BA19E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4D88E367-899B-49D7-85EA-B12765D504C1}" type="par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7435923A-8A82-4955-9832-CF62E7163F00}" type="sibTrans" cxnId="{246601C2-A81F-4F6A-99CF-AC9CB487D3E3}">
      <dgm:prSet/>
      <dgm:spPr/>
      <dgm:t>
        <a:bodyPr/>
        <a:lstStyle/>
        <a:p>
          <a:endParaRPr lang="ru-RU" sz="1200">
            <a:latin typeface="Times New Roman" panose="02020603050405020304" pitchFamily="18" charset="0"/>
            <a:cs typeface="Times New Roman" panose="02020603050405020304" pitchFamily="18" charset="0"/>
          </a:endParaRPr>
        </a:p>
      </dgm:t>
    </dgm:pt>
    <dgm:pt modelId="{0492CF3F-513F-428D-AD38-EF2254AA8C99}">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604B9F80-1E50-4137-B3F3-91D7F05C6C40}" type="par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2558F0BA-9E16-4AE4-8B99-210DB7D17901}" type="sibTrans" cxnId="{05342F40-E8F5-4DB4-9DBF-B074DF9068F1}">
      <dgm:prSet/>
      <dgm:spPr/>
      <dgm:t>
        <a:bodyPr/>
        <a:lstStyle/>
        <a:p>
          <a:endParaRPr lang="ru-RU" sz="1200">
            <a:latin typeface="Times New Roman" panose="02020603050405020304" pitchFamily="18" charset="0"/>
            <a:cs typeface="Times New Roman" panose="02020603050405020304" pitchFamily="18" charset="0"/>
          </a:endParaRPr>
        </a:p>
      </dgm:t>
    </dgm:pt>
    <dgm:pt modelId="{E3F6847B-678C-4003-9B7F-107385D6779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892BCAE-F354-44F6-971F-8FC228C6180D}" type="par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FD29D7D7-E048-4E7C-85EE-5BC5151627AE}" type="sibTrans" cxnId="{05D375B1-2335-4FE7-B85E-F5687B9F64C1}">
      <dgm:prSet/>
      <dgm:spPr/>
      <dgm:t>
        <a:bodyPr/>
        <a:lstStyle/>
        <a:p>
          <a:endParaRPr lang="ru-RU" sz="1200">
            <a:latin typeface="Times New Roman" panose="02020603050405020304" pitchFamily="18" charset="0"/>
            <a:cs typeface="Times New Roman" panose="02020603050405020304" pitchFamily="18" charset="0"/>
          </a:endParaRPr>
        </a:p>
      </dgm:t>
    </dgm:pt>
    <dgm:pt modelId="{E463947C-4BDF-4615-A172-D1B523E76C16}">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FD8EB33A-16C3-4198-BFDA-2A9EEEF3545B}" type="par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36E62C13-5D9B-4148-9F08-3D5315CA5017}" type="sibTrans" cxnId="{3DA23933-A9AE-4AAD-87AA-2B793D3E38DF}">
      <dgm:prSet/>
      <dgm:spPr/>
      <dgm:t>
        <a:bodyPr/>
        <a:lstStyle/>
        <a:p>
          <a:endParaRPr lang="ru-RU" sz="1200">
            <a:latin typeface="Times New Roman" panose="02020603050405020304" pitchFamily="18" charset="0"/>
            <a:cs typeface="Times New Roman" panose="02020603050405020304" pitchFamily="18" charset="0"/>
          </a:endParaRPr>
        </a:p>
      </dgm:t>
    </dgm:pt>
    <dgm:pt modelId="{9B89187F-2AE3-486C-AE0D-2334C0E59FDC}">
      <dgm:prSet phldrT="[Текст]" custT="1"/>
      <dgm:spPr/>
      <dgm:t>
        <a:bodyPr/>
        <a:lstStyle/>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r>
            <a:rPr lang="ru-RU" sz="1200" b="1"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7475A82B-548E-4164-BC64-397EC4384841}" type="par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AF6A9616-EB32-4413-9911-F6265CC6866C}" type="sibTrans" cxnId="{B359973B-6D15-45E7-9399-30658A150708}">
      <dgm:prSet/>
      <dgm:spPr/>
      <dgm:t>
        <a:bodyPr/>
        <a:lstStyle/>
        <a:p>
          <a:endParaRPr lang="ru-RU" sz="1200">
            <a:latin typeface="Times New Roman" panose="02020603050405020304" pitchFamily="18" charset="0"/>
            <a:cs typeface="Times New Roman" panose="02020603050405020304" pitchFamily="18" charset="0"/>
          </a:endParaRPr>
        </a:p>
      </dgm:t>
    </dgm:pt>
    <dgm:pt modelId="{387E63D7-B1EE-40DC-8268-68CAB519C162}" type="pres">
      <dgm:prSet presAssocID="{055DECA1-2B01-4504-A7E8-DC41037E885E}" presName="Name0" presStyleCnt="0">
        <dgm:presLayoutVars>
          <dgm:dir/>
          <dgm:resizeHandles val="exact"/>
        </dgm:presLayoutVars>
      </dgm:prSet>
      <dgm:spPr/>
      <dgm:t>
        <a:bodyPr/>
        <a:lstStyle/>
        <a:p>
          <a:endParaRPr lang="ru-RU"/>
        </a:p>
      </dgm:t>
    </dgm:pt>
    <dgm:pt modelId="{640C0C3C-E199-4137-B41B-654FD830930A}" type="pres">
      <dgm:prSet presAssocID="{055DECA1-2B01-4504-A7E8-DC41037E885E}" presName="cycle" presStyleCnt="0"/>
      <dgm:spPr/>
    </dgm:pt>
    <dgm:pt modelId="{129FBFD4-6894-4ACF-8753-AB78E8DF4768}" type="pres">
      <dgm:prSet presAssocID="{B79CB4FD-6C44-49BE-99D6-DD2E09BA19E9}" presName="nodeFirstNode" presStyleLbl="node1" presStyleIdx="0" presStyleCnt="11" custScaleX="113212" custRadScaleRad="100622" custRadScaleInc="908">
        <dgm:presLayoutVars>
          <dgm:bulletEnabled val="1"/>
        </dgm:presLayoutVars>
      </dgm:prSet>
      <dgm:spPr/>
      <dgm:t>
        <a:bodyPr/>
        <a:lstStyle/>
        <a:p>
          <a:endParaRPr lang="ru-RU"/>
        </a:p>
      </dgm:t>
    </dgm:pt>
    <dgm:pt modelId="{044EA292-1422-4A7F-A089-F7735471B76B}" type="pres">
      <dgm:prSet presAssocID="{7435923A-8A82-4955-9832-CF62E7163F00}" presName="sibTransFirstNode" presStyleLbl="bgShp" presStyleIdx="0" presStyleCnt="1"/>
      <dgm:spPr/>
      <dgm:t>
        <a:bodyPr/>
        <a:lstStyle/>
        <a:p>
          <a:endParaRPr lang="ru-RU"/>
        </a:p>
      </dgm:t>
    </dgm:pt>
    <dgm:pt modelId="{DD2469A1-5DBB-4270-9D27-47E8530D3C4A}" type="pres">
      <dgm:prSet presAssocID="{CBFAF694-F662-44E8-9820-CE5105396193}" presName="nodeFollowingNodes" presStyleLbl="node1" presStyleIdx="1" presStyleCnt="11" custScaleX="120387" custRadScaleRad="111319" custRadScaleInc="29411">
        <dgm:presLayoutVars>
          <dgm:bulletEnabled val="1"/>
        </dgm:presLayoutVars>
      </dgm:prSet>
      <dgm:spPr/>
      <dgm:t>
        <a:bodyPr/>
        <a:lstStyle/>
        <a:p>
          <a:endParaRPr lang="ru-RU"/>
        </a:p>
      </dgm:t>
    </dgm:pt>
    <dgm:pt modelId="{1CE4C7E2-05EB-443D-B98F-01F40FDC5167}" type="pres">
      <dgm:prSet presAssocID="{4FF5CE33-F3F0-4BCD-BEAE-ACE8EE144FB2}" presName="nodeFollowingNodes" presStyleLbl="node1" presStyleIdx="2" presStyleCnt="11">
        <dgm:presLayoutVars>
          <dgm:bulletEnabled val="1"/>
        </dgm:presLayoutVars>
      </dgm:prSet>
      <dgm:spPr/>
      <dgm:t>
        <a:bodyPr/>
        <a:lstStyle/>
        <a:p>
          <a:endParaRPr lang="ru-RU"/>
        </a:p>
      </dgm:t>
    </dgm:pt>
    <dgm:pt modelId="{0DCB4A8F-CAE6-4FF7-86E9-48070A3AAE57}" type="pres">
      <dgm:prSet presAssocID="{0492CF3F-513F-428D-AD38-EF2254AA8C99}" presName="nodeFollowingNodes" presStyleLbl="node1" presStyleIdx="3" presStyleCnt="11" custScaleY="152539" custRadScaleRad="99872" custRadScaleInc="-6998">
        <dgm:presLayoutVars>
          <dgm:bulletEnabled val="1"/>
        </dgm:presLayoutVars>
      </dgm:prSet>
      <dgm:spPr/>
      <dgm:t>
        <a:bodyPr/>
        <a:lstStyle/>
        <a:p>
          <a:endParaRPr lang="ru-RU"/>
        </a:p>
      </dgm:t>
    </dgm:pt>
    <dgm:pt modelId="{B46FE85F-182F-456C-9086-657AF672E788}" type="pres">
      <dgm:prSet presAssocID="{E3F6847B-678C-4003-9B7F-107385D6779C}" presName="nodeFollowingNodes" presStyleLbl="node1" presStyleIdx="4" presStyleCnt="11" custScaleY="132847" custRadScaleRad="101810" custRadScaleInc="-9527">
        <dgm:presLayoutVars>
          <dgm:bulletEnabled val="1"/>
        </dgm:presLayoutVars>
      </dgm:prSet>
      <dgm:spPr/>
      <dgm:t>
        <a:bodyPr/>
        <a:lstStyle/>
        <a:p>
          <a:endParaRPr lang="ru-RU"/>
        </a:p>
      </dgm:t>
    </dgm:pt>
    <dgm:pt modelId="{EBC2863C-9D25-422A-B019-7C2E992B9C3F}" type="pres">
      <dgm:prSet presAssocID="{E463947C-4BDF-4615-A172-D1B523E76C16}" presName="nodeFollowingNodes" presStyleLbl="node1" presStyleIdx="5" presStyleCnt="11" custScaleY="132357">
        <dgm:presLayoutVars>
          <dgm:bulletEnabled val="1"/>
        </dgm:presLayoutVars>
      </dgm:prSet>
      <dgm:spPr/>
      <dgm:t>
        <a:bodyPr/>
        <a:lstStyle/>
        <a:p>
          <a:endParaRPr lang="ru-RU"/>
        </a:p>
      </dgm:t>
    </dgm:pt>
    <dgm:pt modelId="{84455012-1B4C-48DE-ABA6-8D61AE1CD854}" type="pres">
      <dgm:prSet presAssocID="{9B89187F-2AE3-486C-AE0D-2334C0E59FDC}" presName="nodeFollowingNodes" presStyleLbl="node1" presStyleIdx="6" presStyleCnt="11" custScaleY="137627">
        <dgm:presLayoutVars>
          <dgm:bulletEnabled val="1"/>
        </dgm:presLayoutVars>
      </dgm:prSet>
      <dgm:spPr/>
      <dgm:t>
        <a:bodyPr/>
        <a:lstStyle/>
        <a:p>
          <a:endParaRPr lang="ru-RU"/>
        </a:p>
      </dgm:t>
    </dgm:pt>
    <dgm:pt modelId="{2FC08B1F-0B8F-4D5E-B715-FC054A6433B6}" type="pres">
      <dgm:prSet presAssocID="{AE18EE88-A7A3-4BC7-8F87-A2AA7373D9C7}" presName="nodeFollowingNodes" presStyleLbl="node1" presStyleIdx="7" presStyleCnt="11" custScaleX="142900" custScaleY="153387" custRadScaleRad="98583" custRadScaleInc="30665">
        <dgm:presLayoutVars>
          <dgm:bulletEnabled val="1"/>
        </dgm:presLayoutVars>
      </dgm:prSet>
      <dgm:spPr/>
      <dgm:t>
        <a:bodyPr/>
        <a:lstStyle/>
        <a:p>
          <a:endParaRPr lang="ru-RU"/>
        </a:p>
      </dgm:t>
    </dgm:pt>
    <dgm:pt modelId="{B97C0806-0045-4A56-9A1A-C707FA5D8345}" type="pres">
      <dgm:prSet presAssocID="{710F1D7B-049C-49FF-A0EF-886019FCD96C}" presName="nodeFollowingNodes" presStyleLbl="node1" presStyleIdx="8" presStyleCnt="11" custRadScaleRad="100351" custRadScaleInc="19655">
        <dgm:presLayoutVars>
          <dgm:bulletEnabled val="1"/>
        </dgm:presLayoutVars>
      </dgm:prSet>
      <dgm:spPr/>
      <dgm:t>
        <a:bodyPr/>
        <a:lstStyle/>
        <a:p>
          <a:endParaRPr lang="ru-RU"/>
        </a:p>
      </dgm:t>
    </dgm:pt>
    <dgm:pt modelId="{33461523-51FB-448B-84F3-2D63172C7612}" type="pres">
      <dgm:prSet presAssocID="{B76385A8-28C1-4881-9F2E-11BAA982F74A}" presName="nodeFollowingNodes" presStyleLbl="node1" presStyleIdx="9" presStyleCnt="11">
        <dgm:presLayoutVars>
          <dgm:bulletEnabled val="1"/>
        </dgm:presLayoutVars>
      </dgm:prSet>
      <dgm:spPr/>
      <dgm:t>
        <a:bodyPr/>
        <a:lstStyle/>
        <a:p>
          <a:endParaRPr lang="ru-RU"/>
        </a:p>
      </dgm:t>
    </dgm:pt>
    <dgm:pt modelId="{1EBC28EF-D805-4088-88C4-097EE1E5EA7C}" type="pres">
      <dgm:prSet presAssocID="{8A4DE233-AB50-49D3-9295-57F389846070}" presName="nodeFollowingNodes" presStyleLbl="node1" presStyleIdx="10" presStyleCnt="11" custRadScaleRad="105030" custRadScaleInc="-15962">
        <dgm:presLayoutVars>
          <dgm:bulletEnabled val="1"/>
        </dgm:presLayoutVars>
      </dgm:prSet>
      <dgm:spPr/>
      <dgm:t>
        <a:bodyPr/>
        <a:lstStyle/>
        <a:p>
          <a:endParaRPr lang="ru-RU"/>
        </a:p>
      </dgm:t>
    </dgm:pt>
  </dgm:ptLst>
  <dgm:cxnLst>
    <dgm:cxn modelId="{274E05B6-B191-4D12-9D78-AFE3EA4EE0A6}" type="presOf" srcId="{B76385A8-28C1-4881-9F2E-11BAA982F74A}" destId="{33461523-51FB-448B-84F3-2D63172C7612}" srcOrd="0" destOrd="0" presId="urn:microsoft.com/office/officeart/2005/8/layout/cycle3"/>
    <dgm:cxn modelId="{CEE829C8-2365-45C0-8A58-D22EE58D4906}" type="presOf" srcId="{9B89187F-2AE3-486C-AE0D-2334C0E59FDC}" destId="{84455012-1B4C-48DE-ABA6-8D61AE1CD854}" srcOrd="0" destOrd="0" presId="urn:microsoft.com/office/officeart/2005/8/layout/cycle3"/>
    <dgm:cxn modelId="{B2CF4E17-B132-459D-95D6-687A341A8DC5}" type="presOf" srcId="{E463947C-4BDF-4615-A172-D1B523E76C16}" destId="{EBC2863C-9D25-422A-B019-7C2E992B9C3F}" srcOrd="0" destOrd="0" presId="urn:microsoft.com/office/officeart/2005/8/layout/cycle3"/>
    <dgm:cxn modelId="{05342F40-E8F5-4DB4-9DBF-B074DF9068F1}" srcId="{055DECA1-2B01-4504-A7E8-DC41037E885E}" destId="{0492CF3F-513F-428D-AD38-EF2254AA8C99}" srcOrd="3" destOrd="0" parTransId="{604B9F80-1E50-4137-B3F3-91D7F05C6C40}" sibTransId="{2558F0BA-9E16-4AE4-8B99-210DB7D17901}"/>
    <dgm:cxn modelId="{6E8BA91B-80AF-485C-9392-8B550F61C3D9}" type="presOf" srcId="{AE18EE88-A7A3-4BC7-8F87-A2AA7373D9C7}" destId="{2FC08B1F-0B8F-4D5E-B715-FC054A6433B6}" srcOrd="0" destOrd="0" presId="urn:microsoft.com/office/officeart/2005/8/layout/cycle3"/>
    <dgm:cxn modelId="{246601C2-A81F-4F6A-99CF-AC9CB487D3E3}" srcId="{055DECA1-2B01-4504-A7E8-DC41037E885E}" destId="{B79CB4FD-6C44-49BE-99D6-DD2E09BA19E9}" srcOrd="0" destOrd="0" parTransId="{4D88E367-899B-49D7-85EA-B12765D504C1}" sibTransId="{7435923A-8A82-4955-9832-CF62E7163F00}"/>
    <dgm:cxn modelId="{3DA23933-A9AE-4AAD-87AA-2B793D3E38DF}" srcId="{055DECA1-2B01-4504-A7E8-DC41037E885E}" destId="{E463947C-4BDF-4615-A172-D1B523E76C16}" srcOrd="5" destOrd="0" parTransId="{FD8EB33A-16C3-4198-BFDA-2A9EEEF3545B}" sibTransId="{36E62C13-5D9B-4148-9F08-3D5315CA5017}"/>
    <dgm:cxn modelId="{4A219322-BB2F-4CC6-8971-3B76807C9B2D}" type="presOf" srcId="{CBFAF694-F662-44E8-9820-CE5105396193}" destId="{DD2469A1-5DBB-4270-9D27-47E8530D3C4A}" srcOrd="0" destOrd="0" presId="urn:microsoft.com/office/officeart/2005/8/layout/cycle3"/>
    <dgm:cxn modelId="{B359973B-6D15-45E7-9399-30658A150708}" srcId="{055DECA1-2B01-4504-A7E8-DC41037E885E}" destId="{9B89187F-2AE3-486C-AE0D-2334C0E59FDC}" srcOrd="6" destOrd="0" parTransId="{7475A82B-548E-4164-BC64-397EC4384841}" sibTransId="{AF6A9616-EB32-4413-9911-F6265CC6866C}"/>
    <dgm:cxn modelId="{05D375B1-2335-4FE7-B85E-F5687B9F64C1}" srcId="{055DECA1-2B01-4504-A7E8-DC41037E885E}" destId="{E3F6847B-678C-4003-9B7F-107385D6779C}" srcOrd="4" destOrd="0" parTransId="{F892BCAE-F354-44F6-971F-8FC228C6180D}" sibTransId="{FD29D7D7-E048-4E7C-85EE-5BC5151627AE}"/>
    <dgm:cxn modelId="{8E76AEA8-1262-4E73-BD97-5A5EC4347F05}" type="presOf" srcId="{0492CF3F-513F-428D-AD38-EF2254AA8C99}" destId="{0DCB4A8F-CAE6-4FF7-86E9-48070A3AAE57}" srcOrd="0" destOrd="0" presId="urn:microsoft.com/office/officeart/2005/8/layout/cycle3"/>
    <dgm:cxn modelId="{50AF1886-3626-4471-8C6A-038D4A6D7E32}" type="presOf" srcId="{710F1D7B-049C-49FF-A0EF-886019FCD96C}" destId="{B97C0806-0045-4A56-9A1A-C707FA5D8345}" srcOrd="0" destOrd="0" presId="urn:microsoft.com/office/officeart/2005/8/layout/cycle3"/>
    <dgm:cxn modelId="{2AE90C05-2FC1-49BA-88F6-1CD519AE29FB}" type="presOf" srcId="{E3F6847B-678C-4003-9B7F-107385D6779C}" destId="{B46FE85F-182F-456C-9086-657AF672E788}" srcOrd="0" destOrd="0" presId="urn:microsoft.com/office/officeart/2005/8/layout/cycle3"/>
    <dgm:cxn modelId="{8A2B532A-F596-4D2D-88D7-5CF0D1F71824}" srcId="{055DECA1-2B01-4504-A7E8-DC41037E885E}" destId="{CBFAF694-F662-44E8-9820-CE5105396193}" srcOrd="1" destOrd="0" parTransId="{748CA41B-8D4E-4359-B719-6BC93BD666EC}" sibTransId="{2F43DF61-5477-4567-9913-4EDC1BCB545B}"/>
    <dgm:cxn modelId="{E47CFB59-3392-41C1-8E22-32A74FE2A772}" srcId="{055DECA1-2B01-4504-A7E8-DC41037E885E}" destId="{4FF5CE33-F3F0-4BCD-BEAE-ACE8EE144FB2}" srcOrd="2" destOrd="0" parTransId="{6FD64429-4BFD-4543-8803-E164AD92928C}" sibTransId="{93FDE4E4-1FE1-4FB7-8840-DFE2EA920925}"/>
    <dgm:cxn modelId="{A5EAB0F3-74E6-4646-9D3D-7C4A209B67D3}" type="presOf" srcId="{B79CB4FD-6C44-49BE-99D6-DD2E09BA19E9}" destId="{129FBFD4-6894-4ACF-8753-AB78E8DF4768}" srcOrd="0" destOrd="0" presId="urn:microsoft.com/office/officeart/2005/8/layout/cycle3"/>
    <dgm:cxn modelId="{CECD1248-D9B2-4630-B3B2-1779BB9619B4}" type="presOf" srcId="{8A4DE233-AB50-49D3-9295-57F389846070}" destId="{1EBC28EF-D805-4088-88C4-097EE1E5EA7C}" srcOrd="0" destOrd="0" presId="urn:microsoft.com/office/officeart/2005/8/layout/cycle3"/>
    <dgm:cxn modelId="{1BF4C2AA-C93D-43AD-B418-2ED94281E20B}" srcId="{055DECA1-2B01-4504-A7E8-DC41037E885E}" destId="{B76385A8-28C1-4881-9F2E-11BAA982F74A}" srcOrd="9" destOrd="0" parTransId="{8150CC53-39BD-4C3C-A780-024C3F410F20}" sibTransId="{9747DAF1-4C4C-4BC4-A4AE-FF378AEA0038}"/>
    <dgm:cxn modelId="{43D714DD-2FEA-4F9D-9B9E-584C4A3D912C}" srcId="{055DECA1-2B01-4504-A7E8-DC41037E885E}" destId="{AE18EE88-A7A3-4BC7-8F87-A2AA7373D9C7}" srcOrd="7" destOrd="0" parTransId="{83D8EDA0-93CA-4215-B2BB-2C703C6BF3C6}" sibTransId="{D4CD79E4-8944-40AE-BD41-89A7C5C2857C}"/>
    <dgm:cxn modelId="{1EFC8B3C-6B41-4536-8A41-E01FA6F430D3}" type="presOf" srcId="{055DECA1-2B01-4504-A7E8-DC41037E885E}" destId="{387E63D7-B1EE-40DC-8268-68CAB519C162}" srcOrd="0" destOrd="0" presId="urn:microsoft.com/office/officeart/2005/8/layout/cycle3"/>
    <dgm:cxn modelId="{6A916953-7736-4E3E-B989-8ECBFBB311C6}" srcId="{055DECA1-2B01-4504-A7E8-DC41037E885E}" destId="{8A4DE233-AB50-49D3-9295-57F389846070}" srcOrd="10" destOrd="0" parTransId="{D4D9E7D5-2A08-4953-B065-5AFB293D3708}" sibTransId="{23318540-73B3-4ABA-9AE7-5B4FEB7B4A83}"/>
    <dgm:cxn modelId="{83233DD1-5D73-4D69-8322-D4BAD75BD2AF}" type="presOf" srcId="{7435923A-8A82-4955-9832-CF62E7163F00}" destId="{044EA292-1422-4A7F-A089-F7735471B76B}" srcOrd="0" destOrd="0" presId="urn:microsoft.com/office/officeart/2005/8/layout/cycle3"/>
    <dgm:cxn modelId="{B5B6E336-A85A-442B-9903-565F5BC23989}" srcId="{055DECA1-2B01-4504-A7E8-DC41037E885E}" destId="{710F1D7B-049C-49FF-A0EF-886019FCD96C}" srcOrd="8" destOrd="0" parTransId="{A4463CAF-0CBC-4DEE-B19A-C33E6BBF47E0}" sibTransId="{C982AD2E-43AA-44B1-9CC6-FC03544CB38D}"/>
    <dgm:cxn modelId="{D5F1BD54-765F-409F-B785-F5F66F4D6AAF}" type="presOf" srcId="{4FF5CE33-F3F0-4BCD-BEAE-ACE8EE144FB2}" destId="{1CE4C7E2-05EB-443D-B98F-01F40FDC5167}" srcOrd="0" destOrd="0" presId="urn:microsoft.com/office/officeart/2005/8/layout/cycle3"/>
    <dgm:cxn modelId="{8418BA13-4D4C-4AD5-9F83-2E0BA44448FF}" type="presParOf" srcId="{387E63D7-B1EE-40DC-8268-68CAB519C162}" destId="{640C0C3C-E199-4137-B41B-654FD830930A}" srcOrd="0" destOrd="0" presId="urn:microsoft.com/office/officeart/2005/8/layout/cycle3"/>
    <dgm:cxn modelId="{FD8508E1-E499-4DE8-AF89-1F8E0B0515EA}" type="presParOf" srcId="{640C0C3C-E199-4137-B41B-654FD830930A}" destId="{129FBFD4-6894-4ACF-8753-AB78E8DF4768}" srcOrd="0" destOrd="0" presId="urn:microsoft.com/office/officeart/2005/8/layout/cycle3"/>
    <dgm:cxn modelId="{52BF6211-953A-435C-8EEE-51FB5C66B718}" type="presParOf" srcId="{640C0C3C-E199-4137-B41B-654FD830930A}" destId="{044EA292-1422-4A7F-A089-F7735471B76B}" srcOrd="1" destOrd="0" presId="urn:microsoft.com/office/officeart/2005/8/layout/cycle3"/>
    <dgm:cxn modelId="{0E0CA1EC-6450-4F11-95CB-66725F31F5DB}" type="presParOf" srcId="{640C0C3C-E199-4137-B41B-654FD830930A}" destId="{DD2469A1-5DBB-4270-9D27-47E8530D3C4A}" srcOrd="2" destOrd="0" presId="urn:microsoft.com/office/officeart/2005/8/layout/cycle3"/>
    <dgm:cxn modelId="{478A5636-03BB-44B7-8C17-21276192E60B}" type="presParOf" srcId="{640C0C3C-E199-4137-B41B-654FD830930A}" destId="{1CE4C7E2-05EB-443D-B98F-01F40FDC5167}" srcOrd="3" destOrd="0" presId="urn:microsoft.com/office/officeart/2005/8/layout/cycle3"/>
    <dgm:cxn modelId="{1D89D397-4671-4566-85C4-69E2FA2DF28C}" type="presParOf" srcId="{640C0C3C-E199-4137-B41B-654FD830930A}" destId="{0DCB4A8F-CAE6-4FF7-86E9-48070A3AAE57}" srcOrd="4" destOrd="0" presId="urn:microsoft.com/office/officeart/2005/8/layout/cycle3"/>
    <dgm:cxn modelId="{C50D2B7A-F2AF-45F8-95CD-39F66283DB92}" type="presParOf" srcId="{640C0C3C-E199-4137-B41B-654FD830930A}" destId="{B46FE85F-182F-456C-9086-657AF672E788}" srcOrd="5" destOrd="0" presId="urn:microsoft.com/office/officeart/2005/8/layout/cycle3"/>
    <dgm:cxn modelId="{C74F9A5F-3143-4B11-9B2D-F507E8B36E27}" type="presParOf" srcId="{640C0C3C-E199-4137-B41B-654FD830930A}" destId="{EBC2863C-9D25-422A-B019-7C2E992B9C3F}" srcOrd="6" destOrd="0" presId="urn:microsoft.com/office/officeart/2005/8/layout/cycle3"/>
    <dgm:cxn modelId="{00057DC7-FFC6-49C4-8890-9A1E7D2B009A}" type="presParOf" srcId="{640C0C3C-E199-4137-B41B-654FD830930A}" destId="{84455012-1B4C-48DE-ABA6-8D61AE1CD854}" srcOrd="7" destOrd="0" presId="urn:microsoft.com/office/officeart/2005/8/layout/cycle3"/>
    <dgm:cxn modelId="{0BE043D1-0ABB-4A56-87B2-451753D44009}" type="presParOf" srcId="{640C0C3C-E199-4137-B41B-654FD830930A}" destId="{2FC08B1F-0B8F-4D5E-B715-FC054A6433B6}" srcOrd="8" destOrd="0" presId="urn:microsoft.com/office/officeart/2005/8/layout/cycle3"/>
    <dgm:cxn modelId="{8CDE2FC0-9B2B-44CA-998B-B5DAE594B15E}" type="presParOf" srcId="{640C0C3C-E199-4137-B41B-654FD830930A}" destId="{B97C0806-0045-4A56-9A1A-C707FA5D8345}" srcOrd="9" destOrd="0" presId="urn:microsoft.com/office/officeart/2005/8/layout/cycle3"/>
    <dgm:cxn modelId="{304F375F-632F-48C8-BC02-0636CCE80768}" type="presParOf" srcId="{640C0C3C-E199-4137-B41B-654FD830930A}" destId="{33461523-51FB-448B-84F3-2D63172C7612}" srcOrd="10" destOrd="0" presId="urn:microsoft.com/office/officeart/2005/8/layout/cycle3"/>
    <dgm:cxn modelId="{FD2681B7-71E2-4ED5-B992-12D8AF549590}" type="presParOf" srcId="{640C0C3C-E199-4137-B41B-654FD830930A}" destId="{1EBC28EF-D805-4088-88C4-097EE1E5EA7C}" srcOrd="11" destOrd="0" presId="urn:microsoft.com/office/officeart/2005/8/layout/cycle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B595A4-CE0A-4036-BFEB-6371B6F001D7}" type="doc">
      <dgm:prSet loTypeId="urn:microsoft.com/office/officeart/2005/8/layout/process4" loCatId="list" qsTypeId="urn:microsoft.com/office/officeart/2005/8/quickstyle/3d2" qsCatId="3D" csTypeId="urn:microsoft.com/office/officeart/2005/8/colors/colorful1" csCatId="colorful" phldr="1"/>
      <dgm:spPr/>
      <dgm:t>
        <a:bodyPr/>
        <a:lstStyle/>
        <a:p>
          <a:endParaRPr lang="ru-RU"/>
        </a:p>
      </dgm:t>
    </dgm:pt>
    <dgm:pt modelId="{760A7ABF-66E0-4229-954F-685423DF5A40}">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r>
            <a:rPr lang="ru-RU" sz="1400" b="1"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r>
            <a:rPr lang="ru-RU" sz="1400" b="1"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CA4881F6-BDC9-4F9F-93EA-07D3BC63ECB6}" type="par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75FB94C3-9974-4F31-BDBF-C9D0FA135B5E}" type="sibTrans" cxnId="{5D8E7ABC-EB16-4E04-8C2D-6D63B59EE5D2}">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80D198DF-4638-42F5-A50C-A4CB23DC4598}">
      <dgm:prSet phldrT="[Текст]" custT="1"/>
      <dgm:spPr/>
      <dgm:t>
        <a:bodyPr/>
        <a:lstStyle/>
        <a:p>
          <a:r>
            <a:rPr lang="ru-RU" sz="1400" b="1"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D8537EB-F92F-47E6-B38F-62718152401B}" type="par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5E65582F-E134-419A-A169-10716721B140}" type="sibTrans" cxnId="{45460C21-631C-4F5D-8F5F-79E7263EC47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979845B9-1248-4ED9-9C31-B4672ACE4A44}">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rtl="0"/>
          <a:r>
            <a:rPr lang="ru-RU" sz="1400" b="1"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A402E287-403F-441C-875C-3E2A650C7122}" type="par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D074C73A-03C3-4381-91B1-71B128DBAF78}" type="sibTrans" cxnId="{C3C0B235-8853-4490-A554-8B5E5FE530D7}">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B9F0D1A7-A24A-4A8A-A451-5FA3D3FA830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9876E613-B533-4D78-915E-ACFFE9CAC8CC}" type="par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F01B0C2-41C8-43CB-A2DB-63FA43047901}" type="sibTrans" cxnId="{AC9FD3CC-0853-4392-B07B-88E75E51F7D5}">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AC240C9E-6F3A-4251-8007-8DC9A164B9D3}">
      <dgm:prSet phldrT="[Текст]" custT="1"/>
      <dgm:spPr/>
      <dgm:t>
        <a:bodyPr/>
        <a:lstStyle/>
        <a:p>
          <a:pPr rtl="0"/>
          <a:r>
            <a:rPr lang="ru-RU" sz="1400" b="1"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dirty="0">
            <a:solidFill>
              <a:schemeClr val="tx1"/>
            </a:solidFill>
            <a:latin typeface="Times New Roman" panose="02020603050405020304" pitchFamily="18" charset="0"/>
            <a:cs typeface="Times New Roman" panose="02020603050405020304" pitchFamily="18" charset="0"/>
          </a:endParaRPr>
        </a:p>
      </dgm:t>
    </dgm:pt>
    <dgm:pt modelId="{B931F7C5-0BC6-495E-B3C3-6383EC57437C}" type="par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016CE1D4-2873-4B2E-A318-3B8F1391454A}" type="sibTrans" cxnId="{DDF82C7E-6A9F-422D-9477-789225654241}">
      <dgm:prSet/>
      <dgm:spPr/>
      <dgm:t>
        <a:bodyPr/>
        <a:lstStyle/>
        <a:p>
          <a:endParaRPr lang="ru-RU" sz="1400">
            <a:solidFill>
              <a:schemeClr val="tx1"/>
            </a:solidFill>
            <a:latin typeface="Times New Roman" panose="02020603050405020304" pitchFamily="18" charset="0"/>
            <a:cs typeface="Times New Roman" panose="02020603050405020304" pitchFamily="18" charset="0"/>
          </a:endParaRPr>
        </a:p>
      </dgm:t>
    </dgm:pt>
    <dgm:pt modelId="{C82A2A5B-9992-4665-A410-89B57B3D5066}" type="pres">
      <dgm:prSet presAssocID="{60B595A4-CE0A-4036-BFEB-6371B6F001D7}" presName="Name0" presStyleCnt="0">
        <dgm:presLayoutVars>
          <dgm:dir/>
          <dgm:animLvl val="lvl"/>
          <dgm:resizeHandles val="exact"/>
        </dgm:presLayoutVars>
      </dgm:prSet>
      <dgm:spPr/>
      <dgm:t>
        <a:bodyPr/>
        <a:lstStyle/>
        <a:p>
          <a:endParaRPr lang="ru-RU"/>
        </a:p>
      </dgm:t>
    </dgm:pt>
    <dgm:pt modelId="{98BB8890-7EF8-4035-8BD3-2BAF41E060B5}" type="pres">
      <dgm:prSet presAssocID="{AC240C9E-6F3A-4251-8007-8DC9A164B9D3}" presName="boxAndChildren" presStyleCnt="0"/>
      <dgm:spPr/>
    </dgm:pt>
    <dgm:pt modelId="{954FB48D-521F-42C9-BF52-50BE3AE39F08}" type="pres">
      <dgm:prSet presAssocID="{AC240C9E-6F3A-4251-8007-8DC9A164B9D3}" presName="parentTextBox" presStyleLbl="node1" presStyleIdx="0" presStyleCnt="5"/>
      <dgm:spPr/>
      <dgm:t>
        <a:bodyPr/>
        <a:lstStyle/>
        <a:p>
          <a:endParaRPr lang="ru-RU"/>
        </a:p>
      </dgm:t>
    </dgm:pt>
    <dgm:pt modelId="{451B2181-56CE-47B4-837B-BCE9DC04759C}" type="pres">
      <dgm:prSet presAssocID="{CF01B0C2-41C8-43CB-A2DB-63FA43047901}" presName="sp" presStyleCnt="0"/>
      <dgm:spPr/>
    </dgm:pt>
    <dgm:pt modelId="{CE3EE005-E56D-4B50-9D1B-97DC29084E0B}" type="pres">
      <dgm:prSet presAssocID="{B9F0D1A7-A24A-4A8A-A451-5FA3D3FA8303}" presName="arrowAndChildren" presStyleCnt="0"/>
      <dgm:spPr/>
    </dgm:pt>
    <dgm:pt modelId="{93F8E0FC-A102-433C-9806-0F2E6368BF77}" type="pres">
      <dgm:prSet presAssocID="{B9F0D1A7-A24A-4A8A-A451-5FA3D3FA8303}" presName="parentTextArrow" presStyleLbl="node1" presStyleIdx="1" presStyleCnt="5"/>
      <dgm:spPr/>
      <dgm:t>
        <a:bodyPr/>
        <a:lstStyle/>
        <a:p>
          <a:endParaRPr lang="ru-RU"/>
        </a:p>
      </dgm:t>
    </dgm:pt>
    <dgm:pt modelId="{08ED0539-E285-4366-BD79-1D97D7B39685}" type="pres">
      <dgm:prSet presAssocID="{D074C73A-03C3-4381-91B1-71B128DBAF78}" presName="sp" presStyleCnt="0"/>
      <dgm:spPr/>
    </dgm:pt>
    <dgm:pt modelId="{3E9A6C8C-8B61-4699-B4A5-8C2F1E4C72DE}" type="pres">
      <dgm:prSet presAssocID="{979845B9-1248-4ED9-9C31-B4672ACE4A44}" presName="arrowAndChildren" presStyleCnt="0"/>
      <dgm:spPr/>
    </dgm:pt>
    <dgm:pt modelId="{10C5B8AD-F987-4E0A-A2BC-BAD6057DF82B}" type="pres">
      <dgm:prSet presAssocID="{979845B9-1248-4ED9-9C31-B4672ACE4A44}" presName="parentTextArrow" presStyleLbl="node1" presStyleIdx="2" presStyleCnt="5"/>
      <dgm:spPr/>
      <dgm:t>
        <a:bodyPr/>
        <a:lstStyle/>
        <a:p>
          <a:endParaRPr lang="ru-RU"/>
        </a:p>
      </dgm:t>
    </dgm:pt>
    <dgm:pt modelId="{37EE1D66-385F-4304-93BE-FB8EA35A494F}" type="pres">
      <dgm:prSet presAssocID="{5E65582F-E134-419A-A169-10716721B140}" presName="sp" presStyleCnt="0"/>
      <dgm:spPr/>
    </dgm:pt>
    <dgm:pt modelId="{8728A128-0E71-424B-9897-287AFAB605CF}" type="pres">
      <dgm:prSet presAssocID="{80D198DF-4638-42F5-A50C-A4CB23DC4598}" presName="arrowAndChildren" presStyleCnt="0"/>
      <dgm:spPr/>
    </dgm:pt>
    <dgm:pt modelId="{0242B510-62D7-4771-828D-7B42BE4E2B76}" type="pres">
      <dgm:prSet presAssocID="{80D198DF-4638-42F5-A50C-A4CB23DC4598}" presName="parentTextArrow" presStyleLbl="node1" presStyleIdx="3" presStyleCnt="5"/>
      <dgm:spPr/>
      <dgm:t>
        <a:bodyPr/>
        <a:lstStyle/>
        <a:p>
          <a:endParaRPr lang="ru-RU"/>
        </a:p>
      </dgm:t>
    </dgm:pt>
    <dgm:pt modelId="{FB35F219-E590-4ED8-AD12-929844C860F4}" type="pres">
      <dgm:prSet presAssocID="{75FB94C3-9974-4F31-BDBF-C9D0FA135B5E}" presName="sp" presStyleCnt="0"/>
      <dgm:spPr/>
    </dgm:pt>
    <dgm:pt modelId="{670477B4-4383-48CA-8B93-50AE819D6643}" type="pres">
      <dgm:prSet presAssocID="{760A7ABF-66E0-4229-954F-685423DF5A40}" presName="arrowAndChildren" presStyleCnt="0"/>
      <dgm:spPr/>
    </dgm:pt>
    <dgm:pt modelId="{091B5131-B7F3-426A-A3C1-17D27330E4D6}" type="pres">
      <dgm:prSet presAssocID="{760A7ABF-66E0-4229-954F-685423DF5A40}" presName="parentTextArrow" presStyleLbl="node1" presStyleIdx="4" presStyleCnt="5"/>
      <dgm:spPr/>
      <dgm:t>
        <a:bodyPr/>
        <a:lstStyle/>
        <a:p>
          <a:endParaRPr lang="ru-RU"/>
        </a:p>
      </dgm:t>
    </dgm:pt>
  </dgm:ptLst>
  <dgm:cxnLst>
    <dgm:cxn modelId="{9D61A1FC-CE2B-4E72-B47A-92B700AFBE4F}" type="presOf" srcId="{B9F0D1A7-A24A-4A8A-A451-5FA3D3FA8303}" destId="{93F8E0FC-A102-433C-9806-0F2E6368BF77}" srcOrd="0" destOrd="0" presId="urn:microsoft.com/office/officeart/2005/8/layout/process4"/>
    <dgm:cxn modelId="{C3C0B235-8853-4490-A554-8B5E5FE530D7}" srcId="{60B595A4-CE0A-4036-BFEB-6371B6F001D7}" destId="{979845B9-1248-4ED9-9C31-B4672ACE4A44}" srcOrd="2" destOrd="0" parTransId="{A402E287-403F-441C-875C-3E2A650C7122}" sibTransId="{D074C73A-03C3-4381-91B1-71B128DBAF78}"/>
    <dgm:cxn modelId="{5D8E7ABC-EB16-4E04-8C2D-6D63B59EE5D2}" srcId="{60B595A4-CE0A-4036-BFEB-6371B6F001D7}" destId="{760A7ABF-66E0-4229-954F-685423DF5A40}" srcOrd="0" destOrd="0" parTransId="{CA4881F6-BDC9-4F9F-93EA-07D3BC63ECB6}" sibTransId="{75FB94C3-9974-4F31-BDBF-C9D0FA135B5E}"/>
    <dgm:cxn modelId="{45529171-FE3D-4406-8ABB-579A336042D4}" type="presOf" srcId="{979845B9-1248-4ED9-9C31-B4672ACE4A44}" destId="{10C5B8AD-F987-4E0A-A2BC-BAD6057DF82B}" srcOrd="0" destOrd="0" presId="urn:microsoft.com/office/officeart/2005/8/layout/process4"/>
    <dgm:cxn modelId="{AC9FD3CC-0853-4392-B07B-88E75E51F7D5}" srcId="{60B595A4-CE0A-4036-BFEB-6371B6F001D7}" destId="{B9F0D1A7-A24A-4A8A-A451-5FA3D3FA8303}" srcOrd="3" destOrd="0" parTransId="{9876E613-B533-4D78-915E-ACFFE9CAC8CC}" sibTransId="{CF01B0C2-41C8-43CB-A2DB-63FA43047901}"/>
    <dgm:cxn modelId="{943047DD-8A9D-4B43-B0B3-8BCCAC4007F8}" type="presOf" srcId="{AC240C9E-6F3A-4251-8007-8DC9A164B9D3}" destId="{954FB48D-521F-42C9-BF52-50BE3AE39F08}" srcOrd="0" destOrd="0" presId="urn:microsoft.com/office/officeart/2005/8/layout/process4"/>
    <dgm:cxn modelId="{DDF82C7E-6A9F-422D-9477-789225654241}" srcId="{60B595A4-CE0A-4036-BFEB-6371B6F001D7}" destId="{AC240C9E-6F3A-4251-8007-8DC9A164B9D3}" srcOrd="4" destOrd="0" parTransId="{B931F7C5-0BC6-495E-B3C3-6383EC57437C}" sibTransId="{016CE1D4-2873-4B2E-A318-3B8F1391454A}"/>
    <dgm:cxn modelId="{B640F282-E524-4FDE-8FD4-A3D6A857F936}" type="presOf" srcId="{60B595A4-CE0A-4036-BFEB-6371B6F001D7}" destId="{C82A2A5B-9992-4665-A410-89B57B3D5066}" srcOrd="0" destOrd="0" presId="urn:microsoft.com/office/officeart/2005/8/layout/process4"/>
    <dgm:cxn modelId="{45460C21-631C-4F5D-8F5F-79E7263EC477}" srcId="{60B595A4-CE0A-4036-BFEB-6371B6F001D7}" destId="{80D198DF-4638-42F5-A50C-A4CB23DC4598}" srcOrd="1" destOrd="0" parTransId="{9D8537EB-F92F-47E6-B38F-62718152401B}" sibTransId="{5E65582F-E134-419A-A169-10716721B140}"/>
    <dgm:cxn modelId="{534E8209-B9B2-46BC-8114-133FFDA4A7F6}" type="presOf" srcId="{80D198DF-4638-42F5-A50C-A4CB23DC4598}" destId="{0242B510-62D7-4771-828D-7B42BE4E2B76}" srcOrd="0" destOrd="0" presId="urn:microsoft.com/office/officeart/2005/8/layout/process4"/>
    <dgm:cxn modelId="{EC0BD144-E754-4094-ADA1-99A09D927F7B}" type="presOf" srcId="{760A7ABF-66E0-4229-954F-685423DF5A40}" destId="{091B5131-B7F3-426A-A3C1-17D27330E4D6}" srcOrd="0" destOrd="0" presId="urn:microsoft.com/office/officeart/2005/8/layout/process4"/>
    <dgm:cxn modelId="{F0B47177-2465-4ECE-93D2-48A1D056EBCB}" type="presParOf" srcId="{C82A2A5B-9992-4665-A410-89B57B3D5066}" destId="{98BB8890-7EF8-4035-8BD3-2BAF41E060B5}" srcOrd="0" destOrd="0" presId="urn:microsoft.com/office/officeart/2005/8/layout/process4"/>
    <dgm:cxn modelId="{CA5E4290-2546-47F7-9CC0-2446D27ED48F}" type="presParOf" srcId="{98BB8890-7EF8-4035-8BD3-2BAF41E060B5}" destId="{954FB48D-521F-42C9-BF52-50BE3AE39F08}" srcOrd="0" destOrd="0" presId="urn:microsoft.com/office/officeart/2005/8/layout/process4"/>
    <dgm:cxn modelId="{2CDB3FCF-D834-49C6-B280-241E48891206}" type="presParOf" srcId="{C82A2A5B-9992-4665-A410-89B57B3D5066}" destId="{451B2181-56CE-47B4-837B-BCE9DC04759C}" srcOrd="1" destOrd="0" presId="urn:microsoft.com/office/officeart/2005/8/layout/process4"/>
    <dgm:cxn modelId="{2A6003FF-6D53-481A-AEA0-6458BE04B4A0}" type="presParOf" srcId="{C82A2A5B-9992-4665-A410-89B57B3D5066}" destId="{CE3EE005-E56D-4B50-9D1B-97DC29084E0B}" srcOrd="2" destOrd="0" presId="urn:microsoft.com/office/officeart/2005/8/layout/process4"/>
    <dgm:cxn modelId="{8B90A8DB-77EA-47AC-AA8C-754C3B55FC6D}" type="presParOf" srcId="{CE3EE005-E56D-4B50-9D1B-97DC29084E0B}" destId="{93F8E0FC-A102-433C-9806-0F2E6368BF77}" srcOrd="0" destOrd="0" presId="urn:microsoft.com/office/officeart/2005/8/layout/process4"/>
    <dgm:cxn modelId="{8ADA34D0-612E-4C29-AB3B-58D25271C58F}" type="presParOf" srcId="{C82A2A5B-9992-4665-A410-89B57B3D5066}" destId="{08ED0539-E285-4366-BD79-1D97D7B39685}" srcOrd="3" destOrd="0" presId="urn:microsoft.com/office/officeart/2005/8/layout/process4"/>
    <dgm:cxn modelId="{6EE8B103-4D03-4435-83AB-0C89EA46B199}" type="presParOf" srcId="{C82A2A5B-9992-4665-A410-89B57B3D5066}" destId="{3E9A6C8C-8B61-4699-B4A5-8C2F1E4C72DE}" srcOrd="4" destOrd="0" presId="urn:microsoft.com/office/officeart/2005/8/layout/process4"/>
    <dgm:cxn modelId="{4FBC0524-B102-4116-9AC0-41EA837BF289}" type="presParOf" srcId="{3E9A6C8C-8B61-4699-B4A5-8C2F1E4C72DE}" destId="{10C5B8AD-F987-4E0A-A2BC-BAD6057DF82B}" srcOrd="0" destOrd="0" presId="urn:microsoft.com/office/officeart/2005/8/layout/process4"/>
    <dgm:cxn modelId="{F03066B8-723F-4B35-BBE7-81C14B0B8A36}" type="presParOf" srcId="{C82A2A5B-9992-4665-A410-89B57B3D5066}" destId="{37EE1D66-385F-4304-93BE-FB8EA35A494F}" srcOrd="5" destOrd="0" presId="urn:microsoft.com/office/officeart/2005/8/layout/process4"/>
    <dgm:cxn modelId="{615C497B-80FA-43D3-A644-57C140AE79BA}" type="presParOf" srcId="{C82A2A5B-9992-4665-A410-89B57B3D5066}" destId="{8728A128-0E71-424B-9897-287AFAB605CF}" srcOrd="6" destOrd="0" presId="urn:microsoft.com/office/officeart/2005/8/layout/process4"/>
    <dgm:cxn modelId="{A99D3E9E-98E8-40A4-A442-2FD1DD0313E7}" type="presParOf" srcId="{8728A128-0E71-424B-9897-287AFAB605CF}" destId="{0242B510-62D7-4771-828D-7B42BE4E2B76}" srcOrd="0" destOrd="0" presId="urn:microsoft.com/office/officeart/2005/8/layout/process4"/>
    <dgm:cxn modelId="{EFA3F7F4-B50A-4091-B146-F00E14BE7221}" type="presParOf" srcId="{C82A2A5B-9992-4665-A410-89B57B3D5066}" destId="{FB35F219-E590-4ED8-AD12-929844C860F4}" srcOrd="7" destOrd="0" presId="urn:microsoft.com/office/officeart/2005/8/layout/process4"/>
    <dgm:cxn modelId="{B11313AE-0060-41DE-81B5-976753388C1A}" type="presParOf" srcId="{C82A2A5B-9992-4665-A410-89B57B3D5066}" destId="{670477B4-4383-48CA-8B93-50AE819D6643}" srcOrd="8" destOrd="0" presId="urn:microsoft.com/office/officeart/2005/8/layout/process4"/>
    <dgm:cxn modelId="{C22C93EB-FE8B-484F-BC34-21F4FED0C622}" type="presParOf" srcId="{670477B4-4383-48CA-8B93-50AE819D6643}" destId="{091B5131-B7F3-426A-A3C1-17D27330E4D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82936E-E190-495E-8B0F-AC62C76DD34B}"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ru-RU"/>
        </a:p>
      </dgm:t>
    </dgm:pt>
    <dgm:pt modelId="{657B5AB4-3FE6-416E-8B09-CF0177589AC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процесс формирования перечня недвижимого имущества, по которому налоговой базой по налогу на имущество является кадастровая стоимость объектов</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11FBFA4-F556-422F-B67A-10FBECD1877C}" type="parTrans" cxnId="{5BD9E535-891D-4702-8A9B-50F34C4D6284}">
      <dgm:prSet/>
      <dgm:spPr/>
      <dgm:t>
        <a:bodyPr/>
        <a:lstStyle/>
        <a:p>
          <a:endParaRPr lang="ru-RU" b="1"/>
        </a:p>
      </dgm:t>
    </dgm:pt>
    <dgm:pt modelId="{FBDEB25B-E162-4DCE-ACCD-4E15BE693403}" type="sibTrans" cxnId="{5BD9E535-891D-4702-8A9B-50F34C4D6284}">
      <dgm:prSet/>
      <dgm:spPr/>
      <dgm:t>
        <a:bodyPr/>
        <a:lstStyle/>
        <a:p>
          <a:endParaRPr lang="ru-RU" b="1"/>
        </a:p>
      </dgm:t>
    </dgm:pt>
    <dgm:pt modelId="{17DF8F19-325E-4709-834F-AB4A15DBAF7E}">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Продолжить мероприятия по проведению сплошной инвентаризации неучтенных объектов недвижимого имущества и земельных участков на территории ГО «Вуктыл»  и побуждению граждан к осуществлению процедуры государственной регистрации права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4B69FBEB-BFFB-4255-B216-A9A445043B4E}" type="parTrans" cxnId="{AFD14207-57B6-4056-A187-217B779980B6}">
      <dgm:prSet/>
      <dgm:spPr/>
      <dgm:t>
        <a:bodyPr/>
        <a:lstStyle/>
        <a:p>
          <a:endParaRPr lang="ru-RU" b="1"/>
        </a:p>
      </dgm:t>
    </dgm:pt>
    <dgm:pt modelId="{5041F220-2928-4115-BE27-4B4E774B5FF6}" type="sibTrans" cxnId="{AFD14207-57B6-4056-A187-217B779980B6}">
      <dgm:prSet/>
      <dgm:spPr/>
      <dgm:t>
        <a:bodyPr/>
        <a:lstStyle/>
        <a:p>
          <a:endParaRPr lang="ru-RU" b="1"/>
        </a:p>
      </dgm:t>
    </dgm:pt>
    <dgm:pt modelId="{6609409D-1FDC-4FE5-B889-00AC0E960599}">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Проведение анализа использования муниципального имущества, переданного в оперативное управление и хозяйственное ведение, с целью изъятия в установленном порядке излишнего, неиспользуемого или используемого не по назначению, вовлечения в оборот временно используемого муниципального имущества</a:t>
          </a:r>
          <a:endParaRPr lang="ru-RU" sz="1200" b="0" dirty="0">
            <a:solidFill>
              <a:schemeClr val="tx1"/>
            </a:solidFill>
            <a:latin typeface="Times New Roman" panose="02020603050405020304" pitchFamily="18" charset="0"/>
            <a:cs typeface="Times New Roman" panose="02020603050405020304" pitchFamily="18" charset="0"/>
          </a:endParaRPr>
        </a:p>
      </dgm:t>
    </dgm:pt>
    <dgm:pt modelId="{5BBFFB86-ACF6-4F43-A46B-40F4FEF0DF3A}" type="parTrans" cxnId="{E621BC75-D25A-45C0-8B49-01602AC269DD}">
      <dgm:prSet/>
      <dgm:spPr/>
      <dgm:t>
        <a:bodyPr/>
        <a:lstStyle/>
        <a:p>
          <a:endParaRPr lang="ru-RU" b="1"/>
        </a:p>
      </dgm:t>
    </dgm:pt>
    <dgm:pt modelId="{4CB33187-06B3-48DE-B703-827BB90C0ACF}" type="sibTrans" cxnId="{E621BC75-D25A-45C0-8B49-01602AC269DD}">
      <dgm:prSet/>
      <dgm:spPr/>
      <dgm:t>
        <a:bodyPr/>
        <a:lstStyle/>
        <a:p>
          <a:endParaRPr lang="ru-RU" b="1"/>
        </a:p>
      </dgm:t>
    </dgm:pt>
    <dgm:pt modelId="{1CFC452E-0CCF-45B5-B8B8-3B338C292882}">
      <dgm:prSet phldrT="[Текст]" custT="1"/>
      <dgm:spPr>
        <a:solidFill>
          <a:schemeClr val="accent1">
            <a:lumMod val="60000"/>
            <a:lumOff val="40000"/>
          </a:schemeClr>
        </a:solidFill>
      </dgm:spPr>
      <dgm:t>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Оптимизация бюджетной сети, включающей: развитие приносящей доход деятельности бюджетных учреждений; расширение перечня платных услуг; реорганизация муниципальных учреждений в форме присоединения</a:t>
          </a:r>
          <a:r>
            <a:rPr lang="ru-RU" sz="1200" b="0" dirty="0" smtClean="0">
              <a:latin typeface="Times New Roman" panose="02020603050405020304" pitchFamily="18" charset="0"/>
              <a:cs typeface="Times New Roman" panose="02020603050405020304" pitchFamily="18" charset="0"/>
            </a:rPr>
            <a:t>.</a:t>
          </a:r>
          <a:endParaRPr lang="ru-RU" sz="1200" b="0" dirty="0">
            <a:latin typeface="Times New Roman" panose="02020603050405020304" pitchFamily="18" charset="0"/>
            <a:cs typeface="Times New Roman" panose="02020603050405020304" pitchFamily="18" charset="0"/>
          </a:endParaRPr>
        </a:p>
      </dgm:t>
    </dgm:pt>
    <dgm:pt modelId="{96B89CE0-E690-4A1E-B31F-FF2E431CBCD9}" type="parTrans" cxnId="{F7640A5B-B657-4271-8D5B-D548D6037589}">
      <dgm:prSet/>
      <dgm:spPr/>
      <dgm:t>
        <a:bodyPr/>
        <a:lstStyle/>
        <a:p>
          <a:endParaRPr lang="ru-RU" b="1"/>
        </a:p>
      </dgm:t>
    </dgm:pt>
    <dgm:pt modelId="{554A89AF-F522-4E91-82E3-E62A9468BF35}" type="sibTrans" cxnId="{F7640A5B-B657-4271-8D5B-D548D6037589}">
      <dgm:prSet/>
      <dgm:spPr/>
      <dgm:t>
        <a:bodyPr/>
        <a:lstStyle/>
        <a:p>
          <a:endParaRPr lang="ru-RU" b="1"/>
        </a:p>
      </dgm:t>
    </dgm:pt>
    <dgm:pt modelId="{03B85D95-CE79-4C05-9C67-801DCBB912A6}" type="pres">
      <dgm:prSet presAssocID="{5282936E-E190-495E-8B0F-AC62C76DD34B}" presName="linear" presStyleCnt="0">
        <dgm:presLayoutVars>
          <dgm:animLvl val="lvl"/>
          <dgm:resizeHandles val="exact"/>
        </dgm:presLayoutVars>
      </dgm:prSet>
      <dgm:spPr/>
      <dgm:t>
        <a:bodyPr/>
        <a:lstStyle/>
        <a:p>
          <a:endParaRPr lang="ru-RU"/>
        </a:p>
      </dgm:t>
    </dgm:pt>
    <dgm:pt modelId="{92B00FAD-E277-4E0F-ACBE-F71D2D14CE63}" type="pres">
      <dgm:prSet presAssocID="{657B5AB4-3FE6-416E-8B09-CF0177589ACE}" presName="parentText" presStyleLbl="node1" presStyleIdx="0" presStyleCnt="4" custScaleY="54772">
        <dgm:presLayoutVars>
          <dgm:chMax val="0"/>
          <dgm:bulletEnabled val="1"/>
        </dgm:presLayoutVars>
      </dgm:prSet>
      <dgm:spPr/>
      <dgm:t>
        <a:bodyPr/>
        <a:lstStyle/>
        <a:p>
          <a:endParaRPr lang="ru-RU"/>
        </a:p>
      </dgm:t>
    </dgm:pt>
    <dgm:pt modelId="{4F826494-4556-489F-8D8D-04AC80EC6D6B}" type="pres">
      <dgm:prSet presAssocID="{FBDEB25B-E162-4DCE-ACCD-4E15BE693403}" presName="spacer" presStyleCnt="0"/>
      <dgm:spPr/>
    </dgm:pt>
    <dgm:pt modelId="{9485048A-68D8-4B33-A6EA-3B8B7C4BDD3C}" type="pres">
      <dgm:prSet presAssocID="{17DF8F19-325E-4709-834F-AB4A15DBAF7E}" presName="parentText" presStyleLbl="node1" presStyleIdx="1" presStyleCnt="4" custScaleY="73384">
        <dgm:presLayoutVars>
          <dgm:chMax val="0"/>
          <dgm:bulletEnabled val="1"/>
        </dgm:presLayoutVars>
      </dgm:prSet>
      <dgm:spPr/>
      <dgm:t>
        <a:bodyPr/>
        <a:lstStyle/>
        <a:p>
          <a:endParaRPr lang="ru-RU"/>
        </a:p>
      </dgm:t>
    </dgm:pt>
    <dgm:pt modelId="{CF2612A7-1E9C-4BAC-809D-04EFBC70AAD5}" type="pres">
      <dgm:prSet presAssocID="{5041F220-2928-4115-BE27-4B4E774B5FF6}" presName="spacer" presStyleCnt="0"/>
      <dgm:spPr/>
    </dgm:pt>
    <dgm:pt modelId="{7147E12C-7DD8-4A40-A420-C2813F8C7FE8}" type="pres">
      <dgm:prSet presAssocID="{6609409D-1FDC-4FE5-B889-00AC0E960599}" presName="parentText" presStyleLbl="node1" presStyleIdx="2" presStyleCnt="4" custScaleY="85624">
        <dgm:presLayoutVars>
          <dgm:chMax val="0"/>
          <dgm:bulletEnabled val="1"/>
        </dgm:presLayoutVars>
      </dgm:prSet>
      <dgm:spPr/>
      <dgm:t>
        <a:bodyPr/>
        <a:lstStyle/>
        <a:p>
          <a:endParaRPr lang="ru-RU"/>
        </a:p>
      </dgm:t>
    </dgm:pt>
    <dgm:pt modelId="{51020F05-8C04-496A-85A9-4B9F8A6FBB6C}" type="pres">
      <dgm:prSet presAssocID="{4CB33187-06B3-48DE-B703-827BB90C0ACF}" presName="spacer" presStyleCnt="0"/>
      <dgm:spPr/>
    </dgm:pt>
    <dgm:pt modelId="{B8AFE4B8-AFEB-4126-96A4-AB2F7AA01A16}" type="pres">
      <dgm:prSet presAssocID="{1CFC452E-0CCF-45B5-B8B8-3B338C292882}" presName="parentText" presStyleLbl="node1" presStyleIdx="3" presStyleCnt="4" custScaleY="52389">
        <dgm:presLayoutVars>
          <dgm:chMax val="0"/>
          <dgm:bulletEnabled val="1"/>
        </dgm:presLayoutVars>
      </dgm:prSet>
      <dgm:spPr/>
      <dgm:t>
        <a:bodyPr/>
        <a:lstStyle/>
        <a:p>
          <a:endParaRPr lang="ru-RU"/>
        </a:p>
      </dgm:t>
    </dgm:pt>
  </dgm:ptLst>
  <dgm:cxnLst>
    <dgm:cxn modelId="{9E94943E-73C1-4A7B-96F2-2BA3D9F59F82}" type="presOf" srcId="{1CFC452E-0CCF-45B5-B8B8-3B338C292882}" destId="{B8AFE4B8-AFEB-4126-96A4-AB2F7AA01A16}" srcOrd="0" destOrd="0" presId="urn:microsoft.com/office/officeart/2005/8/layout/vList2"/>
    <dgm:cxn modelId="{5BD9E535-891D-4702-8A9B-50F34C4D6284}" srcId="{5282936E-E190-495E-8B0F-AC62C76DD34B}" destId="{657B5AB4-3FE6-416E-8B09-CF0177589ACE}" srcOrd="0" destOrd="0" parTransId="{511FBFA4-F556-422F-B67A-10FBECD1877C}" sibTransId="{FBDEB25B-E162-4DCE-ACCD-4E15BE693403}"/>
    <dgm:cxn modelId="{BF7709D8-92D7-42AB-A2A7-F98639C25858}" type="presOf" srcId="{657B5AB4-3FE6-416E-8B09-CF0177589ACE}" destId="{92B00FAD-E277-4E0F-ACBE-F71D2D14CE63}" srcOrd="0" destOrd="0" presId="urn:microsoft.com/office/officeart/2005/8/layout/vList2"/>
    <dgm:cxn modelId="{012D70F6-C72F-4872-9618-3C1C157E8F96}" type="presOf" srcId="{17DF8F19-325E-4709-834F-AB4A15DBAF7E}" destId="{9485048A-68D8-4B33-A6EA-3B8B7C4BDD3C}" srcOrd="0" destOrd="0" presId="urn:microsoft.com/office/officeart/2005/8/layout/vList2"/>
    <dgm:cxn modelId="{E621BC75-D25A-45C0-8B49-01602AC269DD}" srcId="{5282936E-E190-495E-8B0F-AC62C76DD34B}" destId="{6609409D-1FDC-4FE5-B889-00AC0E960599}" srcOrd="2" destOrd="0" parTransId="{5BBFFB86-ACF6-4F43-A46B-40F4FEF0DF3A}" sibTransId="{4CB33187-06B3-48DE-B703-827BB90C0ACF}"/>
    <dgm:cxn modelId="{AFD14207-57B6-4056-A187-217B779980B6}" srcId="{5282936E-E190-495E-8B0F-AC62C76DD34B}" destId="{17DF8F19-325E-4709-834F-AB4A15DBAF7E}" srcOrd="1" destOrd="0" parTransId="{4B69FBEB-BFFB-4255-B216-A9A445043B4E}" sibTransId="{5041F220-2928-4115-BE27-4B4E774B5FF6}"/>
    <dgm:cxn modelId="{D9799FB4-1A0F-4143-AFDE-13C0F9BDE331}" type="presOf" srcId="{5282936E-E190-495E-8B0F-AC62C76DD34B}" destId="{03B85D95-CE79-4C05-9C67-801DCBB912A6}" srcOrd="0" destOrd="0" presId="urn:microsoft.com/office/officeart/2005/8/layout/vList2"/>
    <dgm:cxn modelId="{BBE167C3-F9F2-4220-BAB2-CD5A12EFEA97}" type="presOf" srcId="{6609409D-1FDC-4FE5-B889-00AC0E960599}" destId="{7147E12C-7DD8-4A40-A420-C2813F8C7FE8}" srcOrd="0" destOrd="0" presId="urn:microsoft.com/office/officeart/2005/8/layout/vList2"/>
    <dgm:cxn modelId="{F7640A5B-B657-4271-8D5B-D548D6037589}" srcId="{5282936E-E190-495E-8B0F-AC62C76DD34B}" destId="{1CFC452E-0CCF-45B5-B8B8-3B338C292882}" srcOrd="3" destOrd="0" parTransId="{96B89CE0-E690-4A1E-B31F-FF2E431CBCD9}" sibTransId="{554A89AF-F522-4E91-82E3-E62A9468BF35}"/>
    <dgm:cxn modelId="{38C999A0-FE40-466F-931E-547BC1B695CB}" type="presParOf" srcId="{03B85D95-CE79-4C05-9C67-801DCBB912A6}" destId="{92B00FAD-E277-4E0F-ACBE-F71D2D14CE63}" srcOrd="0" destOrd="0" presId="urn:microsoft.com/office/officeart/2005/8/layout/vList2"/>
    <dgm:cxn modelId="{EDA91872-1CCC-494A-9B7D-AE2543FDD1BD}" type="presParOf" srcId="{03B85D95-CE79-4C05-9C67-801DCBB912A6}" destId="{4F826494-4556-489F-8D8D-04AC80EC6D6B}" srcOrd="1" destOrd="0" presId="urn:microsoft.com/office/officeart/2005/8/layout/vList2"/>
    <dgm:cxn modelId="{AD4CEECC-5B51-4EE1-80EB-85E6A493E03E}" type="presParOf" srcId="{03B85D95-CE79-4C05-9C67-801DCBB912A6}" destId="{9485048A-68D8-4B33-A6EA-3B8B7C4BDD3C}" srcOrd="2" destOrd="0" presId="urn:microsoft.com/office/officeart/2005/8/layout/vList2"/>
    <dgm:cxn modelId="{CC850AF2-17B9-4F9A-8FEF-45523BAF1653}" type="presParOf" srcId="{03B85D95-CE79-4C05-9C67-801DCBB912A6}" destId="{CF2612A7-1E9C-4BAC-809D-04EFBC70AAD5}" srcOrd="3" destOrd="0" presId="urn:microsoft.com/office/officeart/2005/8/layout/vList2"/>
    <dgm:cxn modelId="{BBD160A5-5AC3-42B5-8E91-2E210F4F2E7C}" type="presParOf" srcId="{03B85D95-CE79-4C05-9C67-801DCBB912A6}" destId="{7147E12C-7DD8-4A40-A420-C2813F8C7FE8}" srcOrd="4" destOrd="0" presId="urn:microsoft.com/office/officeart/2005/8/layout/vList2"/>
    <dgm:cxn modelId="{19B9FE29-F25B-4A57-88FC-3E0A80F883CA}" type="presParOf" srcId="{03B85D95-CE79-4C05-9C67-801DCBB912A6}" destId="{51020F05-8C04-496A-85A9-4B9F8A6FBB6C}" srcOrd="5" destOrd="0" presId="urn:microsoft.com/office/officeart/2005/8/layout/vList2"/>
    <dgm:cxn modelId="{B0FCBF13-82D4-48FC-A0E7-2C3DD053E300}" type="presParOf" srcId="{03B85D95-CE79-4C05-9C67-801DCBB912A6}" destId="{B8AFE4B8-AFEB-4126-96A4-AB2F7AA01A16}"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43ED8DC-E53E-48A9-8E8A-7EDB25AF3B97}" type="doc">
      <dgm:prSet loTypeId="urn:microsoft.com/office/officeart/2005/8/layout/target3" loCatId="list" qsTypeId="urn:microsoft.com/office/officeart/2005/8/quickstyle/simple5" qsCatId="simple" csTypeId="urn:microsoft.com/office/officeart/2005/8/colors/accent1_2" csCatId="accent1" phldr="1"/>
      <dgm:spPr/>
      <dgm:t>
        <a:bodyPr/>
        <a:lstStyle/>
        <a:p>
          <a:endParaRPr lang="ru-RU"/>
        </a:p>
      </dgm:t>
    </dgm:pt>
    <dgm:pt modelId="{83CD059B-6D0C-48C5-A9EE-1080E3C9AE59}">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Возврат доходов за предыдущие периоды в связи с изменением методики расчета арендной платы земельных участков в размере 1 639,4 тыс. руб.</a:t>
          </a:r>
          <a:endParaRPr lang="ru-RU" sz="1200" dirty="0">
            <a:latin typeface="Times New Roman" panose="02020603050405020304" pitchFamily="18" charset="0"/>
            <a:cs typeface="Times New Roman" panose="02020603050405020304" pitchFamily="18" charset="0"/>
          </a:endParaRPr>
        </a:p>
      </dgm:t>
    </dgm:pt>
    <dgm:pt modelId="{3F172E14-74A2-41A0-BD9B-00186F16415B}" type="parTrans" cxnId="{2BED765F-2CC5-41DB-81E4-44B2AD1467D4}">
      <dgm:prSet/>
      <dgm:spPr/>
      <dgm:t>
        <a:bodyPr/>
        <a:lstStyle/>
        <a:p>
          <a:endParaRPr lang="ru-RU"/>
        </a:p>
      </dgm:t>
    </dgm:pt>
    <dgm:pt modelId="{B5BD4C43-C2E3-4BEA-AEAF-5AF72A68E373}" type="sibTrans" cxnId="{2BED765F-2CC5-41DB-81E4-44B2AD1467D4}">
      <dgm:prSet/>
      <dgm:spPr/>
      <dgm:t>
        <a:bodyPr/>
        <a:lstStyle/>
        <a:p>
          <a:endParaRPr lang="ru-RU"/>
        </a:p>
      </dgm:t>
    </dgm:pt>
    <dgm:pt modelId="{6690FC56-A2CF-4CC4-A075-C0AAB21DA92B}">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Не в полном объеме запланированы средства на оплату кредиторской задолженности прошлых лет</a:t>
          </a:r>
          <a:endParaRPr lang="ru-RU" sz="1200" dirty="0">
            <a:latin typeface="Times New Roman" panose="02020603050405020304" pitchFamily="18" charset="0"/>
            <a:cs typeface="Times New Roman" panose="02020603050405020304" pitchFamily="18" charset="0"/>
          </a:endParaRPr>
        </a:p>
      </dgm:t>
    </dgm:pt>
    <dgm:pt modelId="{ED81B883-39F6-4BB7-B55E-8013335EF671}" type="parTrans" cxnId="{587DB1B6-594E-4D01-AFCA-0F7F07305C23}">
      <dgm:prSet/>
      <dgm:spPr/>
      <dgm:t>
        <a:bodyPr/>
        <a:lstStyle/>
        <a:p>
          <a:endParaRPr lang="ru-RU"/>
        </a:p>
      </dgm:t>
    </dgm:pt>
    <dgm:pt modelId="{E324D6BB-C664-42E7-8622-B27B5AD68650}" type="sibTrans" cxnId="{587DB1B6-594E-4D01-AFCA-0F7F07305C23}">
      <dgm:prSet/>
      <dgm:spPr/>
      <dgm:t>
        <a:bodyPr/>
        <a:lstStyle/>
        <a:p>
          <a:endParaRPr lang="ru-RU"/>
        </a:p>
      </dgm:t>
    </dgm:pt>
    <dgm:pt modelId="{768E0FD5-DC35-4AF9-96A2-4698C57DA73E}">
      <dgm:prSet phldrT="[Текст]" custT="1"/>
      <dgm:spPr>
        <a:solidFill>
          <a:schemeClr val="accent1">
            <a:lumMod val="60000"/>
            <a:lumOff val="40000"/>
          </a:schemeClr>
        </a:solidFill>
      </dgm:spPr>
      <dgm:t>
        <a:bodyPr/>
        <a:lstStyle/>
        <a:p>
          <a:r>
            <a:rPr lang="ru-RU" sz="1200" dirty="0" smtClean="0">
              <a:latin typeface="Times New Roman" panose="02020603050405020304" pitchFamily="18" charset="0"/>
              <a:cs typeface="Times New Roman" panose="02020603050405020304" pitchFamily="18" charset="0"/>
            </a:rPr>
            <a:t>Отсутствуют дополнительные источники доходов на принятие новых расходных обязательств</a:t>
          </a:r>
          <a:endParaRPr lang="ru-RU" sz="1200" dirty="0">
            <a:latin typeface="Times New Roman" panose="02020603050405020304" pitchFamily="18" charset="0"/>
            <a:cs typeface="Times New Roman" panose="02020603050405020304" pitchFamily="18" charset="0"/>
          </a:endParaRPr>
        </a:p>
      </dgm:t>
    </dgm:pt>
    <dgm:pt modelId="{22FD0CEF-3851-4D90-95EA-199CB5E6AAC5}" type="parTrans" cxnId="{65B0ECDC-7851-4EF2-8803-08DEF93AF907}">
      <dgm:prSet/>
      <dgm:spPr/>
      <dgm:t>
        <a:bodyPr/>
        <a:lstStyle/>
        <a:p>
          <a:endParaRPr lang="ru-RU"/>
        </a:p>
      </dgm:t>
    </dgm:pt>
    <dgm:pt modelId="{C5BC86F2-FB42-456E-9C1B-AD9D0AA20CA3}" type="sibTrans" cxnId="{65B0ECDC-7851-4EF2-8803-08DEF93AF907}">
      <dgm:prSet/>
      <dgm:spPr/>
      <dgm:t>
        <a:bodyPr/>
        <a:lstStyle/>
        <a:p>
          <a:endParaRPr lang="ru-RU"/>
        </a:p>
      </dgm:t>
    </dgm:pt>
    <dgm:pt modelId="{844517A1-0D42-4B53-AA3C-C5CCE35C7C50}" type="pres">
      <dgm:prSet presAssocID="{443ED8DC-E53E-48A9-8E8A-7EDB25AF3B97}" presName="Name0" presStyleCnt="0">
        <dgm:presLayoutVars>
          <dgm:chMax val="7"/>
          <dgm:dir/>
          <dgm:animLvl val="lvl"/>
          <dgm:resizeHandles val="exact"/>
        </dgm:presLayoutVars>
      </dgm:prSet>
      <dgm:spPr/>
      <dgm:t>
        <a:bodyPr/>
        <a:lstStyle/>
        <a:p>
          <a:endParaRPr lang="ru-RU"/>
        </a:p>
      </dgm:t>
    </dgm:pt>
    <dgm:pt modelId="{8ADE26ED-BA7B-48D0-8D26-86E7579D0F4D}" type="pres">
      <dgm:prSet presAssocID="{83CD059B-6D0C-48C5-A9EE-1080E3C9AE59}" presName="circle1" presStyleLbl="node1" presStyleIdx="0" presStyleCnt="3"/>
      <dgm:spPr/>
    </dgm:pt>
    <dgm:pt modelId="{77AE94A3-F213-486B-A199-EE31253A8D88}" type="pres">
      <dgm:prSet presAssocID="{83CD059B-6D0C-48C5-A9EE-1080E3C9AE59}" presName="space" presStyleCnt="0"/>
      <dgm:spPr/>
    </dgm:pt>
    <dgm:pt modelId="{CDCD3017-82C6-4EBC-83F7-01DD748E0F5C}" type="pres">
      <dgm:prSet presAssocID="{83CD059B-6D0C-48C5-A9EE-1080E3C9AE59}" presName="rect1" presStyleLbl="alignAcc1" presStyleIdx="0" presStyleCnt="3" custScaleY="100000"/>
      <dgm:spPr/>
      <dgm:t>
        <a:bodyPr/>
        <a:lstStyle/>
        <a:p>
          <a:endParaRPr lang="ru-RU"/>
        </a:p>
      </dgm:t>
    </dgm:pt>
    <dgm:pt modelId="{F2DD2CDD-3FC5-4F4E-A638-02ECAC39DB63}" type="pres">
      <dgm:prSet presAssocID="{6690FC56-A2CF-4CC4-A075-C0AAB21DA92B}" presName="vertSpace2" presStyleLbl="node1" presStyleIdx="0" presStyleCnt="3"/>
      <dgm:spPr/>
    </dgm:pt>
    <dgm:pt modelId="{92974A9C-898D-41A3-B56F-1B8C7D02D7E1}" type="pres">
      <dgm:prSet presAssocID="{6690FC56-A2CF-4CC4-A075-C0AAB21DA92B}" presName="circle2" presStyleLbl="node1" presStyleIdx="1" presStyleCnt="3"/>
      <dgm:spPr/>
    </dgm:pt>
    <dgm:pt modelId="{B537BE43-81A5-40CF-96F0-9D99056E7D7B}" type="pres">
      <dgm:prSet presAssocID="{6690FC56-A2CF-4CC4-A075-C0AAB21DA92B}" presName="rect2" presStyleLbl="alignAcc1" presStyleIdx="1" presStyleCnt="3"/>
      <dgm:spPr/>
      <dgm:t>
        <a:bodyPr/>
        <a:lstStyle/>
        <a:p>
          <a:endParaRPr lang="ru-RU"/>
        </a:p>
      </dgm:t>
    </dgm:pt>
    <dgm:pt modelId="{2C8DF693-51E5-4D72-A80A-D7DFBE39E811}" type="pres">
      <dgm:prSet presAssocID="{768E0FD5-DC35-4AF9-96A2-4698C57DA73E}" presName="vertSpace3" presStyleLbl="node1" presStyleIdx="1" presStyleCnt="3"/>
      <dgm:spPr/>
    </dgm:pt>
    <dgm:pt modelId="{4289CE30-8DF9-47BA-B4FA-C28A5F98F6DB}" type="pres">
      <dgm:prSet presAssocID="{768E0FD5-DC35-4AF9-96A2-4698C57DA73E}" presName="circle3" presStyleLbl="node1" presStyleIdx="2" presStyleCnt="3"/>
      <dgm:spPr/>
    </dgm:pt>
    <dgm:pt modelId="{739BED2F-83ED-4CA3-B3BF-07E1BC5F93D8}" type="pres">
      <dgm:prSet presAssocID="{768E0FD5-DC35-4AF9-96A2-4698C57DA73E}" presName="rect3" presStyleLbl="alignAcc1" presStyleIdx="2" presStyleCnt="3"/>
      <dgm:spPr/>
      <dgm:t>
        <a:bodyPr/>
        <a:lstStyle/>
        <a:p>
          <a:endParaRPr lang="ru-RU"/>
        </a:p>
      </dgm:t>
    </dgm:pt>
    <dgm:pt modelId="{CB81EF43-DD11-43E7-ABC8-4C7938777645}" type="pres">
      <dgm:prSet presAssocID="{83CD059B-6D0C-48C5-A9EE-1080E3C9AE59}" presName="rect1ParTxNoCh" presStyleLbl="alignAcc1" presStyleIdx="2" presStyleCnt="3">
        <dgm:presLayoutVars>
          <dgm:chMax val="1"/>
          <dgm:bulletEnabled val="1"/>
        </dgm:presLayoutVars>
      </dgm:prSet>
      <dgm:spPr/>
      <dgm:t>
        <a:bodyPr/>
        <a:lstStyle/>
        <a:p>
          <a:endParaRPr lang="ru-RU"/>
        </a:p>
      </dgm:t>
    </dgm:pt>
    <dgm:pt modelId="{9B364976-4B05-4CDA-8A25-2EDFBDA4DC43}" type="pres">
      <dgm:prSet presAssocID="{6690FC56-A2CF-4CC4-A075-C0AAB21DA92B}" presName="rect2ParTxNoCh" presStyleLbl="alignAcc1" presStyleIdx="2" presStyleCnt="3">
        <dgm:presLayoutVars>
          <dgm:chMax val="1"/>
          <dgm:bulletEnabled val="1"/>
        </dgm:presLayoutVars>
      </dgm:prSet>
      <dgm:spPr/>
      <dgm:t>
        <a:bodyPr/>
        <a:lstStyle/>
        <a:p>
          <a:endParaRPr lang="ru-RU"/>
        </a:p>
      </dgm:t>
    </dgm:pt>
    <dgm:pt modelId="{F1F2676C-74F5-4BAF-8B4B-DA0992B104BE}" type="pres">
      <dgm:prSet presAssocID="{768E0FD5-DC35-4AF9-96A2-4698C57DA73E}" presName="rect3ParTxNoCh" presStyleLbl="alignAcc1" presStyleIdx="2" presStyleCnt="3">
        <dgm:presLayoutVars>
          <dgm:chMax val="1"/>
          <dgm:bulletEnabled val="1"/>
        </dgm:presLayoutVars>
      </dgm:prSet>
      <dgm:spPr/>
      <dgm:t>
        <a:bodyPr/>
        <a:lstStyle/>
        <a:p>
          <a:endParaRPr lang="ru-RU"/>
        </a:p>
      </dgm:t>
    </dgm:pt>
  </dgm:ptLst>
  <dgm:cxnLst>
    <dgm:cxn modelId="{587DB1B6-594E-4D01-AFCA-0F7F07305C23}" srcId="{443ED8DC-E53E-48A9-8E8A-7EDB25AF3B97}" destId="{6690FC56-A2CF-4CC4-A075-C0AAB21DA92B}" srcOrd="1" destOrd="0" parTransId="{ED81B883-39F6-4BB7-B55E-8013335EF671}" sibTransId="{E324D6BB-C664-42E7-8622-B27B5AD68650}"/>
    <dgm:cxn modelId="{0D1C8CFE-79E5-4479-BB57-ECD84B914940}" type="presOf" srcId="{83CD059B-6D0C-48C5-A9EE-1080E3C9AE59}" destId="{CDCD3017-82C6-4EBC-83F7-01DD748E0F5C}" srcOrd="0" destOrd="0" presId="urn:microsoft.com/office/officeart/2005/8/layout/target3"/>
    <dgm:cxn modelId="{C48FD36F-269D-453B-AE39-6656E87F1D57}" type="presOf" srcId="{83CD059B-6D0C-48C5-A9EE-1080E3C9AE59}" destId="{CB81EF43-DD11-43E7-ABC8-4C7938777645}" srcOrd="1" destOrd="0" presId="urn:microsoft.com/office/officeart/2005/8/layout/target3"/>
    <dgm:cxn modelId="{0E6950DF-7336-4271-8057-63368D445FA8}" type="presOf" srcId="{6690FC56-A2CF-4CC4-A075-C0AAB21DA92B}" destId="{9B364976-4B05-4CDA-8A25-2EDFBDA4DC43}" srcOrd="1" destOrd="0" presId="urn:microsoft.com/office/officeart/2005/8/layout/target3"/>
    <dgm:cxn modelId="{65B0ECDC-7851-4EF2-8803-08DEF93AF907}" srcId="{443ED8DC-E53E-48A9-8E8A-7EDB25AF3B97}" destId="{768E0FD5-DC35-4AF9-96A2-4698C57DA73E}" srcOrd="2" destOrd="0" parTransId="{22FD0CEF-3851-4D90-95EA-199CB5E6AAC5}" sibTransId="{C5BC86F2-FB42-456E-9C1B-AD9D0AA20CA3}"/>
    <dgm:cxn modelId="{B77EF86F-92B5-4141-8FE9-475EC7F84A87}" type="presOf" srcId="{6690FC56-A2CF-4CC4-A075-C0AAB21DA92B}" destId="{B537BE43-81A5-40CF-96F0-9D99056E7D7B}" srcOrd="0" destOrd="0" presId="urn:microsoft.com/office/officeart/2005/8/layout/target3"/>
    <dgm:cxn modelId="{2BED765F-2CC5-41DB-81E4-44B2AD1467D4}" srcId="{443ED8DC-E53E-48A9-8E8A-7EDB25AF3B97}" destId="{83CD059B-6D0C-48C5-A9EE-1080E3C9AE59}" srcOrd="0" destOrd="0" parTransId="{3F172E14-74A2-41A0-BD9B-00186F16415B}" sibTransId="{B5BD4C43-C2E3-4BEA-AEAF-5AF72A68E373}"/>
    <dgm:cxn modelId="{71C31D2E-6FC3-473B-B3E0-4B30FA72DDBF}" type="presOf" srcId="{768E0FD5-DC35-4AF9-96A2-4698C57DA73E}" destId="{739BED2F-83ED-4CA3-B3BF-07E1BC5F93D8}" srcOrd="0" destOrd="0" presId="urn:microsoft.com/office/officeart/2005/8/layout/target3"/>
    <dgm:cxn modelId="{3C228E18-16F5-4809-9E57-83E128C55562}" type="presOf" srcId="{443ED8DC-E53E-48A9-8E8A-7EDB25AF3B97}" destId="{844517A1-0D42-4B53-AA3C-C5CCE35C7C50}" srcOrd="0" destOrd="0" presId="urn:microsoft.com/office/officeart/2005/8/layout/target3"/>
    <dgm:cxn modelId="{E95E7730-0921-4683-86FF-2B14708B354E}" type="presOf" srcId="{768E0FD5-DC35-4AF9-96A2-4698C57DA73E}" destId="{F1F2676C-74F5-4BAF-8B4B-DA0992B104BE}" srcOrd="1" destOrd="0" presId="urn:microsoft.com/office/officeart/2005/8/layout/target3"/>
    <dgm:cxn modelId="{F31013AB-247C-4DB3-B825-C92102FEC2BC}" type="presParOf" srcId="{844517A1-0D42-4B53-AA3C-C5CCE35C7C50}" destId="{8ADE26ED-BA7B-48D0-8D26-86E7579D0F4D}" srcOrd="0" destOrd="0" presId="urn:microsoft.com/office/officeart/2005/8/layout/target3"/>
    <dgm:cxn modelId="{B3EEC4EB-4114-4DD9-8C4E-0EF142994477}" type="presParOf" srcId="{844517A1-0D42-4B53-AA3C-C5CCE35C7C50}" destId="{77AE94A3-F213-486B-A199-EE31253A8D88}" srcOrd="1" destOrd="0" presId="urn:microsoft.com/office/officeart/2005/8/layout/target3"/>
    <dgm:cxn modelId="{0FF18547-1FF9-43F1-A080-890F3249F33B}" type="presParOf" srcId="{844517A1-0D42-4B53-AA3C-C5CCE35C7C50}" destId="{CDCD3017-82C6-4EBC-83F7-01DD748E0F5C}" srcOrd="2" destOrd="0" presId="urn:microsoft.com/office/officeart/2005/8/layout/target3"/>
    <dgm:cxn modelId="{B22718D6-B4F8-4DC3-85EB-831B4BF6915E}" type="presParOf" srcId="{844517A1-0D42-4B53-AA3C-C5CCE35C7C50}" destId="{F2DD2CDD-3FC5-4F4E-A638-02ECAC39DB63}" srcOrd="3" destOrd="0" presId="urn:microsoft.com/office/officeart/2005/8/layout/target3"/>
    <dgm:cxn modelId="{E6402A58-78AE-4C77-9FC3-15AC7A9894A4}" type="presParOf" srcId="{844517A1-0D42-4B53-AA3C-C5CCE35C7C50}" destId="{92974A9C-898D-41A3-B56F-1B8C7D02D7E1}" srcOrd="4" destOrd="0" presId="urn:microsoft.com/office/officeart/2005/8/layout/target3"/>
    <dgm:cxn modelId="{C647AC70-5746-4C24-BBFF-EA8C88493B69}" type="presParOf" srcId="{844517A1-0D42-4B53-AA3C-C5CCE35C7C50}" destId="{B537BE43-81A5-40CF-96F0-9D99056E7D7B}" srcOrd="5" destOrd="0" presId="urn:microsoft.com/office/officeart/2005/8/layout/target3"/>
    <dgm:cxn modelId="{70BD393E-5FFD-41AB-82FD-7E40C036982D}" type="presParOf" srcId="{844517A1-0D42-4B53-AA3C-C5CCE35C7C50}" destId="{2C8DF693-51E5-4D72-A80A-D7DFBE39E811}" srcOrd="6" destOrd="0" presId="urn:microsoft.com/office/officeart/2005/8/layout/target3"/>
    <dgm:cxn modelId="{0A14D6D9-ABF1-44EC-8697-B47E4A0610FE}" type="presParOf" srcId="{844517A1-0D42-4B53-AA3C-C5CCE35C7C50}" destId="{4289CE30-8DF9-47BA-B4FA-C28A5F98F6DB}" srcOrd="7" destOrd="0" presId="urn:microsoft.com/office/officeart/2005/8/layout/target3"/>
    <dgm:cxn modelId="{4410B6CD-65AD-4E1A-A71D-CF49E1D26556}" type="presParOf" srcId="{844517A1-0D42-4B53-AA3C-C5CCE35C7C50}" destId="{739BED2F-83ED-4CA3-B3BF-07E1BC5F93D8}" srcOrd="8" destOrd="0" presId="urn:microsoft.com/office/officeart/2005/8/layout/target3"/>
    <dgm:cxn modelId="{8B136120-2307-43D1-87C1-0AFD7F8C846F}" type="presParOf" srcId="{844517A1-0D42-4B53-AA3C-C5CCE35C7C50}" destId="{CB81EF43-DD11-43E7-ABC8-4C7938777645}" srcOrd="9" destOrd="0" presId="urn:microsoft.com/office/officeart/2005/8/layout/target3"/>
    <dgm:cxn modelId="{A660A11D-DA40-4039-B0EF-8886D8FE315E}" type="presParOf" srcId="{844517A1-0D42-4B53-AA3C-C5CCE35C7C50}" destId="{9B364976-4B05-4CDA-8A25-2EDFBDA4DC43}" srcOrd="10" destOrd="0" presId="urn:microsoft.com/office/officeart/2005/8/layout/target3"/>
    <dgm:cxn modelId="{61BFBE49-751B-4CED-A302-6707C3204821}" type="presParOf" srcId="{844517A1-0D42-4B53-AA3C-C5CCE35C7C50}" destId="{F1F2676C-74F5-4BAF-8B4B-DA0992B104BE}" srcOrd="11" destOrd="0" presId="urn:microsoft.com/office/officeart/2005/8/layout/target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72474F0-E8D4-4E4C-80A0-CE4399C598A1}" type="doc">
      <dgm:prSet loTypeId="urn:microsoft.com/office/officeart/2005/8/layout/pyramid2" loCatId="list" qsTypeId="urn:microsoft.com/office/officeart/2005/8/quickstyle/3d3" qsCatId="3D" csTypeId="urn:microsoft.com/office/officeart/2005/8/colors/accent1_2" csCatId="accent1" phldr="1"/>
      <dgm:spPr/>
    </dgm:pt>
    <dgm:pt modelId="{60C026A2-6069-476D-A147-1A6E692C0B86}">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предельной штатной численности муниципальных служащих, иных работников ОМС и работников муниципальных казенных учреждений</a:t>
          </a:r>
          <a:endParaRPr lang="ru-RU" sz="1200" dirty="0">
            <a:latin typeface="Times New Roman" panose="02020603050405020304" pitchFamily="18" charset="0"/>
            <a:cs typeface="Times New Roman" panose="02020603050405020304" pitchFamily="18" charset="0"/>
          </a:endParaRPr>
        </a:p>
      </dgm:t>
    </dgm:pt>
    <dgm:pt modelId="{742D4D2A-FEAC-4584-B7C6-FE5B04B5E48A}" type="parTrans" cxnId="{385B9123-8396-404D-9662-3B1DC607BC3A}">
      <dgm:prSet/>
      <dgm:spPr/>
      <dgm:t>
        <a:bodyPr/>
        <a:lstStyle/>
        <a:p>
          <a:endParaRPr lang="ru-RU"/>
        </a:p>
      </dgm:t>
    </dgm:pt>
    <dgm:pt modelId="{645820A3-7CA7-48F4-80AC-BC70B730725C}" type="sibTrans" cxnId="{385B9123-8396-404D-9662-3B1DC607BC3A}">
      <dgm:prSet/>
      <dgm:spPr/>
      <dgm:t>
        <a:bodyPr/>
        <a:lstStyle/>
        <a:p>
          <a:endParaRPr lang="ru-RU"/>
        </a:p>
      </dgm:t>
    </dgm:pt>
    <dgm:pt modelId="{56C2373B-ED37-49C4-970F-69B5DE530AA5}">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Оснащение муниципальных учреждений и муниципального жилого фонда приборами учета, с целью оптимизации расходов по энергетическим ресурсам</a:t>
          </a:r>
          <a:endParaRPr lang="ru-RU" sz="1200" dirty="0">
            <a:latin typeface="Times New Roman" panose="02020603050405020304" pitchFamily="18" charset="0"/>
            <a:cs typeface="Times New Roman" panose="02020603050405020304" pitchFamily="18" charset="0"/>
          </a:endParaRPr>
        </a:p>
      </dgm:t>
    </dgm:pt>
    <dgm:pt modelId="{1F3FD4B4-1E8E-412B-9011-A907BFCE4297}" type="parTrans" cxnId="{F0908114-EEF5-432F-B87D-82109786CF4F}">
      <dgm:prSet/>
      <dgm:spPr/>
      <dgm:t>
        <a:bodyPr/>
        <a:lstStyle/>
        <a:p>
          <a:endParaRPr lang="ru-RU"/>
        </a:p>
      </dgm:t>
    </dgm:pt>
    <dgm:pt modelId="{2BEC24A3-0245-42A4-A72B-074AE132358B}" type="sibTrans" cxnId="{F0908114-EEF5-432F-B87D-82109786CF4F}">
      <dgm:prSet/>
      <dgm:spPr/>
      <dgm:t>
        <a:bodyPr/>
        <a:lstStyle/>
        <a:p>
          <a:endParaRPr lang="ru-RU"/>
        </a:p>
      </dgm:t>
    </dgm:pt>
    <dgm:pt modelId="{68F7573A-5B85-4B88-BEFC-BA83E92AE43F}">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Увеличение числа работников органов местного самоуправления и муниципальных учреждений, проходящих обучение по повышению квалификации методом дистанционного обучения из общего числа, с целью снижения расходов на командировочные расходы</a:t>
          </a:r>
          <a:endParaRPr lang="ru-RU" sz="1200" dirty="0">
            <a:latin typeface="Times New Roman" panose="02020603050405020304" pitchFamily="18" charset="0"/>
            <a:cs typeface="Times New Roman" panose="02020603050405020304" pitchFamily="18" charset="0"/>
          </a:endParaRPr>
        </a:p>
      </dgm:t>
    </dgm:pt>
    <dgm:pt modelId="{CD03767C-936B-4224-B5DC-2AA5E500B10E}" type="parTrans" cxnId="{4E621BFC-E194-45EF-BA95-D5CD8851DA2C}">
      <dgm:prSet/>
      <dgm:spPr/>
      <dgm:t>
        <a:bodyPr/>
        <a:lstStyle/>
        <a:p>
          <a:endParaRPr lang="ru-RU"/>
        </a:p>
      </dgm:t>
    </dgm:pt>
    <dgm:pt modelId="{9B929F24-FB3B-43B7-9E1F-57B859863452}" type="sibTrans" cxnId="{4E621BFC-E194-45EF-BA95-D5CD8851DA2C}">
      <dgm:prSet/>
      <dgm:spPr/>
      <dgm:t>
        <a:bodyPr/>
        <a:lstStyle/>
        <a:p>
          <a:endParaRPr lang="ru-RU"/>
        </a:p>
      </dgm:t>
    </dgm:pt>
    <dgm:pt modelId="{AE110949-2148-4D86-B9FF-27ECAEEF0228}">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Соблюдение нормативов формирования расходов на оплату труда депутатов,      выборных должностных лиц местного самоуправления, осуществляющих свои полномочия на постоянной основе и муниципальных служащих</a:t>
          </a:r>
          <a:endParaRPr lang="ru-RU" sz="1200" dirty="0">
            <a:latin typeface="Times New Roman" panose="02020603050405020304" pitchFamily="18" charset="0"/>
            <a:cs typeface="Times New Roman" panose="02020603050405020304" pitchFamily="18" charset="0"/>
          </a:endParaRPr>
        </a:p>
      </dgm:t>
    </dgm:pt>
    <dgm:pt modelId="{6B8BACA7-C420-4990-8E7A-A943F92AC3FA}" type="parTrans" cxnId="{37D29B79-A54F-47A2-916E-195137D45AE7}">
      <dgm:prSet/>
      <dgm:spPr/>
      <dgm:t>
        <a:bodyPr/>
        <a:lstStyle/>
        <a:p>
          <a:endParaRPr lang="ru-RU"/>
        </a:p>
      </dgm:t>
    </dgm:pt>
    <dgm:pt modelId="{C6E00912-5518-493A-B4A2-2248B7CAB7B6}" type="sibTrans" cxnId="{37D29B79-A54F-47A2-916E-195137D45AE7}">
      <dgm:prSet/>
      <dgm:spPr/>
      <dgm:t>
        <a:bodyPr/>
        <a:lstStyle/>
        <a:p>
          <a:endParaRPr lang="ru-RU"/>
        </a:p>
      </dgm:t>
    </dgm:pt>
    <dgm:pt modelId="{3700FE0F-E28A-4FAE-A6EE-4914146CD97E}">
      <dgm:prSet phldrT="[Текст]" custT="1"/>
      <dgm:spPr>
        <a:solidFill>
          <a:schemeClr val="accent1">
            <a:lumMod val="60000"/>
            <a:lumOff val="40000"/>
            <a:alpha val="90000"/>
          </a:schemeClr>
        </a:solidFill>
      </dgm:spPr>
      <dgm:t>
        <a:bodyPr/>
        <a:lstStyle/>
        <a:p>
          <a:r>
            <a:rPr lang="ru-RU" sz="1200" dirty="0" smtClean="0">
              <a:latin typeface="Times New Roman" panose="02020603050405020304" pitchFamily="18" charset="0"/>
              <a:cs typeface="Times New Roman" panose="02020603050405020304" pitchFamily="18" charset="0"/>
            </a:rPr>
            <a:t>Продолжить работу по заключению </a:t>
          </a:r>
          <a:r>
            <a:rPr lang="ru-RU" sz="1200" dirty="0" err="1" smtClean="0">
              <a:latin typeface="Times New Roman" panose="02020603050405020304" pitchFamily="18" charset="0"/>
              <a:cs typeface="Times New Roman" panose="02020603050405020304" pitchFamily="18" charset="0"/>
            </a:rPr>
            <a:t>энергосервисных</a:t>
          </a:r>
          <a:r>
            <a:rPr lang="ru-RU" sz="1200" dirty="0" smtClean="0">
              <a:latin typeface="Times New Roman" panose="02020603050405020304" pitchFamily="18" charset="0"/>
              <a:cs typeface="Times New Roman" panose="02020603050405020304" pitchFamily="18" charset="0"/>
            </a:rPr>
            <a:t> контрактов на выполнение комплекса мероприятий, направленных на энергосбережение и повышение энергетической эффективности использования электрической энергии</a:t>
          </a:r>
          <a:endParaRPr lang="ru-RU" sz="1200" dirty="0">
            <a:latin typeface="Times New Roman" panose="02020603050405020304" pitchFamily="18" charset="0"/>
            <a:cs typeface="Times New Roman" panose="02020603050405020304" pitchFamily="18" charset="0"/>
          </a:endParaRPr>
        </a:p>
      </dgm:t>
    </dgm:pt>
    <dgm:pt modelId="{577D943C-5D70-4F9E-B4E8-5D3C5F1D6461}" type="parTrans" cxnId="{A2266FD9-934A-41E1-AEE3-A6FD1D12A64E}">
      <dgm:prSet/>
      <dgm:spPr/>
      <dgm:t>
        <a:bodyPr/>
        <a:lstStyle/>
        <a:p>
          <a:endParaRPr lang="ru-RU"/>
        </a:p>
      </dgm:t>
    </dgm:pt>
    <dgm:pt modelId="{0AE04C66-5844-492E-8540-15A357E69550}" type="sibTrans" cxnId="{A2266FD9-934A-41E1-AEE3-A6FD1D12A64E}">
      <dgm:prSet/>
      <dgm:spPr/>
      <dgm:t>
        <a:bodyPr/>
        <a:lstStyle/>
        <a:p>
          <a:endParaRPr lang="ru-RU"/>
        </a:p>
      </dgm:t>
    </dgm:pt>
    <dgm:pt modelId="{EB72AB2E-7619-4065-9CAE-73AA2CFC39B5}" type="pres">
      <dgm:prSet presAssocID="{C72474F0-E8D4-4E4C-80A0-CE4399C598A1}" presName="compositeShape" presStyleCnt="0">
        <dgm:presLayoutVars>
          <dgm:dir/>
          <dgm:resizeHandles/>
        </dgm:presLayoutVars>
      </dgm:prSet>
      <dgm:spPr/>
    </dgm:pt>
    <dgm:pt modelId="{C37D5961-2C9E-479D-9940-FC55F60A5C9B}" type="pres">
      <dgm:prSet presAssocID="{C72474F0-E8D4-4E4C-80A0-CE4399C598A1}" presName="pyramid" presStyleLbl="node1" presStyleIdx="0" presStyleCnt="1" custScaleX="71408" custScaleY="92748" custLinFactNeighborX="-8036" custLinFactNeighborY="-5744"/>
      <dgm:spPr/>
    </dgm:pt>
    <dgm:pt modelId="{FB80F003-8228-4508-89A0-887FC83948BD}" type="pres">
      <dgm:prSet presAssocID="{C72474F0-E8D4-4E4C-80A0-CE4399C598A1}" presName="theList" presStyleCnt="0"/>
      <dgm:spPr/>
    </dgm:pt>
    <dgm:pt modelId="{D880BD71-9DE6-4974-804F-6483C7A5CFF3}" type="pres">
      <dgm:prSet presAssocID="{60C026A2-6069-476D-A147-1A6E692C0B86}" presName="aNode" presStyleLbl="fgAcc1" presStyleIdx="0" presStyleCnt="5" custScaleX="196905" custScaleY="143670" custLinFactY="-52642" custLinFactNeighborX="23926" custLinFactNeighborY="-100000">
        <dgm:presLayoutVars>
          <dgm:bulletEnabled val="1"/>
        </dgm:presLayoutVars>
      </dgm:prSet>
      <dgm:spPr/>
      <dgm:t>
        <a:bodyPr/>
        <a:lstStyle/>
        <a:p>
          <a:endParaRPr lang="ru-RU"/>
        </a:p>
      </dgm:t>
    </dgm:pt>
    <dgm:pt modelId="{911D6640-667F-48BB-B7E3-75B7485F9AA4}" type="pres">
      <dgm:prSet presAssocID="{60C026A2-6069-476D-A147-1A6E692C0B86}" presName="aSpace" presStyleCnt="0"/>
      <dgm:spPr/>
    </dgm:pt>
    <dgm:pt modelId="{36C49FFD-B549-4EFA-B47F-1D7048C27C9F}" type="pres">
      <dgm:prSet presAssocID="{AE110949-2148-4D86-B9FF-27ECAEEF0228}" presName="aNode" presStyleLbl="fgAcc1" presStyleIdx="1" presStyleCnt="5" custScaleX="196393" custScaleY="158043" custLinFactY="-35595" custLinFactNeighborX="23929" custLinFactNeighborY="-100000">
        <dgm:presLayoutVars>
          <dgm:bulletEnabled val="1"/>
        </dgm:presLayoutVars>
      </dgm:prSet>
      <dgm:spPr/>
      <dgm:t>
        <a:bodyPr/>
        <a:lstStyle/>
        <a:p>
          <a:endParaRPr lang="ru-RU"/>
        </a:p>
      </dgm:t>
    </dgm:pt>
    <dgm:pt modelId="{1E2093E8-0384-459F-BF43-87B7CD29E652}" type="pres">
      <dgm:prSet presAssocID="{AE110949-2148-4D86-B9FF-27ECAEEF0228}" presName="aSpace" presStyleCnt="0"/>
      <dgm:spPr/>
    </dgm:pt>
    <dgm:pt modelId="{E436DB04-3BAF-42A7-9310-53A9469CB369}" type="pres">
      <dgm:prSet presAssocID="{56C2373B-ED37-49C4-970F-69B5DE530AA5}" presName="aNode" presStyleLbl="fgAcc1" presStyleIdx="2" presStyleCnt="5" custScaleX="196835" custScaleY="131801" custLinFactY="-16586" custLinFactNeighborX="23332" custLinFactNeighborY="-100000">
        <dgm:presLayoutVars>
          <dgm:bulletEnabled val="1"/>
        </dgm:presLayoutVars>
      </dgm:prSet>
      <dgm:spPr/>
      <dgm:t>
        <a:bodyPr/>
        <a:lstStyle/>
        <a:p>
          <a:endParaRPr lang="ru-RU"/>
        </a:p>
      </dgm:t>
    </dgm:pt>
    <dgm:pt modelId="{972C3C17-B3D4-4120-8CBE-309E1D3C5E1C}" type="pres">
      <dgm:prSet presAssocID="{56C2373B-ED37-49C4-970F-69B5DE530AA5}" presName="aSpace" presStyleCnt="0"/>
      <dgm:spPr/>
    </dgm:pt>
    <dgm:pt modelId="{A46F0C21-C6D3-4ED3-B78E-CB27E06B2B58}" type="pres">
      <dgm:prSet presAssocID="{68F7573A-5B85-4B88-BEFC-BA83E92AE43F}" presName="aNode" presStyleLbl="fgAcc1" presStyleIdx="3" presStyleCnt="5" custScaleX="196157" custScaleY="181244" custLinFactNeighborX="22418" custLinFactNeighborY="-97248">
        <dgm:presLayoutVars>
          <dgm:bulletEnabled val="1"/>
        </dgm:presLayoutVars>
      </dgm:prSet>
      <dgm:spPr/>
      <dgm:t>
        <a:bodyPr/>
        <a:lstStyle/>
        <a:p>
          <a:endParaRPr lang="ru-RU"/>
        </a:p>
      </dgm:t>
    </dgm:pt>
    <dgm:pt modelId="{736C412D-8272-4840-8CEA-8370BAA416AE}" type="pres">
      <dgm:prSet presAssocID="{68F7573A-5B85-4B88-BEFC-BA83E92AE43F}" presName="aSpace" presStyleCnt="0"/>
      <dgm:spPr/>
    </dgm:pt>
    <dgm:pt modelId="{A13AF248-4863-403C-9305-6870D67EF3E1}" type="pres">
      <dgm:prSet presAssocID="{3700FE0F-E28A-4FAE-A6EE-4914146CD97E}" presName="aNode" presStyleLbl="fgAcc1" presStyleIdx="4" presStyleCnt="5" custScaleX="198607" custScaleY="164258" custLinFactY="3292" custLinFactNeighborX="22845" custLinFactNeighborY="100000">
        <dgm:presLayoutVars>
          <dgm:bulletEnabled val="1"/>
        </dgm:presLayoutVars>
      </dgm:prSet>
      <dgm:spPr/>
      <dgm:t>
        <a:bodyPr/>
        <a:lstStyle/>
        <a:p>
          <a:endParaRPr lang="ru-RU"/>
        </a:p>
      </dgm:t>
    </dgm:pt>
    <dgm:pt modelId="{FD008997-163B-4726-A59C-EDC25695B718}" type="pres">
      <dgm:prSet presAssocID="{3700FE0F-E28A-4FAE-A6EE-4914146CD97E}" presName="aSpace" presStyleCnt="0"/>
      <dgm:spPr/>
    </dgm:pt>
  </dgm:ptLst>
  <dgm:cxnLst>
    <dgm:cxn modelId="{F1D4F3EB-044D-4D6D-A4A9-076644EA98B4}" type="presOf" srcId="{3700FE0F-E28A-4FAE-A6EE-4914146CD97E}" destId="{A13AF248-4863-403C-9305-6870D67EF3E1}" srcOrd="0" destOrd="0" presId="urn:microsoft.com/office/officeart/2005/8/layout/pyramid2"/>
    <dgm:cxn modelId="{3F89CF48-A704-496E-9B6C-BCE1E80677CB}" type="presOf" srcId="{C72474F0-E8D4-4E4C-80A0-CE4399C598A1}" destId="{EB72AB2E-7619-4065-9CAE-73AA2CFC39B5}" srcOrd="0" destOrd="0" presId="urn:microsoft.com/office/officeart/2005/8/layout/pyramid2"/>
    <dgm:cxn modelId="{385B9123-8396-404D-9662-3B1DC607BC3A}" srcId="{C72474F0-E8D4-4E4C-80A0-CE4399C598A1}" destId="{60C026A2-6069-476D-A147-1A6E692C0B86}" srcOrd="0" destOrd="0" parTransId="{742D4D2A-FEAC-4584-B7C6-FE5B04B5E48A}" sibTransId="{645820A3-7CA7-48F4-80AC-BC70B730725C}"/>
    <dgm:cxn modelId="{9ACB6CFF-F8BF-4FB0-808B-EDE879FAB0F3}" type="presOf" srcId="{AE110949-2148-4D86-B9FF-27ECAEEF0228}" destId="{36C49FFD-B549-4EFA-B47F-1D7048C27C9F}" srcOrd="0" destOrd="0" presId="urn:microsoft.com/office/officeart/2005/8/layout/pyramid2"/>
    <dgm:cxn modelId="{F0908114-EEF5-432F-B87D-82109786CF4F}" srcId="{C72474F0-E8D4-4E4C-80A0-CE4399C598A1}" destId="{56C2373B-ED37-49C4-970F-69B5DE530AA5}" srcOrd="2" destOrd="0" parTransId="{1F3FD4B4-1E8E-412B-9011-A907BFCE4297}" sibTransId="{2BEC24A3-0245-42A4-A72B-074AE132358B}"/>
    <dgm:cxn modelId="{4E621BFC-E194-45EF-BA95-D5CD8851DA2C}" srcId="{C72474F0-E8D4-4E4C-80A0-CE4399C598A1}" destId="{68F7573A-5B85-4B88-BEFC-BA83E92AE43F}" srcOrd="3" destOrd="0" parTransId="{CD03767C-936B-4224-B5DC-2AA5E500B10E}" sibTransId="{9B929F24-FB3B-43B7-9E1F-57B859863452}"/>
    <dgm:cxn modelId="{A2266FD9-934A-41E1-AEE3-A6FD1D12A64E}" srcId="{C72474F0-E8D4-4E4C-80A0-CE4399C598A1}" destId="{3700FE0F-E28A-4FAE-A6EE-4914146CD97E}" srcOrd="4" destOrd="0" parTransId="{577D943C-5D70-4F9E-B4E8-5D3C5F1D6461}" sibTransId="{0AE04C66-5844-492E-8540-15A357E69550}"/>
    <dgm:cxn modelId="{1AF15783-B69D-4233-A8B6-9E833BB4AEA1}" type="presOf" srcId="{68F7573A-5B85-4B88-BEFC-BA83E92AE43F}" destId="{A46F0C21-C6D3-4ED3-B78E-CB27E06B2B58}" srcOrd="0" destOrd="0" presId="urn:microsoft.com/office/officeart/2005/8/layout/pyramid2"/>
    <dgm:cxn modelId="{A3224EBF-8B49-49E2-AF70-D7B421F4AD65}" type="presOf" srcId="{60C026A2-6069-476D-A147-1A6E692C0B86}" destId="{D880BD71-9DE6-4974-804F-6483C7A5CFF3}" srcOrd="0" destOrd="0" presId="urn:microsoft.com/office/officeart/2005/8/layout/pyramid2"/>
    <dgm:cxn modelId="{C2D56A52-663F-4A45-921F-F4195AF03912}" type="presOf" srcId="{56C2373B-ED37-49C4-970F-69B5DE530AA5}" destId="{E436DB04-3BAF-42A7-9310-53A9469CB369}" srcOrd="0" destOrd="0" presId="urn:microsoft.com/office/officeart/2005/8/layout/pyramid2"/>
    <dgm:cxn modelId="{37D29B79-A54F-47A2-916E-195137D45AE7}" srcId="{C72474F0-E8D4-4E4C-80A0-CE4399C598A1}" destId="{AE110949-2148-4D86-B9FF-27ECAEEF0228}" srcOrd="1" destOrd="0" parTransId="{6B8BACA7-C420-4990-8E7A-A943F92AC3FA}" sibTransId="{C6E00912-5518-493A-B4A2-2248B7CAB7B6}"/>
    <dgm:cxn modelId="{1022042E-1705-4E5F-A987-70A963292E10}" type="presParOf" srcId="{EB72AB2E-7619-4065-9CAE-73AA2CFC39B5}" destId="{C37D5961-2C9E-479D-9940-FC55F60A5C9B}" srcOrd="0" destOrd="0" presId="urn:microsoft.com/office/officeart/2005/8/layout/pyramid2"/>
    <dgm:cxn modelId="{411C067B-2579-4C43-AC12-72CD54DE9C06}" type="presParOf" srcId="{EB72AB2E-7619-4065-9CAE-73AA2CFC39B5}" destId="{FB80F003-8228-4508-89A0-887FC83948BD}" srcOrd="1" destOrd="0" presId="urn:microsoft.com/office/officeart/2005/8/layout/pyramid2"/>
    <dgm:cxn modelId="{EDDBE194-7478-4E81-82BB-71434746654E}" type="presParOf" srcId="{FB80F003-8228-4508-89A0-887FC83948BD}" destId="{D880BD71-9DE6-4974-804F-6483C7A5CFF3}" srcOrd="0" destOrd="0" presId="urn:microsoft.com/office/officeart/2005/8/layout/pyramid2"/>
    <dgm:cxn modelId="{99843B98-3C61-4FD4-90CA-9AC7CA895609}" type="presParOf" srcId="{FB80F003-8228-4508-89A0-887FC83948BD}" destId="{911D6640-667F-48BB-B7E3-75B7485F9AA4}" srcOrd="1" destOrd="0" presId="urn:microsoft.com/office/officeart/2005/8/layout/pyramid2"/>
    <dgm:cxn modelId="{241B4821-D50F-4E7B-96B0-99F3E9DCCCBC}" type="presParOf" srcId="{FB80F003-8228-4508-89A0-887FC83948BD}" destId="{36C49FFD-B549-4EFA-B47F-1D7048C27C9F}" srcOrd="2" destOrd="0" presId="urn:microsoft.com/office/officeart/2005/8/layout/pyramid2"/>
    <dgm:cxn modelId="{23CD6493-6794-4679-9895-B030B31ADB15}" type="presParOf" srcId="{FB80F003-8228-4508-89A0-887FC83948BD}" destId="{1E2093E8-0384-459F-BF43-87B7CD29E652}" srcOrd="3" destOrd="0" presId="urn:microsoft.com/office/officeart/2005/8/layout/pyramid2"/>
    <dgm:cxn modelId="{D414E06C-FBE8-460C-8D93-E027B88809D8}" type="presParOf" srcId="{FB80F003-8228-4508-89A0-887FC83948BD}" destId="{E436DB04-3BAF-42A7-9310-53A9469CB369}" srcOrd="4" destOrd="0" presId="urn:microsoft.com/office/officeart/2005/8/layout/pyramid2"/>
    <dgm:cxn modelId="{DDA914E3-7642-4DC6-B1FA-CC8B539789A8}" type="presParOf" srcId="{FB80F003-8228-4508-89A0-887FC83948BD}" destId="{972C3C17-B3D4-4120-8CBE-309E1D3C5E1C}" srcOrd="5" destOrd="0" presId="urn:microsoft.com/office/officeart/2005/8/layout/pyramid2"/>
    <dgm:cxn modelId="{70A2F1C1-7959-4DE4-BACA-FE90B5CD412D}" type="presParOf" srcId="{FB80F003-8228-4508-89A0-887FC83948BD}" destId="{A46F0C21-C6D3-4ED3-B78E-CB27E06B2B58}" srcOrd="6" destOrd="0" presId="urn:microsoft.com/office/officeart/2005/8/layout/pyramid2"/>
    <dgm:cxn modelId="{648A5900-DD4B-40AB-BFE4-6B1C706FA2FE}" type="presParOf" srcId="{FB80F003-8228-4508-89A0-887FC83948BD}" destId="{736C412D-8272-4840-8CEA-8370BAA416AE}" srcOrd="7" destOrd="0" presId="urn:microsoft.com/office/officeart/2005/8/layout/pyramid2"/>
    <dgm:cxn modelId="{6C2CDF6E-671E-4588-8C27-CAAC580896A6}" type="presParOf" srcId="{FB80F003-8228-4508-89A0-887FC83948BD}" destId="{A13AF248-4863-403C-9305-6870D67EF3E1}" srcOrd="8" destOrd="0" presId="urn:microsoft.com/office/officeart/2005/8/layout/pyramid2"/>
    <dgm:cxn modelId="{C0E27827-0F03-4913-92DE-FF747961AEF5}" type="presParOf" srcId="{FB80F003-8228-4508-89A0-887FC83948BD}" destId="{FD008997-163B-4726-A59C-EDC25695B718}" srcOrd="9" destOrd="0" presId="urn:microsoft.com/office/officeart/2005/8/layout/pyramid2"/>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4EA292-1422-4A7F-A089-F7735471B76B}">
      <dsp:nvSpPr>
        <dsp:cNvPr id="0" name=""/>
        <dsp:cNvSpPr/>
      </dsp:nvSpPr>
      <dsp:spPr>
        <a:xfrm>
          <a:off x="1406371" y="-171048"/>
          <a:ext cx="5852094" cy="5852094"/>
        </a:xfrm>
        <a:prstGeom prst="circularArrow">
          <a:avLst>
            <a:gd name="adj1" fmla="val 5544"/>
            <a:gd name="adj2" fmla="val 330680"/>
            <a:gd name="adj3" fmla="val 14807467"/>
            <a:gd name="adj4" fmla="val 16784957"/>
            <a:gd name="adj5" fmla="val 5757"/>
          </a:avLst>
        </a:prstGeom>
        <a:solidFill>
          <a:schemeClr val="accent2">
            <a:tint val="40000"/>
            <a:hueOff val="0"/>
            <a:satOff val="0"/>
            <a:lumOff val="0"/>
            <a:alphaOff val="0"/>
          </a:schemeClr>
        </a:solidFill>
        <a:ln w="100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129FBFD4-6894-4ACF-8753-AB78E8DF4768}">
      <dsp:nvSpPr>
        <dsp:cNvPr id="0" name=""/>
        <dsp:cNvSpPr/>
      </dsp:nvSpPr>
      <dsp:spPr>
        <a:xfrm>
          <a:off x="3612336" y="-56517"/>
          <a:ext cx="1440163" cy="636047"/>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органа местного самоуправления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643385" y="-25468"/>
        <a:ext cx="1378065" cy="573949"/>
      </dsp:txXfrm>
    </dsp:sp>
    <dsp:sp modelId="{DD2469A1-5DBB-4270-9D27-47E8530D3C4A}">
      <dsp:nvSpPr>
        <dsp:cNvPr id="0" name=""/>
        <dsp:cNvSpPr/>
      </dsp:nvSpPr>
      <dsp:spPr>
        <a:xfrm>
          <a:off x="5397379" y="360045"/>
          <a:ext cx="1531436" cy="636047"/>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отраслевых (функциональных) органа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428428" y="391094"/>
        <a:ext cx="1469338" cy="573949"/>
      </dsp:txXfrm>
    </dsp:sp>
    <dsp:sp modelId="{1CE4C7E2-05EB-443D-B98F-01F40FDC5167}">
      <dsp:nvSpPr>
        <dsp:cNvPr id="0" name=""/>
        <dsp:cNvSpPr/>
      </dsp:nvSpPr>
      <dsp:spPr>
        <a:xfrm>
          <a:off x="5954476" y="1402350"/>
          <a:ext cx="1272094" cy="636047"/>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3 школы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1 537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985525" y="1433399"/>
        <a:ext cx="1209996" cy="573949"/>
      </dsp:txXfrm>
    </dsp:sp>
    <dsp:sp modelId="{0DCB4A8F-CAE6-4FF7-86E9-48070A3AAE57}">
      <dsp:nvSpPr>
        <dsp:cNvPr id="0" name=""/>
        <dsp:cNvSpPr/>
      </dsp:nvSpPr>
      <dsp:spPr>
        <a:xfrm>
          <a:off x="6162770" y="2536047"/>
          <a:ext cx="1272094" cy="970220"/>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5 детских дошкольных учреждений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849 воспитанников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6210132" y="2583409"/>
        <a:ext cx="1177370" cy="875496"/>
      </dsp:txXfrm>
    </dsp:sp>
    <dsp:sp modelId="{B46FE85F-182F-456C-9086-657AF672E788}">
      <dsp:nvSpPr>
        <dsp:cNvPr id="0" name=""/>
        <dsp:cNvSpPr/>
      </dsp:nvSpPr>
      <dsp:spPr>
        <a:xfrm>
          <a:off x="5685164" y="3900595"/>
          <a:ext cx="1272094" cy="844969"/>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Центр внешкольной работы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243 воспитанника</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5726412" y="3941843"/>
        <a:ext cx="1189598" cy="762473"/>
      </dsp:txXfrm>
    </dsp:sp>
    <dsp:sp modelId="{EBC2863C-9D25-422A-B019-7C2E992B9C3F}">
      <dsp:nvSpPr>
        <dsp:cNvPr id="0" name=""/>
        <dsp:cNvSpPr/>
      </dsp:nvSpPr>
      <dsp:spPr>
        <a:xfrm>
          <a:off x="4387514" y="4730616"/>
          <a:ext cx="1272094" cy="841853"/>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музыкальная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128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4428610" y="4771712"/>
        <a:ext cx="1189902" cy="759661"/>
      </dsp:txXfrm>
    </dsp:sp>
    <dsp:sp modelId="{84455012-1B4C-48DE-ABA6-8D61AE1CD854}">
      <dsp:nvSpPr>
        <dsp:cNvPr id="0" name=""/>
        <dsp:cNvSpPr/>
      </dsp:nvSpPr>
      <dsp:spPr>
        <a:xfrm>
          <a:off x="2981351" y="4713856"/>
          <a:ext cx="1272094" cy="875372"/>
        </a:xfrm>
        <a:prstGeom prst="roundRect">
          <a:avLst/>
        </a:prstGeom>
        <a:solidFill>
          <a:schemeClr val="accent3">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Детская художественная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143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3024083" y="4756588"/>
        <a:ext cx="1186630" cy="789908"/>
      </dsp:txXfrm>
    </dsp:sp>
    <dsp:sp modelId="{2FC08B1F-0B8F-4D5E-B715-FC054A6433B6}">
      <dsp:nvSpPr>
        <dsp:cNvPr id="0" name=""/>
        <dsp:cNvSpPr/>
      </dsp:nvSpPr>
      <dsp:spPr>
        <a:xfrm>
          <a:off x="1318619" y="3562377"/>
          <a:ext cx="1817822" cy="975613"/>
        </a:xfrm>
        <a:prstGeom prst="roundRect">
          <a:avLst/>
        </a:prstGeom>
        <a:solidFill>
          <a:schemeClr val="accent4">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Комплексная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детско-юношеская спортивная школа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255 обучающихся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366245" y="3610003"/>
        <a:ext cx="1722570" cy="880361"/>
      </dsp:txXfrm>
    </dsp:sp>
    <dsp:sp modelId="{B97C0806-0045-4A56-9A1A-C707FA5D8345}">
      <dsp:nvSpPr>
        <dsp:cNvPr id="0" name=""/>
        <dsp:cNvSpPr/>
      </dsp:nvSpPr>
      <dsp:spPr>
        <a:xfrm>
          <a:off x="1182102" y="2538906"/>
          <a:ext cx="1272094" cy="636047"/>
        </a:xfrm>
        <a:prstGeom prst="roundRect">
          <a:avLst/>
        </a:prstGeom>
        <a:solidFill>
          <a:schemeClr val="accent5">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учреждения культуры</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213151" y="2569955"/>
        <a:ext cx="1209996" cy="573949"/>
      </dsp:txXfrm>
    </dsp:sp>
    <dsp:sp modelId="{33461523-51FB-448B-84F3-2D63172C7612}">
      <dsp:nvSpPr>
        <dsp:cNvPr id="0" name=""/>
        <dsp:cNvSpPr/>
      </dsp:nvSpPr>
      <dsp:spPr>
        <a:xfrm>
          <a:off x="1414389" y="1402350"/>
          <a:ext cx="1272094" cy="636047"/>
        </a:xfrm>
        <a:prstGeom prst="roundRect">
          <a:avLst/>
        </a:prstGeom>
        <a:solidFill>
          <a:schemeClr val="accent6">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МБУ «Локомотив»</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1445438" y="1433399"/>
        <a:ext cx="1209996" cy="573949"/>
      </dsp:txXfrm>
    </dsp:sp>
    <dsp:sp modelId="{1EBC28EF-D805-4088-88C4-097EE1E5EA7C}">
      <dsp:nvSpPr>
        <dsp:cNvPr id="0" name=""/>
        <dsp:cNvSpPr/>
      </dsp:nvSpPr>
      <dsp:spPr>
        <a:xfrm>
          <a:off x="2088238" y="360037"/>
          <a:ext cx="1272094" cy="636047"/>
        </a:xfrm>
        <a:prstGeom prst="roundRect">
          <a:avLst/>
        </a:prstGeom>
        <a:solidFill>
          <a:schemeClr val="accent2">
            <a:hueOff val="0"/>
            <a:satOff val="0"/>
            <a:lumOff val="0"/>
            <a:alphaOff val="0"/>
          </a:schemeClr>
        </a:solidFill>
        <a:ln>
          <a:noFill/>
        </a:ln>
        <a:effectLst>
          <a:outerShdw blurRad="76200" dist="50800" dir="5400000" rotWithShape="0">
            <a:srgbClr val="4E3B30">
              <a:alpha val="60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2 </a:t>
          </a:r>
        </a:p>
        <a:p>
          <a:pPr lvl="0" algn="ctr" defTabSz="533400">
            <a:lnSpc>
              <a:spcPct val="90000"/>
            </a:lnSpc>
            <a:spcBef>
              <a:spcPct val="0"/>
            </a:spcBef>
            <a:spcAft>
              <a:spcPct val="35000"/>
            </a:spcAft>
          </a:pPr>
          <a:r>
            <a:rPr lang="ru-RU" sz="1200" b="1" kern="1200" dirty="0" smtClean="0">
              <a:solidFill>
                <a:schemeClr val="tx1">
                  <a:lumMod val="95000"/>
                  <a:lumOff val="5000"/>
                </a:schemeClr>
              </a:solidFill>
              <a:latin typeface="Times New Roman" panose="02020603050405020304" pitchFamily="18" charset="0"/>
              <a:cs typeface="Times New Roman" panose="02020603050405020304" pitchFamily="18" charset="0"/>
            </a:rPr>
            <a:t>казенных учреждения</a:t>
          </a:r>
          <a:endParaRPr lang="ru-RU" sz="1200" b="1" kern="1200" dirty="0">
            <a:solidFill>
              <a:schemeClr val="tx1">
                <a:lumMod val="95000"/>
                <a:lumOff val="5000"/>
              </a:schemeClr>
            </a:solidFill>
            <a:latin typeface="Times New Roman" panose="02020603050405020304" pitchFamily="18" charset="0"/>
            <a:cs typeface="Times New Roman" panose="02020603050405020304" pitchFamily="18" charset="0"/>
          </a:endParaRPr>
        </a:p>
      </dsp:txBody>
      <dsp:txXfrm>
        <a:off x="2119287" y="391086"/>
        <a:ext cx="1209996" cy="57394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4FB48D-521F-42C9-BF52-50BE3AE39F08}">
      <dsp:nvSpPr>
        <dsp:cNvPr id="0" name=""/>
        <dsp:cNvSpPr/>
      </dsp:nvSpPr>
      <dsp:spPr>
        <a:xfrm>
          <a:off x="0" y="4575410"/>
          <a:ext cx="8136904" cy="750634"/>
        </a:xfrm>
        <a:prstGeom prst="rect">
          <a:avLst/>
        </a:prstGeom>
        <a:gradFill rotWithShape="0">
          <a:gsLst>
            <a:gs pos="0">
              <a:schemeClr val="accent2">
                <a:hueOff val="0"/>
                <a:satOff val="0"/>
                <a:lumOff val="0"/>
                <a:alphaOff val="0"/>
                <a:tint val="75000"/>
                <a:shade val="85000"/>
                <a:satMod val="230000"/>
              </a:schemeClr>
            </a:gs>
            <a:gs pos="25000">
              <a:schemeClr val="accent2">
                <a:hueOff val="0"/>
                <a:satOff val="0"/>
                <a:lumOff val="0"/>
                <a:alphaOff val="0"/>
                <a:tint val="90000"/>
                <a:shade val="70000"/>
                <a:satMod val="220000"/>
              </a:schemeClr>
            </a:gs>
            <a:gs pos="50000">
              <a:schemeClr val="accent2">
                <a:hueOff val="0"/>
                <a:satOff val="0"/>
                <a:lumOff val="0"/>
                <a:alphaOff val="0"/>
                <a:tint val="90000"/>
                <a:shade val="58000"/>
                <a:satMod val="225000"/>
              </a:schemeClr>
            </a:gs>
            <a:gs pos="65000">
              <a:schemeClr val="accent2">
                <a:hueOff val="0"/>
                <a:satOff val="0"/>
                <a:lumOff val="0"/>
                <a:alphaOff val="0"/>
                <a:tint val="90000"/>
                <a:shade val="58000"/>
                <a:satMod val="225000"/>
              </a:schemeClr>
            </a:gs>
            <a:gs pos="80000">
              <a:schemeClr val="accent2">
                <a:hueOff val="0"/>
                <a:satOff val="0"/>
                <a:lumOff val="0"/>
                <a:alphaOff val="0"/>
                <a:tint val="90000"/>
                <a:shade val="69000"/>
                <a:satMod val="220000"/>
              </a:schemeClr>
            </a:gs>
            <a:gs pos="100000">
              <a:schemeClr val="accent2">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сохранения высокого уровня долговой устойчивости, минимизации размеров дефицита и обеспечения ликвидности бюджета МОГО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a:off x="0" y="4575410"/>
        <a:ext cx="8136904" cy="750634"/>
      </dsp:txXfrm>
    </dsp:sp>
    <dsp:sp modelId="{93F8E0FC-A102-433C-9806-0F2E6368BF77}">
      <dsp:nvSpPr>
        <dsp:cNvPr id="0" name=""/>
        <dsp:cNvSpPr/>
      </dsp:nvSpPr>
      <dsp:spPr>
        <a:xfrm rot="10800000">
          <a:off x="0" y="3432194"/>
          <a:ext cx="8136904" cy="1154475"/>
        </a:xfrm>
        <a:prstGeom prst="upArrowCallout">
          <a:avLst/>
        </a:prstGeom>
        <a:gradFill rotWithShape="0">
          <a:gsLst>
            <a:gs pos="0">
              <a:schemeClr val="accent3">
                <a:hueOff val="0"/>
                <a:satOff val="0"/>
                <a:lumOff val="0"/>
                <a:alphaOff val="0"/>
                <a:tint val="75000"/>
                <a:shade val="85000"/>
                <a:satMod val="230000"/>
              </a:schemeClr>
            </a:gs>
            <a:gs pos="25000">
              <a:schemeClr val="accent3">
                <a:hueOff val="0"/>
                <a:satOff val="0"/>
                <a:lumOff val="0"/>
                <a:alphaOff val="0"/>
                <a:tint val="90000"/>
                <a:shade val="70000"/>
                <a:satMod val="220000"/>
              </a:schemeClr>
            </a:gs>
            <a:gs pos="50000">
              <a:schemeClr val="accent3">
                <a:hueOff val="0"/>
                <a:satOff val="0"/>
                <a:lumOff val="0"/>
                <a:alphaOff val="0"/>
                <a:tint val="90000"/>
                <a:shade val="58000"/>
                <a:satMod val="225000"/>
              </a:schemeClr>
            </a:gs>
            <a:gs pos="65000">
              <a:schemeClr val="accent3">
                <a:hueOff val="0"/>
                <a:satOff val="0"/>
                <a:lumOff val="0"/>
                <a:alphaOff val="0"/>
                <a:tint val="90000"/>
                <a:shade val="58000"/>
                <a:satMod val="225000"/>
              </a:schemeClr>
            </a:gs>
            <a:gs pos="80000">
              <a:schemeClr val="accent3">
                <a:hueOff val="0"/>
                <a:satOff val="0"/>
                <a:lumOff val="0"/>
                <a:alphaOff val="0"/>
                <a:tint val="90000"/>
                <a:shade val="69000"/>
                <a:satMod val="220000"/>
              </a:schemeClr>
            </a:gs>
            <a:gs pos="100000">
              <a:schemeClr val="accent3">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совершенствования системы управления муниципальными финансами</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3432194"/>
        <a:ext cx="8136904" cy="750143"/>
      </dsp:txXfrm>
    </dsp:sp>
    <dsp:sp modelId="{10C5B8AD-F987-4E0A-A2BC-BAD6057DF82B}">
      <dsp:nvSpPr>
        <dsp:cNvPr id="0" name=""/>
        <dsp:cNvSpPr/>
      </dsp:nvSpPr>
      <dsp:spPr>
        <a:xfrm rot="10800000">
          <a:off x="0" y="2288978"/>
          <a:ext cx="8136904" cy="1154475"/>
        </a:xfrm>
        <a:prstGeom prst="upArrowCallout">
          <a:avLst/>
        </a:prstGeom>
        <a:gradFill rotWithShape="0">
          <a:gsLst>
            <a:gs pos="0">
              <a:schemeClr val="accent4">
                <a:hueOff val="0"/>
                <a:satOff val="0"/>
                <a:lumOff val="0"/>
                <a:alphaOff val="0"/>
                <a:tint val="75000"/>
                <a:shade val="85000"/>
                <a:satMod val="230000"/>
              </a:schemeClr>
            </a:gs>
            <a:gs pos="25000">
              <a:schemeClr val="accent4">
                <a:hueOff val="0"/>
                <a:satOff val="0"/>
                <a:lumOff val="0"/>
                <a:alphaOff val="0"/>
                <a:tint val="90000"/>
                <a:shade val="70000"/>
                <a:satMod val="220000"/>
              </a:schemeClr>
            </a:gs>
            <a:gs pos="50000">
              <a:schemeClr val="accent4">
                <a:hueOff val="0"/>
                <a:satOff val="0"/>
                <a:lumOff val="0"/>
                <a:alphaOff val="0"/>
                <a:tint val="90000"/>
                <a:shade val="58000"/>
                <a:satMod val="225000"/>
              </a:schemeClr>
            </a:gs>
            <a:gs pos="65000">
              <a:schemeClr val="accent4">
                <a:hueOff val="0"/>
                <a:satOff val="0"/>
                <a:lumOff val="0"/>
                <a:alphaOff val="0"/>
                <a:tint val="90000"/>
                <a:shade val="58000"/>
                <a:satMod val="225000"/>
              </a:schemeClr>
            </a:gs>
            <a:gs pos="80000">
              <a:schemeClr val="accent4">
                <a:hueOff val="0"/>
                <a:satOff val="0"/>
                <a:lumOff val="0"/>
                <a:alphaOff val="0"/>
                <a:tint val="90000"/>
                <a:shade val="69000"/>
                <a:satMod val="220000"/>
              </a:schemeClr>
            </a:gs>
            <a:gs pos="100000">
              <a:schemeClr val="accent4">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сдерживания роста расходов бюджета МО ГО «Вуктыл», не обеспеченного увеличением доходов </a:t>
          </a:r>
        </a:p>
        <a:p>
          <a:pPr lvl="0" algn="ctr" defTabSz="622300" rtl="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и (или) оптимизацией расходов</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288978"/>
        <a:ext cx="8136904" cy="750143"/>
      </dsp:txXfrm>
    </dsp:sp>
    <dsp:sp modelId="{0242B510-62D7-4771-828D-7B42BE4E2B76}">
      <dsp:nvSpPr>
        <dsp:cNvPr id="0" name=""/>
        <dsp:cNvSpPr/>
      </dsp:nvSpPr>
      <dsp:spPr>
        <a:xfrm rot="10800000">
          <a:off x="0" y="1145763"/>
          <a:ext cx="8136904" cy="1154475"/>
        </a:xfrm>
        <a:prstGeom prst="upArrowCallout">
          <a:avLst/>
        </a:prstGeom>
        <a:gradFill rotWithShape="0">
          <a:gsLst>
            <a:gs pos="0">
              <a:schemeClr val="accent5">
                <a:hueOff val="0"/>
                <a:satOff val="0"/>
                <a:lumOff val="0"/>
                <a:alphaOff val="0"/>
                <a:tint val="75000"/>
                <a:shade val="85000"/>
                <a:satMod val="230000"/>
              </a:schemeClr>
            </a:gs>
            <a:gs pos="25000">
              <a:schemeClr val="accent5">
                <a:hueOff val="0"/>
                <a:satOff val="0"/>
                <a:lumOff val="0"/>
                <a:alphaOff val="0"/>
                <a:tint val="90000"/>
                <a:shade val="70000"/>
                <a:satMod val="220000"/>
              </a:schemeClr>
            </a:gs>
            <a:gs pos="50000">
              <a:schemeClr val="accent5">
                <a:hueOff val="0"/>
                <a:satOff val="0"/>
                <a:lumOff val="0"/>
                <a:alphaOff val="0"/>
                <a:tint val="90000"/>
                <a:shade val="58000"/>
                <a:satMod val="225000"/>
              </a:schemeClr>
            </a:gs>
            <a:gs pos="65000">
              <a:schemeClr val="accent5">
                <a:hueOff val="0"/>
                <a:satOff val="0"/>
                <a:lumOff val="0"/>
                <a:alphaOff val="0"/>
                <a:tint val="90000"/>
                <a:shade val="58000"/>
                <a:satMod val="225000"/>
              </a:schemeClr>
            </a:gs>
            <a:gs pos="80000">
              <a:schemeClr val="accent5">
                <a:hueOff val="0"/>
                <a:satOff val="0"/>
                <a:lumOff val="0"/>
                <a:alphaOff val="0"/>
                <a:tint val="90000"/>
                <a:shade val="69000"/>
                <a:satMod val="220000"/>
              </a:schemeClr>
            </a:gs>
            <a:gs pos="100000">
              <a:schemeClr val="accent5">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Обеспечения роста налоговых и неналоговых доходов бюджета МО ГО «Вуктыл»</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1145763"/>
        <a:ext cx="8136904" cy="750143"/>
      </dsp:txXfrm>
    </dsp:sp>
    <dsp:sp modelId="{091B5131-B7F3-426A-A3C1-17D27330E4D6}">
      <dsp:nvSpPr>
        <dsp:cNvPr id="0" name=""/>
        <dsp:cNvSpPr/>
      </dsp:nvSpPr>
      <dsp:spPr>
        <a:xfrm rot="10800000">
          <a:off x="0" y="2547"/>
          <a:ext cx="8136904" cy="1154475"/>
        </a:xfrm>
        <a:prstGeom prst="upArrowCallout">
          <a:avLst/>
        </a:prstGeom>
        <a:gradFill rotWithShape="0">
          <a:gsLst>
            <a:gs pos="0">
              <a:schemeClr val="accent6">
                <a:hueOff val="0"/>
                <a:satOff val="0"/>
                <a:lumOff val="0"/>
                <a:alphaOff val="0"/>
                <a:tint val="75000"/>
                <a:shade val="85000"/>
                <a:satMod val="230000"/>
              </a:schemeClr>
            </a:gs>
            <a:gs pos="25000">
              <a:schemeClr val="accent6">
                <a:hueOff val="0"/>
                <a:satOff val="0"/>
                <a:lumOff val="0"/>
                <a:alphaOff val="0"/>
                <a:tint val="90000"/>
                <a:shade val="70000"/>
                <a:satMod val="220000"/>
              </a:schemeClr>
            </a:gs>
            <a:gs pos="50000">
              <a:schemeClr val="accent6">
                <a:hueOff val="0"/>
                <a:satOff val="0"/>
                <a:lumOff val="0"/>
                <a:alphaOff val="0"/>
                <a:tint val="90000"/>
                <a:shade val="58000"/>
                <a:satMod val="225000"/>
              </a:schemeClr>
            </a:gs>
            <a:gs pos="65000">
              <a:schemeClr val="accent6">
                <a:hueOff val="0"/>
                <a:satOff val="0"/>
                <a:lumOff val="0"/>
                <a:alphaOff val="0"/>
                <a:tint val="90000"/>
                <a:shade val="58000"/>
                <a:satMod val="225000"/>
              </a:schemeClr>
            </a:gs>
            <a:gs pos="80000">
              <a:schemeClr val="accent6">
                <a:hueOff val="0"/>
                <a:satOff val="0"/>
                <a:lumOff val="0"/>
                <a:alphaOff val="0"/>
                <a:tint val="90000"/>
                <a:shade val="69000"/>
                <a:satMod val="220000"/>
              </a:schemeClr>
            </a:gs>
            <a:gs pos="100000">
              <a:schemeClr val="accent6">
                <a:hueOff val="0"/>
                <a:satOff val="0"/>
                <a:lumOff val="0"/>
                <a:alphaOff val="0"/>
                <a:tint val="77000"/>
                <a:shade val="80000"/>
                <a:satMod val="230000"/>
              </a:schemeClr>
            </a:gs>
          </a:gsLst>
          <a:lin ang="5400000" scaled="1"/>
        </a:gradFill>
        <a:ln>
          <a:noFill/>
        </a:ln>
        <a:effectLst>
          <a:outerShdw blurRad="76200" dist="50800" dir="5400000" rotWithShape="0">
            <a:srgbClr val="4E3B30">
              <a:alpha val="60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Сохранение, укрепление устойчивости и сбалансированности бюджетной системы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городского округа «Вуктыл» </a:t>
          </a:r>
        </a:p>
        <a:p>
          <a:pPr lvl="0" algn="ctr" defTabSz="622300">
            <a:lnSpc>
              <a:spcPct val="90000"/>
            </a:lnSpc>
            <a:spcBef>
              <a:spcPct val="0"/>
            </a:spcBef>
            <a:spcAft>
              <a:spcPct val="35000"/>
            </a:spcAft>
          </a:pPr>
          <a:r>
            <a:rPr lang="ru-RU" sz="1400" b="1" kern="1200" dirty="0" smtClean="0">
              <a:solidFill>
                <a:schemeClr val="tx1"/>
              </a:solidFill>
              <a:latin typeface="Times New Roman" panose="02020603050405020304" pitchFamily="18" charset="0"/>
              <a:cs typeface="Times New Roman" panose="02020603050405020304" pitchFamily="18" charset="0"/>
            </a:rPr>
            <a:t>в том числе за счет:</a:t>
          </a:r>
          <a:endParaRPr lang="ru-RU" sz="1400" b="1" kern="1200" dirty="0">
            <a:solidFill>
              <a:schemeClr val="tx1"/>
            </a:solidFill>
            <a:latin typeface="Times New Roman" panose="02020603050405020304" pitchFamily="18" charset="0"/>
            <a:cs typeface="Times New Roman" panose="02020603050405020304" pitchFamily="18" charset="0"/>
          </a:endParaRPr>
        </a:p>
      </dsp:txBody>
      <dsp:txXfrm rot="10800000">
        <a:off x="0" y="2547"/>
        <a:ext cx="8136904" cy="75014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0.37903</cdr:x>
      <cdr:y>0.70392</cdr:y>
    </cdr:from>
    <cdr:to>
      <cdr:x>0.55712</cdr:x>
      <cdr:y>0.8688</cdr:y>
    </cdr:to>
    <cdr:sp macro="" textlink="">
      <cdr:nvSpPr>
        <cdr:cNvPr id="2" name="TextBox 1"/>
        <cdr:cNvSpPr txBox="1"/>
      </cdr:nvSpPr>
      <cdr:spPr>
        <a:xfrm xmlns:a="http://schemas.openxmlformats.org/drawingml/2006/main">
          <a:off x="3384376" y="2331640"/>
          <a:ext cx="1590151" cy="546139"/>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Целевые средства из </a:t>
          </a:r>
        </a:p>
        <a:p xmlns:a="http://schemas.openxmlformats.org/drawingml/2006/main">
          <a:r>
            <a:rPr lang="ru-RU" sz="1200" b="1" dirty="0">
              <a:latin typeface="Times New Roman" panose="02020603050405020304" pitchFamily="18" charset="0"/>
              <a:cs typeface="Times New Roman" panose="02020603050405020304" pitchFamily="18" charset="0"/>
            </a:rPr>
            <a:t> </a:t>
          </a:r>
          <a:r>
            <a:rPr lang="ru-RU" sz="1200" b="1" dirty="0" smtClean="0">
              <a:latin typeface="Times New Roman" panose="02020603050405020304" pitchFamily="18" charset="0"/>
              <a:cs typeface="Times New Roman" panose="02020603050405020304" pitchFamily="18" charset="0"/>
            </a:rPr>
            <a:t>       ФБ РФ и РБ РК</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0.59677</cdr:x>
      <cdr:y>0.70392</cdr:y>
    </cdr:from>
    <cdr:to>
      <cdr:x>0.74905</cdr:x>
      <cdr:y>0.77232</cdr:y>
    </cdr:to>
    <cdr:sp macro="" textlink="">
      <cdr:nvSpPr>
        <cdr:cNvPr id="3" name="TextBox 1"/>
        <cdr:cNvSpPr txBox="1"/>
      </cdr:nvSpPr>
      <cdr:spPr>
        <a:xfrm xmlns:a="http://schemas.openxmlformats.org/drawingml/2006/main">
          <a:off x="5328592" y="2331640"/>
          <a:ext cx="1359686" cy="22657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Собственные</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0.75806</cdr:x>
      <cdr:y>0.69565</cdr:y>
    </cdr:from>
    <cdr:to>
      <cdr:x>0.93159</cdr:x>
      <cdr:y>0.83879</cdr:y>
    </cdr:to>
    <cdr:sp macro="" textlink="">
      <cdr:nvSpPr>
        <cdr:cNvPr id="4" name="TextBox 1"/>
        <cdr:cNvSpPr txBox="1"/>
      </cdr:nvSpPr>
      <cdr:spPr>
        <a:xfrm xmlns:a="http://schemas.openxmlformats.org/drawingml/2006/main">
          <a:off x="6768752" y="2304256"/>
          <a:ext cx="1549391" cy="474131"/>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Прочие безвозмездные </a:t>
          </a:r>
        </a:p>
        <a:p xmlns:a="http://schemas.openxmlformats.org/drawingml/2006/main">
          <a:pPr algn="ctr"/>
          <a:r>
            <a:rPr lang="ru-RU" sz="1200" b="1" dirty="0" smtClean="0">
              <a:latin typeface="Times New Roman" panose="02020603050405020304" pitchFamily="18" charset="0"/>
              <a:cs typeface="Times New Roman" panose="02020603050405020304" pitchFamily="18" charset="0"/>
            </a:rPr>
            <a:t>поступления</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0.70429</cdr:x>
      <cdr:y>0.00894</cdr:y>
    </cdr:from>
    <cdr:to>
      <cdr:x>0.80429</cdr:x>
      <cdr:y>0.16968</cdr:y>
    </cdr:to>
    <cdr:sp macro="" textlink="">
      <cdr:nvSpPr>
        <cdr:cNvPr id="2" name="TextBox 1"/>
        <cdr:cNvSpPr txBox="1"/>
      </cdr:nvSpPr>
      <cdr:spPr>
        <a:xfrm xmlns:a="http://schemas.openxmlformats.org/drawingml/2006/main">
          <a:off x="6440033" y="5085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userShapes>
</file>

<file path=ppt/drawings/drawing3.xml><?xml version="1.0" encoding="utf-8"?>
<c:userShapes xmlns:c="http://schemas.openxmlformats.org/drawingml/2006/chart">
  <cdr:relSizeAnchor xmlns:cdr="http://schemas.openxmlformats.org/drawingml/2006/chartDrawing">
    <cdr:from>
      <cdr:x>0.88695</cdr:x>
      <cdr:y>0.06451</cdr:y>
    </cdr:from>
    <cdr:to>
      <cdr:x>0.96857</cdr:x>
      <cdr:y>0.10033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0.17475</cdr:x>
      <cdr:y>0.24324</cdr:y>
    </cdr:from>
    <cdr:to>
      <cdr:x>0.31351</cdr:x>
      <cdr:y>0.64774</cdr:y>
    </cdr:to>
    <cdr:sp macro="" textlink="">
      <cdr:nvSpPr>
        <cdr:cNvPr id="3" name="TextBox 2"/>
        <cdr:cNvSpPr txBox="1"/>
      </cdr:nvSpPr>
      <cdr:spPr>
        <a:xfrm xmlns:a="http://schemas.openxmlformats.org/drawingml/2006/main">
          <a:off x="1656184" y="1702288"/>
          <a:ext cx="1689599" cy="2944191"/>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На реализацию майских </a:t>
          </a:r>
        </a:p>
        <a:p xmlns:a="http://schemas.openxmlformats.org/drawingml/2006/main">
          <a:pPr algn="ct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необходимо 216 621,2 тыс. руб.,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из  них  за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счет  средств  МБ  57 647,3т.р., </a:t>
          </a:r>
        </a:p>
        <a:p xmlns:a="http://schemas.openxmlformats.org/drawingml/2006/main">
          <a:pPr algn="ctr"/>
          <a:r>
            <a:rPr lang="ru-RU" sz="1200" b="1" dirty="0" smtClean="0">
              <a:solidFill>
                <a:schemeClr val="tx1"/>
              </a:solidFill>
              <a:latin typeface="Times New Roman" panose="02020603050405020304" pitchFamily="18" charset="0"/>
              <a:cs typeface="Times New Roman" panose="02020603050405020304" pitchFamily="18" charset="0"/>
            </a:rPr>
            <a:t>за счет средств РБ – 158 973,9</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т.р. </a:t>
          </a:r>
          <a:endParaRPr lang="ru-RU" sz="1200" b="1" dirty="0">
            <a:solidFill>
              <a:schemeClr val="bg1">
                <a:lumMod val="10000"/>
              </a:schemeClr>
            </a:solidFill>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0.04678</cdr:x>
      <cdr:y>0.06028</cdr:y>
    </cdr:from>
    <cdr:to>
      <cdr:x>0.10884</cdr:x>
      <cdr:y>0.09891</cdr:y>
    </cdr:to>
    <cdr:sp macro="" textlink="">
      <cdr:nvSpPr>
        <cdr:cNvPr id="4" name="TextBox 3"/>
        <cdr:cNvSpPr txBox="1"/>
      </cdr:nvSpPr>
      <cdr:spPr>
        <a:xfrm xmlns:a="http://schemas.openxmlformats.org/drawingml/2006/main">
          <a:off x="488464" y="449352"/>
          <a:ext cx="648072" cy="28803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err="1" smtClean="0"/>
            <a:t>тыс.руб</a:t>
          </a:r>
          <a:r>
            <a:rPr lang="ru-RU" sz="1100" b="1" dirty="0" smtClean="0"/>
            <a:t>.</a:t>
          </a:r>
          <a:endParaRPr lang="ru-RU" sz="1100" b="1" dirty="0"/>
        </a:p>
      </cdr:txBody>
    </cdr:sp>
  </cdr:relSizeAnchor>
</c:userShapes>
</file>

<file path=ppt/drawings/drawing4.xml><?xml version="1.0" encoding="utf-8"?>
<c:userShapes xmlns:c="http://schemas.openxmlformats.org/drawingml/2006/chart">
  <cdr:relSizeAnchor xmlns:cdr="http://schemas.openxmlformats.org/drawingml/2006/chartDrawing">
    <cdr:from>
      <cdr:x>0.8827</cdr:x>
      <cdr:y>0.05151</cdr:y>
    </cdr:from>
    <cdr:to>
      <cdr:x>0.96832</cdr:x>
      <cdr:y>0.08783</cdr:y>
    </cdr:to>
    <cdr:sp macro="" textlink="">
      <cdr:nvSpPr>
        <cdr:cNvPr id="2" name="TextBox 1"/>
        <cdr:cNvSpPr txBox="1"/>
      </cdr:nvSpPr>
      <cdr:spPr>
        <a:xfrm xmlns:a="http://schemas.openxmlformats.org/drawingml/2006/main">
          <a:off x="8331986" y="187204"/>
          <a:ext cx="590886" cy="21599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ru-RU"/>
        </a:p>
      </cdr:txBody>
    </cdr:sp>
  </cdr:relSizeAnchor>
  <cdr:relSizeAnchor xmlns:cdr="http://schemas.openxmlformats.org/drawingml/2006/chartDrawing">
    <cdr:from>
      <cdr:x>0.28272</cdr:x>
      <cdr:y>0.24453</cdr:y>
    </cdr:from>
    <cdr:to>
      <cdr:x>0.41973</cdr:x>
      <cdr:y>0.63778</cdr:y>
    </cdr:to>
    <cdr:sp macro="" textlink="">
      <cdr:nvSpPr>
        <cdr:cNvPr id="3" name="TextBox 2"/>
        <cdr:cNvSpPr txBox="1"/>
      </cdr:nvSpPr>
      <cdr:spPr>
        <a:xfrm xmlns:a="http://schemas.openxmlformats.org/drawingml/2006/main">
          <a:off x="2952328" y="1822573"/>
          <a:ext cx="1430737" cy="293101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Целевые показатели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з</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аработной платы</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у</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становленные для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о</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тдельных категорий</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р</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аботников</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бюджетной сферы </a:t>
          </a:r>
        </a:p>
        <a:p xmlns:a="http://schemas.openxmlformats.org/drawingml/2006/main">
          <a:pPr algn="ctr">
            <a:lnSpc>
              <a:spcPts val="1400"/>
            </a:lnSpc>
          </a:pPr>
          <a:r>
            <a:rPr lang="ru-RU" sz="1200" b="1" dirty="0">
              <a:solidFill>
                <a:schemeClr val="bg1">
                  <a:lumMod val="10000"/>
                </a:schemeClr>
              </a:solidFill>
              <a:latin typeface="Times New Roman" panose="02020603050405020304" pitchFamily="18" charset="0"/>
              <a:cs typeface="Times New Roman" panose="02020603050405020304" pitchFamily="18" charset="0"/>
            </a:rPr>
            <a:t>н</a:t>
          </a: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а реализацию майских </a:t>
          </a:r>
        </a:p>
        <a:p xmlns:a="http://schemas.openxmlformats.org/drawingml/2006/main">
          <a:pPr algn="ctr">
            <a:lnSpc>
              <a:spcPts val="1400"/>
            </a:lnSpc>
          </a:pPr>
          <a:r>
            <a:rPr lang="ru-RU" sz="1200" b="1" dirty="0" smtClean="0">
              <a:solidFill>
                <a:schemeClr val="bg1">
                  <a:lumMod val="10000"/>
                </a:schemeClr>
              </a:solidFill>
              <a:latin typeface="Times New Roman" panose="02020603050405020304" pitchFamily="18" charset="0"/>
              <a:cs typeface="Times New Roman" panose="02020603050405020304" pitchFamily="18" charset="0"/>
            </a:rPr>
            <a:t>указов в 2019 году </a:t>
          </a:r>
        </a:p>
        <a:p xmlns:a="http://schemas.openxmlformats.org/drawingml/2006/main">
          <a:pPr algn="ctr">
            <a:lnSpc>
              <a:spcPts val="1300"/>
            </a:lnSpc>
          </a:pPr>
          <a:r>
            <a:rPr lang="ru-RU" sz="1200" b="1" dirty="0" smtClean="0">
              <a:solidFill>
                <a:schemeClr val="bg1">
                  <a:lumMod val="10000"/>
                </a:schemeClr>
              </a:solidFill>
            </a:rPr>
            <a:t> </a:t>
          </a:r>
          <a:endParaRPr lang="ru-RU" sz="1200" b="1" dirty="0">
            <a:solidFill>
              <a:schemeClr val="bg1">
                <a:lumMod val="10000"/>
              </a:schemeClr>
            </a:solidFill>
          </a:endParaRPr>
        </a:p>
      </cdr:txBody>
    </cdr:sp>
  </cdr:relSizeAnchor>
  <cdr:relSizeAnchor xmlns:cdr="http://schemas.openxmlformats.org/drawingml/2006/chartDrawing">
    <cdr:from>
      <cdr:x>0.48269</cdr:x>
      <cdr:y>0.10096</cdr:y>
    </cdr:from>
    <cdr:to>
      <cdr:x>0.51509</cdr:x>
      <cdr:y>0.13961</cdr:y>
    </cdr:to>
    <cdr:sp macro="" textlink="">
      <cdr:nvSpPr>
        <cdr:cNvPr id="4" name="TextBox 3"/>
        <cdr:cNvSpPr txBox="1"/>
      </cdr:nvSpPr>
      <cdr:spPr>
        <a:xfrm xmlns:a="http://schemas.openxmlformats.org/drawingml/2006/main">
          <a:off x="5040560" y="752469"/>
          <a:ext cx="338340" cy="28807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100" b="1" dirty="0" smtClean="0"/>
            <a:t>руб.</a:t>
          </a:r>
          <a:endParaRPr lang="ru-RU" sz="1100" b="1" dirty="0"/>
        </a:p>
      </cdr:txBody>
    </cdr:sp>
  </cdr:relSizeAnchor>
</c:userShapes>
</file>

<file path=ppt/drawings/drawing5.xml><?xml version="1.0" encoding="utf-8"?>
<c:userShapes xmlns:c="http://schemas.openxmlformats.org/drawingml/2006/chart">
  <cdr:relSizeAnchor xmlns:cdr="http://schemas.openxmlformats.org/drawingml/2006/chartDrawing">
    <cdr:from>
      <cdr:x>0.01247</cdr:x>
      <cdr:y>0.83871</cdr:y>
    </cdr:from>
    <cdr:to>
      <cdr:x>0.12222</cdr:x>
      <cdr:y>0.99028</cdr:y>
    </cdr:to>
    <cdr:sp macro="" textlink="">
      <cdr:nvSpPr>
        <cdr:cNvPr id="2" name="TextBox 1"/>
        <cdr:cNvSpPr txBox="1"/>
      </cdr:nvSpPr>
      <cdr:spPr>
        <a:xfrm xmlns:a="http://schemas.openxmlformats.org/drawingml/2006/main">
          <a:off x="80796" y="1872208"/>
          <a:ext cx="711292" cy="33833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ru-RU" sz="1200" b="1" dirty="0" smtClean="0">
              <a:latin typeface="Times New Roman" panose="02020603050405020304" pitchFamily="18" charset="0"/>
              <a:cs typeface="Times New Roman" panose="02020603050405020304" pitchFamily="18" charset="0"/>
            </a:rPr>
            <a:t>2019 год</a:t>
          </a:r>
          <a:endParaRPr lang="ru-RU" sz="1200" b="1" dirty="0">
            <a:latin typeface="Times New Roman" panose="02020603050405020304" pitchFamily="18" charset="0"/>
            <a:cs typeface="Times New Roman" panose="02020603050405020304" pitchFamily="18" charset="0"/>
          </a:endParaRPr>
        </a:p>
      </cdr:txBody>
    </cdr:sp>
  </cdr:relSizeAnchor>
  <cdr:relSizeAnchor xmlns:cdr="http://schemas.openxmlformats.org/drawingml/2006/chartDrawing">
    <cdr:from>
      <cdr:x>0.87778</cdr:x>
      <cdr:y>0.84843</cdr:y>
    </cdr:from>
    <cdr:to>
      <cdr:x>0.98753</cdr:x>
      <cdr:y>1</cdr:y>
    </cdr:to>
    <cdr:sp macro="" textlink="">
      <cdr:nvSpPr>
        <cdr:cNvPr id="3" name="TextBox 1"/>
        <cdr:cNvSpPr txBox="1"/>
      </cdr:nvSpPr>
      <cdr:spPr>
        <a:xfrm xmlns:a="http://schemas.openxmlformats.org/drawingml/2006/main">
          <a:off x="5688632" y="1893912"/>
          <a:ext cx="711292" cy="338336"/>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ru-RU" sz="1200" b="1" dirty="0" smtClean="0">
              <a:latin typeface="Times New Roman" panose="02020603050405020304" pitchFamily="18" charset="0"/>
              <a:cs typeface="Times New Roman" panose="02020603050405020304" pitchFamily="18" charset="0"/>
            </a:rPr>
            <a:t>2020 год</a:t>
          </a:r>
          <a:endParaRPr lang="ru-RU" sz="1200" b="1" dirty="0">
            <a:latin typeface="Times New Roman" panose="02020603050405020304" pitchFamily="18" charset="0"/>
            <a:cs typeface="Times New Roman" panose="02020603050405020304" pitchFamily="18"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p:cNvSpPr>
          <p:nvPr>
            <p:ph type="body"/>
          </p:nvPr>
        </p:nvSpPr>
        <p:spPr>
          <a:xfrm>
            <a:off x="756177" y="5078520"/>
            <a:ext cx="6049052" cy="4811040"/>
          </a:xfrm>
          <a:prstGeom prst="rect">
            <a:avLst/>
          </a:prstGeom>
        </p:spPr>
        <p:txBody>
          <a:bodyPr lIns="0" tIns="0" rIns="0" bIns="0"/>
          <a:lstStyle/>
          <a:p>
            <a:r>
              <a:rPr lang="ru-RU" sz="2000" b="0" strike="noStrike" spc="-1">
                <a:latin typeface="Arial"/>
              </a:rPr>
              <a:t>Для правки формата примечаний щёлкните мышью</a:t>
            </a:r>
          </a:p>
        </p:txBody>
      </p:sp>
      <p:sp>
        <p:nvSpPr>
          <p:cNvPr id="83" name="PlaceHolder 2"/>
          <p:cNvSpPr>
            <a:spLocks noGrp="1"/>
          </p:cNvSpPr>
          <p:nvPr>
            <p:ph type="hdr"/>
          </p:nvPr>
        </p:nvSpPr>
        <p:spPr>
          <a:xfrm>
            <a:off x="0" y="0"/>
            <a:ext cx="3281446" cy="534240"/>
          </a:xfrm>
          <a:prstGeom prst="rect">
            <a:avLst/>
          </a:prstGeom>
        </p:spPr>
        <p:txBody>
          <a:bodyPr lIns="0" tIns="0" rIns="0" bIns="0"/>
          <a:lstStyle/>
          <a:p>
            <a:r>
              <a:rPr lang="ru-RU" sz="1400" b="0" strike="noStrike" spc="-1">
                <a:latin typeface="Times New Roman"/>
              </a:rPr>
              <a:t>&lt;верхний колонтитул&gt;</a:t>
            </a:r>
          </a:p>
        </p:txBody>
      </p:sp>
      <p:sp>
        <p:nvSpPr>
          <p:cNvPr id="84" name="PlaceHolder 3"/>
          <p:cNvSpPr>
            <a:spLocks noGrp="1"/>
          </p:cNvSpPr>
          <p:nvPr>
            <p:ph type="dt"/>
          </p:nvPr>
        </p:nvSpPr>
        <p:spPr>
          <a:xfrm>
            <a:off x="4279959" y="0"/>
            <a:ext cx="3281446" cy="534240"/>
          </a:xfrm>
          <a:prstGeom prst="rect">
            <a:avLst/>
          </a:prstGeom>
        </p:spPr>
        <p:txBody>
          <a:bodyPr lIns="0" tIns="0" rIns="0" bIns="0"/>
          <a:lstStyle/>
          <a:p>
            <a:pPr algn="r"/>
            <a:r>
              <a:rPr lang="ru-RU" sz="1400" b="0" strike="noStrike" spc="-1">
                <a:latin typeface="Times New Roman"/>
              </a:rPr>
              <a:t>&lt;дата/время&gt;</a:t>
            </a:r>
          </a:p>
        </p:txBody>
      </p:sp>
      <p:sp>
        <p:nvSpPr>
          <p:cNvPr id="85" name="PlaceHolder 4"/>
          <p:cNvSpPr>
            <a:spLocks noGrp="1"/>
          </p:cNvSpPr>
          <p:nvPr>
            <p:ph type="ftr"/>
          </p:nvPr>
        </p:nvSpPr>
        <p:spPr>
          <a:xfrm>
            <a:off x="0" y="10157400"/>
            <a:ext cx="3281446" cy="534240"/>
          </a:xfrm>
          <a:prstGeom prst="rect">
            <a:avLst/>
          </a:prstGeom>
        </p:spPr>
        <p:txBody>
          <a:bodyPr lIns="0" tIns="0" rIns="0" bIns="0" anchor="b"/>
          <a:lstStyle/>
          <a:p>
            <a:r>
              <a:rPr lang="ru-RU" sz="1400" b="0" strike="noStrike" spc="-1">
                <a:latin typeface="Times New Roman"/>
              </a:rPr>
              <a:t>&lt;нижний колонтитул&gt;</a:t>
            </a:r>
          </a:p>
        </p:txBody>
      </p:sp>
      <p:sp>
        <p:nvSpPr>
          <p:cNvPr id="86" name="PlaceHolder 5"/>
          <p:cNvSpPr>
            <a:spLocks noGrp="1"/>
          </p:cNvSpPr>
          <p:nvPr>
            <p:ph type="sldNum"/>
          </p:nvPr>
        </p:nvSpPr>
        <p:spPr>
          <a:xfrm>
            <a:off x="4279959" y="10157400"/>
            <a:ext cx="3281446" cy="534240"/>
          </a:xfrm>
          <a:prstGeom prst="rect">
            <a:avLst/>
          </a:prstGeom>
        </p:spPr>
        <p:txBody>
          <a:bodyPr lIns="0" tIns="0" rIns="0" bIns="0" anchor="b"/>
          <a:lstStyle/>
          <a:p>
            <a:pPr algn="r"/>
            <a:fld id="{F0093B78-27C9-4C5E-8006-BE1E272733A3}" type="slidenum">
              <a:rPr lang="ru-RU" sz="1400" b="0" strike="noStrike" spc="-1">
                <a:latin typeface="Times New Roman"/>
              </a:rPr>
              <a:t>‹#›</a:t>
            </a:fld>
            <a:endParaRPr lang="ru-RU" sz="1400" b="0" strike="noStrike" spc="-1">
              <a:latin typeface="Times New Roman"/>
            </a:endParaRPr>
          </a:p>
        </p:txBody>
      </p:sp>
    </p:spTree>
    <p:extLst>
      <p:ext uri="{BB962C8B-B14F-4D97-AF65-F5344CB8AC3E}">
        <p14:creationId xmlns:p14="http://schemas.microsoft.com/office/powerpoint/2010/main" val="9504487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A1550CE-D0CC-4EF8-90BC-BCC330985FC6}" type="slidenum">
              <a:rPr lang="ru-RU" sz="1200" b="0" strike="noStrike" spc="-1">
                <a:solidFill>
                  <a:srgbClr val="000000"/>
                </a:solidFill>
                <a:latin typeface="Franklin Gothic Book"/>
                <a:ea typeface="Microsoft YaHei"/>
              </a:rPr>
              <a:t>1</a:t>
            </a:fld>
            <a:endParaRPr lang="ru-RU" sz="1200" b="0" strike="noStrike" spc="-1">
              <a:latin typeface="Times New Roman"/>
            </a:endParaRPr>
          </a:p>
        </p:txBody>
      </p:sp>
      <p:sp>
        <p:nvSpPr>
          <p:cNvPr id="711"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34F99E1-630A-4D36-A337-730C57014AE3}" type="slidenum">
              <a:rPr lang="ru-RU" sz="1200" b="0" strike="noStrike" spc="-1">
                <a:solidFill>
                  <a:srgbClr val="000000"/>
                </a:solidFill>
                <a:latin typeface="Franklin Gothic Book"/>
                <a:ea typeface="Microsoft YaHei"/>
              </a:rPr>
              <a:t>10</a:t>
            </a:fld>
            <a:endParaRPr lang="ru-RU" sz="1200" b="0" strike="noStrike" spc="-1">
              <a:latin typeface="Times New Roman"/>
            </a:endParaRPr>
          </a:p>
        </p:txBody>
      </p:sp>
      <p:sp>
        <p:nvSpPr>
          <p:cNvPr id="7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E41C104-B131-4890-8911-9EECC288561C}" type="slidenum">
              <a:rPr lang="ru-RU" sz="1200" b="0" strike="noStrike" spc="-1">
                <a:solidFill>
                  <a:srgbClr val="000000"/>
                </a:solidFill>
                <a:latin typeface="Franklin Gothic Book"/>
                <a:ea typeface="Microsoft YaHei"/>
              </a:rPr>
              <a:t>11</a:t>
            </a:fld>
            <a:endParaRPr lang="ru-RU" sz="1200" b="0" strike="noStrike" spc="-1">
              <a:latin typeface="Times New Roman"/>
            </a:endParaRPr>
          </a:p>
        </p:txBody>
      </p:sp>
      <p:sp>
        <p:nvSpPr>
          <p:cNvPr id="7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6439A-E98A-4F47-A0E4-50F79420D0F8}" type="slidenum">
              <a:rPr lang="ru-RU" sz="1200" b="0" strike="noStrike" spc="-1">
                <a:solidFill>
                  <a:srgbClr val="000000"/>
                </a:solidFill>
                <a:latin typeface="Franklin Gothic Book"/>
                <a:ea typeface="Microsoft YaHei"/>
              </a:rPr>
              <a:t>12</a:t>
            </a:fld>
            <a:endParaRPr lang="ru-RU" sz="1200" b="0" strike="noStrike" spc="-1">
              <a:latin typeface="Times New Roman"/>
            </a:endParaRPr>
          </a:p>
        </p:txBody>
      </p:sp>
      <p:sp>
        <p:nvSpPr>
          <p:cNvPr id="7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4C3E68A-DEEA-4A3F-BCE3-0E05CCD834CA}" type="slidenum">
              <a:rPr lang="ru-RU" sz="1200" b="0" strike="noStrike" spc="-1">
                <a:solidFill>
                  <a:srgbClr val="000000"/>
                </a:solidFill>
                <a:latin typeface="Franklin Gothic Book"/>
                <a:ea typeface="Microsoft YaHei"/>
              </a:rPr>
              <a:t>13</a:t>
            </a:fld>
            <a:endParaRPr lang="ru-RU" sz="1200" b="0" strike="noStrike" spc="-1">
              <a:latin typeface="Times New Roman"/>
            </a:endParaRPr>
          </a:p>
        </p:txBody>
      </p:sp>
      <p:sp>
        <p:nvSpPr>
          <p:cNvPr id="7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6E71D6F-07DC-4CB2-BFF2-9D91A3A9E7DC}" type="slidenum">
              <a:rPr lang="ru-RU" sz="1200" b="0" strike="noStrike" spc="-1">
                <a:solidFill>
                  <a:srgbClr val="000000"/>
                </a:solidFill>
                <a:latin typeface="Franklin Gothic Book"/>
                <a:ea typeface="Microsoft YaHei"/>
              </a:rPr>
              <a:t>14</a:t>
            </a:fld>
            <a:endParaRPr lang="ru-RU" sz="1200" b="0" strike="noStrike" spc="-1">
              <a:latin typeface="Times New Roman"/>
            </a:endParaRPr>
          </a:p>
        </p:txBody>
      </p:sp>
      <p:sp>
        <p:nvSpPr>
          <p:cNvPr id="7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5501C20-9CAA-4E39-80AB-4698DC35B996}" type="slidenum">
              <a:rPr lang="ru-RU" sz="1200" b="0" strike="noStrike" spc="-1">
                <a:solidFill>
                  <a:srgbClr val="000000"/>
                </a:solidFill>
                <a:latin typeface="Franklin Gothic Book"/>
                <a:ea typeface="Microsoft YaHei"/>
              </a:rPr>
              <a:t>15</a:t>
            </a:fld>
            <a:endParaRPr lang="ru-RU" sz="1200" b="0" strike="noStrike" spc="-1">
              <a:latin typeface="Times New Roman"/>
            </a:endParaRPr>
          </a:p>
        </p:txBody>
      </p:sp>
      <p:sp>
        <p:nvSpPr>
          <p:cNvPr id="7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51D1BFF-64C7-4ECF-AFB3-962E608787BA}" type="slidenum">
              <a:rPr lang="ru-RU" sz="1200" b="0" strike="noStrike" spc="-1">
                <a:solidFill>
                  <a:srgbClr val="000000"/>
                </a:solidFill>
                <a:latin typeface="Franklin Gothic Book"/>
                <a:ea typeface="Microsoft YaHei"/>
              </a:rPr>
              <a:t>16</a:t>
            </a:fld>
            <a:endParaRPr lang="ru-RU" sz="1200" b="0" strike="noStrike" spc="-1">
              <a:latin typeface="Times New Roman"/>
            </a:endParaRPr>
          </a:p>
        </p:txBody>
      </p:sp>
      <p:sp>
        <p:nvSpPr>
          <p:cNvPr id="7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FFD1D92-052C-4156-924B-6DC2A6DCACD5}" type="slidenum">
              <a:rPr lang="ru-RU" sz="1200" b="0" strike="noStrike" spc="-1">
                <a:solidFill>
                  <a:srgbClr val="000000"/>
                </a:solidFill>
                <a:latin typeface="Franklin Gothic Book"/>
                <a:ea typeface="Microsoft YaHei"/>
              </a:rPr>
              <a:t>17</a:t>
            </a:fld>
            <a:endParaRPr lang="ru-RU" sz="1200" b="0" strike="noStrike" spc="-1">
              <a:latin typeface="Times New Roman"/>
            </a:endParaRPr>
          </a:p>
        </p:txBody>
      </p:sp>
      <p:sp>
        <p:nvSpPr>
          <p:cNvPr id="7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159E889-F110-4AEF-BC08-E0417F0B0CBF}" type="slidenum">
              <a:rPr lang="ru-RU" sz="1200" b="0" strike="noStrike" spc="-1">
                <a:solidFill>
                  <a:srgbClr val="000000"/>
                </a:solidFill>
                <a:latin typeface="Franklin Gothic Book"/>
                <a:ea typeface="Microsoft YaHei"/>
              </a:rPr>
              <a:t>18</a:t>
            </a:fld>
            <a:endParaRPr lang="ru-RU" sz="1200" b="0" strike="noStrike" spc="-1">
              <a:latin typeface="Times New Roman"/>
            </a:endParaRPr>
          </a:p>
        </p:txBody>
      </p:sp>
      <p:sp>
        <p:nvSpPr>
          <p:cNvPr id="7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A84C0CB-A246-4061-98EB-4DA20EC75283}" type="slidenum">
              <a:rPr lang="ru-RU" sz="1200" b="0" strike="noStrike" spc="-1">
                <a:solidFill>
                  <a:srgbClr val="000000"/>
                </a:solidFill>
                <a:latin typeface="Franklin Gothic Book"/>
                <a:ea typeface="Microsoft YaHei"/>
              </a:rPr>
              <a:t>19</a:t>
            </a:fld>
            <a:endParaRPr lang="ru-RU" sz="1200" b="0" strike="noStrike" spc="-1">
              <a:latin typeface="Times New Roman"/>
            </a:endParaRPr>
          </a:p>
        </p:txBody>
      </p:sp>
      <p:sp>
        <p:nvSpPr>
          <p:cNvPr id="7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4091163-6496-4126-91A0-2B40FEFA96AC}" type="slidenum">
              <a:rPr lang="ru-RU" sz="1200" b="0" strike="noStrike" spc="-1">
                <a:solidFill>
                  <a:srgbClr val="000000"/>
                </a:solidFill>
                <a:latin typeface="Franklin Gothic Book"/>
                <a:ea typeface="Microsoft YaHei"/>
              </a:rPr>
              <a:t>2</a:t>
            </a:fld>
            <a:endParaRPr lang="ru-RU" sz="1200" b="0" strike="noStrike" spc="-1">
              <a:latin typeface="Times New Roman"/>
            </a:endParaRPr>
          </a:p>
        </p:txBody>
      </p:sp>
      <p:sp>
        <p:nvSpPr>
          <p:cNvPr id="713"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
        <p:nvSpPr>
          <p:cNvPr id="714" name="CustomShape 3"/>
          <p:cNvSpPr/>
          <p:nvPr/>
        </p:nvSpPr>
        <p:spPr>
          <a:xfrm>
            <a:off x="3850739" y="9379080"/>
            <a:ext cx="2946568" cy="493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b"/>
          <a:lstStyle/>
          <a:p>
            <a:pPr algn="r">
              <a:lnSpc>
                <a:spcPct val="100000"/>
              </a:lnSpc>
            </a:pPr>
            <a:fld id="{4D082BDF-4D98-4D17-9BBB-AC3758CD2C59}" type="slidenum">
              <a:rPr lang="ru-RU" sz="1200" b="0" strike="noStrike" spc="-1">
                <a:solidFill>
                  <a:srgbClr val="000000"/>
                </a:solidFill>
                <a:latin typeface="Franklin Gothic Book"/>
                <a:ea typeface="Microsoft YaHei"/>
              </a:rPr>
              <a:t>2</a:t>
            </a:fld>
            <a:endParaRPr lang="ru-RU" sz="12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126B164-F3A8-4759-B612-1386A9B1D7F6}" type="slidenum">
              <a:rPr lang="ru-RU" sz="1200" b="0" strike="noStrike" spc="-1">
                <a:solidFill>
                  <a:srgbClr val="000000"/>
                </a:solidFill>
                <a:latin typeface="Franklin Gothic Book"/>
                <a:ea typeface="Microsoft YaHei"/>
              </a:rPr>
              <a:t>20</a:t>
            </a:fld>
            <a:endParaRPr lang="ru-RU" sz="1200" b="0" strike="noStrike" spc="-1">
              <a:latin typeface="Times New Roman"/>
            </a:endParaRPr>
          </a:p>
        </p:txBody>
      </p:sp>
      <p:sp>
        <p:nvSpPr>
          <p:cNvPr id="7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5486B88-4454-444B-8695-8C0A627EB110}" type="slidenum">
              <a:rPr lang="ru-RU" sz="1200" b="0" strike="noStrike" spc="-1">
                <a:solidFill>
                  <a:srgbClr val="000000"/>
                </a:solidFill>
                <a:latin typeface="Franklin Gothic Book"/>
                <a:ea typeface="Microsoft YaHei"/>
              </a:rPr>
              <a:t>21</a:t>
            </a:fld>
            <a:endParaRPr lang="ru-RU" sz="1200" b="0" strike="noStrike" spc="-1">
              <a:latin typeface="Times New Roman"/>
            </a:endParaRPr>
          </a:p>
        </p:txBody>
      </p:sp>
      <p:sp>
        <p:nvSpPr>
          <p:cNvPr id="7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D7A4A5-34D3-4523-95DC-B2A5497716DE}" type="slidenum">
              <a:rPr lang="ru-RU" sz="1200" b="0" strike="noStrike" spc="-1">
                <a:solidFill>
                  <a:srgbClr val="000000"/>
                </a:solidFill>
                <a:latin typeface="Franklin Gothic Book"/>
                <a:ea typeface="Microsoft YaHei"/>
              </a:rPr>
              <a:t>22</a:t>
            </a:fld>
            <a:endParaRPr lang="ru-RU" sz="1200" b="0" strike="noStrike" spc="-1">
              <a:latin typeface="Times New Roman"/>
            </a:endParaRPr>
          </a:p>
        </p:txBody>
      </p:sp>
      <p:sp>
        <p:nvSpPr>
          <p:cNvPr id="7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556611-C00B-45E9-A96E-E7F7808DB7BF}" type="slidenum">
              <a:rPr lang="ru-RU" sz="1200" b="0" strike="noStrike" spc="-1">
                <a:solidFill>
                  <a:srgbClr val="000000"/>
                </a:solidFill>
                <a:latin typeface="Franklin Gothic Book"/>
                <a:ea typeface="Microsoft YaHei"/>
              </a:rPr>
              <a:t>23</a:t>
            </a:fld>
            <a:endParaRPr lang="ru-RU" sz="1200" b="0" strike="noStrike" spc="-1">
              <a:latin typeface="Times New Roman"/>
            </a:endParaRPr>
          </a:p>
        </p:txBody>
      </p:sp>
      <p:sp>
        <p:nvSpPr>
          <p:cNvPr id="7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24</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691B152-FAA4-4334-90E9-169D20155E4C}" type="slidenum">
              <a:rPr lang="ru-RU" sz="1200" b="0" strike="noStrike" spc="-1">
                <a:solidFill>
                  <a:srgbClr val="000000"/>
                </a:solidFill>
                <a:latin typeface="Franklin Gothic Book"/>
                <a:ea typeface="Microsoft YaHei"/>
              </a:rPr>
              <a:t>25</a:t>
            </a:fld>
            <a:endParaRPr lang="ru-RU" sz="1200" b="0" strike="noStrike" spc="-1">
              <a:latin typeface="Times New Roman"/>
            </a:endParaRPr>
          </a:p>
        </p:txBody>
      </p:sp>
      <p:sp>
        <p:nvSpPr>
          <p:cNvPr id="7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9E40F33-032D-4AB9-9366-DFEDF66DD90B}" type="slidenum">
              <a:rPr lang="ru-RU" sz="1200" b="0" strike="noStrike" spc="-1">
                <a:solidFill>
                  <a:srgbClr val="000000"/>
                </a:solidFill>
                <a:latin typeface="Franklin Gothic Book"/>
                <a:ea typeface="Microsoft YaHei"/>
              </a:rPr>
              <a:t>26</a:t>
            </a:fld>
            <a:endParaRPr lang="ru-RU" sz="1200" b="0" strike="noStrike" spc="-1">
              <a:latin typeface="Times New Roman"/>
            </a:endParaRPr>
          </a:p>
        </p:txBody>
      </p:sp>
      <p:sp>
        <p:nvSpPr>
          <p:cNvPr id="7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65E1C958-5448-4672-A48B-493763225626}" type="slidenum">
              <a:rPr lang="ru-RU" sz="1200" b="0" strike="noStrike" spc="-1">
                <a:solidFill>
                  <a:srgbClr val="000000"/>
                </a:solidFill>
                <a:latin typeface="Franklin Gothic Book"/>
                <a:ea typeface="Microsoft YaHei"/>
              </a:rPr>
              <a:t>27</a:t>
            </a:fld>
            <a:endParaRPr lang="ru-RU" sz="1200" b="0" strike="noStrike" spc="-1">
              <a:latin typeface="Times New Roman"/>
            </a:endParaRPr>
          </a:p>
        </p:txBody>
      </p:sp>
      <p:sp>
        <p:nvSpPr>
          <p:cNvPr id="7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35FD83-8C52-4F89-B25C-910BAA003400}" type="slidenum">
              <a:rPr lang="ru-RU" sz="1200" b="0" strike="noStrike" spc="-1">
                <a:solidFill>
                  <a:srgbClr val="000000"/>
                </a:solidFill>
                <a:latin typeface="Franklin Gothic Book"/>
                <a:ea typeface="Microsoft YaHei"/>
              </a:rPr>
              <a:t>28</a:t>
            </a:fld>
            <a:endParaRPr lang="ru-RU" sz="1200" b="0" strike="noStrike" spc="-1">
              <a:latin typeface="Times New Roman"/>
            </a:endParaRPr>
          </a:p>
        </p:txBody>
      </p:sp>
      <p:sp>
        <p:nvSpPr>
          <p:cNvPr id="7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8F42BED-189A-4ECC-B3D5-E9A18A057606}" type="slidenum">
              <a:rPr lang="ru-RU" sz="1200" b="0" strike="noStrike" spc="-1">
                <a:solidFill>
                  <a:srgbClr val="000000"/>
                </a:solidFill>
                <a:latin typeface="Franklin Gothic Book"/>
                <a:ea typeface="Microsoft YaHei"/>
              </a:rPr>
              <a:t>29</a:t>
            </a:fld>
            <a:endParaRPr lang="ru-RU" sz="1200" b="0" strike="noStrike" spc="-1">
              <a:latin typeface="Times New Roman"/>
            </a:endParaRPr>
          </a:p>
        </p:txBody>
      </p:sp>
      <p:sp>
        <p:nvSpPr>
          <p:cNvPr id="7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34B8638-36A9-4D31-9322-5D710F855585}" type="slidenum">
              <a:rPr lang="ru-RU" sz="1200" b="0" strike="noStrike" spc="-1">
                <a:solidFill>
                  <a:srgbClr val="000000"/>
                </a:solidFill>
                <a:latin typeface="Franklin Gothic Book"/>
                <a:ea typeface="Microsoft YaHei"/>
              </a:rPr>
              <a:t>3</a:t>
            </a:fld>
            <a:endParaRPr lang="ru-RU" sz="1200" b="0" strike="noStrike" spc="-1">
              <a:latin typeface="Times New Roman"/>
            </a:endParaRPr>
          </a:p>
        </p:txBody>
      </p:sp>
      <p:sp>
        <p:nvSpPr>
          <p:cNvPr id="7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30</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3EAC464-2300-48F7-BBDA-CDF41CF02E2E}" type="slidenum">
              <a:rPr lang="ru-RU" sz="1200" b="0" strike="noStrike" spc="-1">
                <a:solidFill>
                  <a:srgbClr val="000000"/>
                </a:solidFill>
                <a:latin typeface="Franklin Gothic Book"/>
                <a:ea typeface="Microsoft YaHei"/>
              </a:rPr>
              <a:t>31</a:t>
            </a:fld>
            <a:endParaRPr lang="ru-RU" sz="1200" b="0" strike="noStrike" spc="-1">
              <a:latin typeface="Times New Roman"/>
            </a:endParaRPr>
          </a:p>
        </p:txBody>
      </p:sp>
      <p:sp>
        <p:nvSpPr>
          <p:cNvPr id="7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6F5ACCA-8B90-4F15-B3D8-FBB64DB69992}" type="slidenum">
              <a:rPr lang="ru-RU" sz="1200" b="0" strike="noStrike" spc="-1">
                <a:solidFill>
                  <a:srgbClr val="000000"/>
                </a:solidFill>
                <a:latin typeface="Franklin Gothic Book"/>
                <a:ea typeface="Microsoft YaHei"/>
              </a:rPr>
              <a:t>32</a:t>
            </a:fld>
            <a:endParaRPr lang="ru-RU" sz="1200" b="0" strike="noStrike" spc="-1">
              <a:latin typeface="Times New Roman"/>
            </a:endParaRPr>
          </a:p>
        </p:txBody>
      </p:sp>
      <p:sp>
        <p:nvSpPr>
          <p:cNvPr id="77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790ECC1-23E5-4F3C-A2E7-9CADD258F936}" type="slidenum">
              <a:rPr lang="ru-RU" sz="1200" b="0" strike="noStrike" spc="-1">
                <a:solidFill>
                  <a:srgbClr val="000000"/>
                </a:solidFill>
                <a:latin typeface="Franklin Gothic Book"/>
                <a:ea typeface="Microsoft YaHei"/>
              </a:rPr>
              <a:t>33</a:t>
            </a:fld>
            <a:endParaRPr lang="ru-RU" sz="1200" b="0" strike="noStrike" spc="-1">
              <a:latin typeface="Times New Roman"/>
            </a:endParaRPr>
          </a:p>
        </p:txBody>
      </p:sp>
      <p:sp>
        <p:nvSpPr>
          <p:cNvPr id="77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34</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E66CE45-471C-4302-9E7E-074DA6039890}" type="slidenum">
              <a:rPr lang="ru-RU" sz="1200" b="0" strike="noStrike" spc="-1">
                <a:solidFill>
                  <a:srgbClr val="000000"/>
                </a:solidFill>
                <a:latin typeface="Franklin Gothic Book"/>
                <a:ea typeface="Microsoft YaHei"/>
              </a:rPr>
              <a:t>35</a:t>
            </a:fld>
            <a:endParaRPr lang="ru-RU" sz="1200" b="0" strike="noStrike" spc="-1">
              <a:latin typeface="Times New Roman"/>
            </a:endParaRPr>
          </a:p>
        </p:txBody>
      </p:sp>
      <p:sp>
        <p:nvSpPr>
          <p:cNvPr id="77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EDF1798-BDF6-4442-9DE8-A5BE76CC33EB}" type="slidenum">
              <a:rPr lang="ru-RU" sz="1200" b="0" strike="noStrike" spc="-1">
                <a:solidFill>
                  <a:srgbClr val="000000"/>
                </a:solidFill>
                <a:latin typeface="Franklin Gothic Book"/>
                <a:ea typeface="Microsoft YaHei"/>
              </a:rPr>
              <a:t>36</a:t>
            </a:fld>
            <a:endParaRPr lang="ru-RU" sz="1200" b="0" strike="noStrike" spc="-1">
              <a:latin typeface="Times New Roman"/>
            </a:endParaRPr>
          </a:p>
        </p:txBody>
      </p:sp>
      <p:sp>
        <p:nvSpPr>
          <p:cNvPr id="78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D818528-B573-4409-A30C-16F10709341F}" type="slidenum">
              <a:rPr lang="ru-RU" sz="1200" b="0" strike="noStrike" spc="-1">
                <a:solidFill>
                  <a:srgbClr val="000000"/>
                </a:solidFill>
                <a:latin typeface="Franklin Gothic Book"/>
                <a:ea typeface="Microsoft YaHei"/>
              </a:rPr>
              <a:t>37</a:t>
            </a:fld>
            <a:endParaRPr lang="ru-RU" sz="1200" b="0" strike="noStrike" spc="-1">
              <a:latin typeface="Times New Roman"/>
            </a:endParaRPr>
          </a:p>
        </p:txBody>
      </p:sp>
      <p:sp>
        <p:nvSpPr>
          <p:cNvPr id="78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01F35BD-1428-424D-A238-54EB7B6DF1FB}" type="slidenum">
              <a:rPr lang="ru-RU" sz="1200" b="0" strike="noStrike" spc="-1">
                <a:solidFill>
                  <a:srgbClr val="000000"/>
                </a:solidFill>
                <a:latin typeface="Franklin Gothic Book"/>
                <a:ea typeface="Microsoft YaHei"/>
              </a:rPr>
              <a:t>38</a:t>
            </a:fld>
            <a:endParaRPr lang="ru-RU" sz="1200" b="0" strike="noStrike" spc="-1">
              <a:latin typeface="Times New Roman"/>
            </a:endParaRPr>
          </a:p>
        </p:txBody>
      </p:sp>
      <p:sp>
        <p:nvSpPr>
          <p:cNvPr id="7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5A9797B-90B5-4C8D-B377-00C45EA219E0}" type="slidenum">
              <a:rPr lang="ru-RU" sz="1200" b="0" strike="noStrike" spc="-1">
                <a:solidFill>
                  <a:srgbClr val="000000"/>
                </a:solidFill>
                <a:latin typeface="Franklin Gothic Book"/>
                <a:ea typeface="Microsoft YaHei"/>
              </a:rPr>
              <a:t>39</a:t>
            </a:fld>
            <a:endParaRPr lang="ru-RU" sz="1200" b="0" strike="noStrike" spc="-1">
              <a:latin typeface="Times New Roman"/>
            </a:endParaRPr>
          </a:p>
        </p:txBody>
      </p:sp>
      <p:sp>
        <p:nvSpPr>
          <p:cNvPr id="7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4</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336E44D-7228-41FC-954E-5A50A5F71E33}" type="slidenum">
              <a:rPr lang="ru-RU" sz="1200" b="0" strike="noStrike" spc="-1">
                <a:solidFill>
                  <a:srgbClr val="000000"/>
                </a:solidFill>
                <a:latin typeface="Franklin Gothic Book"/>
                <a:ea typeface="Microsoft YaHei"/>
              </a:rPr>
              <a:t>40</a:t>
            </a:fld>
            <a:endParaRPr lang="ru-RU" sz="1200" b="0" strike="noStrike" spc="-1">
              <a:latin typeface="Times New Roman"/>
            </a:endParaRPr>
          </a:p>
        </p:txBody>
      </p:sp>
      <p:sp>
        <p:nvSpPr>
          <p:cNvPr id="79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41</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42</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43</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44</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45</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D7DE48C-75BE-4308-A859-7AC7BD8A6DBF}" type="slidenum">
              <a:rPr lang="ru-RU" sz="1200" b="0" strike="noStrike" spc="-1">
                <a:solidFill>
                  <a:srgbClr val="000000"/>
                </a:solidFill>
                <a:latin typeface="Franklin Gothic Book"/>
                <a:ea typeface="Microsoft YaHei"/>
              </a:rPr>
              <a:t>46</a:t>
            </a:fld>
            <a:endParaRPr lang="ru-RU" sz="1200" b="0" strike="noStrike" spc="-1">
              <a:latin typeface="Times New Roman"/>
            </a:endParaRPr>
          </a:p>
        </p:txBody>
      </p:sp>
      <p:sp>
        <p:nvSpPr>
          <p:cNvPr id="79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728D3AC-EFE6-4D8B-B00F-7B3526DBBA33}" type="slidenum">
              <a:rPr lang="ru-RU" sz="1200" b="0" strike="noStrike" spc="-1">
                <a:solidFill>
                  <a:srgbClr val="000000"/>
                </a:solidFill>
                <a:latin typeface="Franklin Gothic Book"/>
                <a:ea typeface="Microsoft YaHei"/>
              </a:rPr>
              <a:t>47</a:t>
            </a:fld>
            <a:endParaRPr lang="ru-RU" sz="1200" b="0" strike="noStrike" spc="-1">
              <a:latin typeface="Times New Roman"/>
            </a:endParaRPr>
          </a:p>
        </p:txBody>
      </p:sp>
      <p:sp>
        <p:nvSpPr>
          <p:cNvPr id="7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B33DC2-4E5C-4282-87F7-6B187D9BB88A}" type="slidenum">
              <a:rPr lang="ru-RU" sz="1200" b="0" strike="noStrike" spc="-1">
                <a:solidFill>
                  <a:srgbClr val="000000"/>
                </a:solidFill>
                <a:latin typeface="Franklin Gothic Book"/>
                <a:ea typeface="Microsoft YaHei"/>
              </a:rPr>
              <a:t>48</a:t>
            </a:fld>
            <a:endParaRPr lang="ru-RU" sz="1200" b="0" strike="noStrike" spc="-1">
              <a:latin typeface="Times New Roman"/>
            </a:endParaRPr>
          </a:p>
        </p:txBody>
      </p:sp>
      <p:sp>
        <p:nvSpPr>
          <p:cNvPr id="79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1B6D67-5509-4FD3-A34A-0B9A6EF1E14A}" type="slidenum">
              <a:rPr lang="ru-RU" sz="1200" b="0" strike="noStrike" spc="-1">
                <a:solidFill>
                  <a:srgbClr val="000000"/>
                </a:solidFill>
                <a:latin typeface="Franklin Gothic Book"/>
                <a:ea typeface="Microsoft YaHei"/>
              </a:rPr>
              <a:t>50</a:t>
            </a:fld>
            <a:endParaRPr lang="ru-RU" sz="1200" b="0" strike="noStrike" spc="-1">
              <a:latin typeface="Times New Roman"/>
            </a:endParaRPr>
          </a:p>
        </p:txBody>
      </p:sp>
      <p:sp>
        <p:nvSpPr>
          <p:cNvPr id="79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FAF0B0E-2C22-421D-8CB7-AE915B6DE721}" type="slidenum">
              <a:rPr lang="ru-RU" sz="1200" b="0" strike="noStrike" spc="-1">
                <a:solidFill>
                  <a:srgbClr val="000000"/>
                </a:solidFill>
                <a:latin typeface="Franklin Gothic Book"/>
                <a:ea typeface="Microsoft YaHei"/>
              </a:rPr>
              <a:t>5</a:t>
            </a:fld>
            <a:endParaRPr lang="ru-RU" sz="1200" b="0" strike="noStrike" spc="-1">
              <a:latin typeface="Times New Roman"/>
            </a:endParaRPr>
          </a:p>
        </p:txBody>
      </p:sp>
      <p:sp>
        <p:nvSpPr>
          <p:cNvPr id="7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9858B8F-4069-406A-A1C6-0282E03D8ED6}" type="slidenum">
              <a:rPr lang="ru-RU" sz="1200" b="0" strike="noStrike" spc="-1">
                <a:solidFill>
                  <a:srgbClr val="000000"/>
                </a:solidFill>
                <a:latin typeface="Franklin Gothic Book"/>
                <a:ea typeface="Microsoft YaHei"/>
              </a:rPr>
              <a:t>51</a:t>
            </a:fld>
            <a:endParaRPr lang="ru-RU" sz="1200" b="0" strike="noStrike" spc="-1">
              <a:latin typeface="Times New Roman"/>
            </a:endParaRPr>
          </a:p>
        </p:txBody>
      </p:sp>
      <p:sp>
        <p:nvSpPr>
          <p:cNvPr id="80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A8B0FE87-715B-47A3-957F-68DCEFD1E0D1}" type="slidenum">
              <a:rPr lang="ru-RU" sz="1200" b="0" strike="noStrike" spc="-1">
                <a:solidFill>
                  <a:srgbClr val="000000"/>
                </a:solidFill>
                <a:latin typeface="Franklin Gothic Book"/>
                <a:ea typeface="Microsoft YaHei"/>
              </a:rPr>
              <a:t>52</a:t>
            </a:fld>
            <a:endParaRPr lang="ru-RU" sz="1200" b="0" strike="noStrike" spc="-1">
              <a:latin typeface="Times New Roman"/>
            </a:endParaRPr>
          </a:p>
        </p:txBody>
      </p:sp>
      <p:sp>
        <p:nvSpPr>
          <p:cNvPr id="80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53</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45222A2-1A3A-4F8C-8A45-B5DCEB82C098}" type="slidenum">
              <a:rPr lang="ru-RU" sz="1200" b="0" strike="noStrike" spc="-1">
                <a:solidFill>
                  <a:srgbClr val="000000"/>
                </a:solidFill>
                <a:latin typeface="Franklin Gothic Book"/>
                <a:ea typeface="Microsoft YaHei"/>
              </a:rPr>
              <a:t>54</a:t>
            </a:fld>
            <a:endParaRPr lang="ru-RU" sz="1200" b="0" strike="noStrike" spc="-1">
              <a:latin typeface="Times New Roman"/>
            </a:endParaRPr>
          </a:p>
        </p:txBody>
      </p:sp>
      <p:sp>
        <p:nvSpPr>
          <p:cNvPr id="80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70FAF31-15F8-47F0-A03B-A054FCF8ED74}" type="slidenum">
              <a:rPr lang="ru-RU" sz="1200" b="0" strike="noStrike" spc="-1">
                <a:solidFill>
                  <a:srgbClr val="000000"/>
                </a:solidFill>
                <a:latin typeface="Franklin Gothic Book"/>
                <a:ea typeface="Microsoft YaHei"/>
              </a:rPr>
              <a:t>55</a:t>
            </a:fld>
            <a:endParaRPr lang="ru-RU" sz="1200" b="0" strike="noStrike" spc="-1">
              <a:latin typeface="Times New Roman"/>
            </a:endParaRPr>
          </a:p>
        </p:txBody>
      </p:sp>
      <p:sp>
        <p:nvSpPr>
          <p:cNvPr id="81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8394BC6-491F-4CF4-BBD7-2595274FE5B6}" type="slidenum">
              <a:rPr lang="ru-RU" sz="1200" b="0" strike="noStrike" spc="-1">
                <a:solidFill>
                  <a:srgbClr val="000000"/>
                </a:solidFill>
                <a:latin typeface="Franklin Gothic Book"/>
                <a:ea typeface="Microsoft YaHei"/>
              </a:rPr>
              <a:t>56</a:t>
            </a:fld>
            <a:endParaRPr lang="ru-RU" sz="1200" b="0" strike="noStrike" spc="-1">
              <a:latin typeface="Times New Roman"/>
            </a:endParaRPr>
          </a:p>
        </p:txBody>
      </p:sp>
      <p:sp>
        <p:nvSpPr>
          <p:cNvPr id="81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00C5C8C-DECB-4BE1-868E-5FC33DA68C32}" type="slidenum">
              <a:rPr lang="ru-RU" sz="1200" b="0" strike="noStrike" spc="-1">
                <a:solidFill>
                  <a:srgbClr val="000000"/>
                </a:solidFill>
                <a:latin typeface="Franklin Gothic Book"/>
                <a:ea typeface="Microsoft YaHei"/>
              </a:rPr>
              <a:t>57</a:t>
            </a:fld>
            <a:endParaRPr lang="ru-RU" sz="1200" b="0" strike="noStrike" spc="-1">
              <a:latin typeface="Times New Roman"/>
            </a:endParaRPr>
          </a:p>
        </p:txBody>
      </p:sp>
      <p:sp>
        <p:nvSpPr>
          <p:cNvPr id="81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58</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AA662FB-40CE-4FE2-926B-1DB78720F3BF}" type="slidenum">
              <a:rPr lang="ru-RU" sz="1200" b="0" strike="noStrike" spc="-1">
                <a:solidFill>
                  <a:srgbClr val="000000"/>
                </a:solidFill>
                <a:latin typeface="Franklin Gothic Book"/>
                <a:ea typeface="Microsoft YaHei"/>
              </a:rPr>
              <a:t>59</a:t>
            </a:fld>
            <a:endParaRPr lang="ru-RU" sz="1200" b="0" strike="noStrike" spc="-1">
              <a:latin typeface="Times New Roman"/>
            </a:endParaRPr>
          </a:p>
        </p:txBody>
      </p:sp>
      <p:sp>
        <p:nvSpPr>
          <p:cNvPr id="81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1FE6ADA-5D5F-4A64-8131-362C79593EB1}" type="slidenum">
              <a:rPr lang="ru-RU" sz="1200" b="0" strike="noStrike" spc="-1">
                <a:solidFill>
                  <a:srgbClr val="000000"/>
                </a:solidFill>
                <a:latin typeface="Franklin Gothic Book"/>
                <a:ea typeface="Microsoft YaHei"/>
              </a:rPr>
              <a:t>60</a:t>
            </a:fld>
            <a:endParaRPr lang="ru-RU" sz="1200" b="0" strike="noStrike" spc="-1">
              <a:latin typeface="Times New Roman"/>
            </a:endParaRPr>
          </a:p>
        </p:txBody>
      </p:sp>
      <p:sp>
        <p:nvSpPr>
          <p:cNvPr id="81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075BA6E-C9DD-4758-8778-391C48FC085E}" type="slidenum">
              <a:rPr lang="ru-RU" sz="1200" b="0" strike="noStrike" spc="-1">
                <a:solidFill>
                  <a:srgbClr val="000000"/>
                </a:solidFill>
                <a:latin typeface="Franklin Gothic Book"/>
                <a:ea typeface="Microsoft YaHei"/>
              </a:rPr>
              <a:t>6</a:t>
            </a:fld>
            <a:endParaRPr lang="ru-RU" sz="1200" b="0" strike="noStrike" spc="-1">
              <a:latin typeface="Times New Roman"/>
            </a:endParaRPr>
          </a:p>
        </p:txBody>
      </p:sp>
      <p:sp>
        <p:nvSpPr>
          <p:cNvPr id="7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9ECDD7C-C705-4573-8720-051FD2B938A3}" type="slidenum">
              <a:rPr lang="ru-RU" sz="1200" b="0" strike="noStrike" spc="-1">
                <a:solidFill>
                  <a:srgbClr val="000000"/>
                </a:solidFill>
                <a:latin typeface="Franklin Gothic Book"/>
                <a:ea typeface="Microsoft YaHei"/>
              </a:rPr>
              <a:t>61</a:t>
            </a:fld>
            <a:endParaRPr lang="ru-RU" sz="1200" b="0" strike="noStrike" spc="-1">
              <a:latin typeface="Times New Roman"/>
            </a:endParaRPr>
          </a:p>
        </p:txBody>
      </p:sp>
      <p:sp>
        <p:nvSpPr>
          <p:cNvPr id="82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897AF7F-BF59-4327-AC11-56BC7A9B6CD0}" type="slidenum">
              <a:rPr lang="ru-RU" sz="1200" b="0" strike="noStrike" spc="-1">
                <a:solidFill>
                  <a:srgbClr val="000000"/>
                </a:solidFill>
                <a:latin typeface="Franklin Gothic Book"/>
                <a:ea typeface="Microsoft YaHei"/>
              </a:rPr>
              <a:t>62</a:t>
            </a:fld>
            <a:endParaRPr lang="ru-RU" sz="1200" b="0" strike="noStrike" spc="-1">
              <a:latin typeface="Times New Roman"/>
            </a:endParaRPr>
          </a:p>
        </p:txBody>
      </p:sp>
      <p:sp>
        <p:nvSpPr>
          <p:cNvPr id="8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861BADDE-23FB-4758-A205-6974AC2BC4A7}" type="slidenum">
              <a:rPr lang="ru-RU" sz="1200" b="0" strike="noStrike" spc="-1">
                <a:solidFill>
                  <a:srgbClr val="000000"/>
                </a:solidFill>
                <a:latin typeface="Franklin Gothic Book"/>
                <a:ea typeface="Microsoft YaHei"/>
              </a:rPr>
              <a:t>63</a:t>
            </a:fld>
            <a:endParaRPr lang="ru-RU" sz="1200" b="0" strike="noStrike" spc="-1">
              <a:latin typeface="Times New Roman"/>
            </a:endParaRPr>
          </a:p>
        </p:txBody>
      </p:sp>
      <p:sp>
        <p:nvSpPr>
          <p:cNvPr id="82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3480861F-FF2D-4FDC-8A72-1A0F1B83E4F4}" type="slidenum">
              <a:rPr lang="ru-RU" sz="1200" b="0" strike="noStrike" spc="-1">
                <a:solidFill>
                  <a:srgbClr val="000000"/>
                </a:solidFill>
                <a:latin typeface="Franklin Gothic Book"/>
                <a:ea typeface="Microsoft YaHei"/>
              </a:rPr>
              <a:t>64</a:t>
            </a:fld>
            <a:endParaRPr lang="ru-RU" sz="1200" b="0" strike="noStrike" spc="-1">
              <a:latin typeface="Times New Roman"/>
            </a:endParaRPr>
          </a:p>
        </p:txBody>
      </p:sp>
      <p:sp>
        <p:nvSpPr>
          <p:cNvPr id="82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5C84C301-DDC0-4228-8183-9BCE2A7A1B04}" type="slidenum">
              <a:rPr lang="ru-RU" sz="1200" b="0" strike="noStrike" spc="-1">
                <a:solidFill>
                  <a:srgbClr val="000000"/>
                </a:solidFill>
                <a:latin typeface="Franklin Gothic Book"/>
                <a:ea typeface="Microsoft YaHei"/>
              </a:rPr>
              <a:t>65</a:t>
            </a:fld>
            <a:endParaRPr lang="ru-RU" sz="1200" b="0" strike="noStrike" spc="-1">
              <a:latin typeface="Times New Roman"/>
            </a:endParaRPr>
          </a:p>
        </p:txBody>
      </p:sp>
      <p:sp>
        <p:nvSpPr>
          <p:cNvPr id="83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66</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750AAD3-C2FF-4C98-946E-4AF697E6F378}" type="slidenum">
              <a:rPr lang="ru-RU" sz="1200" b="0" strike="noStrike" spc="-1">
                <a:solidFill>
                  <a:srgbClr val="000000"/>
                </a:solidFill>
                <a:latin typeface="Franklin Gothic Book"/>
                <a:ea typeface="Microsoft YaHei"/>
              </a:rPr>
              <a:t>67</a:t>
            </a:fld>
            <a:endParaRPr lang="ru-RU" sz="1200" b="0" strike="noStrike" spc="-1">
              <a:latin typeface="Times New Roman"/>
            </a:endParaRPr>
          </a:p>
        </p:txBody>
      </p:sp>
      <p:sp>
        <p:nvSpPr>
          <p:cNvPr id="83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1B2D96B-3DC9-4372-93C9-CF52E672A54F}" type="slidenum">
              <a:rPr lang="ru-RU" sz="1200" b="0" strike="noStrike" spc="-1">
                <a:solidFill>
                  <a:srgbClr val="000000"/>
                </a:solidFill>
                <a:latin typeface="Franklin Gothic Book"/>
                <a:ea typeface="Microsoft YaHei"/>
              </a:rPr>
              <a:t>68</a:t>
            </a:fld>
            <a:endParaRPr lang="ru-RU" sz="1200" b="0" strike="noStrike" spc="-1">
              <a:latin typeface="Times New Roman"/>
            </a:endParaRPr>
          </a:p>
        </p:txBody>
      </p:sp>
      <p:sp>
        <p:nvSpPr>
          <p:cNvPr id="83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DA0F3863-2846-4E45-8BDA-2750EA64D065}" type="slidenum">
              <a:rPr lang="ru-RU" sz="1200" b="0" strike="noStrike" spc="-1">
                <a:solidFill>
                  <a:srgbClr val="000000"/>
                </a:solidFill>
                <a:latin typeface="Franklin Gothic Book"/>
                <a:ea typeface="Microsoft YaHei"/>
              </a:rPr>
              <a:t>69</a:t>
            </a:fld>
            <a:endParaRPr lang="ru-RU" sz="1200" b="0" strike="noStrike" spc="-1">
              <a:latin typeface="Times New Roman"/>
            </a:endParaRPr>
          </a:p>
        </p:txBody>
      </p:sp>
      <p:sp>
        <p:nvSpPr>
          <p:cNvPr id="83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C5A93D2A-C2D8-41BF-9B17-B38184426AF8}" type="slidenum">
              <a:rPr lang="ru-RU" sz="1200" b="0" strike="noStrike" spc="-1">
                <a:solidFill>
                  <a:srgbClr val="000000"/>
                </a:solidFill>
                <a:latin typeface="Franklin Gothic Book"/>
                <a:ea typeface="Microsoft YaHei"/>
              </a:rPr>
              <a:t>70</a:t>
            </a:fld>
            <a:endParaRPr lang="ru-RU" sz="1200" b="0" strike="noStrike" spc="-1">
              <a:latin typeface="Times New Roman"/>
            </a:endParaRPr>
          </a:p>
        </p:txBody>
      </p:sp>
      <p:sp>
        <p:nvSpPr>
          <p:cNvPr id="83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E0DF163-8FED-4CD0-ACC1-8B0569B44D6A}" type="slidenum">
              <a:rPr lang="ru-RU" sz="1200" b="0" strike="noStrike" spc="-1">
                <a:solidFill>
                  <a:srgbClr val="000000"/>
                </a:solidFill>
                <a:latin typeface="Franklin Gothic Book"/>
                <a:ea typeface="Microsoft YaHei"/>
              </a:rPr>
              <a:t>7</a:t>
            </a:fld>
            <a:endParaRPr lang="ru-RU" sz="1200" b="0" strike="noStrike" spc="-1">
              <a:latin typeface="Times New Roman"/>
            </a:endParaRPr>
          </a:p>
        </p:txBody>
      </p:sp>
      <p:sp>
        <p:nvSpPr>
          <p:cNvPr id="72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71</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FA8641E-484B-433F-9795-96B7D7D8B557}" type="slidenum">
              <a:rPr lang="ru-RU" sz="1200" b="0" strike="noStrike" spc="-1">
                <a:solidFill>
                  <a:srgbClr val="000000"/>
                </a:solidFill>
                <a:latin typeface="Franklin Gothic Book"/>
                <a:ea typeface="Microsoft YaHei"/>
              </a:rPr>
              <a:t>72</a:t>
            </a:fld>
            <a:endParaRPr lang="ru-RU" sz="1200" b="0" strike="noStrike" spc="-1">
              <a:latin typeface="Times New Roman"/>
            </a:endParaRPr>
          </a:p>
        </p:txBody>
      </p:sp>
      <p:sp>
        <p:nvSpPr>
          <p:cNvPr id="84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EA07F9F-3620-4D97-9FEC-0610EC785DFE}" type="slidenum">
              <a:rPr lang="ru-RU" sz="1200" b="0" strike="noStrike" spc="-1">
                <a:solidFill>
                  <a:srgbClr val="000000"/>
                </a:solidFill>
                <a:latin typeface="Franklin Gothic Book"/>
                <a:ea typeface="Microsoft YaHei"/>
              </a:rPr>
              <a:t>73</a:t>
            </a:fld>
            <a:endParaRPr lang="ru-RU" sz="1200" b="0" strike="noStrike" spc="-1">
              <a:latin typeface="Times New Roman"/>
            </a:endParaRPr>
          </a:p>
        </p:txBody>
      </p:sp>
      <p:sp>
        <p:nvSpPr>
          <p:cNvPr id="84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3906BA8-2DDB-4785-8507-76E86687FBF0}" type="slidenum">
              <a:rPr lang="ru-RU" sz="1200" b="0" strike="noStrike" spc="-1">
                <a:solidFill>
                  <a:srgbClr val="000000"/>
                </a:solidFill>
                <a:latin typeface="Franklin Gothic Book"/>
                <a:ea typeface="Microsoft YaHei"/>
              </a:rPr>
              <a:t>74</a:t>
            </a:fld>
            <a:endParaRPr lang="ru-RU" sz="1200" b="0" strike="noStrike" spc="-1">
              <a:latin typeface="Times New Roman"/>
            </a:endParaRPr>
          </a:p>
        </p:txBody>
      </p:sp>
      <p:sp>
        <p:nvSpPr>
          <p:cNvPr id="84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B12BC5F-DC10-4B43-AEF9-D609B5296637}" type="slidenum">
              <a:rPr lang="ru-RU" sz="1200" b="0" strike="noStrike" spc="-1">
                <a:solidFill>
                  <a:srgbClr val="000000"/>
                </a:solidFill>
                <a:latin typeface="Franklin Gothic Book"/>
                <a:ea typeface="Microsoft YaHei"/>
              </a:rPr>
              <a:t>75</a:t>
            </a:fld>
            <a:endParaRPr lang="ru-RU" sz="1200" b="0" strike="noStrike" spc="-1">
              <a:latin typeface="Times New Roman"/>
            </a:endParaRPr>
          </a:p>
        </p:txBody>
      </p:sp>
      <p:sp>
        <p:nvSpPr>
          <p:cNvPr id="84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A7CCBC-9480-476B-9122-BF055CF61F57}" type="slidenum">
              <a:rPr lang="ru-RU" sz="1200" b="0" strike="noStrike" spc="-1">
                <a:solidFill>
                  <a:srgbClr val="000000"/>
                </a:solidFill>
                <a:latin typeface="Franklin Gothic Book"/>
                <a:ea typeface="Microsoft YaHei"/>
              </a:rPr>
              <a:t>76</a:t>
            </a:fld>
            <a:endParaRPr lang="ru-RU" sz="1200" b="0" strike="noStrike" spc="-1">
              <a:latin typeface="Times New Roman"/>
            </a:endParaRPr>
          </a:p>
        </p:txBody>
      </p:sp>
      <p:sp>
        <p:nvSpPr>
          <p:cNvPr id="84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488B629-FBB5-4ABE-981D-1050706E4278}" type="slidenum">
              <a:rPr lang="ru-RU" sz="1200" b="0" strike="noStrike" spc="-1">
                <a:solidFill>
                  <a:srgbClr val="000000"/>
                </a:solidFill>
                <a:latin typeface="Franklin Gothic Book"/>
                <a:ea typeface="Microsoft YaHei"/>
              </a:rPr>
              <a:t>77</a:t>
            </a:fld>
            <a:endParaRPr lang="ru-RU" sz="1200" b="0" strike="noStrike" spc="-1">
              <a:latin typeface="Times New Roman"/>
            </a:endParaRPr>
          </a:p>
        </p:txBody>
      </p:sp>
      <p:sp>
        <p:nvSpPr>
          <p:cNvPr id="85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9BEE84B-A36C-4C0E-A05A-16A89581FCFD}" type="slidenum">
              <a:rPr lang="ru-RU" sz="1200" b="0" strike="noStrike" spc="-1">
                <a:solidFill>
                  <a:srgbClr val="000000"/>
                </a:solidFill>
                <a:latin typeface="Franklin Gothic Book"/>
                <a:ea typeface="Microsoft YaHei"/>
              </a:rPr>
              <a:t>78</a:t>
            </a:fld>
            <a:endParaRPr lang="ru-RU" sz="1200" b="0" strike="noStrike" spc="-1">
              <a:latin typeface="Times New Roman"/>
            </a:endParaRPr>
          </a:p>
        </p:txBody>
      </p:sp>
      <p:sp>
        <p:nvSpPr>
          <p:cNvPr id="85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8E7DC20-9BCB-4418-8F39-2AADE150D3B1}" type="slidenum">
              <a:rPr lang="ru-RU" sz="1200" b="0" strike="noStrike" spc="-1">
                <a:solidFill>
                  <a:srgbClr val="000000"/>
                </a:solidFill>
                <a:latin typeface="Franklin Gothic Book"/>
                <a:ea typeface="Microsoft YaHei"/>
              </a:rPr>
              <a:t>79</a:t>
            </a:fld>
            <a:endParaRPr lang="ru-RU" sz="1200" b="0" strike="noStrike" spc="-1">
              <a:latin typeface="Times New Roman"/>
            </a:endParaRPr>
          </a:p>
        </p:txBody>
      </p:sp>
      <p:sp>
        <p:nvSpPr>
          <p:cNvPr id="85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E1956A62-63D8-47B5-B3A3-B0E4E302F04E}" type="slidenum">
              <a:rPr lang="ru-RU" sz="1200" b="0" strike="noStrike" spc="-1">
                <a:solidFill>
                  <a:srgbClr val="000000"/>
                </a:solidFill>
                <a:latin typeface="Franklin Gothic Book"/>
                <a:ea typeface="Microsoft YaHei"/>
              </a:rPr>
              <a:t>80</a:t>
            </a:fld>
            <a:endParaRPr lang="ru-RU" sz="1200" b="0" strike="noStrike" spc="-1">
              <a:latin typeface="Times New Roman"/>
            </a:endParaRPr>
          </a:p>
        </p:txBody>
      </p:sp>
      <p:sp>
        <p:nvSpPr>
          <p:cNvPr id="85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8</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10CACE0-CF4B-4811-950A-8E8D4E9A455E}" type="slidenum">
              <a:rPr lang="ru-RU" sz="1200" b="0" strike="noStrike" spc="-1">
                <a:solidFill>
                  <a:srgbClr val="000000"/>
                </a:solidFill>
                <a:latin typeface="Franklin Gothic Book"/>
                <a:ea typeface="Microsoft YaHei"/>
              </a:rPr>
              <a:t>81</a:t>
            </a:fld>
            <a:endParaRPr lang="ru-RU" sz="1200" b="0" strike="noStrike" spc="-1">
              <a:latin typeface="Times New Roman"/>
            </a:endParaRPr>
          </a:p>
        </p:txBody>
      </p:sp>
      <p:sp>
        <p:nvSpPr>
          <p:cNvPr id="85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07B72492-365E-4D2C-AF52-2CA28B98302F}" type="slidenum">
              <a:rPr lang="ru-RU" sz="1200" b="0" strike="noStrike" spc="-1">
                <a:solidFill>
                  <a:srgbClr val="000000"/>
                </a:solidFill>
                <a:latin typeface="Franklin Gothic Book"/>
                <a:ea typeface="Microsoft YaHei"/>
              </a:rPr>
              <a:t>82</a:t>
            </a:fld>
            <a:endParaRPr lang="ru-RU" sz="1200" b="0" strike="noStrike" spc="-1">
              <a:latin typeface="Times New Roman"/>
            </a:endParaRPr>
          </a:p>
        </p:txBody>
      </p:sp>
      <p:sp>
        <p:nvSpPr>
          <p:cNvPr id="86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1"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272A22F2-8271-4C50-85FC-20AE3867A00D}" type="slidenum">
              <a:rPr lang="ru-RU" sz="1200" b="0" strike="noStrike" spc="-1">
                <a:solidFill>
                  <a:srgbClr val="000000"/>
                </a:solidFill>
                <a:latin typeface="Franklin Gothic Book"/>
                <a:ea typeface="Microsoft YaHei"/>
              </a:rPr>
              <a:t>83</a:t>
            </a:fld>
            <a:endParaRPr lang="ru-RU" sz="1200" b="0" strike="noStrike" spc="-1">
              <a:latin typeface="Times New Roman"/>
            </a:endParaRPr>
          </a:p>
        </p:txBody>
      </p:sp>
      <p:sp>
        <p:nvSpPr>
          <p:cNvPr id="862"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BF0C0743-BE26-46DC-9EB5-776609EF2E0B}" type="slidenum">
              <a:rPr lang="ru-RU" sz="1200" b="0" strike="noStrike" spc="-1">
                <a:solidFill>
                  <a:srgbClr val="000000"/>
                </a:solidFill>
                <a:latin typeface="Franklin Gothic Book"/>
                <a:ea typeface="Microsoft YaHei"/>
              </a:rPr>
              <a:t>84</a:t>
            </a:fld>
            <a:endParaRPr lang="ru-RU" sz="1200" b="0" strike="noStrike" spc="-1">
              <a:latin typeface="Times New Roman"/>
            </a:endParaRPr>
          </a:p>
        </p:txBody>
      </p:sp>
      <p:sp>
        <p:nvSpPr>
          <p:cNvPr id="86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FE0E0EAC-A6EF-4006-B7F9-83407D74C1F5}" type="slidenum">
              <a:rPr lang="ru-RU" sz="1200" b="0" strike="noStrike" spc="-1">
                <a:solidFill>
                  <a:srgbClr val="000000"/>
                </a:solidFill>
                <a:latin typeface="Franklin Gothic Book"/>
                <a:ea typeface="Microsoft YaHei"/>
              </a:rPr>
              <a:t>85</a:t>
            </a:fld>
            <a:endParaRPr lang="ru-RU" sz="1200" b="0" strike="noStrike" spc="-1">
              <a:latin typeface="Times New Roman"/>
            </a:endParaRPr>
          </a:p>
        </p:txBody>
      </p:sp>
      <p:sp>
        <p:nvSpPr>
          <p:cNvPr id="866"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13928AC4-E9AF-4A0B-A6C6-1740C75E0C8B}" type="slidenum">
              <a:rPr lang="ru-RU" sz="1200" b="0" strike="noStrike" spc="-1">
                <a:solidFill>
                  <a:srgbClr val="000000"/>
                </a:solidFill>
                <a:latin typeface="Franklin Gothic Book"/>
                <a:ea typeface="Microsoft YaHei"/>
              </a:rPr>
              <a:t>86</a:t>
            </a:fld>
            <a:endParaRPr lang="ru-RU" sz="1200" b="0" strike="noStrike" spc="-1">
              <a:latin typeface="Times New Roman"/>
            </a:endParaRPr>
          </a:p>
        </p:txBody>
      </p:sp>
      <p:sp>
        <p:nvSpPr>
          <p:cNvPr id="868"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9"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935F45E1-9E84-410E-8DF4-CA63CC7500B4}" type="slidenum">
              <a:rPr lang="ru-RU" sz="1200" b="0" strike="noStrike" spc="-1">
                <a:solidFill>
                  <a:srgbClr val="000000"/>
                </a:solidFill>
                <a:latin typeface="Franklin Gothic Book"/>
                <a:ea typeface="Microsoft YaHei"/>
              </a:rPr>
              <a:t>87</a:t>
            </a:fld>
            <a:endParaRPr lang="ru-RU" sz="1200" b="0" strike="noStrike" spc="-1">
              <a:latin typeface="Times New Roman"/>
            </a:endParaRPr>
          </a:p>
        </p:txBody>
      </p:sp>
      <p:sp>
        <p:nvSpPr>
          <p:cNvPr id="870"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4C861005-39F2-468C-8315-B6E41716E266}" type="slidenum">
              <a:rPr lang="ru-RU" sz="1200" b="0" strike="noStrike" spc="-1">
                <a:solidFill>
                  <a:srgbClr val="000000"/>
                </a:solidFill>
                <a:latin typeface="Franklin Gothic Book"/>
                <a:ea typeface="Microsoft YaHei"/>
              </a:rPr>
              <a:t>95</a:t>
            </a:fld>
            <a:endParaRPr lang="ru-RU" sz="1200" b="0" strike="noStrike" spc="-1">
              <a:latin typeface="Times New Roman"/>
            </a:endParaRPr>
          </a:p>
        </p:txBody>
      </p:sp>
      <p:sp>
        <p:nvSpPr>
          <p:cNvPr id="87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TextShape 1"/>
          <p:cNvSpPr txBox="1"/>
          <p:nvPr/>
        </p:nvSpPr>
        <p:spPr>
          <a:xfrm>
            <a:off x="3850739" y="9379080"/>
            <a:ext cx="2933965" cy="480600"/>
          </a:xfrm>
          <a:prstGeom prst="rect">
            <a:avLst/>
          </a:prstGeom>
          <a:noFill/>
          <a:ln>
            <a:noFill/>
          </a:ln>
        </p:spPr>
        <p:txBody>
          <a:bodyPr lIns="90000" tIns="46800" rIns="90000" bIns="46800" anchor="b"/>
          <a:lstStyle/>
          <a:p>
            <a:pPr algn="r">
              <a:lnSpc>
                <a:spcPct val="100000"/>
              </a:lnSpc>
            </a:pPr>
            <a:fld id="{79BB0DA7-BABA-4DBB-A252-89546DD66DE0}" type="slidenum">
              <a:rPr lang="ru-RU" sz="1200" b="0" strike="noStrike" spc="-1">
                <a:solidFill>
                  <a:srgbClr val="000000"/>
                </a:solidFill>
                <a:latin typeface="Franklin Gothic Book"/>
                <a:ea typeface="Microsoft YaHei"/>
              </a:rPr>
              <a:t>9</a:t>
            </a:fld>
            <a:endParaRPr lang="ru-RU" sz="1200" b="0" strike="noStrike" spc="-1">
              <a:latin typeface="Times New Roman"/>
            </a:endParaRPr>
          </a:p>
        </p:txBody>
      </p:sp>
      <p:sp>
        <p:nvSpPr>
          <p:cNvPr id="724" name="PlaceHolder 2"/>
          <p:cNvSpPr>
            <a:spLocks noGrp="1"/>
          </p:cNvSpPr>
          <p:nvPr>
            <p:ph type="body"/>
          </p:nvPr>
        </p:nvSpPr>
        <p:spPr>
          <a:xfrm>
            <a:off x="679478" y="4689360"/>
            <a:ext cx="5437990" cy="4441320"/>
          </a:xfrm>
          <a:prstGeom prst="rect">
            <a:avLst/>
          </a:prstGeom>
        </p:spPr>
        <p:txBody>
          <a:bodyPr lIns="0" tIns="0" rIns="0" bIns="0" anchor="ctr"/>
          <a:lstStyle/>
          <a:p>
            <a:endParaRPr lang="ru-RU"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Заголовок 28"/>
          <p:cNvSpPr>
            <a:spLocks noGrp="1"/>
          </p:cNvSpPr>
          <p:nvPr>
            <p:ph type="ctrTitle"/>
          </p:nvPr>
        </p:nvSpPr>
        <p:spPr>
          <a:xfrm>
            <a:off x="381000" y="4853411"/>
            <a:ext cx="8458200" cy="1222375"/>
          </a:xfrm>
        </p:spPr>
        <p:txBody>
          <a:bodyPr anchor="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16" name="Дата 15"/>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 name="Нижний колонтитул 1"/>
          <p:cNvSpPr>
            <a:spLocks noGrp="1"/>
          </p:cNvSpPr>
          <p:nvPr>
            <p:ph type="ftr" sz="quarter" idx="11"/>
          </p:nvPr>
        </p:nvSpPr>
        <p:spPr/>
        <p:txBody>
          <a:bodyPr/>
          <a:lstStyle/>
          <a:p>
            <a:endParaRPr lang="en-US"/>
          </a:p>
        </p:txBody>
      </p:sp>
      <p:sp>
        <p:nvSpPr>
          <p:cNvPr id="15" name="Номер слайда 14"/>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58000" y="549276"/>
            <a:ext cx="1828800" cy="5851525"/>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549276"/>
            <a:ext cx="6248400" cy="5851525"/>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p:spPr>
        <p:txBody>
          <a:bodyPr lIns="0" tIns="0" rIns="0" bIns="0" anchor="ctr"/>
          <a:lstStyle/>
          <a:p>
            <a:endParaRPr lang="en-GB" sz="2800" b="0" strike="noStrike" spc="-1">
              <a:solidFill>
                <a:srgbClr val="FFFFFF"/>
              </a:solidFill>
              <a:latin typeface="Arial"/>
            </a:endParaRPr>
          </a:p>
        </p:txBody>
      </p:sp>
      <p:sp>
        <p:nvSpPr>
          <p:cNvPr id="6"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ru-RU"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2" name="Заголовок 21"/>
          <p:cNvSpPr>
            <a:spLocks noGrp="1"/>
          </p:cNvSpPr>
          <p:nvPr>
            <p:ph type="title"/>
          </p:nvPr>
        </p:nvSpPr>
        <p:spPr/>
        <p:txBody>
          <a:bodyPr/>
          <a:lstStyle/>
          <a:p>
            <a:r>
              <a:rPr kumimoji="0" lang="ru-RU" smtClean="0"/>
              <a:t>Образец заголовка</a:t>
            </a:r>
            <a:endParaRPr kumimoji="0" lang="en-US"/>
          </a:p>
        </p:txBody>
      </p:sp>
      <p:sp>
        <p:nvSpPr>
          <p:cNvPr id="27" name="Объект 26"/>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9" name="Нижний колонтитул 18"/>
          <p:cNvSpPr>
            <a:spLocks noGrp="1"/>
          </p:cNvSpPr>
          <p:nvPr>
            <p:ph type="ftr" sz="quarter" idx="11"/>
          </p:nvPr>
        </p:nvSpPr>
        <p:spPr>
          <a:xfrm>
            <a:off x="3581400" y="76200"/>
            <a:ext cx="2895600" cy="288925"/>
          </a:xfrm>
        </p:spPr>
        <p:txBody>
          <a:bodyPr/>
          <a:lstStyle/>
          <a:p>
            <a:endParaRPr lang="en-US"/>
          </a:p>
        </p:txBody>
      </p:sp>
      <p:sp>
        <p:nvSpPr>
          <p:cNvPr id="16" name="Номер слайда 15"/>
          <p:cNvSpPr>
            <a:spLocks noGrp="1"/>
          </p:cNvSpPr>
          <p:nvPr>
            <p:ph type="sldNum" sz="quarter" idx="12"/>
          </p:nvPr>
        </p:nvSpPr>
        <p:spPr>
          <a:xfrm>
            <a:off x="8229600" y="6473952"/>
            <a:ext cx="758952"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Текст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19" name="Дата 18"/>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1" name="Нижний колонтитул 10"/>
          <p:cNvSpPr>
            <a:spLocks noGrp="1"/>
          </p:cNvSpPr>
          <p:nvPr>
            <p:ph type="ftr" sz="quarter" idx="11"/>
          </p:nvPr>
        </p:nvSpPr>
        <p:spPr/>
        <p:txBody>
          <a:bodyPr/>
          <a:lstStyle/>
          <a:p>
            <a:endParaRPr lang="en-US"/>
          </a:p>
        </p:txBody>
      </p:sp>
      <p:sp>
        <p:nvSpPr>
          <p:cNvPr id="16" name="Номер слайда 1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8" name="Заголовок 7"/>
          <p:cNvSpPr>
            <a:spLocks noGrp="1"/>
          </p:cNvSpPr>
          <p:nvPr>
            <p:ph type="title"/>
          </p:nvPr>
        </p:nvSpPr>
        <p:spPr>
          <a:xfrm>
            <a:off x="180475" y="2947085"/>
            <a:ext cx="8686800" cy="1184825"/>
          </a:xfrm>
        </p:spPr>
        <p:txBody>
          <a:bodyPr rtlCol="0" anchor="t"/>
          <a:lstStyle>
            <a:lvl1pPr algn="r">
              <a:defRPr/>
            </a:lvl1pPr>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0" name="Заголовок 1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4" name="Объект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3" name="Объект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1" name="Дата 20"/>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10" name="Нижний колонтитул 9"/>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9" name="Заголовок 28"/>
          <p:cNvSpPr>
            <a:spLocks noGrp="1"/>
          </p:cNvSpPr>
          <p:nvPr>
            <p:ph type="title"/>
          </p:nvPr>
        </p:nvSpPr>
        <p:spPr>
          <a:xfrm>
            <a:off x="304800" y="5410200"/>
            <a:ext cx="8610600" cy="882650"/>
          </a:xfrm>
        </p:spPr>
        <p:txBody>
          <a:bodyPr anchor="ctr"/>
          <a:lstStyle>
            <a:lvl1pPr>
              <a:defRPr/>
            </a:lvl1pPr>
          </a:lstStyle>
          <a:p>
            <a:r>
              <a:rPr kumimoji="0" lang="ru-RU" smtClean="0"/>
              <a:t>Образец заголовка</a:t>
            </a:r>
            <a:endParaRPr kumimoji="0" lang="en-US"/>
          </a:p>
        </p:txBody>
      </p:sp>
      <p:sp>
        <p:nvSpPr>
          <p:cNvPr id="13" name="Текст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25" name="Текст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Объект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8" name="Объект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10" name="Дата 9"/>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a:xfrm>
            <a:off x="8229600" y="6477000"/>
            <a:ext cx="762000" cy="246888"/>
          </a:xfrm>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1" name="Прямая соединительная линия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0" name="Заголовок 29"/>
          <p:cNvSpPr>
            <a:spLocks noGrp="1"/>
          </p:cNvSpPr>
          <p:nvPr>
            <p:ph type="title"/>
          </p:nvPr>
        </p:nvSpPr>
        <p:spPr>
          <a:xfrm>
            <a:off x="301752" y="457200"/>
            <a:ext cx="8686800" cy="841248"/>
          </a:xfrm>
        </p:spPr>
        <p:txBody>
          <a:bodyPr/>
          <a:lstStyle/>
          <a:p>
            <a:r>
              <a:rPr kumimoji="0" lang="ru-RU" smtClean="0"/>
              <a:t>Образец заголовка</a:t>
            </a:r>
            <a:endParaRPr kumimoji="0" lang="en-US"/>
          </a:p>
        </p:txBody>
      </p:sp>
      <p:sp>
        <p:nvSpPr>
          <p:cNvPr id="12" name="Дата 11"/>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1" name="Нижний колонтитул 20"/>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4" name="Нижний колонтитул 23"/>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Прямая соединительная линия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Заголовок 11"/>
          <p:cNvSpPr>
            <a:spLocks noGrp="1"/>
          </p:cNvSpPr>
          <p:nvPr>
            <p:ph type="title"/>
          </p:nvPr>
        </p:nvSpPr>
        <p:spPr>
          <a:xfrm>
            <a:off x="457200" y="5486400"/>
            <a:ext cx="8458200" cy="520700"/>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14" name="Объект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5" name="Дата 24"/>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9" name="Нижний колонтитул 28"/>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Рисунок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ru-RU" smtClean="0"/>
              <a:t>Вставка рисунка</a:t>
            </a:r>
            <a:endParaRPr kumimoji="0" lang="en-US" dirty="0"/>
          </a:p>
        </p:txBody>
      </p:sp>
      <p:sp>
        <p:nvSpPr>
          <p:cNvPr id="7" name="Дата 6"/>
          <p:cNvSpPr>
            <a:spLocks noGrp="1"/>
          </p:cNvSpPr>
          <p:nvPr>
            <p:ph type="dt" sz="half" idx="10"/>
          </p:nvPr>
        </p:nvSpPr>
        <p:spPr/>
        <p:txBody>
          <a:body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5" name="Нижний колонтитул 4"/>
          <p:cNvSpPr>
            <a:spLocks noGrp="1"/>
          </p:cNvSpPr>
          <p:nvPr>
            <p:ph type="ftr" sz="quarter" idx="11"/>
          </p:nvPr>
        </p:nvSpPr>
        <p:spPr/>
        <p:txBody>
          <a:bodyPr/>
          <a:lstStyle/>
          <a:p>
            <a:endParaRPr lang="en-US"/>
          </a:p>
        </p:txBody>
      </p:sp>
      <p:sp>
        <p:nvSpPr>
          <p:cNvPr id="31" name="Номер слайда 30"/>
          <p:cNvSpPr>
            <a:spLocks noGrp="1"/>
          </p:cNvSpPr>
          <p:nvPr>
            <p:ph type="sldNum" sz="quarter" idx="12"/>
          </p:nvPr>
        </p:nvSpPr>
        <p:spPr/>
        <p:txBody>
          <a:bodyPr/>
          <a:lstStyle/>
          <a:p>
            <a:pPr algn="r">
              <a:lnSpc>
                <a:spcPct val="100000"/>
              </a:lnSpc>
            </a:pPr>
            <a:fld id="{449BFB75-E834-48DB-AC23-3980B6D287CD}"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7" name="Заголовок 16"/>
          <p:cNvSpPr>
            <a:spLocks noGrp="1"/>
          </p:cNvSpPr>
          <p:nvPr>
            <p:ph type="title"/>
          </p:nvPr>
        </p:nvSpPr>
        <p:spPr>
          <a:xfrm>
            <a:off x="381000" y="4993760"/>
            <a:ext cx="5867400" cy="522288"/>
          </a:xfrm>
        </p:spPr>
        <p:txBody>
          <a:bodyPr anchor="ctr"/>
          <a:lstStyle>
            <a:lvl1pPr algn="l">
              <a:buNone/>
              <a:defRPr sz="2000" b="1"/>
            </a:lvl1pPr>
          </a:lstStyle>
          <a:p>
            <a:r>
              <a:rPr kumimoji="0" lang="ru-RU" smtClean="0"/>
              <a:t>Образец заголовка</a:t>
            </a:r>
            <a:endParaRPr kumimoji="0" lang="en-US"/>
          </a:p>
        </p:txBody>
      </p:sp>
      <p:sp>
        <p:nvSpPr>
          <p:cNvPr id="26" name="Текст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ая соединительная линия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Текст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1" name="Дата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lnSpc>
                <a:spcPct val="100000"/>
              </a:lnSpc>
            </a:pPr>
            <a:r>
              <a:rPr lang="ru-RU" sz="1200" b="0" strike="noStrike" spc="-1" smtClean="0">
                <a:solidFill>
                  <a:srgbClr val="898989"/>
                </a:solidFill>
                <a:latin typeface="Arial"/>
                <a:ea typeface="Microsoft YaHei"/>
              </a:rPr>
              <a:t>27.03.18</a:t>
            </a:r>
            <a:endParaRPr lang="ru-RU" sz="1200" b="0" strike="noStrike" spc="-1">
              <a:latin typeface="Times New Roman"/>
            </a:endParaRPr>
          </a:p>
        </p:txBody>
      </p:sp>
      <p:sp>
        <p:nvSpPr>
          <p:cNvPr id="28" name="Нижний колонтитул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r" eaLnBrk="1" latinLnBrk="0" hangingPunct="1"/>
            <a:endParaRPr kumimoji="0" lang="en-US" dirty="0">
              <a:solidFill>
                <a:schemeClr val="accent1">
                  <a:shade val="75000"/>
                </a:schemeClr>
              </a:solidFill>
            </a:endParaRPr>
          </a:p>
        </p:txBody>
      </p:sp>
      <p:sp>
        <p:nvSpPr>
          <p:cNvPr id="5" name="Номер слайда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lgn="r">
              <a:lnSpc>
                <a:spcPct val="100000"/>
              </a:lnSpc>
            </a:pPr>
            <a:fld id="{BD409DB3-82D8-49B6-AE81-08946F3BCD7F}" type="slidenum">
              <a:rPr lang="ru-RU" sz="1200" b="0" strike="noStrike" spc="-1" smtClean="0">
                <a:solidFill>
                  <a:srgbClr val="898989"/>
                </a:solidFill>
                <a:latin typeface="Arial"/>
                <a:ea typeface="Microsoft YaHei"/>
              </a:rPr>
              <a:t>‹#›</a:t>
            </a:fld>
            <a:endParaRPr lang="ru-RU" sz="1200" b="0" strike="noStrike" spc="-1">
              <a:latin typeface="Times New Roman"/>
            </a:endParaRPr>
          </a:p>
        </p:txBody>
      </p:sp>
      <p:sp>
        <p:nvSpPr>
          <p:cNvPr id="10" name="Заголовок 9"/>
          <p:cNvSpPr>
            <a:spLocks noGrp="1"/>
          </p:cNvSpPr>
          <p:nvPr>
            <p:ph type="title"/>
          </p:nvPr>
        </p:nvSpPr>
        <p:spPr>
          <a:xfrm>
            <a:off x="304800" y="457200"/>
            <a:ext cx="8686800" cy="838200"/>
          </a:xfrm>
          <a:prstGeom prst="rect">
            <a:avLst/>
          </a:prstGeom>
        </p:spPr>
        <p:txBody>
          <a:bodyPr vert="horz" anchor="ctr">
            <a:normAutofit/>
          </a:bodyPr>
          <a:lstStyle/>
          <a:p>
            <a:r>
              <a:rPr kumimoji="0" lang="ru-RU" smtClean="0"/>
              <a:t>Образец заголовка</a:t>
            </a:r>
            <a:endParaRPr kumimoji="0" lang="en-US"/>
          </a:p>
        </p:txBody>
      </p:sp>
      <p:sp>
        <p:nvSpPr>
          <p:cNvPr id="9" name="Прямая соединительная линия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Прямая соединительная линия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1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chart" Target="../charts/chart1.xml"/><Relationship Id="rId5" Type="http://schemas.openxmlformats.org/officeDocument/2006/relationships/image" Target="../media/image60.png"/><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1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chart" Target="../charts/char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chart" Target="../charts/chart6.xml"/><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2.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 Id="rId9" Type="http://schemas.openxmlformats.org/officeDocument/2006/relationships/image" Target="../media/image104.png"/></Relationships>
</file>

<file path=ppt/slides/_rels/slide2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chart" Target="../charts/chart9.xml"/><Relationship Id="rId5" Type="http://schemas.openxmlformats.org/officeDocument/2006/relationships/chart" Target="../charts/chart8.xml"/><Relationship Id="rId4" Type="http://schemas.openxmlformats.org/officeDocument/2006/relationships/chart" Target="../charts/chart7.xml"/></Relationships>
</file>

<file path=ppt/slides/_rels/slide33.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image" Target="../media/image16.jpeg"/></Relationships>
</file>

<file path=ppt/slides/_rels/slide3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chart" Target="../charts/chart14.xml"/><Relationship Id="rId4" Type="http://schemas.openxmlformats.org/officeDocument/2006/relationships/chart" Target="../charts/char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3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chart" Target="../charts/chart17.xml"/><Relationship Id="rId4" Type="http://schemas.openxmlformats.org/officeDocument/2006/relationships/chart" Target="../charts/chart16.xml"/></Relationships>
</file>

<file path=ppt/slides/_rels/slide3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6.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chart" Target="../charts/chart18.xml"/></Relationships>
</file>

<file path=ppt/slides/_rels/slide4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chart" Target="../charts/chart20.xml"/><Relationship Id="rId4" Type="http://schemas.openxmlformats.org/officeDocument/2006/relationships/chart" Target="../charts/chart19.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chart" Target="../charts/chart21.xml"/><Relationship Id="rId4" Type="http://schemas.openxmlformats.org/officeDocument/2006/relationships/image" Target="../media/image16.jpeg"/></Relationships>
</file>

<file path=ppt/slides/_rels/slide48.xml.rels><?xml version="1.0" encoding="UTF-8" standalone="yes"?>
<Relationships xmlns="http://schemas.openxmlformats.org/package/2006/relationships"><Relationship Id="rId8" Type="http://schemas.openxmlformats.org/officeDocument/2006/relationships/chart" Target="../charts/chart22.xml"/><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48.xml"/><Relationship Id="rId1" Type="http://schemas.openxmlformats.org/officeDocument/2006/relationships/slideLayout" Target="../slideLayouts/slideLayout7.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 Id="rId9" Type="http://schemas.openxmlformats.org/officeDocument/2006/relationships/image" Target="../media/image16.jpeg"/></Relationships>
</file>

<file path=ppt/slides/_rels/slide4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chart" Target="../charts/chart23.xml"/><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chart" Target="../charts/chart24.xml"/></Relationships>
</file>

<file path=ppt/slides/_rels/slide5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chart" Target="../charts/chart25.xml"/></Relationships>
</file>

<file path=ppt/slides/_rels/slide5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chart" Target="../charts/chart26.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5" Type="http://schemas.openxmlformats.org/officeDocument/2006/relationships/image" Target="../media/image3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 Id="rId14" Type="http://schemas.openxmlformats.org/officeDocument/2006/relationships/image" Target="../media/image29.png"/></Relationships>
</file>

<file path=ppt/slides/_rels/slide6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26.png"/><Relationship Id="rId4" Type="http://schemas.openxmlformats.org/officeDocument/2006/relationships/image" Target="../media/image125.png"/></Relationships>
</file>

<file path=ppt/slides/_rels/slide6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chart" Target="../charts/chart27.xml"/></Relationships>
</file>

<file path=ppt/slides/_rels/slide6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chart" Target="../charts/chart28.xml"/></Relationships>
</file>

<file path=ppt/slides/_rels/slide6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chart" Target="../charts/chart29.xml"/><Relationship Id="rId4" Type="http://schemas.openxmlformats.org/officeDocument/2006/relationships/image" Target="../media/image16.jpeg"/></Relationships>
</file>

<file path=ppt/slides/_rels/slide6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6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jpeg"/><Relationship Id="rId12"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 Id="rId14" Type="http://schemas.openxmlformats.org/officeDocument/2006/relationships/image" Target="../media/image42.png"/></Relationships>
</file>

<file path=ppt/slides/_rels/slide70.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chart" Target="../charts/chart33.xml"/><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7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chart" Target="../charts/chart34.xml"/></Relationships>
</file>

<file path=ppt/slides/_rels/slide7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chart" Target="../charts/chart35.xml"/></Relationships>
</file>

<file path=ppt/slides/_rels/slide7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7.xml"/><Relationship Id="rId1" Type="http://schemas.openxmlformats.org/officeDocument/2006/relationships/slideLayout" Target="../slideLayouts/slideLayout7.xml"/><Relationship Id="rId4" Type="http://schemas.openxmlformats.org/officeDocument/2006/relationships/chart" Target="../charts/chart36.xml"/></Relationships>
</file>

<file path=ppt/slides/_rels/slide7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82.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3.xml.rels><?xml version="1.0" encoding="UTF-8" standalone="yes"?>
<Relationships xmlns="http://schemas.openxmlformats.org/package/2006/relationships"><Relationship Id="rId3" Type="http://schemas.openxmlformats.org/officeDocument/2006/relationships/chart" Target="../charts/chart39.xml"/><Relationship Id="rId2" Type="http://schemas.openxmlformats.org/officeDocument/2006/relationships/notesSlide" Target="../notesSlides/notesSlide82.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4.xml.rels><?xml version="1.0" encoding="UTF-8" standalone="yes"?>
<Relationships xmlns="http://schemas.openxmlformats.org/package/2006/relationships"><Relationship Id="rId3" Type="http://schemas.openxmlformats.org/officeDocument/2006/relationships/chart" Target="../charts/chart40.xml"/><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chart" Target="../charts/chart41.xml"/></Relationships>
</file>

<file path=ppt/slides/_rels/slide85.xml.rels><?xml version="1.0" encoding="UTF-8" standalone="yes"?>
<Relationships xmlns="http://schemas.openxmlformats.org/package/2006/relationships"><Relationship Id="rId3" Type="http://schemas.openxmlformats.org/officeDocument/2006/relationships/chart" Target="../charts/chart42.xml"/><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86.xml.rels><?xml version="1.0" encoding="UTF-8" standalone="yes"?>
<Relationships xmlns="http://schemas.openxmlformats.org/package/2006/relationships"><Relationship Id="rId8" Type="http://schemas.openxmlformats.org/officeDocument/2006/relationships/image" Target="../media/image16.jpeg"/><Relationship Id="rId13" Type="http://schemas.microsoft.com/office/2007/relationships/diagramDrawing" Target="../diagrams/drawing4.xml"/><Relationship Id="rId18" Type="http://schemas.microsoft.com/office/2007/relationships/diagramDrawing" Target="../diagrams/drawing5.xml"/><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diagramColors" Target="../diagrams/colors4.xml"/><Relationship Id="rId17" Type="http://schemas.openxmlformats.org/officeDocument/2006/relationships/diagramColors" Target="../diagrams/colors5.xml"/><Relationship Id="rId2" Type="http://schemas.openxmlformats.org/officeDocument/2006/relationships/notesSlide" Target="../notesSlides/notesSlide85.xml"/><Relationship Id="rId16" Type="http://schemas.openxmlformats.org/officeDocument/2006/relationships/diagramQuickStyle" Target="../diagrams/quickStyle5.xml"/><Relationship Id="rId1" Type="http://schemas.openxmlformats.org/officeDocument/2006/relationships/slideLayout" Target="../slideLayouts/slideLayout7.xml"/><Relationship Id="rId6" Type="http://schemas.openxmlformats.org/officeDocument/2006/relationships/diagramColors" Target="../diagrams/colors3.xml"/><Relationship Id="rId11" Type="http://schemas.openxmlformats.org/officeDocument/2006/relationships/diagramQuickStyle" Target="../diagrams/quickStyle4.xml"/><Relationship Id="rId5" Type="http://schemas.openxmlformats.org/officeDocument/2006/relationships/diagramQuickStyle" Target="../diagrams/quickStyle3.xml"/><Relationship Id="rId15" Type="http://schemas.openxmlformats.org/officeDocument/2006/relationships/diagramLayout" Target="../diagrams/layout5.xml"/><Relationship Id="rId10" Type="http://schemas.openxmlformats.org/officeDocument/2006/relationships/diagramLayout" Target="../diagrams/layout4.xml"/><Relationship Id="rId4" Type="http://schemas.openxmlformats.org/officeDocument/2006/relationships/diagramLayout" Target="../diagrams/layout3.xml"/><Relationship Id="rId9" Type="http://schemas.openxmlformats.org/officeDocument/2006/relationships/diagramData" Target="../diagrams/data4.xml"/><Relationship Id="rId14" Type="http://schemas.openxmlformats.org/officeDocument/2006/relationships/diagramData" Target="../diagrams/data5.xml"/></Relationships>
</file>

<file path=ppt/slides/_rels/slide8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86.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30.png"/><Relationship Id="rId4" Type="http://schemas.openxmlformats.org/officeDocument/2006/relationships/image" Target="../media/image129.png"/></Relationships>
</file>

<file path=ppt/slides/_rels/slide88.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chart" Target="../charts/chart45.xml"/><Relationship Id="rId5" Type="http://schemas.openxmlformats.org/officeDocument/2006/relationships/chart" Target="../charts/chart44.xml"/><Relationship Id="rId4" Type="http://schemas.openxmlformats.org/officeDocument/2006/relationships/chart" Target="../charts/chart43.xml"/></Relationships>
</file>

<file path=ppt/slides/_rels/slide91.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133.jpeg"/><Relationship Id="rId4" Type="http://schemas.openxmlformats.org/officeDocument/2006/relationships/image" Target="../media/image132.jpeg"/></Relationships>
</file>

<file path=ppt/slides/_rels/slide92.xml.rels><?xml version="1.0" encoding="UTF-8" standalone="yes"?>
<Relationships xmlns="http://schemas.openxmlformats.org/package/2006/relationships"><Relationship Id="rId8" Type="http://schemas.openxmlformats.org/officeDocument/2006/relationships/image" Target="../media/image138.jpeg"/><Relationship Id="rId3" Type="http://schemas.openxmlformats.org/officeDocument/2006/relationships/image" Target="../media/image131.jpeg"/><Relationship Id="rId7" Type="http://schemas.openxmlformats.org/officeDocument/2006/relationships/image" Target="../media/image13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36.jpeg"/><Relationship Id="rId5" Type="http://schemas.openxmlformats.org/officeDocument/2006/relationships/image" Target="../media/image135.jpeg"/><Relationship Id="rId4" Type="http://schemas.openxmlformats.org/officeDocument/2006/relationships/image" Target="../media/image134.jpeg"/></Relationships>
</file>

<file path=ppt/slides/_rels/slide93.xml.rels><?xml version="1.0" encoding="UTF-8" standalone="yes"?>
<Relationships xmlns="http://schemas.openxmlformats.org/package/2006/relationships"><Relationship Id="rId3" Type="http://schemas.openxmlformats.org/officeDocument/2006/relationships/image" Target="../media/image131.jpeg"/><Relationship Id="rId7" Type="http://schemas.openxmlformats.org/officeDocument/2006/relationships/image" Target="../media/image142.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9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95.xml.rels><?xml version="1.0" encoding="UTF-8" standalone="yes"?>
<Relationships xmlns="http://schemas.openxmlformats.org/package/2006/relationships"><Relationship Id="rId3" Type="http://schemas.openxmlformats.org/officeDocument/2006/relationships/hyperlink" Target="xmpp:fo@vuktyl.rkomi.ru" TargetMode="External"/><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1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1"/>
          <p:cNvPicPr/>
          <p:nvPr/>
        </p:nvPicPr>
        <p:blipFill>
          <a:blip r:embed="rId3"/>
          <a:stretch/>
        </p:blipFill>
        <p:spPr>
          <a:xfrm>
            <a:off x="360" y="2060848"/>
            <a:ext cx="9143640" cy="4779744"/>
          </a:xfrm>
          <a:prstGeom prst="rect">
            <a:avLst/>
          </a:prstGeom>
          <a:ln>
            <a:noFill/>
          </a:ln>
        </p:spPr>
      </p:pic>
      <p:sp>
        <p:nvSpPr>
          <p:cNvPr id="88" name="CustomShape 1"/>
          <p:cNvSpPr/>
          <p:nvPr/>
        </p:nvSpPr>
        <p:spPr>
          <a:xfrm>
            <a:off x="108000" y="189000"/>
            <a:ext cx="8927640" cy="719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ru-RU" sz="2800" b="1" dirty="0" smtClean="0">
                <a:solidFill>
                  <a:srgbClr val="0000FF"/>
                </a:solidFill>
                <a:latin typeface="Times New Roman" panose="02020603050405020304" pitchFamily="18" charset="0"/>
                <a:cs typeface="Times New Roman" panose="02020603050405020304" pitchFamily="18" charset="0"/>
              </a:rPr>
              <a:t>БЮДЖЕТ </a:t>
            </a:r>
            <a:r>
              <a:rPr lang="ru-RU" sz="2800" b="1" dirty="0">
                <a:solidFill>
                  <a:srgbClr val="0000FF"/>
                </a:solidFill>
                <a:latin typeface="Times New Roman" panose="02020603050405020304" pitchFamily="18" charset="0"/>
                <a:cs typeface="Times New Roman" panose="02020603050405020304" pitchFamily="18" charset="0"/>
              </a:rPr>
              <a:t>ДЛЯ ГРАЖДАН</a:t>
            </a:r>
            <a:endParaRPr lang="ru-RU" sz="2800" dirty="0">
              <a:solidFill>
                <a:prstClr val="black"/>
              </a:solidFill>
              <a:latin typeface="Times New Roman" panose="02020603050405020304" pitchFamily="18" charset="0"/>
              <a:cs typeface="Times New Roman" panose="02020603050405020304" pitchFamily="18" charset="0"/>
            </a:endParaRPr>
          </a:p>
          <a:p>
            <a:pPr algn="ctr"/>
            <a:endParaRPr lang="ru-RU" sz="1200" b="1" dirty="0" smtClean="0">
              <a:solidFill>
                <a:srgbClr val="0000FF"/>
              </a:solidFill>
              <a:latin typeface="Times New Roman" panose="02020603050405020304" pitchFamily="18" charset="0"/>
              <a:cs typeface="Times New Roman" panose="02020603050405020304" pitchFamily="18" charset="0"/>
            </a:endParaRPr>
          </a:p>
          <a:p>
            <a:pPr algn="ctr"/>
            <a:endParaRPr lang="ru-RU" sz="1200" b="1" dirty="0">
              <a:solidFill>
                <a:srgbClr val="0000FF"/>
              </a:solidFill>
              <a:latin typeface="Times New Roman" panose="02020603050405020304" pitchFamily="18" charset="0"/>
              <a:cs typeface="Times New Roman" panose="02020603050405020304" pitchFamily="18" charset="0"/>
            </a:endParaRPr>
          </a:p>
          <a:p>
            <a:pPr algn="ctr"/>
            <a:endParaRPr lang="ru-RU" sz="1250" b="1" dirty="0" smtClean="0">
              <a:solidFill>
                <a:srgbClr val="0000FF"/>
              </a:solidFill>
              <a:latin typeface="Times New Roman" panose="02020603050405020304" pitchFamily="18" charset="0"/>
              <a:cs typeface="Times New Roman" panose="02020603050405020304" pitchFamily="18" charset="0"/>
            </a:endParaRPr>
          </a:p>
          <a:p>
            <a:pPr algn="ctr"/>
            <a:r>
              <a:rPr lang="ru-RU" sz="1600" b="1" i="1" dirty="0" smtClean="0">
                <a:solidFill>
                  <a:srgbClr val="0000FF"/>
                </a:solidFill>
                <a:latin typeface="Times New Roman" panose="02020603050405020304" pitchFamily="18" charset="0"/>
                <a:cs typeface="Times New Roman" panose="02020603050405020304" pitchFamily="18" charset="0"/>
              </a:rPr>
              <a:t>Проект</a:t>
            </a:r>
            <a:r>
              <a:rPr lang="ru-RU" sz="1600" b="1" dirty="0" smtClean="0">
                <a:solidFill>
                  <a:srgbClr val="0000FF"/>
                </a:solidFill>
                <a:latin typeface="Times New Roman" panose="02020603050405020304" pitchFamily="18" charset="0"/>
                <a:cs typeface="Times New Roman" panose="02020603050405020304" pitchFamily="18" charset="0"/>
              </a:rPr>
              <a:t> </a:t>
            </a:r>
            <a:r>
              <a:rPr lang="ru-RU" sz="1600" b="1" i="1" dirty="0" smtClean="0">
                <a:solidFill>
                  <a:srgbClr val="0000FF"/>
                </a:solidFill>
                <a:latin typeface="Times New Roman" panose="02020603050405020304" pitchFamily="18" charset="0"/>
                <a:cs typeface="Times New Roman" panose="02020603050405020304" pitchFamily="18" charset="0"/>
              </a:rPr>
              <a:t>решения </a:t>
            </a:r>
            <a:r>
              <a:rPr lang="ru-RU" sz="1600" b="1" i="1" dirty="0">
                <a:solidFill>
                  <a:srgbClr val="0000FF"/>
                </a:solidFill>
                <a:latin typeface="Times New Roman" panose="02020603050405020304" pitchFamily="18" charset="0"/>
                <a:cs typeface="Times New Roman" panose="02020603050405020304" pitchFamily="18" charset="0"/>
              </a:rPr>
              <a:t>Совета городского округа «Вуктыл» </a:t>
            </a:r>
            <a:endParaRPr lang="ru-RU" sz="1600" b="1" i="1" dirty="0" smtClean="0">
              <a:solidFill>
                <a:srgbClr val="0000FF"/>
              </a:solidFill>
              <a:latin typeface="Times New Roman" panose="02020603050405020304" pitchFamily="18" charset="0"/>
              <a:cs typeface="Times New Roman" panose="02020603050405020304" pitchFamily="18" charset="0"/>
            </a:endParaRPr>
          </a:p>
          <a:p>
            <a:pPr algn="ctr"/>
            <a:r>
              <a:rPr lang="ru-RU" sz="1600" b="1" i="1" dirty="0" smtClean="0">
                <a:solidFill>
                  <a:srgbClr val="0000FF"/>
                </a:solidFill>
                <a:latin typeface="Times New Roman" panose="02020603050405020304" pitchFamily="18" charset="0"/>
                <a:cs typeface="Times New Roman" panose="02020603050405020304" pitchFamily="18" charset="0"/>
              </a:rPr>
              <a:t>«</a:t>
            </a:r>
            <a:r>
              <a:rPr lang="ru-RU" sz="1600" b="1" i="1" dirty="0">
                <a:solidFill>
                  <a:srgbClr val="0000FF"/>
                </a:solidFill>
                <a:latin typeface="Times New Roman" panose="02020603050405020304" pitchFamily="18" charset="0"/>
                <a:cs typeface="Times New Roman" panose="02020603050405020304" pitchFamily="18" charset="0"/>
              </a:rPr>
              <a:t>О бюджете муниципального образования городского округа «Вуктыл» </a:t>
            </a:r>
            <a:endParaRPr lang="ru-RU" sz="1600" b="1" i="1" dirty="0" smtClean="0">
              <a:solidFill>
                <a:srgbClr val="0000FF"/>
              </a:solidFill>
              <a:latin typeface="Times New Roman" panose="02020603050405020304" pitchFamily="18" charset="0"/>
              <a:cs typeface="Times New Roman" panose="02020603050405020304" pitchFamily="18" charset="0"/>
            </a:endParaRPr>
          </a:p>
          <a:p>
            <a:pPr algn="ctr"/>
            <a:r>
              <a:rPr lang="ru-RU" sz="1600" b="1" i="1" dirty="0" smtClean="0">
                <a:solidFill>
                  <a:srgbClr val="0000FF"/>
                </a:solidFill>
                <a:latin typeface="Times New Roman" panose="02020603050405020304" pitchFamily="18" charset="0"/>
                <a:cs typeface="Times New Roman" panose="02020603050405020304" pitchFamily="18" charset="0"/>
              </a:rPr>
              <a:t>на 2020 </a:t>
            </a:r>
            <a:r>
              <a:rPr lang="ru-RU" sz="1600" b="1" i="1" dirty="0">
                <a:solidFill>
                  <a:srgbClr val="0000FF"/>
                </a:solidFill>
                <a:latin typeface="Times New Roman" panose="02020603050405020304" pitchFamily="18" charset="0"/>
                <a:cs typeface="Times New Roman" panose="02020603050405020304" pitchFamily="18" charset="0"/>
              </a:rPr>
              <a:t>год и плановый период </a:t>
            </a:r>
            <a:r>
              <a:rPr lang="ru-RU" sz="1600" b="1" i="1" dirty="0" smtClean="0">
                <a:solidFill>
                  <a:srgbClr val="0000FF"/>
                </a:solidFill>
                <a:latin typeface="Times New Roman" panose="02020603050405020304" pitchFamily="18" charset="0"/>
                <a:cs typeface="Times New Roman" panose="02020603050405020304" pitchFamily="18" charset="0"/>
              </a:rPr>
              <a:t>2021 </a:t>
            </a:r>
            <a:r>
              <a:rPr lang="ru-RU" sz="1600" b="1" i="1" dirty="0">
                <a:solidFill>
                  <a:srgbClr val="0000FF"/>
                </a:solidFill>
                <a:latin typeface="Times New Roman" panose="02020603050405020304" pitchFamily="18" charset="0"/>
                <a:cs typeface="Times New Roman" panose="02020603050405020304" pitchFamily="18" charset="0"/>
              </a:rPr>
              <a:t>и </a:t>
            </a:r>
            <a:r>
              <a:rPr lang="ru-RU" sz="1600" b="1" i="1" dirty="0" smtClean="0">
                <a:solidFill>
                  <a:srgbClr val="0000FF"/>
                </a:solidFill>
                <a:latin typeface="Times New Roman" panose="02020603050405020304" pitchFamily="18" charset="0"/>
                <a:cs typeface="Times New Roman" panose="02020603050405020304" pitchFamily="18" charset="0"/>
              </a:rPr>
              <a:t>2022 </a:t>
            </a:r>
            <a:r>
              <a:rPr lang="ru-RU" sz="1600" b="1" i="1" dirty="0">
                <a:solidFill>
                  <a:srgbClr val="0000FF"/>
                </a:solidFill>
                <a:latin typeface="Times New Roman" panose="02020603050405020304" pitchFamily="18" charset="0"/>
                <a:cs typeface="Times New Roman" panose="02020603050405020304" pitchFamily="18" charset="0"/>
              </a:rPr>
              <a:t>годов</a:t>
            </a:r>
            <a:r>
              <a:rPr lang="ru-RU" sz="1600" b="1" i="1" dirty="0" smtClean="0">
                <a:solidFill>
                  <a:srgbClr val="0000FF"/>
                </a:solidFill>
                <a:latin typeface="Times New Roman" panose="02020603050405020304" pitchFamily="18" charset="0"/>
                <a:cs typeface="Times New Roman" panose="02020603050405020304" pitchFamily="18" charset="0"/>
              </a:rPr>
              <a:t>»</a:t>
            </a:r>
            <a:endParaRPr lang="ru-RU" sz="1600" dirty="0">
              <a:solidFill>
                <a:srgbClr val="0000FF"/>
              </a:solidFill>
              <a:latin typeface="Times New Roman" panose="02020603050405020304" pitchFamily="18" charset="0"/>
              <a:cs typeface="Times New Roman" panose="02020603050405020304" pitchFamily="18" charset="0"/>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a:p>
            <a:pPr algn="ctr">
              <a:lnSpc>
                <a:spcPct val="100000"/>
              </a:lnSpc>
            </a:pPr>
            <a:endParaRPr lang="ru-RU" sz="1600" b="1" strike="noStrike"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 name="Picture 1"/>
          <p:cNvPicPr/>
          <p:nvPr/>
        </p:nvPicPr>
        <p:blipFill>
          <a:blip r:embed="rId3"/>
          <a:stretch/>
        </p:blipFill>
        <p:spPr>
          <a:xfrm>
            <a:off x="0" y="0"/>
            <a:ext cx="9143640" cy="694800"/>
          </a:xfrm>
          <a:prstGeom prst="rect">
            <a:avLst/>
          </a:prstGeom>
          <a:ln>
            <a:noFill/>
          </a:ln>
        </p:spPr>
      </p:pic>
      <p:sp>
        <p:nvSpPr>
          <p:cNvPr id="177" name="CustomShape 1"/>
          <p:cNvSpPr/>
          <p:nvPr/>
        </p:nvSpPr>
        <p:spPr>
          <a:xfrm>
            <a:off x="476280" y="765000"/>
            <a:ext cx="2881080" cy="914040"/>
          </a:xfrm>
          <a:prstGeom prst="downArrowCallout">
            <a:avLst>
              <a:gd name="adj1" fmla="val 25004"/>
              <a:gd name="adj2" fmla="val 25004"/>
              <a:gd name="adj3" fmla="val 25000"/>
              <a:gd name="adj4" fmla="val 64977"/>
            </a:avLst>
          </a:prstGeom>
          <a:solidFill>
            <a:srgbClr val="B3A2C7"/>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Times New Roman"/>
                <a:ea typeface="Microsoft YaHei"/>
              </a:rPr>
              <a:t> </a:t>
            </a:r>
            <a:r>
              <a:rPr lang="ru-RU" sz="1400" b="1" strike="noStrike" spc="-1">
                <a:solidFill>
                  <a:srgbClr val="632523"/>
                </a:solidFill>
                <a:latin typeface="Arial"/>
                <a:ea typeface="Microsoft YaHei"/>
              </a:rPr>
              <a:t>Поступающие в бюджет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78" name="Picture 4"/>
          <p:cNvPicPr/>
          <p:nvPr/>
        </p:nvPicPr>
        <p:blipFill>
          <a:blip r:embed="rId4"/>
          <a:stretch/>
        </p:blipFill>
        <p:spPr>
          <a:xfrm>
            <a:off x="463680" y="1719360"/>
            <a:ext cx="2839680" cy="882360"/>
          </a:xfrm>
          <a:prstGeom prst="rect">
            <a:avLst/>
          </a:prstGeom>
          <a:ln>
            <a:noFill/>
          </a:ln>
        </p:spPr>
      </p:pic>
      <p:sp>
        <p:nvSpPr>
          <p:cNvPr id="179" name="CustomShape 2"/>
          <p:cNvSpPr/>
          <p:nvPr/>
        </p:nvSpPr>
        <p:spPr>
          <a:xfrm>
            <a:off x="890640" y="1859040"/>
            <a:ext cx="19825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Доходами бюджета</a:t>
            </a:r>
            <a:endParaRPr lang="ru-RU" sz="1800" b="0" strike="noStrike" spc="-1">
              <a:latin typeface="Arial"/>
            </a:endParaRPr>
          </a:p>
        </p:txBody>
      </p:sp>
      <p:sp>
        <p:nvSpPr>
          <p:cNvPr id="180" name="CustomShape 3"/>
          <p:cNvSpPr/>
          <p:nvPr/>
        </p:nvSpPr>
        <p:spPr>
          <a:xfrm>
            <a:off x="108000" y="3164040"/>
            <a:ext cx="129492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часть доходов граждан и организаций, которые они обязаны заплатить государству (например, налог на доходы физических лиц, акцизы, совокупный налог и др.)</a:t>
            </a:r>
            <a:endParaRPr lang="ru-RU" sz="1000" b="0" strike="noStrike" spc="-1">
              <a:latin typeface="Arial"/>
            </a:endParaRPr>
          </a:p>
        </p:txBody>
      </p:sp>
      <p:sp>
        <p:nvSpPr>
          <p:cNvPr id="181" name="CustomShape 4"/>
          <p:cNvSpPr/>
          <p:nvPr/>
        </p:nvSpPr>
        <p:spPr>
          <a:xfrm>
            <a:off x="1403280" y="3181320"/>
            <a:ext cx="13665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Неналоговые доходы</a:t>
            </a:r>
            <a:endParaRPr lang="ru-RU" sz="1200" b="0" strike="noStrike" spc="-1">
              <a:latin typeface="Arial"/>
            </a:endParaRPr>
          </a:p>
          <a:p>
            <a:pPr algn="ctr">
              <a:lnSpc>
                <a:spcPct val="100000"/>
              </a:lnSpc>
            </a:pP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платежи в виде штрафов, санкций за нарушение законодательства, платежи за пользование муниципаль-ным имуществом</a:t>
            </a:r>
            <a:endParaRPr lang="ru-RU" sz="1000" b="0" strike="noStrike" spc="-1">
              <a:latin typeface="Arial"/>
            </a:endParaRPr>
          </a:p>
        </p:txBody>
      </p:sp>
      <p:sp>
        <p:nvSpPr>
          <p:cNvPr id="182" name="CustomShape 5"/>
          <p:cNvSpPr/>
          <p:nvPr/>
        </p:nvSpPr>
        <p:spPr>
          <a:xfrm>
            <a:off x="2770200" y="3211560"/>
            <a:ext cx="1568160" cy="3526920"/>
          </a:xfrm>
          <a:prstGeom prst="roundRect">
            <a:avLst>
              <a:gd name="adj" fmla="val 16667"/>
            </a:avLst>
          </a:prstGeom>
          <a:solidFill>
            <a:srgbClr val="B3A2C7"/>
          </a:solidFill>
          <a:ln w="25560">
            <a:solidFill>
              <a:srgbClr val="006600"/>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200" b="1" strike="noStrike" spc="-1">
                <a:solidFill>
                  <a:srgbClr val="000000"/>
                </a:solidFill>
                <a:latin typeface="Arial"/>
                <a:ea typeface="Microsoft YaHei"/>
              </a:rPr>
              <a:t>Безвозмездные поступления</a:t>
            </a:r>
            <a:endParaRPr lang="ru-RU" sz="1200" b="0" strike="noStrike" spc="-1">
              <a:latin typeface="Arial"/>
            </a:endParaRPr>
          </a:p>
          <a:p>
            <a:pPr algn="ctr">
              <a:lnSpc>
                <a:spcPct val="100000"/>
              </a:lnSpc>
            </a:pPr>
            <a:r>
              <a:rPr lang="ru-RU" sz="1000" b="1" strike="noStrike" spc="-1">
                <a:solidFill>
                  <a:srgbClr val="000000"/>
                </a:solidFill>
                <a:latin typeface="Arial"/>
                <a:ea typeface="Microsoft YaHei"/>
              </a:rPr>
              <a:t>средства, которые поступают в бюджет безвозмездно (денежные средства, поступающие из вышестоящего бюджета (например, дотация из республиканского бюджета РК), а также безвозмездные перечисления от физических и юридических лиц) </a:t>
            </a:r>
            <a:endParaRPr lang="ru-RU" sz="1000" b="0" strike="noStrike" spc="-1">
              <a:latin typeface="Arial"/>
            </a:endParaRPr>
          </a:p>
        </p:txBody>
      </p:sp>
      <p:sp>
        <p:nvSpPr>
          <p:cNvPr id="183" name="CustomShape 6"/>
          <p:cNvSpPr/>
          <p:nvPr/>
        </p:nvSpPr>
        <p:spPr>
          <a:xfrm rot="2340000">
            <a:off x="987480" y="2374560"/>
            <a:ext cx="223560" cy="809280"/>
          </a:xfrm>
          <a:prstGeom prst="downArrow">
            <a:avLst>
              <a:gd name="adj1" fmla="val 50000"/>
              <a:gd name="adj2" fmla="val 50035"/>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4" name="CustomShape 7"/>
          <p:cNvSpPr/>
          <p:nvPr/>
        </p:nvSpPr>
        <p:spPr>
          <a:xfrm>
            <a:off x="1882800" y="2502000"/>
            <a:ext cx="244080" cy="641160"/>
          </a:xfrm>
          <a:prstGeom prst="downArrow">
            <a:avLst>
              <a:gd name="adj1" fmla="val 50000"/>
              <a:gd name="adj2" fmla="val 50087"/>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5" name="CustomShape 8"/>
          <p:cNvSpPr/>
          <p:nvPr/>
        </p:nvSpPr>
        <p:spPr>
          <a:xfrm rot="19140000">
            <a:off x="3028680" y="2286000"/>
            <a:ext cx="221760" cy="1009440"/>
          </a:xfrm>
          <a:prstGeom prst="downArrow">
            <a:avLst>
              <a:gd name="adj1" fmla="val 50000"/>
              <a:gd name="adj2" fmla="val 50098"/>
            </a:avLst>
          </a:prstGeom>
          <a:solidFill>
            <a:srgbClr val="9966FF"/>
          </a:solidFill>
          <a:ln w="25560">
            <a:solidFill>
              <a:srgbClr val="006600"/>
            </a:solidFill>
            <a:miter/>
          </a:ln>
        </p:spPr>
        <p:style>
          <a:lnRef idx="0">
            <a:scrgbClr r="0" g="0" b="0"/>
          </a:lnRef>
          <a:fillRef idx="0">
            <a:scrgbClr r="0" g="0" b="0"/>
          </a:fillRef>
          <a:effectRef idx="0">
            <a:scrgbClr r="0" g="0" b="0"/>
          </a:effectRef>
          <a:fontRef idx="minor"/>
        </p:style>
      </p:sp>
      <p:sp>
        <p:nvSpPr>
          <p:cNvPr id="186" name="CustomShape 9"/>
          <p:cNvSpPr/>
          <p:nvPr/>
        </p:nvSpPr>
        <p:spPr>
          <a:xfrm>
            <a:off x="5802480" y="765000"/>
            <a:ext cx="2881080" cy="820440"/>
          </a:xfrm>
          <a:prstGeom prst="downArrowCallout">
            <a:avLst>
              <a:gd name="adj1" fmla="val 24997"/>
              <a:gd name="adj2" fmla="val 24997"/>
              <a:gd name="adj3" fmla="val 25000"/>
              <a:gd name="adj4" fmla="val 64977"/>
            </a:avLst>
          </a:prstGeom>
          <a:solidFill>
            <a:srgbClr val="93CDDD"/>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632523"/>
                </a:solidFill>
                <a:latin typeface="Arial"/>
                <a:ea typeface="Microsoft YaHei"/>
              </a:rPr>
              <a:t>Выплачиваемые из бюджета денежные средства являются</a:t>
            </a:r>
            <a:r>
              <a:rPr lang="ru-RU" sz="1400" b="1" strike="noStrike" spc="-1">
                <a:solidFill>
                  <a:srgbClr val="FFFFFF"/>
                </a:solidFill>
                <a:latin typeface="Arial"/>
                <a:ea typeface="Microsoft YaHei"/>
              </a:rPr>
              <a:t> </a:t>
            </a:r>
            <a:endParaRPr lang="ru-RU" sz="1400" b="0" strike="noStrike" spc="-1">
              <a:latin typeface="Arial"/>
            </a:endParaRPr>
          </a:p>
        </p:txBody>
      </p:sp>
      <p:pic>
        <p:nvPicPr>
          <p:cNvPr id="187" name="Picture 14"/>
          <p:cNvPicPr/>
          <p:nvPr/>
        </p:nvPicPr>
        <p:blipFill>
          <a:blip r:embed="rId5"/>
          <a:stretch/>
        </p:blipFill>
        <p:spPr>
          <a:xfrm>
            <a:off x="5883120" y="1620720"/>
            <a:ext cx="2839680" cy="883800"/>
          </a:xfrm>
          <a:prstGeom prst="rect">
            <a:avLst/>
          </a:prstGeom>
          <a:ln>
            <a:noFill/>
          </a:ln>
        </p:spPr>
      </p:pic>
      <p:sp>
        <p:nvSpPr>
          <p:cNvPr id="188" name="CustomShape 10"/>
          <p:cNvSpPr/>
          <p:nvPr/>
        </p:nvSpPr>
        <p:spPr>
          <a:xfrm>
            <a:off x="6310440" y="1765440"/>
            <a:ext cx="1982520" cy="596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800" b="1" strike="noStrike" spc="-1">
                <a:solidFill>
                  <a:srgbClr val="632523"/>
                </a:solidFill>
                <a:latin typeface="Arial"/>
                <a:ea typeface="Microsoft YaHei"/>
              </a:rPr>
              <a:t>Расходами бюджета</a:t>
            </a:r>
            <a:endParaRPr lang="ru-RU" sz="1800" b="0" strike="noStrike" spc="-1">
              <a:latin typeface="Arial"/>
            </a:endParaRPr>
          </a:p>
        </p:txBody>
      </p:sp>
      <p:sp>
        <p:nvSpPr>
          <p:cNvPr id="189" name="CustomShape 11"/>
          <p:cNvSpPr/>
          <p:nvPr/>
        </p:nvSpPr>
        <p:spPr>
          <a:xfrm>
            <a:off x="4459320" y="3073320"/>
            <a:ext cx="1296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культуру, киноматографию</a:t>
            </a:r>
            <a:endParaRPr lang="ru-RU" sz="1000" b="0" strike="noStrike" spc="-1">
              <a:latin typeface="Arial"/>
            </a:endParaRPr>
          </a:p>
        </p:txBody>
      </p:sp>
      <p:sp>
        <p:nvSpPr>
          <p:cNvPr id="190" name="CustomShape 12"/>
          <p:cNvSpPr/>
          <p:nvPr/>
        </p:nvSpPr>
        <p:spPr>
          <a:xfrm>
            <a:off x="7351560" y="3270240"/>
            <a:ext cx="189972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жилищно-коммунальное хозяйство</a:t>
            </a:r>
            <a:endParaRPr lang="ru-RU" sz="1000" b="0" strike="noStrike" spc="-1">
              <a:latin typeface="Arial"/>
            </a:endParaRPr>
          </a:p>
        </p:txBody>
      </p:sp>
      <p:sp>
        <p:nvSpPr>
          <p:cNvPr id="191" name="CustomShape 13"/>
          <p:cNvSpPr/>
          <p:nvPr/>
        </p:nvSpPr>
        <p:spPr>
          <a:xfrm>
            <a:off x="4537080" y="4560840"/>
            <a:ext cx="10792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образование</a:t>
            </a:r>
            <a:endParaRPr lang="ru-RU" sz="1000" b="0" strike="noStrike" spc="-1">
              <a:latin typeface="Arial"/>
            </a:endParaRPr>
          </a:p>
        </p:txBody>
      </p:sp>
      <p:sp>
        <p:nvSpPr>
          <p:cNvPr id="192" name="CustomShape 14"/>
          <p:cNvSpPr/>
          <p:nvPr/>
        </p:nvSpPr>
        <p:spPr>
          <a:xfrm>
            <a:off x="6102360" y="3740040"/>
            <a:ext cx="115200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a:t>
            </a:r>
            <a:endParaRPr lang="ru-RU" sz="1000" b="0" strike="noStrike" spc="-1">
              <a:latin typeface="Arial"/>
            </a:endParaRPr>
          </a:p>
          <a:p>
            <a:pPr algn="ctr">
              <a:lnSpc>
                <a:spcPct val="100000"/>
              </a:lnSpc>
            </a:pPr>
            <a:r>
              <a:rPr lang="ru-RU" sz="1000" b="1" strike="noStrike" spc="-1">
                <a:solidFill>
                  <a:srgbClr val="000000"/>
                </a:solidFill>
                <a:latin typeface="Constantia"/>
                <a:ea typeface="Microsoft YaHei"/>
              </a:rPr>
              <a:t>физическую культуру и спорт</a:t>
            </a:r>
            <a:endParaRPr lang="ru-RU" sz="1000" b="0" strike="noStrike" spc="-1">
              <a:latin typeface="Arial"/>
            </a:endParaRPr>
          </a:p>
        </p:txBody>
      </p:sp>
      <p:sp>
        <p:nvSpPr>
          <p:cNvPr id="193" name="CustomShape 15"/>
          <p:cNvSpPr/>
          <p:nvPr/>
        </p:nvSpPr>
        <p:spPr>
          <a:xfrm>
            <a:off x="5857920" y="5616720"/>
            <a:ext cx="189036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общегосударственные вопросы </a:t>
            </a:r>
            <a:endParaRPr lang="ru-RU" sz="1000" b="0" strike="noStrike" spc="-1">
              <a:latin typeface="Arial"/>
            </a:endParaRPr>
          </a:p>
        </p:txBody>
      </p:sp>
      <p:sp>
        <p:nvSpPr>
          <p:cNvPr id="194" name="CustomShape 16"/>
          <p:cNvSpPr/>
          <p:nvPr/>
        </p:nvSpPr>
        <p:spPr>
          <a:xfrm>
            <a:off x="7377120" y="4603680"/>
            <a:ext cx="1923840" cy="703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безопасность  и правоохранительную деятельность</a:t>
            </a:r>
            <a:endParaRPr lang="ru-RU" sz="1000" b="0" strike="noStrike" spc="-1">
              <a:latin typeface="Arial"/>
            </a:endParaRPr>
          </a:p>
        </p:txBody>
      </p:sp>
      <p:sp>
        <p:nvSpPr>
          <p:cNvPr id="195" name="CustomShape 17"/>
          <p:cNvSpPr/>
          <p:nvPr/>
        </p:nvSpPr>
        <p:spPr>
          <a:xfrm>
            <a:off x="7707240" y="6172200"/>
            <a:ext cx="1423800" cy="550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обслуживание муниципального долга</a:t>
            </a:r>
            <a:endParaRPr lang="ru-RU" sz="1000" b="0" strike="noStrike" spc="-1">
              <a:latin typeface="Arial"/>
            </a:endParaRPr>
          </a:p>
        </p:txBody>
      </p:sp>
      <p:sp>
        <p:nvSpPr>
          <p:cNvPr id="196" name="CustomShape 18"/>
          <p:cNvSpPr/>
          <p:nvPr/>
        </p:nvSpPr>
        <p:spPr>
          <a:xfrm>
            <a:off x="4302000" y="6154560"/>
            <a:ext cx="1453680" cy="398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000" b="1" strike="noStrike" spc="-1">
                <a:solidFill>
                  <a:srgbClr val="000000"/>
                </a:solidFill>
                <a:latin typeface="Constantia"/>
                <a:ea typeface="Microsoft YaHei"/>
              </a:rPr>
              <a:t>на национальную экономику </a:t>
            </a:r>
            <a:endParaRPr lang="ru-RU" sz="1000" b="0" strike="noStrike" spc="-1">
              <a:latin typeface="Arial"/>
            </a:endParaRPr>
          </a:p>
        </p:txBody>
      </p:sp>
      <p:pic>
        <p:nvPicPr>
          <p:cNvPr id="197" name="Picture 24"/>
          <p:cNvPicPr/>
          <p:nvPr/>
        </p:nvPicPr>
        <p:blipFill>
          <a:blip r:embed="rId6"/>
          <a:stretch/>
        </p:blipFill>
        <p:spPr>
          <a:xfrm>
            <a:off x="7620120" y="2468520"/>
            <a:ext cx="1334880" cy="1676160"/>
          </a:xfrm>
          <a:prstGeom prst="rect">
            <a:avLst/>
          </a:prstGeom>
          <a:ln>
            <a:noFill/>
          </a:ln>
        </p:spPr>
      </p:pic>
      <p:pic>
        <p:nvPicPr>
          <p:cNvPr id="198" name="Picture 25"/>
          <p:cNvPicPr/>
          <p:nvPr/>
        </p:nvPicPr>
        <p:blipFill>
          <a:blip r:embed="rId7"/>
          <a:stretch/>
        </p:blipFill>
        <p:spPr>
          <a:xfrm>
            <a:off x="5943600" y="2901960"/>
            <a:ext cx="1493640" cy="1699920"/>
          </a:xfrm>
          <a:prstGeom prst="rect">
            <a:avLst/>
          </a:prstGeom>
          <a:ln>
            <a:noFill/>
          </a:ln>
        </p:spPr>
      </p:pic>
      <p:pic>
        <p:nvPicPr>
          <p:cNvPr id="199" name="Picture 26"/>
          <p:cNvPicPr/>
          <p:nvPr/>
        </p:nvPicPr>
        <p:blipFill>
          <a:blip r:embed="rId8"/>
          <a:stretch/>
        </p:blipFill>
        <p:spPr>
          <a:xfrm>
            <a:off x="4316400" y="2127240"/>
            <a:ext cx="1510920" cy="1895040"/>
          </a:xfrm>
          <a:prstGeom prst="rect">
            <a:avLst/>
          </a:prstGeom>
          <a:ln>
            <a:noFill/>
          </a:ln>
        </p:spPr>
      </p:pic>
      <p:pic>
        <p:nvPicPr>
          <p:cNvPr id="200" name="Picture 27"/>
          <p:cNvPicPr/>
          <p:nvPr/>
        </p:nvPicPr>
        <p:blipFill>
          <a:blip r:embed="rId9"/>
          <a:stretch/>
        </p:blipFill>
        <p:spPr>
          <a:xfrm>
            <a:off x="3468600" y="773280"/>
            <a:ext cx="2228400" cy="1296720"/>
          </a:xfrm>
          <a:prstGeom prst="rect">
            <a:avLst/>
          </a:prstGeom>
          <a:ln>
            <a:noFill/>
          </a:ln>
        </p:spPr>
      </p:pic>
      <p:pic>
        <p:nvPicPr>
          <p:cNvPr id="201" name="Picture 28"/>
          <p:cNvPicPr/>
          <p:nvPr/>
        </p:nvPicPr>
        <p:blipFill>
          <a:blip r:embed="rId10"/>
          <a:stretch/>
        </p:blipFill>
        <p:spPr>
          <a:xfrm>
            <a:off x="4389480" y="3621240"/>
            <a:ext cx="1456920" cy="1907640"/>
          </a:xfrm>
          <a:prstGeom prst="rect">
            <a:avLst/>
          </a:prstGeom>
          <a:ln>
            <a:noFill/>
          </a:ln>
        </p:spPr>
      </p:pic>
      <p:pic>
        <p:nvPicPr>
          <p:cNvPr id="202" name="Picture 29"/>
          <p:cNvPicPr/>
          <p:nvPr/>
        </p:nvPicPr>
        <p:blipFill>
          <a:blip r:embed="rId11"/>
          <a:stretch/>
        </p:blipFill>
        <p:spPr>
          <a:xfrm>
            <a:off x="4383000" y="5261040"/>
            <a:ext cx="1152000" cy="1688760"/>
          </a:xfrm>
          <a:prstGeom prst="rect">
            <a:avLst/>
          </a:prstGeom>
          <a:ln>
            <a:noFill/>
          </a:ln>
        </p:spPr>
      </p:pic>
      <p:pic>
        <p:nvPicPr>
          <p:cNvPr id="203" name="Picture 30"/>
          <p:cNvPicPr/>
          <p:nvPr/>
        </p:nvPicPr>
        <p:blipFill>
          <a:blip r:embed="rId12"/>
          <a:stretch/>
        </p:blipFill>
        <p:spPr>
          <a:xfrm>
            <a:off x="7954920" y="5369040"/>
            <a:ext cx="791640" cy="720360"/>
          </a:xfrm>
          <a:prstGeom prst="rect">
            <a:avLst/>
          </a:prstGeom>
          <a:ln>
            <a:noFill/>
          </a:ln>
        </p:spPr>
      </p:pic>
      <p:pic>
        <p:nvPicPr>
          <p:cNvPr id="204" name="Picture 31"/>
          <p:cNvPicPr/>
          <p:nvPr/>
        </p:nvPicPr>
        <p:blipFill>
          <a:blip r:embed="rId13"/>
          <a:stretch/>
        </p:blipFill>
        <p:spPr>
          <a:xfrm>
            <a:off x="7504200" y="3743280"/>
            <a:ext cx="1645920" cy="1821960"/>
          </a:xfrm>
          <a:prstGeom prst="rect">
            <a:avLst/>
          </a:prstGeom>
          <a:ln>
            <a:noFill/>
          </a:ln>
        </p:spPr>
      </p:pic>
      <p:pic>
        <p:nvPicPr>
          <p:cNvPr id="205" name="Picture 32"/>
          <p:cNvPicPr/>
          <p:nvPr/>
        </p:nvPicPr>
        <p:blipFill>
          <a:blip r:embed="rId14"/>
          <a:stretch/>
        </p:blipFill>
        <p:spPr>
          <a:xfrm>
            <a:off x="5913360" y="4559400"/>
            <a:ext cx="1719000" cy="2188800"/>
          </a:xfrm>
          <a:prstGeom prst="rect">
            <a:avLst/>
          </a:prstGeom>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 name="Picture 1"/>
          <p:cNvPicPr/>
          <p:nvPr/>
        </p:nvPicPr>
        <p:blipFill>
          <a:blip r:embed="rId3"/>
          <a:stretch/>
        </p:blipFill>
        <p:spPr>
          <a:xfrm>
            <a:off x="0" y="-30240"/>
            <a:ext cx="9143640" cy="725040"/>
          </a:xfrm>
          <a:prstGeom prst="rect">
            <a:avLst/>
          </a:prstGeom>
          <a:ln>
            <a:noFill/>
          </a:ln>
        </p:spPr>
      </p:pic>
      <p:sp>
        <p:nvSpPr>
          <p:cNvPr id="207" name="CustomShape 1"/>
          <p:cNvSpPr/>
          <p:nvPr/>
        </p:nvSpPr>
        <p:spPr>
          <a:xfrm>
            <a:off x="206280" y="907920"/>
            <a:ext cx="8713440" cy="61210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i="1" strike="noStrike" spc="-1">
                <a:solidFill>
                  <a:srgbClr val="0000FF"/>
                </a:solidFill>
                <a:latin typeface="Calibri"/>
                <a:ea typeface="Microsoft YaHei"/>
              </a:rPr>
              <a:t>Бюджетные ассигнования </a:t>
            </a:r>
            <a:r>
              <a:rPr lang="ru-RU" sz="1400" b="0" i="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предельные объемы денежных средств, предусмотренные в соответствующем финансовом году для исполнения бюджетных обязательств.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Расходное обязательство </a:t>
            </a:r>
            <a:r>
              <a:rPr lang="ru-RU" sz="1400" b="0" strike="noStrike" spc="-1">
                <a:solidFill>
                  <a:srgbClr val="000000"/>
                </a:solidFill>
                <a:latin typeface="Calibri"/>
                <a:ea typeface="Microsoft YaHei"/>
              </a:rPr>
              <a:t>– обязанность выплатить денежные средства из соответствующего бюджета.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Бюджетный кредит </a:t>
            </a:r>
            <a:r>
              <a:rPr lang="ru-RU" sz="1400" b="0" strike="noStrike" spc="-1">
                <a:solidFill>
                  <a:srgbClr val="000000"/>
                </a:solidFill>
                <a:latin typeface="Calibri"/>
                <a:ea typeface="Microsoft YaHei"/>
              </a:rPr>
              <a:t>- это денежные средства, предоставляемые одним бюджетом другому бюджету или юридическому лицу (за исключением муниципальных учреждений на определенный срок на возвратной и возмездной основе.</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гарантии </a:t>
            </a:r>
            <a:r>
              <a:rPr lang="ru-RU" sz="1400" b="0" strike="noStrike" spc="-1">
                <a:solidFill>
                  <a:srgbClr val="000000"/>
                </a:solidFill>
                <a:latin typeface="Calibri"/>
                <a:ea typeface="Microsoft YaHei"/>
              </a:rPr>
              <a:t>– это обязанность муниципального образования уплатить кредитору определенную денежную сумму за должника за счет средств соответствующего бюджета при наступлении гарантийного случая.</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Источники финансирования дефицита бюджета </a:t>
            </a:r>
            <a:r>
              <a:rPr lang="ru-RU" sz="1400" b="0" strike="noStrike" spc="-1">
                <a:solidFill>
                  <a:srgbClr val="000000"/>
                </a:solidFill>
                <a:latin typeface="Calibri"/>
                <a:ea typeface="Microsoft YaHei"/>
              </a:rPr>
              <a:t>– средства, привлекаемые в бюджет для покрытия дефицита (кредиты банков, кредиты от других уровней бюджетов, ценные бумаги, иные источники).</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Муниципальная  программа </a:t>
            </a:r>
            <a:r>
              <a:rPr lang="ru-RU" sz="1400" b="0" strike="noStrike" spc="-1">
                <a:solidFill>
                  <a:srgbClr val="000000"/>
                </a:solidFill>
                <a:latin typeface="Calibri"/>
                <a:ea typeface="Microsoft YaHei"/>
              </a:rPr>
              <a:t>– система мероприятий и инструментов муниципальной политики, обеспечивающих в рамках реализации ключевых функций достижение приоритетов и целей муниципальной политики в сфере социально-экономического развития и безопасности.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Муниципальное задание </a:t>
            </a:r>
            <a:r>
              <a:rPr lang="ru-RU" sz="1400" b="0" strike="noStrike" spc="-1">
                <a:solidFill>
                  <a:srgbClr val="000000"/>
                </a:solidFill>
                <a:latin typeface="Calibri"/>
                <a:ea typeface="Microsoft YaHei"/>
              </a:rPr>
              <a:t>– документ, содержащий требования к составу, качеству, объему, условиям, порядку и результатам оказания (муниципальных) услуг (выполнения работ).</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Муниципальные услуги (работы) </a:t>
            </a:r>
            <a:r>
              <a:rPr lang="ru-RU" sz="1400" b="0" strike="noStrike" spc="-1">
                <a:solidFill>
                  <a:srgbClr val="000000"/>
                </a:solidFill>
                <a:latin typeface="Calibri"/>
                <a:ea typeface="Microsoft YaHei"/>
              </a:rPr>
              <a:t>– услуги (работы), оказываемые (выполняемые) органами местного самоуправления, муниципальными учреждениями.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распорядитель бюджетных средств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или наиболее значимое учреждение науки, образования, культуры и здравоохранения, напрямую получающий(ее) средства из бюджета и наделенный правом распределять их между подведомственными распорядителями и получателями бюджетных средств. </a:t>
            </a:r>
            <a:endParaRPr lang="ru-RU" sz="1400" b="0" strike="noStrike" spc="-1">
              <a:latin typeface="Arial"/>
            </a:endParaRPr>
          </a:p>
          <a:p>
            <a:pPr algn="just">
              <a:lnSpc>
                <a:spcPct val="100000"/>
              </a:lnSpc>
            </a:pPr>
            <a:r>
              <a:rPr lang="ru-RU" sz="1400" b="1" i="1" strike="noStrike" spc="-1">
                <a:solidFill>
                  <a:srgbClr val="0000FF"/>
                </a:solidFill>
                <a:latin typeface="Calibri"/>
                <a:ea typeface="Microsoft YaHei"/>
              </a:rPr>
              <a:t>Главный администратор источников финансирования дефицита бюджета </a:t>
            </a:r>
            <a:r>
              <a:rPr lang="ru-RU" sz="1400" b="0" strike="noStrike" spc="-1">
                <a:solidFill>
                  <a:srgbClr val="000000"/>
                </a:solidFill>
                <a:latin typeface="Calibri"/>
                <a:ea typeface="Microsoft YaHei"/>
              </a:rPr>
              <a:t>– орган государственной власти (местного самоуправления), орган управления государственным внебюджетным фондом, иная организация, имеющий(ая) в своем ведении администраторов источников финансирования дефицита бюджета.</a:t>
            </a:r>
            <a:endParaRPr lang="ru-RU" sz="1400" b="0" strike="noStrike" spc="-1">
              <a:latin typeface="Arial"/>
            </a:endParaRPr>
          </a:p>
          <a:p>
            <a:pPr>
              <a:lnSpc>
                <a:spcPct val="100000"/>
              </a:lnSpc>
            </a:pPr>
            <a:endParaRPr lang="ru-RU" sz="1400" b="0" strike="noStrike" spc="-1">
              <a:latin typeface="Arial"/>
            </a:endParaRPr>
          </a:p>
          <a:p>
            <a:pPr algn="just">
              <a:lnSpc>
                <a:spcPct val="100000"/>
              </a:lnSpc>
            </a:pP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 name="Picture 1"/>
          <p:cNvPicPr/>
          <p:nvPr/>
        </p:nvPicPr>
        <p:blipFill>
          <a:blip r:embed="rId3"/>
          <a:stretch/>
        </p:blipFill>
        <p:spPr>
          <a:xfrm>
            <a:off x="0" y="-30240"/>
            <a:ext cx="9143640" cy="725040"/>
          </a:xfrm>
          <a:prstGeom prst="rect">
            <a:avLst/>
          </a:prstGeom>
          <a:ln>
            <a:noFill/>
          </a:ln>
        </p:spPr>
      </p:pic>
      <p:sp>
        <p:nvSpPr>
          <p:cNvPr id="209" name="CustomShape 1"/>
          <p:cNvSpPr/>
          <p:nvPr/>
        </p:nvSpPr>
        <p:spPr>
          <a:xfrm>
            <a:off x="324000" y="981000"/>
            <a:ext cx="835164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Бюджетная классификация Российской Федерации</a:t>
            </a:r>
            <a:r>
              <a:rPr lang="ru-RU" sz="1800" b="0" strike="noStrike" spc="-1">
                <a:solidFill>
                  <a:srgbClr val="000000"/>
                </a:solidFill>
                <a:latin typeface="Tahoma"/>
                <a:ea typeface="Microsoft YaHei"/>
              </a:rPr>
              <a:t> – группировка доходов, расходов и источников финансирования дефицитов бюджетов бюджетной системы Российской Федерации, используемая для составления и исполнения бюджетов, составления бюджетной отчетности, обеспечивающей сопоставимость показателей бюджетов бюджетной системы Российской Федерации (статья 18 Бюджетного кодекса РФ). </a:t>
            </a:r>
            <a:endParaRPr lang="ru-RU" sz="1800" b="0" strike="noStrike" spc="-1">
              <a:latin typeface="Arial"/>
            </a:endParaRPr>
          </a:p>
        </p:txBody>
      </p:sp>
      <p:sp>
        <p:nvSpPr>
          <p:cNvPr id="210" name="CustomShape 2"/>
          <p:cNvSpPr/>
          <p:nvPr/>
        </p:nvSpPr>
        <p:spPr>
          <a:xfrm>
            <a:off x="450720" y="3573360"/>
            <a:ext cx="8353080" cy="17395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800" b="1" strike="noStrike" spc="-1">
                <a:solidFill>
                  <a:srgbClr val="000000"/>
                </a:solidFill>
                <a:latin typeface="Tahoma"/>
                <a:ea typeface="Microsoft YaHei"/>
              </a:rPr>
              <a:t>Состав бюджетной классификации</a:t>
            </a:r>
            <a:endParaRPr lang="ru-RU" sz="1800" b="0" strike="noStrike" spc="-1">
              <a:latin typeface="Arial"/>
            </a:endParaRPr>
          </a:p>
          <a:p>
            <a:pPr algn="just">
              <a:lnSpc>
                <a:spcPct val="100000"/>
              </a:lnSpc>
            </a:pPr>
            <a:r>
              <a:rPr lang="ru-RU" sz="1800" b="1" strike="noStrike" spc="-1">
                <a:solidFill>
                  <a:srgbClr val="000000"/>
                </a:solidFill>
                <a:latin typeface="Tahoma"/>
                <a:ea typeface="Microsoft YaHei"/>
              </a:rPr>
              <a:t>(статья 19 Бюджетного кодекса РФ):</a:t>
            </a:r>
            <a:endParaRPr lang="ru-RU" sz="1800" b="0" strike="noStrike" spc="-1">
              <a:latin typeface="Arial"/>
            </a:endParaRPr>
          </a:p>
          <a:p>
            <a:pPr algn="just">
              <a:lnSpc>
                <a:spcPct val="100000"/>
              </a:lnSpc>
            </a:pP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доходов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1" i="1" strike="noStrike" spc="-1">
                <a:solidFill>
                  <a:srgbClr val="000000"/>
                </a:solidFill>
                <a:latin typeface="Tahoma"/>
                <a:ea typeface="Microsoft YaHei"/>
              </a:rPr>
              <a:t>Классификация расходов бюджетов;</a:t>
            </a:r>
            <a:endParaRPr lang="ru-RU" sz="1800" b="0" strike="noStrike" spc="-1">
              <a:latin typeface="Arial"/>
            </a:endParaRPr>
          </a:p>
          <a:p>
            <a:pPr marL="216000" indent="-216000" algn="just">
              <a:lnSpc>
                <a:spcPct val="100000"/>
              </a:lnSpc>
              <a:buClr>
                <a:srgbClr val="984807"/>
              </a:buClr>
              <a:buFont typeface="Wingdings" charset="2"/>
              <a:buChar char=""/>
            </a:pPr>
            <a:r>
              <a:rPr lang="ru-RU" sz="1800" b="0" strike="noStrike" spc="-1">
                <a:solidFill>
                  <a:srgbClr val="000000"/>
                </a:solidFill>
                <a:latin typeface="Tahoma"/>
                <a:ea typeface="Microsoft YaHei"/>
              </a:rPr>
              <a:t>Классификация источников финансирования дефицитов бюджетов.</a:t>
            </a:r>
            <a:endParaRPr lang="ru-RU" sz="1800" b="0" strike="noStrike" spc="-1">
              <a:latin typeface="Arial"/>
            </a:endParaRPr>
          </a:p>
        </p:txBody>
      </p:sp>
      <p:pic>
        <p:nvPicPr>
          <p:cNvPr id="211" name="Picture 5"/>
          <p:cNvPicPr/>
          <p:nvPr/>
        </p:nvPicPr>
        <p:blipFill>
          <a:blip r:embed="rId4"/>
          <a:stretch/>
        </p:blipFill>
        <p:spPr>
          <a:xfrm>
            <a:off x="5394240" y="3200400"/>
            <a:ext cx="3389040" cy="1639440"/>
          </a:xfrm>
          <a:prstGeom prst="rect">
            <a:avLst/>
          </a:prstGeom>
          <a:ln>
            <a:noFill/>
          </a:ln>
        </p:spPr>
      </p:pic>
      <p:sp>
        <p:nvSpPr>
          <p:cNvPr id="212" name="CustomShape 3"/>
          <p:cNvSpPr/>
          <p:nvPr/>
        </p:nvSpPr>
        <p:spPr>
          <a:xfrm>
            <a:off x="5753160" y="3282840"/>
            <a:ext cx="2943000" cy="1288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0" strike="noStrike" spc="-1">
                <a:solidFill>
                  <a:srgbClr val="000000"/>
                </a:solidFill>
                <a:latin typeface="Calibri"/>
                <a:ea typeface="Microsoft YaHei"/>
              </a:rPr>
              <a:t>Классификация расходов бюджетов – основа для построения ведомственной структуры расходов соответствующего бюджета</a:t>
            </a:r>
            <a:endParaRPr lang="ru-RU" sz="1400" b="0" strike="noStrike" spc="-1">
              <a:latin typeface="Aria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3" name="Picture 1"/>
          <p:cNvPicPr/>
          <p:nvPr/>
        </p:nvPicPr>
        <p:blipFill>
          <a:blip r:embed="rId3"/>
          <a:stretch/>
        </p:blipFill>
        <p:spPr>
          <a:xfrm>
            <a:off x="0" y="-30240"/>
            <a:ext cx="9143640" cy="725040"/>
          </a:xfrm>
          <a:prstGeom prst="rect">
            <a:avLst/>
          </a:prstGeom>
          <a:ln>
            <a:noFill/>
          </a:ln>
        </p:spPr>
      </p:pic>
      <p:graphicFrame>
        <p:nvGraphicFramePr>
          <p:cNvPr id="214" name="Table 1"/>
          <p:cNvGraphicFramePr/>
          <p:nvPr>
            <p:extLst>
              <p:ext uri="{D42A27DB-BD31-4B8C-83A1-F6EECF244321}">
                <p14:modId xmlns:p14="http://schemas.microsoft.com/office/powerpoint/2010/main" val="3329725636"/>
              </p:ext>
            </p:extLst>
          </p:nvPr>
        </p:nvGraphicFramePr>
        <p:xfrm>
          <a:off x="384120" y="3133800"/>
          <a:ext cx="8065800" cy="2569536"/>
        </p:xfrm>
        <a:graphic>
          <a:graphicData uri="http://schemas.openxmlformats.org/drawingml/2006/table">
            <a:tbl>
              <a:tblPr/>
              <a:tblGrid>
                <a:gridCol w="403200"/>
                <a:gridCol w="403200"/>
                <a:gridCol w="403200"/>
                <a:gridCol w="403200"/>
                <a:gridCol w="403200"/>
                <a:gridCol w="403200"/>
                <a:gridCol w="403200"/>
                <a:gridCol w="403200"/>
                <a:gridCol w="403200"/>
                <a:gridCol w="404640"/>
                <a:gridCol w="403200"/>
                <a:gridCol w="403200"/>
                <a:gridCol w="403200"/>
                <a:gridCol w="403200"/>
                <a:gridCol w="403200"/>
                <a:gridCol w="403200"/>
                <a:gridCol w="403200"/>
                <a:gridCol w="403200"/>
                <a:gridCol w="403200"/>
                <a:gridCol w="403560"/>
              </a:tblGrid>
              <a:tr h="612720">
                <a:tc>
                  <a:txBody>
                    <a:bodyPr/>
                    <a:lstStyle/>
                    <a:p>
                      <a:pPr algn="ctr">
                        <a:lnSpc>
                          <a:spcPct val="54000"/>
                        </a:lnSpc>
                      </a:pPr>
                      <a:r>
                        <a:rPr lang="ru-RU" sz="1200" b="1" strike="noStrike" spc="-1" dirty="0">
                          <a:solidFill>
                            <a:srgbClr val="000000"/>
                          </a:solidFill>
                          <a:latin typeface="Times New Roman"/>
                          <a:ea typeface="Microsoft YaHei"/>
                        </a:rPr>
                        <a:t>1</a:t>
                      </a:r>
                      <a:endParaRPr lang="ru-RU" sz="12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11</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12</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13</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14</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15</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16</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17</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18</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19</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a:txBody>
                    <a:bodyPr/>
                    <a:lstStyle/>
                    <a:p>
                      <a:pPr algn="ctr">
                        <a:lnSpc>
                          <a:spcPct val="54000"/>
                        </a:lnSpc>
                      </a:pPr>
                      <a:r>
                        <a:rPr lang="ru-RU" sz="1200" b="1" strike="noStrike" spc="-1">
                          <a:solidFill>
                            <a:srgbClr val="000000"/>
                          </a:solidFill>
                          <a:latin typeface="Times New Roman"/>
                          <a:ea typeface="Microsoft YaHei"/>
                        </a:rPr>
                        <a:t>20</a:t>
                      </a:r>
                      <a:endParaRPr lang="ru-RU" sz="1200" b="0" strike="noStrike" spc="-1">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r>
              <a:tr h="1846440">
                <a:tc gridSpan="3">
                  <a:txBody>
                    <a:bodyPr/>
                    <a:lstStyle/>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Уникальный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код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для  каждого ГРБС</a:t>
                      </a:r>
                      <a:endParaRPr lang="ru-RU" sz="900" b="0" strike="noStrike" spc="-1" dirty="0" smtClean="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975</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Управление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образования администрации городского округа «Вуктыл»</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Разделы определяют отраслевые направления расходов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07 «</a:t>
                      </a:r>
                      <a:r>
                        <a:rPr lang="ru-RU" sz="900" b="0" strike="noStrike" spc="-1" dirty="0" err="1" smtClean="0">
                          <a:solidFill>
                            <a:srgbClr val="000000"/>
                          </a:solidFill>
                          <a:latin typeface="Times New Roman" panose="02020603050405020304" pitchFamily="18" charset="0"/>
                          <a:ea typeface="Microsoft YaHei"/>
                          <a:cs typeface="Times New Roman" panose="02020603050405020304" pitchFamily="18" charset="0"/>
                        </a:rPr>
                        <a:t>Образова-ние</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2">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Подразделы детализируют направления в разделах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«Дошкольное образование»</a:t>
                      </a:r>
                      <a:endParaRPr lang="ru-RU" sz="900" b="0" strike="noStrike" spc="-1" dirty="0">
                        <a:latin typeface="Times New Roman" panose="02020603050405020304" pitchFamily="18" charset="0"/>
                        <a:cs typeface="Times New Roman" panose="02020603050405020304" pitchFamily="18" charset="0"/>
                      </a:endParaRPr>
                    </a:p>
                  </a:txBody>
                  <a:tcPr marL="36000" marR="36000">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10">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Целевые статьи обеспечивают увязку бюджетных ассигнований к целевым назначениям, в том числе к конкретным программам, направлениям деятельности субъектов бюджетного планирования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800" b="0" strike="noStrike" spc="-1" dirty="0">
                        <a:latin typeface="Arial"/>
                      </a:endParaRP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01.1.11.73010 </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01 –  МП ГО "Вуктыл" "Развитие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 –  Подпрограмма 1 «Развитие системы дошкольного, общего, дополнительного образования»</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11 -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73010 - Оказание муниципальных услуг (выполнение работ) дошкольными, образовательными учреждениями, МБОУДО "ЦВР" г. Вуктыл</a:t>
                      </a:r>
                      <a:endParaRPr lang="ru-RU" sz="900" b="0" strike="noStrike" spc="-1" dirty="0">
                        <a:latin typeface="Times New Roman" panose="02020603050405020304" pitchFamily="18" charset="0"/>
                        <a:cs typeface="Times New Roman" panose="02020603050405020304" pitchFamily="18" charset="0"/>
                      </a:endParaRPr>
                    </a:p>
                    <a:p>
                      <a:pPr>
                        <a:lnSpc>
                          <a:spcPct val="80000"/>
                        </a:lnSpc>
                      </a:pPr>
                      <a:endParaRPr lang="ru-RU" sz="800" b="0" strike="noStrike" spc="-1" dirty="0">
                        <a:latin typeface="Arial"/>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gridSpan="3">
                  <a:txBody>
                    <a:bodyPr/>
                    <a:lstStyle/>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Виды расходов указывают вид бюджетных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ассигнований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(выплаты персоналу, закупки, инвестиции, 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p>
                    <a:p>
                      <a:pPr>
                        <a:lnSpc>
                          <a:spcPct val="80000"/>
                        </a:lnSpc>
                      </a:pP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611 </a:t>
                      </a:r>
                      <a:endParaRPr lang="ru-RU" sz="900" b="0" strike="noStrike" spc="-1" dirty="0">
                        <a:latin typeface="Times New Roman" panose="02020603050405020304" pitchFamily="18" charset="0"/>
                        <a:cs typeface="Times New Roman" panose="02020603050405020304" pitchFamily="18" charset="0"/>
                      </a:endParaRPr>
                    </a:p>
                    <a:p>
                      <a:pPr algn="ctr">
                        <a:lnSpc>
                          <a:spcPct val="80000"/>
                        </a:lnSpc>
                      </a:pP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Субсидии </a:t>
                      </a:r>
                      <a:r>
                        <a:rPr lang="ru-RU" sz="900" b="0" strike="noStrike" spc="-1" dirty="0" smtClean="0">
                          <a:solidFill>
                            <a:srgbClr val="000000"/>
                          </a:solidFill>
                          <a:latin typeface="Times New Roman" panose="02020603050405020304" pitchFamily="18" charset="0"/>
                          <a:ea typeface="Microsoft YaHei"/>
                          <a:cs typeface="Times New Roman" panose="02020603050405020304" pitchFamily="18" charset="0"/>
                        </a:rPr>
                        <a:t>бюджетным </a:t>
                      </a:r>
                      <a:r>
                        <a:rPr lang="ru-RU" sz="900" b="0" strike="noStrike" spc="-1" dirty="0">
                          <a:solidFill>
                            <a:srgbClr val="000000"/>
                          </a:solidFill>
                          <a:latin typeface="Times New Roman" panose="02020603050405020304" pitchFamily="18" charset="0"/>
                          <a:ea typeface="Microsoft YaHei"/>
                          <a:cs typeface="Times New Roman" panose="02020603050405020304" pitchFamily="18" charset="0"/>
                        </a:rPr>
                        <a:t>учреждениям на финансовое обеспечение муниципального задания</a:t>
                      </a:r>
                      <a:endParaRPr lang="ru-RU" sz="900" b="0" strike="noStrike" spc="-1" dirty="0">
                        <a:latin typeface="Times New Roman" panose="02020603050405020304" pitchFamily="18" charset="0"/>
                        <a:cs typeface="Times New Roman" panose="02020603050405020304" pitchFamily="18" charset="0"/>
                      </a:endParaRPr>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c hMerge="1">
                  <a:txBody>
                    <a:bodyPr/>
                    <a:lstStyle/>
                    <a:p>
                      <a:endParaRPr lang="ru-RU"/>
                    </a:p>
                  </a:txBody>
                  <a:tcPr>
                    <a:lnL w="720">
                      <a:solidFill>
                        <a:srgbClr val="000000"/>
                      </a:solidFill>
                    </a:lnL>
                    <a:lnR w="720">
                      <a:solidFill>
                        <a:srgbClr val="000000"/>
                      </a:solidFill>
                    </a:lnR>
                    <a:lnT w="720">
                      <a:solidFill>
                        <a:srgbClr val="000000"/>
                      </a:solidFill>
                    </a:lnT>
                    <a:lnB w="720">
                      <a:solidFill>
                        <a:srgbClr val="000000"/>
                      </a:solidFill>
                    </a:lnB>
                    <a:noFill/>
                  </a:tcPr>
                </a:tc>
              </a:tr>
            </a:tbl>
          </a:graphicData>
        </a:graphic>
      </p:graphicFrame>
      <p:sp>
        <p:nvSpPr>
          <p:cNvPr id="215" name="CustomShape 2"/>
          <p:cNvSpPr/>
          <p:nvPr/>
        </p:nvSpPr>
        <p:spPr>
          <a:xfrm>
            <a:off x="347760" y="5653456"/>
            <a:ext cx="8578440" cy="1159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000" b="0" strike="noStrike" spc="-1" dirty="0">
                <a:solidFill>
                  <a:srgbClr val="000000"/>
                </a:solidFill>
                <a:latin typeface="Times New Roman"/>
                <a:ea typeface="Microsoft YaHei"/>
              </a:rPr>
              <a:t>Буквы «R», «L» и «S» означают расходы, направляемые на </a:t>
            </a:r>
            <a:r>
              <a:rPr lang="ru-RU" sz="1000" b="0" strike="noStrike" spc="-1" dirty="0" err="1">
                <a:solidFill>
                  <a:srgbClr val="000000"/>
                </a:solidFill>
                <a:latin typeface="Times New Roman"/>
                <a:ea typeface="Microsoft YaHei"/>
              </a:rPr>
              <a:t>софинансирование</a:t>
            </a:r>
            <a:r>
              <a:rPr lang="ru-RU" sz="1000" b="0" strike="noStrike" spc="-1" dirty="0">
                <a:solidFill>
                  <a:srgbClr val="000000"/>
                </a:solidFill>
                <a:latin typeface="Times New Roman"/>
                <a:ea typeface="Microsoft YaHei"/>
              </a:rPr>
              <a:t> уровня расходных обязательств:</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«R»</a:t>
            </a:r>
            <a:r>
              <a:rPr lang="ru-RU" sz="1000" b="0" strike="noStrike" spc="-1" dirty="0">
                <a:solidFill>
                  <a:srgbClr val="000000"/>
                </a:solidFill>
                <a:latin typeface="Times New Roman"/>
                <a:ea typeface="Microsoft YaHei"/>
              </a:rPr>
              <a:t> - для отражения расходов на предоставление межбюджетных трансфертов местным бюджетам,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бюджетам субъектов Российской Федерации предоставляются из федерального бюджета субсидии;</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«L»</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бюджетной системы Российской Федерации предоставляются за счет субсидий из федерального бюджета межбюджетные трансферты;</a:t>
            </a:r>
            <a:endParaRPr lang="ru-RU" sz="1000" b="0" strike="noStrike" spc="-1" dirty="0">
              <a:latin typeface="Arial"/>
            </a:endParaRPr>
          </a:p>
          <a:p>
            <a:pPr algn="just">
              <a:lnSpc>
                <a:spcPct val="100000"/>
              </a:lnSpc>
            </a:pPr>
            <a:r>
              <a:rPr lang="ru-RU" sz="1000" b="1" strike="noStrike" spc="-1" dirty="0">
                <a:solidFill>
                  <a:srgbClr val="000000"/>
                </a:solidFill>
                <a:latin typeface="Times New Roman"/>
                <a:ea typeface="Microsoft YaHei"/>
              </a:rPr>
              <a:t>«S»</a:t>
            </a:r>
            <a:r>
              <a:rPr lang="ru-RU" sz="1000" b="0" strike="noStrike" spc="-1" dirty="0">
                <a:solidFill>
                  <a:srgbClr val="000000"/>
                </a:solidFill>
                <a:latin typeface="Times New Roman"/>
                <a:ea typeface="Microsoft YaHei"/>
              </a:rPr>
              <a:t> - для отражения расходов местных бюджетов, в целях </a:t>
            </a:r>
            <a:r>
              <a:rPr lang="ru-RU" sz="1000" b="0" strike="noStrike" spc="-1" dirty="0" err="1">
                <a:solidFill>
                  <a:srgbClr val="000000"/>
                </a:solidFill>
                <a:latin typeface="Times New Roman"/>
                <a:ea typeface="Microsoft YaHei"/>
              </a:rPr>
              <a:t>софинансирования</a:t>
            </a:r>
            <a:r>
              <a:rPr lang="ru-RU" sz="1000" b="0" strike="noStrike" spc="-1" dirty="0">
                <a:solidFill>
                  <a:srgbClr val="000000"/>
                </a:solidFill>
                <a:latin typeface="Times New Roman"/>
                <a:ea typeface="Microsoft YaHei"/>
              </a:rPr>
              <a:t> которых из бюджетов Российской Федерации предоставляются местным бюджетам субсидии.</a:t>
            </a:r>
            <a:endParaRPr lang="ru-RU" sz="1000" b="0" strike="noStrike" spc="-1" dirty="0">
              <a:latin typeface="Arial"/>
            </a:endParaRPr>
          </a:p>
        </p:txBody>
      </p:sp>
      <p:sp>
        <p:nvSpPr>
          <p:cNvPr id="216" name="Line 3"/>
          <p:cNvSpPr/>
          <p:nvPr/>
        </p:nvSpPr>
        <p:spPr>
          <a:xfrm>
            <a:off x="384120" y="1436400"/>
            <a:ext cx="11523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7" name="Line 4"/>
          <p:cNvSpPr/>
          <p:nvPr/>
        </p:nvSpPr>
        <p:spPr>
          <a:xfrm flipV="1">
            <a:off x="38412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8" name="Line 5"/>
          <p:cNvSpPr/>
          <p:nvPr/>
        </p:nvSpPr>
        <p:spPr>
          <a:xfrm>
            <a:off x="153648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19" name="CustomShape 6"/>
          <p:cNvSpPr/>
          <p:nvPr/>
        </p:nvSpPr>
        <p:spPr>
          <a:xfrm>
            <a:off x="38412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0" name="CustomShape 7"/>
          <p:cNvSpPr/>
          <p:nvPr/>
        </p:nvSpPr>
        <p:spPr>
          <a:xfrm>
            <a:off x="779400" y="172548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1" name="CustomShape 8"/>
          <p:cNvSpPr/>
          <p:nvPr/>
        </p:nvSpPr>
        <p:spPr>
          <a:xfrm>
            <a:off x="1176480" y="1724040"/>
            <a:ext cx="360000" cy="647280"/>
          </a:xfrm>
          <a:prstGeom prst="roundRect">
            <a:avLst>
              <a:gd name="adj" fmla="val 16667"/>
            </a:avLst>
          </a:prstGeom>
          <a:gradFill>
            <a:gsLst>
              <a:gs pos="0">
                <a:srgbClr val="42B1CF"/>
              </a:gs>
              <a:gs pos="100000">
                <a:srgbClr val="2266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3CDDD"/>
                </a:solidFill>
                <a:latin typeface="Calibri"/>
                <a:ea typeface="Microsoft YaHei"/>
              </a:rPr>
              <a:t>Х</a:t>
            </a:r>
            <a:endParaRPr lang="ru-RU" sz="3200" b="0" strike="noStrike" spc="-1">
              <a:latin typeface="Arial"/>
            </a:endParaRPr>
          </a:p>
        </p:txBody>
      </p:sp>
      <p:sp>
        <p:nvSpPr>
          <p:cNvPr id="222" name="CustomShape 9"/>
          <p:cNvSpPr/>
          <p:nvPr/>
        </p:nvSpPr>
        <p:spPr>
          <a:xfrm>
            <a:off x="244440" y="917640"/>
            <a:ext cx="1433160" cy="504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Главный </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распорядитель</a:t>
            </a:r>
            <a:endParaRPr lang="ru-RU" sz="900" b="0" strike="noStrike" spc="-1">
              <a:latin typeface="Arial"/>
            </a:endParaRPr>
          </a:p>
          <a:p>
            <a:pPr algn="ctr">
              <a:lnSpc>
                <a:spcPct val="100000"/>
              </a:lnSpc>
            </a:pPr>
            <a:r>
              <a:rPr lang="ru-RU" sz="900" b="1" strike="noStrike" spc="-1">
                <a:solidFill>
                  <a:srgbClr val="000000"/>
                </a:solidFill>
                <a:latin typeface="Tahoma"/>
                <a:ea typeface="Microsoft YaHei"/>
              </a:rPr>
              <a:t> бюджетных средств</a:t>
            </a:r>
            <a:endParaRPr lang="ru-RU" sz="900" b="0" strike="noStrike" spc="-1">
              <a:latin typeface="Arial"/>
            </a:endParaRPr>
          </a:p>
        </p:txBody>
      </p:sp>
      <p:sp>
        <p:nvSpPr>
          <p:cNvPr id="223" name="Line 10"/>
          <p:cNvSpPr/>
          <p:nvPr/>
        </p:nvSpPr>
        <p:spPr>
          <a:xfrm flipV="1">
            <a:off x="159840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4" name="Line 11"/>
          <p:cNvSpPr/>
          <p:nvPr/>
        </p:nvSpPr>
        <p:spPr>
          <a:xfrm>
            <a:off x="159840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5" name="Line 12"/>
          <p:cNvSpPr/>
          <p:nvPr/>
        </p:nvSpPr>
        <p:spPr>
          <a:xfrm>
            <a:off x="237456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26" name="CustomShape 13"/>
          <p:cNvSpPr/>
          <p:nvPr/>
        </p:nvSpPr>
        <p:spPr>
          <a:xfrm>
            <a:off x="1609560" y="1722600"/>
            <a:ext cx="360000" cy="6472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5B3D7"/>
                </a:solidFill>
                <a:latin typeface="Calibri"/>
                <a:ea typeface="Microsoft YaHei"/>
              </a:rPr>
              <a:t>Х</a:t>
            </a:r>
            <a:endParaRPr lang="ru-RU" sz="3200" b="0" strike="noStrike" spc="-1">
              <a:latin typeface="Arial"/>
            </a:endParaRPr>
          </a:p>
        </p:txBody>
      </p:sp>
      <p:sp>
        <p:nvSpPr>
          <p:cNvPr id="227" name="CustomShape 14"/>
          <p:cNvSpPr/>
          <p:nvPr/>
        </p:nvSpPr>
        <p:spPr>
          <a:xfrm>
            <a:off x="2006640" y="1722600"/>
            <a:ext cx="360000" cy="649080"/>
          </a:xfrm>
          <a:prstGeom prst="roundRect">
            <a:avLst>
              <a:gd name="adj" fmla="val 16667"/>
            </a:avLst>
          </a:prstGeom>
          <a:gradFill>
            <a:gsLst>
              <a:gs pos="0">
                <a:srgbClr val="4780C5"/>
              </a:gs>
              <a:gs pos="100000">
                <a:srgbClr val="254872"/>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dirty="0">
                <a:solidFill>
                  <a:srgbClr val="95B3D7"/>
                </a:solidFill>
                <a:latin typeface="Calibri"/>
                <a:ea typeface="Microsoft YaHei"/>
              </a:rPr>
              <a:t>Х</a:t>
            </a:r>
            <a:endParaRPr lang="ru-RU" sz="3200" b="0" strike="noStrike" spc="-1" dirty="0">
              <a:latin typeface="Arial"/>
            </a:endParaRPr>
          </a:p>
        </p:txBody>
      </p:sp>
      <p:sp>
        <p:nvSpPr>
          <p:cNvPr id="228" name="CustomShape 15"/>
          <p:cNvSpPr/>
          <p:nvPr/>
        </p:nvSpPr>
        <p:spPr>
          <a:xfrm>
            <a:off x="1670040" y="1204920"/>
            <a:ext cx="6012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Раздел</a:t>
            </a:r>
            <a:endParaRPr lang="ru-RU" sz="900" b="0" strike="noStrike" spc="-1">
              <a:latin typeface="Arial"/>
            </a:endParaRPr>
          </a:p>
        </p:txBody>
      </p:sp>
      <p:sp>
        <p:nvSpPr>
          <p:cNvPr id="229" name="Line 16"/>
          <p:cNvSpPr/>
          <p:nvPr/>
        </p:nvSpPr>
        <p:spPr>
          <a:xfrm flipV="1">
            <a:off x="243504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0" name="Line 17"/>
          <p:cNvSpPr/>
          <p:nvPr/>
        </p:nvSpPr>
        <p:spPr>
          <a:xfrm>
            <a:off x="2435040" y="1436400"/>
            <a:ext cx="7761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1" name="Line 18"/>
          <p:cNvSpPr/>
          <p:nvPr/>
        </p:nvSpPr>
        <p:spPr>
          <a:xfrm>
            <a:off x="32112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2" name="CustomShape 19"/>
          <p:cNvSpPr/>
          <p:nvPr/>
        </p:nvSpPr>
        <p:spPr>
          <a:xfrm>
            <a:off x="24336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3" name="CustomShape 20"/>
          <p:cNvSpPr/>
          <p:nvPr/>
        </p:nvSpPr>
        <p:spPr>
          <a:xfrm>
            <a:off x="2824200" y="1722600"/>
            <a:ext cx="358560" cy="649080"/>
          </a:xfrm>
          <a:prstGeom prst="roundRect">
            <a:avLst>
              <a:gd name="adj" fmla="val 16667"/>
            </a:avLst>
          </a:prstGeom>
          <a:gradFill>
            <a:gsLst>
              <a:gs pos="0">
                <a:srgbClr val="62629D"/>
              </a:gs>
              <a:gs pos="100000">
                <a:srgbClr val="363659"/>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9999CC"/>
                </a:solidFill>
                <a:latin typeface="Calibri"/>
                <a:ea typeface="Microsoft YaHei"/>
              </a:rPr>
              <a:t>Х</a:t>
            </a:r>
            <a:endParaRPr lang="ru-RU" sz="3200" b="0" strike="noStrike" spc="-1">
              <a:latin typeface="Arial"/>
            </a:endParaRPr>
          </a:p>
        </p:txBody>
      </p:sp>
      <p:sp>
        <p:nvSpPr>
          <p:cNvPr id="234" name="Line 21"/>
          <p:cNvSpPr/>
          <p:nvPr/>
        </p:nvSpPr>
        <p:spPr>
          <a:xfrm flipV="1">
            <a:off x="3257280" y="1423800"/>
            <a:ext cx="180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5" name="Line 22"/>
          <p:cNvSpPr/>
          <p:nvPr/>
        </p:nvSpPr>
        <p:spPr>
          <a:xfrm>
            <a:off x="3257280" y="1436400"/>
            <a:ext cx="39211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6" name="Line 23"/>
          <p:cNvSpPr/>
          <p:nvPr/>
        </p:nvSpPr>
        <p:spPr>
          <a:xfrm>
            <a:off x="7178400" y="1436400"/>
            <a:ext cx="180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37" name="CustomShape 24"/>
          <p:cNvSpPr/>
          <p:nvPr/>
        </p:nvSpPr>
        <p:spPr>
          <a:xfrm>
            <a:off x="324468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8" name="CustomShape 25"/>
          <p:cNvSpPr/>
          <p:nvPr/>
        </p:nvSpPr>
        <p:spPr>
          <a:xfrm>
            <a:off x="3627360" y="1725480"/>
            <a:ext cx="360000" cy="649080"/>
          </a:xfrm>
          <a:prstGeom prst="roundRect">
            <a:avLst>
              <a:gd name="adj" fmla="val 16667"/>
            </a:avLst>
          </a:prstGeom>
          <a:gradFill>
            <a:gsLst>
              <a:gs pos="0">
                <a:srgbClr val="805FA7"/>
              </a:gs>
              <a:gs pos="100000">
                <a:srgbClr val="48345F"/>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B3A2C7"/>
                </a:solidFill>
                <a:latin typeface="Calibri"/>
                <a:ea typeface="Microsoft YaHei"/>
              </a:rPr>
              <a:t>Х</a:t>
            </a:r>
            <a:endParaRPr lang="ru-RU" sz="3200" b="0" strike="noStrike" spc="-1">
              <a:latin typeface="Arial"/>
            </a:endParaRPr>
          </a:p>
        </p:txBody>
      </p:sp>
      <p:sp>
        <p:nvSpPr>
          <p:cNvPr id="239" name="CustomShape 26"/>
          <p:cNvSpPr/>
          <p:nvPr/>
        </p:nvSpPr>
        <p:spPr>
          <a:xfrm>
            <a:off x="4049640" y="1716120"/>
            <a:ext cx="360000" cy="647280"/>
          </a:xfrm>
          <a:prstGeom prst="roundRect">
            <a:avLst>
              <a:gd name="adj" fmla="val 16667"/>
            </a:avLst>
          </a:prstGeom>
          <a:gradFill>
            <a:gsLst>
              <a:gs pos="0">
                <a:srgbClr val="C94844"/>
              </a:gs>
              <a:gs pos="100000">
                <a:srgbClr val="742624"/>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B9B8"/>
                </a:solidFill>
                <a:latin typeface="Calibri"/>
                <a:ea typeface="Microsoft YaHei"/>
              </a:rPr>
              <a:t>Х</a:t>
            </a:r>
            <a:endParaRPr lang="ru-RU" sz="3200" b="0" strike="noStrike" spc="-1">
              <a:latin typeface="Arial"/>
            </a:endParaRPr>
          </a:p>
        </p:txBody>
      </p:sp>
      <p:sp>
        <p:nvSpPr>
          <p:cNvPr id="240" name="CustomShape 27"/>
          <p:cNvSpPr/>
          <p:nvPr/>
        </p:nvSpPr>
        <p:spPr>
          <a:xfrm>
            <a:off x="4440240" y="171612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1" name="CustomShape 28"/>
          <p:cNvSpPr/>
          <p:nvPr/>
        </p:nvSpPr>
        <p:spPr>
          <a:xfrm>
            <a:off x="4830840" y="1717560"/>
            <a:ext cx="360000" cy="647280"/>
          </a:xfrm>
          <a:prstGeom prst="roundRect">
            <a:avLst>
              <a:gd name="adj" fmla="val 16667"/>
            </a:avLst>
          </a:prstGeom>
          <a:gradFill>
            <a:gsLst>
              <a:gs pos="0">
                <a:srgbClr val="D45E99"/>
              </a:gs>
              <a:gs pos="100000">
                <a:srgbClr val="7B345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99CC"/>
                </a:solidFill>
                <a:latin typeface="Calibri"/>
                <a:ea typeface="Microsoft YaHei"/>
              </a:rPr>
              <a:t>Х</a:t>
            </a:r>
            <a:endParaRPr lang="ru-RU" sz="3200" b="0" strike="noStrike" spc="-1">
              <a:latin typeface="Arial"/>
            </a:endParaRPr>
          </a:p>
        </p:txBody>
      </p:sp>
      <p:sp>
        <p:nvSpPr>
          <p:cNvPr id="242" name="CustomShape 29"/>
          <p:cNvSpPr/>
          <p:nvPr/>
        </p:nvSpPr>
        <p:spPr>
          <a:xfrm>
            <a:off x="5254560" y="171756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3" name="CustomShape 30"/>
          <p:cNvSpPr/>
          <p:nvPr/>
        </p:nvSpPr>
        <p:spPr>
          <a:xfrm>
            <a:off x="564660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4" name="CustomShape 31"/>
          <p:cNvSpPr/>
          <p:nvPr/>
        </p:nvSpPr>
        <p:spPr>
          <a:xfrm>
            <a:off x="604044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5" name="CustomShape 32"/>
          <p:cNvSpPr/>
          <p:nvPr/>
        </p:nvSpPr>
        <p:spPr>
          <a:xfrm>
            <a:off x="6434280" y="1716120"/>
            <a:ext cx="35856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6" name="CustomShape 33"/>
          <p:cNvSpPr/>
          <p:nvPr/>
        </p:nvSpPr>
        <p:spPr>
          <a:xfrm>
            <a:off x="6826320" y="1716120"/>
            <a:ext cx="360000" cy="647280"/>
          </a:xfrm>
          <a:prstGeom prst="roundRect">
            <a:avLst>
              <a:gd name="adj" fmla="val 16667"/>
            </a:avLst>
          </a:prstGeom>
          <a:gradFill>
            <a:gsLst>
              <a:gs pos="0">
                <a:srgbClr val="D095D0"/>
              </a:gs>
              <a:gs pos="100000">
                <a:srgbClr val="78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D8B2D8"/>
                </a:solidFill>
                <a:latin typeface="Calibri"/>
                <a:ea typeface="Microsoft YaHei"/>
              </a:rPr>
              <a:t>Х</a:t>
            </a:r>
            <a:endParaRPr lang="ru-RU" sz="3200" b="0" strike="noStrike" spc="-1">
              <a:latin typeface="Arial"/>
            </a:endParaRPr>
          </a:p>
        </p:txBody>
      </p:sp>
      <p:sp>
        <p:nvSpPr>
          <p:cNvPr id="247" name="CustomShape 34"/>
          <p:cNvSpPr/>
          <p:nvPr/>
        </p:nvSpPr>
        <p:spPr>
          <a:xfrm>
            <a:off x="4589640" y="1204920"/>
            <a:ext cx="110772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Целевая статья</a:t>
            </a:r>
            <a:endParaRPr lang="ru-RU" sz="900" b="0" strike="noStrike" spc="-1">
              <a:latin typeface="Arial"/>
            </a:endParaRPr>
          </a:p>
        </p:txBody>
      </p:sp>
      <p:sp>
        <p:nvSpPr>
          <p:cNvPr id="248" name="Line 35"/>
          <p:cNvSpPr/>
          <p:nvPr/>
        </p:nvSpPr>
        <p:spPr>
          <a:xfrm flipV="1">
            <a:off x="3236760" y="2352600"/>
            <a:ext cx="144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49" name="Line 36"/>
          <p:cNvSpPr/>
          <p:nvPr/>
        </p:nvSpPr>
        <p:spPr>
          <a:xfrm>
            <a:off x="4001760" y="2346120"/>
            <a:ext cx="1800" cy="133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0" name="CustomShape 37"/>
          <p:cNvSpPr/>
          <p:nvPr/>
        </p:nvSpPr>
        <p:spPr>
          <a:xfrm>
            <a:off x="3075120" y="2424240"/>
            <a:ext cx="1168200" cy="215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1" name="CustomShape 38"/>
          <p:cNvSpPr/>
          <p:nvPr/>
        </p:nvSpPr>
        <p:spPr>
          <a:xfrm>
            <a:off x="3714840" y="2428920"/>
            <a:ext cx="1007640" cy="336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Под-</a:t>
            </a:r>
            <a:endParaRPr lang="ru-RU" sz="800" b="0" strike="noStrike" spc="-1">
              <a:latin typeface="Arial"/>
            </a:endParaRPr>
          </a:p>
          <a:p>
            <a:pPr algn="ctr">
              <a:lnSpc>
                <a:spcPct val="100000"/>
              </a:lnSpc>
            </a:pPr>
            <a:r>
              <a:rPr lang="ru-RU" sz="800" b="0" strike="noStrike" spc="-1">
                <a:solidFill>
                  <a:srgbClr val="000000"/>
                </a:solidFill>
                <a:latin typeface="Tahoma"/>
                <a:ea typeface="Microsoft YaHei"/>
              </a:rPr>
              <a:t>программа</a:t>
            </a:r>
            <a:endParaRPr lang="ru-RU" sz="800" b="0" strike="noStrike" spc="-1">
              <a:latin typeface="Arial"/>
            </a:endParaRPr>
          </a:p>
        </p:txBody>
      </p:sp>
      <p:sp>
        <p:nvSpPr>
          <p:cNvPr id="252" name="Line 39"/>
          <p:cNvSpPr/>
          <p:nvPr/>
        </p:nvSpPr>
        <p:spPr>
          <a:xfrm flipV="1">
            <a:off x="4025880" y="233352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3" name="Line 40"/>
          <p:cNvSpPr/>
          <p:nvPr/>
        </p:nvSpPr>
        <p:spPr>
          <a:xfrm flipV="1">
            <a:off x="4431960" y="2341440"/>
            <a:ext cx="180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4" name="Line 41"/>
          <p:cNvSpPr/>
          <p:nvPr/>
        </p:nvSpPr>
        <p:spPr>
          <a:xfrm flipV="1">
            <a:off x="5187600" y="2349360"/>
            <a:ext cx="1800" cy="150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5" name="Line 42"/>
          <p:cNvSpPr/>
          <p:nvPr/>
        </p:nvSpPr>
        <p:spPr>
          <a:xfrm flipV="1">
            <a:off x="4468680" y="2361960"/>
            <a:ext cx="1440" cy="15876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6" name="Line 43"/>
          <p:cNvSpPr/>
          <p:nvPr/>
        </p:nvSpPr>
        <p:spPr>
          <a:xfrm>
            <a:off x="4431960" y="2487600"/>
            <a:ext cx="75564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7" name="Line 44"/>
          <p:cNvSpPr/>
          <p:nvPr/>
        </p:nvSpPr>
        <p:spPr>
          <a:xfrm>
            <a:off x="4025880" y="2479320"/>
            <a:ext cx="38556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8" name="Line 45"/>
          <p:cNvSpPr/>
          <p:nvPr/>
        </p:nvSpPr>
        <p:spPr>
          <a:xfrm flipV="1">
            <a:off x="3257280" y="2463480"/>
            <a:ext cx="730440" cy="28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59" name="CustomShape 46"/>
          <p:cNvSpPr/>
          <p:nvPr/>
        </p:nvSpPr>
        <p:spPr>
          <a:xfrm>
            <a:off x="4356000" y="2432160"/>
            <a:ext cx="1033200" cy="701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Основное                                                                                    мероприятие</a:t>
            </a:r>
            <a:endParaRPr lang="ru-RU" sz="800" b="0" strike="noStrike" spc="-1">
              <a:latin typeface="Arial"/>
            </a:endParaRPr>
          </a:p>
        </p:txBody>
      </p:sp>
      <p:sp>
        <p:nvSpPr>
          <p:cNvPr id="260" name="Line 47"/>
          <p:cNvSpPr/>
          <p:nvPr/>
        </p:nvSpPr>
        <p:spPr>
          <a:xfrm>
            <a:off x="5238720" y="2787480"/>
            <a:ext cx="193500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1" name="Line 48"/>
          <p:cNvSpPr/>
          <p:nvPr/>
        </p:nvSpPr>
        <p:spPr>
          <a:xfrm>
            <a:off x="7178400" y="244620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2" name="Line 49"/>
          <p:cNvSpPr/>
          <p:nvPr/>
        </p:nvSpPr>
        <p:spPr>
          <a:xfrm>
            <a:off x="5254560" y="2446200"/>
            <a:ext cx="144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3" name="CustomShape 50"/>
          <p:cNvSpPr/>
          <p:nvPr/>
        </p:nvSpPr>
        <p:spPr>
          <a:xfrm>
            <a:off x="5581800" y="2803680"/>
            <a:ext cx="12600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Направление расходов</a:t>
            </a:r>
            <a:endParaRPr lang="ru-RU" sz="800" b="0" strike="noStrike" spc="-1">
              <a:latin typeface="Arial"/>
            </a:endParaRPr>
          </a:p>
        </p:txBody>
      </p:sp>
      <p:sp>
        <p:nvSpPr>
          <p:cNvPr id="264" name="CustomShape 51"/>
          <p:cNvSpPr/>
          <p:nvPr/>
        </p:nvSpPr>
        <p:spPr>
          <a:xfrm>
            <a:off x="3138480" y="2732040"/>
            <a:ext cx="2115720" cy="3679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800" b="0" strike="noStrike" spc="-1">
                <a:solidFill>
                  <a:srgbClr val="000000"/>
                </a:solidFill>
                <a:latin typeface="Tahoma"/>
                <a:ea typeface="Microsoft YaHei"/>
              </a:rPr>
              <a:t>Программное</a:t>
            </a:r>
            <a:r>
              <a:rPr lang="ru-RU" sz="900" b="0" strike="noStrike" spc="-1">
                <a:solidFill>
                  <a:srgbClr val="000000"/>
                </a:solidFill>
                <a:latin typeface="Tahoma"/>
                <a:ea typeface="Microsoft YaHei"/>
              </a:rPr>
              <a:t> (непрограммное)</a:t>
            </a:r>
            <a:endParaRPr lang="ru-RU" sz="900" b="0" strike="noStrike" spc="-1">
              <a:latin typeface="Arial"/>
            </a:endParaRPr>
          </a:p>
          <a:p>
            <a:pPr algn="ctr">
              <a:lnSpc>
                <a:spcPct val="100000"/>
              </a:lnSpc>
            </a:pPr>
            <a:r>
              <a:rPr lang="ru-RU" sz="900" b="0" strike="noStrike" spc="-1">
                <a:solidFill>
                  <a:srgbClr val="000000"/>
                </a:solidFill>
                <a:latin typeface="Tahoma"/>
                <a:ea typeface="Microsoft YaHei"/>
              </a:rPr>
              <a:t> направление</a:t>
            </a:r>
            <a:endParaRPr lang="ru-RU" sz="900" b="0" strike="noStrike" spc="-1">
              <a:latin typeface="Arial"/>
            </a:endParaRPr>
          </a:p>
        </p:txBody>
      </p:sp>
      <p:sp>
        <p:nvSpPr>
          <p:cNvPr id="265" name="Line 52"/>
          <p:cNvSpPr/>
          <p:nvPr/>
        </p:nvSpPr>
        <p:spPr>
          <a:xfrm flipV="1">
            <a:off x="7243560" y="1423800"/>
            <a:ext cx="1440" cy="2412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6" name="Line 53"/>
          <p:cNvSpPr/>
          <p:nvPr/>
        </p:nvSpPr>
        <p:spPr>
          <a:xfrm>
            <a:off x="7243560" y="1436400"/>
            <a:ext cx="1152720" cy="18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7" name="Line 54"/>
          <p:cNvSpPr/>
          <p:nvPr/>
        </p:nvSpPr>
        <p:spPr>
          <a:xfrm>
            <a:off x="8396280" y="1436400"/>
            <a:ext cx="1440" cy="21600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68" name="CustomShape 55"/>
          <p:cNvSpPr/>
          <p:nvPr/>
        </p:nvSpPr>
        <p:spPr>
          <a:xfrm>
            <a:off x="7300800" y="1204920"/>
            <a:ext cx="99504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Вид расходов</a:t>
            </a:r>
            <a:endParaRPr lang="ru-RU" sz="900" b="0" strike="noStrike" spc="-1">
              <a:latin typeface="Arial"/>
            </a:endParaRPr>
          </a:p>
        </p:txBody>
      </p:sp>
      <p:sp>
        <p:nvSpPr>
          <p:cNvPr id="269" name="CustomShape 56"/>
          <p:cNvSpPr/>
          <p:nvPr/>
        </p:nvSpPr>
        <p:spPr>
          <a:xfrm>
            <a:off x="7242120" y="1712880"/>
            <a:ext cx="360000" cy="647280"/>
          </a:xfrm>
          <a:prstGeom prst="roundRect">
            <a:avLst>
              <a:gd name="adj" fmla="val 16667"/>
            </a:avLst>
          </a:prstGeom>
          <a:gradFill>
            <a:gsLst>
              <a:gs pos="0">
                <a:srgbClr val="B39FCA"/>
              </a:gs>
              <a:gs pos="100000">
                <a:srgbClr val="675B75"/>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0" name="CustomShape 57"/>
          <p:cNvSpPr/>
          <p:nvPr/>
        </p:nvSpPr>
        <p:spPr>
          <a:xfrm>
            <a:off x="7656480" y="1712880"/>
            <a:ext cx="360000" cy="647280"/>
          </a:xfrm>
          <a:prstGeom prst="roundRect">
            <a:avLst>
              <a:gd name="adj" fmla="val 16667"/>
            </a:avLst>
          </a:prstGeom>
          <a:gradFill>
            <a:gsLst>
              <a:gs pos="0">
                <a:srgbClr val="9595D0"/>
              </a:gs>
              <a:gs pos="100000">
                <a:srgbClr val="555578"/>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CCC1DA"/>
                </a:solidFill>
                <a:latin typeface="Calibri"/>
                <a:ea typeface="Microsoft YaHei"/>
              </a:rPr>
              <a:t>Х</a:t>
            </a:r>
            <a:endParaRPr lang="ru-RU" sz="3200" b="0" strike="noStrike" spc="-1">
              <a:latin typeface="Arial"/>
            </a:endParaRPr>
          </a:p>
        </p:txBody>
      </p:sp>
      <p:sp>
        <p:nvSpPr>
          <p:cNvPr id="271" name="CustomShape 58"/>
          <p:cNvSpPr/>
          <p:nvPr/>
        </p:nvSpPr>
        <p:spPr>
          <a:xfrm>
            <a:off x="8072280" y="1716120"/>
            <a:ext cx="360000" cy="647280"/>
          </a:xfrm>
          <a:prstGeom prst="roundRect">
            <a:avLst>
              <a:gd name="adj" fmla="val 16667"/>
            </a:avLst>
          </a:prstGeom>
          <a:gradFill>
            <a:gsLst>
              <a:gs pos="0">
                <a:srgbClr val="C8C8FF"/>
              </a:gs>
              <a:gs pos="100000">
                <a:srgbClr val="747497"/>
              </a:gs>
            </a:gsLst>
            <a:lin ang="8100000"/>
          </a:grad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3200" b="1" strike="noStrike" spc="-1">
                <a:solidFill>
                  <a:srgbClr val="E6E0EC"/>
                </a:solidFill>
                <a:latin typeface="Calibri"/>
                <a:ea typeface="Microsoft YaHei"/>
              </a:rPr>
              <a:t>Х</a:t>
            </a:r>
            <a:endParaRPr lang="ru-RU" sz="3200" b="0" strike="noStrike" spc="-1">
              <a:latin typeface="Arial"/>
            </a:endParaRPr>
          </a:p>
        </p:txBody>
      </p:sp>
      <p:sp>
        <p:nvSpPr>
          <p:cNvPr id="272" name="Line 59"/>
          <p:cNvSpPr/>
          <p:nvPr/>
        </p:nvSpPr>
        <p:spPr>
          <a:xfrm flipV="1">
            <a:off x="724356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3" name="Line 60"/>
          <p:cNvSpPr/>
          <p:nvPr/>
        </p:nvSpPr>
        <p:spPr>
          <a:xfrm>
            <a:off x="724212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4" name="Line 61"/>
          <p:cNvSpPr/>
          <p:nvPr/>
        </p:nvSpPr>
        <p:spPr>
          <a:xfrm>
            <a:off x="76244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5" name="Line 62"/>
          <p:cNvSpPr/>
          <p:nvPr/>
        </p:nvSpPr>
        <p:spPr>
          <a:xfrm flipV="1">
            <a:off x="7653240" y="2428560"/>
            <a:ext cx="1440" cy="3668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6" name="Line 63"/>
          <p:cNvSpPr/>
          <p:nvPr/>
        </p:nvSpPr>
        <p:spPr>
          <a:xfrm>
            <a:off x="765144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7" name="Line 64"/>
          <p:cNvSpPr/>
          <p:nvPr/>
        </p:nvSpPr>
        <p:spPr>
          <a:xfrm>
            <a:off x="803412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8" name="Line 65"/>
          <p:cNvSpPr/>
          <p:nvPr/>
        </p:nvSpPr>
        <p:spPr>
          <a:xfrm flipV="1">
            <a:off x="8064360" y="2428560"/>
            <a:ext cx="1440" cy="37152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79" name="Line 66"/>
          <p:cNvSpPr/>
          <p:nvPr/>
        </p:nvSpPr>
        <p:spPr>
          <a:xfrm>
            <a:off x="8062560" y="2786040"/>
            <a:ext cx="387360" cy="144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0" name="Line 67"/>
          <p:cNvSpPr/>
          <p:nvPr/>
        </p:nvSpPr>
        <p:spPr>
          <a:xfrm>
            <a:off x="8445240" y="2441520"/>
            <a:ext cx="1800" cy="341280"/>
          </a:xfrm>
          <a:prstGeom prst="line">
            <a:avLst/>
          </a:prstGeom>
          <a:ln w="9360">
            <a:solidFill>
              <a:srgbClr val="4A7EBB"/>
            </a:solidFill>
            <a:miter/>
          </a:ln>
        </p:spPr>
        <p:style>
          <a:lnRef idx="0">
            <a:scrgbClr r="0" g="0" b="0"/>
          </a:lnRef>
          <a:fillRef idx="0">
            <a:scrgbClr r="0" g="0" b="0"/>
          </a:fillRef>
          <a:effectRef idx="0">
            <a:scrgbClr r="0" g="0" b="0"/>
          </a:effectRef>
          <a:fontRef idx="minor"/>
        </p:style>
      </p:sp>
      <p:sp>
        <p:nvSpPr>
          <p:cNvPr id="281" name="CustomShape 68"/>
          <p:cNvSpPr/>
          <p:nvPr/>
        </p:nvSpPr>
        <p:spPr>
          <a:xfrm>
            <a:off x="7172280" y="2808360"/>
            <a:ext cx="507600" cy="21564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2" name="CustomShape 69"/>
          <p:cNvSpPr/>
          <p:nvPr/>
        </p:nvSpPr>
        <p:spPr>
          <a:xfrm>
            <a:off x="7605720" y="2782800"/>
            <a:ext cx="49968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0" strike="noStrike" spc="-1">
                <a:solidFill>
                  <a:srgbClr val="000000"/>
                </a:solidFill>
                <a:latin typeface="Tahoma"/>
                <a:ea typeface="Microsoft YaHei"/>
              </a:rPr>
              <a:t>Под-</a:t>
            </a:r>
            <a:endParaRPr lang="ru-RU" sz="900" b="0" strike="noStrike" spc="-1">
              <a:latin typeface="Arial"/>
            </a:endParaRPr>
          </a:p>
          <a:p>
            <a:pPr algn="ctr">
              <a:lnSpc>
                <a:spcPct val="100000"/>
              </a:lnSpc>
            </a:pPr>
            <a:r>
              <a:rPr lang="ru-RU" sz="800" b="0" strike="noStrike" spc="-1">
                <a:solidFill>
                  <a:srgbClr val="000000"/>
                </a:solidFill>
                <a:latin typeface="Tahoma"/>
                <a:ea typeface="Microsoft YaHei"/>
              </a:rPr>
              <a:t>группа</a:t>
            </a:r>
            <a:endParaRPr lang="ru-RU" sz="800" b="0" strike="noStrike" spc="-1">
              <a:latin typeface="Arial"/>
            </a:endParaRPr>
          </a:p>
        </p:txBody>
      </p:sp>
      <p:sp>
        <p:nvSpPr>
          <p:cNvPr id="283" name="CustomShape 70"/>
          <p:cNvSpPr/>
          <p:nvPr/>
        </p:nvSpPr>
        <p:spPr>
          <a:xfrm>
            <a:off x="8064360" y="2793960"/>
            <a:ext cx="429840" cy="352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800" b="0" strike="noStrike" spc="-1">
                <a:solidFill>
                  <a:srgbClr val="000000"/>
                </a:solidFill>
                <a:latin typeface="Tahoma"/>
                <a:ea typeface="Microsoft YaHei"/>
              </a:rPr>
              <a:t>Эле-</a:t>
            </a:r>
            <a:endParaRPr lang="ru-RU" sz="800" b="0" strike="noStrike" spc="-1">
              <a:latin typeface="Arial"/>
            </a:endParaRPr>
          </a:p>
          <a:p>
            <a:pPr algn="ctr">
              <a:lnSpc>
                <a:spcPct val="100000"/>
              </a:lnSpc>
            </a:pPr>
            <a:r>
              <a:rPr lang="ru-RU" sz="900" b="0" strike="noStrike" spc="-1">
                <a:solidFill>
                  <a:srgbClr val="000000"/>
                </a:solidFill>
                <a:latin typeface="Tahoma"/>
                <a:ea typeface="Microsoft YaHei"/>
              </a:rPr>
              <a:t>мент</a:t>
            </a:r>
            <a:endParaRPr lang="ru-RU" sz="900" b="0" strike="noStrike" spc="-1">
              <a:latin typeface="Arial"/>
            </a:endParaRPr>
          </a:p>
        </p:txBody>
      </p:sp>
      <p:sp>
        <p:nvSpPr>
          <p:cNvPr id="284" name="CustomShape 71"/>
          <p:cNvSpPr/>
          <p:nvPr/>
        </p:nvSpPr>
        <p:spPr>
          <a:xfrm>
            <a:off x="2365200" y="1177920"/>
            <a:ext cx="82980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900" b="1" strike="noStrike" spc="-1">
                <a:solidFill>
                  <a:srgbClr val="000000"/>
                </a:solidFill>
                <a:latin typeface="Tahoma"/>
                <a:ea typeface="Microsoft YaHei"/>
              </a:rPr>
              <a:t>Подраздел</a:t>
            </a:r>
            <a:endParaRPr lang="ru-RU" sz="900" b="0" strike="noStrike" spc="-1">
              <a:latin typeface="Aria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5" name="Picture 1"/>
          <p:cNvPicPr/>
          <p:nvPr/>
        </p:nvPicPr>
        <p:blipFill>
          <a:blip r:embed="rId3"/>
          <a:stretch/>
        </p:blipFill>
        <p:spPr>
          <a:xfrm>
            <a:off x="0" y="-30240"/>
            <a:ext cx="9143640" cy="725040"/>
          </a:xfrm>
          <a:prstGeom prst="rect">
            <a:avLst/>
          </a:prstGeom>
          <a:ln>
            <a:noFill/>
          </a:ln>
        </p:spPr>
      </p:pic>
      <p:pic>
        <p:nvPicPr>
          <p:cNvPr id="286" name="Picture 2"/>
          <p:cNvPicPr/>
          <p:nvPr/>
        </p:nvPicPr>
        <p:blipFill>
          <a:blip r:embed="rId4"/>
          <a:stretch/>
        </p:blipFill>
        <p:spPr>
          <a:xfrm>
            <a:off x="360360" y="693720"/>
            <a:ext cx="8521200" cy="2927160"/>
          </a:xfrm>
          <a:prstGeom prst="rect">
            <a:avLst/>
          </a:prstGeom>
          <a:ln>
            <a:noFill/>
          </a:ln>
        </p:spPr>
      </p:pic>
      <p:pic>
        <p:nvPicPr>
          <p:cNvPr id="287" name="Picture 3"/>
          <p:cNvPicPr/>
          <p:nvPr/>
        </p:nvPicPr>
        <p:blipFill>
          <a:blip r:embed="rId5"/>
          <a:stretch/>
        </p:blipFill>
        <p:spPr>
          <a:xfrm>
            <a:off x="79200" y="3621240"/>
            <a:ext cx="4827240" cy="5930640"/>
          </a:xfrm>
          <a:prstGeom prst="rect">
            <a:avLst/>
          </a:prstGeom>
          <a:ln>
            <a:noFill/>
          </a:ln>
        </p:spPr>
      </p:pic>
      <p:sp>
        <p:nvSpPr>
          <p:cNvPr id="288" name="CustomShape 1"/>
          <p:cNvSpPr/>
          <p:nvPr/>
        </p:nvSpPr>
        <p:spPr>
          <a:xfrm>
            <a:off x="260280" y="3838680"/>
            <a:ext cx="4463640" cy="2533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000" b="1" i="1" strike="noStrike" spc="-1">
                <a:solidFill>
                  <a:srgbClr val="000000"/>
                </a:solidFill>
                <a:latin typeface="Calibri"/>
                <a:ea typeface="Microsoft YaHei"/>
              </a:rPr>
              <a:t>Долговая нагрузка бюджета городского округа</a:t>
            </a:r>
            <a:endParaRPr lang="ru-RU" sz="2000" b="0" strike="noStrike" spc="-1">
              <a:latin typeface="Arial"/>
            </a:endParaRPr>
          </a:p>
          <a:p>
            <a:pPr algn="just">
              <a:lnSpc>
                <a:spcPct val="100000"/>
              </a:lnSpc>
            </a:pPr>
            <a:r>
              <a:rPr lang="ru-RU" sz="2000" b="0" strike="noStrike" spc="-1">
                <a:solidFill>
                  <a:srgbClr val="000000"/>
                </a:solidFill>
                <a:latin typeface="Calibri"/>
                <a:ea typeface="Microsoft YaHei"/>
              </a:rPr>
              <a:t>(отношение объема муниципального долга к доходам бюджета городского округа без учета безвозмездных перечислений и дополнительных нормативов от налога на доходы физических лиц).</a:t>
            </a:r>
            <a:endParaRPr lang="ru-RU" sz="20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2905671789"/>
              </p:ext>
            </p:extLst>
          </p:nvPr>
        </p:nvGraphicFramePr>
        <p:xfrm>
          <a:off x="5076056" y="3621240"/>
          <a:ext cx="3888432" cy="2965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0" name="Picture 1"/>
          <p:cNvPicPr/>
          <p:nvPr/>
        </p:nvPicPr>
        <p:blipFill>
          <a:blip r:embed="rId3"/>
          <a:stretch/>
        </p:blipFill>
        <p:spPr>
          <a:xfrm>
            <a:off x="476100" y="639720"/>
            <a:ext cx="8191080" cy="6144840"/>
          </a:xfrm>
          <a:prstGeom prst="rect">
            <a:avLst/>
          </a:prstGeom>
          <a:ln>
            <a:noFill/>
          </a:ln>
        </p:spPr>
      </p:pic>
      <p:pic>
        <p:nvPicPr>
          <p:cNvPr id="291" name="Picture 2"/>
          <p:cNvPicPr/>
          <p:nvPr/>
        </p:nvPicPr>
        <p:blipFill>
          <a:blip r:embed="rId4"/>
          <a:stretch/>
        </p:blipFill>
        <p:spPr>
          <a:xfrm>
            <a:off x="2182680" y="274680"/>
            <a:ext cx="4204800" cy="2809440"/>
          </a:xfrm>
          <a:prstGeom prst="rect">
            <a:avLst/>
          </a:prstGeom>
          <a:ln>
            <a:noFill/>
          </a:ln>
        </p:spPr>
      </p:pic>
      <p:pic>
        <p:nvPicPr>
          <p:cNvPr id="292" name="Picture 3"/>
          <p:cNvPicPr/>
          <p:nvPr/>
        </p:nvPicPr>
        <p:blipFill>
          <a:blip r:embed="rId5"/>
          <a:stretch/>
        </p:blipFill>
        <p:spPr>
          <a:xfrm>
            <a:off x="49320" y="811080"/>
            <a:ext cx="2869920" cy="791640"/>
          </a:xfrm>
          <a:prstGeom prst="rect">
            <a:avLst/>
          </a:prstGeom>
          <a:ln>
            <a:noFill/>
          </a:ln>
        </p:spPr>
      </p:pic>
      <p:pic>
        <p:nvPicPr>
          <p:cNvPr id="293" name="Picture 4"/>
          <p:cNvPicPr/>
          <p:nvPr/>
        </p:nvPicPr>
        <p:blipFill>
          <a:blip r:embed="rId6"/>
          <a:stretch/>
        </p:blipFill>
        <p:spPr>
          <a:xfrm>
            <a:off x="0" y="-30240"/>
            <a:ext cx="9143640" cy="725040"/>
          </a:xfrm>
          <a:prstGeom prst="rect">
            <a:avLst/>
          </a:prstGeom>
          <a:ln>
            <a:noFill/>
          </a:ln>
        </p:spPr>
      </p:pic>
      <p:pic>
        <p:nvPicPr>
          <p:cNvPr id="294" name="Picture 5"/>
          <p:cNvPicPr/>
          <p:nvPr/>
        </p:nvPicPr>
        <p:blipFill>
          <a:blip r:embed="rId7"/>
          <a:stretch/>
        </p:blipFill>
        <p:spPr>
          <a:xfrm>
            <a:off x="6315120" y="871560"/>
            <a:ext cx="2804760" cy="755280"/>
          </a:xfrm>
          <a:prstGeom prst="rect">
            <a:avLst/>
          </a:prstGeom>
          <a:ln>
            <a:noFill/>
          </a:ln>
        </p:spPr>
      </p:pic>
      <p:pic>
        <p:nvPicPr>
          <p:cNvPr id="295" name="Picture 7"/>
          <p:cNvPicPr/>
          <p:nvPr/>
        </p:nvPicPr>
        <p:blipFill>
          <a:blip r:embed="rId8"/>
          <a:stretch/>
        </p:blipFill>
        <p:spPr>
          <a:xfrm>
            <a:off x="6480" y="1596960"/>
            <a:ext cx="2796840" cy="2028600"/>
          </a:xfrm>
          <a:prstGeom prst="rect">
            <a:avLst/>
          </a:prstGeom>
          <a:ln>
            <a:noFill/>
          </a:ln>
        </p:spPr>
      </p:pic>
      <p:sp>
        <p:nvSpPr>
          <p:cNvPr id="296" name="CustomShape 1"/>
          <p:cNvSpPr/>
          <p:nvPr/>
        </p:nvSpPr>
        <p:spPr>
          <a:xfrm>
            <a:off x="158760" y="1722600"/>
            <a:ext cx="2493720" cy="172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300" b="1" strike="noStrike" spc="-1" dirty="0">
                <a:solidFill>
                  <a:srgbClr val="000066"/>
                </a:solidFill>
                <a:latin typeface="Calibri"/>
                <a:ea typeface="Microsoft YaHei"/>
              </a:rPr>
              <a:t>Ставка налога – </a:t>
            </a:r>
            <a:r>
              <a:rPr lang="ru-RU" sz="1300" b="1" strike="noStrike" spc="-1" dirty="0">
                <a:solidFill>
                  <a:srgbClr val="C00000"/>
                </a:solidFill>
                <a:latin typeface="Calibri"/>
                <a:ea typeface="Microsoft YaHei"/>
              </a:rPr>
              <a:t>13%</a:t>
            </a:r>
            <a:r>
              <a:rPr lang="ru-RU" sz="1300" b="1" strike="noStrike" spc="-1" dirty="0">
                <a:solidFill>
                  <a:srgbClr val="17375E"/>
                </a:solidFill>
                <a:latin typeface="Calibri"/>
                <a:ea typeface="Microsoft YaHei"/>
              </a:rPr>
              <a:t>.</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В отдельный случаях: </a:t>
            </a:r>
            <a:r>
              <a:rPr lang="ru-RU" sz="1300" b="1" strike="noStrike" spc="-1" dirty="0">
                <a:solidFill>
                  <a:srgbClr val="C00000"/>
                </a:solidFill>
                <a:latin typeface="Calibri"/>
                <a:ea typeface="Microsoft YaHei"/>
              </a:rPr>
              <a:t>9%,30%,35% </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 224 Налогового кодекса РФ)</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бюджет ГО «Вуктыл» в размере </a:t>
            </a:r>
            <a:r>
              <a:rPr lang="ru-RU" sz="1300" b="1" strike="noStrike" spc="-1" dirty="0" smtClean="0">
                <a:solidFill>
                  <a:srgbClr val="000066"/>
                </a:solidFill>
                <a:latin typeface="Calibri"/>
                <a:ea typeface="Microsoft YaHei"/>
              </a:rPr>
              <a:t>            42,1</a:t>
            </a:r>
            <a:r>
              <a:rPr lang="ru-RU" sz="1300" b="1" strike="noStrike" spc="-1" dirty="0">
                <a:solidFill>
                  <a:srgbClr val="000066"/>
                </a:solidFill>
                <a:latin typeface="Calibri"/>
                <a:ea typeface="Microsoft YaHei"/>
              </a:rPr>
              <a:t>% (2019г.), 38,2% (2020г.), 37,5% (2021г.)</a:t>
            </a:r>
            <a:endParaRPr lang="ru-RU" sz="1300" b="0" strike="noStrike" spc="-1" dirty="0">
              <a:latin typeface="Arial"/>
            </a:endParaRPr>
          </a:p>
        </p:txBody>
      </p:sp>
      <p:pic>
        <p:nvPicPr>
          <p:cNvPr id="297" name="Picture 10"/>
          <p:cNvPicPr/>
          <p:nvPr/>
        </p:nvPicPr>
        <p:blipFill>
          <a:blip r:embed="rId9"/>
          <a:stretch/>
        </p:blipFill>
        <p:spPr>
          <a:xfrm>
            <a:off x="6192720" y="1652760"/>
            <a:ext cx="2993760" cy="1657080"/>
          </a:xfrm>
          <a:prstGeom prst="rect">
            <a:avLst/>
          </a:prstGeom>
          <a:ln>
            <a:noFill/>
          </a:ln>
        </p:spPr>
      </p:pic>
      <p:sp>
        <p:nvSpPr>
          <p:cNvPr id="298" name="CustomShape 2"/>
          <p:cNvSpPr/>
          <p:nvPr/>
        </p:nvSpPr>
        <p:spPr>
          <a:xfrm>
            <a:off x="6324480" y="1755720"/>
            <a:ext cx="2730240" cy="1396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17375E"/>
                </a:solidFill>
                <a:latin typeface="Calibri"/>
                <a:ea typeface="Microsoft YaHei"/>
              </a:rPr>
              <a:t> </a:t>
            </a:r>
            <a:endParaRPr lang="ru-RU" sz="1600" b="0" strike="noStrike" spc="-1">
              <a:latin typeface="Arial"/>
            </a:endParaRPr>
          </a:p>
          <a:p>
            <a:pPr algn="ctr">
              <a:lnSpc>
                <a:spcPct val="100000"/>
              </a:lnSpc>
            </a:pPr>
            <a:r>
              <a:rPr lang="ru-RU" sz="1300" b="1" strike="noStrike" spc="-1">
                <a:solidFill>
                  <a:srgbClr val="000066"/>
                </a:solidFill>
                <a:latin typeface="Calibri"/>
                <a:ea typeface="Microsoft YaHei"/>
              </a:rPr>
              <a:t>Исчисляется исходя из кадастровой стоимости объектов налогообложения </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по ставкам </a:t>
            </a:r>
            <a:r>
              <a:rPr lang="ru-RU" sz="1300" b="1" strike="noStrike" spc="-1">
                <a:solidFill>
                  <a:srgbClr val="C00000"/>
                </a:solidFill>
                <a:latin typeface="Calibri"/>
                <a:ea typeface="Microsoft YaHei"/>
              </a:rPr>
              <a:t>от 0,1 до 2%</a:t>
            </a:r>
            <a:endParaRPr lang="ru-RU" sz="1300" b="0" strike="noStrike" spc="-1">
              <a:latin typeface="Arial"/>
            </a:endParaRPr>
          </a:p>
          <a:p>
            <a:pPr algn="ctr">
              <a:lnSpc>
                <a:spcPct val="100000"/>
              </a:lnSpc>
            </a:pPr>
            <a:r>
              <a:rPr lang="ru-RU" sz="1300" b="1" strike="noStrike" spc="-1">
                <a:solidFill>
                  <a:srgbClr val="000066"/>
                </a:solidFill>
                <a:latin typeface="Calibri"/>
                <a:ea typeface="Microsoft YaHei"/>
              </a:rPr>
              <a:t>Налог поступает в  местный бюджет в объеме 100%</a:t>
            </a:r>
            <a:endParaRPr lang="ru-RU" sz="1300" b="0" strike="noStrike" spc="-1">
              <a:latin typeface="Arial"/>
            </a:endParaRPr>
          </a:p>
          <a:p>
            <a:pPr algn="ctr">
              <a:lnSpc>
                <a:spcPct val="100000"/>
              </a:lnSpc>
            </a:pPr>
            <a:endParaRPr lang="ru-RU" sz="1300" b="0" strike="noStrike" spc="-1">
              <a:latin typeface="Arial"/>
            </a:endParaRPr>
          </a:p>
          <a:p>
            <a:pPr algn="ctr">
              <a:lnSpc>
                <a:spcPct val="100000"/>
              </a:lnSpc>
            </a:pPr>
            <a:endParaRPr lang="ru-RU" sz="1300" b="0" strike="noStrike" spc="-1">
              <a:latin typeface="Arial"/>
            </a:endParaRPr>
          </a:p>
        </p:txBody>
      </p:sp>
      <p:pic>
        <p:nvPicPr>
          <p:cNvPr id="299" name="Picture 12"/>
          <p:cNvPicPr/>
          <p:nvPr/>
        </p:nvPicPr>
        <p:blipFill>
          <a:blip r:embed="rId10"/>
          <a:stretch/>
        </p:blipFill>
        <p:spPr>
          <a:xfrm>
            <a:off x="165240" y="3584520"/>
            <a:ext cx="2468160" cy="536040"/>
          </a:xfrm>
          <a:prstGeom prst="rect">
            <a:avLst/>
          </a:prstGeom>
          <a:ln>
            <a:noFill/>
          </a:ln>
        </p:spPr>
      </p:pic>
      <p:pic>
        <p:nvPicPr>
          <p:cNvPr id="300" name="Picture 13"/>
          <p:cNvPicPr/>
          <p:nvPr/>
        </p:nvPicPr>
        <p:blipFill>
          <a:blip r:embed="rId11"/>
          <a:stretch/>
        </p:blipFill>
        <p:spPr>
          <a:xfrm>
            <a:off x="6340320" y="3352680"/>
            <a:ext cx="2754000" cy="682200"/>
          </a:xfrm>
          <a:prstGeom prst="rect">
            <a:avLst/>
          </a:prstGeom>
          <a:ln>
            <a:noFill/>
          </a:ln>
        </p:spPr>
      </p:pic>
      <p:pic>
        <p:nvPicPr>
          <p:cNvPr id="301" name="Picture 14"/>
          <p:cNvPicPr/>
          <p:nvPr/>
        </p:nvPicPr>
        <p:blipFill>
          <a:blip r:embed="rId12"/>
          <a:stretch/>
        </p:blipFill>
        <p:spPr>
          <a:xfrm>
            <a:off x="2603520" y="2023920"/>
            <a:ext cx="3741480" cy="2425320"/>
          </a:xfrm>
          <a:prstGeom prst="rect">
            <a:avLst/>
          </a:prstGeom>
          <a:ln>
            <a:noFill/>
          </a:ln>
        </p:spPr>
      </p:pic>
      <p:pic>
        <p:nvPicPr>
          <p:cNvPr id="302" name="Picture 16"/>
          <p:cNvPicPr/>
          <p:nvPr/>
        </p:nvPicPr>
        <p:blipFill>
          <a:blip r:embed="rId13"/>
          <a:stretch/>
        </p:blipFill>
        <p:spPr>
          <a:xfrm>
            <a:off x="-55440" y="4065480"/>
            <a:ext cx="4096800" cy="2749320"/>
          </a:xfrm>
          <a:prstGeom prst="rect">
            <a:avLst/>
          </a:prstGeom>
          <a:ln>
            <a:noFill/>
          </a:ln>
        </p:spPr>
      </p:pic>
      <p:sp>
        <p:nvSpPr>
          <p:cNvPr id="303" name="CustomShape 3"/>
          <p:cNvSpPr/>
          <p:nvPr/>
        </p:nvSpPr>
        <p:spPr>
          <a:xfrm>
            <a:off x="1303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dirty="0" smtClean="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endParaRPr lang="ru-RU" sz="1800" b="0" strike="noStrike" spc="-1" dirty="0">
              <a:latin typeface="Arial"/>
            </a:endParaRPr>
          </a:p>
          <a:p>
            <a:pPr algn="ctr">
              <a:lnSpc>
                <a:spcPct val="100000"/>
              </a:lnSpc>
            </a:pPr>
            <a:r>
              <a:rPr lang="ru-RU" sz="1300" b="1" strike="noStrike" spc="-1" dirty="0" smtClean="0">
                <a:solidFill>
                  <a:srgbClr val="000066"/>
                </a:solidFill>
                <a:latin typeface="Calibri"/>
                <a:ea typeface="Microsoft YaHei"/>
              </a:rPr>
              <a:t>Налоговая </a:t>
            </a:r>
            <a:r>
              <a:rPr lang="ru-RU" sz="1300" b="1" strike="noStrike" spc="-1" dirty="0">
                <a:solidFill>
                  <a:srgbClr val="000066"/>
                </a:solidFill>
                <a:latin typeface="Calibri"/>
                <a:ea typeface="Microsoft YaHei"/>
              </a:rPr>
              <a:t>база определяется в отношении каждого земельного участка как его кадастровая стоимость.</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Ставки налога  </a:t>
            </a:r>
            <a:r>
              <a:rPr lang="ru-RU" sz="1300" b="1" strike="noStrike" spc="-1" dirty="0">
                <a:solidFill>
                  <a:srgbClr val="C00000"/>
                </a:solidFill>
                <a:latin typeface="Calibri"/>
                <a:ea typeface="Microsoft YaHei"/>
              </a:rPr>
              <a:t>от 0,3% до 1,5% </a:t>
            </a:r>
            <a:r>
              <a:rPr lang="ru-RU" sz="1300" b="1" strike="noStrike" spc="-1" dirty="0">
                <a:solidFill>
                  <a:srgbClr val="000066"/>
                </a:solidFill>
                <a:latin typeface="Calibri"/>
                <a:ea typeface="Microsoft YaHei"/>
              </a:rPr>
              <a:t>устанавливаются нормативными правовыми актами представительных органов муниципальных образований в зависимости от вида разрешенного использования земельного участка.</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Налог поступает в местный бюджет</a:t>
            </a:r>
            <a:endParaRPr lang="ru-RU" sz="1300" b="0" strike="noStrike" spc="-1" dirty="0">
              <a:latin typeface="Arial"/>
            </a:endParaRPr>
          </a:p>
          <a:p>
            <a:pPr algn="ctr">
              <a:lnSpc>
                <a:spcPct val="100000"/>
              </a:lnSpc>
            </a:pPr>
            <a:r>
              <a:rPr lang="ru-RU" sz="1300" b="1" strike="noStrike" spc="-1" dirty="0">
                <a:solidFill>
                  <a:srgbClr val="000066"/>
                </a:solidFill>
                <a:latin typeface="Calibri"/>
                <a:ea typeface="Microsoft YaHei"/>
              </a:rPr>
              <a:t> в объеме </a:t>
            </a:r>
            <a:r>
              <a:rPr lang="ru-RU" sz="1300" b="1" strike="noStrike" spc="-1" dirty="0">
                <a:solidFill>
                  <a:srgbClr val="C00000"/>
                </a:solidFill>
                <a:latin typeface="Calibri"/>
                <a:ea typeface="Microsoft YaHei"/>
              </a:rPr>
              <a:t>100%</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endParaRPr lang="ru-RU" sz="1300" b="0" strike="noStrike" spc="-1" dirty="0">
              <a:latin typeface="Arial"/>
            </a:endParaRPr>
          </a:p>
        </p:txBody>
      </p:sp>
      <p:pic>
        <p:nvPicPr>
          <p:cNvPr id="304" name="Picture 19"/>
          <p:cNvPicPr/>
          <p:nvPr/>
        </p:nvPicPr>
        <p:blipFill>
          <a:blip r:embed="rId14"/>
          <a:stretch/>
        </p:blipFill>
        <p:spPr>
          <a:xfrm>
            <a:off x="5029200" y="4065480"/>
            <a:ext cx="4095360" cy="2749320"/>
          </a:xfrm>
          <a:prstGeom prst="rect">
            <a:avLst/>
          </a:prstGeom>
          <a:ln>
            <a:noFill/>
          </a:ln>
        </p:spPr>
      </p:pic>
      <p:sp>
        <p:nvSpPr>
          <p:cNvPr id="305" name="CustomShape 4"/>
          <p:cNvSpPr/>
          <p:nvPr/>
        </p:nvSpPr>
        <p:spPr>
          <a:xfrm>
            <a:off x="5213520" y="4224240"/>
            <a:ext cx="3723840" cy="2381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306" name="CustomShape 5"/>
          <p:cNvSpPr/>
          <p:nvPr/>
        </p:nvSpPr>
        <p:spPr>
          <a:xfrm>
            <a:off x="5127480" y="4257720"/>
            <a:ext cx="4016160" cy="2499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300" b="1" strike="noStrike" spc="-1">
                <a:solidFill>
                  <a:srgbClr val="000066"/>
                </a:solidFill>
                <a:latin typeface="Calibri"/>
                <a:ea typeface="Microsoft YaHei"/>
              </a:rPr>
              <a:t>       Налоговая база определяется в отношении транспортных средств, имеющих двигатели, как мощность двигателя транспортного средства. </a:t>
            </a:r>
            <a:endParaRPr lang="ru-RU" sz="1300" b="0" strike="noStrike" spc="-1">
              <a:latin typeface="Arial"/>
            </a:endParaRPr>
          </a:p>
          <a:p>
            <a:pPr algn="just">
              <a:lnSpc>
                <a:spcPct val="100000"/>
              </a:lnSpc>
            </a:pPr>
            <a:r>
              <a:rPr lang="ru-RU" sz="1300" b="1" strike="noStrike" spc="-1">
                <a:solidFill>
                  <a:srgbClr val="000066"/>
                </a:solidFill>
                <a:latin typeface="Calibri"/>
                <a:ea typeface="Microsoft YaHei"/>
              </a:rPr>
              <a:t>     Ставки налога устанавливаются законом Республики Коми «О транспортном налоге» в зависимости от мощности двигателя, тяги реактивного двигателя или валовой вместимости транспортного средства. </a:t>
            </a:r>
            <a:endParaRPr lang="ru-RU" sz="1300" b="0" strike="noStrike" spc="-1">
              <a:latin typeface="Arial"/>
            </a:endParaRPr>
          </a:p>
          <a:p>
            <a:pPr>
              <a:lnSpc>
                <a:spcPct val="100000"/>
              </a:lnSpc>
            </a:pPr>
            <a:r>
              <a:rPr lang="ru-RU" sz="1300" b="1" strike="noStrike" spc="-1">
                <a:solidFill>
                  <a:srgbClr val="000066"/>
                </a:solidFill>
                <a:latin typeface="Calibri"/>
                <a:ea typeface="Microsoft YaHei"/>
              </a:rPr>
              <a:t>       Налог поступает в республиканский бюджет Республики Коми в объеме </a:t>
            </a:r>
            <a:r>
              <a:rPr lang="ru-RU" sz="1300" b="1" strike="noStrike" spc="-1">
                <a:solidFill>
                  <a:srgbClr val="C00000"/>
                </a:solidFill>
                <a:latin typeface="Calibri"/>
                <a:ea typeface="Microsoft YaHei"/>
              </a:rPr>
              <a:t>100%</a:t>
            </a:r>
            <a:endParaRPr lang="ru-RU" sz="1300" b="0" strike="noStrike" spc="-1">
              <a:latin typeface="Arial"/>
            </a:endParaRPr>
          </a:p>
          <a:p>
            <a:pPr>
              <a:lnSpc>
                <a:spcPct val="100000"/>
              </a:lnSpc>
            </a:pPr>
            <a:endParaRPr lang="ru-RU" sz="1300" b="0" strike="noStrike" spc="-1">
              <a:latin typeface="Arial"/>
            </a:endParaRPr>
          </a:p>
          <a:p>
            <a:pPr>
              <a:lnSpc>
                <a:spcPct val="100000"/>
              </a:lnSpc>
            </a:pPr>
            <a:endParaRPr lang="ru-RU" sz="1300" b="0" strike="noStrike" spc="-1">
              <a:latin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 name="Picture 1"/>
          <p:cNvPicPr/>
          <p:nvPr/>
        </p:nvPicPr>
        <p:blipFill>
          <a:blip r:embed="rId3"/>
          <a:stretch/>
        </p:blipFill>
        <p:spPr>
          <a:xfrm>
            <a:off x="360000" y="864000"/>
            <a:ext cx="8424000" cy="5616000"/>
          </a:xfrm>
          <a:prstGeom prst="rect">
            <a:avLst/>
          </a:prstGeom>
          <a:ln>
            <a:noFill/>
          </a:ln>
        </p:spPr>
      </p:pic>
      <p:sp>
        <p:nvSpPr>
          <p:cNvPr id="7" name="Заголовок 1"/>
          <p:cNvSpPr txBox="1">
            <a:spLocks/>
          </p:cNvSpPr>
          <p:nvPr/>
        </p:nvSpPr>
        <p:spPr>
          <a:xfrm>
            <a:off x="0" y="0"/>
            <a:ext cx="9144000" cy="72764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defRPr/>
            </a:pPr>
            <a:r>
              <a:rPr lang="ru-RU" altLang="ru-RU" sz="2000" b="1" dirty="0">
                <a:ln w="10541" cmpd="sng">
                  <a:solidFill>
                    <a:srgbClr val="7D7D7D">
                      <a:tint val="100000"/>
                      <a:shade val="100000"/>
                      <a:satMod val="110000"/>
                    </a:srgbClr>
                  </a:solidFill>
                  <a:prstDash val="solid"/>
                </a:ln>
                <a:solidFill>
                  <a:srgbClr val="0000FF"/>
                </a:solidFill>
                <a:latin typeface="Times New Roman" panose="02020603050405020304" pitchFamily="18" charset="0"/>
                <a:cs typeface="Times New Roman" panose="02020603050405020304" pitchFamily="18" charset="0"/>
              </a:rPr>
              <a:t>Основные налогоплательщики</a:t>
            </a:r>
          </a:p>
        </p:txBody>
      </p:sp>
      <p:graphicFrame>
        <p:nvGraphicFramePr>
          <p:cNvPr id="4" name="Объект 2"/>
          <p:cNvGraphicFramePr>
            <a:graphicFrameLocks/>
          </p:cNvGraphicFramePr>
          <p:nvPr>
            <p:extLst>
              <p:ext uri="{D42A27DB-BD31-4B8C-83A1-F6EECF244321}">
                <p14:modId xmlns:p14="http://schemas.microsoft.com/office/powerpoint/2010/main" val="1642310401"/>
              </p:ext>
            </p:extLst>
          </p:nvPr>
        </p:nvGraphicFramePr>
        <p:xfrm>
          <a:off x="179388" y="1579563"/>
          <a:ext cx="8856662" cy="511175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 name="CustomShape 1"/>
          <p:cNvSpPr/>
          <p:nvPr/>
        </p:nvSpPr>
        <p:spPr>
          <a:xfrm>
            <a:off x="5860800" y="1291320"/>
            <a:ext cx="29952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Бюджетная обеспеченность </a:t>
            </a:r>
            <a:endParaRPr lang="ru-RU" sz="1600" b="0" strike="noStrike" spc="-1" dirty="0">
              <a:latin typeface="Arial"/>
            </a:endParaRPr>
          </a:p>
          <a:p>
            <a:pPr algn="ctr">
              <a:lnSpc>
                <a:spcPct val="100000"/>
              </a:lnSpc>
            </a:pPr>
            <a:r>
              <a:rPr lang="ru-RU" sz="1600" b="1" strike="noStrike" spc="-1" dirty="0">
                <a:solidFill>
                  <a:srgbClr val="000000"/>
                </a:solidFill>
                <a:latin typeface="Times New Roman"/>
                <a:ea typeface="Microsoft YaHei"/>
              </a:rPr>
              <a:t>на 1 жителя, тыс</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sp>
        <p:nvSpPr>
          <p:cNvPr id="311" name="CustomShape 2"/>
          <p:cNvSpPr/>
          <p:nvPr/>
        </p:nvSpPr>
        <p:spPr>
          <a:xfrm>
            <a:off x="432000" y="3960000"/>
            <a:ext cx="3240000" cy="4590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00"/>
                </a:solidFill>
                <a:latin typeface="Arial"/>
                <a:ea typeface="Microsoft YaHei"/>
              </a:rPr>
              <a:t>Численность населения  </a:t>
            </a:r>
            <a:endParaRPr lang="ru-RU" sz="1200" b="0" strike="noStrike" spc="-1" dirty="0">
              <a:latin typeface="Arial"/>
            </a:endParaRPr>
          </a:p>
          <a:p>
            <a:pPr algn="ctr">
              <a:lnSpc>
                <a:spcPct val="100000"/>
              </a:lnSpc>
            </a:pPr>
            <a:r>
              <a:rPr lang="ru-RU" sz="1200" b="1" strike="noStrike" spc="-1" dirty="0">
                <a:solidFill>
                  <a:srgbClr val="000000"/>
                </a:solidFill>
                <a:latin typeface="Arial"/>
                <a:ea typeface="Microsoft YaHei"/>
              </a:rPr>
              <a:t>на </a:t>
            </a:r>
            <a:r>
              <a:rPr lang="ru-RU" sz="1200" b="1" strike="noStrike" spc="-1" dirty="0" smtClean="0">
                <a:solidFill>
                  <a:srgbClr val="000000"/>
                </a:solidFill>
                <a:latin typeface="Arial"/>
                <a:ea typeface="Microsoft YaHei"/>
              </a:rPr>
              <a:t>01.10.2019 </a:t>
            </a:r>
            <a:r>
              <a:rPr lang="ru-RU" sz="1200" b="1" strike="noStrike" spc="-1" dirty="0">
                <a:solidFill>
                  <a:srgbClr val="000000"/>
                </a:solidFill>
                <a:latin typeface="Arial"/>
                <a:ea typeface="Microsoft YaHei"/>
              </a:rPr>
              <a:t>года, </a:t>
            </a:r>
            <a:r>
              <a:rPr lang="ru-RU" sz="1200" b="1" strike="noStrike" spc="-1" dirty="0" err="1">
                <a:solidFill>
                  <a:srgbClr val="000000"/>
                </a:solidFill>
                <a:latin typeface="Arial"/>
                <a:ea typeface="Microsoft YaHei"/>
              </a:rPr>
              <a:t>тыс.чел</a:t>
            </a:r>
            <a:endParaRPr lang="ru-RU" sz="1200" b="0" strike="noStrike" spc="-1" dirty="0">
              <a:latin typeface="Arial"/>
            </a:endParaRPr>
          </a:p>
        </p:txBody>
      </p:sp>
      <p:sp>
        <p:nvSpPr>
          <p:cNvPr id="314" name="CustomShape 3"/>
          <p:cNvSpPr/>
          <p:nvPr/>
        </p:nvSpPr>
        <p:spPr>
          <a:xfrm>
            <a:off x="576000" y="1022760"/>
            <a:ext cx="3672000" cy="580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dirty="0">
                <a:solidFill>
                  <a:srgbClr val="000000"/>
                </a:solidFill>
                <a:latin typeface="Times New Roman"/>
                <a:ea typeface="Microsoft YaHei"/>
              </a:rPr>
              <a:t>Доходы, расходы </a:t>
            </a:r>
            <a:r>
              <a:rPr lang="ru-RU" sz="1600" b="1" strike="noStrike" spc="-1" dirty="0" smtClean="0">
                <a:solidFill>
                  <a:srgbClr val="000000"/>
                </a:solidFill>
                <a:latin typeface="Times New Roman"/>
                <a:ea typeface="Microsoft YaHei"/>
              </a:rPr>
              <a:t>бюджетов </a:t>
            </a:r>
            <a:r>
              <a:rPr lang="ru-RU" sz="1600" b="1" strike="noStrike" spc="-1" dirty="0">
                <a:solidFill>
                  <a:srgbClr val="000000"/>
                </a:solidFill>
                <a:latin typeface="Times New Roman"/>
                <a:ea typeface="Microsoft YaHei"/>
              </a:rPr>
              <a:t>городских округов на </a:t>
            </a:r>
            <a:r>
              <a:rPr lang="ru-RU" sz="1600" b="1" strike="noStrike" spc="-1" dirty="0" smtClean="0">
                <a:solidFill>
                  <a:srgbClr val="000000"/>
                </a:solidFill>
                <a:latin typeface="Times New Roman"/>
                <a:ea typeface="Microsoft YaHei"/>
              </a:rPr>
              <a:t>01.10.2019г.,  </a:t>
            </a:r>
            <a:r>
              <a:rPr lang="ru-RU" sz="1600" b="1" strike="noStrike" spc="-1" dirty="0">
                <a:solidFill>
                  <a:srgbClr val="000000"/>
                </a:solidFill>
                <a:latin typeface="Times New Roman"/>
                <a:ea typeface="Microsoft YaHei"/>
              </a:rPr>
              <a:t>млн</a:t>
            </a:r>
            <a:r>
              <a:rPr lang="ru-RU" sz="1600" b="1" strike="noStrike" spc="-1" dirty="0" smtClean="0">
                <a:solidFill>
                  <a:srgbClr val="000000"/>
                </a:solidFill>
                <a:latin typeface="Times New Roman"/>
                <a:ea typeface="Microsoft YaHei"/>
              </a:rPr>
              <a:t>. руб</a:t>
            </a:r>
            <a:r>
              <a:rPr lang="ru-RU" sz="1600" b="1" strike="noStrike" spc="-1" dirty="0">
                <a:solidFill>
                  <a:srgbClr val="000000"/>
                </a:solidFill>
                <a:latin typeface="Times New Roman"/>
                <a:ea typeface="Microsoft YaHei"/>
              </a:rPr>
              <a:t>.</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388308435"/>
              </p:ext>
            </p:extLst>
          </p:nvPr>
        </p:nvGraphicFramePr>
        <p:xfrm>
          <a:off x="107504" y="1581660"/>
          <a:ext cx="4392488" cy="2607840"/>
        </p:xfrm>
        <a:graphic>
          <a:graphicData uri="http://schemas.openxmlformats.org/drawingml/2006/chart">
            <c:chart xmlns:c="http://schemas.openxmlformats.org/drawingml/2006/chart" xmlns:r="http://schemas.openxmlformats.org/officeDocument/2006/relationships" r:id="rId3"/>
          </a:graphicData>
        </a:graphic>
      </p:graphicFrame>
      <p:sp>
        <p:nvSpPr>
          <p:cNvPr id="10" name="Заголовок 1"/>
          <p:cNvSpPr txBox="1">
            <a:spLocks/>
          </p:cNvSpPr>
          <p:nvPr/>
        </p:nvSpPr>
        <p:spPr>
          <a:xfrm>
            <a:off x="0" y="0"/>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Сравнение параметров бюджета МОГО «Вуктыл» с другими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муниципальными образованиями Республики Коми </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a:p>
            <a:pPr lvl="0" eaLnBrk="1" fontAlgn="auto" hangingPunct="1">
              <a:spcBef>
                <a:spcPts val="0"/>
              </a:spcBef>
              <a:spcAft>
                <a:spcPts val="0"/>
              </a:spcAft>
            </a:pP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на 01 октября </a:t>
            </a:r>
            <a:r>
              <a:rPr lang="ru-RU" sz="2000" b="1" dirty="0" smtClean="0">
                <a:ln w="10541" cmpd="sng">
                  <a:solidFill>
                    <a:srgbClr val="7D7D7D">
                      <a:tint val="100000"/>
                      <a:shade val="100000"/>
                      <a:satMod val="110000"/>
                    </a:srgbClr>
                  </a:solidFill>
                  <a:prstDash val="solid"/>
                </a:ln>
                <a:solidFill>
                  <a:srgbClr val="0000FF"/>
                </a:solidFill>
                <a:latin typeface="Times New Roman"/>
                <a:ea typeface="+mn-ea"/>
                <a:cs typeface="+mn-cs"/>
              </a:rPr>
              <a:t>2019 </a:t>
            </a:r>
            <a:r>
              <a:rPr lang="ru-RU" sz="2000" b="1" dirty="0">
                <a:ln w="10541" cmpd="sng">
                  <a:solidFill>
                    <a:srgbClr val="7D7D7D">
                      <a:tint val="100000"/>
                      <a:shade val="100000"/>
                      <a:satMod val="110000"/>
                    </a:srgbClr>
                  </a:solidFill>
                  <a:prstDash val="solid"/>
                </a:ln>
                <a:solidFill>
                  <a:srgbClr val="0000FF"/>
                </a:solidFill>
                <a:latin typeface="Times New Roman"/>
                <a:ea typeface="+mn-ea"/>
                <a:cs typeface="+mn-cs"/>
              </a:rPr>
              <a:t>года</a:t>
            </a:r>
            <a:endParaRPr lang="ru-RU" sz="2000" b="1" dirty="0">
              <a:ln w="10541" cmpd="sng">
                <a:solidFill>
                  <a:srgbClr val="7D7D7D">
                    <a:tint val="100000"/>
                    <a:shade val="100000"/>
                    <a:satMod val="110000"/>
                  </a:srgbClr>
                </a:solidFill>
                <a:prstDash val="solid"/>
              </a:ln>
              <a:solidFill>
                <a:srgbClr val="0000FF"/>
              </a:solidFill>
              <a:latin typeface="Arial"/>
              <a:ea typeface="+mn-ea"/>
              <a:cs typeface="+mn-cs"/>
            </a:endParaRPr>
          </a:p>
        </p:txBody>
      </p:sp>
      <p:graphicFrame>
        <p:nvGraphicFramePr>
          <p:cNvPr id="3" name="Диаграмма 2"/>
          <p:cNvGraphicFramePr/>
          <p:nvPr>
            <p:extLst>
              <p:ext uri="{D42A27DB-BD31-4B8C-83A1-F6EECF244321}">
                <p14:modId xmlns:p14="http://schemas.microsoft.com/office/powerpoint/2010/main" val="2992516869"/>
              </p:ext>
            </p:extLst>
          </p:nvPr>
        </p:nvGraphicFramePr>
        <p:xfrm>
          <a:off x="325200" y="3442072"/>
          <a:ext cx="4248472" cy="3415928"/>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4" name="Диаграмма 3"/>
          <p:cNvGraphicFramePr/>
          <p:nvPr>
            <p:extLst>
              <p:ext uri="{D42A27DB-BD31-4B8C-83A1-F6EECF244321}">
                <p14:modId xmlns:p14="http://schemas.microsoft.com/office/powerpoint/2010/main" val="2100079812"/>
              </p:ext>
            </p:extLst>
          </p:nvPr>
        </p:nvGraphicFramePr>
        <p:xfrm>
          <a:off x="4572000" y="2113590"/>
          <a:ext cx="4727848" cy="41518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 name="CustomShape 1"/>
          <p:cNvSpPr/>
          <p:nvPr/>
        </p:nvSpPr>
        <p:spPr>
          <a:xfrm>
            <a:off x="192240" y="274176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pic>
        <p:nvPicPr>
          <p:cNvPr id="318" name="Picture 2"/>
          <p:cNvPicPr/>
          <p:nvPr/>
        </p:nvPicPr>
        <p:blipFill>
          <a:blip r:embed="rId3"/>
          <a:stretch/>
        </p:blipFill>
        <p:spPr>
          <a:xfrm>
            <a:off x="0" y="-30240"/>
            <a:ext cx="9143640" cy="725040"/>
          </a:xfrm>
          <a:prstGeom prst="rect">
            <a:avLst/>
          </a:prstGeom>
          <a:ln>
            <a:noFill/>
          </a:ln>
        </p:spPr>
      </p:pic>
      <p:sp>
        <p:nvSpPr>
          <p:cNvPr id="319" name="CustomShape 2"/>
          <p:cNvSpPr/>
          <p:nvPr/>
        </p:nvSpPr>
        <p:spPr>
          <a:xfrm>
            <a:off x="169920" y="836640"/>
            <a:ext cx="8784720" cy="1150560"/>
          </a:xfrm>
          <a:prstGeom prst="rect">
            <a:avLst/>
          </a:prstGeom>
          <a:blipFill>
            <a:blip r:embed="rId4"/>
            <a:stretch>
              <a:fillRect/>
            </a:stretch>
          </a:blipFill>
          <a:ln>
            <a:noFill/>
          </a:ln>
        </p:spPr>
        <p:style>
          <a:lnRef idx="0">
            <a:scrgbClr r="0" g="0" b="0"/>
          </a:lnRef>
          <a:fillRef idx="0">
            <a:scrgbClr r="0" g="0" b="0"/>
          </a:fillRef>
          <a:effectRef idx="0">
            <a:scrgbClr r="0" g="0" b="0"/>
          </a:effectRef>
          <a:fontRef idx="minor"/>
        </p:style>
      </p:sp>
      <p:sp>
        <p:nvSpPr>
          <p:cNvPr id="320" name="CustomShape 3"/>
          <p:cNvSpPr/>
          <p:nvPr/>
        </p:nvSpPr>
        <p:spPr>
          <a:xfrm>
            <a:off x="318960" y="762120"/>
            <a:ext cx="8604000" cy="1206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just">
              <a:lnSpc>
                <a:spcPct val="102000"/>
              </a:lnSpc>
            </a:pPr>
            <a:r>
              <a:rPr lang="ru-RU" sz="2400" b="1" strike="noStrike" spc="-1">
                <a:solidFill>
                  <a:srgbClr val="0000FF"/>
                </a:solidFill>
                <a:latin typeface="Calibri"/>
                <a:ea typeface="Microsoft YaHei"/>
              </a:rPr>
              <a:t>Налог </a:t>
            </a:r>
            <a:r>
              <a:rPr lang="ru-RU" sz="2800" b="1" strike="noStrike" spc="-1">
                <a:solidFill>
                  <a:srgbClr val="000000"/>
                </a:solidFill>
                <a:latin typeface="Calibri"/>
                <a:ea typeface="Microsoft YaHei"/>
              </a:rPr>
              <a:t>– </a:t>
            </a:r>
            <a:r>
              <a:rPr lang="ru-RU" sz="1600" b="1" strike="noStrike" spc="-1">
                <a:solidFill>
                  <a:srgbClr val="000000"/>
                </a:solidFill>
                <a:latin typeface="Calibri"/>
                <a:ea typeface="Microsoft YaHei"/>
              </a:rPr>
              <a:t>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lang="ru-RU" sz="1600" b="0" strike="noStrike" spc="-1">
              <a:latin typeface="Arial"/>
            </a:endParaRPr>
          </a:p>
          <a:p>
            <a:pPr marL="12600">
              <a:lnSpc>
                <a:spcPts val="763"/>
              </a:lnSpc>
              <a:spcBef>
                <a:spcPts val="14"/>
              </a:spcBef>
            </a:pPr>
            <a:endParaRPr lang="ru-RU" sz="1600" b="0" strike="noStrike" spc="-1">
              <a:latin typeface="Arial"/>
            </a:endParaRPr>
          </a:p>
        </p:txBody>
      </p:sp>
      <p:sp>
        <p:nvSpPr>
          <p:cNvPr id="321" name="CustomShape 4"/>
          <p:cNvSpPr/>
          <p:nvPr/>
        </p:nvSpPr>
        <p:spPr>
          <a:xfrm>
            <a:off x="3159000" y="202104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2" name="CustomShape 5"/>
          <p:cNvSpPr/>
          <p:nvPr/>
        </p:nvSpPr>
        <p:spPr>
          <a:xfrm>
            <a:off x="3772080" y="2041560"/>
            <a:ext cx="1634040" cy="3366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marL="12600" algn="ctr">
              <a:lnSpc>
                <a:spcPct val="100000"/>
              </a:lnSpc>
            </a:pPr>
            <a:r>
              <a:rPr lang="ru-RU" sz="1600" b="1" strike="noStrike" spc="-1">
                <a:solidFill>
                  <a:srgbClr val="0000FF"/>
                </a:solidFill>
                <a:latin typeface="Calibri"/>
                <a:ea typeface="Microsoft YaHei"/>
              </a:rPr>
              <a:t>ВИДЫ НАЛОГОВ</a:t>
            </a:r>
            <a:endParaRPr lang="ru-RU" sz="1600" b="0" strike="noStrike" spc="-1">
              <a:latin typeface="Arial"/>
            </a:endParaRPr>
          </a:p>
        </p:txBody>
      </p:sp>
      <p:sp>
        <p:nvSpPr>
          <p:cNvPr id="323" name="CustomShape 6"/>
          <p:cNvSpPr/>
          <p:nvPr/>
        </p:nvSpPr>
        <p:spPr>
          <a:xfrm rot="960000">
            <a:off x="6006960" y="2336760"/>
            <a:ext cx="1441080" cy="232920"/>
          </a:xfrm>
          <a:custGeom>
            <a:avLst/>
            <a:gdLst/>
            <a:ahLst/>
            <a:cxnLst/>
            <a:rect l="l" t="t" r="r" b="b"/>
            <a:pathLst>
              <a:path w="1442084" h="232765">
                <a:moveTo>
                  <a:pt x="1334705" y="171389"/>
                </a:moveTo>
                <a:lnTo>
                  <a:pt x="1269162" y="202650"/>
                </a:lnTo>
                <a:lnTo>
                  <a:pt x="1266105" y="213125"/>
                </a:lnTo>
                <a:lnTo>
                  <a:pt x="1269822" y="226772"/>
                </a:lnTo>
                <a:lnTo>
                  <a:pt x="1280015" y="232765"/>
                </a:lnTo>
                <a:lnTo>
                  <a:pt x="1292097" y="231520"/>
                </a:lnTo>
                <a:lnTo>
                  <a:pt x="1408754" y="178180"/>
                </a:lnTo>
                <a:lnTo>
                  <a:pt x="1402588" y="178180"/>
                </a:lnTo>
                <a:lnTo>
                  <a:pt x="1334705" y="171389"/>
                </a:lnTo>
                <a:close/>
                <a:moveTo>
                  <a:pt x="1367387" y="155800"/>
                </a:moveTo>
                <a:lnTo>
                  <a:pt x="1334705" y="171389"/>
                </a:lnTo>
                <a:lnTo>
                  <a:pt x="1402588" y="178180"/>
                </a:lnTo>
                <a:lnTo>
                  <a:pt x="1402944" y="174625"/>
                </a:lnTo>
                <a:lnTo>
                  <a:pt x="1393316" y="174625"/>
                </a:lnTo>
                <a:lnTo>
                  <a:pt x="1367387" y="155800"/>
                </a:lnTo>
                <a:close/>
                <a:moveTo>
                  <a:pt x="1300156" y="62784"/>
                </a:moveTo>
                <a:lnTo>
                  <a:pt x="1289445" y="65260"/>
                </a:lnTo>
                <a:lnTo>
                  <a:pt x="1279344" y="75431"/>
                </a:lnTo>
                <a:lnTo>
                  <a:pt x="1279248" y="87145"/>
                </a:lnTo>
                <a:lnTo>
                  <a:pt x="1286256" y="96900"/>
                </a:lnTo>
                <a:lnTo>
                  <a:pt x="1336250" y="133195"/>
                </a:lnTo>
                <a:lnTo>
                  <a:pt x="1406397" y="140207"/>
                </a:lnTo>
                <a:lnTo>
                  <a:pt x="1402588" y="178180"/>
                </a:lnTo>
                <a:lnTo>
                  <a:pt x="1408754" y="178180"/>
                </a:lnTo>
                <a:lnTo>
                  <a:pt x="1442085" y="162940"/>
                </a:lnTo>
                <a:lnTo>
                  <a:pt x="1308608" y="66039"/>
                </a:lnTo>
                <a:lnTo>
                  <a:pt x="1300156" y="62784"/>
                </a:lnTo>
                <a:close/>
                <a:moveTo>
                  <a:pt x="1396618" y="141858"/>
                </a:moveTo>
                <a:lnTo>
                  <a:pt x="1367387" y="155800"/>
                </a:lnTo>
                <a:lnTo>
                  <a:pt x="1393316" y="174625"/>
                </a:lnTo>
                <a:lnTo>
                  <a:pt x="1396618" y="141858"/>
                </a:lnTo>
                <a:close/>
                <a:moveTo>
                  <a:pt x="1406232" y="141858"/>
                </a:moveTo>
                <a:lnTo>
                  <a:pt x="1396618" y="141858"/>
                </a:lnTo>
                <a:lnTo>
                  <a:pt x="1393316" y="174625"/>
                </a:lnTo>
                <a:lnTo>
                  <a:pt x="1402944" y="174625"/>
                </a:lnTo>
                <a:lnTo>
                  <a:pt x="1406232" y="141858"/>
                </a:lnTo>
                <a:close/>
                <a:moveTo>
                  <a:pt x="3810" y="0"/>
                </a:moveTo>
                <a:lnTo>
                  <a:pt x="0" y="37845"/>
                </a:lnTo>
                <a:lnTo>
                  <a:pt x="1334705" y="171389"/>
                </a:lnTo>
                <a:lnTo>
                  <a:pt x="1367387" y="155800"/>
                </a:lnTo>
                <a:lnTo>
                  <a:pt x="1336250" y="133195"/>
                </a:lnTo>
                <a:lnTo>
                  <a:pt x="3810" y="0"/>
                </a:lnTo>
                <a:close/>
                <a:moveTo>
                  <a:pt x="1336250" y="133195"/>
                </a:moveTo>
                <a:lnTo>
                  <a:pt x="1367387" y="155800"/>
                </a:lnTo>
                <a:lnTo>
                  <a:pt x="1396618" y="141858"/>
                </a:lnTo>
                <a:lnTo>
                  <a:pt x="1406232" y="141858"/>
                </a:lnTo>
                <a:lnTo>
                  <a:pt x="1406397" y="140207"/>
                </a:lnTo>
                <a:lnTo>
                  <a:pt x="1336250" y="133195"/>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24" name="CustomShape 7"/>
          <p:cNvSpPr/>
          <p:nvPr/>
        </p:nvSpPr>
        <p:spPr>
          <a:xfrm>
            <a:off x="4419720" y="244944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25" name="CustomShape 8"/>
          <p:cNvSpPr/>
          <p:nvPr/>
        </p:nvSpPr>
        <p:spPr>
          <a:xfrm>
            <a:off x="747999" y="2742017"/>
            <a:ext cx="2018880" cy="5130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dirty="0" smtClean="0">
                <a:solidFill>
                  <a:srgbClr val="0000FF"/>
                </a:solidFill>
                <a:latin typeface="Calibri"/>
                <a:ea typeface="Microsoft YaHei"/>
              </a:rPr>
              <a:t>ФЕДЕРАЛЬНЫЕ </a:t>
            </a:r>
            <a:r>
              <a:rPr lang="ru-RU" sz="2000" b="1" strike="noStrike" spc="-1" dirty="0">
                <a:solidFill>
                  <a:srgbClr val="0000FF"/>
                </a:solidFill>
                <a:latin typeface="Calibri"/>
                <a:ea typeface="Microsoft YaHei"/>
              </a:rPr>
              <a:t>	</a:t>
            </a:r>
            <a:endParaRPr lang="ru-RU" sz="1600" b="0" strike="noStrike" spc="-1" dirty="0">
              <a:latin typeface="Arial"/>
            </a:endParaRPr>
          </a:p>
        </p:txBody>
      </p:sp>
      <p:sp>
        <p:nvSpPr>
          <p:cNvPr id="326" name="CustomShape 9"/>
          <p:cNvSpPr/>
          <p:nvPr/>
        </p:nvSpPr>
        <p:spPr>
          <a:xfrm>
            <a:off x="3573360" y="2763777"/>
            <a:ext cx="203148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dirty="0">
                <a:solidFill>
                  <a:srgbClr val="0000FF"/>
                </a:solidFill>
                <a:latin typeface="Calibri"/>
                <a:ea typeface="Microsoft YaHei"/>
              </a:rPr>
              <a:t>РЕГИОНАЛЬНЫЕ</a:t>
            </a:r>
            <a:endParaRPr lang="ru-RU" sz="1600" b="0" strike="noStrike" spc="-1" dirty="0">
              <a:latin typeface="Arial"/>
            </a:endParaRPr>
          </a:p>
        </p:txBody>
      </p:sp>
      <p:sp>
        <p:nvSpPr>
          <p:cNvPr id="327" name="CustomShape 10"/>
          <p:cNvSpPr/>
          <p:nvPr/>
        </p:nvSpPr>
        <p:spPr>
          <a:xfrm>
            <a:off x="3232440" y="2697136"/>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8" name="CustomShape 11"/>
          <p:cNvSpPr/>
          <p:nvPr/>
        </p:nvSpPr>
        <p:spPr>
          <a:xfrm>
            <a:off x="6040440" y="2720880"/>
            <a:ext cx="2808000" cy="3600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29" name="CustomShape 12"/>
          <p:cNvSpPr/>
          <p:nvPr/>
        </p:nvSpPr>
        <p:spPr>
          <a:xfrm>
            <a:off x="439560" y="3216240"/>
            <a:ext cx="8229240" cy="466200"/>
          </a:xfrm>
          <a:custGeom>
            <a:avLst/>
            <a:gdLst/>
            <a:ahLst/>
            <a:cxnLst/>
            <a:rect l="l" t="t" r="r" b="b"/>
            <a:pathLst>
              <a:path w="2808351" h="360044">
                <a:moveTo>
                  <a:pt x="0" y="180086"/>
                </a:moveTo>
                <a:lnTo>
                  <a:pt x="40808" y="136815"/>
                </a:lnTo>
                <a:lnTo>
                  <a:pt x="110345" y="109995"/>
                </a:lnTo>
                <a:lnTo>
                  <a:pt x="156729" y="97333"/>
                </a:lnTo>
                <a:lnTo>
                  <a:pt x="210375" y="85232"/>
                </a:lnTo>
                <a:lnTo>
                  <a:pt x="270922" y="73737"/>
                </a:lnTo>
                <a:lnTo>
                  <a:pt x="338008" y="62895"/>
                </a:lnTo>
                <a:lnTo>
                  <a:pt x="411273" y="52752"/>
                </a:lnTo>
                <a:lnTo>
                  <a:pt x="490355" y="43355"/>
                </a:lnTo>
                <a:lnTo>
                  <a:pt x="574892" y="34751"/>
                </a:lnTo>
                <a:lnTo>
                  <a:pt x="664523" y="26985"/>
                </a:lnTo>
                <a:lnTo>
                  <a:pt x="758888" y="20104"/>
                </a:lnTo>
                <a:lnTo>
                  <a:pt x="857625" y="14154"/>
                </a:lnTo>
                <a:lnTo>
                  <a:pt x="960371" y="9182"/>
                </a:lnTo>
                <a:lnTo>
                  <a:pt x="1066768" y="5234"/>
                </a:lnTo>
                <a:lnTo>
                  <a:pt x="1176452" y="2357"/>
                </a:lnTo>
                <a:lnTo>
                  <a:pt x="1289062" y="597"/>
                </a:lnTo>
                <a:lnTo>
                  <a:pt x="1404239" y="0"/>
                </a:lnTo>
                <a:lnTo>
                  <a:pt x="1519396" y="597"/>
                </a:lnTo>
                <a:lnTo>
                  <a:pt x="1631991" y="2357"/>
                </a:lnTo>
                <a:lnTo>
                  <a:pt x="1741660" y="5234"/>
                </a:lnTo>
                <a:lnTo>
                  <a:pt x="1848044" y="9182"/>
                </a:lnTo>
                <a:lnTo>
                  <a:pt x="1950779" y="14154"/>
                </a:lnTo>
                <a:lnTo>
                  <a:pt x="2049505" y="20104"/>
                </a:lnTo>
                <a:lnTo>
                  <a:pt x="2143861" y="26985"/>
                </a:lnTo>
                <a:lnTo>
                  <a:pt x="2233486" y="34751"/>
                </a:lnTo>
                <a:lnTo>
                  <a:pt x="2318016" y="43355"/>
                </a:lnTo>
                <a:lnTo>
                  <a:pt x="2397093" y="52752"/>
                </a:lnTo>
                <a:lnTo>
                  <a:pt x="2470353" y="62895"/>
                </a:lnTo>
                <a:lnTo>
                  <a:pt x="2537436" y="73737"/>
                </a:lnTo>
                <a:lnTo>
                  <a:pt x="2597980" y="85232"/>
                </a:lnTo>
                <a:lnTo>
                  <a:pt x="2651625" y="97333"/>
                </a:lnTo>
                <a:lnTo>
                  <a:pt x="2698007" y="109995"/>
                </a:lnTo>
                <a:lnTo>
                  <a:pt x="2736767" y="123171"/>
                </a:lnTo>
                <a:lnTo>
                  <a:pt x="2789973" y="150879"/>
                </a:lnTo>
                <a:lnTo>
                  <a:pt x="2808351" y="180086"/>
                </a:lnTo>
                <a:lnTo>
                  <a:pt x="2803696" y="194852"/>
                </a:lnTo>
                <a:lnTo>
                  <a:pt x="2767543" y="223349"/>
                </a:lnTo>
                <a:lnTo>
                  <a:pt x="2698007" y="250156"/>
                </a:lnTo>
                <a:lnTo>
                  <a:pt x="2651625" y="262810"/>
                </a:lnTo>
                <a:lnTo>
                  <a:pt x="2597980" y="274903"/>
                </a:lnTo>
                <a:lnTo>
                  <a:pt x="2537436" y="286390"/>
                </a:lnTo>
                <a:lnTo>
                  <a:pt x="2470353" y="297222"/>
                </a:lnTo>
                <a:lnTo>
                  <a:pt x="2397093" y="307355"/>
                </a:lnTo>
                <a:lnTo>
                  <a:pt x="2318016" y="316743"/>
                </a:lnTo>
                <a:lnTo>
                  <a:pt x="2233486" y="325338"/>
                </a:lnTo>
                <a:lnTo>
                  <a:pt x="2143861" y="333095"/>
                </a:lnTo>
                <a:lnTo>
                  <a:pt x="2049505" y="339968"/>
                </a:lnTo>
                <a:lnTo>
                  <a:pt x="1950779" y="345910"/>
                </a:lnTo>
                <a:lnTo>
                  <a:pt x="1848044" y="350875"/>
                </a:lnTo>
                <a:lnTo>
                  <a:pt x="1741660" y="354817"/>
                </a:lnTo>
                <a:lnTo>
                  <a:pt x="1631991" y="357691"/>
                </a:lnTo>
                <a:lnTo>
                  <a:pt x="1519396" y="359448"/>
                </a:lnTo>
                <a:lnTo>
                  <a:pt x="1404239" y="360044"/>
                </a:lnTo>
                <a:lnTo>
                  <a:pt x="1289062" y="359448"/>
                </a:lnTo>
                <a:lnTo>
                  <a:pt x="1176452" y="357691"/>
                </a:lnTo>
                <a:lnTo>
                  <a:pt x="1066768" y="354817"/>
                </a:lnTo>
                <a:lnTo>
                  <a:pt x="960371" y="350875"/>
                </a:lnTo>
                <a:lnTo>
                  <a:pt x="857625" y="345910"/>
                </a:lnTo>
                <a:lnTo>
                  <a:pt x="758888" y="339968"/>
                </a:lnTo>
                <a:lnTo>
                  <a:pt x="664523" y="333095"/>
                </a:lnTo>
                <a:lnTo>
                  <a:pt x="574892" y="325338"/>
                </a:lnTo>
                <a:lnTo>
                  <a:pt x="490355" y="316743"/>
                </a:lnTo>
                <a:lnTo>
                  <a:pt x="411273" y="307355"/>
                </a:lnTo>
                <a:lnTo>
                  <a:pt x="338008" y="297222"/>
                </a:lnTo>
                <a:lnTo>
                  <a:pt x="270922" y="286390"/>
                </a:lnTo>
                <a:lnTo>
                  <a:pt x="210375" y="274903"/>
                </a:lnTo>
                <a:lnTo>
                  <a:pt x="156729" y="262810"/>
                </a:lnTo>
                <a:lnTo>
                  <a:pt x="110345" y="250156"/>
                </a:lnTo>
                <a:lnTo>
                  <a:pt x="71584" y="236987"/>
                </a:lnTo>
                <a:lnTo>
                  <a:pt x="18377" y="209289"/>
                </a:lnTo>
                <a:lnTo>
                  <a:pt x="0" y="180086"/>
                </a:lnTo>
                <a:close/>
              </a:path>
            </a:pathLst>
          </a:custGeom>
          <a:noFill/>
          <a:ln w="50760">
            <a:solidFill>
              <a:srgbClr val="C0504D"/>
            </a:solidFill>
            <a:round/>
          </a:ln>
        </p:spPr>
        <p:style>
          <a:lnRef idx="0">
            <a:scrgbClr r="0" g="0" b="0"/>
          </a:lnRef>
          <a:fillRef idx="0">
            <a:scrgbClr r="0" g="0" b="0"/>
          </a:fillRef>
          <a:effectRef idx="0">
            <a:scrgbClr r="0" g="0" b="0"/>
          </a:effectRef>
          <a:fontRef idx="minor"/>
        </p:style>
      </p:sp>
      <p:sp>
        <p:nvSpPr>
          <p:cNvPr id="330" name="CustomShape 13"/>
          <p:cNvSpPr/>
          <p:nvPr/>
        </p:nvSpPr>
        <p:spPr>
          <a:xfrm>
            <a:off x="1766880" y="3284640"/>
            <a:ext cx="7614720" cy="32976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1600" b="1" strike="noStrike" spc="-1" dirty="0">
                <a:solidFill>
                  <a:srgbClr val="FF0000"/>
                </a:solidFill>
                <a:latin typeface="Calibri"/>
                <a:ea typeface="Microsoft YaHei"/>
              </a:rPr>
              <a:t>УСТАНОВЛЕНЫ НАЛОГОВЫМ КОДЕКСОМ РОССИЙСКОЙ ФЕДЕРАЦИИ</a:t>
            </a:r>
            <a:endParaRPr lang="ru-RU" sz="1600" b="0" strike="noStrike" spc="-1" dirty="0">
              <a:latin typeface="Arial"/>
            </a:endParaRPr>
          </a:p>
        </p:txBody>
      </p:sp>
      <p:sp>
        <p:nvSpPr>
          <p:cNvPr id="331" name="CustomShape 14"/>
          <p:cNvSpPr/>
          <p:nvPr/>
        </p:nvSpPr>
        <p:spPr>
          <a:xfrm>
            <a:off x="1131840" y="362592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2" name="CustomShape 15"/>
          <p:cNvSpPr/>
          <p:nvPr/>
        </p:nvSpPr>
        <p:spPr>
          <a:xfrm>
            <a:off x="7812000" y="3639960"/>
            <a:ext cx="232920" cy="210600"/>
          </a:xfrm>
          <a:prstGeom prst="rect">
            <a:avLst/>
          </a:prstGeom>
          <a:blipFill>
            <a:blip r:embed="rId5"/>
            <a:stretch>
              <a:fillRect/>
            </a:stretch>
          </a:blipFill>
          <a:ln>
            <a:noFill/>
          </a:ln>
        </p:spPr>
        <p:style>
          <a:lnRef idx="0">
            <a:scrgbClr r="0" g="0" b="0"/>
          </a:lnRef>
          <a:fillRef idx="0">
            <a:scrgbClr r="0" g="0" b="0"/>
          </a:fillRef>
          <a:effectRef idx="0">
            <a:scrgbClr r="0" g="0" b="0"/>
          </a:effectRef>
          <a:fontRef idx="minor"/>
        </p:style>
      </p:sp>
      <p:sp>
        <p:nvSpPr>
          <p:cNvPr id="333" name="CustomShape 16"/>
          <p:cNvSpPr/>
          <p:nvPr/>
        </p:nvSpPr>
        <p:spPr>
          <a:xfrm>
            <a:off x="4503600" y="3706920"/>
            <a:ext cx="232920" cy="144000"/>
          </a:xfrm>
          <a:prstGeom prst="rect">
            <a:avLst/>
          </a:prstGeom>
          <a:blipFill>
            <a:blip r:embed="rId6"/>
            <a:stretch>
              <a:fillRect/>
            </a:stretch>
          </a:blipFill>
          <a:ln>
            <a:noFill/>
          </a:ln>
        </p:spPr>
        <p:style>
          <a:lnRef idx="0">
            <a:scrgbClr r="0" g="0" b="0"/>
          </a:lnRef>
          <a:fillRef idx="0">
            <a:scrgbClr r="0" g="0" b="0"/>
          </a:fillRef>
          <a:effectRef idx="0">
            <a:scrgbClr r="0" g="0" b="0"/>
          </a:effectRef>
          <a:fontRef idx="minor"/>
        </p:style>
      </p:sp>
      <p:sp>
        <p:nvSpPr>
          <p:cNvPr id="334" name="CustomShape 17"/>
          <p:cNvSpPr/>
          <p:nvPr/>
        </p:nvSpPr>
        <p:spPr>
          <a:xfrm>
            <a:off x="146160" y="3825720"/>
            <a:ext cx="24379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5" name="CustomShape 18"/>
          <p:cNvSpPr/>
          <p:nvPr/>
        </p:nvSpPr>
        <p:spPr>
          <a:xfrm rot="20400000">
            <a:off x="1755720" y="2330280"/>
            <a:ext cx="1369800" cy="231480"/>
          </a:xfrm>
          <a:custGeom>
            <a:avLst/>
            <a:gdLst/>
            <a:ahLst/>
            <a:cxnLst/>
            <a:rect l="l" t="t" r="r" b="b"/>
            <a:pathLst>
              <a:path w="1370202" h="231955">
                <a:moveTo>
                  <a:pt x="141518" y="62056"/>
                </a:moveTo>
                <a:lnTo>
                  <a:pt x="132969" y="65404"/>
                </a:lnTo>
                <a:lnTo>
                  <a:pt x="0" y="162940"/>
                </a:lnTo>
                <a:lnTo>
                  <a:pt x="150368" y="230758"/>
                </a:lnTo>
                <a:lnTo>
                  <a:pt x="162414" y="231955"/>
                </a:lnTo>
                <a:lnTo>
                  <a:pt x="172542" y="225876"/>
                </a:lnTo>
                <a:lnTo>
                  <a:pt x="176235" y="212252"/>
                </a:lnTo>
                <a:lnTo>
                  <a:pt x="173152" y="201785"/>
                </a:lnTo>
                <a:lnTo>
                  <a:pt x="122480" y="177926"/>
                </a:lnTo>
                <a:lnTo>
                  <a:pt x="39496" y="177926"/>
                </a:lnTo>
                <a:lnTo>
                  <a:pt x="35559" y="140080"/>
                </a:lnTo>
                <a:lnTo>
                  <a:pt x="105579" y="132709"/>
                </a:lnTo>
                <a:lnTo>
                  <a:pt x="155448" y="96138"/>
                </a:lnTo>
                <a:lnTo>
                  <a:pt x="162426" y="86400"/>
                </a:lnTo>
                <a:lnTo>
                  <a:pt x="162334" y="74683"/>
                </a:lnTo>
                <a:lnTo>
                  <a:pt x="152208" y="64535"/>
                </a:lnTo>
                <a:lnTo>
                  <a:pt x="141518" y="62056"/>
                </a:lnTo>
                <a:close/>
                <a:moveTo>
                  <a:pt x="105579" y="132709"/>
                </a:moveTo>
                <a:lnTo>
                  <a:pt x="35559" y="140080"/>
                </a:lnTo>
                <a:lnTo>
                  <a:pt x="39496" y="177926"/>
                </a:lnTo>
                <a:lnTo>
                  <a:pt x="73277" y="174370"/>
                </a:lnTo>
                <a:lnTo>
                  <a:pt x="48768" y="174370"/>
                </a:lnTo>
                <a:lnTo>
                  <a:pt x="45338" y="141604"/>
                </a:lnTo>
                <a:lnTo>
                  <a:pt x="93448" y="141604"/>
                </a:lnTo>
                <a:lnTo>
                  <a:pt x="105579" y="132709"/>
                </a:lnTo>
                <a:close/>
                <a:moveTo>
                  <a:pt x="107317" y="170787"/>
                </a:moveTo>
                <a:lnTo>
                  <a:pt x="39496" y="177926"/>
                </a:lnTo>
                <a:lnTo>
                  <a:pt x="122480" y="177926"/>
                </a:lnTo>
                <a:lnTo>
                  <a:pt x="107317" y="170787"/>
                </a:lnTo>
                <a:close/>
                <a:moveTo>
                  <a:pt x="45338" y="141604"/>
                </a:moveTo>
                <a:lnTo>
                  <a:pt x="48768" y="174370"/>
                </a:lnTo>
                <a:lnTo>
                  <a:pt x="74637" y="155400"/>
                </a:lnTo>
                <a:lnTo>
                  <a:pt x="45338" y="141604"/>
                </a:lnTo>
                <a:close/>
                <a:moveTo>
                  <a:pt x="74637" y="155400"/>
                </a:moveTo>
                <a:lnTo>
                  <a:pt x="48768" y="174370"/>
                </a:lnTo>
                <a:lnTo>
                  <a:pt x="73277" y="174370"/>
                </a:lnTo>
                <a:lnTo>
                  <a:pt x="107317" y="170787"/>
                </a:lnTo>
                <a:lnTo>
                  <a:pt x="74637" y="155400"/>
                </a:lnTo>
                <a:close/>
                <a:moveTo>
                  <a:pt x="1366139" y="0"/>
                </a:moveTo>
                <a:lnTo>
                  <a:pt x="105579" y="132709"/>
                </a:lnTo>
                <a:lnTo>
                  <a:pt x="74637" y="155400"/>
                </a:lnTo>
                <a:lnTo>
                  <a:pt x="107317" y="170787"/>
                </a:lnTo>
                <a:lnTo>
                  <a:pt x="1370202" y="37845"/>
                </a:lnTo>
                <a:lnTo>
                  <a:pt x="1366139" y="0"/>
                </a:lnTo>
                <a:close/>
                <a:moveTo>
                  <a:pt x="93448" y="141604"/>
                </a:moveTo>
                <a:lnTo>
                  <a:pt x="45338" y="141604"/>
                </a:lnTo>
                <a:lnTo>
                  <a:pt x="74637" y="155400"/>
                </a:lnTo>
                <a:lnTo>
                  <a:pt x="93448" y="141604"/>
                </a:lnTo>
                <a:close/>
              </a:path>
            </a:pathLst>
          </a:custGeom>
          <a:solidFill>
            <a:srgbClr val="C0504D"/>
          </a:solidFill>
          <a:ln>
            <a:noFill/>
          </a:ln>
        </p:spPr>
        <p:style>
          <a:lnRef idx="0">
            <a:scrgbClr r="0" g="0" b="0"/>
          </a:lnRef>
          <a:fillRef idx="0">
            <a:scrgbClr r="0" g="0" b="0"/>
          </a:fillRef>
          <a:effectRef idx="0">
            <a:scrgbClr r="0" g="0" b="0"/>
          </a:effectRef>
          <a:fontRef idx="minor"/>
        </p:style>
      </p:sp>
      <p:sp>
        <p:nvSpPr>
          <p:cNvPr id="336" name="CustomShape 19"/>
          <p:cNvSpPr/>
          <p:nvPr/>
        </p:nvSpPr>
        <p:spPr>
          <a:xfrm>
            <a:off x="289080" y="3963960"/>
            <a:ext cx="2152440" cy="239832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обязательны к уплате на всей территории Российской Федерации,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прибыль</a:t>
            </a:r>
            <a:endParaRPr lang="ru-RU" sz="1600" b="0" strike="noStrike" spc="-1">
              <a:latin typeface="Arial"/>
            </a:endParaRPr>
          </a:p>
          <a:p>
            <a:pPr marL="12600" algn="just">
              <a:lnSpc>
                <a:spcPct val="100000"/>
              </a:lnSpc>
            </a:pPr>
            <a:r>
              <a:rPr lang="ru-RU" sz="1600" b="1" strike="noStrike" spc="-1">
                <a:solidFill>
                  <a:srgbClr val="000000"/>
                </a:solidFill>
                <a:latin typeface="Calibri"/>
                <a:ea typeface="Microsoft YaHei"/>
              </a:rPr>
              <a:t>организаций;</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доходы физических лиц;</a:t>
            </a:r>
            <a:endParaRPr lang="ru-RU" sz="1600" b="0" strike="noStrike" spc="-1">
              <a:latin typeface="Arial"/>
            </a:endParaRPr>
          </a:p>
          <a:p>
            <a:pPr marL="12600" indent="-216000" algn="just">
              <a:lnSpc>
                <a:spcPct val="100000"/>
              </a:lnSpc>
              <a:buClr>
                <a:srgbClr val="000000"/>
              </a:buClr>
              <a:buFont typeface="Wingdings" charset="2"/>
              <a:buChar char=""/>
            </a:pPr>
            <a:r>
              <a:rPr lang="ru-RU" sz="1600" b="1" strike="noStrike" spc="-1">
                <a:solidFill>
                  <a:srgbClr val="000000"/>
                </a:solidFill>
                <a:latin typeface="Calibri"/>
                <a:ea typeface="Microsoft YaHei"/>
              </a:rPr>
              <a:t>Акцизы.</a:t>
            </a:r>
            <a:endParaRPr lang="ru-RU" sz="1600" b="0" strike="noStrike" spc="-1">
              <a:latin typeface="Arial"/>
            </a:endParaRPr>
          </a:p>
        </p:txBody>
      </p:sp>
      <p:sp>
        <p:nvSpPr>
          <p:cNvPr id="337" name="CustomShape 20"/>
          <p:cNvSpPr/>
          <p:nvPr/>
        </p:nvSpPr>
        <p:spPr>
          <a:xfrm>
            <a:off x="3370320" y="3840120"/>
            <a:ext cx="2439720" cy="294912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8" name="CustomShape 21"/>
          <p:cNvSpPr/>
          <p:nvPr/>
        </p:nvSpPr>
        <p:spPr>
          <a:xfrm>
            <a:off x="6497640" y="3836880"/>
            <a:ext cx="2439720" cy="2947680"/>
          </a:xfrm>
          <a:prstGeom prst="rect">
            <a:avLst/>
          </a:prstGeom>
          <a:blipFill>
            <a:blip r:embed="rId7"/>
            <a:stretch>
              <a:fillRect/>
            </a:stretch>
          </a:blipFill>
          <a:ln>
            <a:noFill/>
          </a:ln>
        </p:spPr>
        <p:style>
          <a:lnRef idx="0">
            <a:scrgbClr r="0" g="0" b="0"/>
          </a:lnRef>
          <a:fillRef idx="0">
            <a:scrgbClr r="0" g="0" b="0"/>
          </a:fillRef>
          <a:effectRef idx="0">
            <a:scrgbClr r="0" g="0" b="0"/>
          </a:effectRef>
          <a:fontRef idx="minor"/>
        </p:style>
      </p:sp>
      <p:sp>
        <p:nvSpPr>
          <p:cNvPr id="339" name="CustomShape 22"/>
          <p:cNvSpPr/>
          <p:nvPr/>
        </p:nvSpPr>
        <p:spPr>
          <a:xfrm>
            <a:off x="3392640" y="3994200"/>
            <a:ext cx="2417400" cy="23364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600" b="1" strike="noStrike" spc="-1">
                <a:solidFill>
                  <a:srgbClr val="000000"/>
                </a:solidFill>
                <a:latin typeface="Calibri"/>
                <a:ea typeface="Microsoft YaHei"/>
              </a:rPr>
              <a:t>и законами субъектов Российской Федерации и обязательны к уплате на соответствующих территориях субъектов РФ, </a:t>
            </a:r>
            <a:r>
              <a:rPr lang="ru-RU" sz="1600" b="1" strike="noStrike" spc="-1">
                <a:solidFill>
                  <a:srgbClr val="0000FF"/>
                </a:solidFill>
                <a:latin typeface="Calibri"/>
                <a:ea typeface="Microsoft YaHei"/>
              </a:rPr>
              <a:t>например:</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Налог на имущество организаций;</a:t>
            </a:r>
            <a:endParaRPr lang="ru-RU" sz="1600" b="0" strike="noStrike" spc="-1">
              <a:latin typeface="Arial"/>
            </a:endParaRPr>
          </a:p>
          <a:p>
            <a:pPr marL="12600" indent="-216000">
              <a:lnSpc>
                <a:spcPct val="100000"/>
              </a:lnSpc>
              <a:buClr>
                <a:srgbClr val="000000"/>
              </a:buClr>
              <a:buFont typeface="Wingdings" charset="2"/>
              <a:buChar char=""/>
            </a:pPr>
            <a:r>
              <a:rPr lang="ru-RU" sz="1600" b="1" strike="noStrike" spc="-1">
                <a:solidFill>
                  <a:srgbClr val="000000"/>
                </a:solidFill>
                <a:latin typeface="Calibri"/>
                <a:ea typeface="Microsoft YaHei"/>
              </a:rPr>
              <a:t>Транспортный налог.</a:t>
            </a:r>
            <a:endParaRPr lang="ru-RU" sz="1600" b="0" strike="noStrike" spc="-1">
              <a:latin typeface="Arial"/>
            </a:endParaRPr>
          </a:p>
        </p:txBody>
      </p:sp>
      <p:sp>
        <p:nvSpPr>
          <p:cNvPr id="340" name="CustomShape 23"/>
          <p:cNvSpPr/>
          <p:nvPr/>
        </p:nvSpPr>
        <p:spPr>
          <a:xfrm>
            <a:off x="6635880" y="3851280"/>
            <a:ext cx="2246040" cy="30222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gn="ctr">
              <a:lnSpc>
                <a:spcPct val="100000"/>
              </a:lnSpc>
            </a:pPr>
            <a:r>
              <a:rPr lang="ru-RU" sz="1500" b="1" strike="noStrike" spc="-1">
                <a:solidFill>
                  <a:srgbClr val="000000"/>
                </a:solidFill>
                <a:latin typeface="Calibri"/>
                <a:ea typeface="Microsoft YaHei"/>
              </a:rPr>
              <a:t>и нормативными актами представительных органов муниципальных образований и обязательны к уплате на территориях соответствующих муниципальных образований, </a:t>
            </a:r>
            <a:endParaRPr lang="ru-RU" sz="1500" b="0" strike="noStrike" spc="-1">
              <a:latin typeface="Arial"/>
            </a:endParaRPr>
          </a:p>
          <a:p>
            <a:pPr marL="12600" algn="ctr">
              <a:lnSpc>
                <a:spcPct val="100000"/>
              </a:lnSpc>
            </a:pPr>
            <a:r>
              <a:rPr lang="ru-RU" sz="1500" b="1" strike="noStrike" spc="-1">
                <a:solidFill>
                  <a:srgbClr val="0000FF"/>
                </a:solidFill>
                <a:latin typeface="Calibri"/>
                <a:ea typeface="Microsoft YaHei"/>
              </a:rPr>
              <a:t>например:</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Земельный налог;</a:t>
            </a:r>
            <a:endParaRPr lang="ru-RU" sz="1500" b="0" strike="noStrike" spc="-1">
              <a:latin typeface="Arial"/>
            </a:endParaRPr>
          </a:p>
          <a:p>
            <a:pPr marL="12600" indent="-216000">
              <a:lnSpc>
                <a:spcPct val="100000"/>
              </a:lnSpc>
              <a:buClr>
                <a:srgbClr val="000000"/>
              </a:buClr>
              <a:buFont typeface="Wingdings" charset="2"/>
              <a:buChar char=""/>
            </a:pPr>
            <a:r>
              <a:rPr lang="ru-RU" sz="1500" b="1" strike="noStrike" spc="-1">
                <a:solidFill>
                  <a:srgbClr val="000000"/>
                </a:solidFill>
                <a:latin typeface="Calibri"/>
                <a:ea typeface="Microsoft YaHei"/>
              </a:rPr>
              <a:t>Налог на имущество физических лиц.</a:t>
            </a:r>
            <a:endParaRPr lang="ru-RU" sz="1500" b="0" strike="noStrike" spc="-1">
              <a:latin typeface="Arial"/>
            </a:endParaRPr>
          </a:p>
        </p:txBody>
      </p:sp>
      <p:sp>
        <p:nvSpPr>
          <p:cNvPr id="2" name="Прямоугольник 1"/>
          <p:cNvSpPr/>
          <p:nvPr/>
        </p:nvSpPr>
        <p:spPr>
          <a:xfrm>
            <a:off x="6916278" y="2724174"/>
            <a:ext cx="1073627" cy="338554"/>
          </a:xfrm>
          <a:prstGeom prst="rect">
            <a:avLst/>
          </a:prstGeom>
        </p:spPr>
        <p:txBody>
          <a:bodyPr wrap="none">
            <a:spAutoFit/>
          </a:bodyPr>
          <a:lstStyle/>
          <a:p>
            <a:pPr marL="12600" algn="ctr">
              <a:lnSpc>
                <a:spcPct val="100000"/>
              </a:lnSpc>
            </a:pPr>
            <a:r>
              <a:rPr lang="ru-RU" sz="1600" b="1" spc="-1" dirty="0">
                <a:solidFill>
                  <a:srgbClr val="0000FF"/>
                </a:solidFill>
                <a:latin typeface="Calibri"/>
                <a:ea typeface="Microsoft YaHei"/>
              </a:rPr>
              <a:t>МЕСТНЫЕ</a:t>
            </a:r>
            <a:endParaRPr lang="ru-RU" sz="1600" spc="-1" dirty="0">
              <a:latin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1" name="Table 1"/>
          <p:cNvGraphicFramePr/>
          <p:nvPr>
            <p:extLst>
              <p:ext uri="{D42A27DB-BD31-4B8C-83A1-F6EECF244321}">
                <p14:modId xmlns:p14="http://schemas.microsoft.com/office/powerpoint/2010/main" val="1399504865"/>
              </p:ext>
            </p:extLst>
          </p:nvPr>
        </p:nvGraphicFramePr>
        <p:xfrm>
          <a:off x="35496" y="1097683"/>
          <a:ext cx="9108504" cy="5650450"/>
        </p:xfrm>
        <a:graphic>
          <a:graphicData uri="http://schemas.openxmlformats.org/drawingml/2006/table">
            <a:tbl>
              <a:tblPr>
                <a:tableStyleId>{284E427A-3D55-4303-BF80-6455036E1DE7}</a:tableStyleId>
              </a:tblPr>
              <a:tblGrid>
                <a:gridCol w="3143852"/>
                <a:gridCol w="2973403"/>
                <a:gridCol w="923634"/>
                <a:gridCol w="1060941"/>
                <a:gridCol w="1006674"/>
              </a:tblGrid>
              <a:tr h="623126">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rowSpan="2">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Нормативный </a:t>
                      </a:r>
                    </a:p>
                    <a:p>
                      <a:pPr algn="ctr">
                        <a:lnSpc>
                          <a:spcPct val="80000"/>
                        </a:lnSpc>
                      </a:pPr>
                      <a:r>
                        <a:rPr lang="ru-RU" sz="1200" strike="noStrike" spc="-1" dirty="0">
                          <a:latin typeface="Times New Roman" panose="02020603050405020304" pitchFamily="18" charset="0"/>
                          <a:cs typeface="Times New Roman" panose="02020603050405020304" pitchFamily="18" charset="0"/>
                        </a:rPr>
                        <a:t>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3">
                  <a:txBody>
                    <a:bodyPr/>
                    <a:lstStyle/>
                    <a:p>
                      <a:pPr algn="ctr">
                        <a:lnSpc>
                          <a:spcPct val="8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a:latin typeface="Times New Roman" panose="02020603050405020304" pitchFamily="18" charset="0"/>
                          <a:cs typeface="Times New Roman" panose="02020603050405020304" pitchFamily="18" charset="0"/>
                        </a:rPr>
                        <a:t>Процент зачисления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79646"/>
                    </a:solidFill>
                  </a:tcPr>
                </a:tc>
              </a:tr>
              <a:tr h="558329">
                <a:tc v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CDDCF"/>
                    </a:solidFill>
                  </a:tcPr>
                </a:tc>
                <a:tc vMerge="1">
                  <a:txBody>
                    <a:bodyPr/>
                    <a:lstStyle/>
                    <a:p>
                      <a:endParaRPr lang="ru-RU"/>
                    </a:p>
                  </a:txBody>
                  <a:tcPr marL="90000" marR="90000">
                    <a:lnR w="720">
                      <a:solidFill>
                        <a:srgbClr val="FFFFFF"/>
                      </a:solidFill>
                    </a:lnR>
                    <a:lnT w="720">
                      <a:solidFill>
                        <a:srgbClr val="FFFFFF"/>
                      </a:solidFill>
                    </a:lnT>
                    <a:lnB w="720">
                      <a:solidFill>
                        <a:srgbClr val="FFFFFF"/>
                      </a:solidFill>
                    </a:lnB>
                    <a:solidFill>
                      <a:srgbClr val="FCDDCF"/>
                    </a:solidFill>
                  </a:tcPr>
                </a:tc>
                <a:tc>
                  <a:txBody>
                    <a:bodyPr/>
                    <a:lstStyle/>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2020 </a:t>
                      </a:r>
                      <a:r>
                        <a:rPr lang="ru-RU" sz="1200" strike="noStrike" spc="-1" dirty="0">
                          <a:latin typeface="Times New Roman" panose="02020603050405020304" pitchFamily="18" charset="0"/>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2021 </a:t>
                      </a:r>
                      <a:r>
                        <a:rPr lang="ru-RU" sz="1200" strike="noStrike" spc="-1" dirty="0">
                          <a:latin typeface="Times New Roman" panose="02020603050405020304" pitchFamily="18" charset="0"/>
                          <a:cs typeface="Times New Roman" panose="02020603050405020304" pitchFamily="18" charset="0"/>
                        </a:rPr>
                        <a:t>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2022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874928">
                <a:tc>
                  <a:txBody>
                    <a:bodyPr/>
                    <a:lstStyle/>
                    <a:p>
                      <a:pPr>
                        <a:lnSpc>
                          <a:spcPct val="80000"/>
                        </a:lnSpc>
                      </a:pPr>
                      <a:endParaRPr lang="ru-RU" sz="1200" strike="noStrike" spc="-1">
                        <a:latin typeface="Times New Roman" panose="02020603050405020304" pitchFamily="18" charset="0"/>
                        <a:cs typeface="Times New Roman" panose="02020603050405020304" pitchFamily="18" charset="0"/>
                      </a:endParaRPr>
                    </a:p>
                    <a:p>
                      <a:pPr>
                        <a:lnSpc>
                          <a:spcPct val="80000"/>
                        </a:lnSpc>
                      </a:pPr>
                      <a:r>
                        <a:rPr lang="ru-RU" sz="1200" strike="noStrike" spc="-1">
                          <a:latin typeface="Times New Roman" panose="02020603050405020304" pitchFamily="18" charset="0"/>
                          <a:cs typeface="Times New Roman" panose="02020603050405020304" pitchFamily="18" charset="0"/>
                        </a:rPr>
                        <a:t>Налог на доходы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ч.2 ст.61.2 БК РФ</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 1 ч.1 ст.11 Закона РК 88-РЗ</a:t>
                      </a:r>
                    </a:p>
                    <a:p>
                      <a:pPr marL="158760" indent="-158400">
                        <a:lnSpc>
                          <a:spcPct val="80000"/>
                        </a:lnSpc>
                        <a:buClr>
                          <a:srgbClr val="000000"/>
                        </a:buClr>
                        <a:buFont typeface="Arial"/>
                        <a:buChar char="•"/>
                      </a:pPr>
                      <a:r>
                        <a:rPr lang="ru-RU" sz="1200" strike="noStrike" spc="-1" dirty="0">
                          <a:latin typeface="Times New Roman" panose="02020603050405020304" pitchFamily="18" charset="0"/>
                          <a:cs typeface="Times New Roman" panose="02020603050405020304" pitchFamily="18" charset="0"/>
                        </a:rPr>
                        <a:t>Прил.11, 12 к проекту Закона РК  «О республиканском бюджете Республики Коми на </a:t>
                      </a:r>
                      <a:r>
                        <a:rPr lang="ru-RU" sz="1200" strike="noStrike" spc="-1" dirty="0" smtClean="0">
                          <a:latin typeface="Times New Roman" panose="02020603050405020304" pitchFamily="18" charset="0"/>
                          <a:cs typeface="Times New Roman" panose="02020603050405020304" pitchFamily="18" charset="0"/>
                        </a:rPr>
                        <a:t>2020-2022 </a:t>
                      </a:r>
                      <a:r>
                        <a:rPr lang="ru-RU" sz="1200" strike="noStrike" spc="-1" dirty="0">
                          <a:latin typeface="Times New Roman" panose="02020603050405020304" pitchFamily="18" charset="0"/>
                          <a:cs typeface="Times New Roman" panose="02020603050405020304" pitchFamily="18" charset="0"/>
                        </a:rPr>
                        <a:t>годы»</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smtClean="0">
                          <a:uFillTx/>
                          <a:latin typeface="Times New Roman" panose="02020603050405020304" pitchFamily="18" charset="0"/>
                          <a:cs typeface="Times New Roman" panose="02020603050405020304" pitchFamily="18" charset="0"/>
                        </a:rPr>
                        <a:t>12,9%</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32,9%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smtClean="0">
                          <a:uFillTx/>
                          <a:latin typeface="Times New Roman" panose="02020603050405020304" pitchFamily="18" charset="0"/>
                          <a:cs typeface="Times New Roman" panose="02020603050405020304" pitchFamily="18" charset="0"/>
                        </a:rPr>
                        <a:t>20,1%</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40,1%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15,0%</a:t>
                      </a:r>
                    </a:p>
                    <a:p>
                      <a:pPr algn="ctr">
                        <a:lnSpc>
                          <a:spcPct val="80000"/>
                        </a:lnSpc>
                      </a:pPr>
                      <a:r>
                        <a:rPr lang="ru-RU" sz="1200" strike="noStrike" spc="-1" dirty="0">
                          <a:latin typeface="Times New Roman" panose="02020603050405020304" pitchFamily="18" charset="0"/>
                          <a:cs typeface="Times New Roman" panose="02020603050405020304" pitchFamily="18" charset="0"/>
                        </a:rPr>
                        <a:t>5,0%</a:t>
                      </a:r>
                    </a:p>
                    <a:p>
                      <a:pPr algn="ctr">
                        <a:lnSpc>
                          <a:spcPct val="80000"/>
                        </a:lnSpc>
                      </a:pPr>
                      <a:r>
                        <a:rPr lang="ru-RU" sz="1200" u="sng" strike="noStrike" spc="-1" dirty="0" smtClean="0">
                          <a:uFillTx/>
                          <a:latin typeface="Times New Roman" panose="02020603050405020304" pitchFamily="18" charset="0"/>
                          <a:cs typeface="Times New Roman" panose="02020603050405020304" pitchFamily="18" charset="0"/>
                        </a:rPr>
                        <a:t>19,8%</a:t>
                      </a:r>
                      <a:endParaRPr lang="ru-RU" sz="1200" strike="noStrike" spc="-1" dirty="0">
                        <a:latin typeface="Times New Roman" panose="02020603050405020304" pitchFamily="18" charset="0"/>
                        <a:cs typeface="Times New Roman" panose="02020603050405020304" pitchFamily="18" charset="0"/>
                      </a:endParaRPr>
                    </a:p>
                    <a:p>
                      <a:pPr algn="ctr">
                        <a:lnSpc>
                          <a:spcPct val="80000"/>
                        </a:lnSpc>
                      </a:pPr>
                      <a:r>
                        <a:rPr lang="ru-RU" sz="1200" strike="noStrike" spc="-1" dirty="0" smtClean="0">
                          <a:latin typeface="Times New Roman" panose="02020603050405020304" pitchFamily="18" charset="0"/>
                          <a:cs typeface="Times New Roman" panose="02020603050405020304" pitchFamily="18" charset="0"/>
                        </a:rPr>
                        <a:t>39,8%</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44080">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Земельный налог</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706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на имущество физических лиц</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ч.1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Единый налог на вмененный доход для отдельных видов деятельности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264896">
                <a:tc>
                  <a:txBody>
                    <a:bodyPr/>
                    <a:lstStyle/>
                    <a:p>
                      <a:pPr>
                        <a:lnSpc>
                          <a:spcPct val="80000"/>
                        </a:lnSpc>
                      </a:pPr>
                      <a:r>
                        <a:rPr lang="ru-RU" sz="1200" strike="noStrike" spc="-1" dirty="0">
                          <a:latin typeface="Times New Roman" panose="02020603050405020304" pitchFamily="18" charset="0"/>
                          <a:cs typeface="Times New Roman" panose="02020603050405020304" pitchFamily="18" charset="0"/>
                        </a:rPr>
                        <a:t>Единый сельскохозяйственный налог</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ч.2 ст.61.2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6577">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Налог, взимаемый в связи с упрощенной системой налогообложения</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п.2 ч.1 ст.11 Закона РК 88-РЗ</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50,0%</a:t>
                      </a:r>
                      <a:endParaRPr lang="ru-RU" sz="1200" b="0" strike="noStrike" spc="-1">
                        <a:latin typeface="Times New Roman" panose="02020603050405020304" pitchFamily="18" charset="0"/>
                        <a:cs typeface="Times New Roman" panose="02020603050405020304" pitchFamily="18" charset="0"/>
                      </a:endParaRPr>
                    </a:p>
                  </a:txBody>
                  <a:tcPr marL="90000" marR="90000"/>
                </a:tc>
              </a:tr>
              <a:tr h="401204">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Плата за негативное воздействие на окружающую среду</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55,0%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55,0%</a:t>
                      </a:r>
                      <a:endParaRPr lang="ru-RU" sz="1200" b="0" strike="noStrike" spc="-1">
                        <a:latin typeface="Times New Roman" panose="02020603050405020304" pitchFamily="18" charset="0"/>
                        <a:cs typeface="Times New Roman" panose="02020603050405020304" pitchFamily="18" charset="0"/>
                      </a:endParaRPr>
                    </a:p>
                  </a:txBody>
                  <a:tcPr marL="90000" marR="90000"/>
                </a:tc>
              </a:tr>
              <a:tr h="558329">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использования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16821">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Доходы от платных услуг, оказываемых муниципальными казенными учреждениями</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nSpc>
                          <a:spcPct val="80000"/>
                        </a:lnSpc>
                      </a:pPr>
                      <a:r>
                        <a:rPr lang="ru-RU" sz="1200" strike="noStrike" spc="-1">
                          <a:latin typeface="Times New Roman" panose="02020603050405020304" pitchFamily="18" charset="0"/>
                          <a:cs typeface="Times New Roman" panose="02020603050405020304" pitchFamily="18" charset="0"/>
                        </a:rPr>
                        <a:t>ст.62 БК РФ</a:t>
                      </a:r>
                    </a:p>
                    <a:p>
                      <a:pPr>
                        <a:lnSpc>
                          <a:spcPct val="80000"/>
                        </a:lnSpc>
                      </a:pP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a:latin typeface="Times New Roman" panose="02020603050405020304" pitchFamily="18" charset="0"/>
                          <a:cs typeface="Times New Roman" panose="02020603050405020304" pitchFamily="18" charset="0"/>
                        </a:rPr>
                        <a:t>100,0%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r>
                        <a:rPr lang="ru-RU" sz="1200" strike="noStrike" spc="-1" dirty="0">
                          <a:latin typeface="Times New Roman" panose="02020603050405020304" pitchFamily="18" charset="0"/>
                          <a:cs typeface="Times New Roman" panose="02020603050405020304" pitchFamily="18" charset="0"/>
                        </a:rPr>
                        <a:t>100,0%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4" name="Заголовок 1"/>
          <p:cNvSpPr txBox="1">
            <a:spLocks/>
          </p:cNvSpPr>
          <p:nvPr/>
        </p:nvSpPr>
        <p:spPr>
          <a:xfrm>
            <a:off x="0" y="0"/>
            <a:ext cx="9144000" cy="10227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dirty="0">
                <a:ln w="10541" cmpd="sng">
                  <a:solidFill>
                    <a:srgbClr val="7D7D7D">
                      <a:tint val="100000"/>
                      <a:shade val="100000"/>
                      <a:satMod val="110000"/>
                    </a:srgbClr>
                  </a:solidFill>
                  <a:prstDash val="solid"/>
                </a:ln>
                <a:solidFill>
                  <a:srgbClr val="0000FF"/>
                </a:solidFill>
                <a:latin typeface="Times New Roman"/>
              </a:rPr>
              <a:t>Норматив зачислений основных налоговых и неналоговых доходов в бюджет</a:t>
            </a:r>
            <a:endParaRPr lang="ru-RU" sz="2000" b="1" dirty="0">
              <a:ln w="10541" cmpd="sng">
                <a:solidFill>
                  <a:srgbClr val="7D7D7D">
                    <a:tint val="100000"/>
                    <a:shade val="100000"/>
                    <a:satMod val="110000"/>
                  </a:srgbClr>
                </a:solidFill>
                <a:prstDash val="solid"/>
              </a:ln>
              <a:solidFill>
                <a:srgbClr val="0000FF"/>
              </a:solidFill>
              <a:latin typeface="Arial"/>
            </a:endParaRPr>
          </a:p>
          <a:p>
            <a:r>
              <a:rPr lang="ru-RU" sz="2000" b="1" dirty="0">
                <a:ln w="10541" cmpd="sng">
                  <a:solidFill>
                    <a:srgbClr val="7D7D7D">
                      <a:tint val="100000"/>
                      <a:shade val="100000"/>
                      <a:satMod val="110000"/>
                    </a:srgbClr>
                  </a:solidFill>
                  <a:prstDash val="solid"/>
                </a:ln>
                <a:solidFill>
                  <a:srgbClr val="0000FF"/>
                </a:solidFill>
                <a:latin typeface="Times New Roman"/>
              </a:rPr>
              <a:t>МО ГО «Вуктыл» на </a:t>
            </a:r>
            <a:r>
              <a:rPr lang="ru-RU" sz="2000" b="1" dirty="0" smtClean="0">
                <a:ln w="10541" cmpd="sng">
                  <a:solidFill>
                    <a:srgbClr val="7D7D7D">
                      <a:tint val="100000"/>
                      <a:shade val="100000"/>
                      <a:satMod val="110000"/>
                    </a:srgbClr>
                  </a:solidFill>
                  <a:prstDash val="solid"/>
                </a:ln>
                <a:solidFill>
                  <a:srgbClr val="0000FF"/>
                </a:solidFill>
                <a:latin typeface="Times New Roman"/>
              </a:rPr>
              <a:t>2020-2022 </a:t>
            </a:r>
            <a:r>
              <a:rPr lang="ru-RU" sz="2000" b="1" dirty="0">
                <a:ln w="10541" cmpd="sng">
                  <a:solidFill>
                    <a:srgbClr val="7D7D7D">
                      <a:tint val="100000"/>
                      <a:shade val="100000"/>
                      <a:satMod val="110000"/>
                    </a:srgbClr>
                  </a:solidFill>
                  <a:prstDash val="solid"/>
                </a:ln>
                <a:solidFill>
                  <a:srgbClr val="0000FF"/>
                </a:solidFill>
                <a:latin typeface="Times New Roman"/>
              </a:rPr>
              <a:t>годы</a:t>
            </a:r>
            <a:endParaRPr lang="ru-RU" sz="2000" b="1" dirty="0">
              <a:ln w="10541" cmpd="sng">
                <a:solidFill>
                  <a:srgbClr val="7D7D7D">
                    <a:tint val="100000"/>
                    <a:shade val="100000"/>
                    <a:satMod val="110000"/>
                  </a:srgbClr>
                </a:solidFill>
                <a:prstDash val="solid"/>
              </a:ln>
              <a:solidFill>
                <a:srgbClr val="0000FF"/>
              </a:solidFill>
              <a:latin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Picture 1"/>
          <p:cNvPicPr/>
          <p:nvPr/>
        </p:nvPicPr>
        <p:blipFill>
          <a:blip r:embed="rId3"/>
          <a:stretch/>
        </p:blipFill>
        <p:spPr>
          <a:xfrm>
            <a:off x="0" y="0"/>
            <a:ext cx="9143640" cy="6857640"/>
          </a:xfrm>
          <a:prstGeom prst="rect">
            <a:avLst/>
          </a:prstGeom>
          <a:ln>
            <a:noFill/>
          </a:ln>
        </p:spPr>
      </p:pic>
      <p:pic>
        <p:nvPicPr>
          <p:cNvPr id="90" name="Picture 2"/>
          <p:cNvPicPr/>
          <p:nvPr/>
        </p:nvPicPr>
        <p:blipFill>
          <a:blip r:embed="rId4"/>
          <a:stretch/>
        </p:blipFill>
        <p:spPr>
          <a:xfrm>
            <a:off x="2462040" y="4237200"/>
            <a:ext cx="1901520" cy="3163680"/>
          </a:xfrm>
          <a:prstGeom prst="rect">
            <a:avLst/>
          </a:prstGeom>
          <a:ln>
            <a:noFill/>
          </a:ln>
        </p:spPr>
      </p:pic>
      <p:pic>
        <p:nvPicPr>
          <p:cNvPr id="91" name="Picture 3"/>
          <p:cNvPicPr/>
          <p:nvPr/>
        </p:nvPicPr>
        <p:blipFill>
          <a:blip r:embed="rId5"/>
          <a:stretch/>
        </p:blipFill>
        <p:spPr>
          <a:xfrm>
            <a:off x="378000" y="1420920"/>
            <a:ext cx="2053800" cy="3236400"/>
          </a:xfrm>
          <a:prstGeom prst="rect">
            <a:avLst/>
          </a:prstGeom>
          <a:ln>
            <a:noFill/>
          </a:ln>
        </p:spPr>
      </p:pic>
      <p:pic>
        <p:nvPicPr>
          <p:cNvPr id="92" name="Picture 4"/>
          <p:cNvPicPr/>
          <p:nvPr/>
        </p:nvPicPr>
        <p:blipFill>
          <a:blip r:embed="rId6"/>
          <a:stretch/>
        </p:blipFill>
        <p:spPr>
          <a:xfrm>
            <a:off x="4797360" y="738360"/>
            <a:ext cx="1888920" cy="2747520"/>
          </a:xfrm>
          <a:prstGeom prst="rect">
            <a:avLst/>
          </a:prstGeom>
          <a:ln>
            <a:noFill/>
          </a:ln>
        </p:spPr>
      </p:pic>
      <p:sp>
        <p:nvSpPr>
          <p:cNvPr id="93" name="CustomShape 1"/>
          <p:cNvSpPr/>
          <p:nvPr/>
        </p:nvSpPr>
        <p:spPr>
          <a:xfrm>
            <a:off x="395280" y="404640"/>
            <a:ext cx="40478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Бюджет играет центральную роль в экономике округа и решении различных проблем в его развитии. Внимательное изучение бюджета дает представление о намерениях власти, ее политике, распределении ею финансовых ресурсов.</a:t>
            </a:r>
            <a:endParaRPr lang="ru-RU" sz="1200" b="0" strike="noStrike" spc="-1">
              <a:latin typeface="Arial"/>
            </a:endParaRPr>
          </a:p>
        </p:txBody>
      </p:sp>
      <p:sp>
        <p:nvSpPr>
          <p:cNvPr id="94" name="CustomShape 2"/>
          <p:cNvSpPr/>
          <p:nvPr/>
        </p:nvSpPr>
        <p:spPr>
          <a:xfrm>
            <a:off x="2263680" y="1208160"/>
            <a:ext cx="254916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Благодаря анализу бюджета можно установить, как распределяются денежные средства, расходуются ли они </a:t>
            </a:r>
            <a:endParaRPr lang="ru-RU" sz="1200" b="0" strike="noStrike" spc="-1">
              <a:latin typeface="Arial"/>
            </a:endParaRPr>
          </a:p>
          <a:p>
            <a:pPr>
              <a:lnSpc>
                <a:spcPct val="100000"/>
              </a:lnSpc>
            </a:pPr>
            <a:r>
              <a:rPr lang="ru-RU" sz="1200" b="1" strike="noStrike" spc="-1">
                <a:solidFill>
                  <a:srgbClr val="1F497D"/>
                </a:solidFill>
                <a:latin typeface="Times New Roman"/>
                <a:ea typeface="Microsoft YaHei"/>
              </a:rPr>
              <a:t>по назначению.</a:t>
            </a:r>
            <a:endParaRPr lang="ru-RU" sz="1200" b="0" strike="noStrike" spc="-1">
              <a:latin typeface="Arial"/>
            </a:endParaRPr>
          </a:p>
        </p:txBody>
      </p:sp>
      <p:sp>
        <p:nvSpPr>
          <p:cNvPr id="95" name="CustomShape 3"/>
          <p:cNvSpPr/>
          <p:nvPr/>
        </p:nvSpPr>
        <p:spPr>
          <a:xfrm>
            <a:off x="2282760" y="2090880"/>
            <a:ext cx="2285640" cy="1006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Контроль за местным бюджетом особенно уместен, если иметь в виду, что он формируется за счет граждан и организаций. </a:t>
            </a:r>
            <a:endParaRPr lang="ru-RU" sz="1200" b="0" strike="noStrike" spc="-1">
              <a:latin typeface="Arial"/>
            </a:endParaRPr>
          </a:p>
        </p:txBody>
      </p:sp>
      <p:sp>
        <p:nvSpPr>
          <p:cNvPr id="96" name="CustomShape 4"/>
          <p:cNvSpPr/>
          <p:nvPr/>
        </p:nvSpPr>
        <p:spPr>
          <a:xfrm>
            <a:off x="182520" y="3027240"/>
            <a:ext cx="4571640" cy="596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100" b="1" strike="noStrike" spc="-1">
                <a:solidFill>
                  <a:srgbClr val="1F497D"/>
                </a:solidFill>
                <a:latin typeface="Times New Roman"/>
                <a:ea typeface="Microsoft YaHei"/>
              </a:rPr>
              <a:t>Эти средства изымаются в виде налогов, различных сборов и пошлин у физических и юридических лиц для проведения </a:t>
            </a:r>
            <a:endParaRPr lang="ru-RU" sz="1100" b="0" strike="noStrike" spc="-1">
              <a:latin typeface="Arial"/>
            </a:endParaRPr>
          </a:p>
          <a:p>
            <a:pPr>
              <a:lnSpc>
                <a:spcPct val="100000"/>
              </a:lnSpc>
            </a:pPr>
            <a:r>
              <a:rPr lang="ru-RU" sz="1100" b="1" strike="noStrike" spc="-1">
                <a:solidFill>
                  <a:srgbClr val="1F497D"/>
                </a:solidFill>
                <a:latin typeface="Times New Roman"/>
                <a:ea typeface="Microsoft YaHei"/>
              </a:rPr>
              <a:t>значимой для общества деятельности. </a:t>
            </a:r>
            <a:endParaRPr lang="ru-RU" sz="1100" b="0" strike="noStrike" spc="-1">
              <a:latin typeface="Arial"/>
            </a:endParaRPr>
          </a:p>
        </p:txBody>
      </p:sp>
      <p:sp>
        <p:nvSpPr>
          <p:cNvPr id="97" name="CustomShape 5"/>
          <p:cNvSpPr/>
          <p:nvPr/>
        </p:nvSpPr>
        <p:spPr>
          <a:xfrm>
            <a:off x="168120" y="3621240"/>
            <a:ext cx="4571640" cy="641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Проверка фактического использования бюджетных средств - закономерный и обязательный процесс, особенно в условиях недостатка имеющихся резервов.</a:t>
            </a:r>
            <a:endParaRPr lang="ru-RU" sz="1200" b="0" strike="noStrike" spc="-1">
              <a:latin typeface="Arial"/>
            </a:endParaRPr>
          </a:p>
        </p:txBody>
      </p:sp>
      <p:sp>
        <p:nvSpPr>
          <p:cNvPr id="98" name="CustomShape 6"/>
          <p:cNvSpPr/>
          <p:nvPr/>
        </p:nvSpPr>
        <p:spPr>
          <a:xfrm>
            <a:off x="392040" y="4267080"/>
            <a:ext cx="1972800" cy="1188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a:solidFill>
                  <a:srgbClr val="1F497D"/>
                </a:solidFill>
                <a:latin typeface="Times New Roman"/>
                <a:ea typeface="Microsoft YaHei"/>
              </a:rPr>
              <a:t>И мы надеемся, что данная презентация послужит обеспечению роста интереса граждан к вопросам использования бюджета. </a:t>
            </a:r>
            <a:endParaRPr lang="ru-RU" sz="1200" b="0" strike="noStrike" spc="-1">
              <a:latin typeface="Arial"/>
            </a:endParaRPr>
          </a:p>
        </p:txBody>
      </p:sp>
      <p:sp>
        <p:nvSpPr>
          <p:cNvPr id="99" name="CustomShape 7"/>
          <p:cNvSpPr/>
          <p:nvPr/>
        </p:nvSpPr>
        <p:spPr>
          <a:xfrm>
            <a:off x="6659640" y="533520"/>
            <a:ext cx="2180880" cy="15541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Ведь только при наличии у граждан чувства собственной причастности к бюджетному процессу и возможности высказать свое мнение можно рассчитывать на то, что население будет добросовестно участвовать</a:t>
            </a:r>
            <a:endParaRPr lang="ru-RU" sz="1200" b="0" strike="noStrike" spc="-1">
              <a:latin typeface="Arial"/>
            </a:endParaRPr>
          </a:p>
        </p:txBody>
      </p:sp>
      <p:sp>
        <p:nvSpPr>
          <p:cNvPr id="100" name="CustomShape 8"/>
          <p:cNvSpPr/>
          <p:nvPr/>
        </p:nvSpPr>
        <p:spPr>
          <a:xfrm>
            <a:off x="4740120" y="2104920"/>
            <a:ext cx="4571640" cy="2757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200" b="1" strike="noStrike" spc="-1">
                <a:solidFill>
                  <a:srgbClr val="1F497D"/>
                </a:solidFill>
                <a:latin typeface="Times New Roman"/>
                <a:ea typeface="Microsoft YaHei"/>
              </a:rPr>
              <a:t>как в формировании бюджета, так и его исполнении.</a:t>
            </a:r>
            <a:endParaRPr lang="ru-RU" sz="1200" b="0" strike="noStrike" spc="-1">
              <a:latin typeface="Arial"/>
            </a:endParaRPr>
          </a:p>
        </p:txBody>
      </p:sp>
      <p:sp>
        <p:nvSpPr>
          <p:cNvPr id="101" name="CustomShape 9"/>
          <p:cNvSpPr/>
          <p:nvPr/>
        </p:nvSpPr>
        <p:spPr>
          <a:xfrm>
            <a:off x="4524480" y="2381400"/>
            <a:ext cx="4239720" cy="26492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1F497D"/>
                </a:solidFill>
                <a:latin typeface="Times New Roman"/>
                <a:ea typeface="Microsoft YaHei"/>
              </a:rPr>
              <a:t>«Бюджет для граждан» познакомит Вас с основными положениями бюджета муниципального образования городского округа «Вуктыл» на </a:t>
            </a:r>
            <a:r>
              <a:rPr lang="ru-RU" sz="1200" b="1" strike="noStrike" spc="-1" dirty="0" smtClean="0">
                <a:solidFill>
                  <a:srgbClr val="1F497D"/>
                </a:solidFill>
                <a:latin typeface="Times New Roman"/>
                <a:ea typeface="Microsoft YaHei"/>
              </a:rPr>
              <a:t>2020 </a:t>
            </a:r>
            <a:r>
              <a:rPr lang="ru-RU" sz="1200" b="1" strike="noStrike" spc="-1" dirty="0">
                <a:solidFill>
                  <a:srgbClr val="1F497D"/>
                </a:solidFill>
                <a:latin typeface="Times New Roman"/>
                <a:ea typeface="Microsoft YaHei"/>
              </a:rPr>
              <a:t>год и плановый период </a:t>
            </a:r>
            <a:r>
              <a:rPr lang="ru-RU" sz="1200" b="1" strike="noStrike" spc="-1" dirty="0" smtClean="0">
                <a:solidFill>
                  <a:srgbClr val="1F497D"/>
                </a:solidFill>
                <a:latin typeface="Times New Roman"/>
                <a:ea typeface="Microsoft YaHei"/>
              </a:rPr>
              <a:t>2021 </a:t>
            </a:r>
            <a:r>
              <a:rPr lang="ru-RU" sz="1200" b="1" strike="noStrike" spc="-1" dirty="0">
                <a:solidFill>
                  <a:srgbClr val="1F497D"/>
                </a:solidFill>
                <a:latin typeface="Times New Roman"/>
                <a:ea typeface="Microsoft YaHei"/>
              </a:rPr>
              <a:t>и </a:t>
            </a:r>
            <a:r>
              <a:rPr lang="ru-RU" sz="1200" b="1" strike="noStrike" spc="-1" dirty="0" smtClean="0">
                <a:solidFill>
                  <a:srgbClr val="1F497D"/>
                </a:solidFill>
                <a:latin typeface="Times New Roman"/>
                <a:ea typeface="Microsoft YaHei"/>
              </a:rPr>
              <a:t>2022 </a:t>
            </a:r>
            <a:r>
              <a:rPr lang="ru-RU" sz="1200" b="1" strike="noStrike" spc="-1" dirty="0">
                <a:solidFill>
                  <a:srgbClr val="1F497D"/>
                </a:solidFill>
                <a:latin typeface="Times New Roman"/>
                <a:ea typeface="Microsoft YaHei"/>
              </a:rPr>
              <a:t>годов.</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Представленная информация предназначена для широкого круга пользователей, так как бюджет затрагивает интересы каждого жителя муниципального округа.</a:t>
            </a:r>
            <a:endParaRPr lang="ru-RU" sz="1200" b="0" strike="noStrike" spc="-1" dirty="0">
              <a:latin typeface="Arial"/>
            </a:endParaRPr>
          </a:p>
          <a:p>
            <a:pPr algn="just">
              <a:lnSpc>
                <a:spcPct val="100000"/>
              </a:lnSpc>
            </a:pPr>
            <a:r>
              <a:rPr lang="ru-RU" sz="1200" b="1" strike="noStrike" spc="-1" dirty="0">
                <a:solidFill>
                  <a:srgbClr val="1F497D"/>
                </a:solidFill>
                <a:latin typeface="Times New Roman"/>
                <a:ea typeface="Microsoft YaHei"/>
              </a:rPr>
              <a:t>Граждане – и как налогоплательщики, и как потребители общественных благ – должны быть уверены в том, что передаваемые ими в распоряжение государства средства используются прозрачно и эффективно, приносят конкретные результаты как для общества в целом, так и для каждой семьи, для каждого человека.</a:t>
            </a:r>
            <a:endParaRPr lang="ru-RU" sz="1200" b="0" strike="noStrike" spc="-1" dirty="0">
              <a:latin typeface="Arial"/>
            </a:endParaRPr>
          </a:p>
        </p:txBody>
      </p:sp>
      <p:pic>
        <p:nvPicPr>
          <p:cNvPr id="102" name="Picture 14"/>
          <p:cNvPicPr/>
          <p:nvPr/>
        </p:nvPicPr>
        <p:blipFill>
          <a:blip r:embed="rId7"/>
          <a:stretch/>
        </p:blipFill>
        <p:spPr>
          <a:xfrm>
            <a:off x="6424560" y="6066000"/>
            <a:ext cx="2339640" cy="485280"/>
          </a:xfrm>
          <a:prstGeom prst="rect">
            <a:avLst/>
          </a:prstGeom>
          <a:ln>
            <a:noFill/>
          </a:ln>
        </p:spPr>
      </p:pic>
      <p:pic>
        <p:nvPicPr>
          <p:cNvPr id="103" name="Picture 15"/>
          <p:cNvPicPr/>
          <p:nvPr/>
        </p:nvPicPr>
        <p:blipFill>
          <a:blip r:embed="rId8"/>
          <a:stretch/>
        </p:blipFill>
        <p:spPr>
          <a:xfrm>
            <a:off x="4346640" y="4998960"/>
            <a:ext cx="4571640" cy="894960"/>
          </a:xfrm>
          <a:prstGeom prst="rect">
            <a:avLst/>
          </a:prstGeom>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Picture 1"/>
          <p:cNvPicPr/>
          <p:nvPr/>
        </p:nvPicPr>
        <p:blipFill>
          <a:blip r:embed="rId3"/>
          <a:stretch/>
        </p:blipFill>
        <p:spPr>
          <a:xfrm>
            <a:off x="0" y="-30240"/>
            <a:ext cx="9156240" cy="840960"/>
          </a:xfrm>
          <a:prstGeom prst="rect">
            <a:avLst/>
          </a:prstGeom>
          <a:ln>
            <a:noFill/>
          </a:ln>
        </p:spPr>
      </p:pic>
      <p:pic>
        <p:nvPicPr>
          <p:cNvPr id="349" name="Picture 4"/>
          <p:cNvPicPr/>
          <p:nvPr/>
        </p:nvPicPr>
        <p:blipFill>
          <a:blip r:embed="rId4"/>
          <a:stretch/>
        </p:blipFill>
        <p:spPr>
          <a:xfrm>
            <a:off x="195120" y="5126040"/>
            <a:ext cx="8740440" cy="1328400"/>
          </a:xfrm>
          <a:prstGeom prst="rect">
            <a:avLst/>
          </a:prstGeom>
          <a:ln>
            <a:noFill/>
          </a:ln>
        </p:spPr>
      </p:pic>
      <p:sp>
        <p:nvSpPr>
          <p:cNvPr id="350" name="CustomShape 1"/>
          <p:cNvSpPr/>
          <p:nvPr/>
        </p:nvSpPr>
        <p:spPr>
          <a:xfrm>
            <a:off x="255600" y="5157720"/>
            <a:ext cx="8619840" cy="1211040"/>
          </a:xfrm>
          <a:prstGeom prst="rect">
            <a:avLst/>
          </a:prstGeom>
          <a:noFill/>
          <a:ln>
            <a:noFill/>
          </a:ln>
        </p:spPr>
        <p:style>
          <a:lnRef idx="0">
            <a:scrgbClr r="0" g="0" b="0"/>
          </a:lnRef>
          <a:fillRef idx="0">
            <a:scrgbClr r="0" g="0" b="0"/>
          </a:fillRef>
          <a:effectRef idx="0">
            <a:scrgbClr r="0" g="0" b="0"/>
          </a:effectRef>
          <a:fontRef idx="minor"/>
        </p:style>
      </p:sp>
      <p:sp>
        <p:nvSpPr>
          <p:cNvPr id="351" name="CustomShape 2"/>
          <p:cNvSpPr/>
          <p:nvPr/>
        </p:nvSpPr>
        <p:spPr>
          <a:xfrm>
            <a:off x="318960" y="4925880"/>
            <a:ext cx="8569080" cy="1464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endParaRPr lang="ru-RU" sz="1800" b="0" strike="noStrike" spc="-1">
              <a:latin typeface="Arial"/>
            </a:endParaRPr>
          </a:p>
          <a:p>
            <a:pPr algn="ctr">
              <a:lnSpc>
                <a:spcPct val="100000"/>
              </a:lnSpc>
            </a:pPr>
            <a:r>
              <a:rPr lang="ru-RU" sz="1800" b="1" strike="noStrike" spc="-1">
                <a:solidFill>
                  <a:srgbClr val="000000"/>
                </a:solidFill>
                <a:latin typeface="Calibri"/>
                <a:ea typeface="Microsoft YaHei"/>
              </a:rPr>
              <a:t>В соответствии с Бюджетным кодексом Российской Федерации и законом Республики Коми  устанавливается единый и дополнительный нормативы отчислений от налога на доходы физических лиц, при этом дополнительный норматив устанавливается ежегодно.</a:t>
            </a:r>
            <a:endParaRPr lang="ru-RU" sz="1800" b="0" strike="noStrike" spc="-1">
              <a:latin typeface="Arial"/>
            </a:endParaRPr>
          </a:p>
        </p:txBody>
      </p:sp>
      <p:graphicFrame>
        <p:nvGraphicFramePr>
          <p:cNvPr id="2" name="Диаграмма 1"/>
          <p:cNvGraphicFramePr/>
          <p:nvPr>
            <p:extLst>
              <p:ext uri="{D42A27DB-BD31-4B8C-83A1-F6EECF244321}">
                <p14:modId xmlns:p14="http://schemas.microsoft.com/office/powerpoint/2010/main" val="3911229942"/>
              </p:ext>
            </p:extLst>
          </p:nvPr>
        </p:nvGraphicFramePr>
        <p:xfrm>
          <a:off x="195120" y="841736"/>
          <a:ext cx="8841376" cy="406400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 name="Picture 1"/>
          <p:cNvPicPr/>
          <p:nvPr/>
        </p:nvPicPr>
        <p:blipFill>
          <a:blip r:embed="rId3"/>
          <a:stretch/>
        </p:blipFill>
        <p:spPr>
          <a:xfrm>
            <a:off x="0" y="0"/>
            <a:ext cx="9143640" cy="907560"/>
          </a:xfrm>
          <a:prstGeom prst="rect">
            <a:avLst/>
          </a:prstGeom>
          <a:ln>
            <a:noFill/>
          </a:ln>
        </p:spPr>
      </p:pic>
      <p:sp>
        <p:nvSpPr>
          <p:cNvPr id="354" name="CustomShape 1"/>
          <p:cNvSpPr/>
          <p:nvPr/>
        </p:nvSpPr>
        <p:spPr>
          <a:xfrm>
            <a:off x="4680" y="2205000"/>
            <a:ext cx="4500360" cy="614160"/>
          </a:xfrm>
          <a:prstGeom prst="downArrow">
            <a:avLst>
              <a:gd name="adj1" fmla="val 71815"/>
              <a:gd name="adj2" fmla="val 62796"/>
            </a:avLst>
          </a:prstGeom>
          <a:solidFill>
            <a:srgbClr val="FCD5B5"/>
          </a:soli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03152"/>
                </a:solidFill>
                <a:latin typeface="Times New Roman"/>
                <a:ea typeface="Microsoft YaHei"/>
              </a:rPr>
              <a:t>КАК НАЛОГОПЛАТЕЛЬЩИК</a:t>
            </a:r>
            <a:endParaRPr lang="ru-RU" sz="1600" b="0" strike="noStrike" spc="-1">
              <a:latin typeface="Arial"/>
            </a:endParaRPr>
          </a:p>
        </p:txBody>
      </p:sp>
      <p:pic>
        <p:nvPicPr>
          <p:cNvPr id="355" name="Picture 4"/>
          <p:cNvPicPr/>
          <p:nvPr/>
        </p:nvPicPr>
        <p:blipFill>
          <a:blip r:embed="rId4"/>
          <a:stretch/>
        </p:blipFill>
        <p:spPr>
          <a:xfrm>
            <a:off x="907920" y="2908440"/>
            <a:ext cx="2785680" cy="882360"/>
          </a:xfrm>
          <a:prstGeom prst="rect">
            <a:avLst/>
          </a:prstGeom>
          <a:ln>
            <a:noFill/>
          </a:ln>
        </p:spPr>
      </p:pic>
      <p:sp>
        <p:nvSpPr>
          <p:cNvPr id="356" name="CustomShape 2"/>
          <p:cNvSpPr/>
          <p:nvPr/>
        </p:nvSpPr>
        <p:spPr>
          <a:xfrm>
            <a:off x="1332000" y="3051000"/>
            <a:ext cx="1942920" cy="5979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2800" b="1" strike="noStrike" spc="-1">
                <a:solidFill>
                  <a:srgbClr val="632523"/>
                </a:solidFill>
                <a:latin typeface="Times New Roman"/>
                <a:ea typeface="Microsoft YaHei"/>
              </a:rPr>
              <a:t>БЮДЖЕТ</a:t>
            </a:r>
            <a:endParaRPr lang="ru-RU" sz="2800" b="0" strike="noStrike" spc="-1">
              <a:latin typeface="Arial"/>
            </a:endParaRPr>
          </a:p>
        </p:txBody>
      </p:sp>
      <p:pic>
        <p:nvPicPr>
          <p:cNvPr id="357" name="Picture 7"/>
          <p:cNvPicPr/>
          <p:nvPr/>
        </p:nvPicPr>
        <p:blipFill>
          <a:blip r:embed="rId5"/>
          <a:stretch/>
        </p:blipFill>
        <p:spPr>
          <a:xfrm>
            <a:off x="609480" y="1017720"/>
            <a:ext cx="3131640" cy="1115640"/>
          </a:xfrm>
          <a:prstGeom prst="rect">
            <a:avLst/>
          </a:prstGeom>
          <a:ln>
            <a:noFill/>
          </a:ln>
        </p:spPr>
      </p:pic>
      <p:sp>
        <p:nvSpPr>
          <p:cNvPr id="358" name="CustomShape 3"/>
          <p:cNvSpPr/>
          <p:nvPr/>
        </p:nvSpPr>
        <p:spPr>
          <a:xfrm>
            <a:off x="668160" y="1052640"/>
            <a:ext cx="301104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Помогает формировать доходную часть бюджета (налог на доходы физических лиц)</a:t>
            </a:r>
            <a:endParaRPr lang="ru-RU" sz="1400" b="0" strike="noStrike" spc="-1">
              <a:latin typeface="Arial"/>
            </a:endParaRPr>
          </a:p>
        </p:txBody>
      </p:sp>
      <p:sp>
        <p:nvSpPr>
          <p:cNvPr id="359" name="CustomShape 4"/>
          <p:cNvSpPr/>
          <p:nvPr/>
        </p:nvSpPr>
        <p:spPr>
          <a:xfrm>
            <a:off x="95400" y="3924360"/>
            <a:ext cx="4427280" cy="867960"/>
          </a:xfrm>
          <a:prstGeom prst="downArrow">
            <a:avLst>
              <a:gd name="adj1" fmla="val 66222"/>
              <a:gd name="adj2" fmla="val 50000"/>
            </a:avLst>
          </a:prstGeom>
          <a:gradFill>
            <a:gsLst>
              <a:gs pos="0">
                <a:srgbClr val="ECF3DC"/>
              </a:gs>
              <a:gs pos="100000">
                <a:srgbClr val="898E80"/>
              </a:gs>
            </a:gsLst>
            <a:lin ang="5400000"/>
          </a:grad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600" b="1" strike="noStrike" spc="-1">
                <a:solidFill>
                  <a:srgbClr val="4F6228"/>
                </a:solidFill>
                <a:latin typeface="Times New Roman"/>
                <a:ea typeface="Microsoft YaHei"/>
              </a:rPr>
              <a:t>КАК ПОЛУЧАТЕЛЬ СОЦИАЛЬНЫХ ГАРАНТИЙ</a:t>
            </a:r>
            <a:endParaRPr lang="ru-RU" sz="1600" b="0" strike="noStrike" spc="-1">
              <a:latin typeface="Arial"/>
            </a:endParaRPr>
          </a:p>
        </p:txBody>
      </p:sp>
      <p:pic>
        <p:nvPicPr>
          <p:cNvPr id="360" name="Picture 11"/>
          <p:cNvPicPr/>
          <p:nvPr/>
        </p:nvPicPr>
        <p:blipFill>
          <a:blip r:embed="rId6"/>
          <a:stretch/>
        </p:blipFill>
        <p:spPr>
          <a:xfrm>
            <a:off x="268200" y="4791240"/>
            <a:ext cx="4125600" cy="1976760"/>
          </a:xfrm>
          <a:prstGeom prst="rect">
            <a:avLst/>
          </a:prstGeom>
          <a:ln>
            <a:noFill/>
          </a:ln>
        </p:spPr>
      </p:pic>
      <p:sp>
        <p:nvSpPr>
          <p:cNvPr id="361" name="CustomShape 5"/>
          <p:cNvSpPr/>
          <p:nvPr/>
        </p:nvSpPr>
        <p:spPr>
          <a:xfrm>
            <a:off x="328680" y="4823640"/>
            <a:ext cx="3947760" cy="20113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0" strike="noStrike" spc="-1">
                <a:solidFill>
                  <a:srgbClr val="000000"/>
                </a:solidFill>
                <a:latin typeface="Times New Roman"/>
                <a:ea typeface="Microsoft YaHei"/>
              </a:rPr>
              <a:t>Получает социальные гарантии - расходная часть бюджета (образование, культура, социальные льготы и другие направления социальных гарантий населению)</a:t>
            </a: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a:p>
            <a:pPr algn="ctr">
              <a:lnSpc>
                <a:spcPct val="100000"/>
              </a:lnSpc>
            </a:pPr>
            <a:endParaRPr lang="ru-RU" sz="1400" b="0" strike="noStrike" spc="-1">
              <a:latin typeface="Arial"/>
            </a:endParaRPr>
          </a:p>
        </p:txBody>
      </p:sp>
      <p:pic>
        <p:nvPicPr>
          <p:cNvPr id="362" name="Picture 13"/>
          <p:cNvPicPr/>
          <p:nvPr/>
        </p:nvPicPr>
        <p:blipFill>
          <a:blip r:embed="rId7"/>
          <a:stretch/>
        </p:blipFill>
        <p:spPr>
          <a:xfrm>
            <a:off x="201600" y="5472000"/>
            <a:ext cx="1364760" cy="1444320"/>
          </a:xfrm>
          <a:prstGeom prst="rect">
            <a:avLst/>
          </a:prstGeom>
          <a:ln>
            <a:noFill/>
          </a:ln>
        </p:spPr>
      </p:pic>
      <p:pic>
        <p:nvPicPr>
          <p:cNvPr id="363" name="Picture 14"/>
          <p:cNvPicPr/>
          <p:nvPr/>
        </p:nvPicPr>
        <p:blipFill>
          <a:blip r:embed="rId8"/>
          <a:stretch/>
        </p:blipFill>
        <p:spPr>
          <a:xfrm>
            <a:off x="1648440" y="5486760"/>
            <a:ext cx="1231560" cy="1425240"/>
          </a:xfrm>
          <a:prstGeom prst="rect">
            <a:avLst/>
          </a:prstGeom>
          <a:ln>
            <a:noFill/>
          </a:ln>
        </p:spPr>
      </p:pic>
      <p:pic>
        <p:nvPicPr>
          <p:cNvPr id="364" name="Picture 15"/>
          <p:cNvPicPr/>
          <p:nvPr/>
        </p:nvPicPr>
        <p:blipFill>
          <a:blip r:embed="rId9"/>
          <a:stretch/>
        </p:blipFill>
        <p:spPr>
          <a:xfrm>
            <a:off x="3024000" y="5486760"/>
            <a:ext cx="1109160" cy="1371240"/>
          </a:xfrm>
          <a:prstGeom prst="rect">
            <a:avLst/>
          </a:prstGeom>
          <a:ln>
            <a:noFill/>
          </a:ln>
        </p:spPr>
      </p:pic>
      <p:sp>
        <p:nvSpPr>
          <p:cNvPr id="365" name="Line 6"/>
          <p:cNvSpPr/>
          <p:nvPr/>
        </p:nvSpPr>
        <p:spPr>
          <a:xfrm>
            <a:off x="4643280" y="1052280"/>
            <a:ext cx="1440" cy="5400720"/>
          </a:xfrm>
          <a:prstGeom prst="line">
            <a:avLst/>
          </a:prstGeom>
          <a:ln w="9360">
            <a:solidFill>
              <a:srgbClr val="4A7EBB"/>
            </a:solidFill>
            <a:miter/>
          </a:ln>
        </p:spPr>
        <p:style>
          <a:lnRef idx="0">
            <a:scrgbClr r="0" g="0" b="0"/>
          </a:lnRef>
          <a:fillRef idx="0">
            <a:scrgbClr r="0" g="0" b="0"/>
          </a:fillRef>
          <a:effectRef idx="0">
            <a:scrgbClr r="0" g="0" b="0"/>
          </a:effectRef>
          <a:fontRef idx="minor"/>
        </p:style>
      </p:sp>
      <p:pic>
        <p:nvPicPr>
          <p:cNvPr id="366" name="Picture 18"/>
          <p:cNvPicPr/>
          <p:nvPr/>
        </p:nvPicPr>
        <p:blipFill>
          <a:blip r:embed="rId10"/>
          <a:stretch/>
        </p:blipFill>
        <p:spPr>
          <a:xfrm>
            <a:off x="4863960" y="1023840"/>
            <a:ext cx="3852360" cy="993240"/>
          </a:xfrm>
          <a:prstGeom prst="rect">
            <a:avLst/>
          </a:prstGeom>
          <a:ln>
            <a:noFill/>
          </a:ln>
        </p:spPr>
      </p:pic>
      <p:sp>
        <p:nvSpPr>
          <p:cNvPr id="367" name="CustomShape 7"/>
          <p:cNvSpPr/>
          <p:nvPr/>
        </p:nvSpPr>
        <p:spPr>
          <a:xfrm>
            <a:off x="4954680" y="1081080"/>
            <a:ext cx="367488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Возможности влияния гражданина на состав бюджета</a:t>
            </a:r>
            <a:endParaRPr lang="ru-RU" sz="1400" b="0" strike="noStrike" spc="-1">
              <a:latin typeface="Arial"/>
            </a:endParaRPr>
          </a:p>
        </p:txBody>
      </p:sp>
      <p:pic>
        <p:nvPicPr>
          <p:cNvPr id="368" name="Picture 20"/>
          <p:cNvPicPr/>
          <p:nvPr/>
        </p:nvPicPr>
        <p:blipFill>
          <a:blip r:embed="rId11"/>
          <a:stretch/>
        </p:blipFill>
        <p:spPr>
          <a:xfrm>
            <a:off x="4724280" y="1852560"/>
            <a:ext cx="4187520" cy="3749400"/>
          </a:xfrm>
          <a:prstGeom prst="rect">
            <a:avLst/>
          </a:prstGeom>
          <a:ln>
            <a:noFill/>
          </a:ln>
        </p:spPr>
      </p:pic>
      <p:pic>
        <p:nvPicPr>
          <p:cNvPr id="369" name="Picture 21"/>
          <p:cNvPicPr/>
          <p:nvPr/>
        </p:nvPicPr>
        <p:blipFill>
          <a:blip r:embed="rId12"/>
          <a:stretch/>
        </p:blipFill>
        <p:spPr>
          <a:xfrm>
            <a:off x="5864400" y="5108400"/>
            <a:ext cx="2798280" cy="3333240"/>
          </a:xfrm>
          <a:prstGeom prst="rect">
            <a:avLst/>
          </a:prstGeom>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 name="Picture 1"/>
          <p:cNvPicPr/>
          <p:nvPr/>
        </p:nvPicPr>
        <p:blipFill>
          <a:blip r:embed="rId3"/>
          <a:stretch/>
        </p:blipFill>
        <p:spPr>
          <a:xfrm>
            <a:off x="0" y="-30240"/>
            <a:ext cx="9143640" cy="725040"/>
          </a:xfrm>
          <a:prstGeom prst="rect">
            <a:avLst/>
          </a:prstGeom>
          <a:ln>
            <a:noFill/>
          </a:ln>
        </p:spPr>
      </p:pic>
      <p:pic>
        <p:nvPicPr>
          <p:cNvPr id="371" name="Picture 2"/>
          <p:cNvPicPr/>
          <p:nvPr/>
        </p:nvPicPr>
        <p:blipFill>
          <a:blip r:embed="rId4"/>
          <a:stretch/>
        </p:blipFill>
        <p:spPr>
          <a:xfrm>
            <a:off x="438120" y="2262240"/>
            <a:ext cx="3322440" cy="3906360"/>
          </a:xfrm>
          <a:prstGeom prst="rect">
            <a:avLst/>
          </a:prstGeom>
          <a:ln>
            <a:noFill/>
          </a:ln>
        </p:spPr>
      </p:pic>
      <p:pic>
        <p:nvPicPr>
          <p:cNvPr id="372" name="Picture 3"/>
          <p:cNvPicPr/>
          <p:nvPr/>
        </p:nvPicPr>
        <p:blipFill>
          <a:blip r:embed="rId5"/>
          <a:stretch/>
        </p:blipFill>
        <p:spPr>
          <a:xfrm>
            <a:off x="4224240" y="2346480"/>
            <a:ext cx="4328640" cy="4140000"/>
          </a:xfrm>
          <a:prstGeom prst="rect">
            <a:avLst/>
          </a:prstGeom>
          <a:ln>
            <a:noFill/>
          </a:ln>
        </p:spPr>
      </p:pic>
      <p:pic>
        <p:nvPicPr>
          <p:cNvPr id="373" name="Picture 4"/>
          <p:cNvPicPr/>
          <p:nvPr/>
        </p:nvPicPr>
        <p:blipFill>
          <a:blip r:embed="rId6"/>
          <a:stretch/>
        </p:blipFill>
        <p:spPr>
          <a:xfrm>
            <a:off x="579600" y="950760"/>
            <a:ext cx="7967160" cy="1066320"/>
          </a:xfrm>
          <a:prstGeom prst="rect">
            <a:avLst/>
          </a:prstGeom>
          <a:ln>
            <a:noFill/>
          </a:ln>
        </p:spPr>
      </p:pic>
      <p:pic>
        <p:nvPicPr>
          <p:cNvPr id="374" name="Picture 5"/>
          <p:cNvPicPr/>
          <p:nvPr/>
        </p:nvPicPr>
        <p:blipFill>
          <a:blip r:embed="rId7"/>
          <a:stretch/>
        </p:blipFill>
        <p:spPr>
          <a:xfrm>
            <a:off x="438120" y="4363920"/>
            <a:ext cx="3255480" cy="4309560"/>
          </a:xfrm>
          <a:prstGeom prst="rect">
            <a:avLst/>
          </a:prstGeom>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 name="Picture 1"/>
          <p:cNvPicPr/>
          <p:nvPr/>
        </p:nvPicPr>
        <p:blipFill>
          <a:blip r:embed="rId3"/>
          <a:stretch/>
        </p:blipFill>
        <p:spPr>
          <a:xfrm>
            <a:off x="0" y="0"/>
            <a:ext cx="9143640" cy="1195200"/>
          </a:xfrm>
          <a:prstGeom prst="rect">
            <a:avLst/>
          </a:prstGeom>
          <a:ln>
            <a:noFill/>
          </a:ln>
        </p:spPr>
      </p:pic>
      <p:graphicFrame>
        <p:nvGraphicFramePr>
          <p:cNvPr id="376" name="Table 1"/>
          <p:cNvGraphicFramePr/>
          <p:nvPr>
            <p:extLst>
              <p:ext uri="{D42A27DB-BD31-4B8C-83A1-F6EECF244321}">
                <p14:modId xmlns:p14="http://schemas.microsoft.com/office/powerpoint/2010/main" val="262444755"/>
              </p:ext>
            </p:extLst>
          </p:nvPr>
        </p:nvGraphicFramePr>
        <p:xfrm>
          <a:off x="792000" y="1340640"/>
          <a:ext cx="7847640" cy="5288220"/>
        </p:xfrm>
        <a:graphic>
          <a:graphicData uri="http://schemas.openxmlformats.org/drawingml/2006/table">
            <a:tbl>
              <a:tblPr/>
              <a:tblGrid>
                <a:gridCol w="7847640"/>
              </a:tblGrid>
              <a:tr h="321869">
                <a:tc>
                  <a:txBody>
                    <a:bodyPr/>
                    <a:lstStyle/>
                    <a:p>
                      <a:pPr algn="ctr"/>
                      <a:r>
                        <a:rPr lang="ru-RU" sz="1600" b="1" i="0" strike="noStrike" spc="-1" dirty="0">
                          <a:latin typeface="Times New Roman" panose="02020603050405020304" pitchFamily="18" charset="0"/>
                          <a:cs typeface="Times New Roman" panose="02020603050405020304" pitchFamily="18" charset="0"/>
                        </a:rPr>
                        <a:t>Бюджетный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r>
              <a:tr h="322262">
                <a:tc>
                  <a:txBody>
                    <a:bodyPr/>
                    <a:lstStyle/>
                    <a:p>
                      <a:pPr algn="ctr"/>
                      <a:r>
                        <a:rPr lang="ru-RU" sz="1600" b="1" i="0" strike="noStrike" spc="-1" dirty="0">
                          <a:latin typeface="Times New Roman" panose="02020603050405020304" pitchFamily="18" charset="0"/>
                          <a:cs typeface="Times New Roman" panose="02020603050405020304" pitchFamily="18" charset="0"/>
                        </a:rPr>
                        <a:t>Налоговый кодекс РФ</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Порядок составления проекта </a:t>
                      </a:r>
                      <a:r>
                        <a:rPr lang="ru-RU" sz="1600" b="1" i="0" strike="noStrike" spc="-1" dirty="0" smtClean="0">
                          <a:latin typeface="Times New Roman" panose="02020603050405020304" pitchFamily="18" charset="0"/>
                          <a:cs typeface="Times New Roman" panose="02020603050405020304" pitchFamily="18" charset="0"/>
                        </a:rPr>
                        <a:t>бюджета </a:t>
                      </a:r>
                      <a:r>
                        <a:rPr lang="ru-RU" sz="1600" b="1" i="0" strike="noStrike" spc="-1" dirty="0">
                          <a:latin typeface="Times New Roman" panose="02020603050405020304" pitchFamily="18" charset="0"/>
                          <a:cs typeface="Times New Roman" panose="02020603050405020304" pitchFamily="18" charset="0"/>
                        </a:rPr>
                        <a:t>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a:t>
                      </a:r>
                      <a:r>
                        <a:rPr lang="ru-RU" sz="1600" b="1" i="0" strike="noStrike" spc="-1" dirty="0">
                          <a:latin typeface="Times New Roman" panose="02020603050405020304" pitchFamily="18" charset="0"/>
                          <a:cs typeface="Times New Roman" panose="02020603050405020304" pitchFamily="18" charset="0"/>
                        </a:rPr>
                        <a:t>очередной финансовый год и плановый период</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Проект закона Республики Коми «О республиканском бюджете на </a:t>
                      </a:r>
                      <a:r>
                        <a:rPr lang="ru-RU" sz="1600" b="1" i="0" strike="noStrike" spc="-1" dirty="0" smtClean="0">
                          <a:latin typeface="Times New Roman" panose="02020603050405020304" pitchFamily="18" charset="0"/>
                          <a:cs typeface="Times New Roman" panose="02020603050405020304" pitchFamily="18" charset="0"/>
                        </a:rPr>
                        <a:t>2020 год </a:t>
                      </a:r>
                      <a:r>
                        <a:rPr lang="ru-RU" sz="1600" b="1" i="0" strike="noStrike" spc="-1" dirty="0">
                          <a:latin typeface="Times New Roman" panose="02020603050405020304" pitchFamily="18" charset="0"/>
                          <a:cs typeface="Times New Roman" panose="02020603050405020304" pitchFamily="18" charset="0"/>
                        </a:rPr>
                        <a:t>и плановый период </a:t>
                      </a:r>
                      <a:r>
                        <a:rPr lang="ru-RU" sz="1600" b="1" i="0" strike="noStrike" spc="-1" dirty="0" smtClean="0">
                          <a:latin typeface="Times New Roman" panose="02020603050405020304" pitchFamily="18" charset="0"/>
                          <a:cs typeface="Times New Roman" panose="02020603050405020304" pitchFamily="18" charset="0"/>
                        </a:rPr>
                        <a:t>2021 и2022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Стратегия социально-экономического развития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Основные направления бюджетной и налоговой политики МО ГО «Вуктыл» на </a:t>
                      </a:r>
                      <a:r>
                        <a:rPr lang="ru-RU" sz="1600" b="1" i="0" strike="noStrike" spc="-1" dirty="0" smtClean="0">
                          <a:latin typeface="Times New Roman" panose="02020603050405020304" pitchFamily="18" charset="0"/>
                          <a:cs typeface="Times New Roman" panose="02020603050405020304" pitchFamily="18" charset="0"/>
                        </a:rPr>
                        <a:t>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643116">
                <a:tc>
                  <a:txBody>
                    <a:bodyPr/>
                    <a:lstStyle/>
                    <a:p>
                      <a:pPr algn="ctr"/>
                      <a:r>
                        <a:rPr lang="ru-RU" sz="1600" b="1" i="0" strike="noStrike" spc="-1" dirty="0">
                          <a:latin typeface="Times New Roman" panose="02020603050405020304" pitchFamily="18" charset="0"/>
                          <a:cs typeface="Times New Roman" panose="02020603050405020304" pitchFamily="18" charset="0"/>
                        </a:rPr>
                        <a:t>Прогноз социально-экономического развития МО ГО «Вуктыл» </a:t>
                      </a:r>
                      <a:endParaRPr lang="ru-RU" sz="1600" b="1" i="0" strike="noStrike" spc="-1" dirty="0" smtClean="0">
                        <a:latin typeface="Times New Roman" panose="02020603050405020304" pitchFamily="18" charset="0"/>
                        <a:cs typeface="Times New Roman" panose="02020603050405020304" pitchFamily="18" charset="0"/>
                      </a:endParaRPr>
                    </a:p>
                    <a:p>
                      <a:pPr algn="ctr"/>
                      <a:r>
                        <a:rPr lang="ru-RU" sz="1600" b="1" i="0" strike="noStrike" spc="-1" dirty="0" smtClean="0">
                          <a:latin typeface="Times New Roman" panose="02020603050405020304" pitchFamily="18" charset="0"/>
                          <a:cs typeface="Times New Roman" panose="02020603050405020304" pitchFamily="18" charset="0"/>
                        </a:rPr>
                        <a:t>на 2020 </a:t>
                      </a:r>
                      <a:r>
                        <a:rPr lang="ru-RU" sz="1600" b="1" i="0" strike="noStrike" spc="-1" dirty="0">
                          <a:latin typeface="Times New Roman" panose="02020603050405020304" pitchFamily="18" charset="0"/>
                          <a:cs typeface="Times New Roman" panose="02020603050405020304" pitchFamily="18" charset="0"/>
                        </a:rPr>
                        <a:t>год и плановый период </a:t>
                      </a:r>
                      <a:r>
                        <a:rPr lang="ru-RU" sz="1600" b="1" i="0" strike="noStrike" spc="-1" dirty="0" smtClean="0">
                          <a:latin typeface="Times New Roman" panose="02020603050405020304" pitchFamily="18" charset="0"/>
                          <a:cs typeface="Times New Roman" panose="02020603050405020304" pitchFamily="18" charset="0"/>
                        </a:rPr>
                        <a:t>2021 </a:t>
                      </a:r>
                      <a:r>
                        <a:rPr lang="ru-RU" sz="1600" b="1" i="0" strike="noStrike" spc="-1" dirty="0">
                          <a:latin typeface="Times New Roman" panose="02020603050405020304" pitchFamily="18" charset="0"/>
                          <a:cs typeface="Times New Roman" panose="02020603050405020304" pitchFamily="18" charset="0"/>
                        </a:rPr>
                        <a:t>и </a:t>
                      </a:r>
                      <a:r>
                        <a:rPr lang="ru-RU" sz="1600" b="1" i="0" strike="noStrike" spc="-1" dirty="0" smtClean="0">
                          <a:latin typeface="Times New Roman" panose="02020603050405020304" pitchFamily="18" charset="0"/>
                          <a:cs typeface="Times New Roman" panose="02020603050405020304" pitchFamily="18" charset="0"/>
                        </a:rPr>
                        <a:t>2022 </a:t>
                      </a:r>
                      <a:r>
                        <a:rPr lang="ru-RU" sz="1600" b="1" i="0" strike="noStrike" spc="-1" dirty="0">
                          <a:latin typeface="Times New Roman" panose="02020603050405020304" pitchFamily="18" charset="0"/>
                          <a:cs typeface="Times New Roman" panose="02020603050405020304" pitchFamily="18" charset="0"/>
                        </a:rPr>
                        <a:t>годов</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95336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Программа оздоровления муниципальных финансов (оптимизации расходов) муниципального образования городского округа «Вуктыл» </a:t>
                      </a:r>
                    </a:p>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600" b="1" kern="1200" dirty="0" smtClean="0">
                          <a:solidFill>
                            <a:schemeClr val="tx1"/>
                          </a:solidFill>
                          <a:effectLst/>
                          <a:latin typeface="Times New Roman" panose="02020603050405020304" pitchFamily="18" charset="0"/>
                          <a:ea typeface="+mn-ea"/>
                          <a:cs typeface="Times New Roman" panose="02020603050405020304" pitchFamily="18" charset="0"/>
                        </a:rPr>
                        <a:t>на период 2017-2024 годов</a:t>
                      </a:r>
                      <a:r>
                        <a:rPr kumimoji="0" lang="ru-RU" sz="1600" kern="1200" dirty="0" smtClean="0">
                          <a:solidFill>
                            <a:schemeClr val="tx1"/>
                          </a:solidFill>
                          <a:effectLst/>
                          <a:latin typeface="Times New Roman" panose="02020603050405020304" pitchFamily="18" charset="0"/>
                          <a:ea typeface="+mn-ea"/>
                          <a:cs typeface="Times New Roman" panose="02020603050405020304" pitchFamily="18" charset="0"/>
                        </a:rPr>
                        <a:t> </a:t>
                      </a:r>
                    </a:p>
                    <a:p>
                      <a:pPr algn="ct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r>
              <a:tr h="299627">
                <a:tc>
                  <a:txBody>
                    <a:bodyPr/>
                    <a:lstStyle/>
                    <a:p>
                      <a:pPr algn="ctr"/>
                      <a:r>
                        <a:rPr lang="ru-RU" sz="1600" b="1" i="0" strike="noStrike" spc="-1" dirty="0">
                          <a:latin typeface="Times New Roman" panose="02020603050405020304" pitchFamily="18" charset="0"/>
                          <a:cs typeface="Times New Roman" panose="02020603050405020304" pitchFamily="18" charset="0"/>
                        </a:rPr>
                        <a:t>Муниципальные программы МО ГО «Вуктыл»</a:t>
                      </a:r>
                      <a:endParaRPr lang="ru-RU" sz="1600" b="0" i="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bl>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810" y="695200"/>
            <a:ext cx="9037998" cy="6046168"/>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251520" y="764704"/>
            <a:ext cx="8712968" cy="57606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объем налоговых доходов, поступивших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составил 165 594,6 тыс. руб., что на 5 813,1 тыс. руб. или на 3,4 %  меньше уровня 2017 года.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109 920,1 тыс. руб</a:t>
            </a:r>
            <a:r>
              <a:rPr lang="ru-RU" sz="1200" dirty="0" smtClean="0">
                <a:solidFill>
                  <a:srgbClr val="6600CC"/>
                </a:solidFill>
                <a:latin typeface="Times New Roman" panose="02020603050405020304" pitchFamily="18" charset="0"/>
                <a:cs typeface="Times New Roman" panose="02020603050405020304" pitchFamily="18" charset="0"/>
              </a:rPr>
              <a:t>. Удельный </a:t>
            </a:r>
            <a:r>
              <a:rPr lang="ru-RU" sz="1200" dirty="0">
                <a:solidFill>
                  <a:srgbClr val="6600CC"/>
                </a:solidFill>
                <a:latin typeface="Times New Roman" panose="02020603050405020304" pitchFamily="18" charset="0"/>
                <a:cs typeface="Times New Roman" panose="02020603050405020304" pitchFamily="18" charset="0"/>
              </a:rPr>
              <a:t>вес налоговых поступлений в общем объеме налоговых и неналоговых доходов бюджета МОГО «Вуктыл» в 2018 году составил 80,9 %. Традиционно основным источником формирования налоговых доходов бюджета МОГО «Вуктыл» в отчетном периоде является налог на доходы физических лиц (87,1 %).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налоговых доходов уменьшилось по сравнению с аналогичным периодом прошлого года. Существенное изменение отразилось на поступлениях следующих налогов</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доходы физических лиц на 5 251,3 тыс. руб. или на 3,5 %; </a:t>
            </a:r>
            <a:r>
              <a:rPr lang="ru-RU" sz="1200" dirty="0" smtClean="0">
                <a:solidFill>
                  <a:srgbClr val="6600CC"/>
                </a:solidFill>
                <a:latin typeface="Times New Roman" panose="02020603050405020304" pitchFamily="18" charset="0"/>
                <a:cs typeface="Times New Roman" panose="02020603050405020304" pitchFamily="18" charset="0"/>
              </a:rPr>
              <a:t> налога </a:t>
            </a:r>
            <a:r>
              <a:rPr lang="ru-RU" sz="1200" dirty="0">
                <a:solidFill>
                  <a:srgbClr val="6600CC"/>
                </a:solidFill>
                <a:latin typeface="Times New Roman" panose="02020603050405020304" pitchFamily="18" charset="0"/>
                <a:cs typeface="Times New Roman" panose="02020603050405020304" pitchFamily="18" charset="0"/>
              </a:rPr>
              <a:t>на совокупный доход на 1 029,1 тыс. руб. или на 8,6 %; </a:t>
            </a:r>
            <a:r>
              <a:rPr lang="ru-RU" sz="1200" dirty="0" smtClean="0">
                <a:solidFill>
                  <a:srgbClr val="6600CC"/>
                </a:solidFill>
                <a:latin typeface="Times New Roman" panose="02020603050405020304" pitchFamily="18" charset="0"/>
                <a:cs typeface="Times New Roman" panose="02020603050405020304" pitchFamily="18" charset="0"/>
              </a:rPr>
              <a:t>налога </a:t>
            </a:r>
            <a:r>
              <a:rPr lang="ru-RU" sz="1200" dirty="0">
                <a:solidFill>
                  <a:srgbClr val="6600CC"/>
                </a:solidFill>
                <a:latin typeface="Times New Roman" panose="02020603050405020304" pitchFamily="18" charset="0"/>
                <a:cs typeface="Times New Roman" panose="02020603050405020304" pitchFamily="18" charset="0"/>
              </a:rPr>
              <a:t>на имущество на 495,7 тыс. руб. или на 17,9 %.</a:t>
            </a:r>
          </a:p>
          <a:p>
            <a:pPr algn="just"/>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2018 году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доходов от арендной платы за муниципальное имущество, земельные участки, продажи муниципального имущества, земельных участков в размере 28 077,6 тыс. руб., что меньше уровня 2017 года на 7 688,4 тыс. руб. или на 21,5 %. За первое полугодие 2019 года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аналогичных доходов в размере 18 199,3 тыс. руб</a:t>
            </a:r>
            <a:r>
              <a:rPr lang="ru-RU" sz="1200" dirty="0" smtClean="0">
                <a:solidFill>
                  <a:srgbClr val="6600CC"/>
                </a:solidFill>
                <a:latin typeface="Times New Roman" panose="02020603050405020304" pitchFamily="18" charset="0"/>
                <a:cs typeface="Times New Roman" panose="02020603050405020304" pitchFamily="18" charset="0"/>
              </a:rPr>
              <a:t>. </a:t>
            </a: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Поступление </a:t>
            </a:r>
            <a:r>
              <a:rPr lang="ru-RU" sz="1200" dirty="0">
                <a:solidFill>
                  <a:srgbClr val="6600CC"/>
                </a:solidFill>
                <a:latin typeface="Times New Roman" panose="02020603050405020304" pitchFamily="18" charset="0"/>
                <a:cs typeface="Times New Roman" panose="02020603050405020304" pitchFamily="18" charset="0"/>
              </a:rPr>
              <a:t>неналоговых доходов в первом полугодии 2019 года составило – 15431,9 тыс. руб</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Всего в 2018 году по итогам приватизации в бюджет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поступило 1477,4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Продолжился </a:t>
            </a:r>
            <a:r>
              <a:rPr lang="ru-RU" sz="1200" dirty="0">
                <a:solidFill>
                  <a:srgbClr val="6600CC"/>
                </a:solidFill>
                <a:latin typeface="Times New Roman" panose="02020603050405020304" pitchFamily="18" charset="0"/>
                <a:cs typeface="Times New Roman" panose="02020603050405020304" pitchFamily="18" charset="0"/>
              </a:rPr>
              <a:t>рост расходной части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целом расходы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составили 599 918,4 тыс. руб., увеличившись по сравнению с предыдущим годом на 50 573,4 тыс. руб. или на 9,2 %. </a:t>
            </a:r>
            <a:r>
              <a:rPr lang="ru-RU" sz="1200" dirty="0" smtClean="0">
                <a:solidFill>
                  <a:srgbClr val="6600CC"/>
                </a:solidFill>
                <a:latin typeface="Times New Roman" panose="02020603050405020304" pitchFamily="18" charset="0"/>
                <a:cs typeface="Times New Roman" panose="02020603050405020304" pitchFamily="18" charset="0"/>
              </a:rPr>
              <a:t>Бюджет МО ГО </a:t>
            </a:r>
            <a:r>
              <a:rPr lang="ru-RU" sz="1200" dirty="0">
                <a:solidFill>
                  <a:srgbClr val="6600CC"/>
                </a:solidFill>
                <a:latin typeface="Times New Roman" panose="02020603050405020304" pitchFamily="18" charset="0"/>
                <a:cs typeface="Times New Roman" panose="02020603050405020304" pitchFamily="18" charset="0"/>
              </a:rPr>
              <a:t>«Вуктыл» сохранил свою социальную направленность. Удельный вес расходов, связанных с функционированием социальных отраслей (образование, культура, физическая культура и спорт, социальная политика), составил 383 842,9 тыс. руб. или 64 % от всех расходов. Большая доля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направлена на отрасль «Образование» - 326 159,2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2018 года и в течение 2019 года обеспечено выполнение положений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и Указа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07 мая 2018 года № 204 «О национальных целях и стратегических задачах развития Российской Федерации на период до 2024 года» в части доведения уровня заработной платы отдельных категорий работников бюджетной сферы до установленных значений и удержания его. Соблюдено </a:t>
            </a:r>
            <a:r>
              <a:rPr lang="ru-RU" sz="1200" dirty="0" smtClean="0">
                <a:solidFill>
                  <a:srgbClr val="6600CC"/>
                </a:solidFill>
                <a:latin typeface="Times New Roman" panose="02020603050405020304" pitchFamily="18" charset="0"/>
                <a:cs typeface="Times New Roman" panose="02020603050405020304" pitchFamily="18" charset="0"/>
              </a:rPr>
              <a:t>ФЗ в </a:t>
            </a:r>
            <a:r>
              <a:rPr lang="ru-RU" sz="1200" dirty="0">
                <a:solidFill>
                  <a:srgbClr val="6600CC"/>
                </a:solidFill>
                <a:latin typeface="Times New Roman" panose="02020603050405020304" pitchFamily="18" charset="0"/>
                <a:cs typeface="Times New Roman" panose="02020603050405020304" pitchFamily="18" charset="0"/>
              </a:rPr>
              <a:t>части повышения минимального размера оплаты труда и исполнения Постановления Конституционного Суда </a:t>
            </a:r>
            <a:r>
              <a:rPr lang="ru-RU" sz="1200" dirty="0" smtClean="0">
                <a:solidFill>
                  <a:srgbClr val="6600CC"/>
                </a:solidFill>
                <a:latin typeface="Times New Roman" panose="02020603050405020304" pitchFamily="18" charset="0"/>
                <a:cs typeface="Times New Roman" panose="02020603050405020304" pitchFamily="18" charset="0"/>
              </a:rPr>
              <a:t>РФ </a:t>
            </a:r>
            <a:r>
              <a:rPr lang="ru-RU" sz="1200" dirty="0">
                <a:solidFill>
                  <a:srgbClr val="6600CC"/>
                </a:solidFill>
                <a:latin typeface="Times New Roman" panose="02020603050405020304" pitchFamily="18" charset="0"/>
                <a:cs typeface="Times New Roman" panose="02020603050405020304" pitchFamily="18" charset="0"/>
              </a:rPr>
              <a:t>от 7 декабря 2017 года № 38-П, в соответствии с которым районные коэффициенты и процентная надбавка за работу в районах Крайнего Севера и приравненных к ним местностях не могут включаться в состав минимального размера оплаты труда, и осуществлена индексация заработной платы работников, не попадающих под реализацию майских указов Президента </a:t>
            </a:r>
            <a:r>
              <a:rPr lang="ru-RU" sz="1200" dirty="0" smtClean="0">
                <a:solidFill>
                  <a:srgbClr val="6600CC"/>
                </a:solidFill>
                <a:latin typeface="Times New Roman" panose="02020603050405020304" pitchFamily="18" charset="0"/>
                <a:cs typeface="Times New Roman" panose="02020603050405020304" pitchFamily="18" charset="0"/>
              </a:rPr>
              <a:t>РФ. Начиная </a:t>
            </a:r>
            <a:r>
              <a:rPr lang="ru-RU" sz="1200" dirty="0">
                <a:solidFill>
                  <a:srgbClr val="6600CC"/>
                </a:solidFill>
                <a:latin typeface="Times New Roman" panose="02020603050405020304" pitchFamily="18" charset="0"/>
                <a:cs typeface="Times New Roman" panose="02020603050405020304" pitchFamily="18" charset="0"/>
              </a:rPr>
              <a:t>с 2019 года в </a:t>
            </a:r>
            <a:r>
              <a:rPr lang="ru-RU" sz="1200" dirty="0" smtClean="0">
                <a:solidFill>
                  <a:srgbClr val="6600CC"/>
                </a:solidFill>
                <a:latin typeface="Times New Roman" panose="02020603050405020304" pitchFamily="18" charset="0"/>
                <a:cs typeface="Times New Roman" panose="02020603050405020304" pitchFamily="18" charset="0"/>
              </a:rPr>
              <a:t>муниципальные </a:t>
            </a:r>
            <a:r>
              <a:rPr lang="ru-RU" sz="1200" dirty="0">
                <a:solidFill>
                  <a:srgbClr val="6600CC"/>
                </a:solidFill>
                <a:latin typeface="Times New Roman" panose="02020603050405020304" pitchFamily="18" charset="0"/>
                <a:cs typeface="Times New Roman" panose="02020603050405020304" pitchFamily="18" charset="0"/>
              </a:rPr>
              <a:t>программы включены четыре региональных проекта Национальных проектов</a:t>
            </a:r>
            <a:r>
              <a:rPr lang="ru-RU" sz="1200" dirty="0" smtClean="0">
                <a:solidFill>
                  <a:srgbClr val="6600CC"/>
                </a:solidFill>
                <a:latin typeface="Times New Roman" panose="02020603050405020304" pitchFamily="18" charset="0"/>
                <a:cs typeface="Times New Roman" panose="02020603050405020304" pitchFamily="18" charset="0"/>
              </a:rPr>
              <a:t>, </a:t>
            </a:r>
            <a:r>
              <a:rPr lang="ru-RU" sz="1200" dirty="0">
                <a:solidFill>
                  <a:srgbClr val="6600CC"/>
                </a:solidFill>
                <a:latin typeface="Times New Roman" panose="02020603050405020304" pitchFamily="18" charset="0"/>
                <a:cs typeface="Times New Roman" panose="02020603050405020304" pitchFamily="18" charset="0"/>
              </a:rPr>
              <a:t>на реализацию которых в бюджете </a:t>
            </a:r>
            <a:r>
              <a:rPr lang="ru-RU" sz="1200" dirty="0" smtClean="0">
                <a:solidFill>
                  <a:srgbClr val="6600CC"/>
                </a:solidFill>
                <a:latin typeface="Times New Roman" panose="02020603050405020304" pitchFamily="18" charset="0"/>
                <a:cs typeface="Times New Roman" panose="02020603050405020304" pitchFamily="18" charset="0"/>
              </a:rPr>
              <a:t>МО</a:t>
            </a:r>
            <a:r>
              <a:rPr lang="en-US" sz="1200" dirty="0" smtClean="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ГО </a:t>
            </a:r>
            <a:r>
              <a:rPr lang="ru-RU" sz="1200" dirty="0">
                <a:solidFill>
                  <a:srgbClr val="6600CC"/>
                </a:solidFill>
                <a:latin typeface="Times New Roman" panose="02020603050405020304" pitchFamily="18" charset="0"/>
                <a:cs typeface="Times New Roman" panose="02020603050405020304" pitchFamily="18" charset="0"/>
              </a:rPr>
              <a:t>«Вуктыл» предусмотрено 176 289,8 тыс. руб.</a:t>
            </a:r>
          </a:p>
          <a:p>
            <a:pPr algn="just"/>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2018 году и в течение 2019 года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продолжена работа в рамках Соглашения о мерах по повышению эффективности использования бюджетных средств и увеличению поступлений налоговых и неналоговых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41834239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im0-tub-ru.yandex.net/i?id=368552e0c53a05bcb37e65cc67d14495&amp;n=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6" y="695200"/>
            <a:ext cx="9126344" cy="6162800"/>
          </a:xfrm>
          <a:prstGeom prst="rect">
            <a:avLst/>
          </a:prstGeom>
          <a:noFill/>
          <a:extLst>
            <a:ext uri="{909E8E84-426E-40DD-AFC4-6F175D3DCCD1}">
              <a14:hiddenFill xmlns:a14="http://schemas.microsoft.com/office/drawing/2010/main">
                <a:solidFill>
                  <a:srgbClr val="FFFFFF"/>
                </a:solidFill>
              </a14:hiddenFill>
            </a:ext>
          </a:extLst>
        </p:spPr>
      </p:pic>
      <p:sp>
        <p:nvSpPr>
          <p:cNvPr id="377" name="CustomShape 1"/>
          <p:cNvSpPr/>
          <p:nvPr/>
        </p:nvSpPr>
        <p:spPr>
          <a:xfrm>
            <a:off x="179512" y="764704"/>
            <a:ext cx="8784976" cy="5904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r>
              <a:rPr lang="ru-RU" sz="1100" spc="-1" dirty="0">
                <a:solidFill>
                  <a:srgbClr val="000000"/>
                </a:solidFill>
                <a:latin typeface="Times New Roman" panose="02020603050405020304" pitchFamily="18" charset="0"/>
                <a:ea typeface="Microsoft YaHei"/>
                <a:cs typeface="Times New Roman" panose="02020603050405020304" pitchFamily="18" charset="0"/>
              </a:rPr>
              <a:t> </a:t>
            </a:r>
            <a:r>
              <a:rPr lang="ru-RU" sz="1100" spc="-1" dirty="0" smtClean="0">
                <a:solidFill>
                  <a:srgbClr val="000000"/>
                </a:solidFill>
                <a:latin typeface="Times New Roman" panose="02020603050405020304" pitchFamily="18" charset="0"/>
                <a:ea typeface="Microsoft YaHei"/>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В </a:t>
            </a:r>
            <a:r>
              <a:rPr lang="ru-RU" sz="1200" dirty="0">
                <a:solidFill>
                  <a:srgbClr val="6600CC"/>
                </a:solidFill>
                <a:latin typeface="Times New Roman" panose="02020603050405020304" pitchFamily="18" charset="0"/>
                <a:cs typeface="Times New Roman" panose="02020603050405020304" pitchFamily="18" charset="0"/>
              </a:rPr>
              <a:t>целях повышения открытости (прозрачности), результативности и эффективности использования средств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в 2018 году и первом полугодии 2019 года продолжена работа по следующим направлениям</a:t>
            </a:r>
            <a:r>
              <a:rPr lang="ru-RU" sz="1200" dirty="0" smtClean="0">
                <a:solidFill>
                  <a:srgbClr val="6600CC"/>
                </a:solidFill>
                <a:latin typeface="Times New Roman" panose="02020603050405020304" pitchFamily="18" charset="0"/>
                <a:cs typeface="Times New Roman" panose="02020603050405020304" pitchFamily="18" charset="0"/>
              </a:rPr>
              <a:t>: разработка </a:t>
            </a:r>
            <a:r>
              <a:rPr lang="ru-RU" sz="1200" dirty="0">
                <a:solidFill>
                  <a:srgbClr val="6600CC"/>
                </a:solidFill>
                <a:latin typeface="Times New Roman" panose="02020603050405020304" pitchFamily="18" charset="0"/>
                <a:cs typeface="Times New Roman" panose="02020603050405020304" pitchFamily="18" charset="0"/>
              </a:rPr>
              <a:t>и утверждение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по программно-целевому методу</a:t>
            </a:r>
            <a:r>
              <a:rPr lang="ru-RU" sz="1200" dirty="0" smtClean="0">
                <a:solidFill>
                  <a:srgbClr val="6600CC"/>
                </a:solidFill>
                <a:latin typeface="Times New Roman" panose="02020603050405020304" pitchFamily="18" charset="0"/>
                <a:cs typeface="Times New Roman" panose="02020603050405020304" pitchFamily="18" charset="0"/>
              </a:rPr>
              <a:t>; ежегодное </a:t>
            </a:r>
            <a:r>
              <a:rPr lang="ru-RU" sz="1200" dirty="0">
                <a:solidFill>
                  <a:srgbClr val="6600CC"/>
                </a:solidFill>
                <a:latin typeface="Times New Roman" panose="02020603050405020304" pitchFamily="18" charset="0"/>
                <a:cs typeface="Times New Roman" panose="02020603050405020304" pitchFamily="18" charset="0"/>
              </a:rPr>
              <a:t>проведение оценки эффективности муниципальных программ городского округа «Вуктыл», предусматривающей комплексный подход к оценке муниципальных программ городского округа «Вуктыл» с учетом качества их формирования и эффективности </a:t>
            </a:r>
            <a:r>
              <a:rPr lang="ru-RU" sz="1200" dirty="0" smtClean="0">
                <a:solidFill>
                  <a:srgbClr val="6600CC"/>
                </a:solidFill>
                <a:latin typeface="Times New Roman" panose="02020603050405020304" pitchFamily="18" charset="0"/>
                <a:cs typeface="Times New Roman" panose="02020603050405020304" pitchFamily="18" charset="0"/>
              </a:rPr>
              <a:t>реализации; годовой </a:t>
            </a:r>
            <a:r>
              <a:rPr lang="ru-RU" sz="1200" dirty="0">
                <a:solidFill>
                  <a:srgbClr val="6600CC"/>
                </a:solidFill>
                <a:latin typeface="Times New Roman" panose="02020603050405020304" pitchFamily="18" charset="0"/>
                <a:cs typeface="Times New Roman" panose="02020603050405020304" pitchFamily="18" charset="0"/>
              </a:rPr>
              <a:t>отчет о ходе реализации и оценке эффективности муниципальных программ городского округа «Вуктыл» представляется в Совет городского округа «Вуктыл» и публикуется  на сайте городского округа «Вуктыл</a:t>
            </a:r>
            <a:r>
              <a:rPr lang="ru-RU" sz="1200" dirty="0" smtClean="0">
                <a:solidFill>
                  <a:srgbClr val="6600CC"/>
                </a:solidFill>
                <a:latin typeface="Times New Roman" panose="02020603050405020304" pitchFamily="18" charset="0"/>
                <a:cs typeface="Times New Roman" panose="02020603050405020304" pitchFamily="18" charset="0"/>
              </a:rPr>
              <a:t>». Еще </a:t>
            </a:r>
            <a:r>
              <a:rPr lang="ru-RU" sz="1200" dirty="0">
                <a:solidFill>
                  <a:srgbClr val="6600CC"/>
                </a:solidFill>
                <a:latin typeface="Times New Roman" panose="02020603050405020304" pitchFamily="18" charset="0"/>
                <a:cs typeface="Times New Roman" panose="02020603050405020304" pitchFamily="18" charset="0"/>
              </a:rPr>
              <a:t>одним направлением прозрачности (открытости), повышения эффективности использования бюджетных средств является вовлечение широкого круга общественности в бюджетный процесс. </a:t>
            </a:r>
            <a:endParaRPr lang="ru-RU" sz="1200" dirty="0" smtClean="0">
              <a:solidFill>
                <a:srgbClr val="6600CC"/>
              </a:solidFill>
              <a:latin typeface="Times New Roman" panose="02020603050405020304" pitchFamily="18" charset="0"/>
              <a:cs typeface="Times New Roman" panose="02020603050405020304" pitchFamily="18" charset="0"/>
            </a:endParaRPr>
          </a:p>
          <a:p>
            <a:pPr algn="just"/>
            <a:r>
              <a:rPr lang="ru-RU" sz="1200" dirty="0" smtClean="0">
                <a:solidFill>
                  <a:srgbClr val="6600CC"/>
                </a:solidFill>
                <a:latin typeface="Times New Roman" panose="02020603050405020304" pitchFamily="18" charset="0"/>
                <a:cs typeface="Times New Roman" panose="02020603050405020304" pitchFamily="18" charset="0"/>
              </a:rPr>
              <a:t>        Непосредственное </a:t>
            </a:r>
            <a:r>
              <a:rPr lang="ru-RU" sz="1200" dirty="0">
                <a:solidFill>
                  <a:srgbClr val="6600CC"/>
                </a:solidFill>
                <a:latin typeface="Times New Roman" panose="02020603050405020304" pitchFamily="18" charset="0"/>
                <a:cs typeface="Times New Roman" panose="02020603050405020304" pitchFamily="18" charset="0"/>
              </a:rPr>
              <a:t>участие населения в решении вопросов местного значения (отбор приоритетных проектов, софинансирование, контроль за реализацией проектов) обеспечивается в рамках реализации проекта «Народный бюджет», так финансовое обеспечение 9 указанных проектов в 2018 году составило 4 978,9 тыс. руб. с учетом средств республиканского бюджета Республики Коми,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граждан</a:t>
            </a:r>
            <a:r>
              <a:rPr lang="ru-RU" sz="1200" dirty="0" smtClean="0">
                <a:solidFill>
                  <a:srgbClr val="6600CC"/>
                </a:solidFill>
                <a:latin typeface="Times New Roman" panose="02020603050405020304" pitchFamily="18" charset="0"/>
                <a:cs typeface="Times New Roman" panose="02020603050405020304" pitchFamily="18" charset="0"/>
              </a:rPr>
              <a:t>. Принято </a:t>
            </a:r>
            <a:r>
              <a:rPr lang="ru-RU" sz="1200" dirty="0">
                <a:solidFill>
                  <a:srgbClr val="6600CC"/>
                </a:solidFill>
                <a:latin typeface="Times New Roman" panose="02020603050405020304" pitchFamily="18" charset="0"/>
                <a:cs typeface="Times New Roman" panose="02020603050405020304" pitchFamily="18" charset="0"/>
              </a:rPr>
              <a:t>постановление </a:t>
            </a:r>
            <a:r>
              <a:rPr lang="ru-RU" sz="1200" dirty="0" smtClean="0">
                <a:solidFill>
                  <a:srgbClr val="6600CC"/>
                </a:solidFill>
                <a:latin typeface="Times New Roman" panose="02020603050405020304" pitchFamily="18" charset="0"/>
                <a:cs typeface="Times New Roman" panose="02020603050405020304" pitchFamily="18" charset="0"/>
              </a:rPr>
              <a:t>АГО «Вуктыл</a:t>
            </a:r>
            <a:r>
              <a:rPr lang="ru-RU" sz="1200" dirty="0">
                <a:solidFill>
                  <a:srgbClr val="6600CC"/>
                </a:solidFill>
                <a:latin typeface="Times New Roman" panose="02020603050405020304" pitchFamily="18" charset="0"/>
                <a:cs typeface="Times New Roman" panose="02020603050405020304" pitchFamily="18" charset="0"/>
              </a:rPr>
              <a:t>» от 09 июля 2018 года № 07/778 «О рекомендациях единых нормативов численности обслуживающего персонала для бюджетных, автономных и казенных учреждений, финансируемых из бюджета муниципального образования городского округа «Вуктыл», учитывающее подходы, определенные на федеральном уровне (нормы убираемых площадей). </a:t>
            </a:r>
            <a:r>
              <a:rPr lang="ru-RU" sz="1200" dirty="0" smtClean="0">
                <a:solidFill>
                  <a:srgbClr val="6600CC"/>
                </a:solidFill>
                <a:latin typeface="Times New Roman" panose="02020603050405020304" pitchFamily="18" charset="0"/>
                <a:cs typeface="Times New Roman" panose="02020603050405020304" pitchFamily="18" charset="0"/>
              </a:rPr>
              <a:t>Проведены </a:t>
            </a:r>
            <a:r>
              <a:rPr lang="ru-RU" sz="1200" dirty="0">
                <a:solidFill>
                  <a:srgbClr val="6600CC"/>
                </a:solidFill>
                <a:latin typeface="Times New Roman" panose="02020603050405020304" pitchFamily="18" charset="0"/>
                <a:cs typeface="Times New Roman" panose="02020603050405020304" pitchFamily="18" charset="0"/>
              </a:rPr>
              <a:t>мероприятия по оптимизации сети муниципальных учреждений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a:t>
            </a:r>
          </a:p>
          <a:p>
            <a:pPr algn="just"/>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результатам </a:t>
            </a:r>
            <a:r>
              <a:rPr lang="ru-RU" sz="1200" dirty="0" smtClean="0">
                <a:solidFill>
                  <a:srgbClr val="6600CC"/>
                </a:solidFill>
                <a:latin typeface="Times New Roman" panose="02020603050405020304" pitchFamily="18" charset="0"/>
                <a:cs typeface="Times New Roman" panose="02020603050405020304" pitchFamily="18" charset="0"/>
              </a:rPr>
              <a:t>мониторинга </a:t>
            </a:r>
            <a:r>
              <a:rPr lang="ru-RU" sz="1200" dirty="0">
                <a:solidFill>
                  <a:srgbClr val="6600CC"/>
                </a:solidFill>
                <a:latin typeface="Times New Roman" panose="02020603050405020304" pitchFamily="18" charset="0"/>
                <a:cs typeface="Times New Roman" panose="02020603050405020304" pitchFamily="18" charset="0"/>
              </a:rPr>
              <a:t>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установлено, что уровень удовлетворенности заявителей составил 99,9%. Нарушений по качеству представления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за 2018 год </a:t>
            </a:r>
            <a:r>
              <a:rPr lang="ru-RU" sz="1200" dirty="0" smtClean="0">
                <a:solidFill>
                  <a:srgbClr val="6600CC"/>
                </a:solidFill>
                <a:latin typeface="Times New Roman" panose="02020603050405020304" pitchFamily="18" charset="0"/>
                <a:cs typeface="Times New Roman" panose="02020603050405020304" pitchFamily="18" charset="0"/>
              </a:rPr>
              <a:t>Министерством </a:t>
            </a:r>
            <a:r>
              <a:rPr lang="ru-RU" sz="1200" dirty="0">
                <a:solidFill>
                  <a:srgbClr val="6600CC"/>
                </a:solidFill>
                <a:latin typeface="Times New Roman" panose="02020603050405020304" pitchFamily="18" charset="0"/>
                <a:cs typeface="Times New Roman" panose="02020603050405020304" pitchFamily="18" charset="0"/>
              </a:rPr>
              <a:t>экономики </a:t>
            </a:r>
            <a:r>
              <a:rPr lang="ru-RU" sz="1200" dirty="0" smtClean="0">
                <a:solidFill>
                  <a:srgbClr val="6600CC"/>
                </a:solidFill>
                <a:latin typeface="Times New Roman" panose="02020603050405020304" pitchFamily="18" charset="0"/>
                <a:cs typeface="Times New Roman" panose="02020603050405020304" pitchFamily="18" charset="0"/>
              </a:rPr>
              <a:t>РК </a:t>
            </a:r>
            <a:r>
              <a:rPr lang="ru-RU" sz="1200" dirty="0">
                <a:solidFill>
                  <a:srgbClr val="6600CC"/>
                </a:solidFill>
                <a:latin typeface="Times New Roman" panose="02020603050405020304" pitchFamily="18" charset="0"/>
                <a:cs typeface="Times New Roman" panose="02020603050405020304" pitchFamily="18" charset="0"/>
              </a:rPr>
              <a:t>не выявлено. </a:t>
            </a:r>
            <a:r>
              <a:rPr lang="ru-RU" sz="1200" dirty="0" smtClean="0">
                <a:solidFill>
                  <a:srgbClr val="6600CC"/>
                </a:solidFill>
                <a:latin typeface="Times New Roman" panose="02020603050405020304" pitchFamily="18" charset="0"/>
                <a:cs typeface="Times New Roman" panose="02020603050405020304" pitchFamily="18" charset="0"/>
              </a:rPr>
              <a:t>За </a:t>
            </a:r>
            <a:r>
              <a:rPr lang="ru-RU" sz="1200" dirty="0">
                <a:solidFill>
                  <a:srgbClr val="6600CC"/>
                </a:solidFill>
                <a:latin typeface="Times New Roman" panose="02020603050405020304" pitchFamily="18" charset="0"/>
                <a:cs typeface="Times New Roman" panose="02020603050405020304" pitchFamily="18" charset="0"/>
              </a:rPr>
              <a:t>1 полугодие 2019 года по результатам мониторинга качества предоставления муниципальных услуг </a:t>
            </a:r>
            <a:r>
              <a:rPr lang="ru-RU" sz="1200" dirty="0" smtClean="0">
                <a:solidFill>
                  <a:srgbClr val="6600CC"/>
                </a:solidFill>
                <a:latin typeface="Times New Roman" panose="02020603050405020304" pitchFamily="18" charset="0"/>
                <a:cs typeface="Times New Roman" panose="02020603050405020304" pitchFamily="18" charset="0"/>
              </a:rPr>
              <a:t>ГО «Вуктыл</a:t>
            </a:r>
            <a:r>
              <a:rPr lang="ru-RU" sz="1200" dirty="0">
                <a:solidFill>
                  <a:srgbClr val="6600CC"/>
                </a:solidFill>
                <a:latin typeface="Times New Roman" panose="02020603050405020304" pitchFamily="18" charset="0"/>
                <a:cs typeface="Times New Roman" panose="02020603050405020304" pitchFamily="18" charset="0"/>
              </a:rPr>
              <a:t>» установлено, что уровень удовлетворенности заявителей составил 96,5</a:t>
            </a:r>
            <a:r>
              <a:rPr lang="ru-RU" sz="1200" dirty="0" smtClean="0">
                <a:solidFill>
                  <a:srgbClr val="6600CC"/>
                </a:solidFill>
                <a:latin typeface="Times New Roman" panose="02020603050405020304" pitchFamily="18" charset="0"/>
                <a:cs typeface="Times New Roman" panose="02020603050405020304" pitchFamily="18" charset="0"/>
              </a:rPr>
              <a:t>%. По </a:t>
            </a:r>
            <a:r>
              <a:rPr lang="ru-RU" sz="1200" dirty="0">
                <a:solidFill>
                  <a:srgbClr val="6600CC"/>
                </a:solidFill>
                <a:latin typeface="Times New Roman" panose="02020603050405020304" pitchFamily="18" charset="0"/>
                <a:cs typeface="Times New Roman" panose="02020603050405020304" pitchFamily="18" charset="0"/>
              </a:rPr>
              <a:t>итогам исполнения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за 2018 год в условиях неукоснительного выполнения социально значимых обязательств, к сожалению, не удалось сократить показатель общей долговой нагрузки, который по сравнению с 2017 годом увеличился на 6,6 % и составил 25 301,0 тыс. руб., что составляет  12,4 % от суммы  доходов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без учета безвозмездных поступлений (204 789,3 тыс. руб</a:t>
            </a:r>
            <a:r>
              <a:rPr lang="ru-RU" sz="1200" dirty="0" smtClean="0">
                <a:solidFill>
                  <a:srgbClr val="6600CC"/>
                </a:solidFill>
                <a:latin typeface="Times New Roman" panose="02020603050405020304" pitchFamily="18" charset="0"/>
                <a:cs typeface="Times New Roman" panose="02020603050405020304" pitchFamily="18" charset="0"/>
              </a:rPr>
              <a:t>.). В </a:t>
            </a:r>
            <a:r>
              <a:rPr lang="ru-RU" sz="1200" dirty="0">
                <a:solidFill>
                  <a:srgbClr val="6600CC"/>
                </a:solidFill>
                <a:latin typeface="Times New Roman" panose="02020603050405020304" pitchFamily="18" charset="0"/>
                <a:cs typeface="Times New Roman" panose="02020603050405020304" pitchFamily="18" charset="0"/>
              </a:rPr>
              <a:t>связи с тем, что причиной образования и роста муниципального долга является бюджетный дефицит, наличие которого формирует необходимость осуществления муниципальных заимствований для обеспечения сбалансированности бюджета, основным методом снижения долговой нагрузки являются мероприятия по его сокращению путем увеличения доходов и оптимизации бюджетных расходов</a:t>
            </a:r>
            <a:r>
              <a:rPr lang="ru-RU" sz="1200" dirty="0" smtClean="0">
                <a:solidFill>
                  <a:srgbClr val="6600CC"/>
                </a:solidFill>
                <a:latin typeface="Times New Roman" panose="02020603050405020304" pitchFamily="18" charset="0"/>
                <a:cs typeface="Times New Roman" panose="02020603050405020304" pitchFamily="18" charset="0"/>
              </a:rPr>
              <a:t>. С </a:t>
            </a:r>
            <a:r>
              <a:rPr lang="ru-RU" sz="1200" dirty="0">
                <a:solidFill>
                  <a:srgbClr val="6600CC"/>
                </a:solidFill>
                <a:latin typeface="Times New Roman" panose="02020603050405020304" pitchFamily="18" charset="0"/>
                <a:cs typeface="Times New Roman" panose="02020603050405020304" pitchFamily="18" charset="0"/>
              </a:rPr>
              <a:t>01 января 2019 года произведен переход на новое исполнение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через Управление Федерального казначейства по </a:t>
            </a:r>
            <a:r>
              <a:rPr lang="ru-RU" sz="1200" dirty="0" smtClean="0">
                <a:solidFill>
                  <a:srgbClr val="6600CC"/>
                </a:solidFill>
                <a:latin typeface="Times New Roman" panose="02020603050405020304" pitchFamily="18" charset="0"/>
                <a:cs typeface="Times New Roman" panose="02020603050405020304" pitchFamily="18" charset="0"/>
              </a:rPr>
              <a:t>РК.</a:t>
            </a:r>
            <a:endParaRPr lang="ru-RU" sz="1200" dirty="0">
              <a:solidFill>
                <a:srgbClr val="6600CC"/>
              </a:solidFill>
              <a:latin typeface="Times New Roman" panose="02020603050405020304" pitchFamily="18" charset="0"/>
              <a:cs typeface="Times New Roman" panose="02020603050405020304" pitchFamily="18" charset="0"/>
            </a:endParaRPr>
          </a:p>
          <a:p>
            <a:pPr algn="just"/>
            <a:r>
              <a:rPr lang="ru-RU" sz="1200" dirty="0">
                <a:solidFill>
                  <a:srgbClr val="6600CC"/>
                </a:solidFill>
                <a:latin typeface="Times New Roman" panose="02020603050405020304" pitchFamily="18" charset="0"/>
                <a:cs typeface="Times New Roman" panose="02020603050405020304" pitchFamily="18" charset="0"/>
              </a:rPr>
              <a:t> </a:t>
            </a:r>
            <a:r>
              <a:rPr lang="ru-RU" sz="1200" dirty="0" smtClean="0">
                <a:solidFill>
                  <a:srgbClr val="6600CC"/>
                </a:solidFill>
                <a:latin typeface="Times New Roman" panose="02020603050405020304" pitchFamily="18" charset="0"/>
                <a:cs typeface="Times New Roman" panose="02020603050405020304" pitchFamily="18" charset="0"/>
              </a:rPr>
              <a:t>     Проводимая </a:t>
            </a:r>
            <a:r>
              <a:rPr lang="ru-RU" sz="1200" dirty="0">
                <a:solidFill>
                  <a:srgbClr val="6600CC"/>
                </a:solidFill>
                <a:latin typeface="Times New Roman" panose="02020603050405020304" pitchFamily="18" charset="0"/>
                <a:cs typeface="Times New Roman" panose="02020603050405020304" pitchFamily="18" charset="0"/>
              </a:rPr>
              <a:t>политика сдерживания роста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и их оптимизации при незначительном росте поступлений объема налоговых и неналоговых доходов позволила в течение года практически сохранить утвержденный объем расходов бюджета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к первоначально принятому бюджету </a:t>
            </a:r>
            <a:r>
              <a:rPr lang="ru-RU" sz="1200" dirty="0" smtClean="0">
                <a:solidFill>
                  <a:srgbClr val="6600CC"/>
                </a:solidFill>
                <a:latin typeface="Times New Roman" panose="02020603050405020304" pitchFamily="18" charset="0"/>
                <a:cs typeface="Times New Roman" panose="02020603050405020304" pitchFamily="18" charset="0"/>
              </a:rPr>
              <a:t>МО ГО </a:t>
            </a:r>
            <a:r>
              <a:rPr lang="ru-RU" sz="1200" dirty="0">
                <a:solidFill>
                  <a:srgbClr val="6600CC"/>
                </a:solidFill>
                <a:latin typeface="Times New Roman" panose="02020603050405020304" pitchFamily="18" charset="0"/>
                <a:cs typeface="Times New Roman" panose="02020603050405020304" pitchFamily="18" charset="0"/>
              </a:rPr>
              <a:t>«Вуктыл» на 2018 год (без учета расходов, осуществляемых за счет целевых безвозмездных поступлений от других бюджетов).</a:t>
            </a:r>
          </a:p>
          <a:p>
            <a:pPr algn="just">
              <a:lnSpc>
                <a:spcPct val="100000"/>
              </a:lnSpc>
            </a:pPr>
            <a:endParaRPr lang="ru-RU" sz="1100" b="0" strike="noStrike" spc="-1" dirty="0">
              <a:latin typeface="Times New Roman" panose="02020603050405020304" pitchFamily="18" charset="0"/>
              <a:cs typeface="Times New Roman" panose="02020603050405020304" pitchFamily="18" charset="0"/>
            </a:endParaRPr>
          </a:p>
        </p:txBody>
      </p:sp>
      <p:sp>
        <p:nvSpPr>
          <p:cNvPr id="4" name="Заголовок 1"/>
          <p:cNvSpPr txBox="1">
            <a:spLocks/>
          </p:cNvSpPr>
          <p:nvPr/>
        </p:nvSpPr>
        <p:spPr>
          <a:xfrm>
            <a:off x="0" y="3852"/>
            <a:ext cx="9144000" cy="69134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итоги бюджетной и налоговой политики МО ГО «Вуктыл» </a:t>
            </a:r>
          </a:p>
          <a:p>
            <a:r>
              <a:rPr lang="ru-RU" sz="2000" b="1" spc="-1" dirty="0" smtClean="0">
                <a:solidFill>
                  <a:srgbClr val="21409A"/>
                </a:solidFill>
                <a:latin typeface="Times New Roman"/>
              </a:rPr>
              <a:t>за 2018 год и первое полугодие 2019  года</a:t>
            </a:r>
            <a:endParaRPr lang="ru-RU" sz="2000" spc="-1" dirty="0">
              <a:latin typeface="Arial"/>
            </a:endParaRPr>
          </a:p>
        </p:txBody>
      </p:sp>
    </p:spTree>
    <p:extLst>
      <p:ext uri="{BB962C8B-B14F-4D97-AF65-F5344CB8AC3E}">
        <p14:creationId xmlns:p14="http://schemas.microsoft.com/office/powerpoint/2010/main" val="1088131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Схема 1"/>
          <p:cNvGraphicFramePr/>
          <p:nvPr>
            <p:extLst>
              <p:ext uri="{D42A27DB-BD31-4B8C-83A1-F6EECF244321}">
                <p14:modId xmlns:p14="http://schemas.microsoft.com/office/powerpoint/2010/main" val="2480703800"/>
              </p:ext>
            </p:extLst>
          </p:nvPr>
        </p:nvGraphicFramePr>
        <p:xfrm>
          <a:off x="539552" y="1196752"/>
          <a:ext cx="8136904" cy="53285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Заголовок 1"/>
          <p:cNvSpPr txBox="1">
            <a:spLocks/>
          </p:cNvSpPr>
          <p:nvPr/>
        </p:nvSpPr>
        <p:spPr>
          <a:xfrm>
            <a:off x="0" y="3852"/>
            <a:ext cx="9144000" cy="1022760"/>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направления бюджетной и налоговой политики МО ГО «Вуктыл» на 2020 год и плановый период 2021 и 2022 годов</a:t>
            </a:r>
            <a:endParaRPr lang="ru-RU" sz="2000" spc="-1" dirty="0">
              <a:latin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 name="Picture 1"/>
          <p:cNvPicPr/>
          <p:nvPr/>
        </p:nvPicPr>
        <p:blipFill>
          <a:blip r:embed="rId3"/>
          <a:stretch/>
        </p:blipFill>
        <p:spPr>
          <a:xfrm>
            <a:off x="0" y="0"/>
            <a:ext cx="9143640" cy="664920"/>
          </a:xfrm>
          <a:prstGeom prst="rect">
            <a:avLst/>
          </a:prstGeom>
          <a:ln>
            <a:noFill/>
          </a:ln>
        </p:spPr>
      </p:pic>
      <p:pic>
        <p:nvPicPr>
          <p:cNvPr id="381" name="Picture 2"/>
          <p:cNvPicPr/>
          <p:nvPr/>
        </p:nvPicPr>
        <p:blipFill>
          <a:blip r:embed="rId4"/>
          <a:stretch/>
        </p:blipFill>
        <p:spPr>
          <a:xfrm>
            <a:off x="536400" y="871560"/>
            <a:ext cx="8064000" cy="1469520"/>
          </a:xfrm>
          <a:prstGeom prst="rect">
            <a:avLst/>
          </a:prstGeom>
          <a:ln>
            <a:noFill/>
          </a:ln>
        </p:spPr>
      </p:pic>
      <p:pic>
        <p:nvPicPr>
          <p:cNvPr id="382" name="Picture 4"/>
          <p:cNvPicPr/>
          <p:nvPr/>
        </p:nvPicPr>
        <p:blipFill>
          <a:blip r:embed="rId5"/>
          <a:stretch/>
        </p:blipFill>
        <p:spPr>
          <a:xfrm>
            <a:off x="179280" y="2513160"/>
            <a:ext cx="2795400" cy="3311280"/>
          </a:xfrm>
          <a:prstGeom prst="rect">
            <a:avLst/>
          </a:prstGeom>
          <a:ln>
            <a:noFill/>
          </a:ln>
        </p:spPr>
      </p:pic>
      <p:pic>
        <p:nvPicPr>
          <p:cNvPr id="383" name="Picture 5"/>
          <p:cNvPicPr/>
          <p:nvPr/>
        </p:nvPicPr>
        <p:blipFill>
          <a:blip r:embed="rId6"/>
          <a:stretch/>
        </p:blipFill>
        <p:spPr>
          <a:xfrm>
            <a:off x="6084720" y="2590920"/>
            <a:ext cx="2795400" cy="3233520"/>
          </a:xfrm>
          <a:prstGeom prst="rect">
            <a:avLst/>
          </a:prstGeom>
          <a:ln>
            <a:noFill/>
          </a:ln>
        </p:spPr>
      </p:pic>
      <p:pic>
        <p:nvPicPr>
          <p:cNvPr id="384" name="Picture 6"/>
          <p:cNvPicPr/>
          <p:nvPr/>
        </p:nvPicPr>
        <p:blipFill>
          <a:blip r:embed="rId7"/>
          <a:stretch/>
        </p:blipFill>
        <p:spPr>
          <a:xfrm>
            <a:off x="2830680" y="2570040"/>
            <a:ext cx="3404880" cy="2930040"/>
          </a:xfrm>
          <a:prstGeom prst="rect">
            <a:avLst/>
          </a:prstGeom>
          <a:ln>
            <a:noFill/>
          </a:ln>
        </p:spPr>
      </p:pic>
      <p:pic>
        <p:nvPicPr>
          <p:cNvPr id="385" name="Picture 7"/>
          <p:cNvPicPr/>
          <p:nvPr/>
        </p:nvPicPr>
        <p:blipFill>
          <a:blip r:embed="rId8"/>
          <a:stretch/>
        </p:blipFill>
        <p:spPr>
          <a:xfrm>
            <a:off x="3414600" y="4203720"/>
            <a:ext cx="2296800" cy="2641320"/>
          </a:xfrm>
          <a:prstGeom prst="rect">
            <a:avLst/>
          </a:prstGeom>
          <a:ln>
            <a:noFill/>
          </a:ln>
        </p:spPr>
      </p:pic>
      <p:pic>
        <p:nvPicPr>
          <p:cNvPr id="386" name="Picture 8"/>
          <p:cNvPicPr/>
          <p:nvPr/>
        </p:nvPicPr>
        <p:blipFill>
          <a:blip r:embed="rId9"/>
          <a:stretch/>
        </p:blipFill>
        <p:spPr>
          <a:xfrm>
            <a:off x="1488960" y="2782800"/>
            <a:ext cx="6082920" cy="3252600"/>
          </a:xfrm>
          <a:prstGeom prst="rect">
            <a:avLst/>
          </a:prstGeom>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 name="Picture 1"/>
          <p:cNvPicPr/>
          <p:nvPr/>
        </p:nvPicPr>
        <p:blipFill>
          <a:blip r:embed="rId3"/>
          <a:stretch/>
        </p:blipFill>
        <p:spPr>
          <a:xfrm>
            <a:off x="0" y="0"/>
            <a:ext cx="9143640" cy="907560"/>
          </a:xfrm>
          <a:prstGeom prst="rect">
            <a:avLst/>
          </a:prstGeom>
          <a:ln>
            <a:noFill/>
          </a:ln>
        </p:spPr>
      </p:pic>
      <p:graphicFrame>
        <p:nvGraphicFramePr>
          <p:cNvPr id="388" name="Table 1"/>
          <p:cNvGraphicFramePr/>
          <p:nvPr>
            <p:extLst>
              <p:ext uri="{D42A27DB-BD31-4B8C-83A1-F6EECF244321}">
                <p14:modId xmlns:p14="http://schemas.microsoft.com/office/powerpoint/2010/main" val="2703249679"/>
              </p:ext>
            </p:extLst>
          </p:nvPr>
        </p:nvGraphicFramePr>
        <p:xfrm>
          <a:off x="465840" y="1036440"/>
          <a:ext cx="8135640" cy="5680080"/>
        </p:xfrm>
        <a:graphic>
          <a:graphicData uri="http://schemas.openxmlformats.org/drawingml/2006/table">
            <a:tbl>
              <a:tblPr/>
              <a:tblGrid>
                <a:gridCol w="8135640"/>
              </a:tblGrid>
              <a:tr h="1850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Совет 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dirty="0" smtClean="0">
                          <a:latin typeface="Times New Roman" panose="02020603050405020304" pitchFamily="18" charset="0"/>
                          <a:ea typeface="Times New Roman"/>
                          <a:cs typeface="Times New Roman" panose="02020603050405020304" pitchFamily="18" charset="0"/>
                        </a:rPr>
                        <a:t>Администрация </a:t>
                      </a:r>
                      <a:r>
                        <a:rPr lang="ru-RU" sz="1800" b="1" i="1" strike="noStrike" spc="-1" dirty="0">
                          <a:latin typeface="Times New Roman" panose="02020603050405020304" pitchFamily="18" charset="0"/>
                          <a:ea typeface="Times New Roman"/>
                          <a:cs typeface="Times New Roman" panose="02020603050405020304" pitchFamily="18" charset="0"/>
                        </a:rPr>
                        <a:t>городского округа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Контрольно-счетная палата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dirty="0">
                          <a:latin typeface="Times New Roman" panose="02020603050405020304" pitchFamily="18" charset="0"/>
                          <a:ea typeface="Times New Roman"/>
                          <a:cs typeface="Times New Roman" panose="02020603050405020304" pitchFamily="18" charset="0"/>
                        </a:rPr>
                        <a:t>главные распорядители (распорядители) бюджетных средств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Times New Roman"/>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доходов </a:t>
                      </a:r>
                      <a:endParaRPr lang="ru-RU" sz="1800" b="0" strike="noStrike" spc="-1" dirty="0">
                        <a:latin typeface="Times New Roman" panose="02020603050405020304" pitchFamily="18" charset="0"/>
                        <a:cs typeface="Times New Roman" panose="02020603050405020304" pitchFamily="18" charset="0"/>
                      </a:endParaRPr>
                    </a:p>
                    <a:p>
                      <a:pPr algn="ctr"/>
                      <a:r>
                        <a:rPr lang="ru-RU" sz="1800" b="1" i="1" strike="noStrike" spc="-1" dirty="0">
                          <a:latin typeface="Times New Roman" panose="02020603050405020304" pitchFamily="18" charset="0"/>
                          <a:ea typeface="Microsoft YaHei"/>
                          <a:cs typeface="Times New Roman" panose="02020603050405020304" pitchFamily="18" charset="0"/>
                        </a:rPr>
                        <a:t>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r h="71964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главные администраторы (администраторы) источников финансирования дефицита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r>
              <a:tr h="722160">
                <a:tc>
                  <a:txBody>
                    <a:bodyPr/>
                    <a:lstStyle/>
                    <a:p>
                      <a:pPr algn="ctr"/>
                      <a:r>
                        <a:rPr lang="ru-RU" sz="1800" b="1" i="1" strike="noStrike" spc="-1" dirty="0">
                          <a:latin typeface="Times New Roman" panose="02020603050405020304" pitchFamily="18" charset="0"/>
                          <a:ea typeface="Microsoft YaHei"/>
                          <a:cs typeface="Times New Roman" panose="02020603050405020304" pitchFamily="18" charset="0"/>
                        </a:rPr>
                        <a:t>получатели бюджетных средств бюджета МО ГО «Вуктыл»</a:t>
                      </a:r>
                      <a:endParaRPr lang="ru-RU" sz="18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 name="Picture 1"/>
          <p:cNvPicPr/>
          <p:nvPr/>
        </p:nvPicPr>
        <p:blipFill>
          <a:blip r:embed="rId3"/>
          <a:stretch/>
        </p:blipFill>
        <p:spPr>
          <a:xfrm>
            <a:off x="0" y="0"/>
            <a:ext cx="9143640" cy="1053720"/>
          </a:xfrm>
          <a:prstGeom prst="rect">
            <a:avLst/>
          </a:prstGeom>
          <a:ln>
            <a:noFill/>
          </a:ln>
        </p:spPr>
      </p:pic>
      <p:pic>
        <p:nvPicPr>
          <p:cNvPr id="390" name="Picture 2"/>
          <p:cNvPicPr/>
          <p:nvPr/>
        </p:nvPicPr>
        <p:blipFill>
          <a:blip r:embed="rId4"/>
          <a:stretch/>
        </p:blipFill>
        <p:spPr>
          <a:xfrm>
            <a:off x="7931160" y="1957320"/>
            <a:ext cx="1231560" cy="1931760"/>
          </a:xfrm>
          <a:prstGeom prst="rect">
            <a:avLst/>
          </a:prstGeom>
          <a:ln>
            <a:noFill/>
          </a:ln>
        </p:spPr>
      </p:pic>
      <p:pic>
        <p:nvPicPr>
          <p:cNvPr id="391" name="Picture 3"/>
          <p:cNvPicPr/>
          <p:nvPr/>
        </p:nvPicPr>
        <p:blipFill>
          <a:blip r:embed="rId5"/>
          <a:stretch/>
        </p:blipFill>
        <p:spPr>
          <a:xfrm>
            <a:off x="7937640" y="3181320"/>
            <a:ext cx="1225080" cy="2457000"/>
          </a:xfrm>
          <a:prstGeom prst="rect">
            <a:avLst/>
          </a:prstGeom>
          <a:ln>
            <a:noFill/>
          </a:ln>
        </p:spPr>
      </p:pic>
      <p:pic>
        <p:nvPicPr>
          <p:cNvPr id="392" name="Picture 4"/>
          <p:cNvPicPr/>
          <p:nvPr/>
        </p:nvPicPr>
        <p:blipFill>
          <a:blip r:embed="rId6"/>
          <a:stretch/>
        </p:blipFill>
        <p:spPr>
          <a:xfrm>
            <a:off x="7912080" y="4780080"/>
            <a:ext cx="1250640" cy="2418840"/>
          </a:xfrm>
          <a:prstGeom prst="rect">
            <a:avLst/>
          </a:prstGeom>
          <a:ln>
            <a:noFill/>
          </a:ln>
        </p:spPr>
      </p:pic>
      <p:sp>
        <p:nvSpPr>
          <p:cNvPr id="393" name="CustomShape 1"/>
          <p:cNvSpPr/>
          <p:nvPr/>
        </p:nvSpPr>
        <p:spPr>
          <a:xfrm>
            <a:off x="111240" y="1096920"/>
            <a:ext cx="8787960" cy="69660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2200" b="1" strike="noStrike" spc="-1">
                <a:solidFill>
                  <a:srgbClr val="0000FF"/>
                </a:solidFill>
                <a:latin typeface="Calibri"/>
                <a:ea typeface="Microsoft YaHei"/>
              </a:rPr>
              <a:t>Межбюджетные трансферты </a:t>
            </a:r>
            <a:r>
              <a:rPr lang="ru-RU" sz="2200" b="0" strike="noStrike" spc="-1">
                <a:solidFill>
                  <a:srgbClr val="000000"/>
                </a:solidFill>
                <a:latin typeface="Calibri"/>
                <a:ea typeface="Microsoft YaHei"/>
              </a:rPr>
              <a:t>– это денежные средства, перечисляемые из одного бюджета бюджетной системы Российской Федерации другому.</a:t>
            </a:r>
            <a:endParaRPr lang="ru-RU" sz="2200" b="0" strike="noStrike" spc="-1">
              <a:latin typeface="Arial"/>
            </a:endParaRPr>
          </a:p>
        </p:txBody>
      </p:sp>
      <p:sp>
        <p:nvSpPr>
          <p:cNvPr id="394" name="CustomShape 2"/>
          <p:cNvSpPr/>
          <p:nvPr/>
        </p:nvSpPr>
        <p:spPr>
          <a:xfrm>
            <a:off x="2627280" y="1800360"/>
            <a:ext cx="3401640" cy="1122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0000"/>
                </a:solidFill>
                <a:latin typeface="Calibri"/>
                <a:ea typeface="Microsoft YaHei"/>
              </a:rPr>
              <a:t>Дотации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предоставляются без определения конкретной цели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отец дает своему ребенку деньги на личные расходы)</a:t>
            </a:r>
            <a:endParaRPr lang="ru-RU" sz="1400" b="0" strike="noStrike" spc="-1">
              <a:latin typeface="Arial"/>
            </a:endParaRPr>
          </a:p>
        </p:txBody>
      </p:sp>
      <p:sp>
        <p:nvSpPr>
          <p:cNvPr id="395" name="CustomShape 3"/>
          <p:cNvSpPr/>
          <p:nvPr/>
        </p:nvSpPr>
        <p:spPr>
          <a:xfrm>
            <a:off x="2627280" y="3005280"/>
            <a:ext cx="3401640" cy="10713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Субсидии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условиях частичного софинансирования расходов (пример, отец добавляет денег ребенку для покупки игрушки)</a:t>
            </a:r>
            <a:endParaRPr lang="ru-RU" sz="1400" b="0" strike="noStrike" spc="-1">
              <a:latin typeface="Arial"/>
            </a:endParaRPr>
          </a:p>
        </p:txBody>
      </p:sp>
      <p:sp>
        <p:nvSpPr>
          <p:cNvPr id="396" name="CustomShape 4"/>
          <p:cNvSpPr/>
          <p:nvPr/>
        </p:nvSpPr>
        <p:spPr>
          <a:xfrm>
            <a:off x="2627280" y="4124160"/>
            <a:ext cx="3401640" cy="131076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Субвенции</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 предоставляются на финансирование «переданных» полномочий субъекта </a:t>
            </a:r>
            <a:endParaRPr lang="ru-RU" sz="1400" b="0" strike="noStrike" spc="-1">
              <a:latin typeface="Arial"/>
            </a:endParaRPr>
          </a:p>
          <a:p>
            <a:pPr algn="ctr">
              <a:lnSpc>
                <a:spcPct val="100000"/>
              </a:lnSpc>
            </a:pPr>
            <a:r>
              <a:rPr lang="ru-RU" sz="1400" b="0" strike="noStrike" spc="-1">
                <a:solidFill>
                  <a:srgbClr val="000000"/>
                </a:solidFill>
                <a:latin typeface="Calibri"/>
                <a:ea typeface="Microsoft YaHei"/>
              </a:rPr>
              <a:t>(пример, ребенку дали деньги и поручили купить продукты)</a:t>
            </a:r>
            <a:endParaRPr lang="ru-RU" sz="1400" b="0" strike="noStrike" spc="-1">
              <a:latin typeface="Arial"/>
            </a:endParaRPr>
          </a:p>
        </p:txBody>
      </p:sp>
      <p:sp>
        <p:nvSpPr>
          <p:cNvPr id="397" name="CustomShape 5"/>
          <p:cNvSpPr/>
          <p:nvPr/>
        </p:nvSpPr>
        <p:spPr>
          <a:xfrm rot="16200000">
            <a:off x="5267520" y="4094280"/>
            <a:ext cx="4238280" cy="5173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Республики Коми</a:t>
            </a:r>
            <a:endParaRPr lang="ru-RU" sz="1600" b="0" strike="noStrike" spc="-1">
              <a:latin typeface="Arial"/>
            </a:endParaRPr>
          </a:p>
        </p:txBody>
      </p:sp>
      <p:sp>
        <p:nvSpPr>
          <p:cNvPr id="398" name="CustomShape 6"/>
          <p:cNvSpPr/>
          <p:nvPr/>
        </p:nvSpPr>
        <p:spPr>
          <a:xfrm>
            <a:off x="111240" y="3933720"/>
            <a:ext cx="1723680" cy="100764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600" b="1" strike="noStrike" spc="-1">
                <a:solidFill>
                  <a:srgbClr val="002060"/>
                </a:solidFill>
                <a:latin typeface="Calibri"/>
                <a:ea typeface="Microsoft YaHei"/>
              </a:rPr>
              <a:t>Бюджет </a:t>
            </a:r>
            <a:endParaRPr lang="ru-RU" sz="1600" b="0" strike="noStrike" spc="-1">
              <a:latin typeface="Arial"/>
            </a:endParaRPr>
          </a:p>
          <a:p>
            <a:pPr algn="ctr">
              <a:lnSpc>
                <a:spcPct val="100000"/>
              </a:lnSpc>
            </a:pPr>
            <a:r>
              <a:rPr lang="ru-RU" sz="1600" b="1" strike="noStrike" spc="-1">
                <a:solidFill>
                  <a:srgbClr val="002060"/>
                </a:solidFill>
                <a:latin typeface="Calibri"/>
                <a:ea typeface="Microsoft YaHei"/>
              </a:rPr>
              <a:t>МО ГО «Вуктыл»</a:t>
            </a:r>
            <a:endParaRPr lang="ru-RU" sz="1600" b="0" strike="noStrike" spc="-1">
              <a:latin typeface="Arial"/>
            </a:endParaRPr>
          </a:p>
        </p:txBody>
      </p:sp>
      <p:sp>
        <p:nvSpPr>
          <p:cNvPr id="399" name="CustomShape 7"/>
          <p:cNvSpPr/>
          <p:nvPr/>
        </p:nvSpPr>
        <p:spPr>
          <a:xfrm>
            <a:off x="2657520" y="5516640"/>
            <a:ext cx="3311280" cy="1203120"/>
          </a:xfrm>
          <a:prstGeom prst="flowChartAlternateProcess">
            <a:avLst/>
          </a:prstGeom>
          <a:solidFill>
            <a:srgbClr val="D99694"/>
          </a:solidFill>
          <a:ln w="25560">
            <a:solidFill>
              <a:srgbClr val="385D8A"/>
            </a:solidFill>
            <a:miter/>
          </a:ln>
        </p:spPr>
        <p:style>
          <a:lnRef idx="0">
            <a:scrgbClr r="0" g="0" b="0"/>
          </a:lnRef>
          <a:fillRef idx="0">
            <a:scrgbClr r="0" g="0" b="0"/>
          </a:fillRef>
          <a:effectRef idx="0">
            <a:scrgbClr r="0" g="0" b="0"/>
          </a:effectRef>
          <a:fontRef idx="minor"/>
        </p:style>
        <p:txBody>
          <a:bodyPr lIns="90000" tIns="46800" rIns="90000" bIns="46800" anchor="ctr"/>
          <a:lstStyle/>
          <a:p>
            <a:pPr algn="ctr">
              <a:lnSpc>
                <a:spcPct val="100000"/>
              </a:lnSpc>
            </a:pPr>
            <a:r>
              <a:rPr lang="ru-RU" sz="1400" b="1" strike="noStrike" spc="-1">
                <a:solidFill>
                  <a:srgbClr val="002060"/>
                </a:solidFill>
                <a:latin typeface="Calibri"/>
                <a:ea typeface="Microsoft YaHei"/>
              </a:rPr>
              <a:t>Иные межбюджетные трансферты</a:t>
            </a:r>
            <a:r>
              <a:rPr lang="ru-RU" sz="1400" b="1" strike="noStrike" spc="-1">
                <a:solidFill>
                  <a:srgbClr val="000000"/>
                </a:solidFill>
                <a:latin typeface="Calibri"/>
                <a:ea typeface="Microsoft YaHei"/>
              </a:rPr>
              <a:t> </a:t>
            </a:r>
            <a:r>
              <a:rPr lang="ru-RU" sz="1400" b="0" strike="noStrike" spc="-1">
                <a:solidFill>
                  <a:srgbClr val="000000"/>
                </a:solidFill>
                <a:latin typeface="Calibri"/>
                <a:ea typeface="Microsoft YaHei"/>
              </a:rPr>
              <a:t>–предоставляются в соответствии с принятыми нормативно-правовыми актами субъекта</a:t>
            </a:r>
            <a:endParaRPr lang="ru-RU" sz="1400" b="0" strike="noStrike" spc="-1">
              <a:latin typeface="Arial"/>
            </a:endParaRPr>
          </a:p>
        </p:txBody>
      </p:sp>
      <p:pic>
        <p:nvPicPr>
          <p:cNvPr id="400" name="Picture 12"/>
          <p:cNvPicPr/>
          <p:nvPr/>
        </p:nvPicPr>
        <p:blipFill>
          <a:blip r:embed="rId7"/>
          <a:stretch/>
        </p:blipFill>
        <p:spPr>
          <a:xfrm>
            <a:off x="122400" y="1841400"/>
            <a:ext cx="1834920" cy="2700000"/>
          </a:xfrm>
          <a:prstGeom prst="rect">
            <a:avLst/>
          </a:prstGeom>
          <a:ln>
            <a:noFill/>
          </a:ln>
        </p:spPr>
      </p:pic>
      <p:sp>
        <p:nvSpPr>
          <p:cNvPr id="401" name="CustomShape 8"/>
          <p:cNvSpPr/>
          <p:nvPr/>
        </p:nvSpPr>
        <p:spPr>
          <a:xfrm flipH="1" flipV="1">
            <a:off x="6156360" y="2468520"/>
            <a:ext cx="872640" cy="1655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2" name="CustomShape 9"/>
          <p:cNvSpPr/>
          <p:nvPr/>
        </p:nvSpPr>
        <p:spPr>
          <a:xfrm flipH="1" flipV="1">
            <a:off x="6156360" y="3610080"/>
            <a:ext cx="872640" cy="52524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3" name="CustomShape 10"/>
          <p:cNvSpPr/>
          <p:nvPr/>
        </p:nvSpPr>
        <p:spPr>
          <a:xfrm flipH="1">
            <a:off x="6156360" y="4173480"/>
            <a:ext cx="872640" cy="515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4" name="CustomShape 11"/>
          <p:cNvSpPr/>
          <p:nvPr/>
        </p:nvSpPr>
        <p:spPr>
          <a:xfrm flipH="1">
            <a:off x="6081840" y="4221000"/>
            <a:ext cx="947520" cy="175860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5" name="CustomShape 12"/>
          <p:cNvSpPr/>
          <p:nvPr/>
        </p:nvSpPr>
        <p:spPr>
          <a:xfrm flipH="1">
            <a:off x="1844640" y="3648240"/>
            <a:ext cx="711000" cy="7282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6" name="CustomShape 13"/>
          <p:cNvSpPr/>
          <p:nvPr/>
        </p:nvSpPr>
        <p:spPr>
          <a:xfrm flipH="1">
            <a:off x="1866960" y="2803680"/>
            <a:ext cx="711000" cy="132048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7" name="CustomShape 14"/>
          <p:cNvSpPr/>
          <p:nvPr/>
        </p:nvSpPr>
        <p:spPr>
          <a:xfrm flipH="1" flipV="1">
            <a:off x="1843200" y="4479840"/>
            <a:ext cx="712440" cy="2995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
        <p:nvSpPr>
          <p:cNvPr id="408" name="CustomShape 15"/>
          <p:cNvSpPr/>
          <p:nvPr/>
        </p:nvSpPr>
        <p:spPr>
          <a:xfrm flipH="1" flipV="1">
            <a:off x="1893960" y="4654440"/>
            <a:ext cx="699840" cy="1039320"/>
          </a:xfrm>
          <a:custGeom>
            <a:avLst/>
            <a:gdLst/>
            <a:ahLst/>
            <a:cxnLst/>
            <a:rect l="l" t="t" r="r" b="b"/>
            <a:pathLst>
              <a:path w="21600" h="21600">
                <a:moveTo>
                  <a:pt x="0" y="0"/>
                </a:moveTo>
                <a:lnTo>
                  <a:pt x="21600" y="21600"/>
                </a:lnTo>
              </a:path>
            </a:pathLst>
          </a:custGeom>
          <a:noFill/>
          <a:ln w="38160">
            <a:solidFill>
              <a:srgbClr val="4A7EBB"/>
            </a:solidFill>
            <a:miter/>
            <a:tailEnd type="triangle" w="med" len="med"/>
          </a:ln>
        </p:spPr>
        <p:style>
          <a:lnRef idx="0">
            <a:scrgbClr r="0" g="0" b="0"/>
          </a:lnRef>
          <a:fillRef idx="0">
            <a:scrgbClr r="0" g="0" b="0"/>
          </a:fillRef>
          <a:effectRef idx="0">
            <a:scrgbClr r="0" g="0" b="0"/>
          </a:effectRef>
          <a:fontRef idx="minor"/>
        </p:style>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
          <p:cNvPicPr/>
          <p:nvPr/>
        </p:nvPicPr>
        <p:blipFill>
          <a:blip r:embed="rId3"/>
          <a:stretch/>
        </p:blipFill>
        <p:spPr>
          <a:xfrm>
            <a:off x="12600" y="-30240"/>
            <a:ext cx="9131040" cy="1010880"/>
          </a:xfrm>
          <a:prstGeom prst="rect">
            <a:avLst/>
          </a:prstGeom>
          <a:ln>
            <a:noFill/>
          </a:ln>
        </p:spPr>
      </p:pic>
      <p:pic>
        <p:nvPicPr>
          <p:cNvPr id="105" name="Picture 2"/>
          <p:cNvPicPr/>
          <p:nvPr/>
        </p:nvPicPr>
        <p:blipFill>
          <a:blip r:embed="rId4"/>
          <a:stretch/>
        </p:blipFill>
        <p:spPr>
          <a:xfrm>
            <a:off x="182520" y="5353200"/>
            <a:ext cx="1698120" cy="1136160"/>
          </a:xfrm>
          <a:prstGeom prst="rect">
            <a:avLst/>
          </a:prstGeom>
          <a:ln>
            <a:noFill/>
          </a:ln>
        </p:spPr>
      </p:pic>
      <p:pic>
        <p:nvPicPr>
          <p:cNvPr id="106" name="Picture 3"/>
          <p:cNvPicPr/>
          <p:nvPr/>
        </p:nvPicPr>
        <p:blipFill>
          <a:blip r:embed="rId5"/>
          <a:stretch/>
        </p:blipFill>
        <p:spPr>
          <a:xfrm>
            <a:off x="2120760" y="1238400"/>
            <a:ext cx="3657240" cy="8259480"/>
          </a:xfrm>
          <a:prstGeom prst="rect">
            <a:avLst/>
          </a:prstGeom>
          <a:ln>
            <a:noFill/>
          </a:ln>
        </p:spPr>
      </p:pic>
      <p:pic>
        <p:nvPicPr>
          <p:cNvPr id="107" name="Picture 4"/>
          <p:cNvPicPr/>
          <p:nvPr/>
        </p:nvPicPr>
        <p:blipFill>
          <a:blip r:embed="rId6"/>
          <a:stretch/>
        </p:blipFill>
        <p:spPr>
          <a:xfrm>
            <a:off x="2341440" y="1689120"/>
            <a:ext cx="3052440" cy="3406320"/>
          </a:xfrm>
          <a:prstGeom prst="rect">
            <a:avLst/>
          </a:prstGeom>
          <a:ln>
            <a:noFill/>
          </a:ln>
        </p:spPr>
      </p:pic>
      <p:sp>
        <p:nvSpPr>
          <p:cNvPr id="108" name="CustomShape 1"/>
          <p:cNvSpPr/>
          <p:nvPr/>
        </p:nvSpPr>
        <p:spPr>
          <a:xfrm>
            <a:off x="4211640" y="339876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09" name="CustomShape 2"/>
          <p:cNvSpPr/>
          <p:nvPr/>
        </p:nvSpPr>
        <p:spPr>
          <a:xfrm>
            <a:off x="3132000" y="4076640"/>
            <a:ext cx="114120" cy="114120"/>
          </a:xfrm>
          <a:prstGeom prst="flowChartConnector">
            <a:avLst/>
          </a:prstGeom>
          <a:solidFill>
            <a:srgbClr val="FF0000"/>
          </a:solidFill>
          <a:ln w="25560">
            <a:solidFill>
              <a:srgbClr val="008000"/>
            </a:solidFill>
            <a:miter/>
          </a:ln>
        </p:spPr>
        <p:style>
          <a:lnRef idx="0">
            <a:scrgbClr r="0" g="0" b="0"/>
          </a:lnRef>
          <a:fillRef idx="0">
            <a:scrgbClr r="0" g="0" b="0"/>
          </a:fillRef>
          <a:effectRef idx="0">
            <a:scrgbClr r="0" g="0" b="0"/>
          </a:effectRef>
          <a:fontRef idx="minor"/>
        </p:style>
      </p:sp>
      <p:sp>
        <p:nvSpPr>
          <p:cNvPr id="110" name="CustomShape 3"/>
          <p:cNvSpPr/>
          <p:nvPr/>
        </p:nvSpPr>
        <p:spPr>
          <a:xfrm>
            <a:off x="2795760" y="4184640"/>
            <a:ext cx="1318680" cy="2458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000" b="1" i="1" strike="noStrike" spc="-1">
                <a:solidFill>
                  <a:srgbClr val="C00000"/>
                </a:solidFill>
                <a:latin typeface="BatangChe"/>
                <a:ea typeface="BatangChe"/>
              </a:rPr>
              <a:t>Сыктывкар</a:t>
            </a:r>
            <a:endParaRPr lang="ru-RU" sz="1000" b="0" strike="noStrike" spc="-1">
              <a:latin typeface="Arial"/>
            </a:endParaRPr>
          </a:p>
        </p:txBody>
      </p:sp>
      <p:sp>
        <p:nvSpPr>
          <p:cNvPr id="111" name="CustomShape 4"/>
          <p:cNvSpPr/>
          <p:nvPr/>
        </p:nvSpPr>
        <p:spPr>
          <a:xfrm>
            <a:off x="3394080" y="3147840"/>
            <a:ext cx="125064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BatangChe"/>
                <a:ea typeface="BatangChe"/>
              </a:rPr>
              <a:t>Вуктыл</a:t>
            </a:r>
            <a:endParaRPr lang="ru-RU" sz="1400" b="0" strike="noStrike" spc="-1">
              <a:latin typeface="Arial"/>
            </a:endParaRPr>
          </a:p>
        </p:txBody>
      </p:sp>
      <p:sp>
        <p:nvSpPr>
          <p:cNvPr id="112" name="CustomShape 5"/>
          <p:cNvSpPr/>
          <p:nvPr/>
        </p:nvSpPr>
        <p:spPr>
          <a:xfrm>
            <a:off x="2448000" y="1373040"/>
            <a:ext cx="2222280" cy="3679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i="1" strike="noStrike" spc="-1">
                <a:solidFill>
                  <a:srgbClr val="C00000"/>
                </a:solidFill>
                <a:latin typeface="Georgia"/>
                <a:ea typeface="Microsoft YaHei"/>
              </a:rPr>
              <a:t>Площадь</a:t>
            </a:r>
            <a:r>
              <a:rPr lang="ru-RU" sz="1200" b="1" i="1" strike="noStrike" spc="-1">
                <a:solidFill>
                  <a:srgbClr val="C00000"/>
                </a:solidFill>
                <a:latin typeface="Georgia"/>
                <a:ea typeface="Microsoft YaHei"/>
              </a:rPr>
              <a:t> </a:t>
            </a:r>
            <a:r>
              <a:rPr lang="ru-RU" sz="1800" b="1" i="1" strike="noStrike" spc="-1">
                <a:solidFill>
                  <a:srgbClr val="C00000"/>
                </a:solidFill>
                <a:latin typeface="Georgia"/>
                <a:ea typeface="Microsoft YaHei"/>
              </a:rPr>
              <a:t>22 453 </a:t>
            </a:r>
            <a:r>
              <a:rPr lang="ru-RU" sz="1400" b="1" i="1" strike="noStrike" spc="-1">
                <a:solidFill>
                  <a:srgbClr val="C00000"/>
                </a:solidFill>
                <a:latin typeface="Georgia"/>
                <a:ea typeface="Microsoft YaHei"/>
              </a:rPr>
              <a:t>км</a:t>
            </a:r>
            <a:endParaRPr lang="ru-RU" sz="1400" b="0" strike="noStrike" spc="-1">
              <a:latin typeface="Arial"/>
            </a:endParaRPr>
          </a:p>
        </p:txBody>
      </p:sp>
      <p:sp>
        <p:nvSpPr>
          <p:cNvPr id="113" name="CustomShape 6"/>
          <p:cNvSpPr/>
          <p:nvPr/>
        </p:nvSpPr>
        <p:spPr>
          <a:xfrm>
            <a:off x="4516560" y="1413000"/>
            <a:ext cx="2440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1" i="1" strike="noStrike" spc="-1">
                <a:solidFill>
                  <a:srgbClr val="C00000"/>
                </a:solidFill>
                <a:latin typeface="Arial"/>
                <a:ea typeface="Microsoft YaHei"/>
              </a:rPr>
              <a:t>2</a:t>
            </a:r>
            <a:endParaRPr lang="ru-RU" sz="900" b="0" strike="noStrike" spc="-1">
              <a:latin typeface="Arial"/>
            </a:endParaRPr>
          </a:p>
        </p:txBody>
      </p:sp>
      <p:sp>
        <p:nvSpPr>
          <p:cNvPr id="114" name="CustomShape 7"/>
          <p:cNvSpPr/>
          <p:nvPr/>
        </p:nvSpPr>
        <p:spPr>
          <a:xfrm>
            <a:off x="236520" y="3981600"/>
            <a:ext cx="1902960" cy="1098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i="1" strike="noStrike" spc="-1" dirty="0">
                <a:solidFill>
                  <a:srgbClr val="008000"/>
                </a:solidFill>
                <a:latin typeface="Georgia"/>
                <a:ea typeface="Microsoft YaHei"/>
              </a:rPr>
              <a:t>Протяженность</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автомобильных </a:t>
            </a:r>
            <a:endParaRPr lang="ru-RU" sz="1400" b="0" strike="noStrike" spc="-1" dirty="0">
              <a:latin typeface="Arial"/>
            </a:endParaRPr>
          </a:p>
          <a:p>
            <a:pPr algn="ctr">
              <a:lnSpc>
                <a:spcPct val="100000"/>
              </a:lnSpc>
            </a:pPr>
            <a:r>
              <a:rPr lang="ru-RU" sz="1400" b="1" i="1" strike="noStrike" spc="-1" dirty="0">
                <a:solidFill>
                  <a:srgbClr val="008000"/>
                </a:solidFill>
                <a:latin typeface="Georgia"/>
                <a:ea typeface="Microsoft YaHei"/>
              </a:rPr>
              <a:t>дорог</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77,1</a:t>
            </a:r>
            <a:r>
              <a:rPr lang="ru-RU" sz="1400" b="1" i="1" strike="noStrike" spc="-1" dirty="0" smtClean="0">
                <a:solidFill>
                  <a:srgbClr val="C00000"/>
                </a:solidFill>
                <a:latin typeface="Georgia"/>
                <a:ea typeface="Microsoft YaHei"/>
              </a:rPr>
              <a:t> </a:t>
            </a:r>
            <a:r>
              <a:rPr lang="ru-RU" sz="1400" b="1" i="1" strike="noStrike" spc="-1" dirty="0">
                <a:solidFill>
                  <a:srgbClr val="C00000"/>
                </a:solidFill>
                <a:latin typeface="Georgia"/>
                <a:ea typeface="Microsoft YaHei"/>
              </a:rPr>
              <a:t>км</a:t>
            </a:r>
            <a:endParaRPr lang="ru-RU" sz="1400" b="0" strike="noStrike" spc="-1" dirty="0">
              <a:latin typeface="Arial"/>
            </a:endParaRPr>
          </a:p>
        </p:txBody>
      </p:sp>
      <p:sp>
        <p:nvSpPr>
          <p:cNvPr id="115" name="CustomShape 8"/>
          <p:cNvSpPr/>
          <p:nvPr/>
        </p:nvSpPr>
        <p:spPr>
          <a:xfrm>
            <a:off x="11160" y="1239840"/>
            <a:ext cx="1944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400" b="1" i="1" strike="noStrike" spc="-1">
                <a:solidFill>
                  <a:srgbClr val="C00000"/>
                </a:solidFill>
                <a:latin typeface="Georgia"/>
                <a:ea typeface="Microsoft YaHei"/>
              </a:rPr>
              <a:t>11</a:t>
            </a:r>
            <a:endParaRPr lang="ru-RU" sz="2400" b="0" strike="noStrike" spc="-1">
              <a:latin typeface="Arial"/>
            </a:endParaRPr>
          </a:p>
          <a:p>
            <a:pPr algn="ctr">
              <a:lnSpc>
                <a:spcPct val="100000"/>
              </a:lnSpc>
            </a:pPr>
            <a:r>
              <a:rPr lang="ru-RU" sz="1400" b="1" i="1" strike="noStrike" spc="-1">
                <a:solidFill>
                  <a:srgbClr val="008000"/>
                </a:solidFill>
                <a:latin typeface="Georgia"/>
                <a:ea typeface="Microsoft YaHei"/>
              </a:rPr>
              <a:t>населенных пунктов</a:t>
            </a:r>
            <a:endParaRPr lang="ru-RU" sz="1400" b="0" strike="noStrike" spc="-1">
              <a:latin typeface="Arial"/>
            </a:endParaRPr>
          </a:p>
        </p:txBody>
      </p:sp>
      <p:pic>
        <p:nvPicPr>
          <p:cNvPr id="116" name="Picture 13"/>
          <p:cNvPicPr/>
          <p:nvPr/>
        </p:nvPicPr>
        <p:blipFill>
          <a:blip r:embed="rId7"/>
          <a:stretch/>
        </p:blipFill>
        <p:spPr>
          <a:xfrm>
            <a:off x="152280" y="2276640"/>
            <a:ext cx="1991880" cy="1425240"/>
          </a:xfrm>
          <a:prstGeom prst="rect">
            <a:avLst/>
          </a:prstGeom>
          <a:ln>
            <a:noFill/>
          </a:ln>
        </p:spPr>
      </p:pic>
      <p:pic>
        <p:nvPicPr>
          <p:cNvPr id="117" name="Picture 14"/>
          <p:cNvPicPr/>
          <p:nvPr/>
        </p:nvPicPr>
        <p:blipFill>
          <a:blip r:embed="rId8"/>
          <a:stretch/>
        </p:blipFill>
        <p:spPr>
          <a:xfrm>
            <a:off x="7448400" y="1011240"/>
            <a:ext cx="1523520" cy="1469520"/>
          </a:xfrm>
          <a:prstGeom prst="rect">
            <a:avLst/>
          </a:prstGeom>
          <a:ln>
            <a:noFill/>
          </a:ln>
        </p:spPr>
      </p:pic>
      <p:sp>
        <p:nvSpPr>
          <p:cNvPr id="118" name="CustomShape 9"/>
          <p:cNvSpPr/>
          <p:nvPr/>
        </p:nvSpPr>
        <p:spPr>
          <a:xfrm>
            <a:off x="5494320" y="1081080"/>
            <a:ext cx="1944360" cy="1312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Численность населения на </a:t>
            </a:r>
            <a:r>
              <a:rPr lang="ru-RU" sz="1400" b="1" i="1" strike="noStrike" spc="-1" dirty="0" smtClean="0">
                <a:solidFill>
                  <a:srgbClr val="000066"/>
                </a:solidFill>
                <a:latin typeface="Georgia"/>
                <a:ea typeface="Microsoft YaHei"/>
              </a:rPr>
              <a:t>01.01.2019 </a:t>
            </a:r>
            <a:r>
              <a:rPr lang="ru-RU" sz="1400" b="1" i="1" strike="noStrike" spc="-1" dirty="0">
                <a:solidFill>
                  <a:srgbClr val="000066"/>
                </a:solidFill>
                <a:latin typeface="Georgia"/>
                <a:ea typeface="Microsoft YaHei"/>
              </a:rPr>
              <a:t>года</a:t>
            </a:r>
            <a:endParaRPr lang="ru-RU" sz="1400" b="0" strike="noStrike" spc="-1" dirty="0">
              <a:latin typeface="Arial"/>
            </a:endParaRPr>
          </a:p>
          <a:p>
            <a:pPr algn="ctr">
              <a:lnSpc>
                <a:spcPct val="100000"/>
              </a:lnSpc>
            </a:pPr>
            <a:r>
              <a:rPr lang="ru-RU" sz="2400" b="1" i="1" strike="noStrike" spc="-1" dirty="0" smtClean="0">
                <a:solidFill>
                  <a:srgbClr val="C00000"/>
                </a:solidFill>
                <a:latin typeface="Georgia"/>
                <a:ea typeface="Microsoft YaHei"/>
              </a:rPr>
              <a:t>11,5 </a:t>
            </a:r>
            <a:r>
              <a:rPr lang="ru-RU" sz="1400" b="1" i="1" strike="noStrike" spc="-1" dirty="0">
                <a:solidFill>
                  <a:srgbClr val="C00000"/>
                </a:solidFill>
                <a:latin typeface="Georgia"/>
                <a:ea typeface="Microsoft YaHei"/>
              </a:rPr>
              <a:t>тыс. человек</a:t>
            </a:r>
            <a:endParaRPr lang="ru-RU" sz="1400" b="0" strike="noStrike" spc="-1" dirty="0">
              <a:latin typeface="Arial"/>
            </a:endParaRPr>
          </a:p>
        </p:txBody>
      </p:sp>
      <p:sp>
        <p:nvSpPr>
          <p:cNvPr id="119" name="CustomShape 10"/>
          <p:cNvSpPr/>
          <p:nvPr/>
        </p:nvSpPr>
        <p:spPr>
          <a:xfrm>
            <a:off x="1933560" y="5722920"/>
            <a:ext cx="5589360" cy="885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a:solidFill>
                  <a:srgbClr val="E46C0A"/>
                </a:solidFill>
                <a:latin typeface="Georgia"/>
                <a:ea typeface="Microsoft YaHei"/>
              </a:rPr>
              <a:t>Доля населения МО ГО «Вуктыл» </a:t>
            </a:r>
            <a:endParaRPr lang="ru-RU" sz="1400" b="0" strike="noStrike" spc="-1">
              <a:latin typeface="Arial"/>
            </a:endParaRPr>
          </a:p>
          <a:p>
            <a:pPr algn="ctr">
              <a:lnSpc>
                <a:spcPct val="100000"/>
              </a:lnSpc>
            </a:pPr>
            <a:r>
              <a:rPr lang="ru-RU" sz="1400" b="1" i="1" strike="noStrike" spc="-1">
                <a:solidFill>
                  <a:srgbClr val="E46C0A"/>
                </a:solidFill>
                <a:latin typeface="Georgia"/>
                <a:ea typeface="Microsoft YaHei"/>
              </a:rPr>
              <a:t>в общей численности по РК</a:t>
            </a:r>
            <a:endParaRPr lang="ru-RU" sz="1400" b="0" strike="noStrike" spc="-1">
              <a:latin typeface="Arial"/>
            </a:endParaRPr>
          </a:p>
          <a:p>
            <a:pPr algn="ctr">
              <a:lnSpc>
                <a:spcPct val="100000"/>
              </a:lnSpc>
            </a:pPr>
            <a:r>
              <a:rPr lang="ru-RU" sz="2400" b="1" i="1" strike="noStrike" spc="-1">
                <a:solidFill>
                  <a:srgbClr val="C00000"/>
                </a:solidFill>
                <a:latin typeface="Georgia"/>
                <a:ea typeface="Microsoft YaHei"/>
              </a:rPr>
              <a:t>1,4</a:t>
            </a:r>
            <a:r>
              <a:rPr lang="ru-RU" sz="2000" b="1" i="1" strike="noStrike" spc="-1">
                <a:solidFill>
                  <a:srgbClr val="C00000"/>
                </a:solidFill>
                <a:latin typeface="Georgia"/>
                <a:ea typeface="Microsoft YaHei"/>
              </a:rPr>
              <a:t>%</a:t>
            </a:r>
            <a:endParaRPr lang="ru-RU" sz="2000" b="0" strike="noStrike" spc="-1">
              <a:latin typeface="Arial"/>
            </a:endParaRPr>
          </a:p>
        </p:txBody>
      </p:sp>
      <p:sp>
        <p:nvSpPr>
          <p:cNvPr id="120" name="CustomShape 11"/>
          <p:cNvSpPr/>
          <p:nvPr/>
        </p:nvSpPr>
        <p:spPr>
          <a:xfrm>
            <a:off x="5506920" y="2381400"/>
            <a:ext cx="20156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a:solidFill>
                  <a:srgbClr val="000066"/>
                </a:solidFill>
                <a:latin typeface="Georgia"/>
                <a:ea typeface="Microsoft YaHei"/>
              </a:rPr>
              <a:t>в том числе:</a:t>
            </a:r>
            <a:endParaRPr lang="ru-RU" sz="1400" b="0" strike="noStrike" spc="-1">
              <a:latin typeface="Arial"/>
            </a:endParaRPr>
          </a:p>
        </p:txBody>
      </p:sp>
      <p:sp>
        <p:nvSpPr>
          <p:cNvPr id="121" name="CustomShape 12"/>
          <p:cNvSpPr/>
          <p:nvPr/>
        </p:nvSpPr>
        <p:spPr>
          <a:xfrm>
            <a:off x="5573880" y="2593800"/>
            <a:ext cx="3644640" cy="11300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i="1" strike="noStrike" spc="-1" dirty="0">
                <a:solidFill>
                  <a:srgbClr val="000066"/>
                </a:solidFill>
                <a:latin typeface="Georgia"/>
                <a:ea typeface="Microsoft YaHei"/>
              </a:rPr>
              <a:t>Городское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9,8 </a:t>
            </a:r>
            <a:r>
              <a:rPr lang="ru-RU" sz="1400" b="1" i="1" strike="noStrike" spc="-1" dirty="0" err="1">
                <a:solidFill>
                  <a:srgbClr val="000066"/>
                </a:solidFill>
                <a:latin typeface="Georgia"/>
                <a:ea typeface="Microsoft YaHei"/>
              </a:rPr>
              <a:t>тыс.чел</a:t>
            </a:r>
            <a:r>
              <a:rPr lang="ru-RU" sz="1400" b="1" i="1" strike="noStrike" spc="-1" dirty="0">
                <a:solidFill>
                  <a:srgbClr val="000066"/>
                </a:solidFill>
                <a:latin typeface="Georgia"/>
                <a:ea typeface="Microsoft YaHei"/>
              </a:rPr>
              <a:t>.</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Сельское </a:t>
            </a:r>
            <a:endParaRPr lang="ru-RU" sz="1400" b="0" strike="noStrike" spc="-1" dirty="0">
              <a:latin typeface="Arial"/>
            </a:endParaRPr>
          </a:p>
          <a:p>
            <a:pPr>
              <a:lnSpc>
                <a:spcPct val="100000"/>
              </a:lnSpc>
            </a:pPr>
            <a:r>
              <a:rPr lang="ru-RU" sz="1400" b="1" i="1" strike="noStrike" spc="-1" dirty="0">
                <a:solidFill>
                  <a:srgbClr val="000066"/>
                </a:solidFill>
                <a:latin typeface="Georgia"/>
                <a:ea typeface="Microsoft YaHei"/>
              </a:rPr>
              <a:t>             население    </a:t>
            </a:r>
            <a:r>
              <a:rPr lang="ru-RU" sz="2000" b="1" i="1" strike="noStrike" spc="-1" dirty="0" smtClean="0">
                <a:solidFill>
                  <a:srgbClr val="C00000"/>
                </a:solidFill>
                <a:latin typeface="Georgia"/>
                <a:ea typeface="Microsoft YaHei"/>
              </a:rPr>
              <a:t>1,7 </a:t>
            </a:r>
            <a:r>
              <a:rPr lang="ru-RU" sz="1400" b="1" i="1" strike="noStrike" spc="-1" dirty="0">
                <a:solidFill>
                  <a:srgbClr val="000066"/>
                </a:solidFill>
                <a:latin typeface="Georgia"/>
                <a:ea typeface="Microsoft YaHei"/>
              </a:rPr>
              <a:t>тыс.</a:t>
            </a:r>
            <a:r>
              <a:rPr lang="ru-RU" sz="2000" b="1" i="1" strike="noStrike" spc="-1" dirty="0">
                <a:solidFill>
                  <a:srgbClr val="C00000"/>
                </a:solidFill>
                <a:latin typeface="Georgia"/>
                <a:ea typeface="Microsoft YaHei"/>
              </a:rPr>
              <a:t> </a:t>
            </a:r>
            <a:r>
              <a:rPr lang="ru-RU" sz="1400" b="1" i="1" strike="noStrike" spc="-1" dirty="0">
                <a:solidFill>
                  <a:srgbClr val="000066"/>
                </a:solidFill>
                <a:latin typeface="Georgia"/>
                <a:ea typeface="Microsoft YaHei"/>
              </a:rPr>
              <a:t>чел.</a:t>
            </a:r>
            <a:endParaRPr lang="ru-RU" sz="1400" b="0" strike="noStrike" spc="-1" dirty="0">
              <a:latin typeface="Arial"/>
            </a:endParaRPr>
          </a:p>
        </p:txBody>
      </p:sp>
      <p:sp>
        <p:nvSpPr>
          <p:cNvPr id="122" name="CustomShape 13"/>
          <p:cNvSpPr/>
          <p:nvPr/>
        </p:nvSpPr>
        <p:spPr>
          <a:xfrm>
            <a:off x="5573880" y="3876840"/>
            <a:ext cx="230328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городского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85,2%</a:t>
            </a:r>
            <a:endParaRPr lang="ru-RU" sz="2400" b="0" strike="noStrike" spc="-1" dirty="0">
              <a:latin typeface="Arial"/>
            </a:endParaRPr>
          </a:p>
        </p:txBody>
      </p:sp>
      <p:sp>
        <p:nvSpPr>
          <p:cNvPr id="123" name="CustomShape 14"/>
          <p:cNvSpPr/>
          <p:nvPr/>
        </p:nvSpPr>
        <p:spPr>
          <a:xfrm>
            <a:off x="6827760" y="4869000"/>
            <a:ext cx="2304720" cy="1098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i="1" strike="noStrike" spc="-1" dirty="0">
                <a:solidFill>
                  <a:srgbClr val="000066"/>
                </a:solidFill>
                <a:latin typeface="Georgia"/>
                <a:ea typeface="Microsoft YaHei"/>
              </a:rPr>
              <a:t>Доля сельского</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 населения в общей </a:t>
            </a:r>
            <a:endParaRPr lang="ru-RU" sz="1400" b="0" strike="noStrike" spc="-1" dirty="0">
              <a:latin typeface="Arial"/>
            </a:endParaRPr>
          </a:p>
          <a:p>
            <a:pPr algn="ctr">
              <a:lnSpc>
                <a:spcPct val="100000"/>
              </a:lnSpc>
            </a:pPr>
            <a:r>
              <a:rPr lang="ru-RU" sz="1400" b="1" i="1" strike="noStrike" spc="-1" dirty="0">
                <a:solidFill>
                  <a:srgbClr val="000066"/>
                </a:solidFill>
                <a:latin typeface="Georgia"/>
                <a:ea typeface="Microsoft YaHei"/>
              </a:rPr>
              <a:t>численности округа  </a:t>
            </a:r>
            <a:r>
              <a:rPr lang="ru-RU" sz="2400" b="1" i="1" strike="noStrike" spc="-1" dirty="0" smtClean="0">
                <a:solidFill>
                  <a:srgbClr val="C00000"/>
                </a:solidFill>
                <a:latin typeface="Georgia"/>
                <a:ea typeface="Microsoft YaHei"/>
              </a:rPr>
              <a:t>14,8%</a:t>
            </a:r>
            <a:endParaRPr lang="ru-RU" sz="2400" b="0" strike="noStrike" spc="-1" dirty="0">
              <a:latin typeface="Arial"/>
            </a:endParaRPr>
          </a:p>
        </p:txBody>
      </p:sp>
      <p:sp>
        <p:nvSpPr>
          <p:cNvPr id="124" name="CustomShape 15"/>
          <p:cNvSpPr/>
          <p:nvPr/>
        </p:nvSpPr>
        <p:spPr>
          <a:xfrm>
            <a:off x="2144880" y="1838160"/>
            <a:ext cx="3341160" cy="945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FFFF00"/>
                </a:solidFill>
                <a:latin typeface="Arial"/>
                <a:ea typeface="Microsoft YaHei"/>
              </a:rPr>
              <a:t>Численность населения в Республики Коми </a:t>
            </a:r>
            <a:endParaRPr lang="ru-RU" sz="1400" b="0" strike="noStrike" spc="-1" dirty="0">
              <a:latin typeface="Arial"/>
            </a:endParaRPr>
          </a:p>
          <a:p>
            <a:pPr algn="ctr">
              <a:lnSpc>
                <a:spcPct val="100000"/>
              </a:lnSpc>
            </a:pPr>
            <a:r>
              <a:rPr lang="ru-RU" sz="1400" b="1" strike="noStrike" spc="-1" dirty="0">
                <a:solidFill>
                  <a:srgbClr val="FFFF00"/>
                </a:solidFill>
                <a:latin typeface="Arial"/>
                <a:ea typeface="Microsoft YaHei"/>
              </a:rPr>
              <a:t>на </a:t>
            </a:r>
            <a:r>
              <a:rPr lang="ru-RU" sz="1400" b="1" strike="noStrike" spc="-1" dirty="0" smtClean="0">
                <a:solidFill>
                  <a:srgbClr val="FFFF00"/>
                </a:solidFill>
                <a:latin typeface="Arial"/>
                <a:ea typeface="Microsoft YaHei"/>
              </a:rPr>
              <a:t>01.01.2018 </a:t>
            </a:r>
            <a:r>
              <a:rPr lang="ru-RU" sz="1400" b="1" strike="noStrike" spc="-1" dirty="0">
                <a:solidFill>
                  <a:srgbClr val="FFFF00"/>
                </a:solidFill>
                <a:latin typeface="Arial"/>
                <a:ea typeface="Microsoft YaHei"/>
              </a:rPr>
              <a:t>год – </a:t>
            </a:r>
            <a:r>
              <a:rPr lang="ru-RU" sz="1400" b="1" strike="noStrike" spc="-1" dirty="0" smtClean="0">
                <a:solidFill>
                  <a:srgbClr val="FFFF00"/>
                </a:solidFill>
                <a:latin typeface="Arial"/>
                <a:ea typeface="Microsoft YaHei"/>
              </a:rPr>
              <a:t>840,9 </a:t>
            </a:r>
            <a:r>
              <a:rPr lang="ru-RU" sz="1400" b="1" strike="noStrike" spc="-1" dirty="0" err="1">
                <a:solidFill>
                  <a:srgbClr val="FFFF00"/>
                </a:solidFill>
                <a:latin typeface="Arial"/>
                <a:ea typeface="Microsoft YaHei"/>
              </a:rPr>
              <a:t>тыс.чел</a:t>
            </a:r>
            <a:r>
              <a:rPr lang="ru-RU" sz="1400" b="1" strike="noStrike" spc="-1" dirty="0">
                <a:solidFill>
                  <a:srgbClr val="FFFF00"/>
                </a:solidFill>
                <a:latin typeface="Arial"/>
                <a:ea typeface="Microsoft YaHei"/>
              </a:rPr>
              <a:t>.</a:t>
            </a:r>
            <a:endParaRPr lang="ru-RU" sz="1400" b="0" strike="noStrike" spc="-1" dirty="0">
              <a:latin typeface="Arial"/>
            </a:endParaRPr>
          </a:p>
          <a:p>
            <a:pPr algn="ctr">
              <a:lnSpc>
                <a:spcPct val="100000"/>
              </a:lnSpc>
            </a:pPr>
            <a:r>
              <a:rPr lang="ru-RU" sz="1400" b="1" strike="noStrike" spc="-1" dirty="0">
                <a:solidFill>
                  <a:srgbClr val="FFFF00"/>
                </a:solidFill>
                <a:latin typeface="Arial"/>
                <a:ea typeface="Microsoft YaHei"/>
              </a:rPr>
              <a:t>на </a:t>
            </a:r>
            <a:r>
              <a:rPr lang="ru-RU" sz="1400" b="1" strike="noStrike" spc="-1" dirty="0" smtClean="0">
                <a:solidFill>
                  <a:srgbClr val="FFFF00"/>
                </a:solidFill>
                <a:latin typeface="Arial"/>
                <a:ea typeface="Microsoft YaHei"/>
              </a:rPr>
              <a:t>01.01.2019 </a:t>
            </a:r>
            <a:r>
              <a:rPr lang="ru-RU" sz="1400" b="1" strike="noStrike" spc="-1" dirty="0">
                <a:solidFill>
                  <a:srgbClr val="FFFF00"/>
                </a:solidFill>
                <a:latin typeface="Arial"/>
                <a:ea typeface="Microsoft YaHei"/>
              </a:rPr>
              <a:t>год — </a:t>
            </a:r>
            <a:r>
              <a:rPr lang="ru-RU" sz="1400" b="1" strike="noStrike" spc="-1" dirty="0" smtClean="0">
                <a:solidFill>
                  <a:srgbClr val="FFFF00"/>
                </a:solidFill>
                <a:latin typeface="Arial"/>
                <a:ea typeface="Microsoft YaHei"/>
              </a:rPr>
              <a:t>830,2 </a:t>
            </a:r>
            <a:r>
              <a:rPr lang="ru-RU" sz="1400" b="1" strike="noStrike" spc="-1" dirty="0" err="1">
                <a:solidFill>
                  <a:srgbClr val="FFFF00"/>
                </a:solidFill>
                <a:latin typeface="Arial"/>
                <a:ea typeface="Microsoft YaHei"/>
              </a:rPr>
              <a:t>тыс.чел</a:t>
            </a:r>
            <a:r>
              <a:rPr lang="ru-RU" sz="1400" b="1" strike="noStrike" spc="-1" dirty="0">
                <a:solidFill>
                  <a:srgbClr val="FFFF00"/>
                </a:solidFill>
                <a:latin typeface="Arial"/>
                <a:ea typeface="Microsoft YaHei"/>
              </a:rPr>
              <a:t>.</a:t>
            </a:r>
            <a:endParaRPr lang="ru-RU" sz="1400" b="0" strike="noStrike" spc="-1" dirty="0">
              <a:latin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 name="Picture 1"/>
          <p:cNvPicPr/>
          <p:nvPr/>
        </p:nvPicPr>
        <p:blipFill>
          <a:blip r:embed="rId3"/>
          <a:stretch/>
        </p:blipFill>
        <p:spPr>
          <a:xfrm>
            <a:off x="0" y="0"/>
            <a:ext cx="9143640" cy="834840"/>
          </a:xfrm>
          <a:prstGeom prst="rect">
            <a:avLst/>
          </a:prstGeom>
          <a:ln>
            <a:noFill/>
          </a:ln>
        </p:spPr>
      </p:pic>
      <p:pic>
        <p:nvPicPr>
          <p:cNvPr id="410" name="Picture 2"/>
          <p:cNvPicPr/>
          <p:nvPr/>
        </p:nvPicPr>
        <p:blipFill>
          <a:blip r:embed="rId4"/>
          <a:stretch/>
        </p:blipFill>
        <p:spPr>
          <a:xfrm>
            <a:off x="2481120" y="835200"/>
            <a:ext cx="6497280" cy="5760720"/>
          </a:xfrm>
          <a:prstGeom prst="rect">
            <a:avLst/>
          </a:prstGeom>
          <a:ln>
            <a:noFill/>
          </a:ln>
        </p:spPr>
      </p:pic>
      <p:sp>
        <p:nvSpPr>
          <p:cNvPr id="411" name="CustomShape 1"/>
          <p:cNvSpPr/>
          <p:nvPr/>
        </p:nvSpPr>
        <p:spPr>
          <a:xfrm>
            <a:off x="2846520" y="129528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1</a:t>
            </a:r>
            <a:endParaRPr lang="ru-RU" sz="2400" b="0" strike="noStrike" spc="-1">
              <a:latin typeface="Arial"/>
            </a:endParaRPr>
          </a:p>
        </p:txBody>
      </p:sp>
      <p:sp>
        <p:nvSpPr>
          <p:cNvPr id="412" name="CustomShape 2"/>
          <p:cNvSpPr/>
          <p:nvPr/>
        </p:nvSpPr>
        <p:spPr>
          <a:xfrm>
            <a:off x="3351240" y="234936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2</a:t>
            </a:r>
            <a:endParaRPr lang="ru-RU" sz="2400" b="0" strike="noStrike" spc="-1">
              <a:latin typeface="Arial"/>
            </a:endParaRPr>
          </a:p>
        </p:txBody>
      </p:sp>
      <p:sp>
        <p:nvSpPr>
          <p:cNvPr id="413" name="CustomShape 3"/>
          <p:cNvSpPr/>
          <p:nvPr/>
        </p:nvSpPr>
        <p:spPr>
          <a:xfrm>
            <a:off x="3541680" y="34560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3</a:t>
            </a:r>
            <a:endParaRPr lang="ru-RU" sz="2400" b="0" strike="noStrike" spc="-1">
              <a:latin typeface="Arial"/>
            </a:endParaRPr>
          </a:p>
        </p:txBody>
      </p:sp>
      <p:sp>
        <p:nvSpPr>
          <p:cNvPr id="414" name="CustomShape 4"/>
          <p:cNvSpPr/>
          <p:nvPr/>
        </p:nvSpPr>
        <p:spPr>
          <a:xfrm>
            <a:off x="3286080" y="453060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4</a:t>
            </a:r>
            <a:endParaRPr lang="ru-RU" sz="2400" b="0" strike="noStrike" spc="-1">
              <a:latin typeface="Arial"/>
            </a:endParaRPr>
          </a:p>
        </p:txBody>
      </p:sp>
      <p:sp>
        <p:nvSpPr>
          <p:cNvPr id="415" name="CustomShape 5"/>
          <p:cNvSpPr/>
          <p:nvPr/>
        </p:nvSpPr>
        <p:spPr>
          <a:xfrm>
            <a:off x="2819520" y="5614920"/>
            <a:ext cx="334440" cy="4597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400" b="1" strike="noStrike" spc="-1">
                <a:solidFill>
                  <a:srgbClr val="000000"/>
                </a:solidFill>
                <a:latin typeface="Calibri"/>
                <a:ea typeface="Microsoft YaHei"/>
              </a:rPr>
              <a:t>5</a:t>
            </a:r>
            <a:endParaRPr lang="ru-RU" sz="2400" b="0" strike="noStrike" spc="-1">
              <a:latin typeface="Arial"/>
            </a:endParaRPr>
          </a:p>
        </p:txBody>
      </p:sp>
      <p:pic>
        <p:nvPicPr>
          <p:cNvPr id="416" name="Picture 8"/>
          <p:cNvPicPr/>
          <p:nvPr/>
        </p:nvPicPr>
        <p:blipFill>
          <a:blip r:embed="rId5"/>
          <a:stretch/>
        </p:blipFill>
        <p:spPr>
          <a:xfrm>
            <a:off x="96840" y="981000"/>
            <a:ext cx="2457000" cy="3285720"/>
          </a:xfrm>
          <a:prstGeom prst="rect">
            <a:avLst/>
          </a:prstGeom>
          <a:ln>
            <a:noFill/>
          </a:ln>
        </p:spPr>
      </p:pic>
      <p:pic>
        <p:nvPicPr>
          <p:cNvPr id="417" name="Picture 9"/>
          <p:cNvPicPr/>
          <p:nvPr/>
        </p:nvPicPr>
        <p:blipFill>
          <a:blip r:embed="rId6"/>
          <a:stretch/>
        </p:blipFill>
        <p:spPr>
          <a:xfrm>
            <a:off x="444600" y="2914560"/>
            <a:ext cx="2584080" cy="3625560"/>
          </a:xfrm>
          <a:prstGeom prst="rect">
            <a:avLst/>
          </a:prstGeom>
          <a:ln>
            <a:noFill/>
          </a:ln>
        </p:spPr>
      </p:pic>
      <p:pic>
        <p:nvPicPr>
          <p:cNvPr id="418" name="Picture 10"/>
          <p:cNvPicPr/>
          <p:nvPr/>
        </p:nvPicPr>
        <p:blipFill>
          <a:blip r:embed="rId7"/>
          <a:stretch/>
        </p:blipFill>
        <p:spPr>
          <a:xfrm>
            <a:off x="122400" y="5065560"/>
            <a:ext cx="2163240" cy="3200040"/>
          </a:xfrm>
          <a:prstGeom prst="rect">
            <a:avLst/>
          </a:prstGeom>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Заголовок 1"/>
          <p:cNvSpPr txBox="1">
            <a:spLocks/>
          </p:cNvSpPr>
          <p:nvPr/>
        </p:nvSpPr>
        <p:spPr>
          <a:xfrm>
            <a:off x="0" y="3852"/>
            <a:ext cx="9144000" cy="61683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Социально - значимые решения</a:t>
            </a:r>
          </a:p>
          <a:p>
            <a:r>
              <a:rPr lang="ru-RU" sz="2000" b="1" spc="-1" dirty="0" smtClean="0">
                <a:solidFill>
                  <a:srgbClr val="21409A"/>
                </a:solidFill>
                <a:latin typeface="Times New Roman"/>
              </a:rPr>
              <a:t>2019 – 2020 годы</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908827030"/>
              </p:ext>
            </p:extLst>
          </p:nvPr>
        </p:nvGraphicFramePr>
        <p:xfrm>
          <a:off x="179512" y="3284984"/>
          <a:ext cx="3816424" cy="3474720"/>
        </p:xfrm>
        <a:graphic>
          <a:graphicData uri="http://schemas.openxmlformats.org/drawingml/2006/table">
            <a:tbl>
              <a:tblPr firstRow="1" bandRow="1">
                <a:tableStyleId>{5C22544A-7EE6-4342-B048-85BDC9FD1C3A}</a:tableStyleId>
              </a:tblPr>
              <a:tblGrid>
                <a:gridCol w="3816424"/>
              </a:tblGrid>
              <a:tr h="259229">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2019 год</a:t>
                      </a:r>
                      <a:endParaRPr lang="ru-RU" dirty="0">
                        <a:solidFill>
                          <a:schemeClr val="tx1"/>
                        </a:solidFill>
                        <a:latin typeface="Times New Roman" panose="02020603050405020304" pitchFamily="18" charset="0"/>
                        <a:cs typeface="Times New Roman" panose="02020603050405020304" pitchFamily="18" charset="0"/>
                      </a:endParaRPr>
                    </a:p>
                  </a:txBody>
                  <a:tcPr/>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tc>
              </a:tr>
              <a:tr h="194422">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tc>
              </a:tr>
              <a:tr h="324036">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tc>
              </a:tr>
              <a:tr h="45365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Приведение в нормативное состояние беговой дорожки за счет средств от ООО «Газпром </a:t>
                      </a:r>
                      <a:r>
                        <a:rPr kumimoji="0" lang="ru-RU" sz="1200" kern="1200" dirty="0" err="1" smtClean="0">
                          <a:solidFill>
                            <a:schemeClr val="dk1"/>
                          </a:solidFill>
                          <a:effectLst/>
                          <a:latin typeface="Times New Roman" panose="02020603050405020304" pitchFamily="18" charset="0"/>
                          <a:ea typeface="+mn-ea"/>
                          <a:cs typeface="Times New Roman" panose="02020603050405020304" pitchFamily="18" charset="0"/>
                        </a:rPr>
                        <a:t>трансгаз</a:t>
                      </a: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 Ухта»</a:t>
                      </a:r>
                      <a:endParaRPr lang="ru-RU" sz="1200" dirty="0">
                        <a:latin typeface="Times New Roman" panose="02020603050405020304" pitchFamily="18" charset="0"/>
                        <a:cs typeface="Times New Roman" panose="02020603050405020304" pitchFamily="18" charset="0"/>
                      </a:endParaRPr>
                    </a:p>
                  </a:txBody>
                  <a:tcPr/>
                </a:tc>
              </a:tr>
              <a:tr h="453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Проведение ремонтных работ в МБОУ «СОШ № 2 им. Г.В. Кравченко» г. Вуктыл и МБОУ «СОШ № 1» за счет средств от ООО «Лукойл»</a:t>
                      </a:r>
                      <a:endParaRPr lang="ru-RU" sz="1200" dirty="0">
                        <a:latin typeface="Times New Roman" panose="02020603050405020304" pitchFamily="18" charset="0"/>
                        <a:cs typeface="Times New Roman" panose="02020603050405020304" pitchFamily="18" charset="0"/>
                      </a:endParaRPr>
                    </a:p>
                  </a:txBody>
                  <a:tcPr/>
                </a:tc>
              </a:tr>
            </a:tbl>
          </a:graphicData>
        </a:graphic>
      </p:graphicFrame>
      <p:graphicFrame>
        <p:nvGraphicFramePr>
          <p:cNvPr id="15" name="Таблица 14"/>
          <p:cNvGraphicFramePr>
            <a:graphicFrameLocks noGrp="1"/>
          </p:cNvGraphicFramePr>
          <p:nvPr>
            <p:extLst>
              <p:ext uri="{D42A27DB-BD31-4B8C-83A1-F6EECF244321}">
                <p14:modId xmlns:p14="http://schemas.microsoft.com/office/powerpoint/2010/main" val="1455682436"/>
              </p:ext>
            </p:extLst>
          </p:nvPr>
        </p:nvGraphicFramePr>
        <p:xfrm>
          <a:off x="4860032" y="3356992"/>
          <a:ext cx="3816424" cy="3330370"/>
        </p:xfrm>
        <a:graphic>
          <a:graphicData uri="http://schemas.openxmlformats.org/drawingml/2006/table">
            <a:tbl>
              <a:tblPr firstRow="1" bandRow="1">
                <a:tableStyleId>{5C22544A-7EE6-4342-B048-85BDC9FD1C3A}</a:tableStyleId>
              </a:tblPr>
              <a:tblGrid>
                <a:gridCol w="3816424"/>
              </a:tblGrid>
              <a:tr h="666074">
                <a:tc>
                  <a:txBody>
                    <a:bodyPr/>
                    <a:lstStyle/>
                    <a:p>
                      <a:pPr algn="ctr"/>
                      <a:r>
                        <a:rPr lang="ru-RU" dirty="0" smtClean="0">
                          <a:solidFill>
                            <a:schemeClr val="tx1"/>
                          </a:solidFill>
                          <a:latin typeface="Times New Roman" panose="02020603050405020304" pitchFamily="18" charset="0"/>
                          <a:cs typeface="Times New Roman" panose="02020603050405020304" pitchFamily="18" charset="0"/>
                        </a:rPr>
                        <a:t>2020 год</a:t>
                      </a:r>
                      <a:endParaRPr lang="ru-RU" dirty="0">
                        <a:solidFill>
                          <a:schemeClr val="tx1"/>
                        </a:solidFill>
                        <a:latin typeface="Times New Roman" panose="02020603050405020304" pitchFamily="18" charset="0"/>
                        <a:cs typeface="Times New Roman" panose="02020603050405020304" pitchFamily="18" charset="0"/>
                      </a:endParaRPr>
                    </a:p>
                  </a:txBody>
                  <a:tcPr/>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tc>
              </a:tr>
              <a:tr h="666074">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a:t>
                      </a:r>
                      <a:endParaRPr lang="ru-RU" sz="1200" b="0" strike="noStrike" spc="-1" dirty="0" smtClean="0">
                        <a:latin typeface="Times New Roman" panose="02020603050405020304" pitchFamily="18" charset="0"/>
                        <a:cs typeface="Times New Roman" panose="02020603050405020304" pitchFamily="18" charset="0"/>
                      </a:endParaRPr>
                    </a:p>
                    <a:p>
                      <a:pPr algn="ct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dirty="0">
                          <a:latin typeface="Times New Roman" panose="02020603050405020304" pitchFamily="18" charset="0"/>
                          <a:cs typeface="Times New Roman" panose="02020603050405020304" pitchFamily="18" charset="0"/>
                        </a:rPr>
                        <a:t>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tc>
              </a:tr>
              <a:tr h="666074">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kern="1200" dirty="0" smtClean="0">
                          <a:solidFill>
                            <a:schemeClr val="dk1"/>
                          </a:solidFill>
                          <a:effectLst/>
                          <a:latin typeface="Times New Roman" panose="02020603050405020304" pitchFamily="18" charset="0"/>
                          <a:ea typeface="+mn-ea"/>
                          <a:cs typeface="Times New Roman" panose="02020603050405020304" pitchFamily="18" charset="0"/>
                        </a:rPr>
                        <a:t>Продолжить работы по приведению в нормативное состояние беговой дорожки</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3" name="Прямоугольник 2"/>
          <p:cNvSpPr/>
          <p:nvPr/>
        </p:nvSpPr>
        <p:spPr>
          <a:xfrm>
            <a:off x="5328" y="653872"/>
            <a:ext cx="8928992" cy="2862322"/>
          </a:xfrm>
          <a:prstGeom prst="rect">
            <a:avLst/>
          </a:prstGeom>
        </p:spPr>
        <p:txBody>
          <a:bodyPr wrap="square">
            <a:spAutoFit/>
          </a:bodyPr>
          <a:lstStyle/>
          <a:p>
            <a:pPr algn="just"/>
            <a:r>
              <a:rPr lang="ru-RU" sz="1200" dirty="0" smtClean="0">
                <a:latin typeface="Times New Roman" panose="02020603050405020304" pitchFamily="18" charset="0"/>
                <a:cs typeface="Times New Roman" panose="02020603050405020304" pitchFamily="18" charset="0"/>
              </a:rPr>
              <a:t>	Расчет </a:t>
            </a:r>
            <a:r>
              <a:rPr lang="ru-RU" sz="1200" dirty="0">
                <a:latin typeface="Times New Roman" panose="02020603050405020304" pitchFamily="18" charset="0"/>
                <a:cs typeface="Times New Roman" panose="02020603050405020304" pitchFamily="18" charset="0"/>
              </a:rPr>
              <a:t>прогнозных показателей поступления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 осуществлен с учётом динамики их поступления за предыдущие годы и ожидаемого исполнения доходной части бюджета </a:t>
            </a:r>
            <a:r>
              <a:rPr lang="ru-RU" sz="1200" dirty="0" smtClean="0">
                <a:latin typeface="Times New Roman" panose="02020603050405020304" pitchFamily="18" charset="0"/>
                <a:cs typeface="Times New Roman" panose="02020603050405020304" pitchFamily="18" charset="0"/>
              </a:rPr>
              <a:t>МО ГО «Вуктыл» по </a:t>
            </a:r>
            <a:r>
              <a:rPr lang="ru-RU" sz="1200" dirty="0">
                <a:latin typeface="Times New Roman" panose="02020603050405020304" pitchFamily="18" charset="0"/>
                <a:cs typeface="Times New Roman" panose="02020603050405020304" pitchFamily="18" charset="0"/>
              </a:rPr>
              <a:t>налоговым и неналоговым доходам </a:t>
            </a:r>
            <a:r>
              <a:rPr lang="ru-RU" sz="1200" dirty="0" smtClean="0">
                <a:latin typeface="Times New Roman" panose="02020603050405020304" pitchFamily="18" charset="0"/>
                <a:cs typeface="Times New Roman" panose="02020603050405020304" pitchFamily="18" charset="0"/>
              </a:rPr>
              <a:t>за </a:t>
            </a:r>
            <a:r>
              <a:rPr lang="ru-RU" sz="1200" dirty="0">
                <a:latin typeface="Times New Roman" panose="02020603050405020304" pitchFamily="18" charset="0"/>
                <a:cs typeface="Times New Roman" panose="02020603050405020304" pitchFamily="18" charset="0"/>
              </a:rPr>
              <a:t>2019 год. Основными </a:t>
            </a:r>
            <a:r>
              <a:rPr lang="ru-RU" sz="1200" dirty="0" smtClean="0">
                <a:latin typeface="Times New Roman" panose="02020603050405020304" pitchFamily="18" charset="0"/>
                <a:cs typeface="Times New Roman" panose="02020603050405020304" pitchFamily="18" charset="0"/>
              </a:rPr>
              <a:t>доходными </a:t>
            </a:r>
            <a:r>
              <a:rPr lang="ru-RU" sz="1200" dirty="0">
                <a:latin typeface="Times New Roman" panose="02020603050405020304" pitchFamily="18" charset="0"/>
                <a:cs typeface="Times New Roman" panose="02020603050405020304" pitchFamily="18" charset="0"/>
              </a:rPr>
              <a:t>источниками налоговых и неналоговых доходов, как и в предыдущие годы, остаются НДФЛ и доходы от использования имущества, находящегося в муниципальной собственности, которые </a:t>
            </a:r>
            <a:r>
              <a:rPr lang="ru-RU" sz="1200" dirty="0" smtClean="0">
                <a:latin typeface="Times New Roman" panose="02020603050405020304" pitchFamily="18" charset="0"/>
                <a:cs typeface="Times New Roman" panose="02020603050405020304" pitchFamily="18" charset="0"/>
              </a:rPr>
              <a:t>составляют </a:t>
            </a:r>
            <a:r>
              <a:rPr lang="ru-RU" sz="1200" dirty="0">
                <a:latin typeface="Times New Roman" panose="02020603050405020304" pitchFamily="18" charset="0"/>
                <a:cs typeface="Times New Roman" panose="02020603050405020304" pitchFamily="18" charset="0"/>
              </a:rPr>
              <a:t>более 85 процентов от общего объема налоговых и неналоговых доходов бюджета </a:t>
            </a:r>
            <a:r>
              <a:rPr lang="ru-RU" sz="1200" dirty="0" smtClean="0">
                <a:latin typeface="Times New Roman" panose="02020603050405020304" pitchFamily="18" charset="0"/>
                <a:cs typeface="Times New Roman" panose="02020603050405020304" pitchFamily="18" charset="0"/>
              </a:rPr>
              <a:t>МО ГО «Вуктыл</a:t>
            </a:r>
            <a:r>
              <a:rPr lang="ru-RU" sz="1200" dirty="0">
                <a:latin typeface="Times New Roman" panose="02020603050405020304" pitchFamily="18" charset="0"/>
                <a:cs typeface="Times New Roman" panose="02020603050405020304" pitchFamily="18" charset="0"/>
              </a:rPr>
              <a:t>».</a:t>
            </a:r>
          </a:p>
          <a:p>
            <a:pPr algn="just"/>
            <a:r>
              <a:rPr lang="ru-RU" sz="1200" dirty="0" smtClean="0">
                <a:latin typeface="Times New Roman" panose="02020603050405020304" pitchFamily="18" charset="0"/>
                <a:cs typeface="Times New Roman" panose="02020603050405020304" pitchFamily="18" charset="0"/>
              </a:rPr>
              <a:t>	Расходная </a:t>
            </a:r>
            <a:r>
              <a:rPr lang="ru-RU" sz="1200" dirty="0">
                <a:latin typeface="Times New Roman" panose="02020603050405020304" pitchFamily="18" charset="0"/>
                <a:cs typeface="Times New Roman" panose="02020603050405020304" pitchFamily="18" charset="0"/>
              </a:rPr>
              <a:t>часть бюджета МО ГО «Вуктыл» сформирована исходя из следующих приоритетов:</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обеспечение сбалансированности и устойчивости бюджетной системы МО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формирование и исполнение бюджета МО ГО «Вуктыл» на базе муниципальных программ ГО «Вуктыл»;</a:t>
            </a:r>
          </a:p>
          <a:p>
            <a:pPr marL="171450" indent="-171450" algn="just">
              <a:buFont typeface="Wingdings" panose="05000000000000000000" pitchFamily="2" charset="2"/>
              <a:buChar char="Ø"/>
            </a:pPr>
            <a:r>
              <a:rPr lang="ru-RU" sz="1200" dirty="0">
                <a:latin typeface="Times New Roman" panose="02020603050405020304" pitchFamily="18" charset="0"/>
                <a:cs typeface="Times New Roman" panose="02020603050405020304" pitchFamily="18" charset="0"/>
              </a:rPr>
              <a:t>совершенствование системы заказов на поставки товаров, выполнение работ, оказание услуг для муниципальных нужд ГО «Вуктыл».</a:t>
            </a:r>
          </a:p>
          <a:p>
            <a:pPr algn="just"/>
            <a:r>
              <a:rPr lang="ru-RU" sz="1200" dirty="0" smtClean="0">
                <a:latin typeface="Times New Roman" panose="02020603050405020304" pitchFamily="18" charset="0"/>
                <a:cs typeface="Times New Roman" panose="02020603050405020304" pitchFamily="18" charset="0"/>
              </a:rPr>
              <a:t>	Бюджет </a:t>
            </a:r>
            <a:r>
              <a:rPr lang="ru-RU" sz="1200" dirty="0">
                <a:latin typeface="Times New Roman" panose="02020603050405020304" pitchFamily="18" charset="0"/>
                <a:cs typeface="Times New Roman" panose="02020603050405020304" pitchFamily="18" charset="0"/>
              </a:rPr>
              <a:t>МО ГО «Вуктыл» на 2020 год </a:t>
            </a:r>
            <a:r>
              <a:rPr lang="ru-RU" sz="1200" dirty="0" smtClean="0">
                <a:latin typeface="Times New Roman" panose="02020603050405020304" pitchFamily="18" charset="0"/>
                <a:cs typeface="Times New Roman" panose="02020603050405020304" pitchFamily="18" charset="0"/>
              </a:rPr>
              <a:t>как </a:t>
            </a:r>
            <a:r>
              <a:rPr lang="ru-RU" sz="1200" dirty="0">
                <a:latin typeface="Times New Roman" panose="02020603050405020304" pitchFamily="18" charset="0"/>
                <a:cs typeface="Times New Roman" panose="02020603050405020304" pitchFamily="18" charset="0"/>
              </a:rPr>
              <a:t>и в 2019 году направлен </a:t>
            </a:r>
            <a:r>
              <a:rPr lang="ru-RU" sz="1200" dirty="0" smtClean="0">
                <a:latin typeface="Times New Roman" panose="02020603050405020304" pitchFamily="18" charset="0"/>
                <a:cs typeface="Times New Roman" panose="02020603050405020304" pitchFamily="18" charset="0"/>
              </a:rPr>
              <a:t>на </a:t>
            </a:r>
            <a:r>
              <a:rPr lang="ru-RU" sz="1200" dirty="0">
                <a:latin typeface="Times New Roman" panose="02020603050405020304" pitchFamily="18" charset="0"/>
                <a:cs typeface="Times New Roman" panose="02020603050405020304" pitchFamily="18" charset="0"/>
              </a:rPr>
              <a:t>исполнение социально значимых расходных обязательств,  </a:t>
            </a:r>
            <a:r>
              <a:rPr lang="ru-RU" sz="1200" dirty="0" smtClean="0">
                <a:latin typeface="Times New Roman" panose="02020603050405020304" pitchFamily="18" charset="0"/>
                <a:cs typeface="Times New Roman" panose="02020603050405020304" pitchFamily="18" charset="0"/>
              </a:rPr>
              <a:t>в </a:t>
            </a:r>
            <a:r>
              <a:rPr lang="ru-RU" sz="1200" dirty="0">
                <a:latin typeface="Times New Roman" panose="02020603050405020304" pitchFamily="18" charset="0"/>
                <a:cs typeface="Times New Roman" panose="02020603050405020304" pitchFamily="18" charset="0"/>
              </a:rPr>
              <a:t>том числе выполнение задач, поставленных майскими указами Президента </a:t>
            </a:r>
            <a:r>
              <a:rPr lang="ru-RU" sz="1200" dirty="0" smtClean="0">
                <a:latin typeface="Times New Roman" panose="02020603050405020304" pitchFamily="18" charset="0"/>
                <a:cs typeface="Times New Roman" panose="02020603050405020304" pitchFamily="18" charset="0"/>
              </a:rPr>
              <a:t>РФ, индексацию </a:t>
            </a:r>
            <a:r>
              <a:rPr lang="ru-RU" sz="1200" dirty="0">
                <a:latin typeface="Times New Roman" panose="02020603050405020304" pitchFamily="18" charset="0"/>
                <a:cs typeface="Times New Roman" panose="02020603050405020304" pitchFamily="18" charset="0"/>
              </a:rPr>
              <a:t>расходов на оплату труда работникам </a:t>
            </a:r>
            <a:r>
              <a:rPr lang="ru-RU" sz="1200" dirty="0" smtClean="0">
                <a:latin typeface="Times New Roman" panose="02020603050405020304" pitchFamily="18" charset="0"/>
                <a:cs typeface="Times New Roman" panose="02020603050405020304" pitchFamily="18" charset="0"/>
              </a:rPr>
              <a:t>бюджетной сферы, </a:t>
            </a:r>
            <a:r>
              <a:rPr lang="ru-RU" sz="1200" dirty="0">
                <a:latin typeface="Times New Roman" panose="02020603050405020304" pitchFamily="18" charset="0"/>
                <a:cs typeface="Times New Roman" panose="02020603050405020304" pitchFamily="18" charset="0"/>
              </a:rPr>
              <a:t>на которых не распространяются майские указы Президента </a:t>
            </a:r>
            <a:r>
              <a:rPr lang="ru-RU" sz="1200" dirty="0" smtClean="0">
                <a:latin typeface="Times New Roman" panose="02020603050405020304" pitchFamily="18" charset="0"/>
                <a:cs typeface="Times New Roman" panose="02020603050405020304" pitchFamily="18" charset="0"/>
              </a:rPr>
              <a:t>РФ, оптимизацию </a:t>
            </a:r>
            <a:r>
              <a:rPr lang="ru-RU" sz="1200" dirty="0">
                <a:latin typeface="Times New Roman" panose="02020603050405020304" pitchFamily="18" charset="0"/>
                <a:cs typeface="Times New Roman" panose="02020603050405020304" pitchFamily="18" charset="0"/>
              </a:rPr>
              <a:t>неэффективных расходов, </a:t>
            </a:r>
            <a:r>
              <a:rPr lang="ru-RU" sz="1200" dirty="0" smtClean="0">
                <a:latin typeface="Times New Roman" panose="02020603050405020304" pitchFamily="18" charset="0"/>
                <a:cs typeface="Times New Roman" panose="02020603050405020304" pitchFamily="18" charset="0"/>
              </a:rPr>
              <a:t>перераспределение </a:t>
            </a:r>
            <a:r>
              <a:rPr lang="ru-RU" sz="1200" dirty="0">
                <a:latin typeface="Times New Roman" panose="02020603050405020304" pitchFamily="18" charset="0"/>
                <a:cs typeface="Times New Roman" panose="02020603050405020304" pitchFamily="18" charset="0"/>
              </a:rPr>
              <a:t>бюджетных средств на реализацию приоритетных задач.</a:t>
            </a:r>
          </a:p>
          <a:p>
            <a:pPr algn="ct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8972669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 name="Picture 1"/>
          <p:cNvPicPr/>
          <p:nvPr/>
        </p:nvPicPr>
        <p:blipFill>
          <a:blip r:embed="rId3"/>
          <a:stretch/>
        </p:blipFill>
        <p:spPr>
          <a:xfrm>
            <a:off x="0" y="-12600"/>
            <a:ext cx="9144000" cy="1238040"/>
          </a:xfrm>
          <a:prstGeom prst="rect">
            <a:avLst/>
          </a:prstGeom>
          <a:ln>
            <a:noFill/>
          </a:ln>
        </p:spPr>
      </p:pic>
      <p:sp>
        <p:nvSpPr>
          <p:cNvPr id="425" name="CustomShape 2"/>
          <p:cNvSpPr/>
          <p:nvPr/>
        </p:nvSpPr>
        <p:spPr>
          <a:xfrm>
            <a:off x="19368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434 483,9</a:t>
            </a:r>
            <a:endParaRPr lang="ru-RU" sz="1800" b="0" strike="noStrike" spc="-1" dirty="0">
              <a:latin typeface="Arial"/>
            </a:endParaRPr>
          </a:p>
        </p:txBody>
      </p:sp>
      <p:sp>
        <p:nvSpPr>
          <p:cNvPr id="427" name="CustomShape 4"/>
          <p:cNvSpPr/>
          <p:nvPr/>
        </p:nvSpPr>
        <p:spPr>
          <a:xfrm>
            <a:off x="3311640" y="568332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332 733,6</a:t>
            </a:r>
            <a:endParaRPr lang="ru-RU" sz="1800" b="0" strike="noStrike" spc="-1" dirty="0">
              <a:latin typeface="Arial"/>
            </a:endParaRPr>
          </a:p>
        </p:txBody>
      </p:sp>
      <p:sp>
        <p:nvSpPr>
          <p:cNvPr id="429" name="CustomShape 6"/>
          <p:cNvSpPr/>
          <p:nvPr/>
        </p:nvSpPr>
        <p:spPr>
          <a:xfrm>
            <a:off x="6313320" y="5688000"/>
            <a:ext cx="2037960" cy="3646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gn="ctr">
              <a:lnSpc>
                <a:spcPct val="100000"/>
              </a:lnSpc>
            </a:pPr>
            <a:r>
              <a:rPr lang="ru-RU" sz="1800" b="1" i="1" strike="noStrike" spc="-1" dirty="0">
                <a:solidFill>
                  <a:srgbClr val="000000"/>
                </a:solidFill>
                <a:latin typeface="Arial"/>
                <a:ea typeface="Microsoft YaHei"/>
              </a:rPr>
              <a:t>Всего </a:t>
            </a:r>
            <a:r>
              <a:rPr lang="ru-RU" sz="1800" b="1" i="1" strike="noStrike" spc="-1" dirty="0" smtClean="0">
                <a:solidFill>
                  <a:srgbClr val="000000"/>
                </a:solidFill>
                <a:latin typeface="Arial"/>
                <a:ea typeface="Microsoft YaHei"/>
              </a:rPr>
              <a:t>337 986,1</a:t>
            </a:r>
            <a:endParaRPr lang="ru-RU" sz="18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1329956716"/>
              </p:ext>
            </p:extLst>
          </p:nvPr>
        </p:nvGraphicFramePr>
        <p:xfrm>
          <a:off x="9168" y="1287200"/>
          <a:ext cx="3888432" cy="374432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3326478746"/>
              </p:ext>
            </p:extLst>
          </p:nvPr>
        </p:nvGraphicFramePr>
        <p:xfrm>
          <a:off x="2987824" y="1340768"/>
          <a:ext cx="3888432" cy="374432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6" name="Диаграмма 15"/>
          <p:cNvGraphicFramePr/>
          <p:nvPr>
            <p:extLst>
              <p:ext uri="{D42A27DB-BD31-4B8C-83A1-F6EECF244321}">
                <p14:modId xmlns:p14="http://schemas.microsoft.com/office/powerpoint/2010/main" val="477858085"/>
              </p:ext>
            </p:extLst>
          </p:nvPr>
        </p:nvGraphicFramePr>
        <p:xfrm>
          <a:off x="6012160" y="1340768"/>
          <a:ext cx="3888432" cy="3744320"/>
        </p:xfrm>
        <a:graphic>
          <a:graphicData uri="http://schemas.openxmlformats.org/drawingml/2006/chart">
            <c:chart xmlns:c="http://schemas.openxmlformats.org/drawingml/2006/chart" xmlns:r="http://schemas.openxmlformats.org/officeDocument/2006/relationships" r:id="rId6"/>
          </a:graphicData>
        </a:graphic>
      </p:graphicFrame>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 name="CustomShape 1"/>
          <p:cNvSpPr/>
          <p:nvPr/>
        </p:nvSpPr>
        <p:spPr>
          <a:xfrm>
            <a:off x="1963064" y="704672"/>
            <a:ext cx="3384360" cy="3441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00"/>
                </a:solidFill>
                <a:latin typeface="Calibri"/>
                <a:ea typeface="Microsoft YaHei"/>
              </a:rPr>
              <a:t>Динамика доходов и расходов бюджета</a:t>
            </a:r>
            <a:endParaRPr lang="ru-RU" sz="14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91308740"/>
              </p:ext>
            </p:extLst>
          </p:nvPr>
        </p:nvGraphicFramePr>
        <p:xfrm>
          <a:off x="0" y="1010072"/>
          <a:ext cx="8928992" cy="3659992"/>
        </p:xfrm>
        <a:graphic>
          <a:graphicData uri="http://schemas.openxmlformats.org/drawingml/2006/chart">
            <c:chart xmlns:c="http://schemas.openxmlformats.org/drawingml/2006/chart" xmlns:r="http://schemas.openxmlformats.org/officeDocument/2006/relationships" r:id="rId3"/>
          </a:graphicData>
        </a:graphic>
      </p:graphicFrame>
      <p:sp>
        <p:nvSpPr>
          <p:cNvPr id="8" name="Заголовок 1"/>
          <p:cNvSpPr txBox="1">
            <a:spLocks/>
          </p:cNvSpPr>
          <p:nvPr/>
        </p:nvSpPr>
        <p:spPr>
          <a:xfrm>
            <a:off x="0" y="3852"/>
            <a:ext cx="9144000" cy="61683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Основные характеристики бюджета МО ГО «Вуктыл», руб.</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1868167713"/>
              </p:ext>
            </p:extLst>
          </p:nvPr>
        </p:nvGraphicFramePr>
        <p:xfrm>
          <a:off x="107504" y="4843448"/>
          <a:ext cx="8928992" cy="1897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Диаграмма 11"/>
          <p:cNvGraphicFramePr/>
          <p:nvPr>
            <p:extLst>
              <p:ext uri="{D42A27DB-BD31-4B8C-83A1-F6EECF244321}">
                <p14:modId xmlns:p14="http://schemas.microsoft.com/office/powerpoint/2010/main" val="2244061298"/>
              </p:ext>
            </p:extLst>
          </p:nvPr>
        </p:nvGraphicFramePr>
        <p:xfrm>
          <a:off x="-180528" y="836712"/>
          <a:ext cx="3528392" cy="568863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Диаграмма 12"/>
          <p:cNvGraphicFramePr/>
          <p:nvPr>
            <p:extLst>
              <p:ext uri="{D42A27DB-BD31-4B8C-83A1-F6EECF244321}">
                <p14:modId xmlns:p14="http://schemas.microsoft.com/office/powerpoint/2010/main" val="1692656730"/>
              </p:ext>
            </p:extLst>
          </p:nvPr>
        </p:nvGraphicFramePr>
        <p:xfrm>
          <a:off x="2915816" y="836712"/>
          <a:ext cx="3528392" cy="568863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Диаграмма 13"/>
          <p:cNvGraphicFramePr/>
          <p:nvPr>
            <p:extLst>
              <p:ext uri="{D42A27DB-BD31-4B8C-83A1-F6EECF244321}">
                <p14:modId xmlns:p14="http://schemas.microsoft.com/office/powerpoint/2010/main" val="1869316972"/>
              </p:ext>
            </p:extLst>
          </p:nvPr>
        </p:nvGraphicFramePr>
        <p:xfrm>
          <a:off x="5940152" y="836712"/>
          <a:ext cx="3528392" cy="5688632"/>
        </p:xfrm>
        <a:graphic>
          <a:graphicData uri="http://schemas.openxmlformats.org/drawingml/2006/chart">
            <c:chart xmlns:c="http://schemas.openxmlformats.org/drawingml/2006/chart" xmlns:r="http://schemas.openxmlformats.org/officeDocument/2006/relationships" r:id="rId5"/>
          </a:graphicData>
        </a:graphic>
      </p:graphicFrame>
      <p:sp>
        <p:nvSpPr>
          <p:cNvPr id="15" name="Заголовок 1"/>
          <p:cNvSpPr txBox="1">
            <a:spLocks/>
          </p:cNvSpPr>
          <p:nvPr/>
        </p:nvSpPr>
        <p:spPr>
          <a:xfrm>
            <a:off x="0" y="3852"/>
            <a:ext cx="9144000" cy="1022760"/>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доходной части бюджета МО ГО «Вуктыл», </a:t>
            </a:r>
            <a:r>
              <a:rPr lang="ru-RU" sz="2000" b="1" spc="-1" dirty="0">
                <a:solidFill>
                  <a:srgbClr val="21409A"/>
                </a:solidFill>
                <a:latin typeface="Times New Roman"/>
              </a:rPr>
              <a:t>тыс</a:t>
            </a:r>
            <a:r>
              <a:rPr lang="ru-RU" sz="2000" b="1" spc="-1" dirty="0" smtClean="0">
                <a:solidFill>
                  <a:srgbClr val="21409A"/>
                </a:solidFill>
                <a:latin typeface="Times New Roman"/>
              </a:rPr>
              <a:t>. руб</a:t>
            </a:r>
            <a:r>
              <a:rPr lang="ru-RU" sz="2000" b="1" spc="-1" dirty="0">
                <a:solidFill>
                  <a:srgbClr val="21409A"/>
                </a:solidFill>
                <a:latin typeface="Times New Roman"/>
              </a:rPr>
              <a:t>.</a:t>
            </a:r>
            <a:endParaRPr lang="ru-RU" sz="2000" spc="-1" dirty="0">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Динамика доходов бюджета МО ГО «Вуктыл», </a:t>
            </a:r>
            <a:r>
              <a:rPr lang="ru-RU" sz="2000" b="1" spc="-1" dirty="0" err="1" smtClean="0">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2" name="Диаграмма 1"/>
          <p:cNvGraphicFramePr/>
          <p:nvPr>
            <p:extLst>
              <p:ext uri="{D42A27DB-BD31-4B8C-83A1-F6EECF244321}">
                <p14:modId xmlns:p14="http://schemas.microsoft.com/office/powerpoint/2010/main" val="1519835192"/>
              </p:ext>
            </p:extLst>
          </p:nvPr>
        </p:nvGraphicFramePr>
        <p:xfrm>
          <a:off x="107504" y="1026612"/>
          <a:ext cx="8784976" cy="571475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98627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Структура и динамика налоговых и неналоговых доходов бюджета МО ГО «Вуктыл», руб</a:t>
            </a:r>
            <a:r>
              <a:rPr lang="ru-RU" sz="2000" b="1" spc="-1" dirty="0">
                <a:solidFill>
                  <a:srgbClr val="21409A"/>
                </a:solidFill>
                <a:latin typeface="Times New Roman"/>
              </a:rPr>
              <a:t>.</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244277711"/>
              </p:ext>
            </p:extLst>
          </p:nvPr>
        </p:nvGraphicFramePr>
        <p:xfrm>
          <a:off x="143507" y="861968"/>
          <a:ext cx="8891734" cy="5873793"/>
        </p:xfrm>
        <a:graphic>
          <a:graphicData uri="http://schemas.openxmlformats.org/drawingml/2006/table">
            <a:tbl>
              <a:tblPr firstRow="1" bandRow="1">
                <a:tableStyleId>{5C22544A-7EE6-4342-B048-85BDC9FD1C3A}</a:tableStyleId>
              </a:tblPr>
              <a:tblGrid>
                <a:gridCol w="2644352"/>
                <a:gridCol w="1064061"/>
                <a:gridCol w="1091796"/>
                <a:gridCol w="1080120"/>
                <a:gridCol w="1008112"/>
                <a:gridCol w="1008112"/>
                <a:gridCol w="995181"/>
              </a:tblGrid>
              <a:tr h="533105">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ДОХОДЫ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2018 (факт)</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2019 (ожидаемое исполнение)</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solidFill>
                            <a:schemeClr val="tx1"/>
                          </a:solidFill>
                          <a:effectLst/>
                          <a:latin typeface="Times New Roman" panose="02020603050405020304" pitchFamily="18" charset="0"/>
                          <a:cs typeface="Times New Roman" panose="02020603050405020304" pitchFamily="18" charset="0"/>
                        </a:rPr>
                        <a:t>Динамика 2020  к 2019 </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2020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2021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b="1" dirty="0">
                          <a:solidFill>
                            <a:schemeClr val="tx1"/>
                          </a:solidFill>
                          <a:effectLst/>
                          <a:latin typeface="Times New Roman" panose="02020603050405020304" pitchFamily="18" charset="0"/>
                          <a:cs typeface="Times New Roman" panose="02020603050405020304" pitchFamily="18" charset="0"/>
                        </a:rPr>
                        <a:t>2022 </a:t>
                      </a:r>
                      <a:r>
                        <a:rPr lang="ru-RU" sz="1000" b="1" dirty="0" smtClean="0">
                          <a:solidFill>
                            <a:schemeClr val="tx1"/>
                          </a:solidFill>
                          <a:effectLst/>
                          <a:latin typeface="Times New Roman" panose="02020603050405020304" pitchFamily="18" charset="0"/>
                          <a:cs typeface="Times New Roman" panose="02020603050405020304" pitchFamily="18" charset="0"/>
                        </a:rPr>
                        <a:t>год (план)</a:t>
                      </a:r>
                      <a:endParaRPr lang="ru-RU" sz="1000" dirty="0">
                        <a:solidFill>
                          <a:schemeClr val="tx1"/>
                        </a:solidFill>
                        <a:effectLst/>
                        <a:latin typeface="Times New Roman" panose="02020603050405020304" pitchFamily="18" charset="0"/>
                        <a:cs typeface="Times New Roman" panose="02020603050405020304" pitchFamily="18" charset="0"/>
                      </a:endParaRPr>
                    </a:p>
                  </a:txBody>
                  <a:tcPr anchor="ctr"/>
                </a:tc>
              </a:tr>
              <a:tr h="370212">
                <a:tc>
                  <a:txBody>
                    <a:bodyPr/>
                    <a:lstStyle/>
                    <a:p>
                      <a:pPr algn="ctr"/>
                      <a:r>
                        <a:rPr lang="ru-RU" sz="950" b="1" dirty="0">
                          <a:effectLst/>
                          <a:latin typeface="Times New Roman" panose="02020603050405020304" pitchFamily="18" charset="0"/>
                          <a:cs typeface="Times New Roman" panose="02020603050405020304" pitchFamily="18" charset="0"/>
                        </a:rPr>
                        <a:t>НАЛОГОВЫЕ И НЕНАЛОГОВЫЕ ДОХОДЫ</a:t>
                      </a:r>
                    </a:p>
                  </a:txBody>
                  <a:tcPr/>
                </a:tc>
                <a:tc>
                  <a:txBody>
                    <a:bodyPr/>
                    <a:lstStyle/>
                    <a:p>
                      <a:pPr algn="ctr"/>
                      <a:r>
                        <a:rPr lang="ru-RU" sz="950" b="1" dirty="0" smtClean="0">
                          <a:latin typeface="Times New Roman" panose="02020603050405020304" pitchFamily="18" charset="0"/>
                          <a:cs typeface="Times New Roman" panose="02020603050405020304" pitchFamily="18" charset="0"/>
                        </a:rPr>
                        <a:t>204 789 335,76</a:t>
                      </a:r>
                      <a:endParaRPr lang="ru-RU" sz="950" b="1" dirty="0">
                        <a:latin typeface="Times New Roman" panose="02020603050405020304" pitchFamily="18" charset="0"/>
                        <a:cs typeface="Times New Roman" panose="02020603050405020304" pitchFamily="18" charset="0"/>
                      </a:endParaRPr>
                    </a:p>
                  </a:txBody>
                  <a:tcPr anchor="ctr"/>
                </a:tc>
                <a:tc>
                  <a:txBody>
                    <a:bodyPr/>
                    <a:lstStyle/>
                    <a:p>
                      <a:pPr algn="ctr"/>
                      <a:r>
                        <a:rPr lang="ru-RU" sz="950" b="1" dirty="0" smtClean="0">
                          <a:effectLst/>
                          <a:latin typeface="Times New Roman" panose="02020603050405020304" pitchFamily="18" charset="0"/>
                          <a:cs typeface="Times New Roman" panose="02020603050405020304" pitchFamily="18" charset="0"/>
                        </a:rPr>
                        <a:t>267 326 726,00</a:t>
                      </a:r>
                      <a:endParaRPr lang="ru-RU" sz="950" b="1"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950" b="1" dirty="0" smtClean="0">
                          <a:effectLst/>
                          <a:latin typeface="Times New Roman" panose="02020603050405020304" pitchFamily="18" charset="0"/>
                          <a:cs typeface="Times New Roman" panose="02020603050405020304" pitchFamily="18" charset="0"/>
                        </a:rPr>
                        <a:t>- 31 199 496,00</a:t>
                      </a:r>
                      <a:endParaRPr lang="ru-RU" sz="950" b="1"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950" b="1" dirty="0">
                          <a:effectLst/>
                          <a:latin typeface="Times New Roman" panose="02020603050405020304" pitchFamily="18" charset="0"/>
                          <a:cs typeface="Times New Roman" panose="02020603050405020304" pitchFamily="18" charset="0"/>
                        </a:rPr>
                        <a:t>236 127 230,00</a:t>
                      </a:r>
                    </a:p>
                  </a:txBody>
                  <a:tcPr anchor="ctr"/>
                </a:tc>
                <a:tc>
                  <a:txBody>
                    <a:bodyPr/>
                    <a:lstStyle/>
                    <a:p>
                      <a:pPr algn="ctr"/>
                      <a:r>
                        <a:rPr lang="ru-RU" sz="950" b="1" dirty="0">
                          <a:effectLst/>
                          <a:latin typeface="Times New Roman" panose="02020603050405020304" pitchFamily="18" charset="0"/>
                          <a:cs typeface="Times New Roman" panose="02020603050405020304" pitchFamily="18" charset="0"/>
                        </a:rPr>
                        <a:t>270 367 830,00</a:t>
                      </a:r>
                    </a:p>
                  </a:txBody>
                  <a:tcPr anchor="ctr"/>
                </a:tc>
                <a:tc>
                  <a:txBody>
                    <a:bodyPr/>
                    <a:lstStyle/>
                    <a:p>
                      <a:pPr algn="ctr"/>
                      <a:r>
                        <a:rPr lang="ru-RU" sz="950" b="1" dirty="0">
                          <a:effectLst/>
                          <a:latin typeface="Times New Roman" panose="02020603050405020304" pitchFamily="18" charset="0"/>
                          <a:cs typeface="Times New Roman" panose="02020603050405020304" pitchFamily="18" charset="0"/>
                        </a:rPr>
                        <a:t>278 231 907,00</a:t>
                      </a:r>
                    </a:p>
                  </a:txBody>
                  <a:tcPr anchor="ct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НАЛОГОВЫЕ ДОХОДЫ</a:t>
                      </a:r>
                      <a:endParaRPr lang="ru-RU" sz="950" dirty="0">
                        <a:effectLst/>
                        <a:latin typeface="Times New Roman" panose="02020603050405020304" pitchFamily="18" charset="0"/>
                        <a:cs typeface="Times New Roman" panose="02020603050405020304" pitchFamily="18" charset="0"/>
                      </a:endParaRPr>
                    </a:p>
                  </a:txBody>
                  <a:tcPr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1059">
                <a:tc>
                  <a:txBody>
                    <a:bodyPr/>
                    <a:lstStyle/>
                    <a:p>
                      <a:pPr algn="ctr" rtl="0"/>
                      <a:r>
                        <a:rPr lang="ru-RU" sz="1000" dirty="0">
                          <a:solidFill>
                            <a:srgbClr val="000000"/>
                          </a:solidFill>
                          <a:effectLst/>
                          <a:latin typeface="Times New Roman"/>
                        </a:rPr>
                        <a:t>Налоги на прибыль, доходы (НДФЛ)</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144 213 737,46</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199 018 000,00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- 31 580 359,00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167 437 641,00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212 243 750,00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219 082 127,00</a:t>
                      </a:r>
                    </a:p>
                  </a:txBody>
                  <a:tcPr anchor="ctr"/>
                </a:tc>
              </a:tr>
              <a:tr h="425744">
                <a:tc>
                  <a:txBody>
                    <a:bodyPr/>
                    <a:lstStyle/>
                    <a:p>
                      <a:pPr algn="ctr" rtl="0"/>
                      <a:r>
                        <a:rPr lang="ru-RU" sz="1000" dirty="0">
                          <a:solidFill>
                            <a:srgbClr val="000000"/>
                          </a:solidFill>
                          <a:effectLst/>
                          <a:latin typeface="Times New Roman"/>
                        </a:rPr>
                        <a:t>Налоги на товары (работы, услуги), реализуемые на территории </a:t>
                      </a:r>
                      <a:r>
                        <a:rPr lang="ru-RU" sz="1000" dirty="0" smtClean="0">
                          <a:solidFill>
                            <a:srgbClr val="000000"/>
                          </a:solidFill>
                          <a:effectLst/>
                          <a:latin typeface="Times New Roman"/>
                        </a:rPr>
                        <a:t>РФ</a:t>
                      </a:r>
                      <a:endParaRPr lang="ru-RU" sz="1000" dirty="0">
                        <a:solidFill>
                          <a:srgbClr val="000000"/>
                        </a:solidFill>
                        <a:effectLst/>
                        <a:latin typeface="Times New Roman"/>
                      </a:endParaRP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5 793 220,82</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5 849 559,00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+ 286 322,00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6 135 881,00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6 507 272,00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6 507 272,00</a:t>
                      </a:r>
                    </a:p>
                  </a:txBody>
                  <a:tcPr anchor="ctr"/>
                </a:tc>
              </a:tr>
              <a:tr h="277659">
                <a:tc>
                  <a:txBody>
                    <a:bodyPr/>
                    <a:lstStyle/>
                    <a:p>
                      <a:pPr algn="ctr" rtl="0"/>
                      <a:r>
                        <a:rPr lang="ru-RU" sz="1000" dirty="0">
                          <a:solidFill>
                            <a:srgbClr val="000000"/>
                          </a:solidFill>
                          <a:effectLst/>
                          <a:latin typeface="Times New Roman"/>
                        </a:rPr>
                        <a:t>Налоги на совокупный доход</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10 924 856,68</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11 524 477,00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+ 372 523,00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11 897 000,00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11 917 000,00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11 917 000,00</a:t>
                      </a:r>
                    </a:p>
                  </a:txBody>
                  <a:tcPr anchor="ctr"/>
                </a:tc>
              </a:tr>
              <a:tr h="277659">
                <a:tc>
                  <a:txBody>
                    <a:bodyPr/>
                    <a:lstStyle/>
                    <a:p>
                      <a:pPr algn="ctr" rtl="0"/>
                      <a:r>
                        <a:rPr lang="ru-RU" sz="1000" dirty="0">
                          <a:solidFill>
                            <a:srgbClr val="000000"/>
                          </a:solidFill>
                          <a:effectLst/>
                          <a:latin typeface="Times New Roman"/>
                        </a:rPr>
                        <a:t>Налоги на имущество</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2 274 166,64</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3 700 000,00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+ 250 000,00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3 950 000,00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3 950 000,00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3 950 000,00</a:t>
                      </a:r>
                    </a:p>
                  </a:txBody>
                  <a:tcPr anchor="ctr"/>
                </a:tc>
              </a:tr>
              <a:tr h="277659">
                <a:tc>
                  <a:txBody>
                    <a:bodyPr/>
                    <a:lstStyle/>
                    <a:p>
                      <a:pPr algn="ctr" rtl="0"/>
                      <a:r>
                        <a:rPr lang="ru-RU" sz="1000" dirty="0">
                          <a:solidFill>
                            <a:srgbClr val="000000"/>
                          </a:solidFill>
                          <a:effectLst/>
                          <a:latin typeface="Times New Roman"/>
                        </a:rPr>
                        <a:t>Государственная пошлина</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2 388 630,54</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2 730 000,00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+ 100 000,00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2 830 000,00</a:t>
                      </a: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2 830 000,00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2 830 000,00</a:t>
                      </a:r>
                    </a:p>
                  </a:txBody>
                  <a:tcPr anchor="ctr"/>
                </a:tc>
              </a:tr>
              <a:tr h="229531">
                <a:tc gridSpan="7">
                  <a:txBody>
                    <a:bodyPr/>
                    <a:lstStyle/>
                    <a:p>
                      <a:pPr algn="ctr"/>
                      <a:r>
                        <a:rPr lang="ru-RU" sz="950" b="1" dirty="0">
                          <a:effectLst/>
                          <a:latin typeface="Times New Roman" panose="02020603050405020304" pitchFamily="18" charset="0"/>
                          <a:cs typeface="Times New Roman" panose="02020603050405020304" pitchFamily="18" charset="0"/>
                        </a:rPr>
                        <a:t>НЕНАЛОГОВЫЕ ДОХОДЫ</a:t>
                      </a:r>
                      <a:endParaRPr lang="ru-RU" sz="950" dirty="0">
                        <a:effectLst/>
                        <a:latin typeface="Times New Roman" panose="02020603050405020304" pitchFamily="18" charset="0"/>
                        <a:cs typeface="Times New Roman" panose="02020603050405020304" pitchFamily="18" charset="0"/>
                      </a:endParaRPr>
                    </a:p>
                  </a:txBody>
                  <a:tcPr anchor="ct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73829">
                <a:tc>
                  <a:txBody>
                    <a:bodyPr/>
                    <a:lstStyle/>
                    <a:p>
                      <a:pPr algn="ctr" rtl="0"/>
                      <a:r>
                        <a:rPr lang="ru-RU" sz="1000" dirty="0">
                          <a:solidFill>
                            <a:srgbClr val="000000"/>
                          </a:solidFill>
                          <a:effectLst/>
                          <a:latin typeface="Times New Roman"/>
                        </a:rPr>
                        <a:t>Доходы от использования имущества, находящегося в </a:t>
                      </a:r>
                      <a:r>
                        <a:rPr lang="ru-RU" sz="1000" dirty="0" smtClean="0">
                          <a:solidFill>
                            <a:srgbClr val="000000"/>
                          </a:solidFill>
                          <a:effectLst/>
                          <a:latin typeface="Times New Roman"/>
                        </a:rPr>
                        <a:t>государственной  </a:t>
                      </a:r>
                      <a:r>
                        <a:rPr lang="ru-RU" sz="1000" dirty="0">
                          <a:solidFill>
                            <a:srgbClr val="000000"/>
                          </a:solidFill>
                          <a:effectLst/>
                          <a:latin typeface="Times New Roman"/>
                        </a:rPr>
                        <a:t>и </a:t>
                      </a:r>
                      <a:r>
                        <a:rPr lang="ru-RU" sz="1000" dirty="0" smtClean="0">
                          <a:solidFill>
                            <a:srgbClr val="000000"/>
                          </a:solidFill>
                          <a:effectLst/>
                          <a:latin typeface="Times New Roman"/>
                        </a:rPr>
                        <a:t>муниципальной собственности</a:t>
                      </a:r>
                      <a:endParaRPr lang="ru-RU" sz="1000" dirty="0">
                        <a:solidFill>
                          <a:srgbClr val="000000"/>
                        </a:solidFill>
                        <a:effectLst/>
                        <a:latin typeface="Times New Roman"/>
                      </a:endParaRP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28 062 743,43</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33 205 400,00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+ 975 500,00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34 180 900,00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22 933 300,00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23 766 600,00</a:t>
                      </a:r>
                    </a:p>
                  </a:txBody>
                  <a:tcPr anchor="ctr"/>
                </a:tc>
              </a:tr>
              <a:tr h="425744">
                <a:tc>
                  <a:txBody>
                    <a:bodyPr/>
                    <a:lstStyle/>
                    <a:p>
                      <a:pPr algn="ctr" rtl="0"/>
                      <a:r>
                        <a:rPr lang="ru-RU" sz="1000" dirty="0">
                          <a:solidFill>
                            <a:srgbClr val="000000"/>
                          </a:solidFill>
                          <a:effectLst/>
                          <a:latin typeface="Times New Roman"/>
                        </a:rPr>
                        <a:t>Платежи при пользовании природными ресурсами</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1 401 620,79</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560 000,00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+ 50 908,00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610 908,00</a:t>
                      </a: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610 908,00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610 908,00</a:t>
                      </a:r>
                    </a:p>
                  </a:txBody>
                  <a:tcPr anchor="ctr"/>
                </a:tc>
              </a:tr>
              <a:tr h="425744">
                <a:tc>
                  <a:txBody>
                    <a:bodyPr/>
                    <a:lstStyle/>
                    <a:p>
                      <a:pPr algn="ctr" rtl="0"/>
                      <a:r>
                        <a:rPr lang="ru-RU" sz="1000" dirty="0">
                          <a:solidFill>
                            <a:srgbClr val="000000"/>
                          </a:solidFill>
                          <a:effectLst/>
                          <a:latin typeface="Times New Roman"/>
                        </a:rPr>
                        <a:t>Доходы от оказания платных услуг (работ) и компенсации затрат государства</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4 941 610,04</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4 750 000,00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+ 350 000,00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5 100 000,00</a:t>
                      </a: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5 100 000,00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5 100 000,00</a:t>
                      </a:r>
                    </a:p>
                  </a:txBody>
                  <a:tcPr anchor="ctr"/>
                </a:tc>
              </a:tr>
              <a:tr h="425744">
                <a:tc>
                  <a:txBody>
                    <a:bodyPr/>
                    <a:lstStyle/>
                    <a:p>
                      <a:pPr algn="ctr" rtl="0"/>
                      <a:r>
                        <a:rPr lang="ru-RU" sz="1000" dirty="0">
                          <a:solidFill>
                            <a:srgbClr val="000000"/>
                          </a:solidFill>
                          <a:effectLst/>
                          <a:latin typeface="Times New Roman"/>
                        </a:rPr>
                        <a:t>Доходы от продажи материальных и нематериальных активов</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1 738 702,95</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3 250 000,00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- 1 975 900,00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1 274 100,00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1 564 800,00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1 757 200,00</a:t>
                      </a:r>
                    </a:p>
                  </a:txBody>
                  <a:tcPr anchor="ctr"/>
                </a:tc>
              </a:tr>
              <a:tr h="277659">
                <a:tc>
                  <a:txBody>
                    <a:bodyPr/>
                    <a:lstStyle/>
                    <a:p>
                      <a:pPr algn="ctr" rtl="0"/>
                      <a:r>
                        <a:rPr lang="ru-RU" sz="1000" dirty="0">
                          <a:solidFill>
                            <a:srgbClr val="000000"/>
                          </a:solidFill>
                          <a:effectLst/>
                          <a:latin typeface="Times New Roman"/>
                        </a:rPr>
                        <a:t>Административные платежи и сборы</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8 808,78</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10 000,00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- 5 000,00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5 000,00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5 000,00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5 000,00</a:t>
                      </a:r>
                    </a:p>
                  </a:txBody>
                  <a:tcPr anchor="ctr"/>
                </a:tc>
              </a:tr>
              <a:tr h="311427">
                <a:tc>
                  <a:txBody>
                    <a:bodyPr/>
                    <a:lstStyle/>
                    <a:p>
                      <a:pPr algn="ctr" rtl="0"/>
                      <a:r>
                        <a:rPr lang="ru-RU" sz="1000" dirty="0">
                          <a:solidFill>
                            <a:srgbClr val="000000"/>
                          </a:solidFill>
                          <a:effectLst/>
                          <a:latin typeface="Times New Roman"/>
                        </a:rPr>
                        <a:t>Штрафы, санкции, возмещение ущерба</a:t>
                      </a: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3 041 237,63</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a:effectLst/>
                          <a:latin typeface="Times New Roman"/>
                        </a:rPr>
                        <a:t>2 712 690,00</a:t>
                      </a:r>
                      <a:endParaRPr lang="ru-RU" sz="1000" b="0" dirty="0">
                        <a:effectLst/>
                        <a:latin typeface="Calibri"/>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- 6 890,00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2 705 800,00</a:t>
                      </a:r>
                    </a:p>
                  </a:txBody>
                  <a:tcPr anchor="ctr"/>
                </a:tc>
                <a:tc>
                  <a:txBody>
                    <a:bodyPr/>
                    <a:lstStyle/>
                    <a:p>
                      <a:pPr algn="ctr"/>
                      <a:r>
                        <a:rPr lang="ru-RU" sz="1000">
                          <a:effectLst/>
                          <a:latin typeface="Times New Roman" panose="02020603050405020304" pitchFamily="18" charset="0"/>
                          <a:cs typeface="Times New Roman" panose="02020603050405020304" pitchFamily="18" charset="0"/>
                        </a:rPr>
                        <a:t>2 705 800,00</a:t>
                      </a:r>
                    </a:p>
                  </a:txBody>
                  <a:tcPr anchor="ctr"/>
                </a:tc>
                <a:tc>
                  <a:txBody>
                    <a:bodyPr/>
                    <a:lstStyle/>
                    <a:p>
                      <a:pPr algn="ctr"/>
                      <a:r>
                        <a:rPr lang="ru-RU" sz="1000" dirty="0">
                          <a:effectLst/>
                          <a:latin typeface="Times New Roman" panose="02020603050405020304" pitchFamily="18" charset="0"/>
                          <a:cs typeface="Times New Roman" panose="02020603050405020304" pitchFamily="18" charset="0"/>
                        </a:rPr>
                        <a:t>2 705 800,00</a:t>
                      </a:r>
                    </a:p>
                  </a:txBody>
                  <a:tcPr anchor="ctr"/>
                </a:tc>
              </a:tr>
              <a:tr h="323077">
                <a:tc>
                  <a:txBody>
                    <a:bodyPr/>
                    <a:lstStyle/>
                    <a:p>
                      <a:pPr algn="ctr" rtl="0"/>
                      <a:r>
                        <a:rPr lang="ru-RU" sz="1000" dirty="0" smtClean="0">
                          <a:solidFill>
                            <a:srgbClr val="000000"/>
                          </a:solidFill>
                          <a:effectLst/>
                          <a:latin typeface="Times New Roman" panose="02020603050405020304" pitchFamily="18" charset="0"/>
                          <a:cs typeface="Times New Roman" panose="02020603050405020304" pitchFamily="18" charset="0"/>
                        </a:rPr>
                        <a:t>Прочие неналоговые доходы</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66675" marR="66675" marT="66675" marB="66675"/>
                </a:tc>
                <a:tc>
                  <a:txBody>
                    <a:bodyPr/>
                    <a:lstStyle/>
                    <a:p>
                      <a:pPr algn="ctr"/>
                      <a:r>
                        <a:rPr lang="ru-RU" sz="1000" dirty="0" smtClean="0">
                          <a:latin typeface="Times New Roman" panose="02020603050405020304" pitchFamily="18" charset="0"/>
                          <a:cs typeface="Times New Roman" panose="02020603050405020304" pitchFamily="18" charset="0"/>
                        </a:rPr>
                        <a:t>0,00</a:t>
                      </a:r>
                      <a:endParaRPr lang="ru-RU" sz="1000" dirty="0">
                        <a:latin typeface="Times New Roman" panose="02020603050405020304" pitchFamily="18" charset="0"/>
                        <a:cs typeface="Times New Roman" panose="02020603050405020304" pitchFamily="18" charset="0"/>
                      </a:endParaRPr>
                    </a:p>
                  </a:txBody>
                  <a:tcPr anchor="ctr"/>
                </a:tc>
                <a:tc>
                  <a:txBody>
                    <a:bodyPr/>
                    <a:lstStyle/>
                    <a:p>
                      <a:pPr algn="ctr"/>
                      <a:r>
                        <a:rPr lang="ru-RU" sz="1000" b="0" dirty="0" smtClean="0">
                          <a:effectLst/>
                          <a:latin typeface="Times New Roman" panose="02020603050405020304" pitchFamily="18" charset="0"/>
                          <a:cs typeface="Times New Roman" panose="02020603050405020304" pitchFamily="18" charset="0"/>
                        </a:rPr>
                        <a:t>16 600,00</a:t>
                      </a:r>
                      <a:endParaRPr lang="ru-RU" sz="1000" b="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- 16 600,00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tc>
                <a:tc>
                  <a:txBody>
                    <a:bodyPr/>
                    <a:lstStyle/>
                    <a:p>
                      <a:pPr algn="ctr"/>
                      <a:r>
                        <a:rPr lang="ru-RU" sz="1000" dirty="0" smtClean="0">
                          <a:effectLst/>
                          <a:latin typeface="Times New Roman" panose="02020603050405020304" pitchFamily="18" charset="0"/>
                          <a:cs typeface="Times New Roman" panose="02020603050405020304" pitchFamily="18" charset="0"/>
                        </a:rPr>
                        <a:t>0,00</a:t>
                      </a:r>
                      <a:endParaRPr lang="ru-RU" sz="1000" dirty="0">
                        <a:effectLst/>
                        <a:latin typeface="Times New Roman" panose="02020603050405020304" pitchFamily="18" charset="0"/>
                        <a:cs typeface="Times New Roman" panose="02020603050405020304" pitchFamily="18" charset="0"/>
                      </a:endParaRPr>
                    </a:p>
                  </a:txBody>
                  <a:tcPr anchor="ct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 name="CustomShape 1"/>
          <p:cNvSpPr/>
          <p:nvPr/>
        </p:nvSpPr>
        <p:spPr>
          <a:xfrm>
            <a:off x="5327640" y="6037200"/>
            <a:ext cx="3239640" cy="820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452" name="TextShape 2"/>
          <p:cNvSpPr txBox="1"/>
          <p:nvPr/>
        </p:nvSpPr>
        <p:spPr>
          <a:xfrm>
            <a:off x="288000" y="3490200"/>
            <a:ext cx="4392000" cy="504000"/>
          </a:xfrm>
          <a:prstGeom prst="rect">
            <a:avLst/>
          </a:prstGeom>
          <a:noFill/>
          <a:ln>
            <a:noFill/>
          </a:ln>
        </p:spPr>
        <p:txBody>
          <a:bodyPr lIns="90000" tIns="45000" rIns="90000" bIns="45000"/>
          <a:lstStyle/>
          <a:p>
            <a:pPr algn="ctr"/>
            <a:r>
              <a:rPr lang="ru-RU" sz="1400" b="1" i="1" strike="noStrike" spc="-1">
                <a:latin typeface="Times New Roman"/>
              </a:rPr>
              <a:t>Безвозмездные поступления от других бюджетов</a:t>
            </a:r>
            <a:endParaRPr lang="ru-RU" sz="1400" b="0" strike="noStrike" spc="-1">
              <a:latin typeface="Arial"/>
            </a:endParaRPr>
          </a:p>
          <a:p>
            <a:pPr algn="ctr"/>
            <a:r>
              <a:rPr lang="ru-RU" sz="1400" b="1" i="1" strike="noStrike" spc="-1">
                <a:latin typeface="Times New Roman"/>
              </a:rPr>
              <a:t> бюджетной системы РФ</a:t>
            </a:r>
            <a:endParaRPr lang="ru-RU" sz="1400" b="0" strike="noStrike" spc="-1">
              <a:latin typeface="Arial"/>
            </a:endParaRPr>
          </a:p>
        </p:txBody>
      </p:sp>
      <p:sp>
        <p:nvSpPr>
          <p:cNvPr id="453" name="TextShape 3"/>
          <p:cNvSpPr txBox="1"/>
          <p:nvPr/>
        </p:nvSpPr>
        <p:spPr>
          <a:xfrm>
            <a:off x="5976000" y="3567960"/>
            <a:ext cx="2232000" cy="680040"/>
          </a:xfrm>
          <a:prstGeom prst="rect">
            <a:avLst/>
          </a:prstGeom>
          <a:noFill/>
          <a:ln>
            <a:noFill/>
          </a:ln>
        </p:spPr>
        <p:txBody>
          <a:bodyPr lIns="90000" tIns="45000" rIns="90000" bIns="45000"/>
          <a:lstStyle/>
          <a:p>
            <a:pPr algn="ctr"/>
            <a:r>
              <a:rPr lang="ru-RU" sz="1400" b="1" i="1" strike="noStrike" spc="-1">
                <a:latin typeface="Times New Roman"/>
              </a:rPr>
              <a:t>Прочие безвозмездные поступления </a:t>
            </a:r>
            <a:endParaRPr lang="ru-RU" sz="1400" b="0" strike="noStrike" spc="-1">
              <a:latin typeface="Arial"/>
            </a:endParaRPr>
          </a:p>
        </p:txBody>
      </p:sp>
      <p:sp>
        <p:nvSpPr>
          <p:cNvPr id="454" name="TextShape 4"/>
          <p:cNvSpPr txBox="1"/>
          <p:nvPr/>
        </p:nvSpPr>
        <p:spPr>
          <a:xfrm>
            <a:off x="179512" y="1596252"/>
            <a:ext cx="3528000" cy="839176"/>
          </a:xfrm>
          <a:prstGeom prst="rect">
            <a:avLst/>
          </a:prstGeom>
          <a:noFill/>
          <a:ln>
            <a:noFill/>
          </a:ln>
        </p:spPr>
        <p:txBody>
          <a:bodyPr lIns="90000" tIns="45000" rIns="90000" bIns="45000"/>
          <a:lstStyle/>
          <a:p>
            <a:pPr algn="ctr"/>
            <a:r>
              <a:rPr lang="ru-RU" sz="1400" b="1" i="1" strike="noStrike" spc="-1" dirty="0">
                <a:latin typeface="Times New Roman"/>
              </a:rPr>
              <a:t>Безвозмездные </a:t>
            </a:r>
            <a:r>
              <a:rPr lang="ru-RU" sz="1400" b="1" i="1" strike="noStrike" spc="-1" dirty="0" smtClean="0">
                <a:latin typeface="Times New Roman"/>
              </a:rPr>
              <a:t>поступления</a:t>
            </a:r>
          </a:p>
          <a:p>
            <a:pPr algn="ctr"/>
            <a:r>
              <a:rPr lang="ru-RU" sz="1400" b="1" i="1" strike="noStrike" spc="-1" dirty="0" smtClean="0">
                <a:latin typeface="Times New Roman"/>
              </a:rPr>
              <a:t> бюджета</a:t>
            </a:r>
          </a:p>
          <a:p>
            <a:pPr algn="ctr"/>
            <a:r>
              <a:rPr lang="ru-RU" sz="1400" b="1" i="1" strike="noStrike" spc="-1" dirty="0" smtClean="0">
                <a:latin typeface="Times New Roman"/>
              </a:rPr>
              <a:t> </a:t>
            </a:r>
            <a:r>
              <a:rPr lang="ru-RU" sz="1400" b="1" i="1" strike="noStrike" spc="-1" dirty="0">
                <a:latin typeface="Times New Roman"/>
              </a:rPr>
              <a:t>МО ГО «Вуктыл»</a:t>
            </a:r>
            <a:endParaRPr lang="ru-RU" sz="1400" b="0" strike="noStrike" spc="-1" dirty="0">
              <a:latin typeface="Arial"/>
            </a:endParaRPr>
          </a:p>
        </p:txBody>
      </p:sp>
      <p:sp>
        <p:nvSpPr>
          <p:cNvPr id="456" name="TextShape 6"/>
          <p:cNvSpPr txBox="1"/>
          <p:nvPr/>
        </p:nvSpPr>
        <p:spPr>
          <a:xfrm>
            <a:off x="5400000" y="4441680"/>
            <a:ext cx="2975760" cy="159552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В </a:t>
            </a:r>
            <a:r>
              <a:rPr lang="ru-RU" sz="1400" b="1" strike="noStrike" spc="-1" dirty="0" smtClean="0">
                <a:solidFill>
                  <a:srgbClr val="000000"/>
                </a:solidFill>
                <a:latin typeface="Times New Roman"/>
                <a:ea typeface="Microsoft YaHei"/>
              </a:rPr>
              <a:t> бюджете </a:t>
            </a:r>
            <a:r>
              <a:rPr lang="ru-RU" sz="1400" b="1" strike="noStrike" spc="-1" dirty="0">
                <a:solidFill>
                  <a:srgbClr val="000000"/>
                </a:solidFill>
                <a:latin typeface="Times New Roman"/>
                <a:ea typeface="Microsoft YaHei"/>
              </a:rPr>
              <a:t>МО ГО «Вуктыл» на </a:t>
            </a:r>
            <a:r>
              <a:rPr lang="ru-RU" sz="1400" b="1" strike="noStrike" spc="-1" dirty="0" smtClean="0">
                <a:solidFill>
                  <a:srgbClr val="000000"/>
                </a:solidFill>
                <a:latin typeface="Times New Roman"/>
                <a:ea typeface="Microsoft YaHei"/>
              </a:rPr>
              <a:t>2020 </a:t>
            </a:r>
            <a:r>
              <a:rPr lang="ru-RU" sz="1400" b="1" strike="noStrike" spc="-1" dirty="0">
                <a:solidFill>
                  <a:srgbClr val="000000"/>
                </a:solidFill>
                <a:latin typeface="Times New Roman"/>
                <a:ea typeface="Microsoft YaHei"/>
              </a:rPr>
              <a:t>год </a:t>
            </a:r>
            <a:r>
              <a:rPr lang="ru-RU" sz="1400" b="1" strike="noStrike" spc="-1" dirty="0" smtClean="0">
                <a:solidFill>
                  <a:srgbClr val="000000"/>
                </a:solidFill>
                <a:latin typeface="Times New Roman"/>
                <a:ea typeface="Microsoft YaHei"/>
              </a:rPr>
              <a:t> </a:t>
            </a:r>
            <a:r>
              <a:rPr lang="ru-RU" sz="1400" b="1" spc="-1" dirty="0" smtClean="0">
                <a:solidFill>
                  <a:srgbClr val="000000"/>
                </a:solidFill>
                <a:latin typeface="Times New Roman"/>
                <a:ea typeface="Microsoft YaHei"/>
              </a:rPr>
              <a:t>и</a:t>
            </a:r>
            <a:r>
              <a:rPr lang="ru-RU" sz="1400" b="1" strike="noStrike" spc="-1" dirty="0" smtClean="0">
                <a:solidFill>
                  <a:srgbClr val="000000"/>
                </a:solidFill>
                <a:latin typeface="Times New Roman"/>
                <a:ea typeface="Microsoft YaHei"/>
              </a:rPr>
              <a:t> </a:t>
            </a:r>
            <a:r>
              <a:rPr lang="ru-RU" sz="1400" b="1" strike="noStrike" spc="-1" dirty="0">
                <a:solidFill>
                  <a:srgbClr val="000000"/>
                </a:solidFill>
                <a:latin typeface="Times New Roman"/>
                <a:ea typeface="Microsoft YaHei"/>
              </a:rPr>
              <a:t>плановый период  </a:t>
            </a:r>
            <a:r>
              <a:rPr lang="ru-RU" sz="1400" b="1" strike="noStrike" spc="-1" dirty="0" smtClean="0">
                <a:solidFill>
                  <a:srgbClr val="000000"/>
                </a:solidFill>
                <a:latin typeface="Times New Roman"/>
                <a:ea typeface="Microsoft YaHei"/>
              </a:rPr>
              <a:t>2021 </a:t>
            </a:r>
            <a:r>
              <a:rPr lang="ru-RU" sz="1400" b="1" strike="noStrike" spc="-1" dirty="0">
                <a:solidFill>
                  <a:srgbClr val="000000"/>
                </a:solidFill>
                <a:latin typeface="Times New Roman"/>
                <a:ea typeface="Microsoft YaHei"/>
              </a:rPr>
              <a:t>и </a:t>
            </a:r>
            <a:r>
              <a:rPr lang="ru-RU" sz="1400" b="1" strike="noStrike" spc="-1" dirty="0" smtClean="0">
                <a:solidFill>
                  <a:srgbClr val="000000"/>
                </a:solidFill>
                <a:latin typeface="Times New Roman"/>
                <a:ea typeface="Microsoft YaHei"/>
              </a:rPr>
              <a:t>2022 </a:t>
            </a:r>
            <a:r>
              <a:rPr lang="ru-RU" sz="1400" b="1" strike="noStrike" spc="-1" dirty="0">
                <a:solidFill>
                  <a:srgbClr val="000000"/>
                </a:solidFill>
                <a:latin typeface="Times New Roman"/>
                <a:ea typeface="Microsoft YaHei"/>
              </a:rPr>
              <a:t>годах поступление прочих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безвозмездных поступлений </a:t>
            </a:r>
            <a:endParaRPr lang="ru-RU" sz="1400" b="0" strike="noStrike" spc="-1" dirty="0">
              <a:latin typeface="Arial"/>
            </a:endParaRPr>
          </a:p>
          <a:p>
            <a:pPr algn="ctr">
              <a:lnSpc>
                <a:spcPct val="100000"/>
              </a:lnSpc>
            </a:pPr>
            <a:r>
              <a:rPr lang="ru-RU" sz="1400" b="1" strike="noStrike" spc="-1" dirty="0">
                <a:solidFill>
                  <a:srgbClr val="000000"/>
                </a:solidFill>
                <a:latin typeface="Times New Roman"/>
                <a:ea typeface="Microsoft YaHei"/>
              </a:rPr>
              <a:t>не запланировано</a:t>
            </a:r>
            <a:endParaRPr lang="ru-RU" sz="1400" b="0" strike="noStrike" spc="-1" dirty="0">
              <a:latin typeface="Arial"/>
            </a:endParaRPr>
          </a:p>
        </p:txBody>
      </p:sp>
      <p:sp>
        <p:nvSpPr>
          <p:cNvPr id="10"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504000" y="263232"/>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безвозмездных поступлений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050629646"/>
              </p:ext>
            </p:extLst>
          </p:nvPr>
        </p:nvGraphicFramePr>
        <p:xfrm>
          <a:off x="107504" y="767232"/>
          <a:ext cx="8856984" cy="302180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Диаграмма 2"/>
          <p:cNvGraphicFramePr/>
          <p:nvPr>
            <p:extLst>
              <p:ext uri="{D42A27DB-BD31-4B8C-83A1-F6EECF244321}">
                <p14:modId xmlns:p14="http://schemas.microsoft.com/office/powerpoint/2010/main" val="533998293"/>
              </p:ext>
            </p:extLst>
          </p:nvPr>
        </p:nvGraphicFramePr>
        <p:xfrm>
          <a:off x="147256" y="4149080"/>
          <a:ext cx="6096000" cy="2708920"/>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0" name="Table 1"/>
          <p:cNvGraphicFramePr/>
          <p:nvPr>
            <p:extLst>
              <p:ext uri="{D42A27DB-BD31-4B8C-83A1-F6EECF244321}">
                <p14:modId xmlns:p14="http://schemas.microsoft.com/office/powerpoint/2010/main" val="1924515014"/>
              </p:ext>
            </p:extLst>
          </p:nvPr>
        </p:nvGraphicFramePr>
        <p:xfrm>
          <a:off x="122597" y="1196752"/>
          <a:ext cx="8898806" cy="4995716"/>
        </p:xfrm>
        <a:graphic>
          <a:graphicData uri="http://schemas.openxmlformats.org/drawingml/2006/table">
            <a:tbl>
              <a:tblPr>
                <a:tableStyleId>{284E427A-3D55-4303-BF80-6455036E1DE7}</a:tableStyleId>
              </a:tblPr>
              <a:tblGrid>
                <a:gridCol w="3858247"/>
                <a:gridCol w="720080"/>
                <a:gridCol w="1008112"/>
                <a:gridCol w="936104"/>
                <a:gridCol w="810447"/>
                <a:gridCol w="782908"/>
                <a:gridCol w="782908"/>
              </a:tblGrid>
              <a:tr h="771129">
                <a:tc>
                  <a:txBody>
                    <a:bodyPr/>
                    <a:lstStyle/>
                    <a:p>
                      <a:pPr algn="ctr">
                        <a:lnSpc>
                          <a:spcPct val="100000"/>
                        </a:lnSpc>
                      </a:pPr>
                      <a:endParaRPr lang="ru-RU" sz="120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2018 год </a:t>
                      </a:r>
                      <a:r>
                        <a:rPr lang="ru-RU" sz="120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strike="noStrike" spc="-1" dirty="0">
                          <a:latin typeface="Times New Roman" panose="02020603050405020304" pitchFamily="18" charset="0"/>
                          <a:cs typeface="Times New Roman" panose="02020603050405020304" pitchFamily="18" charset="0"/>
                        </a:rPr>
                        <a:t> </a:t>
                      </a:r>
                      <a:r>
                        <a:rPr lang="ru-RU" sz="1200"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Динамика 2020 к 2019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2020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2021 год</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2022 год</a:t>
                      </a:r>
                      <a:endParaRPr lang="ru-RU" sz="12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39553">
                <a:tc>
                  <a:txBody>
                    <a:bodyPr/>
                    <a:lstStyle/>
                    <a:p>
                      <a:pPr algn="ctr">
                        <a:lnSpc>
                          <a:spcPct val="100000"/>
                        </a:lnSpc>
                      </a:pPr>
                      <a:r>
                        <a:rPr lang="ru-RU" sz="1200" b="1" strike="noStrike" spc="-1" dirty="0">
                          <a:latin typeface="Times New Roman" panose="02020603050405020304" pitchFamily="18" charset="0"/>
                          <a:cs typeface="Times New Roman" panose="02020603050405020304" pitchFamily="18" charset="0"/>
                        </a:rPr>
                        <a:t>  Безвозмездные поступления от других бюджетов бюджетной системы Российской Федерации</a:t>
                      </a:r>
                    </a:p>
                  </a:txBody>
                  <a:tcPr marL="172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388 093,35</a:t>
                      </a:r>
                      <a:endParaRPr lang="ru-RU" sz="1200" b="1"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482 472,56</a:t>
                      </a:r>
                      <a:endParaRPr lang="ru-RU" sz="1200" b="1"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- 47 988,67</a:t>
                      </a:r>
                      <a:endParaRPr lang="ru-RU" sz="1200" b="1"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434 483,89</a:t>
                      </a:r>
                      <a:endParaRPr lang="ru-RU" sz="1200" b="1"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332 733,57</a:t>
                      </a:r>
                      <a:endParaRPr lang="ru-RU" sz="1200" b="1"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1" strike="noStrike" spc="-1" dirty="0" smtClean="0">
                          <a:latin typeface="Times New Roman" panose="02020603050405020304" pitchFamily="18" charset="0"/>
                          <a:cs typeface="Times New Roman" panose="02020603050405020304" pitchFamily="18" charset="0"/>
                        </a:rPr>
                        <a:t>337 986,16</a:t>
                      </a:r>
                      <a:endParaRPr lang="ru-RU" sz="1200" b="1" strike="noStrike" spc="-1" dirty="0">
                        <a:latin typeface="Times New Roman" panose="02020603050405020304" pitchFamily="18" charset="0"/>
                        <a:cs typeface="Times New Roman" panose="02020603050405020304" pitchFamily="18" charset="0"/>
                      </a:endParaRPr>
                    </a:p>
                  </a:txBody>
                  <a:tcPr marL="10800" marR="10800"/>
                </a:tc>
              </a:tr>
              <a:tr h="263732">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на выравнивание бюджетной обеспеченности</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13 047,30</a:t>
                      </a:r>
                      <a:endParaRPr lang="ru-RU" sz="1200" b="0" strike="noStrike" spc="-1">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1 099,80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a:t>
                      </a:r>
                      <a:r>
                        <a:rPr lang="ru-RU" sz="1200" b="0" strike="noStrike" spc="-1" baseline="0" dirty="0" smtClean="0">
                          <a:latin typeface="Times New Roman" panose="02020603050405020304" pitchFamily="18" charset="0"/>
                          <a:cs typeface="Times New Roman" panose="02020603050405020304" pitchFamily="18" charset="0"/>
                        </a:rPr>
                        <a:t> 43 739,00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44 838,80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219,30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575,80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410249">
                <a:tc>
                  <a:txBody>
                    <a:bodyPr/>
                    <a:lstStyle/>
                    <a:p>
                      <a:pPr algn="just">
                        <a:lnSpc>
                          <a:spcPct val="100000"/>
                        </a:lnSpc>
                      </a:pPr>
                      <a:r>
                        <a:rPr lang="ru-RU" sz="1200" strike="noStrike" spc="-1">
                          <a:latin typeface="Times New Roman" panose="02020603050405020304" pitchFamily="18" charset="0"/>
                          <a:cs typeface="Times New Roman" panose="02020603050405020304" pitchFamily="18" charset="0"/>
                        </a:rPr>
                        <a:t>  Дотации бюджетам на поддержку мер по обеспечению сбалансированности бюджетов</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99 343,40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22 170,70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+ 1 995,40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24 166,10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63732">
                <a:tc>
                  <a:txBody>
                    <a:bodyPr/>
                    <a:lstStyle/>
                    <a:p>
                      <a:pPr algn="just">
                        <a:lnSpc>
                          <a:spcPct val="100000"/>
                        </a:lnSpc>
                        <a:spcBef>
                          <a:spcPts val="567"/>
                        </a:spcBef>
                        <a:spcAft>
                          <a:spcPts val="567"/>
                        </a:spcAft>
                      </a:pPr>
                      <a:r>
                        <a:rPr lang="ru-RU" sz="1200" strike="noStrike" spc="-1">
                          <a:latin typeface="Times New Roman" panose="02020603050405020304" pitchFamily="18" charset="0"/>
                          <a:cs typeface="Times New Roman" panose="02020603050405020304" pitchFamily="18" charset="0"/>
                        </a:rPr>
                        <a:t>  Субсидии бюджетам на обеспечение жильем молодых семей</a:t>
                      </a:r>
                      <a:endParaRPr lang="ru-RU" sz="1200" b="0" strike="noStrike" spc="-1">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spcBef>
                          <a:spcPts val="567"/>
                        </a:spcBef>
                        <a:spcAft>
                          <a:spcPts val="567"/>
                        </a:spcAft>
                      </a:pPr>
                      <a:r>
                        <a:rPr lang="ru-RU" sz="1200" strike="noStrike" spc="-1" dirty="0">
                          <a:solidFill>
                            <a:schemeClr val="tx1"/>
                          </a:solidFill>
                          <a:latin typeface="Times New Roman" panose="02020603050405020304" pitchFamily="18" charset="0"/>
                          <a:cs typeface="Times New Roman" panose="02020603050405020304" pitchFamily="18" charset="0"/>
                        </a:rPr>
                        <a:t> </a:t>
                      </a:r>
                      <a:r>
                        <a:rPr lang="ru-RU" sz="1200" strike="noStrike" spc="-1" dirty="0" smtClean="0">
                          <a:solidFill>
                            <a:schemeClr val="tx1"/>
                          </a:solidFill>
                          <a:latin typeface="Times New Roman" panose="02020603050405020304" pitchFamily="18" charset="0"/>
                          <a:cs typeface="Times New Roman" panose="02020603050405020304" pitchFamily="18" charset="0"/>
                        </a:rPr>
                        <a:t>288,75</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394,23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- 394,23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spcBef>
                          <a:spcPts val="567"/>
                        </a:spcBef>
                        <a:spcAft>
                          <a:spcPts val="567"/>
                        </a:spcAft>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софинансирование капитальных вложений в </a:t>
                      </a:r>
                      <a:r>
                        <a:rPr lang="ru-RU" sz="1200" strike="noStrike" spc="-1" dirty="0" smtClean="0">
                          <a:latin typeface="Times New Roman" panose="02020603050405020304" pitchFamily="18" charset="0"/>
                          <a:cs typeface="Times New Roman" panose="02020603050405020304" pitchFamily="18" charset="0"/>
                        </a:rPr>
                        <a:t>объекты государственной (</a:t>
                      </a:r>
                      <a:r>
                        <a:rPr lang="ru-RU" sz="1200" strike="noStrike" spc="-1" dirty="0">
                          <a:latin typeface="Times New Roman" panose="02020603050405020304" pitchFamily="18" charset="0"/>
                          <a:cs typeface="Times New Roman" panose="02020603050405020304" pitchFamily="18" charset="0"/>
                        </a:rPr>
                        <a:t>муниципальной) собственности</a:t>
                      </a:r>
                      <a:endParaRPr lang="ru-RU" sz="12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 14 000,00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20 000,00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6373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Субсидия бюджетам на поддержку отрасли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26,70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- 35 964,43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56927">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Субсидии бюджетам на обеспечение развития и укрепления материально-технической базы муниципальных домов культуры</a:t>
                      </a:r>
                      <a:endParaRPr lang="ru-RU" sz="12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920,02</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- 766,89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430152">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Субсидии бюджетам на </a:t>
                      </a:r>
                      <a:r>
                        <a:rPr lang="ru-RU" sz="1200" strike="noStrike" spc="-1" dirty="0" smtClean="0">
                          <a:latin typeface="Times New Roman" panose="02020603050405020304" pitchFamily="18" charset="0"/>
                          <a:cs typeface="Times New Roman" panose="02020603050405020304" pitchFamily="18" charset="0"/>
                        </a:rPr>
                        <a:t>реализацию программ </a:t>
                      </a:r>
                      <a:r>
                        <a:rPr lang="ru-RU" sz="1200" strike="noStrike" spc="-1" dirty="0">
                          <a:latin typeface="Times New Roman" panose="02020603050405020304" pitchFamily="18" charset="0"/>
                          <a:cs typeface="Times New Roman" panose="02020603050405020304" pitchFamily="18" charset="0"/>
                        </a:rPr>
                        <a:t>формирования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3 337,89</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5 308,47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- 3 433,83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1 874,64</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1 874,64</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1 874,64</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15156">
                <a:tc>
                  <a:txBody>
                    <a:bodyPr/>
                    <a:lstStyle/>
                    <a:p>
                      <a:pPr algn="just">
                        <a:lnSpc>
                          <a:spcPct val="100000"/>
                        </a:lnSpc>
                      </a:pPr>
                      <a:r>
                        <a:rPr lang="ru-RU" sz="1200" strike="noStrike" spc="-1" dirty="0">
                          <a:latin typeface="Times New Roman" panose="02020603050405020304" pitchFamily="18" charset="0"/>
                          <a:cs typeface="Times New Roman" panose="02020603050405020304" pitchFamily="18" charset="0"/>
                        </a:rPr>
                        <a:t>  Прочие субсидии</a:t>
                      </a:r>
                      <a:endParaRPr lang="ru-RU" sz="1200" b="0" strike="noStrike" spc="-1" dirty="0">
                        <a:latin typeface="Times New Roman" panose="02020603050405020304" pitchFamily="18" charset="0"/>
                        <a:cs typeface="Times New Roman" panose="02020603050405020304" pitchFamily="18" charset="0"/>
                      </a:endParaRPr>
                    </a:p>
                  </a:txBody>
                  <a:tcPr marL="172800" marR="108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29 759,38</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46 804,95</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+ 45 115,57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91 920,52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72 203,11</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65 430,88</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
        <p:nvSpPr>
          <p:cNvPr id="4"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1"/>
          <p:cNvGraphicFramePr/>
          <p:nvPr>
            <p:extLst>
              <p:ext uri="{D42A27DB-BD31-4B8C-83A1-F6EECF244321}">
                <p14:modId xmlns:p14="http://schemas.microsoft.com/office/powerpoint/2010/main" val="4262590251"/>
              </p:ext>
            </p:extLst>
          </p:nvPr>
        </p:nvGraphicFramePr>
        <p:xfrm>
          <a:off x="134412" y="1124744"/>
          <a:ext cx="8875176" cy="5212080"/>
        </p:xfrm>
        <a:graphic>
          <a:graphicData uri="http://schemas.openxmlformats.org/drawingml/2006/table">
            <a:tbl>
              <a:tblPr>
                <a:tableStyleId>{284E427A-3D55-4303-BF80-6455036E1DE7}</a:tableStyleId>
              </a:tblPr>
              <a:tblGrid>
                <a:gridCol w="3834617"/>
                <a:gridCol w="792088"/>
                <a:gridCol w="1080120"/>
                <a:gridCol w="924816"/>
                <a:gridCol w="791835"/>
                <a:gridCol w="725850"/>
                <a:gridCol w="725850"/>
              </a:tblGrid>
              <a:tr h="700849">
                <a:tc>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0" strike="noStrike" spc="-1" dirty="0">
                          <a:latin typeface="Times New Roman" panose="02020603050405020304" pitchFamily="18" charset="0"/>
                          <a:cs typeface="Times New Roman" panose="02020603050405020304" pitchFamily="18" charset="0"/>
                        </a:rPr>
                        <a:t>Наименование</a:t>
                      </a:r>
                    </a:p>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a:latin typeface="Times New Roman" panose="02020603050405020304" pitchFamily="18" charset="0"/>
                          <a:cs typeface="Times New Roman" panose="02020603050405020304" pitchFamily="18" charset="0"/>
                        </a:rPr>
                        <a:t>2018 год </a:t>
                      </a:r>
                      <a:r>
                        <a:rPr lang="ru-RU" sz="1200" b="0" strike="noStrike" spc="-1" dirty="0" smtClean="0">
                          <a:latin typeface="Times New Roman" panose="02020603050405020304" pitchFamily="18" charset="0"/>
                          <a:cs typeface="Times New Roman" panose="02020603050405020304" pitchFamily="18" charset="0"/>
                        </a:rPr>
                        <a:t>(факт)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a:latin typeface="Times New Roman" panose="02020603050405020304" pitchFamily="18" charset="0"/>
                          <a:cs typeface="Times New Roman" panose="02020603050405020304" pitchFamily="18" charset="0"/>
                        </a:rPr>
                        <a:t>2019</a:t>
                      </a:r>
                    </a:p>
                    <a:p>
                      <a:pPr algn="ctr">
                        <a:lnSpc>
                          <a:spcPct val="100000"/>
                        </a:lnSpc>
                      </a:pPr>
                      <a:r>
                        <a:rPr lang="ru-RU" sz="1200" b="0" strike="noStrike" spc="-1" dirty="0">
                          <a:latin typeface="Times New Roman" panose="02020603050405020304" pitchFamily="18" charset="0"/>
                          <a:cs typeface="Times New Roman" panose="02020603050405020304" pitchFamily="18" charset="0"/>
                        </a:rPr>
                        <a:t> </a:t>
                      </a:r>
                      <a:r>
                        <a:rPr lang="ru-RU" sz="1200" b="0" strike="noStrike" spc="-1" dirty="0" smtClean="0">
                          <a:latin typeface="Times New Roman" panose="02020603050405020304" pitchFamily="18" charset="0"/>
                          <a:cs typeface="Times New Roman" panose="02020603050405020304" pitchFamily="18" charset="0"/>
                        </a:rPr>
                        <a:t>год (ожидаемое исполнение)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Динамика 2020 к 2019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a:latin typeface="Times New Roman" panose="02020603050405020304" pitchFamily="18" charset="0"/>
                          <a:cs typeface="Times New Roman" panose="02020603050405020304" pitchFamily="18" charset="0"/>
                        </a:rPr>
                        <a:t>2020 год</a:t>
                      </a:r>
                    </a:p>
                  </a:txBody>
                  <a:tcPr marL="90000" marR="90000"/>
                </a:tc>
                <a:tc>
                  <a:txBody>
                    <a:bodyPr/>
                    <a:lstStyle/>
                    <a:p>
                      <a:pPr algn="ctr">
                        <a:lnSpc>
                          <a:spcPct val="100000"/>
                        </a:lnSpc>
                      </a:pPr>
                      <a:r>
                        <a:rPr lang="ru-RU" sz="1200" b="0" strike="noStrike" spc="-1" dirty="0">
                          <a:latin typeface="Times New Roman" panose="02020603050405020304" pitchFamily="18" charset="0"/>
                          <a:cs typeface="Times New Roman" panose="02020603050405020304" pitchFamily="18" charset="0"/>
                        </a:rPr>
                        <a:t>2021 год</a:t>
                      </a:r>
                    </a:p>
                  </a:txBody>
                  <a:tcPr marL="90000" marR="9000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smtClean="0">
                          <a:latin typeface="Times New Roman" panose="02020603050405020304" pitchFamily="18" charset="0"/>
                          <a:cs typeface="Times New Roman" panose="02020603050405020304" pitchFamily="18" charset="0"/>
                        </a:rPr>
                        <a:t>2022 год</a:t>
                      </a:r>
                    </a:p>
                  </a:txBody>
                  <a:tcPr marL="90000" marR="90000"/>
                </a:tc>
              </a:tr>
              <a:tr h="700849">
                <a:tc>
                  <a:txBody>
                    <a:bodyPr/>
                    <a:lstStyle/>
                    <a:p>
                      <a:pPr algn="just" rtl="0"/>
                      <a:r>
                        <a:rPr lang="ru-RU" sz="1200" strike="noStrike" spc="-1" dirty="0">
                          <a:latin typeface="Times New Roman" panose="02020603050405020304" pitchFamily="18" charset="0"/>
                          <a:cs typeface="Times New Roman" panose="02020603050405020304" pitchFamily="18" charset="0"/>
                        </a:rPr>
                        <a:t> </a:t>
                      </a: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172800" marR="10800"/>
                </a:tc>
                <a:tc>
                  <a:txBody>
                    <a:bodyPr/>
                    <a:lstStyle/>
                    <a:p>
                      <a:pPr algn="ctr">
                        <a:lnSpc>
                          <a:spcPct val="100000"/>
                        </a:lnSpc>
                      </a:pPr>
                      <a:r>
                        <a:rPr lang="ru-RU" sz="1200" strike="noStrike" spc="-1" dirty="0">
                          <a:solidFill>
                            <a:schemeClr val="tx1"/>
                          </a:solidFill>
                          <a:latin typeface="Times New Roman" panose="02020603050405020304" pitchFamily="18" charset="0"/>
                          <a:cs typeface="Times New Roman" panose="02020603050405020304" pitchFamily="18" charset="0"/>
                        </a:rPr>
                        <a:t>89,00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7,2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- 2,80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4,4</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4,7</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26,6</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45105">
                <a:tc>
                  <a:txBody>
                    <a:bodyPr/>
                    <a:lstStyle/>
                    <a:p>
                      <a:pPr algn="l"/>
                      <a:r>
                        <a:rPr lang="ru-RU" sz="1200" b="0" dirty="0">
                          <a:effectLst/>
                          <a:latin typeface="Times New Roman" panose="02020603050405020304" pitchFamily="18" charset="0"/>
                          <a:cs typeface="Times New Roman" panose="02020603050405020304" pitchFamily="18" charset="0"/>
                        </a:rPr>
                        <a:t>Субвенции местным бюджетам на выполнение передаваемых полномочий субъектов Российской Федерации</a:t>
                      </a:r>
                    </a:p>
                  </a:txBody>
                  <a:tcPr anchor="ct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2 543,01</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4 075,69</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+2 682,14</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6 757,83</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6 511,62</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6 705,24</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образования</a:t>
                      </a:r>
                    </a:p>
                  </a:txBody>
                  <a:tcPr anchor="ctr"/>
                </a:tc>
                <a:tc>
                  <a:txBody>
                    <a:bodyPr/>
                    <a:lstStyle/>
                    <a:p>
                      <a:pPr algn="ctr">
                        <a:lnSpc>
                          <a:spcPct val="100000"/>
                        </a:lnSpc>
                      </a:pPr>
                      <a:r>
                        <a:rPr lang="ru-RU" sz="1200" b="0" strike="noStrike" spc="-1" dirty="0" smtClean="0">
                          <a:solidFill>
                            <a:schemeClr val="tx1"/>
                          </a:solidFill>
                          <a:latin typeface="Times New Roman" panose="02020603050405020304" pitchFamily="18" charset="0"/>
                          <a:cs typeface="Times New Roman" panose="02020603050405020304" pitchFamily="18" charset="0"/>
                        </a:rPr>
                        <a:t>1 727,20</a:t>
                      </a:r>
                      <a:endParaRPr lang="ru-RU" sz="1200" b="0" strike="noStrike" spc="-1" dirty="0">
                        <a:solidFill>
                          <a:schemeClr val="tx1"/>
                        </a:solidFill>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897,70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+ 5 067,40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5 965,10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6 239,30</a:t>
                      </a:r>
                      <a:endParaRPr lang="ru-RU" sz="1200" dirty="0">
                        <a:latin typeface="Times New Roman" panose="02020603050405020304" pitchFamily="18" charset="0"/>
                        <a:cs typeface="Times New Roman" panose="02020603050405020304" pitchFamily="18" charset="0"/>
                      </a:endParaRPr>
                    </a:p>
                  </a:txBody>
                  <a:tcPr marL="10800" marR="10800"/>
                </a:tc>
                <a:tc>
                  <a:txBody>
                    <a:bodyPr/>
                    <a:lstStyle/>
                    <a:p>
                      <a:pPr algn="ctr"/>
                      <a:r>
                        <a:rPr lang="ru-RU" sz="1200" dirty="0" smtClean="0">
                          <a:latin typeface="Times New Roman" panose="02020603050405020304" pitchFamily="18" charset="0"/>
                          <a:cs typeface="Times New Roman" panose="02020603050405020304" pitchFamily="18" charset="0"/>
                        </a:rPr>
                        <a:t>6 579,20</a:t>
                      </a:r>
                      <a:endParaRPr lang="ru-RU" sz="1200" dirty="0">
                        <a:latin typeface="Times New Roman" panose="02020603050405020304" pitchFamily="18" charset="0"/>
                        <a:cs typeface="Times New Roman" panose="02020603050405020304" pitchFamily="18" charset="0"/>
                      </a:endParaRPr>
                    </a:p>
                  </a:txBody>
                  <a:tcPr marL="10800" marR="10800"/>
                </a:tc>
              </a:tr>
              <a:tr h="856593">
                <a:tc>
                  <a:txBody>
                    <a:bodyPr/>
                    <a:lstStyle/>
                    <a:p>
                      <a:pPr algn="l"/>
                      <a:r>
                        <a:rPr lang="ru-RU" sz="1200" b="0" dirty="0">
                          <a:effectLst/>
                          <a:latin typeface="Times New Roman" panose="02020603050405020304" pitchFamily="18" charset="0"/>
                          <a:cs typeface="Times New Roman" panose="02020603050405020304" pitchFamily="18" charset="0"/>
                        </a:rPr>
                        <a:t>Субвенции бюджетам на осуществление полномочий по обеспечению жильем отдельных категорий граждан, установленных Федеральным законом от 24 ноября 1995 года № 181-ФЗ "О социальной защите инвалидов в Российской Федерации"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834,50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54510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Субвенции бюджетам на осуществление первичного воинского учета на территориях, где отсутствуют военные комиссариаты</a:t>
                      </a:r>
                      <a:endParaRPr lang="ru-RU" sz="1200" b="0" dirty="0">
                        <a:effectLst/>
                        <a:latin typeface="Times New Roman" panose="02020603050405020304" pitchFamily="18" charset="0"/>
                        <a:cs typeface="Times New Roman" panose="02020603050405020304" pitchFamily="18" charset="0"/>
                      </a:endParaRP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0,00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+ 1 127,00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1 127,00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1 131,70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1 151,90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r h="233616">
                <a:tc>
                  <a:txBody>
                    <a:bodyPr/>
                    <a:lstStyle/>
                    <a:p>
                      <a:pPr algn="l"/>
                      <a:r>
                        <a:rPr lang="ru-RU" sz="1200" b="0" dirty="0">
                          <a:effectLst/>
                          <a:latin typeface="Times New Roman" panose="02020603050405020304" pitchFamily="18" charset="0"/>
                          <a:cs typeface="Times New Roman" panose="02020603050405020304" pitchFamily="18" charset="0"/>
                        </a:rPr>
                        <a:t>Прочие субвенции</a:t>
                      </a:r>
                    </a:p>
                  </a:txBody>
                  <a:tcPr anchor="ctr"/>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222 176,20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224 148,00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+ 12 847,00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236 995,00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243 714,70</a:t>
                      </a:r>
                      <a:endParaRPr lang="ru-RU" sz="1200" b="0" strike="noStrike" spc="-1" dirty="0">
                        <a:latin typeface="Times New Roman" panose="02020603050405020304" pitchFamily="18" charset="0"/>
                        <a:cs typeface="Times New Roman" panose="02020603050405020304" pitchFamily="18" charset="0"/>
                      </a:endParaRPr>
                    </a:p>
                  </a:txBody>
                  <a:tcPr marL="10800" marR="108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254 807,40</a:t>
                      </a:r>
                      <a:endParaRPr lang="ru-RU" sz="1200" b="0" strike="noStrike" spc="-1" dirty="0">
                        <a:latin typeface="Times New Roman" panose="02020603050405020304" pitchFamily="18" charset="0"/>
                        <a:cs typeface="Times New Roman" panose="02020603050405020304" pitchFamily="18" charset="0"/>
                      </a:endParaRPr>
                    </a:p>
                  </a:txBody>
                  <a:tcPr marL="10800" marR="10800"/>
                </a:tc>
              </a:tr>
            </a:tbl>
          </a:graphicData>
        </a:graphic>
      </p:graphicFrame>
      <p:sp>
        <p:nvSpPr>
          <p:cNvPr id="5" name="Заголовок 1"/>
          <p:cNvSpPr txBox="1">
            <a:spLocks/>
          </p:cNvSpPr>
          <p:nvPr/>
        </p:nvSpPr>
        <p:spPr>
          <a:xfrm>
            <a:off x="0" y="0"/>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504000" y="129690"/>
            <a:ext cx="8352000" cy="717496"/>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межбюджетных трансфертов </a:t>
            </a:r>
            <a:r>
              <a:rPr lang="ru-RU" sz="2000" b="1" strike="noStrike" spc="-1" dirty="0">
                <a:solidFill>
                  <a:srgbClr val="21409A"/>
                </a:solidFill>
                <a:latin typeface="Times New Roman"/>
              </a:rPr>
              <a:t>бюджета МО ГО «Вуктыл</a:t>
            </a:r>
            <a:r>
              <a:rPr lang="ru-RU" sz="2000" b="1" strike="noStrike" spc="-1" dirty="0" smtClean="0">
                <a:solidFill>
                  <a:srgbClr val="21409A"/>
                </a:solidFill>
                <a:latin typeface="Times New Roman"/>
              </a:rPr>
              <a:t>», </a:t>
            </a:r>
            <a:r>
              <a:rPr lang="ru-RU" sz="2000" b="1" strike="noStrike" spc="-1" dirty="0" err="1" smtClean="0">
                <a:solidFill>
                  <a:srgbClr val="21409A"/>
                </a:solidFill>
                <a:latin typeface="Times New Roman"/>
              </a:rPr>
              <a:t>тыс.руб</a:t>
            </a:r>
            <a:r>
              <a:rPr lang="ru-RU" sz="2000" b="1" strike="noStrike" spc="-1" dirty="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2"/>
            <a:ext cx="9144000" cy="69134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Сеть муниципальных учреждений</a:t>
            </a:r>
            <a:endParaRPr lang="ru-RU" sz="2000" spc="-1" dirty="0">
              <a:latin typeface="Arial"/>
            </a:endParaRPr>
          </a:p>
        </p:txBody>
      </p:sp>
      <p:graphicFrame>
        <p:nvGraphicFramePr>
          <p:cNvPr id="2" name="Схема 1"/>
          <p:cNvGraphicFramePr/>
          <p:nvPr>
            <p:extLst>
              <p:ext uri="{D42A27DB-BD31-4B8C-83A1-F6EECF244321}">
                <p14:modId xmlns:p14="http://schemas.microsoft.com/office/powerpoint/2010/main" val="2415988057"/>
              </p:ext>
            </p:extLst>
          </p:nvPr>
        </p:nvGraphicFramePr>
        <p:xfrm>
          <a:off x="251520" y="836712"/>
          <a:ext cx="8640960" cy="553271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p:cNvSpPr txBox="1"/>
          <p:nvPr/>
        </p:nvSpPr>
        <p:spPr>
          <a:xfrm>
            <a:off x="3518965" y="2852936"/>
            <a:ext cx="2129943" cy="1200329"/>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pPr algn="ct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Из бюджета</a:t>
            </a:r>
          </a:p>
          <a:p>
            <a:pPr algn="ct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 МО ГО «Вуктыл»</a:t>
            </a:r>
          </a:p>
          <a:p>
            <a:pPr algn="ct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финансируется </a:t>
            </a:r>
          </a:p>
          <a:p>
            <a:pPr algn="ctr"/>
            <a:r>
              <a:rPr lang="ru-RU"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22 учреждения</a:t>
            </a:r>
            <a:endParaRPr lang="ru-RU"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 name="CustomShape 3"/>
          <p:cNvSpPr/>
          <p:nvPr/>
        </p:nvSpPr>
        <p:spPr>
          <a:xfrm>
            <a:off x="71280" y="936720"/>
            <a:ext cx="1079280" cy="517320"/>
          </a:xfrm>
          <a:prstGeom prst="rect">
            <a:avLst/>
          </a:prstGeom>
          <a:noFill/>
          <a:ln>
            <a:noFill/>
          </a:ln>
        </p:spPr>
        <p:style>
          <a:lnRef idx="0">
            <a:scrgbClr r="0" g="0" b="0"/>
          </a:lnRef>
          <a:fillRef idx="0">
            <a:scrgbClr r="0" g="0" b="0"/>
          </a:fillRef>
          <a:effectRef idx="0">
            <a:scrgbClr r="0" g="0" b="0"/>
          </a:effectRef>
          <a:fontRef idx="minor"/>
        </p:style>
      </p:sp>
      <p:sp>
        <p:nvSpPr>
          <p:cNvPr id="472" name="CustomShape 5"/>
          <p:cNvSpPr/>
          <p:nvPr/>
        </p:nvSpPr>
        <p:spPr>
          <a:xfrm>
            <a:off x="792000" y="2952720"/>
            <a:ext cx="2603160" cy="171900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2"/>
            <a:ext cx="9144000" cy="50878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96274"/>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Программный бюджет МО ГО «Вуктыл»</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1857427818"/>
              </p:ext>
            </p:extLst>
          </p:nvPr>
        </p:nvGraphicFramePr>
        <p:xfrm>
          <a:off x="89392" y="693375"/>
          <a:ext cx="8965213" cy="5975985"/>
        </p:xfrm>
        <a:graphic>
          <a:graphicData uri="http://schemas.openxmlformats.org/drawingml/2006/table">
            <a:tbl>
              <a:tblPr firstRow="1" bandRow="1">
                <a:tableStyleId>{5C22544A-7EE6-4342-B048-85BDC9FD1C3A}</a:tableStyleId>
              </a:tblPr>
              <a:tblGrid>
                <a:gridCol w="306144"/>
                <a:gridCol w="4464496"/>
                <a:gridCol w="1008112"/>
                <a:gridCol w="360040"/>
                <a:gridCol w="1008112"/>
                <a:gridCol w="360040"/>
                <a:gridCol w="1008112"/>
                <a:gridCol w="450157"/>
              </a:tblGrid>
              <a:tr h="288032">
                <a:tc rowSpan="2">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tc>
                <a:tc rowSpan="2">
                  <a:txBody>
                    <a:bodyPr/>
                    <a:lstStyle/>
                    <a:p>
                      <a:pPr algn="ctr" fontAlgn="ctr"/>
                      <a:r>
                        <a:rPr lang="ru-RU" sz="1200" b="1" i="0" u="none" strike="noStrike" dirty="0">
                          <a:solidFill>
                            <a:schemeClr val="tx1"/>
                          </a:solidFill>
                          <a:effectLst/>
                          <a:latin typeface="Times New Roman"/>
                        </a:rPr>
                        <a:t>Наименование программы</a:t>
                      </a:r>
                    </a:p>
                  </a:txBody>
                  <a:tcPr marL="9525" marR="9525" marT="9525" marB="0" anchor="ctr"/>
                </a:tc>
                <a:tc gridSpan="6">
                  <a:txBody>
                    <a:bodyPr/>
                    <a:lstStyle/>
                    <a:p>
                      <a:pPr algn="ctr" fontAlgn="ctr"/>
                      <a:r>
                        <a:rPr lang="ru-RU" sz="1200" b="1" i="0" u="none" strike="noStrike" dirty="0" smtClean="0">
                          <a:solidFill>
                            <a:schemeClr val="tx1"/>
                          </a:solidFill>
                          <a:effectLst/>
                          <a:latin typeface="Times New Roman"/>
                        </a:rPr>
                        <a:t>Объем программных расходов, </a:t>
                      </a:r>
                    </a:p>
                    <a:p>
                      <a:pPr algn="ctr" fontAlgn="ctr"/>
                      <a:r>
                        <a:rPr lang="ru-RU" sz="1200" b="1" i="0" u="none" strike="noStrike" dirty="0" smtClean="0">
                          <a:solidFill>
                            <a:schemeClr val="tx1"/>
                          </a:solidFill>
                          <a:effectLst/>
                          <a:latin typeface="Times New Roman"/>
                        </a:rPr>
                        <a:t>% к общему объему расходов</a:t>
                      </a:r>
                      <a:endParaRPr lang="ru-RU" sz="1200" b="1" i="0" u="none" strike="noStrike" dirty="0">
                        <a:solidFill>
                          <a:schemeClr val="tx1"/>
                        </a:solidFill>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a:p>
                  </a:txBody>
                  <a:tcPr/>
                </a:tc>
                <a:tc hMerge="1">
                  <a:txBody>
                    <a:bodyPr/>
                    <a:lstStyle/>
                    <a:p>
                      <a:pPr algn="ctr" fontAlgn="ctr"/>
                      <a:endParaRPr lang="ru-RU" sz="1200" b="1" i="0" u="none" strike="noStrike" dirty="0">
                        <a:effectLst/>
                        <a:latin typeface="Times New Roman"/>
                      </a:endParaRPr>
                    </a:p>
                  </a:txBody>
                  <a:tcPr marL="9525" marR="9525" marT="9525" marB="0" anchor="ctr"/>
                </a:tc>
                <a:tc hMerge="1">
                  <a:txBody>
                    <a:bodyPr/>
                    <a:lstStyle/>
                    <a:p>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210855">
                <a:tc vMerge="1">
                  <a:txBody>
                    <a:bodyPr/>
                    <a:lstStyle/>
                    <a:p>
                      <a:pPr algn="ctr" fontAlgn="ctr"/>
                      <a:endParaRPr lang="ru-RU" sz="1200" b="1" i="0" u="none" strike="noStrike" dirty="0">
                        <a:effectLst/>
                        <a:latin typeface="Times New Roman"/>
                      </a:endParaRPr>
                    </a:p>
                  </a:txBody>
                  <a:tcPr marL="9525" marR="9525" marT="9525" marB="0" anchor="ctr"/>
                </a:tc>
                <a:tc vMerge="1">
                  <a:txBody>
                    <a:bodyPr/>
                    <a:lstStyle/>
                    <a:p>
                      <a:pPr algn="ctr" fontAlgn="ctr"/>
                      <a:endParaRPr lang="ru-RU" sz="1200" b="1" i="0" u="none" strike="noStrike" dirty="0">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2020 (руб.)</a:t>
                      </a:r>
                      <a:endParaRPr lang="ru-RU" sz="1200" b="1" i="0" u="none" strike="noStrike" dirty="0">
                        <a:solidFill>
                          <a:schemeClr val="tx1"/>
                        </a:solidFill>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2021 (руб.)</a:t>
                      </a:r>
                      <a:endParaRPr lang="ru-RU" sz="1200" b="1" i="0" u="none" strike="noStrike" dirty="0">
                        <a:solidFill>
                          <a:schemeClr val="tx1"/>
                        </a:solidFill>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a:t>
                      </a:r>
                      <a:endParaRPr lang="ru-RU" sz="1200" b="1" i="0" u="none" strike="noStrike" dirty="0">
                        <a:solidFill>
                          <a:schemeClr val="tx1"/>
                        </a:solidFill>
                        <a:effectLst/>
                        <a:latin typeface="Times New Roman"/>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a:rPr>
                        <a:t>2022 (руб.)</a:t>
                      </a:r>
                      <a:endParaRPr lang="ru-RU" sz="1200" b="1" i="0" u="none" strike="noStrike" dirty="0">
                        <a:solidFill>
                          <a:schemeClr val="tx1"/>
                        </a:solidFill>
                        <a:effectLst/>
                        <a:latin typeface="Times New Roman"/>
                      </a:endParaRPr>
                    </a:p>
                  </a:txBody>
                  <a:tcPr marL="9525" marR="9525" marT="9525" marB="0"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0" i="0" u="none" strike="noStrike" dirty="0" smtClean="0">
                          <a:effectLst/>
                          <a:latin typeface="Times New Roman" panose="02020603050405020304" pitchFamily="18" charset="0"/>
                          <a:cs typeface="Times New Roman" panose="02020603050405020304" pitchFamily="18" charset="0"/>
                        </a:rPr>
                        <a:t> </a:t>
                      </a:r>
                      <a:r>
                        <a:rPr lang="ru-RU" sz="1200" b="1" i="0" u="none" strike="noStrike" dirty="0" smtClean="0">
                          <a:effectLst/>
                          <a:latin typeface="Times New Roman" panose="02020603050405020304" pitchFamily="18" charset="0"/>
                          <a:cs typeface="Times New Roman" panose="02020603050405020304" pitchFamily="18" charset="0"/>
                        </a:rPr>
                        <a:t>«Развитие образования»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330 575 521,54</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48,4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303 590 402,23</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50,3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316 723 442,31</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51,4</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культуры»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65 290 575,28</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9,6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66 031 856,87</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10,9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66 118 372,07</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10,7</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3</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физической культуры и </a:t>
                      </a:r>
                      <a:r>
                        <a:rPr lang="ru-RU" sz="1200" b="1" i="0" u="none" strike="noStrike" dirty="0" smtClean="0">
                          <a:effectLst/>
                          <a:latin typeface="Times New Roman" panose="02020603050405020304" pitchFamily="18" charset="0"/>
                          <a:cs typeface="Times New Roman" panose="02020603050405020304" pitchFamily="18" charset="0"/>
                        </a:rPr>
                        <a:t>спорта»</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13 202 064,46</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9 553 237,96</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1,6</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«Безопасность </a:t>
                      </a:r>
                      <a:r>
                        <a:rPr lang="ru-RU" sz="1200" b="1" i="0" u="none" strike="noStrike" dirty="0">
                          <a:effectLst/>
                          <a:latin typeface="Times New Roman" panose="02020603050405020304" pitchFamily="18" charset="0"/>
                          <a:cs typeface="Times New Roman" panose="02020603050405020304" pitchFamily="18" charset="0"/>
                        </a:rPr>
                        <a:t>жизнедеятельности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5 531 225,90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7 267 342,84</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1,2</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5</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экономики»</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1 167 700,00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627 700,00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0,1</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6</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транспортной </a:t>
                      </a:r>
                      <a:r>
                        <a:rPr lang="ru-RU" sz="1200" b="1" i="0" u="none" strike="noStrike" dirty="0" smtClean="0">
                          <a:effectLst/>
                          <a:latin typeface="Times New Roman" panose="02020603050405020304" pitchFamily="18" charset="0"/>
                          <a:cs typeface="Times New Roman" panose="02020603050405020304" pitchFamily="18" charset="0"/>
                        </a:rPr>
                        <a:t>системы»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53 925 271,18</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7,9</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32 097 612,19</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5,3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32 211 865,90</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5,2</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«Социальное </a:t>
                      </a:r>
                      <a:r>
                        <a:rPr lang="ru-RU" sz="1200" b="1" i="0" u="none" strike="noStrike" dirty="0">
                          <a:effectLst/>
                          <a:latin typeface="Times New Roman" panose="02020603050405020304" pitchFamily="18" charset="0"/>
                          <a:cs typeface="Times New Roman" panose="02020603050405020304" pitchFamily="18" charset="0"/>
                        </a:rPr>
                        <a:t>развитие и защита </a:t>
                      </a:r>
                      <a:r>
                        <a:rPr lang="ru-RU" sz="1200" b="1" i="0" u="none" strike="noStrike" dirty="0" smtClean="0">
                          <a:effectLst/>
                          <a:latin typeface="Times New Roman" panose="02020603050405020304" pitchFamily="18" charset="0"/>
                          <a:cs typeface="Times New Roman" panose="02020603050405020304" pitchFamily="18" charset="0"/>
                        </a:rPr>
                        <a:t>населения»</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a:t>
                      </a:r>
                      <a:r>
                        <a:rPr lang="ru-RU" sz="1200" b="0" i="0" u="none" strike="noStrike" dirty="0" smtClean="0">
                          <a:effectLst/>
                          <a:latin typeface="Times New Roman" panose="02020603050405020304" pitchFamily="18" charset="0"/>
                          <a:cs typeface="Times New Roman" panose="02020603050405020304" pitchFamily="18" charset="0"/>
                        </a:rPr>
                        <a:t>951 572,00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4 223 271,00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4 239 234,00</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0,7</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«Муниципальное управление»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97 898 951,19</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14,3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72 855 240,05</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12,1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73 303 275,89</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11,9</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«Развитие </a:t>
                      </a:r>
                      <a:r>
                        <a:rPr lang="ru-RU" sz="1200" b="1" i="0" u="none" strike="noStrike" dirty="0">
                          <a:effectLst/>
                          <a:latin typeface="Times New Roman" panose="02020603050405020304" pitchFamily="18" charset="0"/>
                          <a:cs typeface="Times New Roman" panose="02020603050405020304" pitchFamily="18" charset="0"/>
                        </a:rPr>
                        <a:t>строительства и жилищно-коммунального комплекса, энергосбережение и повышение </a:t>
                      </a:r>
                      <a:r>
                        <a:rPr lang="ru-RU" sz="1200" b="1" i="0" u="none" strike="noStrike" dirty="0" err="1" smtClean="0">
                          <a:effectLst/>
                          <a:latin typeface="Times New Roman" panose="02020603050405020304" pitchFamily="18" charset="0"/>
                          <a:cs typeface="Times New Roman" panose="02020603050405020304" pitchFamily="18" charset="0"/>
                        </a:rPr>
                        <a:t>энергоэффективности</a:t>
                      </a:r>
                      <a:r>
                        <a:rPr lang="ru-RU" sz="1200" b="1" i="0" u="none" strike="noStrike" dirty="0" smtClean="0">
                          <a:effectLst/>
                          <a:latin typeface="Times New Roman" panose="02020603050405020304" pitchFamily="18" charset="0"/>
                          <a:cs typeface="Times New Roman" panose="02020603050405020304" pitchFamily="18" charset="0"/>
                        </a:rPr>
                        <a:t>»</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75 </a:t>
                      </a:r>
                      <a:r>
                        <a:rPr lang="ru-RU" sz="1200" b="0" i="0" u="none" strike="noStrike" dirty="0" smtClean="0">
                          <a:effectLst/>
                          <a:latin typeface="Times New Roman" panose="02020603050405020304" pitchFamily="18" charset="0"/>
                          <a:cs typeface="Times New Roman" panose="02020603050405020304" pitchFamily="18" charset="0"/>
                        </a:rPr>
                        <a:t>023 278,88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11,0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53 405 716,66</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8,8</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54 734 744,06</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8,9</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 </a:t>
                      </a:r>
                      <a:r>
                        <a:rPr lang="ru-RU" sz="1200" b="1" i="0" u="none" strike="noStrike" dirty="0" smtClean="0">
                          <a:effectLst/>
                          <a:latin typeface="Times New Roman" panose="02020603050405020304" pitchFamily="18" charset="0"/>
                          <a:cs typeface="Times New Roman" panose="02020603050405020304" pitchFamily="18" charset="0"/>
                        </a:rPr>
                        <a:t>имуществом»</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11 172 560,31</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26 382 606,13</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4,4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2,8</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11</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«Управление </a:t>
                      </a:r>
                      <a:r>
                        <a:rPr lang="ru-RU" sz="1200" b="1" i="0" u="none" strike="noStrike" dirty="0">
                          <a:effectLst/>
                          <a:latin typeface="Times New Roman" panose="02020603050405020304" pitchFamily="18" charset="0"/>
                          <a:cs typeface="Times New Roman" panose="02020603050405020304" pitchFamily="18" charset="0"/>
                        </a:rPr>
                        <a:t>муниципальными финансами и муниципальным долгом городского округа </a:t>
                      </a:r>
                      <a:r>
                        <a:rPr lang="ru-RU" sz="1200" b="1" i="0" u="none" strike="noStrike" dirty="0" smtClean="0">
                          <a:effectLst/>
                          <a:latin typeface="Times New Roman" panose="02020603050405020304" pitchFamily="18" charset="0"/>
                          <a:cs typeface="Times New Roman" panose="02020603050405020304" pitchFamily="18" charset="0"/>
                        </a:rPr>
                        <a:t>«Вуктыл»</a:t>
                      </a: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14 860 453,55</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2,2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13 456 725,13</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2,2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13 235 795,13</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2,1</a:t>
                      </a:r>
                      <a:endParaRPr lang="ru-RU" sz="1200" b="0" dirty="0">
                        <a:latin typeface="Times New Roman" panose="02020603050405020304" pitchFamily="18" charset="0"/>
                        <a:cs typeface="Times New Roman" panose="02020603050405020304" pitchFamily="18" charset="0"/>
                      </a:endParaRPr>
                    </a:p>
                  </a:txBody>
                  <a:tcPr anchor="ctr"/>
                </a:tc>
              </a:tr>
              <a:tr h="370840">
                <a:tc>
                  <a:txBody>
                    <a:bodyPr/>
                    <a:lstStyle/>
                    <a:p>
                      <a:pPr algn="ctr" fontAlgn="ctr"/>
                      <a:r>
                        <a:rPr lang="ru-RU" sz="1200" b="1" i="0" u="none" strike="noStrike" dirty="0" smtClean="0">
                          <a:effectLst/>
                          <a:latin typeface="Times New Roman" panose="02020603050405020304" pitchFamily="18" charset="0"/>
                          <a:cs typeface="Times New Roman" panose="02020603050405020304" pitchFamily="18" charset="0"/>
                        </a:rPr>
                        <a:t>12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ru-RU" sz="1200" b="0"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a:t>
                      </a:r>
                      <a:r>
                        <a:rPr lang="ru-RU" sz="1200" b="0" i="0" u="none" strike="noStrike" dirty="0" smtClean="0">
                          <a:effectLst/>
                          <a:latin typeface="Times New Roman" panose="02020603050405020304" pitchFamily="18" charset="0"/>
                          <a:cs typeface="Times New Roman" panose="02020603050405020304" pitchFamily="18" charset="0"/>
                        </a:rPr>
                        <a:t>«Вуктыл»</a:t>
                      </a:r>
                    </a:p>
                    <a:p>
                      <a:pPr algn="l" fontAlgn="ctr"/>
                      <a:r>
                        <a:rPr lang="ru-RU" sz="1200" b="1" i="0" u="none" strike="noStrike" dirty="0" smtClean="0">
                          <a:effectLst/>
                          <a:latin typeface="Times New Roman" panose="02020603050405020304" pitchFamily="18" charset="0"/>
                          <a:cs typeface="Times New Roman" panose="02020603050405020304" pitchFamily="18" charset="0"/>
                        </a:rPr>
                        <a:t>«Формирование </a:t>
                      </a:r>
                      <a:r>
                        <a:rPr lang="ru-RU" sz="1200" b="1" i="0" u="none" strike="noStrike" dirty="0">
                          <a:effectLst/>
                          <a:latin typeface="Times New Roman" panose="02020603050405020304" pitchFamily="18" charset="0"/>
                          <a:cs typeface="Times New Roman" panose="02020603050405020304" pitchFamily="18" charset="0"/>
                        </a:rPr>
                        <a:t>современной городской </a:t>
                      </a:r>
                      <a:r>
                        <a:rPr lang="ru-RU" sz="1200" b="1" i="0" u="none" strike="noStrike" dirty="0" smtClean="0">
                          <a:effectLst/>
                          <a:latin typeface="Times New Roman" panose="02020603050405020304" pitchFamily="18" charset="0"/>
                          <a:cs typeface="Times New Roman" panose="02020603050405020304" pitchFamily="18" charset="0"/>
                        </a:rPr>
                        <a:t>среды»</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a:effectLst/>
                          <a:latin typeface="Times New Roman" panose="02020603050405020304" pitchFamily="18" charset="0"/>
                          <a:cs typeface="Times New Roman" panose="02020603050405020304" pitchFamily="18" charset="0"/>
                        </a:rPr>
                        <a:t>2 869 311,00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2 869 311,00</a:t>
                      </a:r>
                    </a:p>
                  </a:txBody>
                  <a:tcPr marL="9525" marR="9525" marT="9525" marB="0" anchor="ct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0,5</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r" fontAlgn="ctr"/>
                      <a:r>
                        <a:rPr lang="ru-RU" sz="1200" b="0" i="0" u="none" strike="noStrike" dirty="0">
                          <a:effectLst/>
                          <a:latin typeface="Times New Roman" panose="02020603050405020304" pitchFamily="18" charset="0"/>
                          <a:cs typeface="Times New Roman" panose="02020603050405020304" pitchFamily="18" charset="0"/>
                        </a:rPr>
                        <a:t>2 869 311,00</a:t>
                      </a:r>
                    </a:p>
                  </a:txBody>
                  <a:tcPr marL="9525" marR="9525" marT="9525" marB="0" anchor="ctr"/>
                </a:tc>
                <a:tc>
                  <a:txBody>
                    <a:bodyPr/>
                    <a:lstStyle/>
                    <a:p>
                      <a:pPr algn="ctr"/>
                      <a:r>
                        <a:rPr lang="ru-RU" sz="1200" b="0" dirty="0" smtClean="0">
                          <a:latin typeface="Times New Roman" panose="02020603050405020304" pitchFamily="18" charset="0"/>
                          <a:cs typeface="Times New Roman" panose="02020603050405020304" pitchFamily="18" charset="0"/>
                        </a:rPr>
                        <a:t>0,5</a:t>
                      </a:r>
                      <a:endParaRPr lang="ru-RU" sz="1200" b="0" dirty="0">
                        <a:latin typeface="Times New Roman" panose="02020603050405020304" pitchFamily="18" charset="0"/>
                        <a:cs typeface="Times New Roman" panose="02020603050405020304" pitchFamily="18" charset="0"/>
                      </a:endParaRPr>
                    </a:p>
                  </a:txBody>
                  <a:tcPr anchor="ctr"/>
                </a:tc>
              </a:tr>
              <a:tr h="202991">
                <a:tc gridSpan="2">
                  <a:txBody>
                    <a:bodyPr/>
                    <a:lstStyle/>
                    <a:p>
                      <a:pPr algn="ctr" fontAlgn="ctr"/>
                      <a:r>
                        <a:rPr lang="ru-RU" sz="1200" b="1" i="0" u="none" strike="noStrike" dirty="0">
                          <a:effectLst/>
                          <a:latin typeface="Times New Roman"/>
                        </a:rPr>
                        <a:t>ВСЕГО</a:t>
                      </a:r>
                    </a:p>
                  </a:txBody>
                  <a:tcPr marL="9525" marR="9525" marT="9525" marB="0" anchor="ctr"/>
                </a:tc>
                <a:tc hMerge="1">
                  <a:txBody>
                    <a:bodyPr/>
                    <a:lstStyle/>
                    <a:p>
                      <a:pPr algn="l" fontAlgn="ct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676 468 485,29</a:t>
                      </a:r>
                    </a:p>
                  </a:txBody>
                  <a:tcPr marL="9525" marR="9525" marT="9525" marB="0" anchor="ctr"/>
                </a:tc>
                <a:tc>
                  <a:txBody>
                    <a:bodyPr/>
                    <a:lstStyle/>
                    <a:p>
                      <a:pPr algn="ctr" fontAlgn="ctr"/>
                      <a:r>
                        <a:rPr lang="ru-RU" sz="1200" b="1" i="0" u="none" strike="noStrike" dirty="0" smtClean="0">
                          <a:effectLst/>
                          <a:latin typeface="Times New Roman"/>
                        </a:rPr>
                        <a:t>99,1</a:t>
                      </a: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592 361 022,06</a:t>
                      </a:r>
                    </a:p>
                  </a:txBody>
                  <a:tcPr marL="9525" marR="9525" marT="9525" marB="0" anchor="ctr"/>
                </a:tc>
                <a:tc>
                  <a:txBody>
                    <a:bodyPr/>
                    <a:lstStyle/>
                    <a:p>
                      <a:pPr algn="ctr" fontAlgn="ctr"/>
                      <a:r>
                        <a:rPr lang="ru-RU" sz="1200" b="1" i="0" u="none" strike="noStrike" dirty="0" smtClean="0">
                          <a:effectLst/>
                          <a:latin typeface="Times New Roman"/>
                        </a:rPr>
                        <a:t>98,1</a:t>
                      </a:r>
                      <a:endParaRPr lang="ru-RU" sz="1200" b="1" i="0" u="none" strike="noStrike" dirty="0">
                        <a:effectLst/>
                        <a:latin typeface="Times New Roman"/>
                      </a:endParaRPr>
                    </a:p>
                  </a:txBody>
                  <a:tcPr marL="9525" marR="9525" marT="9525" marB="0" anchor="ctr"/>
                </a:tc>
                <a:tc>
                  <a:txBody>
                    <a:bodyPr/>
                    <a:lstStyle/>
                    <a:p>
                      <a:pPr algn="r" fontAlgn="ctr"/>
                      <a:r>
                        <a:rPr lang="ru-RU" sz="1200" b="1" i="0" u="none" strike="noStrike" dirty="0">
                          <a:effectLst/>
                          <a:latin typeface="Times New Roman"/>
                        </a:rPr>
                        <a:t>597 914 887,75</a:t>
                      </a:r>
                    </a:p>
                  </a:txBody>
                  <a:tcPr marL="9525" marR="9525" marT="9525" marB="0" anchor="ctr"/>
                </a:tc>
                <a:tc>
                  <a:txBody>
                    <a:bodyPr/>
                    <a:lstStyle/>
                    <a:p>
                      <a:pPr algn="ctr"/>
                      <a:r>
                        <a:rPr lang="ru-RU" sz="1200" b="1" dirty="0" smtClean="0">
                          <a:latin typeface="Times New Roman" panose="02020603050405020304" pitchFamily="18" charset="0"/>
                          <a:cs typeface="Times New Roman" panose="02020603050405020304" pitchFamily="18" charset="0"/>
                        </a:rPr>
                        <a:t>97,0</a:t>
                      </a:r>
                      <a:endParaRPr lang="ru-RU" sz="1200" b="1" dirty="0">
                        <a:latin typeface="Times New Roman" panose="02020603050405020304" pitchFamily="18" charset="0"/>
                        <a:cs typeface="Times New Roman" panose="02020603050405020304" pitchFamily="18" charset="0"/>
                      </a:endParaRPr>
                    </a:p>
                  </a:txBody>
                  <a:tcPr anchor="ctr"/>
                </a:tc>
              </a:tr>
            </a:tbl>
          </a:graphicData>
        </a:graphic>
      </p:graphicFrame>
    </p:spTree>
    <p:extLst>
      <p:ext uri="{BB962C8B-B14F-4D97-AF65-F5344CB8AC3E}">
        <p14:creationId xmlns:p14="http://schemas.microsoft.com/office/powerpoint/2010/main" val="2336658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3171199285"/>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Структура расходной части бюджета  МО ГО «Вуктыл», %</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951849026"/>
              </p:ext>
            </p:extLst>
          </p:nvPr>
        </p:nvGraphicFramePr>
        <p:xfrm>
          <a:off x="143508" y="1052736"/>
          <a:ext cx="8856984" cy="55446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Диаграмма 4"/>
          <p:cNvGraphicFramePr/>
          <p:nvPr>
            <p:extLst>
              <p:ext uri="{D42A27DB-BD31-4B8C-83A1-F6EECF244321}">
                <p14:modId xmlns:p14="http://schemas.microsoft.com/office/powerpoint/2010/main" val="29579433"/>
              </p:ext>
            </p:extLst>
          </p:nvPr>
        </p:nvGraphicFramePr>
        <p:xfrm>
          <a:off x="4572000" y="908720"/>
          <a:ext cx="4464496" cy="396044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5768355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в разрезе разделов, подразделов, руб.</a:t>
            </a:r>
            <a:endParaRPr lang="ru-RU" sz="2000" b="0" strike="noStrike" spc="-1" dirty="0">
              <a:latin typeface="Arial"/>
            </a:endParaRPr>
          </a:p>
        </p:txBody>
      </p:sp>
      <p:graphicFrame>
        <p:nvGraphicFramePr>
          <p:cNvPr id="9" name="Таблица 8"/>
          <p:cNvGraphicFramePr>
            <a:graphicFrameLocks noGrp="1"/>
          </p:cNvGraphicFramePr>
          <p:nvPr>
            <p:extLst>
              <p:ext uri="{D42A27DB-BD31-4B8C-83A1-F6EECF244321}">
                <p14:modId xmlns:p14="http://schemas.microsoft.com/office/powerpoint/2010/main" val="989851743"/>
              </p:ext>
            </p:extLst>
          </p:nvPr>
        </p:nvGraphicFramePr>
        <p:xfrm>
          <a:off x="35496" y="908718"/>
          <a:ext cx="9108504" cy="5904657"/>
        </p:xfrm>
        <a:graphic>
          <a:graphicData uri="http://schemas.openxmlformats.org/drawingml/2006/table">
            <a:tbl>
              <a:tblPr>
                <a:tableStyleId>{69CF1AB2-1976-4502-BF36-3FF5EA218861}</a:tableStyleId>
              </a:tblPr>
              <a:tblGrid>
                <a:gridCol w="4859823"/>
                <a:gridCol w="296421"/>
                <a:gridCol w="307398"/>
                <a:gridCol w="1214954"/>
                <a:gridCol w="1214954"/>
                <a:gridCol w="1214954"/>
              </a:tblGrid>
              <a:tr h="181999">
                <a:tc>
                  <a:txBody>
                    <a:bodyPr/>
                    <a:lstStyle/>
                    <a:p>
                      <a:pPr algn="ctr" fontAlgn="t"/>
                      <a:r>
                        <a:rPr lang="ru-RU" sz="1100" b="1" u="none" strike="noStrike" dirty="0">
                          <a:effectLst/>
                          <a:latin typeface="Times New Roman" panose="02020603050405020304" pitchFamily="18" charset="0"/>
                          <a:cs typeface="Times New Roman" panose="02020603050405020304" pitchFamily="18" charset="0"/>
                        </a:rPr>
                        <a:t>Наименование</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b="1" u="none" strike="noStrike" dirty="0" err="1">
                          <a:effectLst/>
                          <a:latin typeface="Times New Roman" panose="02020603050405020304" pitchFamily="18" charset="0"/>
                          <a:cs typeface="Times New Roman" panose="02020603050405020304" pitchFamily="18" charset="0"/>
                        </a:rPr>
                        <a:t>Рз</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ПР</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2020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2021 год</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2022 год</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               ВСЕГО: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 </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682 414 117,08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603 601 401,09</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616 368 066,78</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b="1" u="none" strike="noStrike" dirty="0">
                          <a:effectLst/>
                          <a:latin typeface="Times New Roman" panose="02020603050405020304" pitchFamily="18" charset="0"/>
                          <a:cs typeface="Times New Roman" panose="02020603050405020304" pitchFamily="18" charset="0"/>
                        </a:rPr>
                        <a:t>Общегосударственные вопросы</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01</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117 473 092,81</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97 777 267,83</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85 362 018,87</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356771">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Функционирование высшего должностного лица субъекта Российской Федерации и муниципального образования</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3 248 825,06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2 757 908,07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2 757 908,07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r>
              <a:tr h="531545">
                <a:tc>
                  <a:txBody>
                    <a:bodyPr/>
                    <a:lstStyle/>
                    <a:p>
                      <a:pPr algn="l" fontAlgn="b"/>
                      <a:r>
                        <a:rPr lang="ru-RU" sz="1100" u="none" strike="noStrike" dirty="0">
                          <a:effectLst/>
                          <a:latin typeface="Times New Roman" panose="02020603050405020304" pitchFamily="18" charset="0"/>
                          <a:cs typeface="Times New Roman" panose="02020603050405020304"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b"/>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50 000,00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r>
              <a:tr h="531545">
                <a:tc>
                  <a:txBody>
                    <a:bodyPr/>
                    <a:lstStyle/>
                    <a:p>
                      <a:pPr algn="l" fontAlgn="ctr"/>
                      <a:r>
                        <a:rPr lang="ru-RU" sz="1100" u="none" strike="noStrike" dirty="0">
                          <a:effectLst/>
                          <a:latin typeface="Times New Roman" panose="02020603050405020304" pitchFamily="18" charset="0"/>
                          <a:cs typeface="Times New Roman" panose="02020603050405020304"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74 894 151,65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53 406 078,50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53 919 823,34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356771">
                <a:tc>
                  <a:txBody>
                    <a:bodyPr/>
                    <a:lstStyle/>
                    <a:p>
                      <a:pPr algn="l" fontAlgn="t"/>
                      <a:r>
                        <a:rPr lang="ru-RU" sz="1100" u="none" strike="noStrike" dirty="0">
                          <a:effectLst/>
                          <a:latin typeface="Times New Roman" panose="02020603050405020304" pitchFamily="18" charset="0"/>
                          <a:cs typeface="Times New Roman" panose="02020603050405020304"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12 658 942,04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10 609 184,16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10 594 684,16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Обеспечение проведения выборов и референдумов</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1 000 000,00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Резервные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800 000,00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850 000,00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общегосударственные вопросы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24 821 174,06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30 104 097,10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17 189 603,30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320500">
                <a:tc>
                  <a:txBody>
                    <a:bodyPr/>
                    <a:lstStyle/>
                    <a:p>
                      <a:pPr algn="l" fontAlgn="ctr"/>
                      <a:r>
                        <a:rPr lang="ru-RU" sz="1100" b="1" u="none" strike="noStrike">
                          <a:effectLst/>
                          <a:latin typeface="Times New Roman" panose="02020603050405020304" pitchFamily="18" charset="0"/>
                          <a:cs typeface="Times New Roman" panose="02020603050405020304" pitchFamily="18" charset="0"/>
                        </a:rPr>
                        <a:t>Национальная безопасность и правоохранительная деятельность</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03</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2 059 409,36</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3 594 809,36</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3 594 809,36</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356771">
                <a:tc>
                  <a:txBody>
                    <a:bodyPr/>
                    <a:lstStyle/>
                    <a:p>
                      <a:pPr algn="just" fontAlgn="ctr"/>
                      <a:r>
                        <a:rPr lang="ru-RU" sz="1100" u="none" strike="noStrike">
                          <a:effectLst/>
                          <a:latin typeface="Times New Roman" panose="02020603050405020304" pitchFamily="18" charset="0"/>
                          <a:cs typeface="Times New Roman" panose="02020603050405020304" pitchFamily="18" charset="0"/>
                        </a:rPr>
                        <a:t>Защита населения и территории от чрезвычайных ситуаций природного и техногенного характера, гражданская оборона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1 956 909,36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3 492 309,36</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3 492 309,36</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356771">
                <a:tc>
                  <a:txBody>
                    <a:bodyPr/>
                    <a:lstStyle/>
                    <a:p>
                      <a:pPr algn="l" fontAlgn="b"/>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безопасности и правоохранительной деятельности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b"/>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102 500,00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102 500,00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102 500,00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Национальная экономика</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04</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23 316 283,72</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17 092 208,57</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16 619 313,57</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Сельское хозяйство и рыболовство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270 700,00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155 700,00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155 700,00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Лесное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473 695,00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Транспорт</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08</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4 443 561,57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4 443 561,57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4 443 561,57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Дорожное хозяйство (дорожные фонды)</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09</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7 392 981,00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7 648 972,00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7 649 972,00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национальной экономики</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04</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11 209 041,15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4 370 280,00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4 370 080,00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b="1" u="none" strike="noStrike">
                          <a:effectLst/>
                          <a:latin typeface="Times New Roman" panose="02020603050405020304" pitchFamily="18" charset="0"/>
                          <a:cs typeface="Times New Roman" panose="02020603050405020304" pitchFamily="18" charset="0"/>
                        </a:rPr>
                        <a:t>Жилищно-коммунальное хозяйство</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05</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00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92 568 857,82</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a:effectLst/>
                          <a:latin typeface="Times New Roman" panose="02020603050405020304" pitchFamily="18" charset="0"/>
                          <a:cs typeface="Times New Roman" panose="02020603050405020304" pitchFamily="18" charset="0"/>
                        </a:rPr>
                        <a:t>61 503 669,40</a:t>
                      </a:r>
                      <a:endParaRPr lang="ru-RU" sz="1100" b="1"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b="1" u="none" strike="noStrike" dirty="0">
                          <a:effectLst/>
                          <a:latin typeface="Times New Roman" panose="02020603050405020304" pitchFamily="18" charset="0"/>
                          <a:cs typeface="Times New Roman" panose="02020603050405020304" pitchFamily="18" charset="0"/>
                        </a:rPr>
                        <a:t>67 082 939,69</a:t>
                      </a:r>
                      <a:endParaRPr lang="ru-RU" sz="1100" b="1"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Жилищное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01</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2 614 361,57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3 614 361,57</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5 315 061,57</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Коммунальное хозяйство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02</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8 232 747,00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12 950 686,00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16 263 117,14</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Благоустройство</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03</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55 793 987,45</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25 801 743,25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26 294 433,00</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r h="181999">
                <a:tc>
                  <a:txBody>
                    <a:bodyPr/>
                    <a:lstStyle/>
                    <a:p>
                      <a:pPr algn="l" fontAlgn="t"/>
                      <a:r>
                        <a:rPr lang="ru-RU" sz="1100" u="none" strike="noStrike">
                          <a:effectLst/>
                          <a:latin typeface="Times New Roman" panose="02020603050405020304" pitchFamily="18" charset="0"/>
                          <a:cs typeface="Times New Roman" panose="02020603050405020304" pitchFamily="18" charset="0"/>
                        </a:rPr>
                        <a:t>Другие вопросы в области жилищно-коммунального хозяйства</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05</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25 927 761,80</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a:effectLst/>
                          <a:latin typeface="Times New Roman" panose="02020603050405020304" pitchFamily="18" charset="0"/>
                          <a:cs typeface="Times New Roman" panose="02020603050405020304" pitchFamily="18" charset="0"/>
                        </a:rPr>
                        <a:t>19 136 878,58</a:t>
                      </a:r>
                      <a:endParaRPr lang="ru-RU" sz="1100" b="0" i="0" u="none" strike="noStrike">
                        <a:effectLst/>
                        <a:latin typeface="Times New Roman" panose="02020603050405020304" pitchFamily="18" charset="0"/>
                        <a:cs typeface="Times New Roman" panose="02020603050405020304" pitchFamily="18" charset="0"/>
                      </a:endParaRPr>
                    </a:p>
                  </a:txBody>
                  <a:tcPr marL="6931" marR="6931" marT="6931" marB="0" anchor="ctr"/>
                </a:tc>
                <a:tc>
                  <a:txBody>
                    <a:bodyPr/>
                    <a:lstStyle/>
                    <a:p>
                      <a:pPr algn="ctr" fontAlgn="ctr"/>
                      <a:r>
                        <a:rPr lang="ru-RU" sz="1100" u="none" strike="noStrike" dirty="0">
                          <a:effectLst/>
                          <a:latin typeface="Times New Roman" panose="02020603050405020304" pitchFamily="18" charset="0"/>
                          <a:cs typeface="Times New Roman" panose="02020603050405020304" pitchFamily="18" charset="0"/>
                        </a:rPr>
                        <a:t>19 210 327,98</a:t>
                      </a:r>
                      <a:endParaRPr lang="ru-RU" sz="1100" b="0" i="0" u="none" strike="noStrike" dirty="0">
                        <a:effectLst/>
                        <a:latin typeface="Times New Roman" panose="02020603050405020304" pitchFamily="18" charset="0"/>
                        <a:cs typeface="Times New Roman" panose="02020603050405020304" pitchFamily="18" charset="0"/>
                      </a:endParaRPr>
                    </a:p>
                  </a:txBody>
                  <a:tcPr marL="6931" marR="6931" marT="6931" marB="0" anchor="ctr"/>
                </a:tc>
              </a:tr>
            </a:tbl>
          </a:graphicData>
        </a:graphic>
      </p:graphicFrame>
    </p:spTree>
    <p:extLst>
      <p:ext uri="{BB962C8B-B14F-4D97-AF65-F5344CB8AC3E}">
        <p14:creationId xmlns:p14="http://schemas.microsoft.com/office/powerpoint/2010/main" val="22082186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pc="-1" dirty="0">
                <a:solidFill>
                  <a:srgbClr val="21409A"/>
                </a:solidFill>
                <a:latin typeface="Times New Roman"/>
              </a:rPr>
              <a:t>Расходы бюджета  МО ГО «Вуктыл» в разрезе разделов, подразделов, руб.</a:t>
            </a:r>
            <a:endParaRPr lang="ru-RU" sz="2000"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969326755"/>
              </p:ext>
            </p:extLst>
          </p:nvPr>
        </p:nvGraphicFramePr>
        <p:xfrm>
          <a:off x="-2" y="908719"/>
          <a:ext cx="9144003" cy="5904656"/>
        </p:xfrm>
        <a:graphic>
          <a:graphicData uri="http://schemas.openxmlformats.org/drawingml/2006/table">
            <a:tbl>
              <a:tblPr>
                <a:tableStyleId>{69CF1AB2-1976-4502-BF36-3FF5EA218861}</a:tableStyleId>
              </a:tblPr>
              <a:tblGrid>
                <a:gridCol w="4878761"/>
                <a:gridCol w="297576"/>
                <a:gridCol w="308596"/>
                <a:gridCol w="1219690"/>
                <a:gridCol w="1219690"/>
                <a:gridCol w="1219690"/>
              </a:tblGrid>
              <a:tr h="258499">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Рз</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ПР</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2021 год</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2022 год</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58499">
                <a:tc>
                  <a:txBody>
                    <a:bodyPr/>
                    <a:lstStyle/>
                    <a:p>
                      <a:pPr algn="l" fontAlgn="t"/>
                      <a:r>
                        <a:rPr lang="ru-RU" sz="1200" b="1" u="none" strike="noStrike" dirty="0">
                          <a:effectLst/>
                          <a:latin typeface="Times New Roman" panose="02020603050405020304" pitchFamily="18" charset="0"/>
                          <a:cs typeface="Times New Roman" panose="02020603050405020304" pitchFamily="18" charset="0"/>
                        </a:rPr>
                        <a:t>Образование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07</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371 961 862,67</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341 460 240,77</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353 588 507,78</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Дошкольное образование</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115 120 197,44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113 232 808,57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117 589 139,86</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Общее образование</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02</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177 865 361,52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175 426 304,07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183 428 192,86</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Дополнительное образование детей</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03</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49 386 792,07</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44 616 262,29</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44 386 309,22</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Молодежная политика</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1 398 600,00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1 398 600,00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1 398 600,00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dirty="0">
                          <a:effectLst/>
                          <a:latin typeface="Times New Roman" panose="02020603050405020304" pitchFamily="18" charset="0"/>
                          <a:cs typeface="Times New Roman" panose="02020603050405020304" pitchFamily="18" charset="0"/>
                        </a:rPr>
                        <a:t>Другие вопросы в области образования</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07</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09</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28 190 911,64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6 786 265,84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6 786 265,84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58499">
                <a:tc>
                  <a:txBody>
                    <a:bodyPr/>
                    <a:lstStyle/>
                    <a:p>
                      <a:pPr algn="l" fontAlgn="t"/>
                      <a:r>
                        <a:rPr lang="ru-RU" sz="1200" b="1" u="none" strike="noStrike" dirty="0">
                          <a:effectLst/>
                          <a:latin typeface="Times New Roman" panose="02020603050405020304" pitchFamily="18" charset="0"/>
                          <a:cs typeface="Times New Roman" panose="02020603050405020304" pitchFamily="18" charset="0"/>
                        </a:rPr>
                        <a:t>Культура, кинематография </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08</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50 185 271,46</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50 812 079,14</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51 356 981,49</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Культура</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08</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50 085 271,46</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50 712 079,14</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51 256 981,49</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Другие вопросы в области культуры, кинематографии</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08</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100 000,00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100 000,00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100 000,00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58499">
                <a:tc>
                  <a:txBody>
                    <a:bodyPr/>
                    <a:lstStyle/>
                    <a:p>
                      <a:pPr algn="l" fontAlgn="t"/>
                      <a:r>
                        <a:rPr lang="ru-RU" sz="1200" b="1" u="none" strike="noStrike">
                          <a:effectLst/>
                          <a:latin typeface="Times New Roman" panose="02020603050405020304" pitchFamily="18" charset="0"/>
                          <a:cs typeface="Times New Roman" panose="02020603050405020304" pitchFamily="18" charset="0"/>
                        </a:rPr>
                        <a:t>Социальная политика</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10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19 245 939,24</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18 502 706,02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18 941 506,02</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Пенсионное обеспечение</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8 557 011,24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7 794 108,02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7 794 108,02</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Социальное обеспечение населения</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03</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2 184 498,00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2 284 498,00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2 384 498,00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Охрана семьи и детства</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04</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7 666 800,00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7 941 000,00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8 280 900,00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Другие вопросы в области социальной политики</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06</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837 630,00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483 100,00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482 000,00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58499">
                <a:tc>
                  <a:txBody>
                    <a:bodyPr/>
                    <a:lstStyle/>
                    <a:p>
                      <a:pPr algn="l" fontAlgn="t"/>
                      <a:r>
                        <a:rPr lang="ru-RU" sz="1200" b="1" u="none" strike="noStrike">
                          <a:effectLst/>
                          <a:latin typeface="Times New Roman" panose="02020603050405020304" pitchFamily="18" charset="0"/>
                          <a:cs typeface="Times New Roman" panose="02020603050405020304" pitchFamily="18" charset="0"/>
                        </a:rPr>
                        <a:t>Физическая культура и спорт</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11</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831 000,00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831 000,00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831 000,00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Массовый спорт</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02</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321 000,00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321 000,00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321 000,00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u="none" strike="noStrike">
                          <a:effectLst/>
                          <a:latin typeface="Times New Roman" panose="02020603050405020304" pitchFamily="18" charset="0"/>
                          <a:cs typeface="Times New Roman" panose="02020603050405020304" pitchFamily="18" charset="0"/>
                        </a:rPr>
                        <a:t>Другие вопросы в области физической культуры и спорта</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05</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510 000,00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510 000,00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510 000,00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58499">
                <a:tc>
                  <a:txBody>
                    <a:bodyPr/>
                    <a:lstStyle/>
                    <a:p>
                      <a:pPr algn="l" fontAlgn="t"/>
                      <a:r>
                        <a:rPr lang="ru-RU" sz="1200" b="1" u="none" strike="noStrike">
                          <a:effectLst/>
                          <a:latin typeface="Times New Roman" panose="02020603050405020304" pitchFamily="18" charset="0"/>
                          <a:cs typeface="Times New Roman" panose="02020603050405020304" pitchFamily="18" charset="0"/>
                        </a:rPr>
                        <a:t>Обслуживание государственного и муниципального долга</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13</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4 772 400,00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5 247 420,00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5 040 990,00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544206">
                <a:tc>
                  <a:txBody>
                    <a:bodyPr/>
                    <a:lstStyle/>
                    <a:p>
                      <a:pPr algn="l" fontAlgn="t"/>
                      <a:r>
                        <a:rPr lang="ru-RU" sz="1200" u="none" strike="noStrike">
                          <a:effectLst/>
                          <a:latin typeface="Times New Roman" panose="02020603050405020304" pitchFamily="18" charset="0"/>
                          <a:cs typeface="Times New Roman" panose="02020603050405020304" pitchFamily="18" charset="0"/>
                        </a:rPr>
                        <a:t>Обслуживание государственного внутреннего и муниципального долга</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13</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01</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4 772 400,00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5 247 420,00</a:t>
                      </a:r>
                      <a:endParaRPr lang="ru-RU" sz="1200" b="0"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5 040 990,00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r h="272104">
                <a:tc>
                  <a:txBody>
                    <a:bodyPr/>
                    <a:lstStyle/>
                    <a:p>
                      <a:pPr algn="l" fontAlgn="t"/>
                      <a:r>
                        <a:rPr lang="ru-RU" sz="1200" b="1" u="none" strike="noStrike">
                          <a:effectLst/>
                          <a:latin typeface="Times New Roman" panose="02020603050405020304" pitchFamily="18" charset="0"/>
                          <a:cs typeface="Times New Roman" panose="02020603050405020304" pitchFamily="18" charset="0"/>
                        </a:rPr>
                        <a:t>Условно утверждаемые (утвержденные) расходы</a:t>
                      </a:r>
                      <a:endParaRPr lang="ru-RU" sz="1200" b="1" i="1" u="none" strike="noStrike">
                        <a:effectLst/>
                        <a:latin typeface="Times New Roman" panose="02020603050405020304" pitchFamily="18" charset="0"/>
                        <a:cs typeface="Times New Roman" panose="02020603050405020304" pitchFamily="18" charset="0"/>
                      </a:endParaRPr>
                    </a:p>
                  </a:txBody>
                  <a:tcPr marL="9525" marR="9525" marT="9525" marB="0"/>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0,00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effectLst/>
                          <a:latin typeface="Times New Roman" panose="02020603050405020304" pitchFamily="18" charset="0"/>
                          <a:cs typeface="Times New Roman" panose="02020603050405020304" pitchFamily="18" charset="0"/>
                        </a:rPr>
                        <a:t>6 780 000,00</a:t>
                      </a:r>
                      <a:endParaRPr lang="ru-RU" sz="1200" b="1" i="0" u="none" strike="noStrike">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effectLst/>
                          <a:latin typeface="Times New Roman" panose="02020603050405020304" pitchFamily="18" charset="0"/>
                          <a:cs typeface="Times New Roman" panose="02020603050405020304" pitchFamily="18" charset="0"/>
                        </a:rPr>
                        <a:t>13 950 000,00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extLst>
      <p:ext uri="{BB962C8B-B14F-4D97-AF65-F5344CB8AC3E}">
        <p14:creationId xmlns:p14="http://schemas.microsoft.com/office/powerpoint/2010/main" val="25698294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50400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Расходы бюджета  МО ГО «Вуктыл» по видам расходов,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46512196"/>
              </p:ext>
            </p:extLst>
          </p:nvPr>
        </p:nvGraphicFramePr>
        <p:xfrm>
          <a:off x="259016" y="1268760"/>
          <a:ext cx="8633464" cy="5184576"/>
        </p:xfrm>
        <a:graphic>
          <a:graphicData uri="http://schemas.openxmlformats.org/drawingml/2006/table">
            <a:tbl>
              <a:tblPr firstRow="1" bandRow="1">
                <a:tableStyleId>{0660B408-B3CF-4A94-85FC-2B1E0A45F4A2}</a:tableStyleId>
              </a:tblPr>
              <a:tblGrid>
                <a:gridCol w="1036015">
                  <a:extLst>
                    <a:ext uri="{9D8B030D-6E8A-4147-A177-3AD203B41FA5}">
                      <a16:colId xmlns="" xmlns:a16="http://schemas.microsoft.com/office/drawing/2014/main" val="20000"/>
                    </a:ext>
                  </a:extLst>
                </a:gridCol>
                <a:gridCol w="4230398">
                  <a:extLst>
                    <a:ext uri="{9D8B030D-6E8A-4147-A177-3AD203B41FA5}">
                      <a16:colId xmlns="" xmlns:a16="http://schemas.microsoft.com/office/drawing/2014/main" val="20001"/>
                    </a:ext>
                  </a:extLst>
                </a:gridCol>
                <a:gridCol w="777012">
                  <a:extLst>
                    <a:ext uri="{9D8B030D-6E8A-4147-A177-3AD203B41FA5}">
                      <a16:colId xmlns="" xmlns:a16="http://schemas.microsoft.com/office/drawing/2014/main" val="20004"/>
                    </a:ext>
                  </a:extLst>
                </a:gridCol>
                <a:gridCol w="1036015">
                  <a:extLst>
                    <a:ext uri="{9D8B030D-6E8A-4147-A177-3AD203B41FA5}">
                      <a16:colId xmlns="" xmlns:a16="http://schemas.microsoft.com/office/drawing/2014/main" val="20005"/>
                    </a:ext>
                  </a:extLst>
                </a:gridCol>
                <a:gridCol w="777012">
                  <a:extLst>
                    <a:ext uri="{9D8B030D-6E8A-4147-A177-3AD203B41FA5}">
                      <a16:colId xmlns="" xmlns:a16="http://schemas.microsoft.com/office/drawing/2014/main" val="20006"/>
                    </a:ext>
                  </a:extLst>
                </a:gridCol>
                <a:gridCol w="777012">
                  <a:extLst>
                    <a:ext uri="{9D8B030D-6E8A-4147-A177-3AD203B41FA5}">
                      <a16:colId xmlns="" xmlns:a16="http://schemas.microsoft.com/office/drawing/2014/main" val="20007"/>
                    </a:ext>
                  </a:extLst>
                </a:gridCol>
              </a:tblGrid>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Группа</a:t>
                      </a:r>
                      <a:r>
                        <a:rPr lang="ru-RU" sz="1200" baseline="0" dirty="0">
                          <a:solidFill>
                            <a:schemeClr val="tx1"/>
                          </a:solidFill>
                          <a:latin typeface="Times New Roman" panose="02020603050405020304" pitchFamily="18" charset="0"/>
                          <a:cs typeface="Times New Roman" panose="02020603050405020304" pitchFamily="18" charset="0"/>
                        </a:rPr>
                        <a:t> вида расходов</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Наименование показателя</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2019</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464956">
                <a:tc gridSpan="2">
                  <a:txBody>
                    <a:bodyPr/>
                    <a:lstStyle/>
                    <a:p>
                      <a:pPr algn="ctr"/>
                      <a:r>
                        <a:rPr lang="ru-RU" sz="1200" b="1" dirty="0">
                          <a:solidFill>
                            <a:schemeClr val="tx1"/>
                          </a:solidFill>
                          <a:latin typeface="Times New Roman" panose="02020603050405020304" pitchFamily="18" charset="0"/>
                          <a:cs typeface="Times New Roman" panose="02020603050405020304" pitchFamily="18" charset="0"/>
                        </a:rPr>
                        <a:t>Расходы всего</a:t>
                      </a: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811 248,5</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682 414,1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603 601,4</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616 368,1</a:t>
                      </a:r>
                      <a:endParaRPr lang="ru-RU" sz="1200" b="1"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1031820">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100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Расходы на выплаты персоналу в целях обеспечения выполнения функций государственными (муниципальными) органами, казенными учреждениями, органами управления государственными внебюджетными фондами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92 852,3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105 051,1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74 979,1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75 225,4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200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Закупка товаров, работ и услуг для обеспечения государственных (муниципальных) нужд</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72 194,8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100 123,6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86 691,9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79 619,1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300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Социальное обеспечение и иные выплаты населению</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11 108,4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10 849,5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10 129,6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10 229,6</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400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Капитальные вложения в объекты государственной (муниципальной) собственности</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180 824,9</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22 674,5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1 852,4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1 701,7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5"/>
                  </a:ext>
                </a:extLst>
              </a:tr>
              <a:tr h="573233">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600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Предоставление субсидий бюджетным, автономным учреждениям и иным некоммерческим организациям</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443 709,2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426 751,8</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411 696,7</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424 577,2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6"/>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700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Обслуживание государственного (муниципального) долга</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3 059,4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4 772,4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5 247,4</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5 041,0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7"/>
                  </a:ext>
                </a:extLst>
              </a:tr>
              <a:tr h="464956">
                <a:tc>
                  <a:txBody>
                    <a:bodyPr/>
                    <a:lstStyle/>
                    <a:p>
                      <a:pPr algn="ctr"/>
                      <a:r>
                        <a:rPr lang="ru-RU" sz="1200" dirty="0">
                          <a:solidFill>
                            <a:schemeClr val="tx1"/>
                          </a:solidFill>
                          <a:latin typeface="Times New Roman" panose="02020603050405020304" pitchFamily="18" charset="0"/>
                          <a:cs typeface="Times New Roman" panose="02020603050405020304" pitchFamily="18" charset="0"/>
                        </a:rPr>
                        <a:t>800</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Иные бюджетные ассигнования</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7 499,5</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12 191,2</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13 004,3</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ru-RU" sz="1200" b="0" dirty="0" smtClean="0">
                          <a:solidFill>
                            <a:schemeClr val="tx1"/>
                          </a:solidFill>
                          <a:latin typeface="Times New Roman" panose="02020603050405020304" pitchFamily="18" charset="0"/>
                          <a:cs typeface="Times New Roman" panose="02020603050405020304" pitchFamily="18" charset="0"/>
                        </a:rPr>
                        <a:t>19 974,1</a:t>
                      </a:r>
                      <a:endParaRPr lang="ru-RU" sz="1200" b="0" dirty="0">
                        <a:solidFill>
                          <a:schemeClr val="tx1"/>
                        </a:solidFill>
                        <a:latin typeface="Times New Roman" panose="02020603050405020304" pitchFamily="18" charset="0"/>
                        <a:cs typeface="Times New Roman" panose="02020603050405020304" pitchFamily="18" charset="0"/>
                      </a:endParaRPr>
                    </a:p>
                  </a:txBody>
                  <a:tcPr marL="45720" marR="457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8"/>
                  </a:ext>
                </a:extLst>
              </a:tr>
            </a:tbl>
          </a:graphicData>
        </a:graphic>
      </p:graphicFrame>
    </p:spTree>
    <p:extLst>
      <p:ext uri="{BB962C8B-B14F-4D97-AF65-F5344CB8AC3E}">
        <p14:creationId xmlns:p14="http://schemas.microsoft.com/office/powerpoint/2010/main" val="1159503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txBox="1">
            <a:spLocks/>
          </p:cNvSpPr>
          <p:nvPr/>
        </p:nvSpPr>
        <p:spPr>
          <a:xfrm>
            <a:off x="0" y="3852"/>
            <a:ext cx="9144000" cy="9048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403496" y="204286"/>
            <a:ext cx="8352000" cy="632426"/>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Источники финансирования дефицита бюджета  МО ГО «Вуктыл»,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799022769"/>
              </p:ext>
            </p:extLst>
          </p:nvPr>
        </p:nvGraphicFramePr>
        <p:xfrm>
          <a:off x="179512" y="980728"/>
          <a:ext cx="8784975" cy="5616623"/>
        </p:xfrm>
        <a:graphic>
          <a:graphicData uri="http://schemas.openxmlformats.org/drawingml/2006/table">
            <a:tbl>
              <a:tblPr>
                <a:tableStyleId>{08FB837D-C827-4EFA-A057-4D05807E0F7C}</a:tableStyleId>
              </a:tblPr>
              <a:tblGrid>
                <a:gridCol w="4791232"/>
                <a:gridCol w="1336501"/>
                <a:gridCol w="1333349"/>
                <a:gridCol w="1323893"/>
              </a:tblGrid>
              <a:tr h="300581">
                <a:tc rowSpan="2">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Наименование</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gridSpan="3">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Сумма</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hMerge="1">
                  <a:txBody>
                    <a:bodyPr/>
                    <a:lstStyle/>
                    <a:p>
                      <a:endParaRPr lang="ru-RU"/>
                    </a:p>
                  </a:txBody>
                  <a:tcPr/>
                </a:tc>
                <a:tc hMerge="1">
                  <a:txBody>
                    <a:bodyPr/>
                    <a:lstStyle/>
                    <a:p>
                      <a:endParaRPr lang="ru-RU"/>
                    </a:p>
                  </a:txBody>
                  <a:tcPr/>
                </a:tc>
              </a:tr>
              <a:tr h="300581">
                <a:tc vMerge="1">
                  <a:txBody>
                    <a:bodyPr/>
                    <a:lstStyle/>
                    <a:p>
                      <a:endParaRPr lang="ru-RU"/>
                    </a:p>
                  </a:txBody>
                  <a:tcP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2020 год</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2021 год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2022 год </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r>
              <a:tr h="300581">
                <a:tc>
                  <a:txBody>
                    <a:bodyPr/>
                    <a:lstStyle/>
                    <a:p>
                      <a:pPr algn="ctr" fontAlgn="t"/>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tc>
                <a:tc>
                  <a:txBody>
                    <a:bodyPr/>
                    <a:lstStyle/>
                    <a:p>
                      <a:pPr algn="ctr" fontAlgn="t"/>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tc>
                <a:tc>
                  <a:txBody>
                    <a:bodyPr/>
                    <a:lstStyle/>
                    <a:p>
                      <a:pPr algn="ctr" fontAlgn="t"/>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tc>
                <a:tc>
                  <a:txBody>
                    <a:bodyPr/>
                    <a:lstStyle/>
                    <a:p>
                      <a:pPr algn="ctr" fontAlgn="t"/>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tc>
              </a:tr>
              <a:tr h="589360">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ИСТОЧНИКИ ВНУТРЕННЕГО ФИНАНСИРОВАНИЯ ДЕФИЦИТОВ БЮДЖЕТОВ</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11 802 996,00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500 000,00   </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150 000,00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300581">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Кредиты кредитных организаций в валюте Российской Федерации</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11 302 996,00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 </a:t>
                      </a:r>
                      <a:r>
                        <a:rPr lang="ru-RU" sz="1200" u="none" strike="noStrike" dirty="0">
                          <a:effectLst/>
                          <a:latin typeface="Times New Roman" panose="02020603050405020304" pitchFamily="18" charset="0"/>
                          <a:cs typeface="Times New Roman" panose="02020603050405020304" pitchFamily="18" charset="0"/>
                        </a:rPr>
                        <a:t>1 803 400,00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 </a:t>
                      </a:r>
                      <a:r>
                        <a:rPr lang="ru-RU" sz="1200" u="none" strike="noStrike" dirty="0">
                          <a:effectLst/>
                          <a:latin typeface="Times New Roman" panose="02020603050405020304" pitchFamily="18" charset="0"/>
                          <a:cs typeface="Times New Roman" panose="02020603050405020304" pitchFamily="18" charset="0"/>
                        </a:rPr>
                        <a:t>2 500 000,00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589360">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Получение кредитов от кредитных организаций бюджетами городских округов в валюте Российской Федерации</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30 000 000,00   </a:t>
                      </a:r>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25 000 000,00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25 000 000,00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589360">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Погашение бюджетами городских округов кредитов от кредитных организаций в валюте Российской Федерации</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 </a:t>
                      </a:r>
                      <a:r>
                        <a:rPr lang="ru-RU" sz="1200" u="none" strike="noStrike" dirty="0">
                          <a:effectLst/>
                          <a:latin typeface="Times New Roman" panose="02020603050405020304" pitchFamily="18" charset="0"/>
                          <a:cs typeface="Times New Roman" panose="02020603050405020304" pitchFamily="18" charset="0"/>
                        </a:rPr>
                        <a:t>18 697 004,00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 </a:t>
                      </a:r>
                      <a:r>
                        <a:rPr lang="ru-RU" sz="1200" u="none" strike="noStrike" dirty="0">
                          <a:effectLst/>
                          <a:latin typeface="Times New Roman" panose="02020603050405020304" pitchFamily="18" charset="0"/>
                          <a:cs typeface="Times New Roman" panose="02020603050405020304" pitchFamily="18" charset="0"/>
                        </a:rPr>
                        <a:t>26 803 400,00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 </a:t>
                      </a:r>
                      <a:r>
                        <a:rPr lang="ru-RU" sz="1200" u="none" strike="noStrike" dirty="0">
                          <a:effectLst/>
                          <a:latin typeface="Times New Roman" panose="02020603050405020304" pitchFamily="18" charset="0"/>
                          <a:cs typeface="Times New Roman" panose="02020603050405020304" pitchFamily="18" charset="0"/>
                        </a:rPr>
                        <a:t>27 500 000,00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589360">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Бюджетные кредиты от других бюджетов бюджетной системы Российской Федерации</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878139">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Получение кредитов от других бюджетов бюджетной системы Российской Федерации бюджетами городских округов в валюте  Российской Федерации</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878139">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Погашение бюджетами городских округов кредитов от других бюджетов бюджетной системы Российской Федерации в валюте Российской Федерации</a:t>
                      </a:r>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 </a:t>
                      </a:r>
                      <a:endParaRPr lang="ru-RU" sz="1200" b="0"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a:t>
                      </a:r>
                      <a:r>
                        <a:rPr lang="ru-RU" sz="1200" u="none" strike="noStrike" dirty="0" smtClean="0">
                          <a:effectLst/>
                          <a:latin typeface="Times New Roman" panose="02020603050405020304" pitchFamily="18" charset="0"/>
                          <a:cs typeface="Times New Roman" panose="02020603050405020304" pitchFamily="18" charset="0"/>
                        </a:rPr>
                        <a:t> </a:t>
                      </a:r>
                      <a:r>
                        <a:rPr lang="ru-RU" sz="1200" u="none" strike="noStrike" dirty="0">
                          <a:effectLst/>
                          <a:latin typeface="Times New Roman" panose="02020603050405020304" pitchFamily="18" charset="0"/>
                          <a:cs typeface="Times New Roman" panose="02020603050405020304" pitchFamily="18" charset="0"/>
                        </a:rPr>
                        <a:t>-   </a:t>
                      </a:r>
                      <a:endParaRPr lang="ru-RU" sz="1200" b="0"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r h="300581">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Изменение остатков средств на счетах по учету средств бюджетов</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500 000,00   </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a:effectLst/>
                          <a:latin typeface="Times New Roman" panose="02020603050405020304" pitchFamily="18" charset="0"/>
                          <a:cs typeface="Times New Roman" panose="02020603050405020304" pitchFamily="18" charset="0"/>
                        </a:rPr>
                        <a:t>          2 303 400,00   </a:t>
                      </a:r>
                      <a:endParaRPr lang="ru-RU" sz="1200" b="1" i="0" u="none" strike="noStrike">
                        <a:effectLst/>
                        <a:latin typeface="Times New Roman" panose="02020603050405020304" pitchFamily="18" charset="0"/>
                        <a:cs typeface="Times New Roman" panose="02020603050405020304" pitchFamily="18" charset="0"/>
                      </a:endParaRPr>
                    </a:p>
                  </a:txBody>
                  <a:tcPr marL="7474" marR="7474" marT="7474" marB="0" anchor="ctr"/>
                </a:tc>
                <a:tc>
                  <a:txBody>
                    <a:bodyPr/>
                    <a:lstStyle/>
                    <a:p>
                      <a:pPr algn="ctr" fontAlgn="ctr"/>
                      <a:r>
                        <a:rPr lang="ru-RU" sz="1200" u="none" strike="noStrike" dirty="0">
                          <a:effectLst/>
                          <a:latin typeface="Times New Roman" panose="02020603050405020304" pitchFamily="18" charset="0"/>
                          <a:cs typeface="Times New Roman" panose="02020603050405020304" pitchFamily="18" charset="0"/>
                        </a:rPr>
                        <a:t>         2 650 000,00   </a:t>
                      </a:r>
                      <a:endParaRPr lang="ru-RU" sz="1200" b="1" i="0" u="none" strike="noStrike" dirty="0">
                        <a:effectLst/>
                        <a:latin typeface="Times New Roman" panose="02020603050405020304" pitchFamily="18" charset="0"/>
                        <a:cs typeface="Times New Roman" panose="02020603050405020304" pitchFamily="18" charset="0"/>
                      </a:endParaRPr>
                    </a:p>
                  </a:txBody>
                  <a:tcPr marL="7474" marR="7474" marT="7474" marB="0" anchor="ctr"/>
                </a:tc>
              </a:tr>
            </a:tbl>
          </a:graphicData>
        </a:graphic>
      </p:graphicFrame>
    </p:spTree>
    <p:extLst>
      <p:ext uri="{BB962C8B-B14F-4D97-AF65-F5344CB8AC3E}">
        <p14:creationId xmlns:p14="http://schemas.microsoft.com/office/powerpoint/2010/main" val="23456708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3" name="Picture 2"/>
          <p:cNvPicPr/>
          <p:nvPr/>
        </p:nvPicPr>
        <p:blipFill>
          <a:blip r:embed="rId3"/>
          <a:stretch/>
        </p:blipFill>
        <p:spPr>
          <a:xfrm>
            <a:off x="6804248" y="4293096"/>
            <a:ext cx="2201400" cy="2199960"/>
          </a:xfrm>
          <a:prstGeom prst="rect">
            <a:avLst/>
          </a:prstGeom>
          <a:ln>
            <a:noFill/>
          </a:ln>
        </p:spPr>
      </p:pic>
      <p:sp>
        <p:nvSpPr>
          <p:cNvPr id="9" name="Заголовок 1"/>
          <p:cNvSpPr txBox="1">
            <a:spLocks/>
          </p:cNvSpPr>
          <p:nvPr/>
        </p:nvSpPr>
        <p:spPr>
          <a:xfrm>
            <a:off x="0" y="3852"/>
            <a:ext cx="9144000" cy="10227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a:solidFill>
                  <a:srgbClr val="21409A"/>
                </a:solidFill>
                <a:latin typeface="Times New Roman"/>
              </a:rPr>
              <a:t>Расходы бюджета МО ГО «Вуктыл» в расчете на 1 жителя </a:t>
            </a:r>
            <a:endParaRPr lang="ru-RU" sz="2000" spc="-1" dirty="0">
              <a:latin typeface="Arial"/>
            </a:endParaRPr>
          </a:p>
          <a:p>
            <a:r>
              <a:rPr lang="ru-RU" sz="2000" b="1" spc="-1" dirty="0">
                <a:solidFill>
                  <a:srgbClr val="21409A"/>
                </a:solidFill>
                <a:latin typeface="Times New Roman"/>
              </a:rPr>
              <a:t>                   по основным сферам деятельности на </a:t>
            </a:r>
            <a:r>
              <a:rPr lang="ru-RU" sz="2000" b="1" spc="-1" dirty="0" smtClean="0">
                <a:solidFill>
                  <a:srgbClr val="21409A"/>
                </a:solidFill>
                <a:latin typeface="Times New Roman"/>
              </a:rPr>
              <a:t>2020 </a:t>
            </a:r>
            <a:r>
              <a:rPr lang="ru-RU" sz="2000" b="1" spc="-1" dirty="0">
                <a:solidFill>
                  <a:srgbClr val="21409A"/>
                </a:solidFill>
                <a:latin typeface="Times New Roman"/>
              </a:rPr>
              <a:t>год, </a:t>
            </a:r>
            <a:r>
              <a:rPr lang="ru-RU" sz="2000" b="1" spc="-1" dirty="0" err="1">
                <a:solidFill>
                  <a:srgbClr val="21409A"/>
                </a:solidFill>
                <a:latin typeface="Times New Roman"/>
              </a:rPr>
              <a:t>тыс.руб</a:t>
            </a:r>
            <a:r>
              <a:rPr lang="ru-RU" sz="2000" b="1" spc="-1" dirty="0">
                <a:solidFill>
                  <a:srgbClr val="21409A"/>
                </a:solidFill>
                <a:latin typeface="Times New Roman"/>
              </a:rPr>
              <a:t>.</a:t>
            </a:r>
            <a:endParaRPr lang="ru-RU" sz="2000" spc="-1" dirty="0">
              <a:latin typeface="Arial"/>
            </a:endParaRPr>
          </a:p>
        </p:txBody>
      </p:sp>
      <p:graphicFrame>
        <p:nvGraphicFramePr>
          <p:cNvPr id="3" name="Диаграмма 2"/>
          <p:cNvGraphicFramePr/>
          <p:nvPr>
            <p:extLst>
              <p:ext uri="{D42A27DB-BD31-4B8C-83A1-F6EECF244321}">
                <p14:modId xmlns:p14="http://schemas.microsoft.com/office/powerpoint/2010/main" val="3187760489"/>
              </p:ext>
            </p:extLst>
          </p:nvPr>
        </p:nvGraphicFramePr>
        <p:xfrm>
          <a:off x="176364" y="1057544"/>
          <a:ext cx="8791272" cy="5472608"/>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5" name="Picture 1"/>
          <p:cNvPicPr/>
          <p:nvPr/>
        </p:nvPicPr>
        <p:blipFill>
          <a:blip r:embed="rId3"/>
          <a:stretch/>
        </p:blipFill>
        <p:spPr>
          <a:xfrm>
            <a:off x="3563888" y="4509120"/>
            <a:ext cx="2268000" cy="1647360"/>
          </a:xfrm>
          <a:prstGeom prst="ellipse">
            <a:avLst/>
          </a:prstGeom>
          <a:ln>
            <a:noFill/>
          </a:ln>
          <a:effectLst>
            <a:softEdge rad="112500"/>
          </a:effectLst>
        </p:spPr>
      </p:pic>
      <p:pic>
        <p:nvPicPr>
          <p:cNvPr id="487" name="Picture 3"/>
          <p:cNvPicPr/>
          <p:nvPr/>
        </p:nvPicPr>
        <p:blipFill>
          <a:blip r:embed="rId4"/>
          <a:stretch/>
        </p:blipFill>
        <p:spPr>
          <a:xfrm>
            <a:off x="53136" y="3284984"/>
            <a:ext cx="2520512" cy="1419288"/>
          </a:xfrm>
          <a:prstGeom prst="rect">
            <a:avLst/>
          </a:prstGeom>
          <a:ln>
            <a:noFill/>
          </a:ln>
        </p:spPr>
      </p:pic>
      <p:pic>
        <p:nvPicPr>
          <p:cNvPr id="488" name="Picture 4"/>
          <p:cNvPicPr/>
          <p:nvPr/>
        </p:nvPicPr>
        <p:blipFill>
          <a:blip r:embed="rId5"/>
          <a:stretch/>
        </p:blipFill>
        <p:spPr>
          <a:xfrm>
            <a:off x="611560" y="5114224"/>
            <a:ext cx="2088696" cy="1432672"/>
          </a:xfrm>
          <a:prstGeom prst="ellipse">
            <a:avLst/>
          </a:prstGeom>
          <a:ln>
            <a:noFill/>
          </a:ln>
          <a:effectLst>
            <a:softEdge rad="112500"/>
          </a:effectLst>
        </p:spPr>
      </p:pic>
      <p:pic>
        <p:nvPicPr>
          <p:cNvPr id="489" name="Picture 5"/>
          <p:cNvPicPr/>
          <p:nvPr/>
        </p:nvPicPr>
        <p:blipFill>
          <a:blip r:embed="rId6"/>
          <a:stretch/>
        </p:blipFill>
        <p:spPr>
          <a:xfrm>
            <a:off x="6580700" y="4797152"/>
            <a:ext cx="2231640" cy="1611000"/>
          </a:xfrm>
          <a:prstGeom prst="ellipse">
            <a:avLst/>
          </a:prstGeom>
          <a:ln>
            <a:noFill/>
          </a:ln>
          <a:effectLst>
            <a:softEdge rad="112500"/>
          </a:effectLst>
        </p:spPr>
      </p:pic>
      <p:pic>
        <p:nvPicPr>
          <p:cNvPr id="490" name="Picture 6"/>
          <p:cNvPicPr/>
          <p:nvPr/>
        </p:nvPicPr>
        <p:blipFill>
          <a:blip r:embed="rId7"/>
          <a:stretch/>
        </p:blipFill>
        <p:spPr>
          <a:xfrm>
            <a:off x="395536" y="1202040"/>
            <a:ext cx="1428480" cy="1428480"/>
          </a:xfrm>
          <a:prstGeom prst="ellipse">
            <a:avLst/>
          </a:prstGeom>
          <a:ln>
            <a:noFill/>
          </a:ln>
          <a:effectLst>
            <a:softEdge rad="112500"/>
          </a:effectLst>
        </p:spPr>
      </p:pic>
      <p:graphicFrame>
        <p:nvGraphicFramePr>
          <p:cNvPr id="2" name="Диаграмма 1"/>
          <p:cNvGraphicFramePr/>
          <p:nvPr>
            <p:extLst>
              <p:ext uri="{D42A27DB-BD31-4B8C-83A1-F6EECF244321}">
                <p14:modId xmlns:p14="http://schemas.microsoft.com/office/powerpoint/2010/main" val="4239449518"/>
              </p:ext>
            </p:extLst>
          </p:nvPr>
        </p:nvGraphicFramePr>
        <p:xfrm>
          <a:off x="1835696" y="1055228"/>
          <a:ext cx="7128792" cy="2949836"/>
        </p:xfrm>
        <a:graphic>
          <a:graphicData uri="http://schemas.openxmlformats.org/drawingml/2006/chart">
            <c:chart xmlns:c="http://schemas.openxmlformats.org/drawingml/2006/chart" xmlns:r="http://schemas.openxmlformats.org/officeDocument/2006/relationships" r:id="rId8"/>
          </a:graphicData>
        </a:graphic>
      </p:graphicFrame>
      <p:sp>
        <p:nvSpPr>
          <p:cNvPr id="9" name="Заголовок 1"/>
          <p:cNvSpPr txBox="1">
            <a:spLocks/>
          </p:cNvSpPr>
          <p:nvPr/>
        </p:nvSpPr>
        <p:spPr>
          <a:xfrm>
            <a:off x="0" y="3852"/>
            <a:ext cx="9144000" cy="688844"/>
          </a:xfrm>
          <a:prstGeom prst="rect">
            <a:avLst/>
          </a:prstGeom>
          <a:blipFill>
            <a:blip r:embed="rId9"/>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Расходы в расчете на одного воспитанника, обучающегося за счет средств бюджета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2"/>
            <a:ext cx="9144000" cy="6888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Расходы бюджета МО ГО «Вуктыл» с учетом интересов целевых групп граждан и организаций</a:t>
            </a:r>
            <a:endParaRPr lang="ru-RU" sz="2000" b="0" strike="noStrike" spc="-1" dirty="0">
              <a:solidFill>
                <a:srgbClr val="FF0000"/>
              </a:solidFill>
              <a:latin typeface="Arial"/>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70958781"/>
              </p:ext>
            </p:extLst>
          </p:nvPr>
        </p:nvGraphicFramePr>
        <p:xfrm>
          <a:off x="143508" y="836712"/>
          <a:ext cx="8856984" cy="5552440"/>
        </p:xfrm>
        <a:graphic>
          <a:graphicData uri="http://schemas.openxmlformats.org/drawingml/2006/table">
            <a:tbl>
              <a:tblPr firstRow="1" bandRow="1">
                <a:tableStyleId>{5C22544A-7EE6-4342-B048-85BDC9FD1C3A}</a:tableStyleId>
              </a:tblPr>
              <a:tblGrid>
                <a:gridCol w="1476164"/>
                <a:gridCol w="1332146"/>
                <a:gridCol w="3816424"/>
                <a:gridCol w="720080"/>
                <a:gridCol w="720080"/>
                <a:gridCol w="792090"/>
              </a:tblGrid>
              <a:tr h="370840">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Целевая </a:t>
                      </a:r>
                    </a:p>
                    <a:p>
                      <a:pPr algn="ctr"/>
                      <a:r>
                        <a:rPr lang="ru-RU" sz="1400" b="1" dirty="0" smtClean="0">
                          <a:solidFill>
                            <a:schemeClr val="tx1"/>
                          </a:solidFill>
                          <a:latin typeface="Times New Roman" panose="02020603050405020304" pitchFamily="18" charset="0"/>
                          <a:cs typeface="Times New Roman" panose="02020603050405020304" pitchFamily="18" charset="0"/>
                        </a:rPr>
                        <a:t>группа</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Численность целевой группы</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rowSpan="2">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Меры предоставляемой поддержки</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gridSpan="3">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Объем расходов, </a:t>
                      </a:r>
                      <a:r>
                        <a:rPr lang="ru-RU" sz="1400" b="1" dirty="0" err="1" smtClean="0">
                          <a:solidFill>
                            <a:schemeClr val="tx1"/>
                          </a:solidFill>
                          <a:latin typeface="Times New Roman" panose="02020603050405020304" pitchFamily="18" charset="0"/>
                          <a:cs typeface="Times New Roman" panose="02020603050405020304" pitchFamily="18" charset="0"/>
                        </a:rPr>
                        <a:t>тыс.руб</a:t>
                      </a:r>
                      <a:r>
                        <a:rPr lang="ru-RU" sz="1400" b="1" dirty="0" smtClean="0">
                          <a:solidFill>
                            <a:schemeClr val="tx1"/>
                          </a:solidFill>
                          <a:latin typeface="Times New Roman" panose="02020603050405020304" pitchFamily="18" charset="0"/>
                          <a:cs typeface="Times New Roman" panose="02020603050405020304" pitchFamily="18" charset="0"/>
                        </a:rPr>
                        <a:t>.</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hMerge="1">
                  <a:txBody>
                    <a:bodyPr/>
                    <a:lstStyle/>
                    <a:p>
                      <a:endParaRPr lang="ru-RU" dirty="0"/>
                    </a:p>
                  </a:txBody>
                  <a:tcPr/>
                </a:tc>
                <a:tc hMerge="1">
                  <a:txBody>
                    <a:bodyPr/>
                    <a:lstStyle/>
                    <a:p>
                      <a:endParaRPr lang="ru-RU" dirty="0"/>
                    </a:p>
                  </a:txBody>
                  <a:tcPr/>
                </a:tc>
              </a:tr>
              <a:tr h="370840">
                <a:tc vMerge="1">
                  <a:txBody>
                    <a:bodyPr/>
                    <a:lstStyle/>
                    <a:p>
                      <a:endParaRPr lang="ru-RU" dirty="0"/>
                    </a:p>
                  </a:txBody>
                  <a:tcPr/>
                </a:tc>
                <a:tc vMerge="1">
                  <a:txBody>
                    <a:bodyPr/>
                    <a:lstStyle/>
                    <a:p>
                      <a:endParaRPr lang="ru-RU" dirty="0"/>
                    </a:p>
                  </a:txBody>
                  <a:tcPr/>
                </a:tc>
                <a:tc vMerge="1">
                  <a:txBody>
                    <a:bodyPr/>
                    <a:lstStyle/>
                    <a:p>
                      <a:endParaRPr lang="ru-RU" dirty="0"/>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2020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2021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400" b="1" dirty="0" smtClean="0">
                          <a:solidFill>
                            <a:schemeClr val="tx1"/>
                          </a:solidFill>
                          <a:latin typeface="Times New Roman" panose="02020603050405020304" pitchFamily="18" charset="0"/>
                          <a:cs typeface="Times New Roman" panose="02020603050405020304" pitchFamily="18" charset="0"/>
                        </a:rPr>
                        <a:t>2022 год</a:t>
                      </a:r>
                      <a:endParaRPr lang="ru-RU" sz="1400" b="1"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1. Дети-сироты и дети, оставшиеся без попечения родителей</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26</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Обеспечение жилыми помещениями детей-сирот </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latin typeface="Times New Roman" panose="02020603050405020304" pitchFamily="18" charset="0"/>
                          <a:cs typeface="Times New Roman" panose="02020603050405020304" pitchFamily="18" charset="0"/>
                        </a:rPr>
                        <a:t>1 746,2</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1 746,6</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1 748,4</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marL="0" indent="0" algn="just">
                        <a:buFont typeface="+mj-lt"/>
                        <a:buNone/>
                      </a:pPr>
                      <a:r>
                        <a:rPr lang="ru-RU" sz="1200" dirty="0" smtClean="0">
                          <a:latin typeface="Times New Roman" panose="02020603050405020304" pitchFamily="18" charset="0"/>
                          <a:cs typeface="Times New Roman" panose="02020603050405020304" pitchFamily="18" charset="0"/>
                        </a:rPr>
                        <a:t>2. Молодые семьи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dirty="0" smtClean="0">
                          <a:solidFill>
                            <a:schemeClr val="tx1"/>
                          </a:solidFill>
                          <a:latin typeface="Times New Roman" panose="02020603050405020304" pitchFamily="18" charset="0"/>
                          <a:cs typeface="Times New Roman" panose="02020603050405020304" pitchFamily="18" charset="0"/>
                        </a:rPr>
                        <a:t>Предоставление социальных выплат молодым семьям на приобретение жилого помещения</a:t>
                      </a:r>
                      <a:endParaRPr lang="ru-RU" sz="1200" dirty="0" smtClean="0">
                        <a:latin typeface="Times New Roman" panose="02020603050405020304" pitchFamily="18" charset="0"/>
                        <a:cs typeface="Times New Roman" panose="02020603050405020304" pitchFamily="18" charset="0"/>
                      </a:endParaRP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820,4</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824,1</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838,7</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3. Ветераны, инвалиды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dk1"/>
                          </a:solidFill>
                          <a:latin typeface="Times New Roman" panose="02020603050405020304" pitchFamily="18" charset="0"/>
                          <a:ea typeface="+mn-ea"/>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849,3</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848,5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850,1</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4. Социально ориентированные некоммерческие организации</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с</a:t>
                      </a:r>
                      <a:r>
                        <a:rPr lang="ru-RU" sz="1200" dirty="0" smtClean="0">
                          <a:latin typeface="Times New Roman" panose="02020603050405020304" pitchFamily="18" charset="0"/>
                          <a:cs typeface="Times New Roman" panose="02020603050405020304" pitchFamily="18" charset="0"/>
                        </a:rPr>
                        <a:t>оциально ориентированных некоммерческих организаций</a:t>
                      </a:r>
                    </a:p>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150,0</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l"/>
                      <a:r>
                        <a:rPr lang="ru-RU" sz="1200" dirty="0" smtClean="0">
                          <a:latin typeface="Times New Roman" panose="02020603050405020304" pitchFamily="18" charset="0"/>
                          <a:cs typeface="Times New Roman" panose="02020603050405020304" pitchFamily="18" charset="0"/>
                        </a:rPr>
                        <a:t>5. Крестьянские (фермерские) хозяйства </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2</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Оказание финансовой поддержки</a:t>
                      </a:r>
                      <a:r>
                        <a:rPr lang="ru-RU" sz="1200" baseline="0" dirty="0" smtClean="0">
                          <a:latin typeface="Times New Roman" panose="02020603050405020304" pitchFamily="18" charset="0"/>
                          <a:cs typeface="Times New Roman" panose="02020603050405020304" pitchFamily="18" charset="0"/>
                        </a:rPr>
                        <a:t> деятельности к</a:t>
                      </a:r>
                      <a:r>
                        <a:rPr lang="ru-RU" sz="1200" dirty="0" smtClean="0">
                          <a:latin typeface="Times New Roman" panose="02020603050405020304" pitchFamily="18" charset="0"/>
                          <a:cs typeface="Times New Roman" panose="02020603050405020304" pitchFamily="18" charset="0"/>
                        </a:rPr>
                        <a:t>рестьянских (фермерских) хозяйств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155,7</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6. Учащиеся</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633</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Организация питания учащихся 1-4 классов</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7 621,5</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7 926,4</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8 243,4</a:t>
                      </a:r>
                      <a:endParaRPr lang="ru-RU" sz="1200" dirty="0">
                        <a:latin typeface="Times New Roman" panose="02020603050405020304" pitchFamily="18" charset="0"/>
                        <a:cs typeface="Times New Roman" panose="02020603050405020304" pitchFamily="18" charset="0"/>
                      </a:endParaRPr>
                    </a:p>
                  </a:txBody>
                  <a:tcPr/>
                </a:tc>
              </a:tr>
              <a:tr h="370840">
                <a:tc>
                  <a:txBody>
                    <a:bodyPr/>
                    <a:lstStyle/>
                    <a:p>
                      <a:pPr algn="just"/>
                      <a:r>
                        <a:rPr lang="ru-RU" sz="1200" dirty="0" smtClean="0">
                          <a:latin typeface="Times New Roman" panose="02020603050405020304" pitchFamily="18" charset="0"/>
                          <a:cs typeface="Times New Roman" panose="02020603050405020304" pitchFamily="18" charset="0"/>
                        </a:rPr>
                        <a:t>7. Пенсионеры</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54</a:t>
                      </a:r>
                      <a:endParaRPr lang="ru-RU" sz="1200" dirty="0">
                        <a:latin typeface="Times New Roman" panose="02020603050405020304" pitchFamily="18" charset="0"/>
                        <a:cs typeface="Times New Roman" panose="02020603050405020304"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dirty="0" smtClean="0">
                          <a:latin typeface="Times New Roman" panose="02020603050405020304" pitchFamily="18" charset="0"/>
                          <a:cs typeface="Times New Roman" panose="02020603050405020304" pitchFamily="18" charset="0"/>
                        </a:rPr>
                        <a:t>Выплата пенсий за выслугу лет </a:t>
                      </a:r>
                    </a:p>
                    <a:p>
                      <a:pPr algn="just"/>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latin typeface="Times New Roman" panose="02020603050405020304" pitchFamily="18" charset="0"/>
                          <a:cs typeface="Times New Roman" panose="02020603050405020304" pitchFamily="18" charset="0"/>
                        </a:rPr>
                        <a:t>8 557,0</a:t>
                      </a:r>
                      <a:endParaRPr lang="ru-RU" sz="12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41443469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 name="Picture 1"/>
          <p:cNvPicPr/>
          <p:nvPr/>
        </p:nvPicPr>
        <p:blipFill>
          <a:blip r:embed="rId3"/>
          <a:stretch/>
        </p:blipFill>
        <p:spPr>
          <a:xfrm>
            <a:off x="12600" y="-30240"/>
            <a:ext cx="9131040" cy="889560"/>
          </a:xfrm>
          <a:prstGeom prst="rect">
            <a:avLst/>
          </a:prstGeom>
          <a:ln>
            <a:noFill/>
          </a:ln>
        </p:spPr>
      </p:pic>
      <p:graphicFrame>
        <p:nvGraphicFramePr>
          <p:cNvPr id="126" name="Table 1"/>
          <p:cNvGraphicFramePr/>
          <p:nvPr>
            <p:extLst>
              <p:ext uri="{D42A27DB-BD31-4B8C-83A1-F6EECF244321}">
                <p14:modId xmlns:p14="http://schemas.microsoft.com/office/powerpoint/2010/main" val="2131227745"/>
              </p:ext>
            </p:extLst>
          </p:nvPr>
        </p:nvGraphicFramePr>
        <p:xfrm>
          <a:off x="57060" y="980727"/>
          <a:ext cx="9042120" cy="5688984"/>
        </p:xfrm>
        <a:graphic>
          <a:graphicData uri="http://schemas.openxmlformats.org/drawingml/2006/table">
            <a:tbl>
              <a:tblPr>
                <a:tableStyleId>{3C2FFA5D-87B4-456A-9821-1D502468CF0F}</a:tableStyleId>
              </a:tblPr>
              <a:tblGrid>
                <a:gridCol w="4032720"/>
                <a:gridCol w="796712"/>
                <a:gridCol w="837636"/>
                <a:gridCol w="864096"/>
                <a:gridCol w="792088"/>
                <a:gridCol w="145308"/>
                <a:gridCol w="757080"/>
                <a:gridCol w="816480"/>
              </a:tblGrid>
              <a:tr h="1021987">
                <a:tc>
                  <a:txBody>
                    <a:bodyPr/>
                    <a:lstStyle/>
                    <a:p>
                      <a:pPr algn="ctr">
                        <a:lnSpc>
                          <a:spcPct val="80000"/>
                        </a:lnSpc>
                      </a:pPr>
                      <a:endParaRPr lang="ru-RU" sz="15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Показатели</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smtClean="0">
                          <a:latin typeface="Times New Roman" panose="02020603050405020304" pitchFamily="18" charset="0"/>
                          <a:cs typeface="Times New Roman" panose="02020603050405020304" pitchFamily="18" charset="0"/>
                        </a:rPr>
                        <a:t>2018 </a:t>
                      </a:r>
                      <a:r>
                        <a:rPr lang="ru-RU" sz="1500" strike="noStrike" spc="-1" dirty="0">
                          <a:latin typeface="Times New Roman" panose="02020603050405020304" pitchFamily="18" charset="0"/>
                          <a:cs typeface="Times New Roman" panose="02020603050405020304" pitchFamily="18" charset="0"/>
                        </a:rPr>
                        <a:t>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a:latin typeface="Times New Roman" panose="02020603050405020304" pitchFamily="18" charset="0"/>
                          <a:cs typeface="Times New Roman" panose="02020603050405020304" pitchFamily="18" charset="0"/>
                        </a:rPr>
                        <a:t>За 8 месяцев </a:t>
                      </a:r>
                      <a:r>
                        <a:rPr lang="ru-RU" sz="1500" strike="noStrike" spc="-1" dirty="0" smtClean="0">
                          <a:latin typeface="Times New Roman" panose="02020603050405020304" pitchFamily="18" charset="0"/>
                          <a:cs typeface="Times New Roman" panose="02020603050405020304" pitchFamily="18" charset="0"/>
                        </a:rPr>
                        <a:t>2019 </a:t>
                      </a:r>
                      <a:r>
                        <a:rPr lang="ru-RU" sz="1500" strike="noStrike" spc="-1" dirty="0">
                          <a:latin typeface="Times New Roman" panose="02020603050405020304" pitchFamily="18" charset="0"/>
                          <a:cs typeface="Times New Roman" panose="02020603050405020304" pitchFamily="18" charset="0"/>
                        </a:rPr>
                        <a:t>года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smtClean="0">
                          <a:latin typeface="Times New Roman" panose="02020603050405020304" pitchFamily="18" charset="0"/>
                          <a:cs typeface="Times New Roman" panose="02020603050405020304" pitchFamily="18" charset="0"/>
                        </a:rPr>
                        <a:t>2019 </a:t>
                      </a:r>
                      <a:r>
                        <a:rPr lang="ru-RU" sz="1500" strike="noStrike" spc="-1" dirty="0">
                          <a:latin typeface="Times New Roman" panose="02020603050405020304" pitchFamily="18" charset="0"/>
                          <a:cs typeface="Times New Roman" panose="02020603050405020304" pitchFamily="18" charset="0"/>
                        </a:rPr>
                        <a:t>год (оценка)</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smtClean="0">
                          <a:latin typeface="Times New Roman" panose="02020603050405020304" pitchFamily="18" charset="0"/>
                          <a:cs typeface="Times New Roman" panose="02020603050405020304" pitchFamily="18" charset="0"/>
                        </a:rPr>
                        <a:t>2020 </a:t>
                      </a:r>
                      <a:r>
                        <a:rPr lang="ru-RU" sz="1500" strike="noStrike" spc="-1" dirty="0">
                          <a:latin typeface="Times New Roman" panose="02020603050405020304" pitchFamily="18" charset="0"/>
                          <a:cs typeface="Times New Roman" panose="02020603050405020304" pitchFamily="18" charset="0"/>
                        </a:rPr>
                        <a:t>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smtClean="0">
                          <a:latin typeface="Times New Roman" panose="02020603050405020304" pitchFamily="18" charset="0"/>
                          <a:cs typeface="Times New Roman" panose="02020603050405020304" pitchFamily="18" charset="0"/>
                        </a:rPr>
                        <a:t>2021 </a:t>
                      </a:r>
                      <a:r>
                        <a:rPr lang="ru-RU" sz="1500" strike="noStrike" spc="-1" dirty="0">
                          <a:latin typeface="Times New Roman" panose="02020603050405020304" pitchFamily="18" charset="0"/>
                          <a:cs typeface="Times New Roman" panose="02020603050405020304" pitchFamily="18" charset="0"/>
                        </a:rPr>
                        <a:t>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80000"/>
                        </a:lnSpc>
                      </a:pPr>
                      <a:endParaRPr lang="ru-RU" sz="1800" strike="noStrike" spc="-1" dirty="0">
                        <a:latin typeface="Times New Roman" panose="02020603050405020304" pitchFamily="18" charset="0"/>
                        <a:cs typeface="Times New Roman" panose="02020603050405020304" pitchFamily="18" charset="0"/>
                      </a:endParaRPr>
                    </a:p>
                    <a:p>
                      <a:pPr algn="ctr">
                        <a:lnSpc>
                          <a:spcPct val="80000"/>
                        </a:lnSpc>
                      </a:pPr>
                      <a:r>
                        <a:rPr lang="ru-RU" sz="1500" strike="noStrike" spc="-1" dirty="0" smtClean="0">
                          <a:latin typeface="Times New Roman" panose="02020603050405020304" pitchFamily="18" charset="0"/>
                          <a:cs typeface="Times New Roman" panose="02020603050405020304" pitchFamily="18" charset="0"/>
                        </a:rPr>
                        <a:t>2022 </a:t>
                      </a:r>
                      <a:r>
                        <a:rPr lang="ru-RU" sz="1500" strike="noStrike" spc="-1" dirty="0">
                          <a:latin typeface="Times New Roman" panose="02020603050405020304" pitchFamily="18" charset="0"/>
                          <a:cs typeface="Times New Roman" panose="02020603050405020304" pitchFamily="18" charset="0"/>
                        </a:rPr>
                        <a:t>год</a:t>
                      </a:r>
                      <a:endParaRPr lang="ru-RU" sz="1500" b="0" strike="noStrike" spc="-1" dirty="0">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Численность постоянного населения на конец года, тыс. чел.</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11,41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11,25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10,95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54903">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Продукция в крестьянских (фермерских) хозяйствах и у индивидуальных предпринимателей,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4,13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3,01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4,55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4">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nchor="ctr"/>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35473">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Объем отгруженных товаров собственного производства (обеспечение </a:t>
                      </a:r>
                      <a:r>
                        <a:rPr lang="ru-RU" sz="1200" strike="noStrike" spc="-1" dirty="0" err="1">
                          <a:latin typeface="Times New Roman" panose="02020603050405020304" pitchFamily="18" charset="0"/>
                          <a:cs typeface="Times New Roman" panose="02020603050405020304" pitchFamily="18" charset="0"/>
                        </a:rPr>
                        <a:t>эл.энергией</a:t>
                      </a:r>
                      <a:r>
                        <a:rPr lang="ru-RU" sz="1200" strike="noStrike" spc="-1" dirty="0">
                          <a:latin typeface="Times New Roman" panose="02020603050405020304" pitchFamily="18" charset="0"/>
                          <a:cs typeface="Times New Roman" panose="02020603050405020304" pitchFamily="18" charset="0"/>
                        </a:rPr>
                        <a:t>, газом и паром</a:t>
                      </a:r>
                      <a:r>
                        <a:rPr lang="ru-RU" sz="1200" strike="noStrike" spc="-1" dirty="0" smtClean="0">
                          <a:latin typeface="Times New Roman" panose="02020603050405020304" pitchFamily="18" charset="0"/>
                          <a:cs typeface="Times New Roman" panose="02020603050405020304" pitchFamily="18" charset="0"/>
                        </a:rPr>
                        <a:t>; кондиционирование </a:t>
                      </a:r>
                      <a:r>
                        <a:rPr lang="ru-RU" sz="1200" strike="noStrike" spc="-1" dirty="0">
                          <a:latin typeface="Times New Roman" panose="02020603050405020304" pitchFamily="18" charset="0"/>
                          <a:cs typeface="Times New Roman" panose="02020603050405020304" pitchFamily="18" charset="0"/>
                        </a:rPr>
                        <a:t>воздуха)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218,5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142,90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223,12</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227,63</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48240">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Производство важнейших видов продукции(нефть, включая газовый конденсат), тыс. тонн</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207,63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130,49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202,65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190,03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194,90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195,20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88512">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Оборот розничной торговли, млн. руб.</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284,10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599,99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strike="noStrike" spc="-1" dirty="0" smtClean="0">
                          <a:latin typeface="Times New Roman" panose="02020603050405020304" pitchFamily="18" charset="0"/>
                          <a:cs typeface="Times New Roman" panose="02020603050405020304" pitchFamily="18" charset="0"/>
                        </a:rPr>
                        <a:t>незначительное увеличение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421568">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Объем отгруженных товаров собственного производства (д</a:t>
                      </a:r>
                      <a:r>
                        <a:rPr lang="ru-RU" sz="1200" b="0" strike="noStrike" spc="-1" dirty="0" smtClean="0">
                          <a:latin typeface="Times New Roman" panose="02020603050405020304" pitchFamily="18" charset="0"/>
                          <a:cs typeface="Times New Roman" panose="02020603050405020304" pitchFamily="18" charset="0"/>
                        </a:rPr>
                        <a:t>обыча полезных ископаемых),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13 587,10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9 057,10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14 621,59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14 562,12</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r>
                        <a:rPr lang="ru-RU" sz="1200" dirty="0" smtClean="0">
                          <a:latin typeface="Times New Roman" panose="02020603050405020304" pitchFamily="18" charset="0"/>
                          <a:cs typeface="Times New Roman" panose="02020603050405020304" pitchFamily="18" charset="0"/>
                        </a:rPr>
                        <a:t>14 129,18</a:t>
                      </a:r>
                      <a:endParaRPr lang="ru-RU" sz="1200"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b="0" strike="noStrike" spc="-1" dirty="0" smtClean="0">
                          <a:latin typeface="Times New Roman" panose="02020603050405020304" pitchFamily="18" charset="0"/>
                          <a:cs typeface="Times New Roman" panose="02020603050405020304" pitchFamily="18" charset="0"/>
                        </a:rPr>
                        <a:t>14 197,71</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34696">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Инвестиции в основной капитал, млн. руб.</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217,46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187,70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375,40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235,00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232,00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200,00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68944">
                <a:tc>
                  <a:txBody>
                    <a:bodyPr/>
                    <a:lstStyle/>
                    <a:p>
                      <a:pPr algn="ctr">
                        <a:lnSpc>
                          <a:spcPct val="100000"/>
                        </a:lnSpc>
                      </a:pPr>
                      <a:r>
                        <a:rPr lang="ru-RU" sz="1200" strike="noStrike" spc="-1">
                          <a:latin typeface="Times New Roman" panose="02020603050405020304" pitchFamily="18" charset="0"/>
                          <a:cs typeface="Times New Roman" panose="02020603050405020304" pitchFamily="18" charset="0"/>
                        </a:rPr>
                        <a:t>Уровень зарегистрированной безработицы,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1,13</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1,27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lnSpc>
                          <a:spcPct val="100000"/>
                        </a:lnSpc>
                      </a:pP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продажи земли, </a:t>
                      </a:r>
                      <a:r>
                        <a:rPr lang="ru-RU" sz="1200" strike="noStrike" spc="-1" dirty="0" err="1">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1 500,00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611,00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915,10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1 006,00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1 246,20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1 360,40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27535">
                <a:tc>
                  <a:txBody>
                    <a:bodyPr/>
                    <a:lstStyle/>
                    <a:p>
                      <a:pPr algn="ctr"/>
                      <a:r>
                        <a:rPr lang="ru-RU" sz="1200" strike="noStrike" spc="-1" dirty="0">
                          <a:latin typeface="Times New Roman" panose="02020603050405020304" pitchFamily="18" charset="0"/>
                          <a:cs typeface="Times New Roman" panose="02020603050405020304" pitchFamily="18" charset="0"/>
                        </a:rPr>
                        <a:t>Доходы от продажи имущества, находящегося в муниципальной собственности, в том числе от сдачи в аренду земли, </a:t>
                      </a:r>
                      <a:r>
                        <a:rPr lang="ru-RU" sz="1200" strike="noStrike" spc="-1" dirty="0" err="1" smtClean="0">
                          <a:latin typeface="Times New Roman" panose="02020603050405020304" pitchFamily="18" charset="0"/>
                          <a:cs typeface="Times New Roman" panose="02020603050405020304" pitchFamily="18" charset="0"/>
                        </a:rPr>
                        <a:t>тыс.руб</a:t>
                      </a:r>
                      <a:r>
                        <a:rPr lang="ru-RU" sz="1200" strike="noStrike" spc="-1" dirty="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21 254,90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18 106,20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25 707,10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15 852,90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16 487,00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pPr algn="ctr">
                        <a:lnSpc>
                          <a:spcPct val="100000"/>
                        </a:lnSpc>
                      </a:pP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lnSpc>
                          <a:spcPct val="100000"/>
                        </a:lnSpc>
                      </a:pPr>
                      <a:r>
                        <a:rPr lang="ru-RU" sz="1200" strike="noStrike" spc="-1" dirty="0" smtClean="0">
                          <a:latin typeface="Times New Roman" panose="02020603050405020304" pitchFamily="18" charset="0"/>
                          <a:cs typeface="Times New Roman" panose="02020603050405020304" pitchFamily="18" charset="0"/>
                        </a:rPr>
                        <a:t>17 146,50</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Tree>
    <p:extLst>
      <p:ext uri="{BB962C8B-B14F-4D97-AF65-F5344CB8AC3E}">
        <p14:creationId xmlns:p14="http://schemas.microsoft.com/office/powerpoint/2010/main" val="251642147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559237372"/>
              </p:ext>
            </p:extLst>
          </p:nvPr>
        </p:nvGraphicFramePr>
        <p:xfrm>
          <a:off x="107324" y="548152"/>
          <a:ext cx="8928992" cy="6172072"/>
        </p:xfrm>
        <a:graphic>
          <a:graphicData uri="http://schemas.openxmlformats.org/drawingml/2006/table">
            <a:tbl>
              <a:tblPr firstRow="1" bandRow="1">
                <a:tableStyleId>{5C22544A-7EE6-4342-B048-85BDC9FD1C3A}</a:tableStyleId>
              </a:tblPr>
              <a:tblGrid>
                <a:gridCol w="6048672"/>
                <a:gridCol w="1008112"/>
                <a:gridCol w="936104"/>
                <a:gridCol w="936104"/>
              </a:tblGrid>
              <a:tr h="328295">
                <a:tc>
                  <a:txBody>
                    <a:bodyPr/>
                    <a:lstStyle/>
                    <a:p>
                      <a:pPr algn="l" fontAlgn="ct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2020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2021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smtClean="0">
                          <a:solidFill>
                            <a:schemeClr val="tx1"/>
                          </a:solidFill>
                          <a:effectLst/>
                          <a:latin typeface="Times New Roman" panose="02020603050405020304" pitchFamily="18" charset="0"/>
                          <a:cs typeface="Times New Roman" panose="02020603050405020304" pitchFamily="18" charset="0"/>
                        </a:rPr>
                        <a:t>2022 год</a:t>
                      </a:r>
                      <a:endParaRPr lang="ru-RU" sz="11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28295">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330 575 521,54</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303 590 402,23</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316 723 442,31</a:t>
                      </a:r>
                    </a:p>
                  </a:txBody>
                  <a:tcPr marL="9525" marR="9525" marT="9525" marB="0" anchor="ctr"/>
                </a:tc>
              </a:tr>
              <a:tr h="31440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1 "Развитие системы образования"</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301 739 332,70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296 628 959,19</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309 361 999,27</a:t>
                      </a:r>
                    </a:p>
                  </a:txBody>
                  <a:tcPr marL="9525" marR="9525" marT="9525" marB="0" anchor="ctr"/>
                </a:tc>
              </a:tr>
              <a:tr h="338144">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Оказание муниципальных услуг (выполнение работ) дошкольными, образовательными учреждениями, МБОУДО "ЦВР" г.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286 461 515,20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285 487 151,39</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297 816 589,47</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4 527 289,70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персонифицированного финансирования дополнительного образования детей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1 508 422,80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1 508 422,80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1 508 422,80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Предоставление мер социальной поддержки по оплате жилого помещения и коммунальных услуг работникам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750 000,00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833 300,00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916 700,00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Меры социальной поддержки обучающимся, воспитанникам образовательных учреждений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8 492 105,00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8 800 085,00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9 120 287,00</a:t>
                      </a:r>
                    </a:p>
                  </a:txBody>
                  <a:tcPr marL="9525" marR="9525" marT="9525" marB="0" anchor="ctr"/>
                </a:tc>
              </a:tr>
              <a:tr h="203550">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2 "Дети и молодежь"</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a:t>
                      </a:r>
                      <a:r>
                        <a:rPr lang="ru-RU" sz="1100" b="1" i="0" u="none" strike="noStrike" dirty="0" smtClean="0">
                          <a:effectLst/>
                          <a:latin typeface="Times New Roman" panose="02020603050405020304" pitchFamily="18" charset="0"/>
                          <a:cs typeface="Times New Roman" panose="02020603050405020304" pitchFamily="18" charset="0"/>
                        </a:rPr>
                        <a:t>364 </a:t>
                      </a:r>
                      <a:r>
                        <a:rPr lang="ru-RU" sz="1100" b="1" i="0" u="none" strike="noStrike" dirty="0">
                          <a:effectLst/>
                          <a:latin typeface="Times New Roman" panose="02020603050405020304" pitchFamily="18" charset="0"/>
                          <a:cs typeface="Times New Roman" panose="02020603050405020304" pitchFamily="18" charset="0"/>
                        </a:rPr>
                        <a:t>600,00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1 398 600,00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1 398 600,00</a:t>
                      </a:r>
                    </a:p>
                  </a:txBody>
                  <a:tcPr marL="9525" marR="9525" marT="9525" marB="0" anchor="ctr"/>
                </a:tc>
              </a:tr>
              <a:tr h="196977">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Формирование системы мер, направленных на  профилактику негативных тенденций в подростковой </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166 </a:t>
                      </a:r>
                      <a:r>
                        <a:rPr lang="ru-RU" sz="1100" b="0" i="0" u="none" strike="noStrike" dirty="0">
                          <a:effectLst/>
                          <a:latin typeface="Times New Roman" panose="02020603050405020304" pitchFamily="18" charset="0"/>
                          <a:cs typeface="Times New Roman" panose="02020603050405020304" pitchFamily="18" charset="0"/>
                        </a:rPr>
                        <a:t>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r>
              <a:tr h="496586">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качественного, круглогодичного оздоровления и занятости детей и подростков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1 198 600,00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1 198 600,00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1 198 600,00</a:t>
                      </a:r>
                    </a:p>
                  </a:txBody>
                  <a:tcPr marL="9525" marR="9525" marT="9525" marB="0" anchor="ctr"/>
                </a:tc>
              </a:tr>
              <a:tr h="254988">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"Строительство, ремонт, капитальный ремонт и реконструкция зданий и помещений  образовательных учреждений" </a:t>
                      </a:r>
                    </a:p>
                  </a:txBody>
                  <a:tcPr marL="9525" marR="9525" marT="9525" marB="0" anchor="ctr"/>
                </a:tc>
                <a:tc>
                  <a:txBody>
                    <a:bodyPr/>
                    <a:lstStyle/>
                    <a:p>
                      <a:pPr algn="ctr" fontAlgn="ctr"/>
                      <a:r>
                        <a:rPr lang="ru-RU" sz="1100" b="1" i="0" u="none" strike="noStrike" dirty="0" smtClean="0">
                          <a:effectLst/>
                          <a:latin typeface="Times New Roman" panose="02020603050405020304" pitchFamily="18" charset="0"/>
                          <a:cs typeface="Times New Roman" panose="02020603050405020304" pitchFamily="18" charset="0"/>
                        </a:rPr>
                        <a:t>21 006 </a:t>
                      </a:r>
                      <a:r>
                        <a:rPr lang="ru-RU" sz="1100" b="1" i="0" u="none" strike="noStrike" dirty="0">
                          <a:effectLst/>
                          <a:latin typeface="Times New Roman" panose="02020603050405020304" pitchFamily="18" charset="0"/>
                          <a:cs typeface="Times New Roman" panose="02020603050405020304" pitchFamily="18" charset="0"/>
                        </a:rPr>
                        <a:t>200,00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Выполнение работ по ремонту, капитальному ремонту, реконструкции зданий, помещений учреждений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670 000,00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700 000,00</a:t>
                      </a:r>
                    </a:p>
                  </a:txBody>
                  <a:tcPr marL="9525" marR="9525" marT="9525" marB="0" anchor="ctr"/>
                </a:tc>
              </a:tr>
              <a:tr h="338144">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народных проектов в рамках проекта "Народный бюджет" в сфере образования</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134 </a:t>
                      </a:r>
                      <a:r>
                        <a:rPr lang="ru-RU" sz="1100" b="0" i="0" u="none" strike="noStrike" dirty="0">
                          <a:effectLst/>
                          <a:latin typeface="Times New Roman" panose="02020603050405020304" pitchFamily="18" charset="0"/>
                          <a:cs typeface="Times New Roman" panose="02020603050405020304" pitchFamily="18" charset="0"/>
                        </a:rPr>
                        <a:t>100,00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429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Строительство СОШ с. Дутово с дошкольной группой, в том числе проектно-изыскательские работы и разработка проектно-сметной документации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20 202 100,00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9945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"Обеспечение реализации муниципальной программы"</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6 465 388,84</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5 262 843,04</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5 262 843,04</a:t>
                      </a:r>
                    </a:p>
                  </a:txBody>
                  <a:tcPr marL="9525" marR="9525" marT="9525" marB="0" anchor="ctr"/>
                </a:tc>
              </a:tr>
              <a:tr h="25714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Руководство и управление в сфере образования на муниципальном уровне, направленные на обеспечение гарантий прав граждан на получение общедоступного и бесплатного дошкольного, начального общего, основного общего, среднего общего образования, а также дополнительного образования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6 465 388,84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5 262 843,04</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5 262 843,04</a:t>
                      </a:r>
                    </a:p>
                  </a:txBody>
                  <a:tcPr marL="9525" marR="9525" marT="9525" marB="0" anchor="ctr"/>
                </a:tc>
              </a:tr>
            </a:tbl>
          </a:graphicData>
        </a:graphic>
      </p:graphicFrame>
      <p:sp>
        <p:nvSpPr>
          <p:cNvPr id="8"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 руб.</a:t>
            </a:r>
            <a:endParaRPr lang="ru-RU" sz="2000" b="0" strike="noStrike" spc="-1" dirty="0">
              <a:latin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CustomShape 1"/>
          <p:cNvSpPr/>
          <p:nvPr/>
        </p:nvSpPr>
        <p:spPr>
          <a:xfrm>
            <a:off x="335880" y="2065928"/>
            <a:ext cx="8519040" cy="21628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dirty="0">
                <a:solidFill>
                  <a:srgbClr val="000000"/>
                </a:solidFill>
                <a:latin typeface="Arial"/>
                <a:ea typeface="Microsoft YaHei"/>
              </a:rPr>
              <a:t> </a:t>
            </a: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доступности, качества и эффективности системы образования городского округа «Вуктыл» с учетом потребностей граждан, общества, муниципального образования городского округа «Вуктыл».</a:t>
            </a:r>
            <a:r>
              <a:rPr lang="ru-RU" sz="12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Обеспечение доступности  и   улучшения качества   образовательных услуг,  соответствующих  требованиям  и потребностям граждан;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2</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обеспечения гражданского, духовного, культурного становления и самореализации детей и молодежи, включение их в социально активные формы деятельности;</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улучшение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технического состояния зданий и помещений образовательных  учреждений;                    </a:t>
            </a:r>
            <a:endParaRPr lang="ru-RU" sz="1200" b="0" strike="noStrike" spc="-1" dirty="0">
              <a:latin typeface="Times New Roman" panose="02020603050405020304" pitchFamily="18" charset="0"/>
              <a:cs typeface="Times New Roman" panose="02020603050405020304" pitchFamily="18" charset="0"/>
            </a:endParaRPr>
          </a:p>
          <a:p>
            <a:pP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обеспечение реализации подпрограмм, основных мероприятий муниципальной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
        <p:nvSpPr>
          <p:cNvPr id="498" name="CustomShape 2"/>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00" name="TextShape 3"/>
          <p:cNvSpPr txBox="1"/>
          <p:nvPr/>
        </p:nvSpPr>
        <p:spPr>
          <a:xfrm>
            <a:off x="1571840" y="4222660"/>
            <a:ext cx="6081480" cy="316440"/>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sp>
        <p:nvSpPr>
          <p:cNvPr id="7" name="CustomShape 1"/>
          <p:cNvSpPr/>
          <p:nvPr/>
        </p:nvSpPr>
        <p:spPr>
          <a:xfrm>
            <a:off x="30088" y="692280"/>
            <a:ext cx="9036496" cy="1368568"/>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3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деятельность</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10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образовательных учреждений, из них:</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5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дошкольных учреждений,</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общеобразовательных учреждения, </a:t>
            </a:r>
            <a:endParaRPr lang="ru-RU" sz="1200" b="0" strike="noStrike" spc="-1" dirty="0">
              <a:latin typeface="Times New Roman" panose="02020603050405020304" pitchFamily="18" charset="0"/>
              <a:cs typeface="Times New Roman" panose="02020603050405020304" pitchFamily="18" charset="0"/>
            </a:endParaRPr>
          </a:p>
          <a:p>
            <a:pPr marL="216000" indent="-216000" algn="ctr">
              <a:lnSpc>
                <a:spcPct val="100000"/>
              </a:lnSpc>
              <a:buClr>
                <a:srgbClr val="000000"/>
              </a:buClr>
              <a:buFont typeface="Wingdings" charset="2"/>
              <a:buChar char=""/>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Уполномоченным органом по обеспечению деятельности указанных учреждений является  Управление образования администрации ГО «Вуктыл».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400" b="1" strike="noStrike" spc="-1" dirty="0" smtClean="0">
                <a:solidFill>
                  <a:srgbClr val="000000"/>
                </a:solidFill>
                <a:latin typeface="Times New Roman" panose="02020603050405020304" pitchFamily="18" charset="0"/>
                <a:ea typeface="Microsoft YaHei"/>
                <a:cs typeface="Times New Roman" panose="02020603050405020304" pitchFamily="18" charset="0"/>
              </a:rPr>
              <a:t>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2827883336"/>
              </p:ext>
            </p:extLst>
          </p:nvPr>
        </p:nvGraphicFramePr>
        <p:xfrm>
          <a:off x="1259632" y="4797152"/>
          <a:ext cx="6192688" cy="1931748"/>
        </p:xfrm>
        <a:graphic>
          <a:graphicData uri="http://schemas.openxmlformats.org/drawingml/2006/chart">
            <c:chart xmlns:c="http://schemas.openxmlformats.org/drawingml/2006/chart" xmlns:r="http://schemas.openxmlformats.org/officeDocument/2006/relationships" r:id="rId3"/>
          </a:graphicData>
        </a:graphic>
      </p:graphicFrame>
      <p:sp>
        <p:nvSpPr>
          <p:cNvPr id="9" name="Заголовок 1"/>
          <p:cNvSpPr txBox="1">
            <a:spLocks/>
          </p:cNvSpPr>
          <p:nvPr/>
        </p:nvSpPr>
        <p:spPr>
          <a:xfrm>
            <a:off x="0" y="3852"/>
            <a:ext cx="9144000" cy="47440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graphicFrame>
        <p:nvGraphicFramePr>
          <p:cNvPr id="503" name="Table 2"/>
          <p:cNvGraphicFramePr/>
          <p:nvPr>
            <p:extLst>
              <p:ext uri="{D42A27DB-BD31-4B8C-83A1-F6EECF244321}">
                <p14:modId xmlns:p14="http://schemas.microsoft.com/office/powerpoint/2010/main" val="4072074510"/>
              </p:ext>
            </p:extLst>
          </p:nvPr>
        </p:nvGraphicFramePr>
        <p:xfrm>
          <a:off x="57860" y="1455660"/>
          <a:ext cx="9039742" cy="5244720"/>
        </p:xfrm>
        <a:graphic>
          <a:graphicData uri="http://schemas.openxmlformats.org/drawingml/2006/table">
            <a:tbl>
              <a:tblPr/>
              <a:tblGrid>
                <a:gridCol w="2641932"/>
                <a:gridCol w="1008112"/>
                <a:gridCol w="576064"/>
                <a:gridCol w="648072"/>
                <a:gridCol w="648072"/>
                <a:gridCol w="648072"/>
                <a:gridCol w="594443"/>
                <a:gridCol w="125637"/>
                <a:gridCol w="648072"/>
                <a:gridCol w="792088"/>
                <a:gridCol w="709178"/>
              </a:tblGrid>
              <a:tr h="741600">
                <a:tc>
                  <a:txBody>
                    <a:bodyPr/>
                    <a:lstStyle/>
                    <a:p>
                      <a:pPr algn="ctr"/>
                      <a:r>
                        <a:rPr lang="ru-RU" sz="1300" b="1" strike="noStrike" spc="-1" dirty="0">
                          <a:latin typeface="Times New Roman"/>
                          <a:ea typeface="Times New Roman"/>
                        </a:rPr>
                        <a:t>Показатель   (индикатор)   (наименование)</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ea typeface="Times New Roman"/>
                        </a:rPr>
                        <a:t>Ед.   </a:t>
                      </a:r>
                      <a:r>
                        <a:rPr dirty="0"/>
                        <a:t/>
                      </a:r>
                      <a:br>
                        <a:rPr dirty="0"/>
                      </a:br>
                      <a:r>
                        <a:rPr lang="ru-RU" sz="1300" b="1" strike="noStrike" spc="-1" dirty="0">
                          <a:latin typeface="Times New Roman"/>
                          <a:ea typeface="Times New Roman"/>
                        </a:rPr>
                        <a:t>измерения</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dirty="0">
                          <a:latin typeface="Times New Roman"/>
                        </a:rPr>
                        <a:t>2015 </a:t>
                      </a:r>
                      <a:endParaRPr lang="ru-RU" sz="1300" b="1" strike="noStrike" spc="-1" dirty="0" smtClean="0">
                        <a:latin typeface="Times New Roman"/>
                      </a:endParaRPr>
                    </a:p>
                    <a:p>
                      <a:pPr algn="ctr"/>
                      <a:r>
                        <a:rPr lang="ru-RU" sz="1300" b="1" strike="noStrike" spc="-1" dirty="0" smtClean="0">
                          <a:latin typeface="Times New Roman"/>
                        </a:rPr>
                        <a:t>год</a:t>
                      </a:r>
                      <a:endParaRPr lang="ru-RU" sz="1300" b="0" strike="noStrike" spc="-1" dirty="0">
                        <a:latin typeface="Arial"/>
                      </a:endParaRPr>
                    </a:p>
                    <a:p>
                      <a:pPr algn="ct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dirty="0">
                          <a:latin typeface="Times New Roman"/>
                        </a:rPr>
                        <a:t>2016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dirty="0">
                          <a:latin typeface="Times New Roman"/>
                        </a:rPr>
                        <a:t>2017</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dirty="0">
                          <a:latin typeface="Times New Roman"/>
                        </a:rPr>
                        <a:t>2018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gridSpan="2">
                  <a:txBody>
                    <a:bodyPr/>
                    <a:lstStyle/>
                    <a:p>
                      <a:pPr algn="ctr"/>
                      <a:r>
                        <a:rPr lang="ru-RU" sz="1300" b="1" strike="noStrike" spc="-1" dirty="0">
                          <a:latin typeface="Times New Roman"/>
                        </a:rPr>
                        <a:t>2019 </a:t>
                      </a:r>
                      <a:endParaRPr lang="ru-RU" sz="1300" b="0" strike="noStrike" spc="-1" dirty="0">
                        <a:latin typeface="Arial"/>
                      </a:endParaRPr>
                    </a:p>
                    <a:p>
                      <a:pPr algn="ctr"/>
                      <a:r>
                        <a:rPr lang="ru-RU" sz="1300" b="1" strike="noStrike" spc="-1" dirty="0">
                          <a:latin typeface="Times New Roman"/>
                        </a:rPr>
                        <a:t>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2020 год</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a:txBody>
                    <a:bodyPr/>
                    <a:lstStyle/>
                    <a:p>
                      <a:pPr algn="ctr"/>
                      <a:r>
                        <a:rPr lang="ru-RU" sz="1300" b="1" strike="noStrike" spc="-1" dirty="0">
                          <a:latin typeface="Times New Roman"/>
                        </a:rPr>
                        <a:t>2021</a:t>
                      </a:r>
                      <a:endParaRPr lang="ru-RU" sz="1300" b="0" strike="noStrike" spc="-1" dirty="0">
                        <a:latin typeface="Arial"/>
                      </a:endParaRPr>
                    </a:p>
                    <a:p>
                      <a:pPr algn="ctr"/>
                      <a:r>
                        <a:rPr lang="ru-RU" sz="1300" b="1" strike="noStrike" spc="-1" dirty="0">
                          <a:latin typeface="Times New Roman"/>
                        </a:rPr>
                        <a:t> год</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300" b="1" strike="noStrike" spc="-1" dirty="0" smtClean="0">
                          <a:latin typeface="Times New Roman"/>
                        </a:rPr>
                        <a:t>2022</a:t>
                      </a:r>
                      <a:endParaRPr lang="ru-RU" sz="1300" b="0" strike="noStrike" spc="-1" dirty="0" smtClean="0">
                        <a:latin typeface="Arial"/>
                      </a:endParaRPr>
                    </a:p>
                    <a:p>
                      <a:pPr algn="ctr"/>
                      <a:r>
                        <a:rPr lang="ru-RU" sz="1300" b="1" strike="noStrike" spc="-1" dirty="0" smtClean="0">
                          <a:latin typeface="Times New Roman"/>
                        </a:rPr>
                        <a:t> год</a:t>
                      </a:r>
                      <a:endParaRPr lang="ru-RU" sz="1300" b="0" strike="noStrike" spc="-1" dirty="0" smtClean="0">
                        <a:latin typeface="Arial"/>
                      </a:endParaRPr>
                    </a:p>
                    <a:p>
                      <a:pPr algn="ct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320040">
                <a:tc gridSpan="8">
                  <a:txBody>
                    <a:bodyPr/>
                    <a:lstStyle/>
                    <a:p>
                      <a:pPr marL="259200" indent="-129600" algn="ctr"/>
                      <a:r>
                        <a:rPr lang="ru-RU" sz="1300" b="1" strike="noStrike" spc="-1">
                          <a:latin typeface="Times New Roman"/>
                        </a:rPr>
                        <a:t>                                             Муниципальная программа «Развитие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gridSpan="2">
                  <a:txBody>
                    <a:bodyPr/>
                    <a:lstStyle/>
                    <a:p>
                      <a:endParaRPr lang="ru-RU"/>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hMerge="1">
                  <a:txBody>
                    <a:bodyPr/>
                    <a:lstStyle/>
                    <a:p>
                      <a:endParaRPr lang="ru-RU"/>
                    </a:p>
                  </a:txBody>
                  <a:tcPr/>
                </a:tc>
                <a:tc>
                  <a:txBody>
                    <a:bodyPr/>
                    <a:lstStyle/>
                    <a:p>
                      <a:endParaRPr lang="ru-RU"/>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1585080">
                <a:tc>
                  <a:txBody>
                    <a:bodyPr/>
                    <a:lstStyle/>
                    <a:p>
                      <a:pPr algn="just"/>
                      <a:r>
                        <a:rPr lang="ru-RU" sz="1300" b="0" strike="noStrike" spc="-1">
                          <a:latin typeface="Times New Roman"/>
                        </a:rPr>
                        <a:t>Удельный вес детей в возрасте от 3 до 7 лет, охваченных дошкольным образованием, в общей численности детей в возрасте от 3 до 7 лет, находящихся в очереди на получение дошкольного образования</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dirty="0" smtClean="0">
                          <a:latin typeface="Times New Roman"/>
                        </a:rPr>
                        <a:t>процент</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gridSpan="2">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300" b="0" strike="noStrike" spc="-1" dirty="0">
                          <a:latin typeface="Times New Roman"/>
                        </a:rPr>
                        <a:t>100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smtClean="0">
                          <a:latin typeface="Arial"/>
                        </a:rPr>
                        <a:t>100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r h="1231200">
                <a:tc>
                  <a:txBody>
                    <a:bodyPr/>
                    <a:lstStyle/>
                    <a:p>
                      <a:pPr algn="just">
                        <a:lnSpc>
                          <a:spcPct val="100000"/>
                        </a:lnSpc>
                      </a:pPr>
                      <a:r>
                        <a:rPr lang="ru-RU" sz="1300" b="0" strike="noStrike" spc="-1">
                          <a:latin typeface="Times New Roman"/>
                          <a:ea typeface="Times New Roman"/>
                        </a:rPr>
                        <a:t>Доля детей в возрасте от 5 лет до 18 лет, обучающихся по дополнительным образовательным программам, в общей численности детей этого возраста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dirty="0">
                          <a:latin typeface="Times New Roman"/>
                        </a:rPr>
                        <a:t>69,7</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dirty="0">
                          <a:latin typeface="Times New Roman"/>
                        </a:rPr>
                        <a:t>70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dirty="0">
                          <a:latin typeface="Times New Roman"/>
                        </a:rPr>
                        <a:t>70,1</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dirty="0">
                          <a:latin typeface="Times New Roman"/>
                        </a:rPr>
                        <a:t>70,2</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gridSpan="2">
                  <a:txBody>
                    <a:bodyPr/>
                    <a:lstStyle/>
                    <a:p>
                      <a:pPr algn="ctr"/>
                      <a:r>
                        <a:rPr lang="ru-RU" sz="1300" b="0" strike="noStrike" spc="-1" dirty="0">
                          <a:latin typeface="Times New Roman"/>
                        </a:rPr>
                        <a:t>70,3</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70,4</a:t>
                      </a:r>
                      <a:endParaRPr lang="ru-RU" sz="13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300" b="0" strike="noStrike" spc="-1" dirty="0">
                          <a:latin typeface="Times New Roman"/>
                        </a:rPr>
                        <a:t>70,5</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300" b="0" strike="noStrike" spc="-1" dirty="0" smtClean="0">
                          <a:latin typeface="Arial"/>
                        </a:rPr>
                        <a:t>70,7</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1229760">
                <a:tc>
                  <a:txBody>
                    <a:bodyPr/>
                    <a:lstStyle/>
                    <a:p>
                      <a:pPr algn="just">
                        <a:lnSpc>
                          <a:spcPct val="100000"/>
                        </a:lnSpc>
                      </a:pPr>
                      <a:r>
                        <a:rPr lang="ru-RU" sz="1300" b="0" strike="noStrike" spc="-1">
                          <a:latin typeface="Times New Roman"/>
                          <a:ea typeface="Times New Roman"/>
                        </a:rPr>
                        <a:t>Доля муниципальных общеобразовательных учреждений, здания  которых  находятся в аварийном состоянии </a:t>
                      </a:r>
                      <a:endParaRPr lang="ru-RU" sz="1300" b="0" strike="noStrike" spc="-1">
                        <a:latin typeface="Arial"/>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r>
                        <a:rPr lang="ru-RU" sz="1300" b="0" strike="noStrike" spc="-1">
                          <a:latin typeface="Times New Roman"/>
                          <a:ea typeface="Times New Roman"/>
                        </a:rPr>
                        <a:t>процент</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a:latin typeface="Times New Roman"/>
                        </a:rPr>
                        <a:t>25</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gridSpan="2">
                  <a:txBody>
                    <a:bodyPr/>
                    <a:lstStyle/>
                    <a:p>
                      <a:pPr algn="ctr"/>
                      <a:r>
                        <a:rPr lang="ru-RU" sz="1300" b="0" strike="noStrike" spc="-1">
                          <a:latin typeface="Times New Roman"/>
                        </a:rPr>
                        <a:t>0</a:t>
                      </a:r>
                      <a:endParaRPr lang="ru-RU" sz="1300" b="0" strike="noStrike" spc="-1">
                        <a:latin typeface="Arial"/>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hMerge="1">
                  <a:txBody>
                    <a:bodyPr/>
                    <a:lstStyle/>
                    <a:p>
                      <a:endParaRPr lang="ru-RU"/>
                    </a:p>
                  </a:txBody>
                  <a:tcPr/>
                </a:tc>
                <a:tc>
                  <a:txBody>
                    <a:bodyPr/>
                    <a:lstStyle/>
                    <a:p>
                      <a:pPr algn="ctr"/>
                      <a:r>
                        <a:rPr lang="ru-RU" sz="1300" b="0" strike="noStrike" spc="-1" dirty="0">
                          <a:latin typeface="Times New Roman"/>
                        </a:rPr>
                        <a:t>0</a:t>
                      </a:r>
                      <a:endParaRPr lang="ru-RU" sz="1300" b="0" strike="noStrike" spc="-1" dirty="0">
                        <a:latin typeface="Arial"/>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r>
                        <a:rPr lang="ru-RU" sz="1300" b="0" strike="noStrike" spc="-1" dirty="0" smtClean="0">
                          <a:latin typeface="Arial"/>
                        </a:rPr>
                        <a:t>0</a:t>
                      </a:r>
                      <a:endParaRPr lang="ru-RU" sz="1300" b="0" strike="noStrike" spc="-1" dirty="0">
                        <a:latin typeface="Arial"/>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bl>
          </a:graphicData>
        </a:graphic>
      </p:graphicFrame>
      <p:sp>
        <p:nvSpPr>
          <p:cNvPr id="504" name="TextShape 3"/>
          <p:cNvSpPr txBox="1"/>
          <p:nvPr/>
        </p:nvSpPr>
        <p:spPr>
          <a:xfrm>
            <a:off x="2664000" y="588357"/>
            <a:ext cx="4156920" cy="708840"/>
          </a:xfrm>
          <a:prstGeom prst="rect">
            <a:avLst/>
          </a:prstGeom>
          <a:noFill/>
          <a:ln>
            <a:noFill/>
          </a:ln>
        </p:spPr>
        <p:txBody>
          <a:bodyPr lIns="90000" tIns="45000" rIns="90000" bIns="45000"/>
          <a:lstStyle/>
          <a:p>
            <a:pPr algn="ctr"/>
            <a:r>
              <a:rPr lang="ru-RU" sz="2200" b="1" i="1" strike="noStrike" spc="-1" dirty="0">
                <a:solidFill>
                  <a:srgbClr val="000000"/>
                </a:solidFill>
                <a:latin typeface="Times New Roman"/>
              </a:rPr>
              <a:t>Основные целевые индикаторы </a:t>
            </a:r>
            <a:endParaRPr lang="ru-RU" sz="2200" b="0" strike="noStrike" spc="-1" dirty="0">
              <a:latin typeface="Arial"/>
            </a:endParaRPr>
          </a:p>
          <a:p>
            <a:pPr algn="ctr"/>
            <a:r>
              <a:rPr lang="ru-RU" sz="2200" b="1" i="1" strike="noStrike" spc="-1" dirty="0">
                <a:solidFill>
                  <a:srgbClr val="000000"/>
                </a:solidFill>
                <a:latin typeface="Times New Roman"/>
              </a:rPr>
              <a:t>муниципальной программы</a:t>
            </a:r>
            <a:endParaRPr lang="ru-RU" sz="2200" b="0" strike="noStrike" spc="-1" dirty="0">
              <a:latin typeface="Arial"/>
            </a:endParaRPr>
          </a:p>
        </p:txBody>
      </p:sp>
      <p:sp>
        <p:nvSpPr>
          <p:cNvPr id="7" name="Заголовок 1"/>
          <p:cNvSpPr txBox="1">
            <a:spLocks/>
          </p:cNvSpPr>
          <p:nvPr/>
        </p:nvSpPr>
        <p:spPr>
          <a:xfrm>
            <a:off x="0" y="3852"/>
            <a:ext cx="9144000" cy="4744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образования»</a:t>
            </a:r>
            <a:endParaRPr lang="ru-RU" sz="2000" b="0" strike="noStrike" spc="-1" dirty="0">
              <a:latin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 name="CustomShape 1"/>
          <p:cNvSpPr/>
          <p:nvPr/>
        </p:nvSpPr>
        <p:spPr>
          <a:xfrm>
            <a:off x="0" y="641520"/>
            <a:ext cx="9035640" cy="770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200" b="1" strike="noStrike" spc="-1" dirty="0">
                <a:solidFill>
                  <a:srgbClr val="000000"/>
                </a:solidFill>
                <a:latin typeface="Times New Roman"/>
                <a:ea typeface="Microsoft YaHei"/>
              </a:rPr>
              <a:t> </a:t>
            </a:r>
            <a:r>
              <a:rPr lang="ru-RU" sz="1300" b="1" strike="noStrike" spc="-1" dirty="0">
                <a:solidFill>
                  <a:srgbClr val="000000"/>
                </a:solidFill>
                <a:latin typeface="Times New Roman"/>
                <a:ea typeface="Microsoft YaHei"/>
              </a:rPr>
              <a:t>В городском округе «Вуктыл» осуществляют свою деятельность 4 учреждения культуры </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(ДМШ, ДХШ, ВЦБ, КСК).  Обеспечение реализации программы осуществляет администрация ГО «Вуктыл».</a:t>
            </a: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Расходы на реализацию муниципальной программы составляют</a:t>
            </a:r>
            <a:r>
              <a:rPr lang="ru-RU" sz="1300" b="1" strike="noStrike" spc="-1" dirty="0" smtClean="0">
                <a:solidFill>
                  <a:srgbClr val="000000"/>
                </a:solidFill>
                <a:latin typeface="Times New Roman"/>
                <a:ea typeface="Microsoft YaHei"/>
              </a:rPr>
              <a:t>:</a:t>
            </a:r>
            <a:endParaRPr lang="ru-RU" sz="1300" b="0" strike="noStrike" spc="-1" dirty="0">
              <a:latin typeface="Arial"/>
            </a:endParaRPr>
          </a:p>
        </p:txBody>
      </p:sp>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511" name="TextShape 6"/>
          <p:cNvSpPr txBox="1"/>
          <p:nvPr/>
        </p:nvSpPr>
        <p:spPr>
          <a:xfrm>
            <a:off x="8280000" y="1411560"/>
            <a:ext cx="750600" cy="259560"/>
          </a:xfrm>
          <a:prstGeom prst="rect">
            <a:avLst/>
          </a:prstGeom>
          <a:noFill/>
          <a:ln>
            <a:noFill/>
          </a:ln>
        </p:spPr>
        <p:txBody>
          <a:bodyPr lIns="90000" tIns="45000" rIns="90000" bIns="45000"/>
          <a:lstStyle/>
          <a:p>
            <a:r>
              <a:rPr lang="ru-RU" sz="1200" b="1" strike="noStrike" spc="-1">
                <a:latin typeface="Times New Roman"/>
              </a:rPr>
              <a:t>тыс.руб.</a:t>
            </a:r>
            <a:endParaRPr lang="ru-RU" sz="12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587412666"/>
              </p:ext>
            </p:extLst>
          </p:nvPr>
        </p:nvGraphicFramePr>
        <p:xfrm>
          <a:off x="107504" y="1411560"/>
          <a:ext cx="8957128" cy="5342565"/>
        </p:xfrm>
        <a:graphic>
          <a:graphicData uri="http://schemas.openxmlformats.org/drawingml/2006/table">
            <a:tbl>
              <a:tblPr firstRow="1" bandRow="1">
                <a:tableStyleId>{F5AB1C69-6EDB-4FF4-983F-18BD219EF322}</a:tableStyleId>
              </a:tblPr>
              <a:tblGrid>
                <a:gridCol w="5866680"/>
                <a:gridCol w="1080120"/>
                <a:gridCol w="1008112"/>
                <a:gridCol w="1002216"/>
              </a:tblGrid>
              <a:tr h="350974">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65 290 575,28</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66 031 856,87</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66 118 372,07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1 "Развитие системы культуры и дополнительного образования сферы культуры"</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64 969 175,28</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65 501 856,87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65 858 372,07</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учреждениями культуры муниципальных заданий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63 019 341,81</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64 537 156,87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64 902 072,07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761 033,47</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посвящённых профессиональным, календарным, традиционным, обрядовым, религиозным праздникам, юбилейным датам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350 000,00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Проведение и участие в районных республиканских, межрегиональных, всероссийских конкурсах исполнительского мастерства, художественной самодеятельности, конкурсах и выставках художников, семинаров, конференций, круглых столов и так далее</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Поддержка творческих коллективов МО ГО "Вуктыл"</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Комплектование документных и книжных фондов</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48 000,00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Внедрение информационных технологий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23 000,00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Укрепление учебной, материально-технической базы учреждений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471 000,00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225 000,00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Предоставление льгот по оплате ЖКУ специалистам учреждений культуры и дополнительного образования детей сферы культуры, работающим и проживающим в сельских населённых пунктах</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166 700,00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183 300,00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культуры</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66 800,00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12"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3"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CustomShape 2"/>
          <p:cNvSpPr/>
          <p:nvPr/>
        </p:nvSpPr>
        <p:spPr>
          <a:xfrm rot="120000">
            <a:off x="228600" y="2892240"/>
            <a:ext cx="2172960" cy="3727080"/>
          </a:xfrm>
          <a:prstGeom prst="rect">
            <a:avLst/>
          </a:prstGeom>
          <a:noFill/>
          <a:ln>
            <a:noFill/>
          </a:ln>
        </p:spPr>
        <p:style>
          <a:lnRef idx="0">
            <a:scrgbClr r="0" g="0" b="0"/>
          </a:lnRef>
          <a:fillRef idx="0">
            <a:scrgbClr r="0" g="0" b="0"/>
          </a:fillRef>
          <a:effectRef idx="0">
            <a:scrgbClr r="0" g="0" b="0"/>
          </a:effectRef>
          <a:fontRef idx="minor"/>
        </p:style>
      </p:sp>
      <p:sp>
        <p:nvSpPr>
          <p:cNvPr id="508" name="CustomShape 3"/>
          <p:cNvSpPr/>
          <p:nvPr/>
        </p:nvSpPr>
        <p:spPr>
          <a:xfrm rot="120000">
            <a:off x="3244680" y="2840040"/>
            <a:ext cx="2172960" cy="35445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09" name="CustomShape 4"/>
          <p:cNvSpPr/>
          <p:nvPr/>
        </p:nvSpPr>
        <p:spPr>
          <a:xfrm rot="120000">
            <a:off x="6048360" y="2792520"/>
            <a:ext cx="2172960" cy="3893760"/>
          </a:xfrm>
          <a:prstGeom prst="rect">
            <a:avLst/>
          </a:prstGeom>
          <a:noFill/>
          <a:ln>
            <a:noFill/>
          </a:ln>
        </p:spPr>
        <p:style>
          <a:lnRef idx="0">
            <a:scrgbClr r="0" g="0" b="0"/>
          </a:lnRef>
          <a:fillRef idx="0">
            <a:scrgbClr r="0" g="0" b="0"/>
          </a:fillRef>
          <a:effectRef idx="0">
            <a:scrgbClr r="0" g="0" b="0"/>
          </a:effectRef>
          <a:fontRef idx="minor"/>
        </p:style>
      </p:sp>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 руб.</a:t>
            </a:r>
            <a:endParaRPr lang="ru-RU" sz="2000" b="0" strike="noStrike" spc="-1" dirty="0">
              <a:latin typeface="Arial"/>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592933968"/>
              </p:ext>
            </p:extLst>
          </p:nvPr>
        </p:nvGraphicFramePr>
        <p:xfrm>
          <a:off x="71655" y="836712"/>
          <a:ext cx="9000689" cy="2736942"/>
        </p:xfrm>
        <a:graphic>
          <a:graphicData uri="http://schemas.openxmlformats.org/drawingml/2006/table">
            <a:tbl>
              <a:tblPr firstRow="1" bandRow="1">
                <a:tableStyleId>{F5AB1C69-6EDB-4FF4-983F-18BD219EF322}</a:tableStyleId>
              </a:tblPr>
              <a:tblGrid>
                <a:gridCol w="5931232"/>
                <a:gridCol w="1025151"/>
                <a:gridCol w="1025151"/>
                <a:gridCol w="1019155"/>
              </a:tblGrid>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Подпрограмма 2 "Реализация национальной политики, развитие местного народного творчества"</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73 400,00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60 000,00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60 000,00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мероприятий, направленных на сохранение  и развитие этнокультурного многообразия народов, проживающих на территории МО ГО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Дней национальных культур</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Реализация проектов в области этнокультурного развития народов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33 400,00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выставок-ярмарок народных художественных промыслов</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50974">
                <a:tc>
                  <a:txBody>
                    <a:bodyPr/>
                    <a:lstStyle/>
                    <a:p>
                      <a:pPr algn="l" fontAlgn="ctr"/>
                      <a:r>
                        <a:rPr lang="ru-RU" sz="1200" b="1" u="none" strike="noStrike">
                          <a:solidFill>
                            <a:schemeClr val="tx1"/>
                          </a:solidFill>
                          <a:effectLst/>
                          <a:latin typeface="Times New Roman" panose="02020603050405020304" pitchFamily="18" charset="0"/>
                          <a:cs typeface="Times New Roman" panose="02020603050405020304" pitchFamily="18" charset="0"/>
                        </a:rPr>
                        <a:t>Подпрограмма 3 "Строительство и ремонт, капитальный ремонт и реконструкция зданий и помещений учреждений  культуры"</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248 000,00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470 000,00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484993">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Выполнение работ по ремонту, капитальному ремонту,  изготовления проектно-сметной документации, реконструкции зданий и помещений и иных объектов учреждений культуры </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248 000,00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470 000,00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200 000,00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12" name="CustomShape 1"/>
          <p:cNvSpPr/>
          <p:nvPr/>
        </p:nvSpPr>
        <p:spPr>
          <a:xfrm>
            <a:off x="123382" y="3861048"/>
            <a:ext cx="4088578" cy="30963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развития в сфере  культуры на уровне, обеспечивающем требования государства и населения, создание условий для повышения качества жизни населения в сфере культуры, создание условий для повышения доступности, сохранности объектов культуры.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Развитие культурного потенциала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сохранение и развитие национальных культур народов, проживающих на территории городского округа «Вуктыл», укрепление их духовной общности;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улучшение технического состояния зданий и помещений  учреждений культуры.</a:t>
            </a:r>
            <a:endParaRPr lang="ru-RU" sz="1200" b="0" strike="noStrike" spc="-1" dirty="0">
              <a:latin typeface="Times New Roman" panose="02020603050405020304" pitchFamily="18" charset="0"/>
              <a:cs typeface="Times New Roman" panose="02020603050405020304" pitchFamily="18" charset="0"/>
            </a:endParaRPr>
          </a:p>
        </p:txBody>
      </p:sp>
      <p:sp>
        <p:nvSpPr>
          <p:cNvPr id="13" name="TextShape 3"/>
          <p:cNvSpPr txBox="1"/>
          <p:nvPr/>
        </p:nvSpPr>
        <p:spPr>
          <a:xfrm>
            <a:off x="4932040" y="3860888"/>
            <a:ext cx="3597528" cy="549048"/>
          </a:xfrm>
          <a:prstGeom prst="rect">
            <a:avLst/>
          </a:prstGeom>
          <a:noFill/>
          <a:ln>
            <a:noFill/>
          </a:ln>
        </p:spPr>
        <p:txBody>
          <a:bodyPr lIns="90000" tIns="45000" rIns="90000" bIns="45000"/>
          <a:lstStyle/>
          <a:p>
            <a:pPr algn="ctr">
              <a:lnSpc>
                <a:spcPct val="100000"/>
              </a:lnSpc>
            </a:pPr>
            <a:r>
              <a:rPr lang="ru-RU" sz="1600" b="1" i="1" strike="noStrike" spc="-1" dirty="0">
                <a:solidFill>
                  <a:srgbClr val="ED1C24"/>
                </a:solidFill>
                <a:latin typeface="Times New Roman"/>
                <a:ea typeface="Microsoft YaHei"/>
              </a:rPr>
              <a:t>Доля расходов на реализацию программы в расходах бюджета, %</a:t>
            </a:r>
            <a:endParaRPr lang="ru-RU" sz="16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237618950"/>
              </p:ext>
            </p:extLst>
          </p:nvPr>
        </p:nvGraphicFramePr>
        <p:xfrm>
          <a:off x="4644008" y="4443751"/>
          <a:ext cx="4103992" cy="200230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887490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 name="CustomShape 1"/>
          <p:cNvSpPr/>
          <p:nvPr/>
        </p:nvSpPr>
        <p:spPr>
          <a:xfrm>
            <a:off x="4896000" y="4032360"/>
            <a:ext cx="3958920" cy="2280960"/>
          </a:xfrm>
          <a:prstGeom prst="rect">
            <a:avLst/>
          </a:prstGeom>
          <a:noFill/>
          <a:ln>
            <a:noFill/>
          </a:ln>
        </p:spPr>
        <p:style>
          <a:lnRef idx="0">
            <a:scrgbClr r="0" g="0" b="0"/>
          </a:lnRef>
          <a:fillRef idx="0">
            <a:scrgbClr r="0" g="0" b="0"/>
          </a:fillRef>
          <a:effectRef idx="0">
            <a:scrgbClr r="0" g="0" b="0"/>
          </a:effectRef>
          <a:fontRef idx="minor"/>
        </p:style>
      </p:sp>
      <p:sp>
        <p:nvSpPr>
          <p:cNvPr id="526" name="TextShape 2"/>
          <p:cNvSpPr txBox="1"/>
          <p:nvPr/>
        </p:nvSpPr>
        <p:spPr>
          <a:xfrm>
            <a:off x="2448000" y="648000"/>
            <a:ext cx="4156920" cy="708840"/>
          </a:xfrm>
          <a:prstGeom prst="rect">
            <a:avLst/>
          </a:prstGeom>
          <a:noFill/>
          <a:ln>
            <a:noFill/>
          </a:ln>
        </p:spPr>
        <p:txBody>
          <a:bodyPr lIns="90000" tIns="45000" rIns="90000" bIns="45000"/>
          <a:lstStyle/>
          <a:p>
            <a:pPr algn="ctr"/>
            <a:r>
              <a:rPr lang="ru-RU" sz="2200" b="1" i="1" strike="noStrike" spc="-1">
                <a:solidFill>
                  <a:srgbClr val="000000"/>
                </a:solidFill>
                <a:latin typeface="Times New Roman"/>
              </a:rPr>
              <a:t>Основные целевые индикаторы </a:t>
            </a:r>
            <a:endParaRPr lang="ru-RU" sz="2200" b="0" strike="noStrike" spc="-1">
              <a:latin typeface="Arial"/>
            </a:endParaRPr>
          </a:p>
          <a:p>
            <a:pPr algn="ctr"/>
            <a:r>
              <a:rPr lang="ru-RU" sz="2200" b="1" i="1" strike="noStrike" spc="-1">
                <a:solidFill>
                  <a:srgbClr val="000000"/>
                </a:solidFill>
                <a:latin typeface="Times New Roman"/>
              </a:rPr>
              <a:t>муниципальной программы</a:t>
            </a:r>
            <a:endParaRPr lang="ru-RU" sz="2200" b="0" strike="noStrike" spc="-1">
              <a:latin typeface="Arial"/>
            </a:endParaRPr>
          </a:p>
        </p:txBody>
      </p:sp>
      <p:graphicFrame>
        <p:nvGraphicFramePr>
          <p:cNvPr id="527" name="Table 3"/>
          <p:cNvGraphicFramePr/>
          <p:nvPr>
            <p:extLst>
              <p:ext uri="{D42A27DB-BD31-4B8C-83A1-F6EECF244321}">
                <p14:modId xmlns:p14="http://schemas.microsoft.com/office/powerpoint/2010/main" val="1888466324"/>
              </p:ext>
            </p:extLst>
          </p:nvPr>
        </p:nvGraphicFramePr>
        <p:xfrm>
          <a:off x="251999" y="1465234"/>
          <a:ext cx="8602921" cy="5134252"/>
        </p:xfrm>
        <a:graphic>
          <a:graphicData uri="http://schemas.openxmlformats.org/drawingml/2006/table">
            <a:tbl>
              <a:tblPr>
                <a:tableStyleId>{E8B1032C-EA38-4F05-BA0D-38AFFFC7BED3}</a:tableStyleId>
              </a:tblPr>
              <a:tblGrid>
                <a:gridCol w="2611637"/>
                <a:gridCol w="959939"/>
                <a:gridCol w="512482"/>
                <a:gridCol w="636242"/>
                <a:gridCol w="611885"/>
                <a:gridCol w="604314"/>
                <a:gridCol w="579957"/>
                <a:gridCol w="611885"/>
                <a:gridCol w="737290"/>
                <a:gridCol w="737290"/>
              </a:tblGrid>
              <a:tr h="525469">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Ед. измерения</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2016</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2017</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pPr algn="ctr"/>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tc>
              </a:tr>
              <a:tr h="323610">
                <a:tc gridSpan="9">
                  <a:txBody>
                    <a:bodyPr/>
                    <a:lstStyle/>
                    <a:p>
                      <a:pPr algn="ctr"/>
                      <a:r>
                        <a:rPr lang="ru-RU" sz="1200" strike="noStrike" spc="-1" dirty="0">
                          <a:latin typeface="Times New Roman" panose="02020603050405020304" pitchFamily="18" charset="0"/>
                          <a:cs typeface="Times New Roman" panose="02020603050405020304" pitchFamily="18" charset="0"/>
                        </a:rPr>
                        <a:t> </a:t>
                      </a: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культуры»</a:t>
                      </a:r>
                    </a:p>
                  </a:txBody>
                  <a:tcPr marL="90000" marR="90000"/>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99"/>
                    </a:solidFill>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574063">
                <a:tc>
                  <a:txBody>
                    <a:bodyPr/>
                    <a:lstStyle/>
                    <a:p>
                      <a:pPr>
                        <a:spcAft>
                          <a:spcPts val="0"/>
                        </a:spcAft>
                      </a:pPr>
                      <a:r>
                        <a:rPr lang="ru-RU" sz="1200" dirty="0">
                          <a:solidFill>
                            <a:srgbClr val="000000"/>
                          </a:solidFill>
                          <a:effectLst/>
                          <a:latin typeface="Times New Roman"/>
                          <a:ea typeface="Times New Roman"/>
                        </a:rPr>
                        <a:t>Доля детей, привлекаемых к посещению творческих мероприятий, от общего числа детей в городском </a:t>
                      </a:r>
                      <a:r>
                        <a:rPr lang="ru-RU" sz="1200" dirty="0" smtClean="0">
                          <a:solidFill>
                            <a:srgbClr val="000000"/>
                          </a:solidFill>
                          <a:effectLst/>
                          <a:latin typeface="Times New Roman"/>
                          <a:ea typeface="Times New Roman"/>
                        </a:rPr>
                        <a:t> округе </a:t>
                      </a:r>
                      <a:r>
                        <a:rPr lang="ru-RU" sz="1200" dirty="0">
                          <a:solidFill>
                            <a:srgbClr val="000000"/>
                          </a:solidFill>
                          <a:effectLst/>
                          <a:latin typeface="Times New Roman"/>
                          <a:ea typeface="Times New Roman"/>
                        </a:rPr>
                        <a:t>«Вуктыл»</a:t>
                      </a:r>
                      <a:endParaRPr lang="ru-RU" sz="1200" dirty="0">
                        <a:effectLst/>
                        <a:latin typeface="Times New Roman"/>
                        <a:ea typeface="Times New Roman"/>
                      </a:endParaRPr>
                    </a:p>
                  </a:txBody>
                  <a:tcPr marL="34925" marR="34925" marT="34925" marB="34925"/>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spcAft>
                          <a:spcPts val="0"/>
                        </a:spcAft>
                      </a:pPr>
                      <a:r>
                        <a:rPr lang="ru-RU" sz="1200">
                          <a:solidFill>
                            <a:srgbClr val="000000"/>
                          </a:solidFill>
                          <a:effectLst/>
                          <a:latin typeface="Times New Roman"/>
                          <a:ea typeface="Times New Roman"/>
                        </a:rPr>
                        <a:t>16,3</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16,4</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16,8</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16,9</a:t>
                      </a:r>
                      <a:endParaRPr lang="ru-RU" sz="120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17</a:t>
                      </a:r>
                      <a:endParaRPr lang="ru-RU" sz="120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17</a:t>
                      </a:r>
                      <a:endParaRPr lang="ru-RU" sz="1200" dirty="0">
                        <a:effectLst/>
                        <a:latin typeface="Arial"/>
                        <a:ea typeface="Times New Roman"/>
                      </a:endParaRPr>
                    </a:p>
                  </a:txBody>
                  <a:tcPr marL="34925" marR="34925" marT="34925" marB="34925"/>
                </a:tc>
              </a:tr>
              <a:tr h="734957">
                <a:tc>
                  <a:txBody>
                    <a:bodyPr/>
                    <a:lstStyle/>
                    <a:p>
                      <a:pPr>
                        <a:spcAft>
                          <a:spcPts val="0"/>
                        </a:spcAft>
                      </a:pPr>
                      <a:r>
                        <a:rPr lang="ru-RU" sz="1200">
                          <a:solidFill>
                            <a:srgbClr val="000000"/>
                          </a:solidFill>
                          <a:effectLst/>
                          <a:latin typeface="Times New Roman"/>
                          <a:ea typeface="Times New Roman"/>
                        </a:rPr>
                        <a:t>Рост посещений учреждений культуры населением городского округа «Вуктыл» к уровню  2010 года</a:t>
                      </a:r>
                      <a:endParaRPr lang="ru-RU" sz="1200">
                        <a:effectLst/>
                        <a:latin typeface="Times New Roman"/>
                        <a:ea typeface="Times New Roman"/>
                      </a:endParaRPr>
                    </a:p>
                  </a:txBody>
                  <a:tcPr marL="34925" marR="34925" marT="34925" marB="34925"/>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spcAft>
                          <a:spcPts val="0"/>
                        </a:spcAft>
                      </a:pPr>
                      <a:r>
                        <a:rPr lang="ru-RU" sz="1200">
                          <a:solidFill>
                            <a:srgbClr val="000000"/>
                          </a:solidFill>
                          <a:effectLst/>
                          <a:latin typeface="Times New Roman"/>
                          <a:ea typeface="Times New Roman"/>
                        </a:rPr>
                        <a:t>0,7</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0,8</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0,9</a:t>
                      </a:r>
                      <a:endParaRPr lang="ru-RU" sz="1200" dirty="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0,9</a:t>
                      </a:r>
                      <a:endParaRPr lang="ru-RU" sz="1200">
                        <a:effectLst/>
                        <a:latin typeface="Arial"/>
                        <a:ea typeface="Times New Roman"/>
                      </a:endParaRPr>
                    </a:p>
                  </a:txBody>
                  <a:tcPr marL="34925" marR="34925" marT="34925" marB="34925"/>
                </a:tc>
              </a:tr>
              <a:tr h="599969">
                <a:tc>
                  <a:txBody>
                    <a:bodyPr/>
                    <a:lstStyle/>
                    <a:p>
                      <a:pPr>
                        <a:spcAft>
                          <a:spcPts val="0"/>
                        </a:spcAft>
                      </a:pPr>
                      <a:r>
                        <a:rPr lang="ru-RU" sz="1200" dirty="0">
                          <a:solidFill>
                            <a:srgbClr val="000000"/>
                          </a:solidFill>
                          <a:effectLst/>
                          <a:latin typeface="Times New Roman"/>
                          <a:ea typeface="Times New Roman"/>
                        </a:rPr>
                        <a:t>Уровень удовлетворенности населения городского округа «Вуктыл» качеством предоставления муниципальных услуг  в сфере культуры</a:t>
                      </a:r>
                      <a:endParaRPr lang="ru-RU" sz="1200" dirty="0">
                        <a:effectLst/>
                        <a:latin typeface="Times New Roman"/>
                        <a:ea typeface="Times New Roman"/>
                      </a:endParaRPr>
                    </a:p>
                  </a:txBody>
                  <a:tcPr marL="34925" marR="34925" marT="34925" marB="34925"/>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spcAft>
                          <a:spcPts val="0"/>
                        </a:spcAft>
                      </a:pPr>
                      <a:r>
                        <a:rPr lang="ru-RU" sz="1200">
                          <a:solidFill>
                            <a:srgbClr val="000000"/>
                          </a:solidFill>
                          <a:effectLst/>
                          <a:latin typeface="Times New Roman"/>
                          <a:ea typeface="Times New Roman"/>
                        </a:rPr>
                        <a:t>73,1</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73,2</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73,5</a:t>
                      </a:r>
                      <a:endParaRPr lang="ru-RU" sz="120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73,5</a:t>
                      </a:r>
                      <a:endParaRPr lang="ru-RU" sz="1200" dirty="0">
                        <a:effectLst/>
                        <a:latin typeface="Arial"/>
                        <a:ea typeface="Times New Roman"/>
                      </a:endParaRPr>
                    </a:p>
                  </a:txBody>
                  <a:tcPr marL="34925" marR="34925" marT="34925" marB="34925"/>
                </a:tc>
              </a:tr>
              <a:tr h="1764596">
                <a:tc>
                  <a:txBody>
                    <a:bodyPr/>
                    <a:lstStyle/>
                    <a:p>
                      <a:pPr>
                        <a:spcAft>
                          <a:spcPts val="0"/>
                        </a:spcAft>
                      </a:pPr>
                      <a:r>
                        <a:rPr lang="ru-RU" sz="1200" dirty="0">
                          <a:solidFill>
                            <a:srgbClr val="000000"/>
                          </a:solidFill>
                          <a:effectLst/>
                          <a:latin typeface="Times New Roman"/>
                          <a:ea typeface="Times New Roman"/>
                        </a:rPr>
                        <a:t>Удельный вес населения, участвующего в мероприятиях в области сохранения национальной самобытности, развития родных языков и национальной  культуры  народов, проживающих на территории  городского округа «Вуктыл», от общей численности населения городского округа «Вуктыл»</a:t>
                      </a:r>
                      <a:endParaRPr lang="ru-RU" sz="1200" dirty="0">
                        <a:effectLst/>
                        <a:latin typeface="Arial"/>
                        <a:ea typeface="Times New Roman"/>
                      </a:endParaRPr>
                    </a:p>
                  </a:txBody>
                  <a:tcPr marL="34925" marR="34925" marT="34925" marB="34925"/>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spcAft>
                          <a:spcPts val="0"/>
                        </a:spcAft>
                      </a:pPr>
                      <a:r>
                        <a:rPr lang="ru-RU" sz="1200">
                          <a:solidFill>
                            <a:srgbClr val="000000"/>
                          </a:solidFill>
                          <a:effectLst/>
                          <a:latin typeface="Times New Roman"/>
                          <a:ea typeface="Times New Roman"/>
                        </a:rPr>
                        <a:t>11,0</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12,0</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13,0</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a:solidFill>
                            <a:srgbClr val="000000"/>
                          </a:solidFill>
                          <a:effectLst/>
                          <a:latin typeface="Times New Roman"/>
                          <a:ea typeface="Times New Roman"/>
                        </a:rPr>
                        <a:t>13,5</a:t>
                      </a:r>
                      <a:endParaRPr lang="ru-RU" sz="1200">
                        <a:effectLst/>
                        <a:latin typeface="Times New Roman"/>
                        <a:ea typeface="Times New Roman"/>
                      </a:endParaRPr>
                    </a:p>
                  </a:txBody>
                  <a:tcPr marL="34925" marR="34925" marT="34925" marB="34925"/>
                </a:tc>
                <a:tc>
                  <a:txBody>
                    <a:bodyPr/>
                    <a:lstStyle/>
                    <a:p>
                      <a:pPr algn="ctr">
                        <a:spcAft>
                          <a:spcPts val="0"/>
                        </a:spcAft>
                      </a:pPr>
                      <a:r>
                        <a:rPr lang="ru-RU" sz="1200" dirty="0">
                          <a:solidFill>
                            <a:srgbClr val="000000"/>
                          </a:solidFill>
                          <a:effectLst/>
                          <a:latin typeface="Times New Roman"/>
                          <a:ea typeface="Times New Roman"/>
                        </a:rPr>
                        <a:t>13,5</a:t>
                      </a:r>
                      <a:endParaRPr lang="ru-RU" sz="1200" dirty="0">
                        <a:effectLst/>
                        <a:latin typeface="Times New Roman"/>
                        <a:ea typeface="Times New Roman"/>
                      </a:endParaRPr>
                    </a:p>
                  </a:txBody>
                  <a:tcPr marL="34925" marR="34925" marT="34925" marB="34925"/>
                </a:tc>
              </a:tr>
            </a:tbl>
          </a:graphicData>
        </a:graphic>
      </p:graphicFrame>
      <p:sp>
        <p:nvSpPr>
          <p:cNvPr id="8"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50400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«Развитие культуры»</a:t>
            </a:r>
            <a:endParaRPr lang="ru-RU" sz="2000" b="0" strike="noStrike" spc="-1" dirty="0">
              <a:latin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CustomShape 1"/>
          <p:cNvSpPr/>
          <p:nvPr/>
        </p:nvSpPr>
        <p:spPr>
          <a:xfrm>
            <a:off x="72000" y="576000"/>
            <a:ext cx="9035640" cy="98079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400" b="1" strike="noStrike" spc="-1" dirty="0">
                <a:solidFill>
                  <a:srgbClr val="000000"/>
                </a:solidFill>
                <a:latin typeface="Times New Roman"/>
                <a:ea typeface="Microsoft YaHei"/>
              </a:rPr>
              <a:t>  </a:t>
            </a:r>
            <a:endParaRPr lang="ru-RU" sz="1400" b="0" strike="noStrike" spc="-1" dirty="0">
              <a:latin typeface="Arial"/>
            </a:endParaRPr>
          </a:p>
          <a:p>
            <a:pPr algn="ctr">
              <a:lnSpc>
                <a:spcPct val="100000"/>
              </a:lnSpc>
            </a:pPr>
            <a:r>
              <a:rPr lang="ru-RU" sz="1200" b="1" spc="-1" dirty="0">
                <a:solidFill>
                  <a:srgbClr val="000000"/>
                </a:solidFill>
                <a:latin typeface="Times New Roman" panose="02020603050405020304" pitchFamily="18" charset="0"/>
                <a:ea typeface="Microsoft YaHei"/>
                <a:cs typeface="Times New Roman" panose="02020603050405020304" pitchFamily="18" charset="0"/>
              </a:rPr>
              <a:t>В городском округе «Вуктыл» осуществляют свою деятельность </a:t>
            </a:r>
            <a:r>
              <a:rPr lang="ru-RU" sz="1200" b="1" spc="-1" dirty="0" smtClean="0">
                <a:solidFill>
                  <a:srgbClr val="000000"/>
                </a:solidFill>
                <a:latin typeface="Times New Roman" panose="02020603050405020304" pitchFamily="18" charset="0"/>
                <a:ea typeface="Microsoft YaHei"/>
                <a:cs typeface="Times New Roman" panose="02020603050405020304" pitchFamily="18" charset="0"/>
              </a:rPr>
              <a:t>1  учреждение дополнительного образования – КДЮСШ.  </a:t>
            </a:r>
            <a:r>
              <a:rPr lang="ru-RU" sz="1200" b="1" dirty="0">
                <a:latin typeface="Times New Roman" panose="02020603050405020304" pitchFamily="18" charset="0"/>
                <a:cs typeface="Times New Roman" panose="02020603050405020304" pitchFamily="18" charset="0"/>
              </a:rPr>
              <a:t>Ответственный исполнитель муниципальной </a:t>
            </a:r>
            <a:r>
              <a:rPr lang="ru-RU" sz="1200" b="1" dirty="0" smtClean="0">
                <a:latin typeface="Times New Roman" panose="02020603050405020304" pitchFamily="18" charset="0"/>
                <a:cs typeface="Times New Roman" panose="02020603050405020304" pitchFamily="18" charset="0"/>
              </a:rPr>
              <a:t>программы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 администрация городского округа «Вуктыл»,  соисполнителем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программы является Управление образования администрации ГО «Вуктыл».</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Расходы на реализацию </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составляют</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a:t>
            </a:r>
            <a:endParaRPr lang="ru-RU" sz="1200" b="1"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a:ea typeface="Microsoft YaHei"/>
              </a:rPr>
              <a:t>    </a:t>
            </a:r>
            <a:endParaRPr lang="ru-RU" sz="15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47138129"/>
              </p:ext>
            </p:extLst>
          </p:nvPr>
        </p:nvGraphicFramePr>
        <p:xfrm>
          <a:off x="107572" y="1620168"/>
          <a:ext cx="8964496" cy="4780507"/>
        </p:xfrm>
        <a:graphic>
          <a:graphicData uri="http://schemas.openxmlformats.org/drawingml/2006/table">
            <a:tbl>
              <a:tblPr firstRow="1" bandRow="1">
                <a:tableStyleId>{93296810-A885-4BE3-A3E7-6D5BEEA58F35}</a:tableStyleId>
              </a:tblPr>
              <a:tblGrid>
                <a:gridCol w="6156184"/>
                <a:gridCol w="1008112"/>
                <a:gridCol w="864096"/>
                <a:gridCol w="936104"/>
              </a:tblGrid>
              <a:tr h="358203">
                <a:tc>
                  <a:txBody>
                    <a:bodyPr/>
                    <a:lstStyle/>
                    <a:p>
                      <a:pPr algn="ctr"/>
                      <a:endParaRPr lang="ru-RU" sz="1200" dirty="0">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13 202 064,46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tc>
              </a:tr>
              <a:tr h="358203">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"Развитие системы физической культуры и спорта"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11 182 664,46</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9 553 237,96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9 599 002,04</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деятельности КДЮСШ</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9 915 106,46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8 622 237,96</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8 668 002,04</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и проведение физкультурно-спортивных мероприятий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250 000,00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Обучение и повышение квалификации работников отрасли физической культуры и спорта, прохождение семинаров и мастер классов</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Укрепление материально-технической базы объектов спортивной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r>
              <a:tr h="35820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376 558,00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проведение физкультурно-оздоровительных и адаптивных физкультурно-спортивных мероприятий на территории ГО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Участие в республиканских, российских и международных соревнованиях, сборах, мастер-классах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362497">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проведений мероприятий по внедрению и популяризации Всероссийского физкультурно-спортивного комплекса "Готов к труду и обороне" (ГТО)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56 000,00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56 000,00</a:t>
                      </a:r>
                    </a:p>
                  </a:txBody>
                  <a:tcPr marL="9525" marR="9525" marT="9525" marB="0" anchor="ctr"/>
                </a:tc>
              </a:tr>
              <a:tr h="362497">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"Строительство, ремонт, капитальный ремонт, реконструкция зданий, помещений учреждений и объектов сферы физической культуры и спорта"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2 019 400,00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497">
                <a:tc>
                  <a:txBody>
                    <a:bodyPr/>
                    <a:lstStyle/>
                    <a:p>
                      <a:pPr algn="l" fontAlgn="ctr"/>
                      <a:r>
                        <a:rPr lang="ru-RU" sz="1200" b="0" i="0" u="none" strike="noStrike" dirty="0" smtClean="0">
                          <a:effectLst/>
                          <a:latin typeface="Times New Roman" panose="02020603050405020304" pitchFamily="18" charset="0"/>
                          <a:cs typeface="Times New Roman" panose="02020603050405020304" pitchFamily="18" charset="0"/>
                        </a:rPr>
                        <a:t>Строительство, реконструкция, капитальный и текущий ремонт зданий учреждений и объектов сферы физической культуры и спорта</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a:effectLst/>
                          <a:latin typeface="Times New Roman CYR"/>
                        </a:rPr>
                        <a:t>2 019 400,00</a:t>
                      </a:r>
                    </a:p>
                  </a:txBody>
                  <a:tcPr marL="9525" marR="9525" marT="9525" marB="0" anchor="ctr"/>
                </a:tc>
                <a:tc>
                  <a:txBody>
                    <a:bodyPr/>
                    <a:lstStyle/>
                    <a:p>
                      <a:pPr algn="ctr" fontAlgn="ctr"/>
                      <a:r>
                        <a:rPr lang="ru-RU" sz="1100" b="0" i="0" u="none" strike="noStrike">
                          <a:effectLst/>
                          <a:latin typeface="Times New Roman CYR"/>
                        </a:rPr>
                        <a:t>0,00</a:t>
                      </a:r>
                    </a:p>
                  </a:txBody>
                  <a:tcPr marL="9525" marR="9525" marT="9525" marB="0" anchor="ctr"/>
                </a:tc>
                <a:tc>
                  <a:txBody>
                    <a:bodyPr/>
                    <a:lstStyle/>
                    <a:p>
                      <a:pPr algn="ctr" fontAlgn="ctr"/>
                      <a:r>
                        <a:rPr lang="ru-RU" sz="1100" b="0" i="0" u="none" strike="noStrike" dirty="0">
                          <a:effectLst/>
                          <a:latin typeface="Times New Roman CYR"/>
                        </a:rPr>
                        <a:t>0,00</a:t>
                      </a:r>
                    </a:p>
                  </a:txBody>
                  <a:tcPr marL="9525" marR="9525" marT="9525" marB="0" anchor="ctr"/>
                </a:tc>
              </a:tr>
            </a:tbl>
          </a:graphicData>
        </a:graphic>
      </p:graphicFrame>
      <p:sp>
        <p:nvSpPr>
          <p:cNvPr id="13"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 руб.</a:t>
            </a:r>
            <a:endParaRPr lang="ru-RU" sz="2000" b="0" strike="noStrike" spc="-1" dirty="0">
              <a:latin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 name="CustomShape 1"/>
          <p:cNvSpPr/>
          <p:nvPr/>
        </p:nvSpPr>
        <p:spPr>
          <a:xfrm>
            <a:off x="4535640" y="2952720"/>
            <a:ext cx="4319280" cy="5774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ru-RU" sz="1800" b="0" strike="noStrike" spc="-1">
              <a:latin typeface="Arial"/>
            </a:endParaRPr>
          </a:p>
          <a:p>
            <a:pPr algn="ctr">
              <a:lnSpc>
                <a:spcPct val="100000"/>
              </a:lnSpc>
            </a:pPr>
            <a:endParaRPr lang="ru-RU" sz="1800" b="0" strike="noStrike" spc="-1">
              <a:latin typeface="Arial"/>
            </a:endParaRPr>
          </a:p>
        </p:txBody>
      </p:sp>
      <p:sp>
        <p:nvSpPr>
          <p:cNvPr id="536" name="TextShape 2"/>
          <p:cNvSpPr txBox="1"/>
          <p:nvPr/>
        </p:nvSpPr>
        <p:spPr>
          <a:xfrm>
            <a:off x="576000" y="1916640"/>
            <a:ext cx="7776000" cy="387360"/>
          </a:xfrm>
          <a:prstGeom prst="rect">
            <a:avLst/>
          </a:prstGeom>
          <a:noFill/>
          <a:ln>
            <a:noFill/>
          </a:ln>
        </p:spPr>
        <p:txBody>
          <a:bodyPr lIns="90000" tIns="45000" rIns="90000" bIns="45000"/>
          <a:lstStyle/>
          <a:p>
            <a:pPr algn="ctr"/>
            <a:r>
              <a:rPr lang="ru-RU" sz="1600" b="1" i="1" strike="noStrike" spc="-1">
                <a:solidFill>
                  <a:srgbClr val="21409A"/>
                </a:solidFill>
                <a:latin typeface="Times New Roman"/>
              </a:rPr>
              <a:t>               </a:t>
            </a:r>
            <a:r>
              <a:rPr lang="ru-RU" sz="1600" b="1" i="1" strike="noStrike" spc="-1">
                <a:solidFill>
                  <a:srgbClr val="CE181E"/>
                </a:solidFill>
                <a:latin typeface="Times New Roman"/>
              </a:rPr>
              <a:t>Основные целевые индикаторы муниципальной программы</a:t>
            </a:r>
            <a:endParaRPr lang="ru-RU" sz="1600" b="0" strike="noStrike" spc="-1">
              <a:latin typeface="Arial"/>
            </a:endParaRPr>
          </a:p>
        </p:txBody>
      </p:sp>
      <p:graphicFrame>
        <p:nvGraphicFramePr>
          <p:cNvPr id="537" name="Table 3"/>
          <p:cNvGraphicFramePr/>
          <p:nvPr>
            <p:extLst>
              <p:ext uri="{D42A27DB-BD31-4B8C-83A1-F6EECF244321}">
                <p14:modId xmlns:p14="http://schemas.microsoft.com/office/powerpoint/2010/main" val="2690044099"/>
              </p:ext>
            </p:extLst>
          </p:nvPr>
        </p:nvGraphicFramePr>
        <p:xfrm>
          <a:off x="192600" y="2270560"/>
          <a:ext cx="8837273" cy="2052000"/>
        </p:xfrm>
        <a:graphic>
          <a:graphicData uri="http://schemas.openxmlformats.org/drawingml/2006/table">
            <a:tbl>
              <a:tblPr>
                <a:tableStyleId>{35758FB7-9AC5-4552-8A53-C91805E547FA}</a:tableStyleId>
              </a:tblPr>
              <a:tblGrid>
                <a:gridCol w="2878913"/>
                <a:gridCol w="1097787"/>
                <a:gridCol w="618724"/>
                <a:gridCol w="576064"/>
                <a:gridCol w="648072"/>
                <a:gridCol w="576064"/>
                <a:gridCol w="648072"/>
                <a:gridCol w="606404"/>
                <a:gridCol w="119878"/>
                <a:gridCol w="516016"/>
                <a:gridCol w="551279"/>
              </a:tblGrid>
              <a:tr h="576000">
                <a:tc>
                  <a:txBody>
                    <a:bodyPr/>
                    <a:lstStyle/>
                    <a:p>
                      <a:pPr algn="ctr"/>
                      <a:r>
                        <a:rPr lang="ru-RU" sz="1200" strike="noStrike" spc="-1" dirty="0">
                          <a:latin typeface="Times New Roman" panose="02020603050405020304" pitchFamily="18" charset="0"/>
                          <a:cs typeface="Times New Roman" panose="02020603050405020304" pitchFamily="18" charset="0"/>
                        </a:rPr>
                        <a:t>Показатель (индикатор) </a:t>
                      </a:r>
                    </a:p>
                    <a:p>
                      <a:pPr algn="ctr"/>
                      <a:r>
                        <a:rPr lang="ru-RU" sz="1200" strike="noStrike" spc="-1" dirty="0">
                          <a:latin typeface="Times New Roman" panose="02020603050405020304" pitchFamily="18" charset="0"/>
                          <a:cs typeface="Times New Roman" panose="02020603050405020304" pitchFamily="18" charset="0"/>
                        </a:rPr>
                        <a:t>(наименование)</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Ед. </a:t>
                      </a:r>
                    </a:p>
                    <a:p>
                      <a:pPr algn="ctr"/>
                      <a:r>
                        <a:rPr lang="ru-RU" sz="1200" strike="noStrike" spc="-1" dirty="0">
                          <a:latin typeface="Times New Roman" panose="02020603050405020304" pitchFamily="18" charset="0"/>
                          <a:cs typeface="Times New Roman" panose="02020603050405020304" pitchFamily="18" charset="0"/>
                        </a:rPr>
                        <a:t>измерения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2015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2016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2018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2019</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r>
                        <a:rPr lang="ru-RU" sz="1200" strike="noStrike" spc="-1" dirty="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r>
                        <a:rPr lang="ru-RU" sz="1200" strike="noStrike" spc="-1" dirty="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sz="1200" b="0" strike="noStrike" spc="-1" dirty="0">
                        <a:latin typeface="Arial"/>
                      </a:endParaRPr>
                    </a:p>
                  </a:txBody>
                  <a:tcPr marL="90000" marR="90000"/>
                </a:tc>
                <a:tc>
                  <a:txBody>
                    <a:bodyPr/>
                    <a:lstStyle/>
                    <a:p>
                      <a:r>
                        <a:rPr lang="ru-RU" sz="1200"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318960">
                <a:tc gridSpan="10">
                  <a:txBody>
                    <a:bodyPr/>
                    <a:lstStyle/>
                    <a:p>
                      <a:pPr algn="ctr"/>
                      <a:r>
                        <a:rPr lang="ru-RU" sz="1200" strike="noStrike" spc="-1" dirty="0">
                          <a:latin typeface="Times New Roman" panose="02020603050405020304" pitchFamily="18" charset="0"/>
                          <a:cs typeface="Times New Roman" panose="02020603050405020304" pitchFamily="18" charset="0"/>
                        </a:rPr>
                        <a:t>Муниципальная программа «Развитие физической культуры и спорта»</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699840">
                <a:tc>
                  <a:txBody>
                    <a:bodyPr/>
                    <a:lstStyle/>
                    <a:p>
                      <a:pPr algn="just"/>
                      <a:r>
                        <a:rPr lang="ru-RU" sz="1200" strike="noStrike" spc="-1" dirty="0">
                          <a:latin typeface="Times New Roman" panose="02020603050405020304" pitchFamily="18" charset="0"/>
                          <a:cs typeface="Times New Roman" panose="02020603050405020304" pitchFamily="18" charset="0"/>
                        </a:rPr>
                        <a:t>Удельный вес населения, систематически занимающегося физической культурой и спортом </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35,28</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35,41</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37,17</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40,32</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dirty="0">
                          <a:latin typeface="Times New Roman" panose="02020603050405020304" pitchFamily="18" charset="0"/>
                          <a:cs typeface="Times New Roman" panose="02020603050405020304" pitchFamily="18" charset="0"/>
                        </a:rPr>
                        <a:t>42,84</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gridSpan="2">
                  <a:txBody>
                    <a:bodyPr/>
                    <a:lstStyle/>
                    <a:p>
                      <a:pPr algn="ctr"/>
                      <a:r>
                        <a:rPr lang="ru-RU" sz="1200" strike="noStrike" spc="-1" dirty="0">
                          <a:latin typeface="Times New Roman" panose="02020603050405020304" pitchFamily="18" charset="0"/>
                          <a:cs typeface="Times New Roman" panose="02020603050405020304" pitchFamily="18" charset="0"/>
                        </a:rPr>
                        <a:t>45,36</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r>
                        <a:rPr lang="ru-RU" sz="1200" strike="noStrike" spc="-1" dirty="0">
                          <a:latin typeface="Times New Roman" panose="02020603050405020304" pitchFamily="18" charset="0"/>
                          <a:cs typeface="Times New Roman" panose="02020603050405020304" pitchFamily="18" charset="0"/>
                        </a:rPr>
                        <a:t>46,5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46,6</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r h="216000">
                <a:tc>
                  <a:txBody>
                    <a:bodyPr/>
                    <a:lstStyle/>
                    <a:p>
                      <a:pPr algn="just"/>
                      <a:r>
                        <a:rPr lang="ru-RU" sz="1200" strike="noStrike" spc="-1">
                          <a:latin typeface="Times New Roman" panose="02020603050405020304" pitchFamily="18" charset="0"/>
                          <a:cs typeface="Times New Roman" panose="02020603050405020304" pitchFamily="18" charset="0"/>
                        </a:rPr>
                        <a:t>Уровень физической подготовки спортсменов: массовые разряды </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человек</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220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245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250</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255</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strike="noStrike" spc="-1">
                          <a:latin typeface="Times New Roman" panose="02020603050405020304" pitchFamily="18" charset="0"/>
                          <a:cs typeface="Times New Roman" panose="02020603050405020304" pitchFamily="18" charset="0"/>
                        </a:rPr>
                        <a:t>260</a:t>
                      </a:r>
                      <a:endParaRPr lang="ru-RU" sz="1200" b="0" strike="noStrike" spc="-1">
                        <a:latin typeface="Times New Roman" panose="02020603050405020304" pitchFamily="18" charset="0"/>
                        <a:cs typeface="Times New Roman" panose="02020603050405020304" pitchFamily="18" charset="0"/>
                      </a:endParaRPr>
                    </a:p>
                  </a:txBody>
                  <a:tcPr marL="90000" marR="90000"/>
                </a:tc>
                <a:tc gridSpan="2">
                  <a:txBody>
                    <a:bodyPr/>
                    <a:lstStyle/>
                    <a:p>
                      <a:pPr algn="ctr"/>
                      <a:r>
                        <a:rPr lang="ru-RU" sz="1200" strike="noStrike" spc="-1" dirty="0" smtClean="0">
                          <a:latin typeface="Times New Roman" panose="02020603050405020304" pitchFamily="18" charset="0"/>
                          <a:cs typeface="Times New Roman" panose="02020603050405020304" pitchFamily="18" charset="0"/>
                        </a:rPr>
                        <a:t>265</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hMerge="1">
                  <a:txBody>
                    <a:bodyPr/>
                    <a:lstStyle/>
                    <a:p>
                      <a:endParaRPr lang="ru-RU"/>
                    </a:p>
                  </a:txBody>
                  <a:tcPr/>
                </a:tc>
                <a:tc>
                  <a:txBody>
                    <a:bodyPr/>
                    <a:lstStyle/>
                    <a:p>
                      <a:pPr algn="ctr"/>
                      <a:r>
                        <a:rPr lang="ru-RU" sz="1200" strike="noStrike" spc="-1" dirty="0" smtClean="0">
                          <a:latin typeface="Times New Roman" panose="02020603050405020304" pitchFamily="18" charset="0"/>
                          <a:cs typeface="Times New Roman" panose="02020603050405020304" pitchFamily="18" charset="0"/>
                        </a:rPr>
                        <a:t>270</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275</a:t>
                      </a:r>
                      <a:endParaRPr lang="ru-RU" sz="1200" b="0" strike="noStrike" spc="-1" dirty="0">
                        <a:latin typeface="Times New Roman" panose="02020603050405020304" pitchFamily="18" charset="0"/>
                        <a:cs typeface="Times New Roman" panose="02020603050405020304" pitchFamily="18" charset="0"/>
                      </a:endParaRPr>
                    </a:p>
                  </a:txBody>
                  <a:tcPr marL="90000" marR="90000"/>
                </a:tc>
              </a:tr>
            </a:tbl>
          </a:graphicData>
        </a:graphic>
      </p:graphicFrame>
      <p:sp>
        <p:nvSpPr>
          <p:cNvPr id="538" name="CustomShape 4"/>
          <p:cNvSpPr/>
          <p:nvPr/>
        </p:nvSpPr>
        <p:spPr>
          <a:xfrm>
            <a:off x="192600" y="720000"/>
            <a:ext cx="8807400" cy="11588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1" strike="noStrike" spc="-1">
                <a:solidFill>
                  <a:srgbClr val="0000FF"/>
                </a:solidFill>
                <a:latin typeface="Calibri"/>
                <a:ea typeface="Microsoft YaHei"/>
              </a:rPr>
              <a:t>Задачи муниципальной программы:</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1. Обеспечение населения городского округа «Вуктыл» возможностями для удовлетворения потребностей в занятиях физической культурой и спортом.</a:t>
            </a:r>
            <a:endParaRPr lang="ru-RU" sz="1400" b="0" strike="noStrike" spc="-1">
              <a:latin typeface="Arial"/>
            </a:endParaRPr>
          </a:p>
          <a:p>
            <a:pPr>
              <a:lnSpc>
                <a:spcPct val="100000"/>
              </a:lnSpc>
            </a:pPr>
            <a:r>
              <a:rPr lang="ru-RU" sz="1400" b="1" strike="noStrike" spc="-1">
                <a:solidFill>
                  <a:srgbClr val="000000"/>
                </a:solidFill>
                <a:latin typeface="Calibri"/>
                <a:ea typeface="Microsoft YaHei"/>
              </a:rPr>
              <a:t>2. Улучшение технического состояния учреждений и объектов сферы физической культуры и спорта.</a:t>
            </a:r>
            <a:endParaRPr lang="ru-RU" sz="1400" b="0" strike="noStrike" spc="-1">
              <a:latin typeface="Arial"/>
            </a:endParaRPr>
          </a:p>
          <a:p>
            <a:pPr algn="just">
              <a:lnSpc>
                <a:spcPct val="100000"/>
              </a:lnSpc>
            </a:pPr>
            <a:r>
              <a:rPr lang="ru-RU" sz="1400" b="1" strike="noStrike" spc="-1">
                <a:solidFill>
                  <a:srgbClr val="0000FF"/>
                </a:solidFill>
                <a:latin typeface="Calibri"/>
                <a:ea typeface="Microsoft YaHei"/>
              </a:rPr>
              <a:t>Цель муниципальной программы </a:t>
            </a:r>
            <a:r>
              <a:rPr lang="ru-RU" sz="1400" b="1" strike="noStrike" spc="-1">
                <a:solidFill>
                  <a:srgbClr val="000000"/>
                </a:solidFill>
                <a:latin typeface="Calibri"/>
                <a:ea typeface="Microsoft YaHei"/>
              </a:rPr>
              <a:t>- совершенствование системы физической культуры и спорта. </a:t>
            </a:r>
            <a:endParaRPr lang="ru-RU" sz="1400" b="0" strike="noStrike" spc="-1">
              <a:latin typeface="Arial"/>
            </a:endParaRPr>
          </a:p>
        </p:txBody>
      </p:sp>
      <p:sp>
        <p:nvSpPr>
          <p:cNvPr id="539" name="CustomShape 5"/>
          <p:cNvSpPr/>
          <p:nvPr/>
        </p:nvSpPr>
        <p:spPr>
          <a:xfrm>
            <a:off x="309600" y="1916640"/>
            <a:ext cx="8451000" cy="307080"/>
          </a:xfrm>
          <a:prstGeom prst="rect">
            <a:avLst/>
          </a:prstGeom>
          <a:noFill/>
          <a:ln>
            <a:noFill/>
          </a:ln>
        </p:spPr>
        <p:style>
          <a:lnRef idx="0">
            <a:scrgbClr r="0" g="0" b="0"/>
          </a:lnRef>
          <a:fillRef idx="0">
            <a:scrgbClr r="0" g="0" b="0"/>
          </a:fillRef>
          <a:effectRef idx="0">
            <a:scrgbClr r="0" g="0" b="0"/>
          </a:effectRef>
          <a:fontRef idx="minor"/>
        </p:style>
      </p:sp>
      <p:sp>
        <p:nvSpPr>
          <p:cNvPr id="541" name="TextShape 6"/>
          <p:cNvSpPr txBox="1"/>
          <p:nvPr/>
        </p:nvSpPr>
        <p:spPr>
          <a:xfrm>
            <a:off x="1406520" y="4435560"/>
            <a:ext cx="6081480" cy="316440"/>
          </a:xfrm>
          <a:prstGeom prst="rect">
            <a:avLst/>
          </a:prstGeom>
          <a:noFill/>
          <a:ln>
            <a:noFill/>
          </a:ln>
        </p:spPr>
        <p:txBody>
          <a:bodyPr lIns="90000" tIns="45000" rIns="90000" bIns="45000"/>
          <a:lstStyle/>
          <a:p>
            <a:pPr algn="ctr">
              <a:lnSpc>
                <a:spcPct val="100000"/>
              </a:lnSpc>
            </a:pPr>
            <a:r>
              <a:rPr lang="ru-RU" sz="1600" b="1" i="1" strike="noStrike" spc="-1">
                <a:solidFill>
                  <a:srgbClr val="ED1C24"/>
                </a:solidFill>
                <a:latin typeface="Times New Roman"/>
                <a:ea typeface="Microsoft YaHei"/>
              </a:rPr>
              <a:t>Доля расходов на реализацию программы в расходах бюджета, %</a:t>
            </a:r>
            <a:endParaRPr lang="ru-RU" sz="1600" b="0" strike="noStrike" spc="-1">
              <a:latin typeface="Arial"/>
            </a:endParaRPr>
          </a:p>
        </p:txBody>
      </p:sp>
      <p:sp>
        <p:nvSpPr>
          <p:cNvPr id="10" name="Заголовок 1"/>
          <p:cNvSpPr txBox="1">
            <a:spLocks/>
          </p:cNvSpPr>
          <p:nvPr/>
        </p:nvSpPr>
        <p:spPr>
          <a:xfrm>
            <a:off x="0" y="3852"/>
            <a:ext cx="9144000" cy="760852"/>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физической культуры и спорта»</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49881122"/>
              </p:ext>
            </p:extLst>
          </p:nvPr>
        </p:nvGraphicFramePr>
        <p:xfrm>
          <a:off x="1547664" y="4941168"/>
          <a:ext cx="5832648" cy="167196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sp>
        <p:nvSpPr>
          <p:cNvPr id="545" name="TextShape 3"/>
          <p:cNvSpPr txBox="1"/>
          <p:nvPr/>
        </p:nvSpPr>
        <p:spPr>
          <a:xfrm>
            <a:off x="2233320" y="651080"/>
            <a:ext cx="4987440" cy="434632"/>
          </a:xfrm>
          <a:prstGeom prst="rect">
            <a:avLst/>
          </a:prstGeom>
          <a:noFill/>
          <a:ln>
            <a:noFill/>
          </a:ln>
        </p:spPr>
        <p:txBody>
          <a:bodyPr lIns="90000" tIns="45000" rIns="90000" bIns="45000"/>
          <a:lstStyle/>
          <a:p>
            <a:pPr algn="ctr">
              <a:lnSpc>
                <a:spcPct val="100000"/>
              </a:lnSpc>
            </a:pPr>
            <a:r>
              <a:rPr lang="ru-RU" sz="1300" b="1" strike="noStrike" spc="-1" dirty="0">
                <a:solidFill>
                  <a:srgbClr val="000000"/>
                </a:solidFill>
                <a:latin typeface="Times New Roman"/>
                <a:ea typeface="Microsoft YaHei"/>
              </a:rPr>
              <a:t>На реализацию данной программы предусмотрено:</a:t>
            </a:r>
            <a:endParaRPr lang="ru-RU" sz="1300" b="0" strike="noStrike" spc="-1" dirty="0">
              <a:latin typeface="Arial"/>
            </a:endParaRPr>
          </a:p>
          <a:p>
            <a:pPr algn="ctr">
              <a:lnSpc>
                <a:spcPct val="100000"/>
              </a:lnSpc>
            </a:pPr>
            <a:endParaRPr lang="ru-RU" sz="1300" b="0" strike="noStrike" spc="-1" dirty="0">
              <a:latin typeface="Arial"/>
            </a:endParaRPr>
          </a:p>
          <a:p>
            <a:pPr algn="ctr">
              <a:lnSpc>
                <a:spcPct val="100000"/>
              </a:lnSpc>
            </a:pPr>
            <a:r>
              <a:rPr lang="ru-RU" sz="1300" b="1" strike="noStrike" spc="-1" dirty="0">
                <a:solidFill>
                  <a:srgbClr val="000000"/>
                </a:solidFill>
                <a:latin typeface="Times New Roman"/>
                <a:ea typeface="Microsoft YaHei"/>
              </a:rPr>
              <a:t>      </a:t>
            </a:r>
            <a:endParaRPr lang="ru-RU" sz="13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1857865"/>
              </p:ext>
            </p:extLst>
          </p:nvPr>
        </p:nvGraphicFramePr>
        <p:xfrm>
          <a:off x="125752" y="997439"/>
          <a:ext cx="8892496" cy="5612654"/>
        </p:xfrm>
        <a:graphic>
          <a:graphicData uri="http://schemas.openxmlformats.org/drawingml/2006/table">
            <a:tbl>
              <a:tblPr firstRow="1" bandRow="1">
                <a:tableStyleId>{5C22544A-7EE6-4342-B048-85BDC9FD1C3A}</a:tableStyleId>
              </a:tblPr>
              <a:tblGrid>
                <a:gridCol w="6117720"/>
                <a:gridCol w="974576"/>
                <a:gridCol w="936104"/>
                <a:gridCol w="864096"/>
              </a:tblGrid>
              <a:tr h="307543">
                <a:tc>
                  <a:txBody>
                    <a:bodyPr/>
                    <a:lstStyle/>
                    <a:p>
                      <a:endParaRPr lang="ru-RU" sz="115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150" dirty="0" smtClean="0">
                          <a:solidFill>
                            <a:schemeClr val="tx1"/>
                          </a:solidFill>
                          <a:latin typeface="Times New Roman" panose="02020603050405020304" pitchFamily="18" charset="0"/>
                          <a:cs typeface="Times New Roman" panose="02020603050405020304" pitchFamily="18" charset="0"/>
                        </a:rPr>
                        <a:t>2020 год</a:t>
                      </a:r>
                      <a:endParaRPr lang="ru-RU" sz="115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150" dirty="0" smtClean="0">
                          <a:solidFill>
                            <a:schemeClr val="tx1"/>
                          </a:solidFill>
                          <a:latin typeface="Times New Roman" panose="02020603050405020304" pitchFamily="18" charset="0"/>
                          <a:cs typeface="Times New Roman" panose="02020603050405020304" pitchFamily="18" charset="0"/>
                        </a:rPr>
                        <a:t>2021 год</a:t>
                      </a:r>
                      <a:endParaRPr lang="ru-RU" sz="115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150" dirty="0" smtClean="0">
                          <a:solidFill>
                            <a:schemeClr val="tx1"/>
                          </a:solidFill>
                          <a:latin typeface="Times New Roman" panose="02020603050405020304" pitchFamily="18" charset="0"/>
                          <a:cs typeface="Times New Roman" panose="02020603050405020304" pitchFamily="18" charset="0"/>
                        </a:rPr>
                        <a:t>2022 год</a:t>
                      </a:r>
                      <a:endParaRPr lang="ru-RU" sz="1150" dirty="0">
                        <a:solidFill>
                          <a:schemeClr val="tx1"/>
                        </a:solidFill>
                        <a:latin typeface="Times New Roman" panose="02020603050405020304" pitchFamily="18" charset="0"/>
                        <a:cs typeface="Times New Roman" panose="02020603050405020304" pitchFamily="18" charset="0"/>
                      </a:endParaRPr>
                    </a:p>
                  </a:txBody>
                  <a:tcPr/>
                </a:tc>
              </a:tr>
              <a:tr h="358888">
                <a:tc>
                  <a:txBody>
                    <a:bodyPr/>
                    <a:lstStyle/>
                    <a:p>
                      <a:pPr algn="l" fontAlgn="ctr"/>
                      <a:r>
                        <a:rPr lang="ru-RU" sz="1150" b="1" i="0" u="none" strike="noStrike">
                          <a:effectLst/>
                          <a:latin typeface="Times New Roman" panose="02020603050405020304" pitchFamily="18" charset="0"/>
                          <a:cs typeface="Times New Roman" panose="02020603050405020304" pitchFamily="18" charset="0"/>
                        </a:rPr>
                        <a:t>Муниципальная программа городского округа "Вуктыл" "Безопасность жизнедеятельности населения"</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5 531 225,90</a:t>
                      </a:r>
                    </a:p>
                  </a:txBody>
                  <a:tcPr marL="9525" marR="9525" marT="9525" marB="0" anchor="ctr"/>
                </a:tc>
                <a:tc>
                  <a:txBody>
                    <a:bodyPr/>
                    <a:lstStyle/>
                    <a:p>
                      <a:pPr algn="ctr" fontAlgn="ctr"/>
                      <a:r>
                        <a:rPr lang="ru-RU" sz="1150" b="1" i="0" u="none" strike="noStrike">
                          <a:effectLst/>
                          <a:latin typeface="Times New Roman" panose="02020603050405020304" pitchFamily="18" charset="0"/>
                          <a:cs typeface="Times New Roman" panose="02020603050405020304" pitchFamily="18" charset="0"/>
                        </a:rPr>
                        <a:t>7 267 342,84</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7 110 092,84</a:t>
                      </a:r>
                    </a:p>
                  </a:txBody>
                  <a:tcPr marL="9525" marR="9525" marT="9525" marB="0" anchor="ctr"/>
                </a:tc>
              </a:tr>
              <a:tr h="358888">
                <a:tc>
                  <a:txBody>
                    <a:bodyPr/>
                    <a:lstStyle/>
                    <a:p>
                      <a:pPr algn="l" fontAlgn="ctr"/>
                      <a:r>
                        <a:rPr lang="ru-RU" sz="1150" b="1" i="0" u="none" strike="noStrike">
                          <a:effectLst/>
                          <a:latin typeface="Times New Roman" panose="02020603050405020304" pitchFamily="18" charset="0"/>
                          <a:cs typeface="Times New Roman" panose="02020603050405020304" pitchFamily="18" charset="0"/>
                        </a:rPr>
                        <a:t>Подпрограмма 1 "Защита населения и территории городского округа "Вуктыл" от чрезвычайных ситуаций природного и техногенного характера"</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1 878 100,00</a:t>
                      </a:r>
                    </a:p>
                  </a:txBody>
                  <a:tcPr marL="9525" marR="9525" marT="9525" marB="0" anchor="ctr"/>
                </a:tc>
                <a:tc>
                  <a:txBody>
                    <a:bodyPr/>
                    <a:lstStyle/>
                    <a:p>
                      <a:pPr algn="ctr" fontAlgn="ctr"/>
                      <a:r>
                        <a:rPr lang="ru-RU" sz="1150" b="1" i="0" u="none" strike="noStrike">
                          <a:effectLst/>
                          <a:latin typeface="Times New Roman" panose="02020603050405020304" pitchFamily="18" charset="0"/>
                          <a:cs typeface="Times New Roman" panose="02020603050405020304" pitchFamily="18" charset="0"/>
                        </a:rPr>
                        <a:t>3 413 500,00</a:t>
                      </a:r>
                    </a:p>
                  </a:txBody>
                  <a:tcPr marL="9525" marR="9525" marT="9525" marB="0" anchor="ctr"/>
                </a:tc>
                <a:tc>
                  <a:txBody>
                    <a:bodyPr/>
                    <a:lstStyle/>
                    <a:p>
                      <a:pPr algn="ctr" fontAlgn="ctr"/>
                      <a:r>
                        <a:rPr lang="ru-RU" sz="1150" b="1" i="0" u="none" strike="noStrike" dirty="0">
                          <a:effectLst/>
                          <a:latin typeface="Times New Roman" panose="02020603050405020304" pitchFamily="18" charset="0"/>
                          <a:cs typeface="Times New Roman" panose="02020603050405020304" pitchFamily="18" charset="0"/>
                        </a:rPr>
                        <a:t>3 413 500,00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Подготовка должностных лиц и специалистов в области гражданской защиты и пожарной безопасности</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68 500,00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68 500,00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68 500,00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Формирование знаний у населения и совершенствование мероприятий по их пропаганде в области гражданской обороны, защиты от чрезвычайных ситуаций</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12 500,00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12 500,00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12 500,00</a:t>
                      </a:r>
                    </a:p>
                  </a:txBody>
                  <a:tcPr marL="9525" marR="9525" marT="9525" marB="0" anchor="ctr"/>
                </a:tc>
              </a:tr>
              <a:tr h="358888">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Укомплектование  специальной боевой одеждой пожарного добровольной пожарной охраны   и материальное  стимулирование  членов  добровольной  пожарной охраны </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r>
              <a:tr h="533777">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по профилактике несчастных случаев на водных объектах, эффективному использованию сил и средств для обеспечения безопасности людей на водных объектах, охране их жизни и здоровья</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12 000,00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12 000,00</a:t>
                      </a:r>
                    </a:p>
                  </a:txBody>
                  <a:tcPr marL="9525" marR="9525" marT="9525" marB="0" anchor="ctr"/>
                </a:tc>
              </a:tr>
              <a:tr h="211452">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Оснащение сельских населенных пунктов ГО "Вуктыл" средствами пожаротушения</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экстренных  оперативных служб по единому номеру "112"</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r>
              <a:tr h="358888">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Организация  мероприятий  для функционирования системы аппаратно – программного комплекса  «Безопасный город»</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27 400,00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Приобретение, обслуживание и ремонт камер видеонаблюдения на территории ГО "Вуктыл"</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377 200,00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943 000,00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943 000,00</a:t>
                      </a:r>
                    </a:p>
                  </a:txBody>
                  <a:tcPr marL="9525" marR="9525" marT="9525" marB="0" anchor="ctr"/>
                </a:tc>
              </a:tr>
              <a:tr h="606782">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Обеспечение своевременного оповещения населения, в том числе экстренного, и его информирование об опасностях, возникающих при ведении военных действий или вследствие этих действий, а также об угрозе возникновения или возникновении чрезвычайных ситуаций</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90 000,00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90 000,00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90 000,00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Проведение ремонта, реконструкции и содержания ПВ</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520 000,00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660 000,00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660 000,00</a:t>
                      </a:r>
                    </a:p>
                  </a:txBody>
                  <a:tcPr marL="9525" marR="9525" marT="9525" marB="0" anchor="ctr"/>
                </a:tc>
              </a:tr>
              <a:tr h="307543">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Строительство пожарного водоема</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500 000,00</a:t>
                      </a:r>
                    </a:p>
                  </a:txBody>
                  <a:tcPr marL="9525" marR="9525" marT="9525" marB="0" anchor="ctr"/>
                </a:tc>
              </a:tr>
              <a:tr h="201085">
                <a:tc>
                  <a:txBody>
                    <a:bodyPr/>
                    <a:lstStyle/>
                    <a:p>
                      <a:pPr algn="l" fontAlgn="ctr"/>
                      <a:r>
                        <a:rPr lang="ru-RU" sz="1150" b="0" i="0" u="none" strike="noStrike">
                          <a:effectLst/>
                          <a:latin typeface="Times New Roman" panose="02020603050405020304" pitchFamily="18" charset="0"/>
                          <a:cs typeface="Times New Roman" panose="02020603050405020304" pitchFamily="18" charset="0"/>
                        </a:rPr>
                        <a:t>Приобретение табличек, знаков, указателей на ПВ</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7 500,00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7 500,00</a:t>
                      </a:r>
                    </a:p>
                  </a:txBody>
                  <a:tcPr marL="9525" marR="9525" marT="9525" marB="0" anchor="ctr"/>
                </a:tc>
              </a:tr>
              <a:tr h="307543">
                <a:tc>
                  <a:txBody>
                    <a:bodyPr/>
                    <a:lstStyle/>
                    <a:p>
                      <a:pPr algn="l" fontAlgn="ctr"/>
                      <a:r>
                        <a:rPr lang="ru-RU" sz="1150" b="0" i="0" u="none" strike="noStrike" dirty="0">
                          <a:effectLst/>
                          <a:latin typeface="Times New Roman" panose="02020603050405020304" pitchFamily="18" charset="0"/>
                          <a:cs typeface="Times New Roman" panose="02020603050405020304" pitchFamily="18" charset="0"/>
                        </a:rPr>
                        <a:t>Мероприятия по предупреждению последствий возникновения угроз лесных пожаров</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555 000,00</a:t>
                      </a:r>
                    </a:p>
                  </a:txBody>
                  <a:tcPr marL="9525" marR="9525" marT="9525" marB="0" anchor="ctr"/>
                </a:tc>
                <a:tc>
                  <a:txBody>
                    <a:bodyPr/>
                    <a:lstStyle/>
                    <a:p>
                      <a:pPr algn="ctr" fontAlgn="ctr"/>
                      <a:r>
                        <a:rPr lang="ru-RU" sz="115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150" b="0" i="0" u="none" strike="noStrike" dirty="0">
                          <a:effectLst/>
                          <a:latin typeface="Times New Roman" panose="02020603050405020304" pitchFamily="18" charset="0"/>
                          <a:cs typeface="Times New Roman" panose="02020603050405020304" pitchFamily="18" charset="0"/>
                        </a:rPr>
                        <a:t>1 000 000,00</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 name="CustomShape 1"/>
          <p:cNvSpPr/>
          <p:nvPr/>
        </p:nvSpPr>
        <p:spPr>
          <a:xfrm>
            <a:off x="144000" y="761400"/>
            <a:ext cx="3384000" cy="5965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ru-RU" sz="1100" b="1" strike="noStrike" spc="-1">
                <a:solidFill>
                  <a:srgbClr val="000000"/>
                </a:solidFill>
                <a:latin typeface="Times New Roman"/>
                <a:ea typeface="Microsoft YaHei"/>
              </a:rPr>
              <a:t>                                                                                            </a:t>
            </a:r>
            <a:endParaRPr lang="ru-RU" sz="1100" b="0" strike="noStrike" spc="-1">
              <a:latin typeface="Arial"/>
            </a:endParaRPr>
          </a:p>
          <a:p>
            <a:pPr algn="just">
              <a:lnSpc>
                <a:spcPct val="100000"/>
              </a:lnSpc>
            </a:pPr>
            <a:endParaRPr lang="ru-RU" sz="1100" b="0" strike="noStrike" spc="-1">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11391356"/>
              </p:ext>
            </p:extLst>
          </p:nvPr>
        </p:nvGraphicFramePr>
        <p:xfrm>
          <a:off x="144000" y="761400"/>
          <a:ext cx="8894960" cy="3857516"/>
        </p:xfrm>
        <a:graphic>
          <a:graphicData uri="http://schemas.openxmlformats.org/drawingml/2006/table">
            <a:tbl>
              <a:tblPr firstRow="1" bandRow="1">
                <a:tableStyleId>{5C22544A-7EE6-4342-B048-85BDC9FD1C3A}</a:tableStyleId>
              </a:tblPr>
              <a:tblGrid>
                <a:gridCol w="6203436"/>
                <a:gridCol w="920785"/>
                <a:gridCol w="920785"/>
                <a:gridCol w="849954"/>
              </a:tblGrid>
              <a:tr h="24985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63091">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Подпрограмма 2 "Противопожарная защита объектов муниципальной собственности"</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2 430 009,36</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2 507 809,36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2 427 809,36</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обеспечения объектов  муниципальной собственности учебно-наглядными пособиями по пожарной безопасности</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667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Проведение практических тренировок на  объектах  муниципальной собственности по безопасной эвакуации людей в случае возникновения пожара в соответствии с разработанными и утвержденными планами эвакуации людей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Приобретение и установка противопожарного оборудования и инвентаря, выполнение работ по противопожарной защите</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1 037 700,00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1 065 500,00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985 500,00</a:t>
                      </a:r>
                    </a:p>
                  </a:txBody>
                  <a:tcPr marL="9525" marR="9525" marT="9525" marB="0" anchor="ctr"/>
                </a:tc>
              </a:tr>
              <a:tr h="247390">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Содержание в рабочем состоянии противопожарной защиты объекты  муниципальной собственности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1 359 309,36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1 442 309,36</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1 442 309,36</a:t>
                      </a:r>
                    </a:p>
                  </a:txBody>
                  <a:tcPr marL="9525" marR="9525" marT="9525" marB="0" anchor="ctr"/>
                </a:tc>
              </a:tr>
              <a:tr h="237874">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3 "Профилактика правонарушений"</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r>
              <a:tr h="46674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Организация деятельности добровольной народной дружины, поощрение граждан и членов добровольной народной дружины за участие  в охране общественного порядка и раскрытие преступлений и правонарушений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102 500,00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102 500,00</a:t>
                      </a:r>
                    </a:p>
                  </a:txBody>
                  <a:tcPr marL="9525" marR="9525" marT="9525" marB="0" anchor="ctr"/>
                </a:tc>
              </a:tr>
              <a:tr h="263091">
                <a:tc>
                  <a:txBody>
                    <a:bodyPr/>
                    <a:lstStyle/>
                    <a:p>
                      <a:pPr algn="l" fontAlgn="ctr"/>
                      <a:r>
                        <a:rPr lang="ru-RU" sz="1100" b="1" i="0" u="none" strike="noStrike">
                          <a:effectLst/>
                          <a:latin typeface="Times New Roman" panose="02020603050405020304" pitchFamily="18" charset="0"/>
                          <a:cs typeface="Times New Roman" panose="02020603050405020304" pitchFamily="18" charset="0"/>
                        </a:rPr>
                        <a:t>Подпрограмма 4 "Профилактика терроризма и экстремизма" </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1 120 616,54</a:t>
                      </a:r>
                    </a:p>
                  </a:txBody>
                  <a:tcPr marL="9525" marR="9525" marT="9525" marB="0" anchor="ctr"/>
                </a:tc>
                <a:tc>
                  <a:txBody>
                    <a:bodyPr/>
                    <a:lstStyle/>
                    <a:p>
                      <a:pPr algn="ctr" fontAlgn="ctr"/>
                      <a:r>
                        <a:rPr lang="ru-RU" sz="1100" b="1" i="0" u="none" strike="noStrike">
                          <a:effectLst/>
                          <a:latin typeface="Times New Roman" panose="02020603050405020304" pitchFamily="18" charset="0"/>
                          <a:cs typeface="Times New Roman" panose="02020603050405020304" pitchFamily="18" charset="0"/>
                        </a:rPr>
                        <a:t>1 243 533,48</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1 166 283,48</a:t>
                      </a:r>
                    </a:p>
                  </a:txBody>
                  <a:tcPr marL="9525" marR="9525" marT="9525" marB="0" anchor="ctr"/>
                </a:tc>
              </a:tr>
              <a:tr h="314055">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Содержание систем антитеррористической защищенности учреждений и объектов массового пребывания людей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169 000,00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169 000,00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169 000,00</a:t>
                      </a:r>
                    </a:p>
                  </a:txBody>
                  <a:tcPr marL="9525" marR="9525" marT="9525" marB="0" anchor="ctr"/>
                </a:tc>
              </a:tr>
              <a:tr h="466745">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Организация  и выполнение мероприятий  по обеспечению антитеррористической защищенности  учреждений и мест (объектов)  массового пребывания  людей городского округа  «Вуктыл» в соответствии с нормативными актами  Правительства Российской  Федерации</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951 616,54</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1 074 533,48</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997 283,48</a:t>
                      </a:r>
                    </a:p>
                  </a:txBody>
                  <a:tcPr marL="9525" marR="9525" marT="9525" marB="0" anchor="ctr"/>
                </a:tc>
              </a:tr>
            </a:tbl>
          </a:graphicData>
        </a:graphic>
      </p:graphicFrame>
      <p:sp>
        <p:nvSpPr>
          <p:cNvPr id="9"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 руб.</a:t>
            </a:r>
            <a:endParaRPr lang="ru-RU" sz="2000" b="0" strike="noStrike" spc="-1" dirty="0">
              <a:latin typeface="Arial"/>
            </a:endParaRPr>
          </a:p>
        </p:txBody>
      </p:sp>
      <p:sp>
        <p:nvSpPr>
          <p:cNvPr id="7" name="TextShape 3"/>
          <p:cNvSpPr txBox="1"/>
          <p:nvPr/>
        </p:nvSpPr>
        <p:spPr>
          <a:xfrm>
            <a:off x="1400240" y="4676512"/>
            <a:ext cx="6552000"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354645352"/>
              </p:ext>
            </p:extLst>
          </p:nvPr>
        </p:nvGraphicFramePr>
        <p:xfrm>
          <a:off x="1461200" y="5187712"/>
          <a:ext cx="6372216" cy="145593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1095222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 name="Picture 1"/>
          <p:cNvPicPr/>
          <p:nvPr/>
        </p:nvPicPr>
        <p:blipFill>
          <a:blip r:embed="rId3"/>
          <a:stretch/>
        </p:blipFill>
        <p:spPr>
          <a:xfrm>
            <a:off x="0" y="0"/>
            <a:ext cx="9143640" cy="834840"/>
          </a:xfrm>
          <a:prstGeom prst="rect">
            <a:avLst/>
          </a:prstGeom>
          <a:ln>
            <a:noFill/>
          </a:ln>
        </p:spPr>
      </p:pic>
      <p:pic>
        <p:nvPicPr>
          <p:cNvPr id="128" name="Picture 3"/>
          <p:cNvPicPr/>
          <p:nvPr/>
        </p:nvPicPr>
        <p:blipFill>
          <a:blip r:embed="rId4"/>
          <a:stretch/>
        </p:blipFill>
        <p:spPr>
          <a:xfrm>
            <a:off x="103320" y="1017720"/>
            <a:ext cx="8911800" cy="980640"/>
          </a:xfrm>
          <a:prstGeom prst="rect">
            <a:avLst/>
          </a:prstGeom>
          <a:ln>
            <a:noFill/>
          </a:ln>
        </p:spPr>
      </p:pic>
      <p:sp>
        <p:nvSpPr>
          <p:cNvPr id="129" name="CustomShape 1"/>
          <p:cNvSpPr/>
          <p:nvPr/>
        </p:nvSpPr>
        <p:spPr>
          <a:xfrm>
            <a:off x="163440" y="1046160"/>
            <a:ext cx="8787960" cy="866520"/>
          </a:xfrm>
          <a:prstGeom prst="rect">
            <a:avLst/>
          </a:prstGeom>
          <a:noFill/>
          <a:ln>
            <a:noFill/>
          </a:ln>
        </p:spPr>
        <p:style>
          <a:lnRef idx="0">
            <a:scrgbClr r="0" g="0" b="0"/>
          </a:lnRef>
          <a:fillRef idx="0">
            <a:scrgbClr r="0" g="0" b="0"/>
          </a:fillRef>
          <a:effectRef idx="0">
            <a:scrgbClr r="0" g="0" b="0"/>
          </a:effectRef>
          <a:fontRef idx="minor"/>
        </p:style>
      </p:sp>
      <p:pic>
        <p:nvPicPr>
          <p:cNvPr id="130" name="Picture 5"/>
          <p:cNvPicPr/>
          <p:nvPr/>
        </p:nvPicPr>
        <p:blipFill>
          <a:blip r:embed="rId5"/>
          <a:stretch/>
        </p:blipFill>
        <p:spPr>
          <a:xfrm>
            <a:off x="42840" y="2041560"/>
            <a:ext cx="3024000" cy="1682280"/>
          </a:xfrm>
          <a:prstGeom prst="rect">
            <a:avLst/>
          </a:prstGeom>
          <a:ln>
            <a:noFill/>
          </a:ln>
        </p:spPr>
      </p:pic>
      <p:pic>
        <p:nvPicPr>
          <p:cNvPr id="131" name="Picture 6"/>
          <p:cNvPicPr/>
          <p:nvPr/>
        </p:nvPicPr>
        <p:blipFill>
          <a:blip r:embed="rId6"/>
          <a:stretch/>
        </p:blipFill>
        <p:spPr>
          <a:xfrm>
            <a:off x="96840" y="4425840"/>
            <a:ext cx="2474640" cy="1279080"/>
          </a:xfrm>
          <a:prstGeom prst="rect">
            <a:avLst/>
          </a:prstGeom>
          <a:ln>
            <a:noFill/>
          </a:ln>
        </p:spPr>
      </p:pic>
      <p:pic>
        <p:nvPicPr>
          <p:cNvPr id="132" name="Picture 8"/>
          <p:cNvPicPr/>
          <p:nvPr/>
        </p:nvPicPr>
        <p:blipFill>
          <a:blip r:embed="rId7"/>
          <a:stretch/>
        </p:blipFill>
        <p:spPr>
          <a:xfrm>
            <a:off x="103320" y="6218280"/>
            <a:ext cx="8911800" cy="686880"/>
          </a:xfrm>
          <a:prstGeom prst="rect">
            <a:avLst/>
          </a:prstGeom>
          <a:ln>
            <a:noFill/>
          </a:ln>
        </p:spPr>
      </p:pic>
      <p:sp>
        <p:nvSpPr>
          <p:cNvPr id="133" name="CustomShape 2"/>
          <p:cNvSpPr/>
          <p:nvPr/>
        </p:nvSpPr>
        <p:spPr>
          <a:xfrm>
            <a:off x="163440" y="6253200"/>
            <a:ext cx="8787960" cy="519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000000"/>
                </a:solidFill>
                <a:latin typeface="Arial"/>
                <a:ea typeface="Microsoft YaHei"/>
              </a:rPr>
              <a:t>Сбалансированность бюджета по доходам и расходам –основополагающее требование, предъявляемое к органам, составляющим и утверждающим бюджет</a:t>
            </a:r>
            <a:endParaRPr lang="ru-RU" sz="1400" b="0" strike="noStrike" spc="-1">
              <a:latin typeface="Arial"/>
            </a:endParaRPr>
          </a:p>
        </p:txBody>
      </p:sp>
      <p:pic>
        <p:nvPicPr>
          <p:cNvPr id="134" name="Picture 11"/>
          <p:cNvPicPr/>
          <p:nvPr/>
        </p:nvPicPr>
        <p:blipFill>
          <a:blip r:embed="rId8"/>
          <a:stretch/>
        </p:blipFill>
        <p:spPr>
          <a:xfrm>
            <a:off x="3013200" y="2111400"/>
            <a:ext cx="2174400" cy="1318680"/>
          </a:xfrm>
          <a:prstGeom prst="rect">
            <a:avLst/>
          </a:prstGeom>
          <a:ln>
            <a:noFill/>
          </a:ln>
        </p:spPr>
      </p:pic>
      <p:sp>
        <p:nvSpPr>
          <p:cNvPr id="135" name="CustomShape 3"/>
          <p:cNvSpPr/>
          <p:nvPr/>
        </p:nvSpPr>
        <p:spPr>
          <a:xfrm>
            <a:off x="1109520" y="5878440"/>
            <a:ext cx="166320" cy="509400"/>
          </a:xfrm>
          <a:prstGeom prst="rect">
            <a:avLst/>
          </a:prstGeom>
          <a:noFill/>
          <a:ln>
            <a:noFill/>
          </a:ln>
        </p:spPr>
        <p:style>
          <a:lnRef idx="0">
            <a:scrgbClr r="0" g="0" b="0"/>
          </a:lnRef>
          <a:fillRef idx="0">
            <a:scrgbClr r="0" g="0" b="0"/>
          </a:fillRef>
          <a:effectRef idx="0">
            <a:scrgbClr r="0" g="0" b="0"/>
          </a:effectRef>
          <a:fontRef idx="minor"/>
        </p:style>
      </p:sp>
      <p:sp>
        <p:nvSpPr>
          <p:cNvPr id="136" name="CustomShape 4"/>
          <p:cNvSpPr/>
          <p:nvPr/>
        </p:nvSpPr>
        <p:spPr>
          <a:xfrm rot="16200000">
            <a:off x="1004760" y="3957840"/>
            <a:ext cx="676080" cy="337680"/>
          </a:xfrm>
          <a:prstGeom prst="leftArrow">
            <a:avLst>
              <a:gd name="adj1" fmla="val 50000"/>
              <a:gd name="adj2" fmla="val 52074"/>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sp>
        <p:nvSpPr>
          <p:cNvPr id="137" name="CustomShape 5"/>
          <p:cNvSpPr/>
          <p:nvPr/>
        </p:nvSpPr>
        <p:spPr>
          <a:xfrm rot="5400000">
            <a:off x="7244280" y="3894120"/>
            <a:ext cx="653760" cy="337680"/>
          </a:xfrm>
          <a:prstGeom prst="rightArrow">
            <a:avLst>
              <a:gd name="adj1" fmla="val 50000"/>
              <a:gd name="adj2" fmla="val 51921"/>
            </a:avLst>
          </a:prstGeom>
          <a:solidFill>
            <a:srgbClr val="4F81BD"/>
          </a:solidFill>
          <a:ln w="25560">
            <a:solidFill>
              <a:srgbClr val="385D8A"/>
            </a:solidFill>
            <a:miter/>
          </a:ln>
        </p:spPr>
        <p:style>
          <a:lnRef idx="0">
            <a:scrgbClr r="0" g="0" b="0"/>
          </a:lnRef>
          <a:fillRef idx="0">
            <a:scrgbClr r="0" g="0" b="0"/>
          </a:fillRef>
          <a:effectRef idx="0">
            <a:scrgbClr r="0" g="0" b="0"/>
          </a:effectRef>
          <a:fontRef idx="minor"/>
        </p:style>
      </p:sp>
      <p:pic>
        <p:nvPicPr>
          <p:cNvPr id="138" name="Picture 15"/>
          <p:cNvPicPr/>
          <p:nvPr/>
        </p:nvPicPr>
        <p:blipFill>
          <a:blip r:embed="rId9"/>
          <a:stretch/>
        </p:blipFill>
        <p:spPr>
          <a:xfrm>
            <a:off x="900000" y="998640"/>
            <a:ext cx="7197480" cy="948960"/>
          </a:xfrm>
          <a:prstGeom prst="rect">
            <a:avLst/>
          </a:prstGeom>
          <a:ln>
            <a:noFill/>
          </a:ln>
        </p:spPr>
      </p:pic>
      <p:pic>
        <p:nvPicPr>
          <p:cNvPr id="139" name="Picture 16"/>
          <p:cNvPicPr/>
          <p:nvPr/>
        </p:nvPicPr>
        <p:blipFill>
          <a:blip r:embed="rId10"/>
          <a:stretch/>
        </p:blipFill>
        <p:spPr>
          <a:xfrm>
            <a:off x="5203800" y="2033640"/>
            <a:ext cx="3747600" cy="1661760"/>
          </a:xfrm>
          <a:prstGeom prst="rect">
            <a:avLst/>
          </a:prstGeom>
          <a:ln>
            <a:noFill/>
          </a:ln>
        </p:spPr>
      </p:pic>
      <p:pic>
        <p:nvPicPr>
          <p:cNvPr id="140" name="Picture 17"/>
          <p:cNvPicPr/>
          <p:nvPr/>
        </p:nvPicPr>
        <p:blipFill>
          <a:blip r:embed="rId11"/>
          <a:stretch/>
        </p:blipFill>
        <p:spPr>
          <a:xfrm>
            <a:off x="6410160" y="4397400"/>
            <a:ext cx="2435040" cy="1260000"/>
          </a:xfrm>
          <a:prstGeom prst="rect">
            <a:avLst/>
          </a:prstGeom>
          <a:ln>
            <a:noFill/>
          </a:ln>
        </p:spPr>
      </p:pic>
      <p:pic>
        <p:nvPicPr>
          <p:cNvPr id="141" name="Picture 18"/>
          <p:cNvPicPr/>
          <p:nvPr/>
        </p:nvPicPr>
        <p:blipFill>
          <a:blip r:embed="rId12"/>
          <a:stretch/>
        </p:blipFill>
        <p:spPr>
          <a:xfrm>
            <a:off x="2476440" y="3624120"/>
            <a:ext cx="3897000" cy="2391840"/>
          </a:xfrm>
          <a:prstGeom prst="rect">
            <a:avLst/>
          </a:prstGeom>
          <a:ln>
            <a:noFill/>
          </a:ln>
        </p:spPr>
      </p:pic>
      <p:pic>
        <p:nvPicPr>
          <p:cNvPr id="142" name="Picture 19"/>
          <p:cNvPicPr/>
          <p:nvPr/>
        </p:nvPicPr>
        <p:blipFill>
          <a:blip r:embed="rId13"/>
          <a:stretch/>
        </p:blipFill>
        <p:spPr>
          <a:xfrm>
            <a:off x="4846680" y="3708360"/>
            <a:ext cx="1126800" cy="1794960"/>
          </a:xfrm>
          <a:prstGeom prst="rect">
            <a:avLst/>
          </a:prstGeom>
          <a:ln>
            <a:noFill/>
          </a:ln>
        </p:spPr>
      </p:pic>
      <p:pic>
        <p:nvPicPr>
          <p:cNvPr id="143" name="Picture 20"/>
          <p:cNvPicPr/>
          <p:nvPr/>
        </p:nvPicPr>
        <p:blipFill>
          <a:blip r:embed="rId14"/>
          <a:stretch/>
        </p:blipFill>
        <p:spPr>
          <a:xfrm>
            <a:off x="3013200" y="3708360"/>
            <a:ext cx="971280" cy="1923840"/>
          </a:xfrm>
          <a:prstGeom prst="rect">
            <a:avLst/>
          </a:prstGeom>
          <a:ln>
            <a:noFill/>
          </a:ln>
        </p:spPr>
      </p:pic>
      <p:pic>
        <p:nvPicPr>
          <p:cNvPr id="144" name="Picture 21"/>
          <p:cNvPicPr/>
          <p:nvPr/>
        </p:nvPicPr>
        <p:blipFill>
          <a:blip r:embed="rId15"/>
          <a:stretch/>
        </p:blipFill>
        <p:spPr>
          <a:xfrm>
            <a:off x="3890880" y="4178160"/>
            <a:ext cx="1174320" cy="991800"/>
          </a:xfrm>
          <a:prstGeom prst="rect">
            <a:avLst/>
          </a:prstGeom>
          <a:ln>
            <a:noFill/>
          </a:ln>
        </p:spPr>
      </p:pic>
      <p:sp>
        <p:nvSpPr>
          <p:cNvPr id="145" name="CustomShape 6"/>
          <p:cNvSpPr/>
          <p:nvPr/>
        </p:nvSpPr>
        <p:spPr>
          <a:xfrm>
            <a:off x="4357800" y="4365720"/>
            <a:ext cx="244080" cy="483840"/>
          </a:xfrm>
          <a:prstGeom prst="rect">
            <a:avLst/>
          </a:prstGeom>
          <a:noFill/>
          <a:ln>
            <a:noFill/>
          </a:ln>
        </p:spPr>
        <p:style>
          <a:lnRef idx="0">
            <a:scrgbClr r="0" g="0" b="0"/>
          </a:lnRef>
          <a:fillRef idx="0">
            <a:scrgbClr r="0" g="0" b="0"/>
          </a:fillRef>
          <a:effectRef idx="0">
            <a:scrgbClr r="0" g="0" b="0"/>
          </a:effectRef>
          <a:fontRef idx="minor"/>
        </p:style>
        <p:txBody>
          <a:bodyPr lIns="0" tIns="0" rIns="0" bIns="0"/>
          <a:lstStyle/>
          <a:p>
            <a:pPr marL="12600">
              <a:lnSpc>
                <a:spcPct val="100000"/>
              </a:lnSpc>
            </a:pPr>
            <a:r>
              <a:rPr lang="ru-RU" sz="3200" b="1" strike="noStrike" spc="-1">
                <a:solidFill>
                  <a:srgbClr val="FF0000"/>
                </a:solidFill>
                <a:latin typeface="Arial"/>
                <a:ea typeface="Microsoft YaHei"/>
              </a:rPr>
              <a:t>=</a:t>
            </a:r>
            <a:endParaRPr lang="ru-RU" sz="3200" b="0" strike="noStrike" spc="-1">
              <a:latin typeface="Aria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 name="CustomShape 1"/>
          <p:cNvSpPr/>
          <p:nvPr/>
        </p:nvSpPr>
        <p:spPr>
          <a:xfrm>
            <a:off x="108000" y="5665680"/>
            <a:ext cx="3423960" cy="307440"/>
          </a:xfrm>
          <a:prstGeom prst="rect">
            <a:avLst/>
          </a:prstGeom>
          <a:noFill/>
          <a:ln>
            <a:noFill/>
          </a:ln>
        </p:spPr>
        <p:style>
          <a:lnRef idx="0">
            <a:scrgbClr r="0" g="0" b="0"/>
          </a:lnRef>
          <a:fillRef idx="0">
            <a:scrgbClr r="0" g="0" b="0"/>
          </a:fillRef>
          <a:effectRef idx="0">
            <a:scrgbClr r="0" g="0" b="0"/>
          </a:effectRef>
          <a:fontRef idx="minor"/>
        </p:style>
      </p:sp>
      <p:sp>
        <p:nvSpPr>
          <p:cNvPr id="550" name="CustomShape 2"/>
          <p:cNvSpPr/>
          <p:nvPr/>
        </p:nvSpPr>
        <p:spPr>
          <a:xfrm>
            <a:off x="72360" y="778320"/>
            <a:ext cx="9071640" cy="21016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уровня безопасности жизнедеятельности населения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a:latin typeface="Times New Roman" panose="02020603050405020304" pitchFamily="18" charset="0"/>
                <a:cs typeface="Times New Roman" panose="02020603050405020304" pitchFamily="18" charset="0"/>
              </a:rPr>
              <a:t>1. Снижение рисков возникновения чрезвычайных ситуаций  природного и техногенного характера, повышение эффективности системы управления в чрезвычайных ситуациях различного характера.</a:t>
            </a:r>
          </a:p>
          <a:p>
            <a:r>
              <a:rPr lang="ru-RU" sz="1200" b="1" dirty="0">
                <a:latin typeface="Times New Roman" panose="02020603050405020304" pitchFamily="18" charset="0"/>
                <a:cs typeface="Times New Roman" panose="02020603050405020304" pitchFamily="18" charset="0"/>
              </a:rPr>
              <a:t>2. Предотвращение пожаров и гибели людей на объектах муниципальной собственности городского округа «Вуктыл» за счет повышения пожарной безопасности зданий и сооружений.</a:t>
            </a:r>
          </a:p>
          <a:p>
            <a:r>
              <a:rPr lang="ru-RU" sz="1200" b="1" dirty="0">
                <a:latin typeface="Times New Roman" panose="02020603050405020304" pitchFamily="18" charset="0"/>
                <a:cs typeface="Times New Roman" panose="02020603050405020304" pitchFamily="18" charset="0"/>
              </a:rPr>
              <a:t>3. Профилактика правонарушений на территории  городского  округа «Вуктыл».</a:t>
            </a:r>
          </a:p>
          <a:p>
            <a:r>
              <a:rPr lang="ru-RU" sz="1200" b="1" dirty="0">
                <a:latin typeface="Times New Roman" panose="02020603050405020304" pitchFamily="18" charset="0"/>
                <a:cs typeface="Times New Roman" panose="02020603050405020304" pitchFamily="18" charset="0"/>
              </a:rPr>
              <a:t>4. Совершенствование муниципальной составляющей общегосударственной системы противодействия терроризму по предупреждению терроризма и экстремизма, минимизации их последствий в целях защиты прав личности, общества и государства от террористических актов и иных проявлений терроризма и экстремизма</a:t>
            </a:r>
            <a:endParaRPr lang="ru-RU" sz="1200" b="1" strike="noStrike" spc="-1" dirty="0">
              <a:latin typeface="Times New Roman" panose="02020603050405020304" pitchFamily="18" charset="0"/>
              <a:cs typeface="Times New Roman" panose="02020603050405020304" pitchFamily="18" charset="0"/>
            </a:endParaRPr>
          </a:p>
        </p:txBody>
      </p:sp>
      <p:sp>
        <p:nvSpPr>
          <p:cNvPr id="553" name="TextShape 4"/>
          <p:cNvSpPr txBox="1"/>
          <p:nvPr/>
        </p:nvSpPr>
        <p:spPr>
          <a:xfrm>
            <a:off x="683820" y="2996952"/>
            <a:ext cx="7776000" cy="387360"/>
          </a:xfrm>
          <a:prstGeom prst="rect">
            <a:avLst/>
          </a:prstGeom>
          <a:noFill/>
          <a:ln>
            <a:noFill/>
          </a:ln>
        </p:spPr>
        <p:txBody>
          <a:bodyPr lIns="90000" tIns="45000" rIns="90000" bIns="45000"/>
          <a:lstStyle/>
          <a:p>
            <a:pPr algn="ctr"/>
            <a:r>
              <a:rPr lang="ru-RU" sz="1600" b="1" i="1" strike="noStrike" spc="-1" dirty="0">
                <a:solidFill>
                  <a:srgbClr val="21409A"/>
                </a:solidFill>
                <a:latin typeface="Times New Roman"/>
              </a:rPr>
              <a:t>               </a:t>
            </a:r>
            <a:r>
              <a:rPr lang="ru-RU" sz="1600" b="1" i="1" strike="noStrike" spc="-1" dirty="0">
                <a:solidFill>
                  <a:srgbClr val="CE181E"/>
                </a:solidFill>
                <a:latin typeface="Times New Roman"/>
              </a:rPr>
              <a:t>Основные целевые индикаторы муниципальной программы</a:t>
            </a:r>
            <a:endParaRPr lang="ru-RU" sz="1600" b="0" strike="noStrike" spc="-1" dirty="0">
              <a:latin typeface="Arial"/>
            </a:endParaRPr>
          </a:p>
        </p:txBody>
      </p:sp>
      <p:graphicFrame>
        <p:nvGraphicFramePr>
          <p:cNvPr id="554" name="Table 5"/>
          <p:cNvGraphicFramePr/>
          <p:nvPr>
            <p:extLst>
              <p:ext uri="{D42A27DB-BD31-4B8C-83A1-F6EECF244321}">
                <p14:modId xmlns:p14="http://schemas.microsoft.com/office/powerpoint/2010/main" val="2063104944"/>
              </p:ext>
            </p:extLst>
          </p:nvPr>
        </p:nvGraphicFramePr>
        <p:xfrm>
          <a:off x="150768" y="3595680"/>
          <a:ext cx="8925120" cy="2743200"/>
        </p:xfrm>
        <a:graphic>
          <a:graphicData uri="http://schemas.openxmlformats.org/drawingml/2006/table">
            <a:tbl>
              <a:tblPr/>
              <a:tblGrid>
                <a:gridCol w="3773160"/>
                <a:gridCol w="936104"/>
                <a:gridCol w="539806"/>
                <a:gridCol w="499360"/>
                <a:gridCol w="488800"/>
                <a:gridCol w="488258"/>
                <a:gridCol w="504056"/>
                <a:gridCol w="576064"/>
                <a:gridCol w="576064"/>
                <a:gridCol w="543448"/>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Ед. </a:t>
                      </a:r>
                    </a:p>
                    <a:p>
                      <a:pPr algn="ctr"/>
                      <a:r>
                        <a:rPr lang="ru-RU" sz="1200" b="1" strike="noStrike" spc="-1" dirty="0" smtClean="0">
                          <a:latin typeface="Times New Roman" panose="02020603050405020304" pitchFamily="18" charset="0"/>
                          <a:cs typeface="Times New Roman" panose="02020603050405020304" pitchFamily="18" charset="0"/>
                        </a:rPr>
                        <a:t>измерения</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32360">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a:t>
                      </a:r>
                    </a:p>
                    <a:p>
                      <a:pPr algn="ctr"/>
                      <a:r>
                        <a:rPr lang="ru-RU" sz="1200" b="1" strike="noStrike" spc="-1" dirty="0">
                          <a:latin typeface="Times New Roman" panose="02020603050405020304" pitchFamily="18" charset="0"/>
                          <a:cs typeface="Times New Roman" panose="02020603050405020304" pitchFamily="18" charset="0"/>
                        </a:rPr>
                        <a:t>«Безопасность жизнедеятельности населения »</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endParaRPr lang="ru-RU" b="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601560">
                <a:tc>
                  <a:txBody>
                    <a:bodyPr/>
                    <a:lstStyle/>
                    <a:p>
                      <a:pPr marL="62230" marR="52070" algn="just">
                        <a:spcAft>
                          <a:spcPts val="0"/>
                        </a:spcAft>
                      </a:pPr>
                      <a:r>
                        <a:rPr lang="ru-RU" sz="1200" b="1" dirty="0">
                          <a:effectLst/>
                          <a:latin typeface="Times New Roman"/>
                          <a:ea typeface="Times New Roman"/>
                        </a:rPr>
                        <a:t>Доля  мероприятий, проведенных с учащимися  образовательных  учреждений,  учреждений культуры  по вопросам профилактики правонарушений на территории городского округа «Вуктыл»</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r>
              <a:tr h="770760">
                <a:tc>
                  <a:txBody>
                    <a:bodyPr/>
                    <a:lstStyle/>
                    <a:p>
                      <a:pPr marL="62230" marR="52070" algn="just">
                        <a:spcAft>
                          <a:spcPts val="0"/>
                        </a:spcAft>
                      </a:pPr>
                      <a:r>
                        <a:rPr lang="ru-RU" sz="1200" b="1" dirty="0">
                          <a:effectLst/>
                          <a:latin typeface="Times New Roman"/>
                          <a:ea typeface="Times New Roman"/>
                        </a:rPr>
                        <a:t>Доля реализованных воспитательных и пропагандистских профилактических мероприятий, направленных на предупреждение терроризма и экстремизма в учреждениях  и  объектах  с массовым пребыванием  людей</a:t>
                      </a:r>
                      <a:endParaRPr lang="ru-RU" sz="1000" b="1" dirty="0">
                        <a:effectLst/>
                        <a:latin typeface="Times New Roman"/>
                        <a:ea typeface="Times New Roman"/>
                      </a:endParaRPr>
                    </a:p>
                  </a:txBody>
                  <a:tcPr marL="0" marR="0" marT="0" marB="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r>
                        <a:rPr lang="ru-RU" sz="1200" b="1" strike="noStrike" spc="-1" dirty="0">
                          <a:latin typeface="Times New Roman" panose="02020603050405020304" pitchFamily="18" charset="0"/>
                          <a:cs typeface="Times New Roman" panose="02020603050405020304" pitchFamily="18" charset="0"/>
                        </a:rPr>
                        <a:t>100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100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r>
            </a:tbl>
          </a:graphicData>
        </a:graphic>
      </p:graphicFrame>
      <p:sp>
        <p:nvSpPr>
          <p:cNvPr id="10"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«Безопасность жизнедеятельности населения»</a:t>
            </a:r>
            <a:endParaRPr lang="ru-RU" sz="2000" b="0" strike="noStrike" spc="-1" dirty="0">
              <a:latin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7" name="Picture 4"/>
          <p:cNvPicPr/>
          <p:nvPr/>
        </p:nvPicPr>
        <p:blipFill>
          <a:blip r:embed="rId3"/>
          <a:stretch/>
        </p:blipFill>
        <p:spPr>
          <a:xfrm>
            <a:off x="251520" y="5462780"/>
            <a:ext cx="2232248" cy="2636688"/>
          </a:xfrm>
          <a:prstGeom prst="ellipse">
            <a:avLst/>
          </a:prstGeom>
          <a:ln>
            <a:noFill/>
          </a:ln>
          <a:effectLst>
            <a:softEdge rad="112500"/>
          </a:effectLst>
        </p:spPr>
      </p:pic>
      <p:pic>
        <p:nvPicPr>
          <p:cNvPr id="559" name="Picture 6"/>
          <p:cNvPicPr/>
          <p:nvPr/>
        </p:nvPicPr>
        <p:blipFill>
          <a:blip r:embed="rId4"/>
          <a:stretch/>
        </p:blipFill>
        <p:spPr>
          <a:xfrm>
            <a:off x="3491880" y="5495490"/>
            <a:ext cx="2376264" cy="2511230"/>
          </a:xfrm>
          <a:prstGeom prst="ellipse">
            <a:avLst/>
          </a:prstGeom>
          <a:ln>
            <a:noFill/>
          </a:ln>
          <a:effectLst>
            <a:softEdge rad="112500"/>
          </a:effectLst>
        </p:spPr>
      </p:pic>
      <p:graphicFrame>
        <p:nvGraphicFramePr>
          <p:cNvPr id="2" name="Таблица 1"/>
          <p:cNvGraphicFramePr>
            <a:graphicFrameLocks noGrp="1"/>
          </p:cNvGraphicFramePr>
          <p:nvPr>
            <p:extLst>
              <p:ext uri="{D42A27DB-BD31-4B8C-83A1-F6EECF244321}">
                <p14:modId xmlns:p14="http://schemas.microsoft.com/office/powerpoint/2010/main" val="157863243"/>
              </p:ext>
            </p:extLst>
          </p:nvPr>
        </p:nvGraphicFramePr>
        <p:xfrm>
          <a:off x="125416" y="668405"/>
          <a:ext cx="8892808" cy="4783700"/>
        </p:xfrm>
        <a:graphic>
          <a:graphicData uri="http://schemas.openxmlformats.org/drawingml/2006/table">
            <a:tbl>
              <a:tblPr firstRow="1" bandRow="1">
                <a:tableStyleId>{5C22544A-7EE6-4342-B048-85BDC9FD1C3A}</a:tableStyleId>
              </a:tblPr>
              <a:tblGrid>
                <a:gridCol w="6300520"/>
                <a:gridCol w="936104"/>
                <a:gridCol w="864096"/>
                <a:gridCol w="792088"/>
              </a:tblGrid>
              <a:tr h="258732">
                <a:tc>
                  <a:txBody>
                    <a:bodyPr/>
                    <a:lstStyle/>
                    <a:p>
                      <a:endParaRPr lang="ru-RU" sz="1200" dirty="0">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1 167 700,00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627 700,00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632 700,00</a:t>
                      </a:r>
                    </a:p>
                  </a:txBody>
                  <a:tcPr marL="9525" marR="9525" marT="9525" marB="0" anchor="ctr"/>
                </a:tc>
              </a:tr>
              <a:tr h="23062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"Развитие и поддержка малого и среднего предпринимательства" </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867 000,00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417 000,00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417 000,00</a:t>
                      </a:r>
                    </a:p>
                  </a:txBody>
                  <a:tcPr marL="9525" marR="9525" marT="9525" marB="0" anchor="ctr"/>
                </a:tc>
              </a:tr>
              <a:tr h="23062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Финансово-инвестиционная поддержка малого и среднего предпринимательства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192 000,00</a:t>
                      </a:r>
                    </a:p>
                  </a:txBody>
                  <a:tcPr marL="9525" marR="9525" marT="9525" marB="0" anchor="ctr"/>
                </a:tc>
              </a:tr>
              <a:tr h="35396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социально-значимых проектов в рамках "Народный бюджет" в сфере малого и среднего предпринимательства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Обеспечение функционирования информационно-маркетингового центра малого и среднего предпринимательства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75 000,00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проектов по поддержке социально ориентированных некоммерческих организаций и национальных землячеств</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150 000,00</a:t>
                      </a:r>
                    </a:p>
                  </a:txBody>
                  <a:tcPr marL="9525" marR="9525" marT="9525" marB="0" anchor="ctr"/>
                </a:tc>
              </a:tr>
              <a:tr h="35396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"Развитие сельского хозяйства и регулирование рынка пищевой продукции"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270 700,00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субсидий крестьянским (фермерским) хозяйствам на содержание сельскохозяйственных животных</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155 700,00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155 700,00</a:t>
                      </a:r>
                    </a:p>
                  </a:txBody>
                  <a:tcPr marL="9525" marR="9525" marT="9525" marB="0" anchor="ctr"/>
                </a:tc>
              </a:tr>
              <a:tr h="23062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проектов  в рамках проекта "Народный бюджет" в сфере агропромышленного комплекса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230628">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въездного и внутреннего туризма"</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55 000,00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60 000,00</a:t>
                      </a:r>
                    </a:p>
                  </a:txBody>
                  <a:tcPr marL="9525" marR="9525" marT="9525" marB="0" anchor="ctr"/>
                </a:tc>
              </a:tr>
              <a:tr h="23062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Создание и реализация проектов, направленных на развитие туристической инфраструктуры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Информационно-рекламное обеспечение туристических ресурсов муниципального образования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30 000,00</a:t>
                      </a:r>
                    </a:p>
                  </a:txBody>
                  <a:tcPr marL="9525" marR="9525" marT="9525" marB="0" anchor="ctr"/>
                </a:tc>
              </a:tr>
              <a:tr h="35396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Изготовление и установка средств ориентирующей информации для туристов на территории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r h="35396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выставочных и познавательных мероприятий в сфере туризма</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pic>
        <p:nvPicPr>
          <p:cNvPr id="558" name="Picture 5"/>
          <p:cNvPicPr/>
          <p:nvPr/>
        </p:nvPicPr>
        <p:blipFill>
          <a:blip r:embed="rId5"/>
          <a:stretch/>
        </p:blipFill>
        <p:spPr>
          <a:xfrm>
            <a:off x="6732240" y="5526010"/>
            <a:ext cx="2304256" cy="2510228"/>
          </a:xfrm>
          <a:prstGeom prst="ellipse">
            <a:avLst/>
          </a:prstGeom>
          <a:ln>
            <a:noFill/>
          </a:ln>
          <a:effectLst>
            <a:softEdge rad="112500"/>
          </a:effectLst>
        </p:spPr>
      </p:pic>
      <p:sp>
        <p:nvSpPr>
          <p:cNvPr id="9" name="Заголовок 1"/>
          <p:cNvSpPr txBox="1">
            <a:spLocks/>
          </p:cNvSpPr>
          <p:nvPr/>
        </p:nvSpPr>
        <p:spPr>
          <a:xfrm>
            <a:off x="0" y="3852"/>
            <a:ext cx="9144000" cy="637668"/>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«Развитие экономики», руб.</a:t>
            </a:r>
            <a:endParaRPr lang="ru-RU" sz="2000" b="0" strike="noStrike" spc="-1" dirty="0">
              <a:latin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 name="CustomShape 1"/>
          <p:cNvSpPr/>
          <p:nvPr/>
        </p:nvSpPr>
        <p:spPr>
          <a:xfrm>
            <a:off x="100684" y="641520"/>
            <a:ext cx="8927640" cy="1440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создание условий для сохранения долгосрочной стабильности  развития  экономики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развития малого и среднего предпринимательства; создание условий для привлечения инвестиций на территорию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условий </a:t>
            </a: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для</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развития сельского хозяйства, регулирование рынка пищевой продукции.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Формирование туристского комплекса, интегрированного в экономику  и удовлетворяющего потребности жителей и гостей городского округа «Вуктыл» в отдыхе.</a:t>
            </a:r>
            <a:endParaRPr lang="ru-RU" sz="1200" b="0" strike="noStrike" spc="-1" dirty="0">
              <a:latin typeface="Times New Roman" panose="02020603050405020304" pitchFamily="18" charset="0"/>
              <a:cs typeface="Times New Roman" panose="02020603050405020304" pitchFamily="18" charset="0"/>
            </a:endParaRPr>
          </a:p>
        </p:txBody>
      </p:sp>
      <p:sp>
        <p:nvSpPr>
          <p:cNvPr id="564" name="TextShape 2"/>
          <p:cNvSpPr txBox="1"/>
          <p:nvPr/>
        </p:nvSpPr>
        <p:spPr>
          <a:xfrm>
            <a:off x="539552" y="5517232"/>
            <a:ext cx="8352928"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
        <p:nvSpPr>
          <p:cNvPr id="6"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экономики»</a:t>
            </a:r>
            <a:endParaRPr lang="ru-RU" sz="2000" b="0" strike="noStrike" spc="-1" dirty="0">
              <a:latin typeface="Arial"/>
            </a:endParaRPr>
          </a:p>
        </p:txBody>
      </p:sp>
      <p:graphicFrame>
        <p:nvGraphicFramePr>
          <p:cNvPr id="8" name="Table 2"/>
          <p:cNvGraphicFramePr/>
          <p:nvPr>
            <p:extLst>
              <p:ext uri="{D42A27DB-BD31-4B8C-83A1-F6EECF244321}">
                <p14:modId xmlns:p14="http://schemas.microsoft.com/office/powerpoint/2010/main" val="3243975073"/>
              </p:ext>
            </p:extLst>
          </p:nvPr>
        </p:nvGraphicFramePr>
        <p:xfrm>
          <a:off x="225620" y="2585736"/>
          <a:ext cx="8855279" cy="2738265"/>
        </p:xfrm>
        <a:graphic>
          <a:graphicData uri="http://schemas.openxmlformats.org/drawingml/2006/table">
            <a:tbl>
              <a:tblPr/>
              <a:tblGrid>
                <a:gridCol w="3636254"/>
                <a:gridCol w="882781"/>
                <a:gridCol w="611156"/>
                <a:gridCol w="543250"/>
                <a:gridCol w="543250"/>
                <a:gridCol w="543250"/>
                <a:gridCol w="543250"/>
                <a:gridCol w="543250"/>
                <a:gridCol w="504419"/>
                <a:gridCol w="504419"/>
              </a:tblGrid>
              <a:tr h="131855">
                <a:tc>
                  <a:txBody>
                    <a:bodyPr/>
                    <a:lstStyle/>
                    <a:p>
                      <a:pPr algn="ctr"/>
                      <a:r>
                        <a:rPr lang="en-US" sz="1100" b="1" strike="noStrike" spc="-1" dirty="0" err="1">
                          <a:latin typeface="Times New Roman" panose="02020603050405020304" pitchFamily="18" charset="0"/>
                          <a:ea typeface="Times New Roman"/>
                          <a:cs typeface="Times New Roman" panose="02020603050405020304" pitchFamily="18" charset="0"/>
                        </a:rPr>
                        <a:t>Показатель</a:t>
                      </a:r>
                      <a:r>
                        <a:rPr lang="en-US" sz="1100" b="1" strike="noStrike" spc="-1" dirty="0">
                          <a:latin typeface="Times New Roman" panose="02020603050405020304" pitchFamily="18" charset="0"/>
                          <a:ea typeface="Times New Roman"/>
                          <a:cs typeface="Times New Roman" panose="02020603050405020304" pitchFamily="18" charset="0"/>
                        </a:rPr>
                        <a:t>   (</a:t>
                      </a:r>
                      <a:r>
                        <a:rPr lang="en-US" sz="1100" b="1" strike="noStrike" spc="-1" dirty="0" err="1">
                          <a:latin typeface="Times New Roman" panose="02020603050405020304" pitchFamily="18" charset="0"/>
                          <a:ea typeface="Times New Roman"/>
                          <a:cs typeface="Times New Roman" panose="02020603050405020304" pitchFamily="18" charset="0"/>
                        </a:rPr>
                        <a:t>индикатор</a:t>
                      </a:r>
                      <a:r>
                        <a:rPr lang="en-US" sz="1100" b="1" strike="noStrike" spc="-1" dirty="0">
                          <a:latin typeface="Times New Roman" panose="02020603050405020304" pitchFamily="18" charset="0"/>
                          <a:ea typeface="Times New Roman"/>
                          <a:cs typeface="Times New Roman" panose="02020603050405020304" pitchFamily="18" charset="0"/>
                        </a:rPr>
                        <a:t>)   (</a:t>
                      </a:r>
                      <a:r>
                        <a:rPr lang="en-US" sz="1100" b="1" strike="noStrike" spc="-1" dirty="0" err="1">
                          <a:latin typeface="Times New Roman" panose="02020603050405020304" pitchFamily="18" charset="0"/>
                          <a:ea typeface="Times New Roman"/>
                          <a:cs typeface="Times New Roman" panose="02020603050405020304" pitchFamily="18" charset="0"/>
                        </a:rPr>
                        <a:t>наименование</a:t>
                      </a:r>
                      <a:r>
                        <a:rPr lang="en-US" sz="1100" b="1" strike="noStrike" spc="-1" dirty="0">
                          <a:latin typeface="Times New Roman" panose="02020603050405020304" pitchFamily="18" charset="0"/>
                          <a:ea typeface="Times New Roman"/>
                          <a:cs typeface="Times New Roman" panose="02020603050405020304" pitchFamily="18" charset="0"/>
                        </a:rPr>
                        <a:t>)</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en-US" sz="1100" b="1" strike="noStrike" spc="-1" dirty="0">
                          <a:latin typeface="Times New Roman" panose="02020603050405020304" pitchFamily="18" charset="0"/>
                          <a:ea typeface="Times New Roman"/>
                          <a:cs typeface="Times New Roman" panose="02020603050405020304" pitchFamily="18" charset="0"/>
                        </a:rPr>
                        <a:t>   </a:t>
                      </a:r>
                      <a:r>
                        <a:rPr lang="ru-RU" sz="1100" b="1" strike="noStrike" spc="-1" dirty="0">
                          <a:latin typeface="Times New Roman" panose="02020603050405020304" pitchFamily="18" charset="0"/>
                          <a:ea typeface="Times New Roman"/>
                          <a:cs typeface="Times New Roman" panose="02020603050405020304" pitchFamily="18" charset="0"/>
                        </a:rPr>
                        <a:t>Ед.   </a:t>
                      </a:r>
                      <a:r>
                        <a:rPr sz="1100" b="1" dirty="0">
                          <a:latin typeface="Times New Roman" panose="02020603050405020304" pitchFamily="18" charset="0"/>
                          <a:cs typeface="Times New Roman" panose="02020603050405020304" pitchFamily="18" charset="0"/>
                        </a:rPr>
                        <a:t/>
                      </a:r>
                      <a:br>
                        <a:rPr sz="1100" b="1" dirty="0">
                          <a:latin typeface="Times New Roman" panose="02020603050405020304" pitchFamily="18" charset="0"/>
                          <a:cs typeface="Times New Roman" panose="02020603050405020304" pitchFamily="18" charset="0"/>
                        </a:rPr>
                      </a:br>
                      <a:r>
                        <a:rPr lang="ru-RU" sz="1100" b="1" strike="noStrike" spc="-1" dirty="0">
                          <a:latin typeface="Times New Roman" panose="02020603050405020304" pitchFamily="18" charset="0"/>
                          <a:ea typeface="Times New Roman"/>
                          <a:cs typeface="Times New Roman" panose="02020603050405020304" pitchFamily="18" charset="0"/>
                        </a:rPr>
                        <a:t>измерения</a:t>
                      </a:r>
                      <a:endParaRPr lang="en-US"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2016</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2017</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2018</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2019</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5C8526"/>
                    </a:solidFill>
                  </a:tcPr>
                </a:tc>
                <a:tc>
                  <a:txBody>
                    <a:bodyPr/>
                    <a:lstStyle/>
                    <a:p>
                      <a:pPr algn="ctr"/>
                      <a:r>
                        <a:rPr lang="ru-RU" sz="1100" b="1" strike="noStrike" spc="-1" dirty="0">
                          <a:latin typeface="Times New Roman" panose="02020603050405020304" pitchFamily="18" charset="0"/>
                          <a:cs typeface="Times New Roman" panose="02020603050405020304" pitchFamily="18" charset="0"/>
                        </a:rPr>
                        <a:t>2021</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c>
                  <a:txBody>
                    <a:bodyPr/>
                    <a:lstStyle/>
                    <a:p>
                      <a:pPr algn="ctr"/>
                      <a:r>
                        <a:rPr lang="ru-RU" sz="1100" b="1" strike="noStrike" spc="-1" dirty="0" smtClean="0">
                          <a:latin typeface="Times New Roman" panose="02020603050405020304" pitchFamily="18" charset="0"/>
                          <a:cs typeface="Times New Roman" panose="02020603050405020304" pitchFamily="18" charset="0"/>
                        </a:rPr>
                        <a:t>2022</a:t>
                      </a:r>
                      <a:endParaRPr lang="ru-RU" sz="11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5C8526"/>
                    </a:solidFill>
                  </a:tcPr>
                </a:tc>
              </a:tr>
              <a:tr h="432174">
                <a:tc gridSpan="10">
                  <a:txBody>
                    <a:bodyPr/>
                    <a:lstStyle/>
                    <a:p>
                      <a:pPr algn="ctr"/>
                      <a:r>
                        <a:rPr lang="ru-RU" sz="11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«Развитие экономики»</a:t>
                      </a:r>
                      <a:endParaRPr lang="ru-RU" sz="11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4BD5E"/>
                    </a:solidFill>
                  </a:tcPr>
                </a:tc>
                <a:tc hMerge="1">
                  <a:txBody>
                    <a:bodyPr/>
                    <a:lstStyle/>
                    <a:p>
                      <a:endParaRPr lang="ru-RU"/>
                    </a:p>
                  </a:txBody>
                  <a:tcPr/>
                </a:tc>
                <a:tc hMerge="1">
                  <a:txBody>
                    <a:bodyPr/>
                    <a:lstStyle/>
                    <a:p>
                      <a:endParaRPr lang="ru-RU" sz="1100"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pPr algn="just"/>
                      <a:r>
                        <a:rPr lang="ru-RU" sz="1100" b="0" strike="noStrike" spc="-1" dirty="0">
                          <a:latin typeface="Times New Roman" panose="02020603050405020304" pitchFamily="18" charset="0"/>
                          <a:cs typeface="Times New Roman" panose="02020603050405020304" pitchFamily="18" charset="0"/>
                        </a:rPr>
                        <a:t>Число инвестиционных проектов, реализуемых или планируемых к реализации на территории округа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11</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2</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7</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427130">
                <a:tc>
                  <a:txBody>
                    <a:bodyPr/>
                    <a:lstStyle/>
                    <a:p>
                      <a:pPr algn="just">
                        <a:lnSpc>
                          <a:spcPct val="100000"/>
                        </a:lnSpc>
                      </a:pPr>
                      <a:r>
                        <a:rPr lang="ru-RU" sz="1100" b="0" strike="noStrike" spc="-1">
                          <a:latin typeface="Times New Roman" panose="02020603050405020304" pitchFamily="18" charset="0"/>
                          <a:cs typeface="Times New Roman" panose="02020603050405020304" pitchFamily="18" charset="0"/>
                        </a:rPr>
                        <a:t>Количество  предоставленных консультаций  информационно-маркетинговым центром</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177</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dirty="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spcAft>
                          <a:spcPts val="0"/>
                        </a:spcAft>
                      </a:pPr>
                      <a:r>
                        <a:rPr lang="ru-RU" sz="1100" kern="100">
                          <a:solidFill>
                            <a:srgbClr val="00000A"/>
                          </a:solidFill>
                          <a:effectLst/>
                          <a:latin typeface="Times New Roman"/>
                          <a:ea typeface="Times New Roman"/>
                        </a:rPr>
                        <a:t>200</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r h="427130">
                <a:tc>
                  <a:txBody>
                    <a:bodyPr/>
                    <a:lstStyle/>
                    <a:p>
                      <a:r>
                        <a:rPr lang="ru-RU" sz="1100" b="0" strike="noStrike" spc="-1">
                          <a:latin typeface="Times New Roman" panose="02020603050405020304" pitchFamily="18" charset="0"/>
                          <a:cs typeface="Times New Roman" panose="02020603050405020304" pitchFamily="18" charset="0"/>
                        </a:rPr>
                        <a:t>Объем продукции животноводства крестьянских (фермерских) хозяйств: молоко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r>
                        <a:rPr lang="ru-RU" sz="1100" b="0" strike="noStrike" spc="-1" dirty="0">
                          <a:latin typeface="Times New Roman" panose="02020603050405020304" pitchFamily="18" charset="0"/>
                          <a:cs typeface="Times New Roman" panose="02020603050405020304" pitchFamily="18" charset="0"/>
                        </a:rPr>
                        <a:t>т</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dirty="0">
                          <a:solidFill>
                            <a:srgbClr val="00000A"/>
                          </a:solidFill>
                          <a:effectLst/>
                          <a:latin typeface="Times New Roman"/>
                          <a:ea typeface="Times New Roman"/>
                        </a:rPr>
                        <a:t>89,5</a:t>
                      </a:r>
                    </a:p>
                  </a:txBody>
                  <a:tcPr marL="41275" marR="47625" marT="0" marB="0">
                    <a:lnL w="720">
                      <a:solidFill>
                        <a:srgbClr val="FFFFFF"/>
                      </a:solidFill>
                    </a:lnL>
                    <a:lnR w="720">
                      <a:solidFill>
                        <a:srgbClr val="FFFFFF"/>
                      </a:solidFill>
                    </a:lnR>
                    <a:lnT w="720">
                      <a:solidFill>
                        <a:srgbClr val="FFFFFF"/>
                      </a:solidFill>
                    </a:lnT>
                    <a:lnB w="720">
                      <a:solidFill>
                        <a:srgbClr val="FFFFFF"/>
                      </a:solidFill>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c>
                  <a:txBody>
                    <a:bodyPr/>
                    <a:lstStyle/>
                    <a:p>
                      <a:pPr algn="ctr">
                        <a:spcAft>
                          <a:spcPts val="0"/>
                        </a:spcAft>
                      </a:pPr>
                      <a:r>
                        <a:rPr lang="ru-RU" sz="1100" kern="100">
                          <a:solidFill>
                            <a:srgbClr val="00000A"/>
                          </a:solidFill>
                          <a:effectLst/>
                          <a:latin typeface="Times New Roman"/>
                          <a:ea typeface="Times New Roman"/>
                        </a:rPr>
                        <a:t>89,5</a:t>
                      </a: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FFCC"/>
                    </a:solidFill>
                  </a:tcPr>
                </a:tc>
              </a:tr>
              <a:tr h="597981">
                <a:tc>
                  <a:txBody>
                    <a:bodyPr/>
                    <a:lstStyle/>
                    <a:p>
                      <a:r>
                        <a:rPr lang="ru-RU" sz="1100" b="0" strike="noStrike" spc="-1">
                          <a:latin typeface="Times New Roman" panose="02020603050405020304" pitchFamily="18" charset="0"/>
                          <a:cs typeface="Times New Roman" panose="02020603050405020304" pitchFamily="18" charset="0"/>
                        </a:rPr>
                        <a:t>Количество туристов, посетивших туристские маршруты на территории городского округа «Вуктыл»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r>
                        <a:rPr lang="ru-RU" sz="1100" b="0" strike="noStrike" spc="-1">
                          <a:latin typeface="Times New Roman" panose="02020603050405020304" pitchFamily="18" charset="0"/>
                          <a:cs typeface="Times New Roman" panose="02020603050405020304" pitchFamily="18" charset="0"/>
                        </a:rPr>
                        <a:t>человек</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2095</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2150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2200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2260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a:solidFill>
                            <a:srgbClr val="00000A"/>
                          </a:solidFill>
                          <a:effectLst/>
                          <a:latin typeface="Times New Roman"/>
                          <a:ea typeface="Times New Roman"/>
                          <a:cs typeface="Calibri"/>
                        </a:rPr>
                        <a:t>2310</a:t>
                      </a:r>
                      <a:endParaRPr lang="ru-RU" sz="1100" kern="10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a:solidFill>
                        <a:srgbClr val="FFFFFF"/>
                      </a:solidFill>
                    </a:lnL>
                    <a:lnR w="720">
                      <a:solidFill>
                        <a:srgbClr val="FFFFFF"/>
                      </a:solidFill>
                    </a:lnR>
                    <a:lnT w="720">
                      <a:solidFill>
                        <a:srgbClr val="FFFFFF"/>
                      </a:solidFill>
                    </a:lnT>
                    <a:lnB w="720">
                      <a:solidFill>
                        <a:srgbClr val="FFFFFF"/>
                      </a:solidFill>
                    </a:lnB>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c>
                  <a:txBody>
                    <a:bodyPr/>
                    <a:lstStyle/>
                    <a:p>
                      <a:pPr algn="ctr">
                        <a:lnSpc>
                          <a:spcPct val="115000"/>
                        </a:lnSpc>
                        <a:spcAft>
                          <a:spcPts val="1000"/>
                        </a:spcAft>
                      </a:pPr>
                      <a:r>
                        <a:rPr lang="ru-RU" sz="1100" kern="100" dirty="0">
                          <a:solidFill>
                            <a:srgbClr val="00000A"/>
                          </a:solidFill>
                          <a:effectLst/>
                          <a:latin typeface="Times New Roman"/>
                          <a:ea typeface="Times New Roman"/>
                          <a:cs typeface="Calibri"/>
                        </a:rPr>
                        <a:t>2380</a:t>
                      </a:r>
                      <a:endParaRPr lang="ru-RU" sz="1100" kern="100" dirty="0">
                        <a:solidFill>
                          <a:srgbClr val="00000A"/>
                        </a:solidFill>
                        <a:effectLst/>
                        <a:latin typeface="Calibri"/>
                        <a:ea typeface="Times New Roman"/>
                        <a:cs typeface="Calibri"/>
                      </a:endParaRPr>
                    </a:p>
                  </a:txBody>
                  <a:tcPr marL="41275" marR="47625" marT="0" marB="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94BD5E"/>
                    </a:solidFill>
                  </a:tcPr>
                </a:tc>
              </a:tr>
            </a:tbl>
          </a:graphicData>
        </a:graphic>
      </p:graphicFrame>
      <p:sp>
        <p:nvSpPr>
          <p:cNvPr id="9" name="CustomShape 1"/>
          <p:cNvSpPr/>
          <p:nvPr/>
        </p:nvSpPr>
        <p:spPr>
          <a:xfrm>
            <a:off x="1763688" y="2081680"/>
            <a:ext cx="5203440" cy="5040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индикаторы и показатели МП</a:t>
            </a:r>
            <a:endParaRPr lang="ru-RU" sz="12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2" name="Диаграмма 1"/>
          <p:cNvGraphicFramePr/>
          <p:nvPr>
            <p:extLst>
              <p:ext uri="{D42A27DB-BD31-4B8C-83A1-F6EECF244321}">
                <p14:modId xmlns:p14="http://schemas.microsoft.com/office/powerpoint/2010/main" val="1560986391"/>
              </p:ext>
            </p:extLst>
          </p:nvPr>
        </p:nvGraphicFramePr>
        <p:xfrm>
          <a:off x="1715852" y="5915104"/>
          <a:ext cx="5712296" cy="1023888"/>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 name="CustomShape 1"/>
          <p:cNvSpPr/>
          <p:nvPr/>
        </p:nvSpPr>
        <p:spPr>
          <a:xfrm>
            <a:off x="0" y="620640"/>
            <a:ext cx="5076056" cy="259233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обеспечение потребностей населения и экономики городского округа «Вуктыл» в качественных, доступных и безопасных транспортных услугах</a:t>
            </a: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1200" b="1" spc="-1" dirty="0" smtClean="0">
                <a:solidFill>
                  <a:srgbClr val="0000FF"/>
                </a:solidFill>
                <a:latin typeface="Times New Roman" panose="02020603050405020304" pitchFamily="18" charset="0"/>
                <a:ea typeface="Microsoft YaHei"/>
                <a:cs typeface="Times New Roman" panose="02020603050405020304" pitchFamily="18" charset="0"/>
              </a:rPr>
              <a:t>Задачи </a:t>
            </a:r>
            <a:r>
              <a:rPr lang="ru-RU" sz="1200" b="1" spc="-1" dirty="0">
                <a:solidFill>
                  <a:srgbClr val="0000FF"/>
                </a:solidFill>
                <a:latin typeface="Times New Roman" panose="02020603050405020304" pitchFamily="18" charset="0"/>
                <a:ea typeface="Microsoft YaHei"/>
                <a:cs typeface="Times New Roman" panose="02020603050405020304" pitchFamily="18" charset="0"/>
              </a:rPr>
              <a:t>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Развитие транспортной инфраструктуры на территории городского округа «Вуктыл», обеспечение устойчивого функционирования  </a:t>
            </a:r>
            <a:r>
              <a:rPr lang="ru-RU" sz="1200" b="1" dirty="0" err="1">
                <a:latin typeface="Times New Roman" panose="02020603050405020304" pitchFamily="18" charset="0"/>
                <a:cs typeface="Times New Roman" panose="02020603050405020304" pitchFamily="18" charset="0"/>
              </a:rPr>
              <a:t>улично</a:t>
            </a:r>
            <a:r>
              <a:rPr lang="ru-RU" sz="1200" b="1" dirty="0">
                <a:latin typeface="Times New Roman" panose="02020603050405020304" pitchFamily="18" charset="0"/>
                <a:cs typeface="Times New Roman" panose="02020603050405020304" pitchFamily="18" charset="0"/>
              </a:rPr>
              <a:t> – дорожной сети, зимних автомобильных дорог и ледовых переправ.</a:t>
            </a:r>
          </a:p>
          <a:p>
            <a:pPr algn="just"/>
            <a:r>
              <a:rPr lang="ru-RU" sz="1200" b="1" dirty="0">
                <a:latin typeface="Times New Roman" panose="02020603050405020304" pitchFamily="18" charset="0"/>
                <a:cs typeface="Times New Roman" panose="02020603050405020304" pitchFamily="18" charset="0"/>
              </a:rPr>
              <a:t>2. Создание условий для предоставления транспортных услуг и организация транспортного обслуживания населения на территории городского округа «Вуктыл».</a:t>
            </a:r>
          </a:p>
          <a:p>
            <a:pPr algn="just"/>
            <a:r>
              <a:rPr lang="ru-RU" sz="1200" b="1" dirty="0">
                <a:latin typeface="Times New Roman" panose="02020603050405020304" pitchFamily="18" charset="0"/>
                <a:cs typeface="Times New Roman" panose="02020603050405020304" pitchFamily="18" charset="0"/>
              </a:rPr>
              <a:t>3. Снижение количества лиц, погибших в результате дорожно-транспортных происшествий</a:t>
            </a:r>
            <a:endParaRPr lang="ru-RU" sz="1200" b="1" strike="noStrike" spc="-1" dirty="0">
              <a:latin typeface="Times New Roman" panose="02020603050405020304" pitchFamily="18" charset="0"/>
              <a:cs typeface="Times New Roman" panose="02020603050405020304" pitchFamily="18" charset="0"/>
            </a:endParaRPr>
          </a:p>
        </p:txBody>
      </p:sp>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530980312"/>
              </p:ext>
            </p:extLst>
          </p:nvPr>
        </p:nvGraphicFramePr>
        <p:xfrm>
          <a:off x="89572" y="3284984"/>
          <a:ext cx="8964856" cy="3427585"/>
        </p:xfrm>
        <a:graphic>
          <a:graphicData uri="http://schemas.openxmlformats.org/drawingml/2006/table">
            <a:tbl>
              <a:tblPr firstRow="1" bandRow="1">
                <a:tableStyleId>{5C22544A-7EE6-4342-B048-85BDC9FD1C3A}</a:tableStyleId>
              </a:tblPr>
              <a:tblGrid>
                <a:gridCol w="5976664"/>
                <a:gridCol w="1008112"/>
                <a:gridCol w="1008112"/>
                <a:gridCol w="971968"/>
              </a:tblGrid>
              <a:tr h="315026">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6292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транспортной системы"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53 925 271,18</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32 097 612,19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32 211 865,90</a:t>
                      </a:r>
                    </a:p>
                  </a:txBody>
                  <a:tcPr marL="9525" marR="9525" marT="9525" marB="0" anchor="ctr"/>
                </a:tc>
              </a:tr>
              <a:tr h="312209">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Подпрограмма 1 "Развитие транспортной инфраструктуры и дорожного хозяйства"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31 236 438,00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20 206 900,25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20 299 972,00</a:t>
                      </a:r>
                    </a:p>
                  </a:txBody>
                  <a:tcPr marL="9525" marR="9525" marT="9525" marB="0" anchor="ctr"/>
                </a:tc>
              </a:tr>
              <a:tr h="71663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5 653 149,00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6 870 340,00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6 871 340,00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778 632,00</a:t>
                      </a:r>
                    </a:p>
                  </a:txBody>
                  <a:tcPr marL="9525" marR="9525" marT="9525" marB="0" anchor="ctr"/>
                </a:tc>
              </a:tr>
              <a:tr h="53977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Содержание, ремонт и капитальный ремонт уличной сети городского округа "Вуктыл" и сооружений на них, в том числе тротуаров общего пользования, остановок общественного транспорта</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23 843 457,00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12 557 928,25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12 650 000,00</a:t>
                      </a:r>
                    </a:p>
                  </a:txBody>
                  <a:tcPr marL="9525" marR="9525" marT="9525" marB="0" anchor="ctr"/>
                </a:tc>
              </a:tr>
              <a:tr h="36292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111 200,00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11" name="TextShape 3"/>
          <p:cNvSpPr txBox="1"/>
          <p:nvPr/>
        </p:nvSpPr>
        <p:spPr>
          <a:xfrm>
            <a:off x="5220072" y="692696"/>
            <a:ext cx="3829304" cy="51120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в расходах бюджета, %</a:t>
            </a:r>
            <a:endParaRPr lang="ru-RU" sz="1500" b="0" strike="noStrike" spc="-1" dirty="0">
              <a:latin typeface="Arial"/>
            </a:endParaRPr>
          </a:p>
        </p:txBody>
      </p:sp>
      <p:graphicFrame>
        <p:nvGraphicFramePr>
          <p:cNvPr id="3" name="Диаграмма 2"/>
          <p:cNvGraphicFramePr/>
          <p:nvPr>
            <p:extLst>
              <p:ext uri="{D42A27DB-BD31-4B8C-83A1-F6EECF244321}">
                <p14:modId xmlns:p14="http://schemas.microsoft.com/office/powerpoint/2010/main" val="912540520"/>
              </p:ext>
            </p:extLst>
          </p:nvPr>
        </p:nvGraphicFramePr>
        <p:xfrm>
          <a:off x="5199960" y="1340768"/>
          <a:ext cx="3696072" cy="1599952"/>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p:cNvSpPr txBox="1"/>
          <p:nvPr/>
        </p:nvSpPr>
        <p:spPr>
          <a:xfrm>
            <a:off x="8519059" y="2936541"/>
            <a:ext cx="457882"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руб.</a:t>
            </a:r>
            <a:endParaRPr lang="ru-RU" sz="12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CustomShape 2"/>
          <p:cNvSpPr/>
          <p:nvPr/>
        </p:nvSpPr>
        <p:spPr>
          <a:xfrm>
            <a:off x="2355632" y="4149080"/>
            <a:ext cx="4176464" cy="288032"/>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a:t>
            </a:r>
            <a:r>
              <a:rPr lang="ru-RU" sz="1400" b="1" strike="noStrike" spc="-1" dirty="0">
                <a:solidFill>
                  <a:srgbClr val="0000FF"/>
                </a:solidFill>
                <a:latin typeface="Calibri"/>
                <a:ea typeface="Microsoft YaHei"/>
              </a:rPr>
              <a:t>МП</a:t>
            </a:r>
            <a:endParaRPr lang="ru-RU" sz="1400" b="0" strike="noStrike" spc="-1" dirty="0">
              <a:latin typeface="Arial"/>
            </a:endParaRPr>
          </a:p>
        </p:txBody>
      </p:sp>
      <p:graphicFrame>
        <p:nvGraphicFramePr>
          <p:cNvPr id="577" name="Table 4"/>
          <p:cNvGraphicFramePr/>
          <p:nvPr>
            <p:extLst>
              <p:ext uri="{D42A27DB-BD31-4B8C-83A1-F6EECF244321}">
                <p14:modId xmlns:p14="http://schemas.microsoft.com/office/powerpoint/2010/main" val="4097461759"/>
              </p:ext>
            </p:extLst>
          </p:nvPr>
        </p:nvGraphicFramePr>
        <p:xfrm>
          <a:off x="107504" y="4509120"/>
          <a:ext cx="8856985" cy="2286000"/>
        </p:xfrm>
        <a:graphic>
          <a:graphicData uri="http://schemas.openxmlformats.org/drawingml/2006/table">
            <a:tbl>
              <a:tblPr/>
              <a:tblGrid>
                <a:gridCol w="3024385"/>
                <a:gridCol w="880493"/>
                <a:gridCol w="588203"/>
                <a:gridCol w="556898"/>
                <a:gridCol w="609292"/>
                <a:gridCol w="651142"/>
                <a:gridCol w="640926"/>
                <a:gridCol w="546024"/>
                <a:gridCol w="679811"/>
                <a:gridCol w="679811"/>
              </a:tblGrid>
              <a:tr h="238066">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Показатель (индикатор) (наименование)</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r>
                        <a:rPr lang="ru-RU" sz="1000" b="1" strike="noStrike" spc="-1" dirty="0">
                          <a:latin typeface="Times New Roman" panose="02020603050405020304" pitchFamily="18" charset="0"/>
                          <a:ea typeface="Microsoft YaHei"/>
                          <a:cs typeface="Times New Roman" panose="02020603050405020304" pitchFamily="18" charset="0"/>
                        </a:rPr>
                        <a:t>Ед. </a:t>
                      </a:r>
                      <a:r>
                        <a:rPr lang="ru-RU" sz="1000" b="1" strike="noStrike" spc="-1" dirty="0" smtClean="0">
                          <a:latin typeface="Times New Roman" panose="02020603050405020304" pitchFamily="18" charset="0"/>
                          <a:ea typeface="Microsoft YaHei"/>
                          <a:cs typeface="Times New Roman" panose="02020603050405020304" pitchFamily="18" charset="0"/>
                        </a:rPr>
                        <a:t>изм.</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2015</a:t>
                      </a: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0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B3B3B3"/>
                    </a:solidFill>
                  </a:tcPr>
                </a:tc>
                <a:tc>
                  <a:txBody>
                    <a:bodyPr/>
                    <a:lstStyle/>
                    <a:p>
                      <a:r>
                        <a:rPr lang="ru-RU" sz="1000" b="1" strike="noStrike" spc="-1" dirty="0" smtClean="0">
                          <a:latin typeface="Times New Roman" panose="02020603050405020304" pitchFamily="18" charset="0"/>
                          <a:cs typeface="Times New Roman" panose="02020603050405020304" pitchFamily="18" charset="0"/>
                        </a:rPr>
                        <a:t>2022</a:t>
                      </a:r>
                      <a:endParaRPr lang="ru-RU" sz="10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B3B3B3"/>
                    </a:solidFill>
                  </a:tcPr>
                </a:tc>
              </a:tr>
              <a:tr h="238066">
                <a:tc gridSpan="9">
                  <a:txBody>
                    <a:bodyPr/>
                    <a:lstStyle/>
                    <a:p>
                      <a:pPr algn="ctr"/>
                      <a:r>
                        <a:rPr lang="ru-RU" sz="1000" b="1" strike="noStrike" spc="-1" dirty="0">
                          <a:latin typeface="Times New Roman" panose="02020603050405020304" pitchFamily="18" charset="0"/>
                          <a:cs typeface="Times New Roman" panose="02020603050405020304" pitchFamily="18" charset="0"/>
                        </a:rPr>
                        <a:t>Муниципальная программа городского округа «Вуктыл» «</a:t>
                      </a:r>
                      <a:r>
                        <a:rPr lang="ru-RU" sz="1000" b="1" strike="noStrike" spc="-1" dirty="0">
                          <a:latin typeface="Times New Roman" panose="02020603050405020304" pitchFamily="18" charset="0"/>
                          <a:ea typeface="Calibri"/>
                          <a:cs typeface="Times New Roman" panose="02020603050405020304" pitchFamily="18" charset="0"/>
                        </a:rPr>
                        <a:t>Развитие транспортной системы</a:t>
                      </a:r>
                      <a:r>
                        <a:rPr lang="ru-RU" sz="1000" b="1" strike="noStrike" spc="-1" dirty="0">
                          <a:latin typeface="Times New Roman" panose="02020603050405020304" pitchFamily="18" charset="0"/>
                          <a:cs typeface="Times New Roman" panose="02020603050405020304" pitchFamily="18" charset="0"/>
                        </a:rPr>
                        <a:t>»</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CC"/>
                    </a:solidFill>
                  </a:tcPr>
                </a:tc>
              </a:tr>
              <a:tr h="644179">
                <a:tc>
                  <a:txBody>
                    <a:bodyPr/>
                    <a:lstStyle/>
                    <a:p>
                      <a:pPr algn="just"/>
                      <a:r>
                        <a:rPr lang="ru-RU" sz="1000" b="0" strike="noStrike" spc="-1" dirty="0">
                          <a:latin typeface="Times New Roman" panose="02020603050405020304" pitchFamily="18" charset="0"/>
                          <a:cs typeface="Times New Roman" panose="02020603050405020304" pitchFamily="18" charset="0"/>
                        </a:rPr>
                        <a:t>Доля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дорог </a:t>
                      </a:r>
                      <a:r>
                        <a:rPr lang="ru-RU" sz="1000" b="0" strike="noStrike" spc="-1" dirty="0">
                          <a:latin typeface="Times New Roman" panose="02020603050405020304" pitchFamily="18" charset="0"/>
                          <a:cs typeface="Times New Roman" panose="02020603050405020304" pitchFamily="18" charset="0"/>
                        </a:rPr>
                        <a:t>общего пользования </a:t>
                      </a:r>
                      <a:r>
                        <a:rPr lang="ru-RU" sz="1000" b="0" strike="noStrike" spc="-1" dirty="0" smtClean="0">
                          <a:latin typeface="Times New Roman" panose="02020603050405020304" pitchFamily="18" charset="0"/>
                          <a:cs typeface="Times New Roman" panose="02020603050405020304" pitchFamily="18" charset="0"/>
                        </a:rPr>
                        <a:t>мест. значения</a:t>
                      </a:r>
                      <a:r>
                        <a:rPr lang="ru-RU" sz="1000" b="0" strike="noStrike" spc="-1" dirty="0">
                          <a:latin typeface="Times New Roman" panose="02020603050405020304" pitchFamily="18" charset="0"/>
                          <a:cs typeface="Times New Roman" panose="02020603050405020304" pitchFamily="18" charset="0"/>
                        </a:rPr>
                        <a:t>, отвечающих </a:t>
                      </a:r>
                      <a:r>
                        <a:rPr lang="ru-RU" sz="1000" b="0" strike="noStrike" spc="-1" dirty="0" smtClean="0">
                          <a:latin typeface="Times New Roman" panose="02020603050405020304" pitchFamily="18" charset="0"/>
                          <a:cs typeface="Times New Roman" panose="02020603050405020304" pitchFamily="18" charset="0"/>
                        </a:rPr>
                        <a:t>нормативным </a:t>
                      </a:r>
                      <a:r>
                        <a:rPr lang="ru-RU" sz="1000" b="0" strike="noStrike" spc="-1" dirty="0">
                          <a:latin typeface="Times New Roman" panose="02020603050405020304" pitchFamily="18" charset="0"/>
                          <a:cs typeface="Times New Roman" panose="02020603050405020304" pitchFamily="18" charset="0"/>
                        </a:rPr>
                        <a:t>требованиям, в общей протяженности </a:t>
                      </a:r>
                      <a:r>
                        <a:rPr lang="ru-RU" sz="1000" b="0" strike="noStrike" spc="-1" dirty="0" smtClean="0">
                          <a:latin typeface="Times New Roman" panose="02020603050405020304" pitchFamily="18" charset="0"/>
                          <a:cs typeface="Times New Roman" panose="02020603050405020304" pitchFamily="18" charset="0"/>
                        </a:rPr>
                        <a:t>автомобильных </a:t>
                      </a:r>
                      <a:r>
                        <a:rPr lang="ru-RU" sz="1000" b="0" strike="noStrike" spc="-1" dirty="0">
                          <a:latin typeface="Times New Roman" panose="02020603050405020304" pitchFamily="18" charset="0"/>
                          <a:cs typeface="Times New Roman" panose="02020603050405020304" pitchFamily="18" charset="0"/>
                        </a:rPr>
                        <a:t>дорог общего пользования местного значения</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000">
                          <a:effectLst/>
                          <a:latin typeface="Times New Roman"/>
                          <a:ea typeface="Times New Roman"/>
                        </a:rPr>
                        <a:t>12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11,6</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E6"/>
                    </a:solidFill>
                  </a:tcPr>
                </a:tc>
              </a:tr>
              <a:tr h="504140">
                <a:tc>
                  <a:txBody>
                    <a:bodyPr/>
                    <a:lstStyle/>
                    <a:p>
                      <a:pPr algn="just"/>
                      <a:r>
                        <a:rPr lang="ru-RU" sz="1000" b="0" strike="noStrike" spc="-1" dirty="0">
                          <a:latin typeface="Times New Roman" panose="02020603050405020304" pitchFamily="18" charset="0"/>
                          <a:cs typeface="Times New Roman" panose="02020603050405020304" pitchFamily="18" charset="0"/>
                        </a:rPr>
                        <a:t>Доля </a:t>
                      </a:r>
                      <a:r>
                        <a:rPr lang="ru-RU" sz="1000" b="0" strike="noStrike" spc="-1" dirty="0" smtClean="0">
                          <a:latin typeface="Times New Roman" panose="02020603050405020304" pitchFamily="18" charset="0"/>
                          <a:cs typeface="Times New Roman" panose="02020603050405020304" pitchFamily="18" charset="0"/>
                        </a:rPr>
                        <a:t>насел. пунктов</a:t>
                      </a:r>
                      <a:r>
                        <a:rPr lang="ru-RU" sz="1000" b="0" strike="noStrike" spc="-1" dirty="0">
                          <a:latin typeface="Times New Roman" panose="02020603050405020304" pitchFamily="18" charset="0"/>
                          <a:cs typeface="Times New Roman" panose="02020603050405020304" pitchFamily="18" charset="0"/>
                        </a:rPr>
                        <a:t>, охваченных автобусным сообщением, в общей численности населенных пунктов (на конец года)</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процент</a:t>
                      </a:r>
                      <a:endParaRPr lang="ru-RU" sz="10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45,5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a:effectLst/>
                          <a:latin typeface="Times New Roman"/>
                          <a:ea typeface="Times New Roman"/>
                        </a:rPr>
                        <a:t>54,5</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a:txBody>
                    <a:bodyPr/>
                    <a:lstStyle/>
                    <a:p>
                      <a:pPr algn="ctr">
                        <a:spcAft>
                          <a:spcPts val="0"/>
                        </a:spcAft>
                        <a:tabLst>
                          <a:tab pos="276225" algn="l"/>
                          <a:tab pos="410210" algn="ctr"/>
                        </a:tabLst>
                      </a:pPr>
                      <a:r>
                        <a:rPr lang="ru-RU" sz="1000" dirty="0">
                          <a:effectLst/>
                          <a:latin typeface="Times New Roman"/>
                          <a:ea typeface="Times New Roman"/>
                        </a:rPr>
                        <a:t>54,5</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CC"/>
                    </a:solidFill>
                  </a:tcPr>
                </a:tc>
              </a:tr>
              <a:tr h="364101">
                <a:tc>
                  <a:txBody>
                    <a:bodyPr/>
                    <a:lstStyle/>
                    <a:p>
                      <a:pPr algn="just"/>
                      <a:r>
                        <a:rPr lang="ru-RU" sz="1000" b="0" strike="noStrike" spc="-1" dirty="0">
                          <a:latin typeface="Times New Roman" panose="02020603050405020304" pitchFamily="18" charset="0"/>
                          <a:cs typeface="Times New Roman" panose="02020603050405020304" pitchFamily="18" charset="0"/>
                        </a:rPr>
                        <a:t>Число граждан, погибших в дорожно-транспортных происшествиях</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000" b="1" strike="noStrike" spc="-1" dirty="0">
                          <a:latin typeface="Times New Roman" panose="02020603050405020304" pitchFamily="18" charset="0"/>
                          <a:cs typeface="Times New Roman" panose="02020603050405020304" pitchFamily="18" charset="0"/>
                        </a:rPr>
                        <a:t>человек</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3</a:t>
                      </a:r>
                      <a:endParaRPr lang="ru-RU" sz="1400">
                        <a:effectLst/>
                        <a:latin typeface="Times New Roman"/>
                        <a:ea typeface="Times New Roman"/>
                      </a:endParaRPr>
                    </a:p>
                  </a:txBody>
                  <a:tcPr marL="0" marR="0" marT="47625" marB="47625">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2</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a:effectLst/>
                          <a:latin typeface="Times New Roman"/>
                          <a:ea typeface="Times New Roman"/>
                        </a:rPr>
                        <a:t>1</a:t>
                      </a:r>
                      <a:endParaRPr lang="ru-RU" sz="1400">
                        <a:effectLst/>
                        <a:latin typeface="Times New Roman"/>
                        <a:ea typeface="Times New Roman"/>
                      </a:endParaRPr>
                    </a:p>
                  </a:txBody>
                  <a:tcPr marL="0" marR="0" marT="47625" marB="47625">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tabLst>
                          <a:tab pos="276225" algn="l"/>
                          <a:tab pos="410210" algn="ctr"/>
                        </a:tabLst>
                      </a:pPr>
                      <a:r>
                        <a:rPr lang="ru-RU" sz="1000" dirty="0">
                          <a:effectLst/>
                          <a:latin typeface="Times New Roman"/>
                          <a:ea typeface="Times New Roman"/>
                        </a:rPr>
                        <a:t>1</a:t>
                      </a:r>
                      <a:endParaRPr lang="ru-RU" sz="1400" dirty="0">
                        <a:effectLst/>
                        <a:latin typeface="Times New Roman"/>
                        <a:ea typeface="Times New Roman"/>
                      </a:endParaRPr>
                    </a:p>
                  </a:txBody>
                  <a:tcPr marL="0" marR="0" marT="47625" marB="47625">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E6"/>
                    </a:solidFill>
                  </a:tcPr>
                </a:tc>
              </a:tr>
            </a:tbl>
          </a:graphicData>
        </a:graphic>
      </p:graphicFrame>
      <p:sp>
        <p:nvSpPr>
          <p:cNvPr id="7" name="Заголовок 1"/>
          <p:cNvSpPr txBox="1">
            <a:spLocks/>
          </p:cNvSpPr>
          <p:nvPr/>
        </p:nvSpPr>
        <p:spPr>
          <a:xfrm>
            <a:off x="0" y="3852"/>
            <a:ext cx="9144000" cy="63766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«Развитие транспортной системы»,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898440588"/>
              </p:ext>
            </p:extLst>
          </p:nvPr>
        </p:nvGraphicFramePr>
        <p:xfrm>
          <a:off x="107504" y="692696"/>
          <a:ext cx="8856984" cy="3529479"/>
        </p:xfrm>
        <a:graphic>
          <a:graphicData uri="http://schemas.openxmlformats.org/drawingml/2006/table">
            <a:tbl>
              <a:tblPr firstRow="1" bandRow="1">
                <a:tableStyleId>{5C22544A-7EE6-4342-B048-85BDC9FD1C3A}</a:tableStyleId>
              </a:tblPr>
              <a:tblGrid>
                <a:gridCol w="6048672"/>
                <a:gridCol w="936104"/>
                <a:gridCol w="972108"/>
                <a:gridCol w="900100"/>
              </a:tblGrid>
              <a:tr h="17516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Подпрограмма 2 "Организация транспортного обслуживания"</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21 682 612,73</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11 309 937,94</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11 331 119,90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осуществления перевозок пассажиров и багажа автомобильным транспортом</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4 043 561,57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b"/>
                      <a:r>
                        <a:rPr lang="ru-RU" sz="1200" u="none" strike="noStrike" dirty="0">
                          <a:solidFill>
                            <a:schemeClr val="tx1"/>
                          </a:solidFill>
                          <a:effectLst/>
                          <a:latin typeface="Times New Roman" panose="02020603050405020304" pitchFamily="18" charset="0"/>
                          <a:cs typeface="Times New Roman" panose="02020603050405020304" pitchFamily="18" charset="0"/>
                        </a:rPr>
                        <a:t>Субсидирование выпадающих доходов организаций водного транспорта, осуществляющих пассажирские перевозки  водным транспортом на территории городского округа "Вуктыл"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9 307 641,15</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3 136 880,00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3 136 880,00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Обеспечение деятельности муниципального казенного учреждения "Административно-хозяйственный отдел"</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7 931 410,01</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3 729 496,37</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3 750 678,33</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Содержание и обустройство остановочных пунктов, расположенных на 1164 км р. Печора в районе местечка </a:t>
                      </a:r>
                      <a:r>
                        <a:rPr lang="ru-RU" sz="1200" u="none" strike="noStrike" dirty="0" err="1">
                          <a:solidFill>
                            <a:schemeClr val="tx1"/>
                          </a:solidFill>
                          <a:effectLst/>
                          <a:latin typeface="Times New Roman" panose="02020603050405020304" pitchFamily="18" charset="0"/>
                          <a:cs typeface="Times New Roman" panose="02020603050405020304" pitchFamily="18" charset="0"/>
                        </a:rPr>
                        <a:t>Кузьдибож</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250 000,00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Содержание части участка взлетно-посадочной полосы аэропорта города Вуктыла</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150 000,00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175164">
                <a:tc>
                  <a:txBody>
                    <a:bodyPr/>
                    <a:lstStyle/>
                    <a:p>
                      <a:pPr algn="l"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Подпрограмма 3 "Повышение безопасности дорожного движения"</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1 006 220,45</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a:solidFill>
                            <a:schemeClr val="tx1"/>
                          </a:solidFill>
                          <a:effectLst/>
                          <a:latin typeface="Times New Roman" panose="02020603050405020304" pitchFamily="18" charset="0"/>
                          <a:cs typeface="Times New Roman" panose="02020603050405020304" pitchFamily="18" charset="0"/>
                        </a:rPr>
                        <a:t>580 774,00</a:t>
                      </a:r>
                      <a:endParaRPr lang="ru-RU" sz="1200" b="1"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u="none" strike="noStrike" dirty="0">
                          <a:solidFill>
                            <a:schemeClr val="tx1"/>
                          </a:solidFill>
                          <a:effectLst/>
                          <a:latin typeface="Times New Roman" panose="02020603050405020304" pitchFamily="18" charset="0"/>
                          <a:cs typeface="Times New Roman" panose="02020603050405020304" pitchFamily="18" charset="0"/>
                        </a:rPr>
                        <a:t>580 774,00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Организация и проведение соревнований юных инспекторов дорожного движения "Безопасное колесо" среди учащихся образовательных учреждений</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10 000,00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b"/>
                      <a:r>
                        <a:rPr lang="ru-RU" sz="1200" u="none" strike="noStrike" dirty="0">
                          <a:solidFill>
                            <a:schemeClr val="tx1"/>
                          </a:solidFill>
                          <a:effectLst/>
                          <a:latin typeface="Times New Roman" panose="02020603050405020304" pitchFamily="18" charset="0"/>
                          <a:cs typeface="Times New Roman" panose="02020603050405020304" pitchFamily="18" charset="0"/>
                        </a:rPr>
                        <a:t>Участие в республиканских соревнованиях юных инспекторов дорожного движения "Безопасное колесо"</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b"/>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5 000,00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508149">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Обеспечение обустройства и содержания технических средств организации безопасного дорожного движения</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875 646,45</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450 200,00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450 200,00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r h="341656">
                <a:tc>
                  <a:txBody>
                    <a:bodyPr/>
                    <a:lstStyle/>
                    <a:p>
                      <a:pPr algn="l" fontAlgn="ctr"/>
                      <a:r>
                        <a:rPr lang="ru-RU" sz="1200" u="none" strike="noStrike">
                          <a:solidFill>
                            <a:schemeClr val="tx1"/>
                          </a:solidFill>
                          <a:effectLst/>
                          <a:latin typeface="Times New Roman" panose="02020603050405020304" pitchFamily="18" charset="0"/>
                          <a:cs typeface="Times New Roman" panose="02020603050405020304" pitchFamily="18" charset="0"/>
                        </a:rPr>
                        <a:t>Эвакуация длительно хранящегося, брошенного (бесхозяйного) и разукомплектованного автотранспорта</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u="none" strike="noStrike" dirty="0">
                          <a:solidFill>
                            <a:schemeClr val="tx1"/>
                          </a:solidFill>
                          <a:effectLst/>
                          <a:latin typeface="Times New Roman" panose="02020603050405020304" pitchFamily="18" charset="0"/>
                          <a:cs typeface="Times New Roman" panose="02020603050405020304" pitchFamily="18" charset="0"/>
                        </a:rPr>
                        <a:t>115 574,00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 name="Picture 8"/>
          <p:cNvPicPr/>
          <p:nvPr/>
        </p:nvPicPr>
        <p:blipFill>
          <a:blip r:embed="rId3"/>
          <a:stretch/>
        </p:blipFill>
        <p:spPr>
          <a:xfrm>
            <a:off x="250920" y="4581360"/>
            <a:ext cx="2676240" cy="1775880"/>
          </a:xfrm>
          <a:prstGeom prst="rect">
            <a:avLst/>
          </a:prstGeom>
          <a:ln>
            <a:noFill/>
          </a:ln>
        </p:spPr>
      </p:pic>
      <p:graphicFrame>
        <p:nvGraphicFramePr>
          <p:cNvPr id="580" name="Table 1"/>
          <p:cNvGraphicFramePr/>
          <p:nvPr>
            <p:extLst>
              <p:ext uri="{D42A27DB-BD31-4B8C-83A1-F6EECF244321}">
                <p14:modId xmlns:p14="http://schemas.microsoft.com/office/powerpoint/2010/main" val="1283070521"/>
              </p:ext>
            </p:extLst>
          </p:nvPr>
        </p:nvGraphicFramePr>
        <p:xfrm>
          <a:off x="3384000" y="1111320"/>
          <a:ext cx="5666400" cy="4595760"/>
        </p:xfrm>
        <a:graphic>
          <a:graphicData uri="http://schemas.openxmlformats.org/drawingml/2006/table">
            <a:tbl>
              <a:tblPr/>
              <a:tblGrid>
                <a:gridCol w="3276232"/>
                <a:gridCol w="792088"/>
                <a:gridCol w="720080"/>
                <a:gridCol w="878000"/>
              </a:tblGrid>
              <a:tr h="746280">
                <a:tc>
                  <a:txBody>
                    <a:bodyPr/>
                    <a:lstStyle/>
                    <a:p>
                      <a:pPr algn="ctr"/>
                      <a:r>
                        <a:rPr lang="ru-RU" sz="1400" b="1" strike="noStrike" spc="-1" dirty="0">
                          <a:latin typeface="Times New Roman"/>
                        </a:rPr>
                        <a:t>Наименование мероприятия</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400" b="1" strike="noStrike" spc="-1" dirty="0" smtClean="0">
                          <a:latin typeface="Times New Roman"/>
                        </a:rPr>
                        <a:t>2020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400" b="1" strike="noStrike" spc="-1" dirty="0" smtClean="0">
                          <a:latin typeface="Times New Roman"/>
                        </a:rPr>
                        <a:t>2021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a:txBody>
                    <a:bodyPr/>
                    <a:lstStyle/>
                    <a:p>
                      <a:pPr algn="ctr"/>
                      <a:r>
                        <a:rPr lang="ru-RU" sz="1400" b="1" strike="noStrike" spc="-1" dirty="0" smtClean="0">
                          <a:latin typeface="Times New Roman"/>
                        </a:rPr>
                        <a:t>2022</a:t>
                      </a:r>
                    </a:p>
                    <a:p>
                      <a:pPr algn="ctr"/>
                      <a:r>
                        <a:rPr lang="ru-RU" sz="1400" b="1" strike="noStrike" spc="-1" dirty="0" smtClean="0">
                          <a:latin typeface="Times New Roman"/>
                        </a:rPr>
                        <a:t> </a:t>
                      </a:r>
                      <a:r>
                        <a:rPr lang="ru-RU" sz="1400" b="1" strike="noStrike" spc="-1" dirty="0">
                          <a:latin typeface="Times New Roman"/>
                        </a:rPr>
                        <a:t>год</a:t>
                      </a:r>
                      <a:endParaRPr lang="ru-RU" sz="1400" b="0" strike="noStrike" spc="-1" dirty="0">
                        <a:latin typeface="Arial"/>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150156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Капитальный ремонт, ремонт автомобильных дорог  общего пользования местного значения и мостовых сооружений на них, осуществление строительного контроля за выполнением работ, разработка проектно-сметной документации и прохождение государственной экспертизы</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850,00</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Содержание автомобильных дорог общего пользования местного значения городского округа "Вуктыл" и мостовых сооружений на них</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a:t>
                      </a:r>
                      <a:r>
                        <a:rPr lang="ru-RU" sz="1200" b="0" i="0" u="none" strike="noStrike" dirty="0" smtClean="0">
                          <a:effectLst/>
                          <a:latin typeface="Times New Roman" panose="02020603050405020304" pitchFamily="18" charset="0"/>
                          <a:cs typeface="Times New Roman" panose="02020603050405020304" pitchFamily="18" charset="0"/>
                        </a:rPr>
                        <a:t>653,1</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a:t>
                      </a:r>
                      <a:r>
                        <a:rPr lang="ru-RU" sz="1200" b="0" i="0" u="none" strike="noStrike" dirty="0" smtClean="0">
                          <a:effectLst/>
                          <a:latin typeface="Times New Roman" panose="02020603050405020304" pitchFamily="18" charset="0"/>
                          <a:cs typeface="Times New Roman" panose="02020603050405020304" pitchFamily="18" charset="0"/>
                        </a:rPr>
                        <a:t>870,3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 </a:t>
                      </a:r>
                      <a:r>
                        <a:rPr lang="ru-RU" sz="1200" b="0" i="0" u="none" strike="noStrike" dirty="0" smtClean="0">
                          <a:effectLst/>
                          <a:latin typeface="Times New Roman" panose="02020603050405020304" pitchFamily="18" charset="0"/>
                          <a:cs typeface="Times New Roman" panose="02020603050405020304" pitchFamily="18" charset="0"/>
                        </a:rPr>
                        <a:t>871,3</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r h="79920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Оборудование и содержание ледовых переправ и зимних автомобильных дорог общего пользования местного значения городского округа "Вуктыл"</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778,6</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749520">
                <a:tc>
                  <a:txBody>
                    <a:bodyPr/>
                    <a:lstStyle/>
                    <a:p>
                      <a:pPr algn="just" fontAlgn="ctr"/>
                      <a:r>
                        <a:rPr lang="ru-RU" sz="1200" b="0" i="0" u="none" strike="noStrike" dirty="0">
                          <a:effectLst/>
                          <a:latin typeface="Times New Roman" panose="02020603050405020304" pitchFamily="18" charset="0"/>
                          <a:cs typeface="Times New Roman" panose="02020603050405020304" pitchFamily="18" charset="0"/>
                        </a:rPr>
                        <a:t>Реализация народных проектов в сфере дорожной деятельности в рамках проекта «Народный бюджет»</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fontAlgn="ctr"/>
                      <a:r>
                        <a:rPr lang="ru-RU" sz="1200" b="0" i="0" u="none" strike="noStrike" dirty="0" smtClean="0">
                          <a:effectLst/>
                          <a:latin typeface="Times New Roman" panose="02020603050405020304" pitchFamily="18" charset="0"/>
                          <a:cs typeface="Times New Roman" panose="02020603050405020304" pitchFamily="18" charset="0"/>
                        </a:rPr>
                        <a:t>111,2</a:t>
                      </a:r>
                      <a:endParaRPr lang="ru-RU" sz="12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FF"/>
                    </a:solidFill>
                  </a:tcPr>
                </a:tc>
              </a:tr>
            </a:tbl>
          </a:graphicData>
        </a:graphic>
      </p:graphicFrame>
      <p:sp>
        <p:nvSpPr>
          <p:cNvPr id="582" name="TextShape 2"/>
          <p:cNvSpPr txBox="1"/>
          <p:nvPr/>
        </p:nvSpPr>
        <p:spPr>
          <a:xfrm>
            <a:off x="504000" y="1152000"/>
            <a:ext cx="2448000" cy="576000"/>
          </a:xfrm>
          <a:prstGeom prst="rect">
            <a:avLst/>
          </a:prstGeom>
          <a:noFill/>
          <a:ln>
            <a:noFill/>
          </a:ln>
        </p:spPr>
        <p:txBody>
          <a:bodyPr lIns="90000" tIns="45000" rIns="90000" bIns="45000"/>
          <a:lstStyle/>
          <a:p>
            <a:pPr algn="ctr"/>
            <a:r>
              <a:rPr lang="ru-RU" sz="1800" b="1" i="1" strike="noStrike" spc="-1">
                <a:latin typeface="Times New Roman"/>
              </a:rPr>
              <a:t>Всего предусмотрено</a:t>
            </a:r>
            <a:endParaRPr lang="ru-RU" sz="1800" b="0" strike="noStrike" spc="-1">
              <a:latin typeface="Arial"/>
            </a:endParaRPr>
          </a:p>
        </p:txBody>
      </p:sp>
      <p:sp>
        <p:nvSpPr>
          <p:cNvPr id="7" name="Заголовок 1"/>
          <p:cNvSpPr txBox="1">
            <a:spLocks/>
          </p:cNvSpPr>
          <p:nvPr/>
        </p:nvSpPr>
        <p:spPr>
          <a:xfrm>
            <a:off x="0" y="3852"/>
            <a:ext cx="9144000" cy="637668"/>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Муниципальный дорожный фонд,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808094197"/>
              </p:ext>
            </p:extLst>
          </p:nvPr>
        </p:nvGraphicFramePr>
        <p:xfrm>
          <a:off x="-84032" y="1440000"/>
          <a:ext cx="4007960" cy="2175984"/>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421653830"/>
              </p:ext>
            </p:extLst>
          </p:nvPr>
        </p:nvGraphicFramePr>
        <p:xfrm>
          <a:off x="107504" y="1124744"/>
          <a:ext cx="8928992" cy="5256584"/>
        </p:xfrm>
        <a:graphic>
          <a:graphicData uri="http://schemas.openxmlformats.org/drawingml/2006/table">
            <a:tbl>
              <a:tblPr firstRow="1" bandRow="1">
                <a:tableStyleId>{5C22544A-7EE6-4342-B048-85BDC9FD1C3A}</a:tableStyleId>
              </a:tblPr>
              <a:tblGrid>
                <a:gridCol w="6336704"/>
                <a:gridCol w="864096"/>
                <a:gridCol w="864096"/>
                <a:gridCol w="864096"/>
              </a:tblGrid>
              <a:tr h="436802">
                <a:tc>
                  <a:txBody>
                    <a:bodyPr/>
                    <a:lstStyle/>
                    <a:p>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442038">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"Социальное развитие и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a:t>
                      </a:r>
                      <a:r>
                        <a:rPr lang="ru-RU" sz="1200" b="1" i="0" u="none" strike="noStrike" dirty="0" smtClean="0">
                          <a:effectLst/>
                          <a:latin typeface="Times New Roman" panose="02020603050405020304" pitchFamily="18" charset="0"/>
                          <a:cs typeface="Times New Roman" panose="02020603050405020304" pitchFamily="18" charset="0"/>
                        </a:rPr>
                        <a:t>951 572,00</a:t>
                      </a:r>
                      <a:endParaRPr lang="ru-RU" sz="12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4 223 271,00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4 239 234,00</a:t>
                      </a:r>
                    </a:p>
                  </a:txBody>
                  <a:tcPr marL="9525" marR="9525" marT="9525" marB="0" anchor="ctr"/>
                </a:tc>
              </a:tr>
              <a:tr h="436802">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1 "Улучшение жилищных условий"</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3 415 942,00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3 420 171,00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3 437 234,00</a:t>
                      </a:r>
                    </a:p>
                  </a:txBody>
                  <a:tcPr marL="9525" marR="9525" marT="9525" marB="0" anchor="ctr"/>
                </a:tc>
              </a:tr>
              <a:tr h="44203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жилыми помещениями детей-сирот, детей, оставшихся без попечения родителей,  и лиц из их числа по договорам найма специализированных жилых помещений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1 746 200,00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1 746 600,00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1 748 400,00</a:t>
                      </a:r>
                    </a:p>
                  </a:txBody>
                  <a:tcPr marL="9525" marR="9525" marT="9525" marB="0" anchor="ctr"/>
                </a:tc>
              </a:tr>
              <a:tr h="872856">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Предоставление единовременных денежных выплат на строительство или приобретение жилого помещения отдельным категориям граждан, установленных федеральными законами от 12 января 1995 г. № 5-ФЗ "О ветеранах" и от 24 ноября 1995 г. № 181-ФЗ "О социальной защите инвалидов в Российской Федерации"</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849 298,00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849 498,00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850 098,00</a:t>
                      </a:r>
                    </a:p>
                  </a:txBody>
                  <a:tcPr marL="9525" marR="9525" marT="9525" marB="0" anchor="ctr"/>
                </a:tc>
              </a:tr>
              <a:tr h="43680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Предоставление социальных выплат молодым семьям</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820 444,00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824 073,00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838 736,00</a:t>
                      </a:r>
                    </a:p>
                  </a:txBody>
                  <a:tcPr marL="9525" marR="9525" marT="9525" marB="0" anchor="ctr"/>
                </a:tc>
              </a:tr>
              <a:tr h="436802">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"Социальная защита населения"</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708 830,00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463 000,00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463 000,00</a:t>
                      </a:r>
                    </a:p>
                  </a:txBody>
                  <a:tcPr marL="9525" marR="9525" marT="9525" marB="0" anchor="ctr"/>
                </a:tc>
              </a:tr>
              <a:tr h="436802">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Организация и проведение социально значимых мероприятий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535 830,00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290 000,00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290 000,00</a:t>
                      </a:r>
                    </a:p>
                  </a:txBody>
                  <a:tcPr marL="9525" marR="9525" marT="9525" marB="0" anchor="ctr"/>
                </a:tc>
              </a:tr>
              <a:tr h="43680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"Мы вместе!"</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23 000,00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23 000,00</a:t>
                      </a:r>
                    </a:p>
                  </a:txBody>
                  <a:tcPr marL="9525" marR="9525" marT="9525" marB="0" anchor="ctr"/>
                </a:tc>
              </a:tr>
              <a:tr h="436802">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Оказание адресной помощи населению, а также дополнительных мер социальной поддержки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140 000,00</a:t>
                      </a:r>
                    </a:p>
                  </a:txBody>
                  <a:tcPr marL="9525" marR="9525" marT="9525" marB="0" anchor="ctr"/>
                </a:tc>
              </a:tr>
              <a:tr h="442038">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Обучение граждан в области правовой и компьютерной грамотности, организация деятельности «социального десанта»</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tc>
              </a:tr>
            </a:tbl>
          </a:graphicData>
        </a:graphic>
      </p:graphicFrame>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 руб.</a:t>
            </a:r>
            <a:endParaRPr lang="ru-RU" sz="2000" b="0" strike="noStrike" spc="-1" dirty="0">
              <a:latin typeface="Arial"/>
            </a:endParaRPr>
          </a:p>
        </p:txBody>
      </p:sp>
      <p:graphicFrame>
        <p:nvGraphicFramePr>
          <p:cNvPr id="3" name="Таблица 2"/>
          <p:cNvGraphicFramePr>
            <a:graphicFrameLocks noGrp="1"/>
          </p:cNvGraphicFramePr>
          <p:nvPr>
            <p:extLst>
              <p:ext uri="{D42A27DB-BD31-4B8C-83A1-F6EECF244321}">
                <p14:modId xmlns:p14="http://schemas.microsoft.com/office/powerpoint/2010/main" val="3929850728"/>
              </p:ext>
            </p:extLst>
          </p:nvPr>
        </p:nvGraphicFramePr>
        <p:xfrm>
          <a:off x="107504" y="980728"/>
          <a:ext cx="8928992" cy="3384375"/>
        </p:xfrm>
        <a:graphic>
          <a:graphicData uri="http://schemas.openxmlformats.org/drawingml/2006/table">
            <a:tbl>
              <a:tblPr firstRow="1" bandRow="1">
                <a:tableStyleId>{5C22544A-7EE6-4342-B048-85BDC9FD1C3A}</a:tableStyleId>
              </a:tblPr>
              <a:tblGrid>
                <a:gridCol w="6120680"/>
                <a:gridCol w="1008112"/>
                <a:gridCol w="936104"/>
                <a:gridCol w="864096"/>
              </a:tblGrid>
              <a:tr h="375938">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"Содействие занятости населения" </a:t>
                      </a: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698 000,00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r>
              <a:tr h="237509">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социально-значимых проектов в рамках проекта «Народный бюджет»</a:t>
                      </a:r>
                    </a:p>
                  </a:txBody>
                  <a:tcPr marL="9525" marR="9525" marT="9525" marB="0" anchor="ctr"/>
                </a:tc>
                <a:tc>
                  <a:txBody>
                    <a:bodyPr/>
                    <a:lstStyle/>
                    <a:p>
                      <a:pPr algn="ctr" fontAlgn="ct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378 000,00</a:t>
                      </a:r>
                      <a:endParaRPr lang="ru-RU" sz="1200" b="0"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r h="262906">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Организация общественных (временных) работ на территории городского округа "Вуктыл"</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320 000,00</a:t>
                      </a:r>
                    </a:p>
                  </a:txBody>
                  <a:tcPr marL="9525" marR="9525" marT="9525" marB="0" anchor="ctr"/>
                </a:tc>
              </a:tr>
              <a:tr h="259147">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5 "Доступная среда"</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128 800,00</a:t>
                      </a:r>
                    </a:p>
                  </a:txBody>
                  <a:tcPr marL="9525" marR="9525" marT="9525" marB="0" anchor="ctr"/>
                </a:tc>
                <a:tc>
                  <a:txBody>
                    <a:bodyPr/>
                    <a:lstStyle/>
                    <a:p>
                      <a:pPr algn="ctr"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20 100,00</a:t>
                      </a:r>
                    </a:p>
                  </a:txBody>
                  <a:tcPr marL="9525" marR="9525" marT="9525" marB="0" anchor="ctr"/>
                </a:tc>
                <a:tc>
                  <a:txBody>
                    <a:bodyPr/>
                    <a:lstStyle/>
                    <a:p>
                      <a:pPr algn="ctr"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19 000,00</a:t>
                      </a:r>
                    </a:p>
                  </a:txBody>
                  <a:tcPr marL="9525" marR="9525" marT="9525" marB="0" anchor="ctr"/>
                </a:tc>
              </a:tr>
              <a:tr h="45673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Оснащение зданий учреждений сферы образования пандусами, поручнями, пандусными съездами, специальным оборудованием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30 000,00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20 100,00</a:t>
                      </a:r>
                    </a:p>
                  </a:txBody>
                  <a:tcPr marL="9525" marR="9525" marT="9525" marB="0" anchor="ctr"/>
                </a:tc>
                <a:tc>
                  <a:txBody>
                    <a:bodyPr/>
                    <a:lstStyle/>
                    <a:p>
                      <a:pPr algn="ctr"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19 000,00</a:t>
                      </a:r>
                    </a:p>
                  </a:txBody>
                  <a:tcPr marL="9525" marR="9525" marT="9525" marB="0" anchor="ctr"/>
                </a:tc>
              </a:tr>
              <a:tr h="1792145">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Адаптация объектов жилого фонда и дворовых территорий к потребностям инвалидов и других маломобильных групп населения, в том числе: оборудование (оснащение) входной зоны помещения, крыльца, тамбура, вестибюля подъезда и путей движения (лифта, лестницы), оборудование путей движения специальными приспособлениями (пандусами, опорными поручнями, аппарелями, подъемниками, местами крепления колясок, светозвуковыми информаторами внутри зданий, напольными тактильными покрытиями перед лестницей, контрастной окраской крайних ступеней, дверными проемами со звуковым маяком)</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98 800,00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0,00</a:t>
                      </a:r>
                    </a:p>
                  </a:txBody>
                  <a:tcPr marL="9525" marR="9525" marT="9525" marB="0" anchor="ctr"/>
                </a:tc>
              </a:tr>
            </a:tbl>
          </a:graphicData>
        </a:graphic>
      </p:graphicFrame>
      <p:sp>
        <p:nvSpPr>
          <p:cNvPr id="6" name="TextShape 2"/>
          <p:cNvSpPr txBox="1"/>
          <p:nvPr/>
        </p:nvSpPr>
        <p:spPr>
          <a:xfrm>
            <a:off x="1043608" y="4653136"/>
            <a:ext cx="6588320" cy="570780"/>
          </a:xfrm>
          <a:prstGeom prst="rect">
            <a:avLst/>
          </a:prstGeom>
          <a:noFill/>
          <a:ln>
            <a:noFill/>
          </a:ln>
        </p:spPr>
        <p:txBody>
          <a:bodyPr lIns="90000" tIns="45000" rIns="90000" bIns="45000"/>
          <a:lstStyle/>
          <a:p>
            <a:pPr algn="ctr">
              <a:lnSpc>
                <a:spcPct val="100000"/>
              </a:lnSpc>
            </a:pPr>
            <a:r>
              <a:rPr lang="ru-RU" sz="1500" b="1" strike="noStrike" spc="-1" dirty="0">
                <a:solidFill>
                  <a:srgbClr val="CE181E"/>
                </a:solidFill>
                <a:latin typeface="Times New Roman"/>
                <a:ea typeface="DejaVu Sans"/>
              </a:rPr>
              <a:t>Доля расходов на реализацию программы </a:t>
            </a:r>
            <a:endParaRPr lang="ru-RU" sz="1500" b="0" strike="noStrike" spc="-1" dirty="0">
              <a:latin typeface="Arial"/>
            </a:endParaRPr>
          </a:p>
          <a:p>
            <a:pPr algn="ctr">
              <a:lnSpc>
                <a:spcPct val="100000"/>
              </a:lnSpc>
            </a:pPr>
            <a:r>
              <a:rPr lang="ru-RU" sz="1500" b="1" strike="noStrike" spc="-1" dirty="0">
                <a:solidFill>
                  <a:srgbClr val="CE181E"/>
                </a:solidFill>
                <a:latin typeface="Times New Roman"/>
                <a:ea typeface="DejaVu Sans"/>
              </a:rPr>
              <a:t>в расходах бюджета, %</a:t>
            </a:r>
            <a:endParaRPr lang="ru-RU" sz="1500" b="0" strike="noStrike" spc="-1" dirty="0">
              <a:latin typeface="Arial"/>
            </a:endParaRPr>
          </a:p>
        </p:txBody>
      </p:sp>
      <p:graphicFrame>
        <p:nvGraphicFramePr>
          <p:cNvPr id="4" name="Диаграмма 3"/>
          <p:cNvGraphicFramePr/>
          <p:nvPr>
            <p:extLst>
              <p:ext uri="{D42A27DB-BD31-4B8C-83A1-F6EECF244321}">
                <p14:modId xmlns:p14="http://schemas.microsoft.com/office/powerpoint/2010/main" val="1277978931"/>
              </p:ext>
            </p:extLst>
          </p:nvPr>
        </p:nvGraphicFramePr>
        <p:xfrm>
          <a:off x="1691680" y="5229200"/>
          <a:ext cx="5496272" cy="152794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284280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 name="CustomShape 1"/>
          <p:cNvSpPr/>
          <p:nvPr/>
        </p:nvSpPr>
        <p:spPr>
          <a:xfrm>
            <a:off x="144000" y="980728"/>
            <a:ext cx="8928000" cy="1919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социальное развитие и повышение качества жизни населения</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Создание условий для повышения удовлетворения потребностей населения в жилье.</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Формирование социально-экономических условий для осуществления мер по поддержанию уровня жизни граждан старшего поколения, инвалидов, граждан и семей, оказавшихся в трудной жизненной ситуации.</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3. Содействие занятости населения, в том числе путем создания общественных (временных) рабочих мест для безработных граждан на территории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4. Улучшение состояния здоровья населения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5. Создание условий для беспрепятственного доступа к приоритетным объектам и услугам в приоритетных сферах жизнедеятельности инвалидов (инвалидов – колясочников, детей-инвалидов) и других маломобильных групп населения.</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594" name="Table 3"/>
          <p:cNvGraphicFramePr/>
          <p:nvPr>
            <p:extLst>
              <p:ext uri="{D42A27DB-BD31-4B8C-83A1-F6EECF244321}">
                <p14:modId xmlns:p14="http://schemas.microsoft.com/office/powerpoint/2010/main" val="3220495448"/>
              </p:ext>
            </p:extLst>
          </p:nvPr>
        </p:nvGraphicFramePr>
        <p:xfrm>
          <a:off x="157712" y="3717032"/>
          <a:ext cx="8842321" cy="2834640"/>
        </p:xfrm>
        <a:graphic>
          <a:graphicData uri="http://schemas.openxmlformats.org/drawingml/2006/table">
            <a:tbl>
              <a:tblPr/>
              <a:tblGrid>
                <a:gridCol w="3250907"/>
                <a:gridCol w="713712"/>
                <a:gridCol w="651053"/>
                <a:gridCol w="629608"/>
                <a:gridCol w="661440"/>
                <a:gridCol w="598446"/>
                <a:gridCol w="587723"/>
                <a:gridCol w="525064"/>
                <a:gridCol w="612184"/>
                <a:gridCol w="612184"/>
              </a:tblGrid>
              <a:tr h="2595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ед</a:t>
                      </a:r>
                      <a:r>
                        <a:rPr lang="ru-RU" sz="1200" b="1" strike="noStrike" spc="-1" dirty="0" smtClean="0">
                          <a:latin typeface="Times New Roman" panose="02020603050405020304" pitchFamily="18" charset="0"/>
                          <a:cs typeface="Times New Roman" panose="02020603050405020304" pitchFamily="18" charset="0"/>
                        </a:rPr>
                        <a:t>. 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B3B3B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B3B3B3"/>
                    </a:solidFill>
                  </a:tcPr>
                </a:tc>
              </a:tr>
              <a:tr h="264600">
                <a:tc gridSpan="9">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«Социальное развитие и защита населения»</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CC"/>
                    </a:solidFill>
                  </a:tcPr>
                </a:tc>
              </a:tr>
              <a:tr h="716040">
                <a:tc>
                  <a:txBody>
                    <a:bodyPr/>
                    <a:lstStyle/>
                    <a:p>
                      <a:pPr algn="just"/>
                      <a:r>
                        <a:rPr lang="ru-RU" sz="1200" b="0" strike="noStrike" spc="-1">
                          <a:latin typeface="Times New Roman" panose="02020603050405020304" pitchFamily="18" charset="0"/>
                          <a:cs typeface="Times New Roman" panose="02020603050405020304" pitchFamily="18" charset="0"/>
                        </a:rPr>
                        <a:t>Доля населения, получившего жилые помещения и улучшившего жилищные условия в отчетном году, в общей численности населения, состоящего на учете в качестве нуждающегося в жилых помещениях</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4,3</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dirty="0">
                          <a:effectLst/>
                          <a:latin typeface="Times New Roman"/>
                          <a:ea typeface="Times New Roman"/>
                        </a:rPr>
                        <a:t>4,4</a:t>
                      </a: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4,4</a:t>
                      </a: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E6"/>
                    </a:solidFill>
                  </a:tcPr>
                </a:tc>
              </a:tr>
              <a:tr h="405000">
                <a:tc>
                  <a:txBody>
                    <a:bodyPr/>
                    <a:lstStyle/>
                    <a:p>
                      <a:pPr algn="just"/>
                      <a:r>
                        <a:rPr lang="ru-RU" sz="1200" b="0" strike="noStrike" spc="-1">
                          <a:latin typeface="Times New Roman" panose="02020603050405020304" pitchFamily="18" charset="0"/>
                          <a:cs typeface="Times New Roman" panose="02020603050405020304" pitchFamily="18" charset="0"/>
                        </a:rPr>
                        <a:t>Число организованных оплачиваемых общественных (временных) рабочих мест</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CC"/>
                    </a:solidFill>
                  </a:tcPr>
                </a:tc>
                <a:tc>
                  <a:txBody>
                    <a:bodyPr/>
                    <a:lstStyle/>
                    <a:p>
                      <a:pPr algn="ctr">
                        <a:spcAft>
                          <a:spcPts val="0"/>
                        </a:spcAft>
                      </a:pPr>
                      <a:r>
                        <a:rPr lang="ru-RU" sz="1200">
                          <a:effectLst/>
                          <a:latin typeface="Times New Roman"/>
                          <a:ea typeface="Times New Roman"/>
                        </a:rPr>
                        <a:t>35</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CC"/>
                    </a:solidFill>
                  </a:tcPr>
                </a:tc>
              </a:tr>
              <a:tr h="716040">
                <a:tc>
                  <a:txBody>
                    <a:bodyPr/>
                    <a:lstStyle/>
                    <a:p>
                      <a:pPr algn="just"/>
                      <a:r>
                        <a:rPr lang="ru-RU" sz="1200" b="0" strike="noStrike" spc="-1">
                          <a:latin typeface="Times New Roman" panose="02020603050405020304" pitchFamily="18" charset="0"/>
                          <a:ea typeface="Calibri"/>
                          <a:cs typeface="Times New Roman" panose="02020603050405020304" pitchFamily="18" charset="0"/>
                        </a:rPr>
                        <a:t>Доля граждан охваченных дополнительной социальной поддержкой (помощью) от общего количества обратившихся граждан в администрацию городского округа «Вуктыл»</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79,17</a:t>
                      </a:r>
                      <a:endParaRPr lang="ru-RU" sz="1000">
                        <a:effectLst/>
                        <a:latin typeface="Times New Roman"/>
                        <a:ea typeface="Times New Roman"/>
                      </a:endParaRPr>
                    </a:p>
                    <a:p>
                      <a:pPr algn="ctr">
                        <a:spcAft>
                          <a:spcPts val="0"/>
                        </a:spcAft>
                      </a:pPr>
                      <a:r>
                        <a:rPr lang="ru-RU" sz="1200">
                          <a:effectLst/>
                          <a:latin typeface="Times New Roman"/>
                          <a:ea typeface="Times New Roman"/>
                        </a:rPr>
                        <a:t> </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79,22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79,49</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81,18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82,22</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spcAft>
                          <a:spcPts val="0"/>
                        </a:spcAft>
                      </a:pPr>
                      <a:r>
                        <a:rPr lang="ru-RU" sz="1200">
                          <a:effectLst/>
                          <a:latin typeface="Times New Roman"/>
                          <a:ea typeface="Times New Roman"/>
                        </a:rPr>
                        <a:t>82,98</a:t>
                      </a:r>
                      <a:endParaRPr lang="ru-RU" sz="1000">
                        <a:effectLst/>
                        <a:latin typeface="Times New Roman"/>
                        <a:ea typeface="Times New Roman"/>
                      </a:endParaRPr>
                    </a:p>
                  </a:txBody>
                  <a:tcPr marL="47625" marR="47625" marT="0" marB="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E6"/>
                    </a:solidFill>
                  </a:tcPr>
                </a:tc>
                <a:tc>
                  <a:txBody>
                    <a:bodyPr/>
                    <a:lstStyle/>
                    <a:p>
                      <a:pPr algn="ctr">
                        <a:spcAft>
                          <a:spcPts val="0"/>
                        </a:spcAft>
                      </a:pPr>
                      <a:r>
                        <a:rPr lang="ru-RU" sz="1200" dirty="0">
                          <a:effectLst/>
                          <a:latin typeface="Times New Roman"/>
                          <a:ea typeface="Times New Roman"/>
                        </a:rPr>
                        <a:t>82,98</a:t>
                      </a:r>
                      <a:endParaRPr lang="ru-RU" sz="1000" dirty="0">
                        <a:effectLst/>
                        <a:latin typeface="Times New Roman"/>
                        <a:ea typeface="Times New Roman"/>
                      </a:endParaRPr>
                    </a:p>
                  </a:txBody>
                  <a:tcPr marL="47625" marR="47625" marT="0" marB="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E6E6E6"/>
                    </a:solidFill>
                  </a:tcPr>
                </a:tc>
              </a:tr>
            </a:tbl>
          </a:graphicData>
        </a:graphic>
      </p:graphicFrame>
      <p:sp>
        <p:nvSpPr>
          <p:cNvPr id="595" name="CustomShape 4"/>
          <p:cNvSpPr/>
          <p:nvPr/>
        </p:nvSpPr>
        <p:spPr>
          <a:xfrm>
            <a:off x="2448000" y="3140968"/>
            <a:ext cx="404748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0000FF"/>
                </a:solidFill>
                <a:latin typeface="Calibri"/>
                <a:ea typeface="Microsoft YaHei"/>
              </a:rPr>
              <a:t>Основные целевые индикаторы и показатели МП</a:t>
            </a:r>
            <a:endParaRPr lang="ru-RU" sz="1400" b="0" strike="noStrike" spc="-1" dirty="0">
              <a:latin typeface="Arial"/>
            </a:endParaRPr>
          </a:p>
        </p:txBody>
      </p:sp>
      <p:sp>
        <p:nvSpPr>
          <p:cNvPr id="8"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«Социальное развитие и защита населения»</a:t>
            </a:r>
            <a:endParaRPr lang="ru-RU" sz="2000" b="0" strike="noStrike" spc="-1" dirty="0">
              <a:latin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7" name="CustomShape 1"/>
          <p:cNvSpPr/>
          <p:nvPr/>
        </p:nvSpPr>
        <p:spPr>
          <a:xfrm>
            <a:off x="18000" y="5554080"/>
            <a:ext cx="3484080" cy="630000"/>
          </a:xfrm>
          <a:prstGeom prst="roundRect">
            <a:avLst>
              <a:gd name="adj" fmla="val 16667"/>
            </a:avLst>
          </a:prstGeom>
          <a:noFill/>
          <a:ln>
            <a:noFill/>
          </a:ln>
        </p:spPr>
        <p:style>
          <a:lnRef idx="0">
            <a:scrgbClr r="0" g="0" b="0"/>
          </a:lnRef>
          <a:fillRef idx="0">
            <a:scrgbClr r="0" g="0" b="0"/>
          </a:fillRef>
          <a:effectRef idx="0">
            <a:scrgbClr r="0" g="0" b="0"/>
          </a:effectRef>
          <a:fontRef idx="minor"/>
        </p:style>
      </p:sp>
      <p:sp>
        <p:nvSpPr>
          <p:cNvPr id="598" name="CustomShape 2"/>
          <p:cNvSpPr/>
          <p:nvPr/>
        </p:nvSpPr>
        <p:spPr>
          <a:xfrm>
            <a:off x="3433320" y="1829160"/>
            <a:ext cx="393480" cy="279000"/>
          </a:xfrm>
          <a:prstGeom prst="rect">
            <a:avLst/>
          </a:prstGeom>
          <a:noFill/>
          <a:ln>
            <a:noFill/>
          </a:ln>
        </p:spPr>
        <p:style>
          <a:lnRef idx="0">
            <a:scrgbClr r="0" g="0" b="0"/>
          </a:lnRef>
          <a:fillRef idx="0">
            <a:scrgbClr r="0" g="0" b="0"/>
          </a:fillRef>
          <a:effectRef idx="0">
            <a:scrgbClr r="0" g="0" b="0"/>
          </a:effectRef>
          <a:fontRef idx="minor"/>
        </p:style>
      </p:sp>
      <p:sp>
        <p:nvSpPr>
          <p:cNvPr id="599" name="CustomShape 3"/>
          <p:cNvSpPr/>
          <p:nvPr/>
        </p:nvSpPr>
        <p:spPr>
          <a:xfrm>
            <a:off x="4032000" y="2455920"/>
            <a:ext cx="5003280" cy="568080"/>
          </a:xfrm>
          <a:prstGeom prst="rect">
            <a:avLst/>
          </a:prstGeom>
          <a:noFill/>
          <a:ln>
            <a:noFill/>
          </a:ln>
        </p:spPr>
        <p:style>
          <a:lnRef idx="0">
            <a:scrgbClr r="0" g="0" b="0"/>
          </a:lnRef>
          <a:fillRef idx="0">
            <a:scrgbClr r="0" g="0" b="0"/>
          </a:fillRef>
          <a:effectRef idx="0">
            <a:scrgbClr r="0" g="0" b="0"/>
          </a:effectRef>
          <a:fontRef idx="minor"/>
        </p:style>
      </p:sp>
      <p:sp>
        <p:nvSpPr>
          <p:cNvPr id="600" name="CustomShape 4"/>
          <p:cNvSpPr/>
          <p:nvPr/>
        </p:nvSpPr>
        <p:spPr>
          <a:xfrm>
            <a:off x="193320" y="2521440"/>
            <a:ext cx="3190680" cy="415440"/>
          </a:xfrm>
          <a:prstGeom prst="roundRect">
            <a:avLst>
              <a:gd name="adj" fmla="val 16667"/>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600" b="1" strike="noStrike" spc="-1">
                <a:solidFill>
                  <a:srgbClr val="0000FF"/>
                </a:solidFill>
                <a:latin typeface="Arial"/>
                <a:ea typeface="Microsoft YaHei"/>
              </a:rPr>
              <a:t> </a:t>
            </a:r>
            <a:endParaRPr lang="ru-RU" sz="1600" b="0" strike="noStrike" spc="-1">
              <a:latin typeface="Arial"/>
            </a:endParaRPr>
          </a:p>
        </p:txBody>
      </p:sp>
      <p:sp>
        <p:nvSpPr>
          <p:cNvPr id="601" name="CustomShape 5"/>
          <p:cNvSpPr/>
          <p:nvPr/>
        </p:nvSpPr>
        <p:spPr>
          <a:xfrm>
            <a:off x="3452400" y="3378600"/>
            <a:ext cx="361440" cy="342720"/>
          </a:xfrm>
          <a:prstGeom prst="rect">
            <a:avLst/>
          </a:prstGeom>
          <a:noFill/>
          <a:ln>
            <a:noFill/>
          </a:ln>
        </p:spPr>
        <p:style>
          <a:lnRef idx="0">
            <a:scrgbClr r="0" g="0" b="0"/>
          </a:lnRef>
          <a:fillRef idx="0">
            <a:scrgbClr r="0" g="0" b="0"/>
          </a:fillRef>
          <a:effectRef idx="0">
            <a:scrgbClr r="0" g="0" b="0"/>
          </a:effectRef>
          <a:fontRef idx="minor"/>
        </p:style>
      </p:sp>
      <p:sp>
        <p:nvSpPr>
          <p:cNvPr id="602" name="CustomShape 6"/>
          <p:cNvSpPr/>
          <p:nvPr/>
        </p:nvSpPr>
        <p:spPr>
          <a:xfrm>
            <a:off x="3455640" y="4358160"/>
            <a:ext cx="355320" cy="352080"/>
          </a:xfrm>
          <a:prstGeom prst="rect">
            <a:avLst/>
          </a:prstGeom>
          <a:noFill/>
          <a:ln>
            <a:noFill/>
          </a:ln>
        </p:spPr>
        <p:style>
          <a:lnRef idx="0">
            <a:scrgbClr r="0" g="0" b="0"/>
          </a:lnRef>
          <a:fillRef idx="0">
            <a:scrgbClr r="0" g="0" b="0"/>
          </a:fillRef>
          <a:effectRef idx="0">
            <a:scrgbClr r="0" g="0" b="0"/>
          </a:effectRef>
          <a:fontRef idx="minor"/>
        </p:style>
      </p:sp>
      <p:sp>
        <p:nvSpPr>
          <p:cNvPr id="603" name="CustomShape 7"/>
          <p:cNvSpPr/>
          <p:nvPr/>
        </p:nvSpPr>
        <p:spPr>
          <a:xfrm>
            <a:off x="3455640" y="5193000"/>
            <a:ext cx="348840" cy="352080"/>
          </a:xfrm>
          <a:prstGeom prst="rect">
            <a:avLst/>
          </a:prstGeom>
          <a:noFill/>
          <a:ln>
            <a:noFill/>
          </a:ln>
        </p:spPr>
        <p:style>
          <a:lnRef idx="0">
            <a:scrgbClr r="0" g="0" b="0"/>
          </a:lnRef>
          <a:fillRef idx="0">
            <a:scrgbClr r="0" g="0" b="0"/>
          </a:fillRef>
          <a:effectRef idx="0">
            <a:scrgbClr r="0" g="0" b="0"/>
          </a:effectRef>
          <a:fontRef idx="minor"/>
        </p:style>
      </p:sp>
      <p:sp>
        <p:nvSpPr>
          <p:cNvPr id="604" name="CustomShape 8"/>
          <p:cNvSpPr/>
          <p:nvPr/>
        </p:nvSpPr>
        <p:spPr>
          <a:xfrm>
            <a:off x="4088880" y="3218040"/>
            <a:ext cx="4987440" cy="711000"/>
          </a:xfrm>
          <a:prstGeom prst="rect">
            <a:avLst/>
          </a:prstGeom>
          <a:noFill/>
          <a:ln>
            <a:noFill/>
          </a:ln>
        </p:spPr>
        <p:style>
          <a:lnRef idx="0">
            <a:scrgbClr r="0" g="0" b="0"/>
          </a:lnRef>
          <a:fillRef idx="0">
            <a:scrgbClr r="0" g="0" b="0"/>
          </a:fillRef>
          <a:effectRef idx="0">
            <a:scrgbClr r="0" g="0" b="0"/>
          </a:effectRef>
          <a:fontRef idx="minor"/>
        </p:style>
      </p:sp>
      <p:sp>
        <p:nvSpPr>
          <p:cNvPr id="605" name="CustomShape 9"/>
          <p:cNvSpPr/>
          <p:nvPr/>
        </p:nvSpPr>
        <p:spPr>
          <a:xfrm>
            <a:off x="4104000" y="4170240"/>
            <a:ext cx="4978080" cy="653760"/>
          </a:xfrm>
          <a:prstGeom prst="rect">
            <a:avLst/>
          </a:prstGeom>
          <a:noFill/>
          <a:ln>
            <a:noFill/>
          </a:ln>
        </p:spPr>
        <p:style>
          <a:lnRef idx="0">
            <a:scrgbClr r="0" g="0" b="0"/>
          </a:lnRef>
          <a:fillRef idx="0">
            <a:scrgbClr r="0" g="0" b="0"/>
          </a:fillRef>
          <a:effectRef idx="0">
            <a:scrgbClr r="0" g="0" b="0"/>
          </a:effectRef>
          <a:fontRef idx="minor"/>
        </p:style>
      </p:sp>
      <p:sp>
        <p:nvSpPr>
          <p:cNvPr id="606" name="CustomShape 10"/>
          <p:cNvSpPr/>
          <p:nvPr/>
        </p:nvSpPr>
        <p:spPr>
          <a:xfrm>
            <a:off x="4173840" y="5049000"/>
            <a:ext cx="4970160" cy="711000"/>
          </a:xfrm>
          <a:prstGeom prst="rect">
            <a:avLst/>
          </a:prstGeom>
          <a:noFill/>
          <a:ln>
            <a:noFill/>
          </a:ln>
        </p:spPr>
        <p:style>
          <a:lnRef idx="0">
            <a:scrgbClr r="0" g="0" b="0"/>
          </a:lnRef>
          <a:fillRef idx="0">
            <a:scrgbClr r="0" g="0" b="0"/>
          </a:fillRef>
          <a:effectRef idx="0">
            <a:scrgbClr r="0" g="0" b="0"/>
          </a:effectRef>
          <a:fontRef idx="minor"/>
        </p:style>
      </p:sp>
      <p:sp>
        <p:nvSpPr>
          <p:cNvPr id="15" name="Заголовок 1"/>
          <p:cNvSpPr txBox="1">
            <a:spLocks/>
          </p:cNvSpPr>
          <p:nvPr/>
        </p:nvSpPr>
        <p:spPr>
          <a:xfrm>
            <a:off x="0" y="3852"/>
            <a:ext cx="9144000" cy="832860"/>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6"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2524687026"/>
              </p:ext>
            </p:extLst>
          </p:nvPr>
        </p:nvGraphicFramePr>
        <p:xfrm>
          <a:off x="151020" y="1045442"/>
          <a:ext cx="8841960" cy="5568950"/>
        </p:xfrm>
        <a:graphic>
          <a:graphicData uri="http://schemas.openxmlformats.org/drawingml/2006/table">
            <a:tbl>
              <a:tblPr firstRow="1" bandRow="1">
                <a:tableStyleId>{5C22544A-7EE6-4342-B048-85BDC9FD1C3A}</a:tableStyleId>
              </a:tblPr>
              <a:tblGrid>
                <a:gridCol w="5429092"/>
                <a:gridCol w="1152128"/>
                <a:gridCol w="1224136"/>
                <a:gridCol w="1036604"/>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Муниципальная программа городского округа "Вуктыл" "Муниципальное управление"</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97 898 951,19</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72 855 240,05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73 303 275,89</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1 «Открытый муниципалитет»</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Размещение официальных пресс-релизов на официальном сайте администрации городского округа «Вуктыл»; проведение «прямых линий»; проведение встреч с населением городского округа «Вуктыл»; проведение встреч сотрудников администрации городского округа «Вуктыл» с представителями общественных объединений, трудовых коллективов, молодежных и прочих организаций; информирование о деятельности органов местного самоуправления</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3 "Развитие кадрового потенциала"</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обучения специалистов администрации городского округа "Вуктыл", отраслевых (функциональных) органов администрации городского округа "Вуктыл", являющихся юридическими лицами по программам дополнительного профессионального образования, в том числе с применением дистанционных и модульных технологий</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4 "Обеспечение органов местного самоуправления"</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84 540 347,65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62 157 017,59</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62 605 053,43</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Выполнение функций и полномочий органов местного самоуправления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81 291 522,59</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59 399 109,52</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59 847 145,36</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Глава муниципального образования городского округа «Вуктыл» - руководитель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3 248 825,06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2 757 908,07</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2 757 908,07</a:t>
                      </a:r>
                    </a:p>
                  </a:txBody>
                  <a:tcPr marL="9525" marR="9525" marT="9525" marB="0" anchor="ctr"/>
                </a:tc>
              </a:tr>
              <a:tr h="370840">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5 "Содержание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13 303 603,54</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10 648 222,46</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10 648 222,46</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муниципального казённого учреждения "Межотраслевая централизованная бухгалтерия"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13 303 603,54</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10 648 222,46</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10 648 222,46</a:t>
                      </a:r>
                    </a:p>
                  </a:txBody>
                  <a:tcPr marL="9525" marR="9525" marT="9525" marB="0" anchor="ct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 name="Picture 1"/>
          <p:cNvPicPr/>
          <p:nvPr/>
        </p:nvPicPr>
        <p:blipFill>
          <a:blip r:embed="rId3"/>
          <a:stretch/>
        </p:blipFill>
        <p:spPr>
          <a:xfrm>
            <a:off x="0" y="0"/>
            <a:ext cx="9143640" cy="907560"/>
          </a:xfrm>
          <a:prstGeom prst="rect">
            <a:avLst/>
          </a:prstGeom>
          <a:ln>
            <a:noFill/>
          </a:ln>
        </p:spPr>
      </p:pic>
      <p:pic>
        <p:nvPicPr>
          <p:cNvPr id="147" name="Picture 2"/>
          <p:cNvPicPr/>
          <p:nvPr/>
        </p:nvPicPr>
        <p:blipFill>
          <a:blip r:embed="rId4"/>
          <a:stretch/>
        </p:blipFill>
        <p:spPr>
          <a:xfrm>
            <a:off x="249120" y="353880"/>
            <a:ext cx="8546760" cy="536040"/>
          </a:xfrm>
          <a:prstGeom prst="rect">
            <a:avLst/>
          </a:prstGeom>
          <a:ln>
            <a:noFill/>
          </a:ln>
        </p:spPr>
      </p:pic>
      <p:pic>
        <p:nvPicPr>
          <p:cNvPr id="148" name="Picture 3"/>
          <p:cNvPicPr/>
          <p:nvPr/>
        </p:nvPicPr>
        <p:blipFill>
          <a:blip r:embed="rId5"/>
          <a:stretch/>
        </p:blipFill>
        <p:spPr>
          <a:xfrm>
            <a:off x="3048120" y="1163520"/>
            <a:ext cx="3047760" cy="4382640"/>
          </a:xfrm>
          <a:prstGeom prst="rect">
            <a:avLst/>
          </a:prstGeom>
          <a:ln>
            <a:noFill/>
          </a:ln>
        </p:spPr>
      </p:pic>
      <p:pic>
        <p:nvPicPr>
          <p:cNvPr id="149" name="Picture 4"/>
          <p:cNvPicPr/>
          <p:nvPr/>
        </p:nvPicPr>
        <p:blipFill>
          <a:blip r:embed="rId6"/>
          <a:stretch/>
        </p:blipFill>
        <p:spPr>
          <a:xfrm>
            <a:off x="33480" y="1498680"/>
            <a:ext cx="2895120" cy="1290240"/>
          </a:xfrm>
          <a:prstGeom prst="rect">
            <a:avLst/>
          </a:prstGeom>
          <a:ln>
            <a:noFill/>
          </a:ln>
        </p:spPr>
      </p:pic>
      <p:pic>
        <p:nvPicPr>
          <p:cNvPr id="150" name="Picture 5"/>
          <p:cNvPicPr/>
          <p:nvPr/>
        </p:nvPicPr>
        <p:blipFill>
          <a:blip r:embed="rId6"/>
          <a:stretch/>
        </p:blipFill>
        <p:spPr>
          <a:xfrm>
            <a:off x="6230880" y="1498680"/>
            <a:ext cx="2895120" cy="1290240"/>
          </a:xfrm>
          <a:prstGeom prst="rect">
            <a:avLst/>
          </a:prstGeom>
          <a:ln>
            <a:noFill/>
          </a:ln>
        </p:spPr>
      </p:pic>
      <p:sp>
        <p:nvSpPr>
          <p:cNvPr id="151" name="CustomShape 1"/>
          <p:cNvSpPr/>
          <p:nvPr/>
        </p:nvSpPr>
        <p:spPr>
          <a:xfrm>
            <a:off x="250920" y="1728720"/>
            <a:ext cx="24490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ПРОФИЦИТ = </a:t>
            </a: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&gt;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2" name="CustomShape 2"/>
          <p:cNvSpPr/>
          <p:nvPr/>
        </p:nvSpPr>
        <p:spPr>
          <a:xfrm>
            <a:off x="6291360" y="1728720"/>
            <a:ext cx="2504880" cy="6426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800" b="1" strike="noStrike" spc="-1">
                <a:solidFill>
                  <a:srgbClr val="000000"/>
                </a:solidFill>
                <a:latin typeface="Arial"/>
                <a:ea typeface="Microsoft YaHei"/>
              </a:rPr>
              <a:t>        </a:t>
            </a:r>
            <a:r>
              <a:rPr lang="ru-RU" sz="1800" b="1" strike="noStrike" spc="-1">
                <a:solidFill>
                  <a:srgbClr val="7030A0"/>
                </a:solidFill>
                <a:latin typeface="Arial"/>
                <a:ea typeface="Microsoft YaHei"/>
              </a:rPr>
              <a:t>ДЕФИЦИТ =</a:t>
            </a:r>
            <a:r>
              <a:rPr lang="ru-RU" sz="1800" b="1" strike="noStrike" spc="-1">
                <a:solidFill>
                  <a:srgbClr val="000000"/>
                </a:solidFill>
                <a:latin typeface="Arial"/>
                <a:ea typeface="Microsoft YaHei"/>
              </a:rPr>
              <a:t> </a:t>
            </a:r>
            <a:endParaRPr lang="ru-RU" sz="1800" b="0" strike="noStrike" spc="-1">
              <a:latin typeface="Arial"/>
            </a:endParaRPr>
          </a:p>
          <a:p>
            <a:pPr>
              <a:lnSpc>
                <a:spcPct val="100000"/>
              </a:lnSpc>
            </a:pPr>
            <a:r>
              <a:rPr lang="ru-RU" sz="1800" b="1" strike="noStrike" spc="-1">
                <a:solidFill>
                  <a:srgbClr val="000000"/>
                </a:solidFill>
                <a:latin typeface="Arial"/>
                <a:ea typeface="Microsoft YaHei"/>
              </a:rPr>
              <a:t>Доходы </a:t>
            </a:r>
            <a:r>
              <a:rPr lang="ru-RU" sz="1800" b="1" strike="noStrike" spc="-1">
                <a:solidFill>
                  <a:srgbClr val="7030A0"/>
                </a:solidFill>
                <a:latin typeface="Arial"/>
                <a:ea typeface="Microsoft YaHei"/>
              </a:rPr>
              <a:t>&lt;</a:t>
            </a:r>
            <a:r>
              <a:rPr lang="ru-RU" sz="1800" b="1" strike="noStrike" spc="-1">
                <a:solidFill>
                  <a:srgbClr val="000000"/>
                </a:solidFill>
                <a:latin typeface="Arial"/>
                <a:ea typeface="Microsoft YaHei"/>
              </a:rPr>
              <a:t> Расходы </a:t>
            </a:r>
            <a:endParaRPr lang="ru-RU" sz="1800" b="0" strike="noStrike" spc="-1">
              <a:latin typeface="Arial"/>
            </a:endParaRPr>
          </a:p>
        </p:txBody>
      </p:sp>
      <p:sp>
        <p:nvSpPr>
          <p:cNvPr id="153" name="CustomShape 3"/>
          <p:cNvSpPr/>
          <p:nvPr/>
        </p:nvSpPr>
        <p:spPr>
          <a:xfrm>
            <a:off x="5940360" y="3716280"/>
            <a:ext cx="3157200" cy="22251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ct val="100000"/>
              </a:lnSpc>
            </a:pPr>
            <a:r>
              <a:rPr lang="ru-RU" sz="1400" b="0" strike="noStrike" spc="-1" dirty="0">
                <a:solidFill>
                  <a:srgbClr val="000000"/>
                </a:solidFill>
                <a:latin typeface="Arial"/>
                <a:ea typeface="Microsoft YaHei"/>
              </a:rPr>
              <a:t> </a:t>
            </a:r>
            <a:r>
              <a:rPr lang="ru-RU" sz="1300" b="0" strike="noStrike" spc="-1" dirty="0">
                <a:solidFill>
                  <a:srgbClr val="000000"/>
                </a:solidFill>
                <a:latin typeface="Arial"/>
                <a:ea typeface="Microsoft YaHei"/>
              </a:rPr>
              <a:t>Статья 92.1. Бюджетного кодекса РФ: </a:t>
            </a:r>
            <a:endParaRPr lang="ru-RU" sz="1300" b="0" strike="noStrike" spc="-1" dirty="0">
              <a:latin typeface="Arial"/>
            </a:endParaRPr>
          </a:p>
          <a:p>
            <a:pPr>
              <a:lnSpc>
                <a:spcPct val="100000"/>
              </a:lnSpc>
            </a:pPr>
            <a:endParaRPr lang="ru-RU" sz="1300" b="0" strike="noStrike" spc="-1" dirty="0">
              <a:latin typeface="Arial"/>
            </a:endParaRPr>
          </a:p>
          <a:p>
            <a:pPr algn="ctr">
              <a:lnSpc>
                <a:spcPct val="100000"/>
              </a:lnSpc>
            </a:pPr>
            <a:r>
              <a:rPr lang="ru-RU" sz="1400" b="0" strike="noStrike" spc="-1" dirty="0">
                <a:solidFill>
                  <a:srgbClr val="000000"/>
                </a:solidFill>
                <a:latin typeface="Arial"/>
                <a:ea typeface="Microsoft YaHei"/>
              </a:rPr>
              <a:t>«Дефицит местного бюджета </a:t>
            </a:r>
            <a:r>
              <a:rPr lang="ru-RU" sz="1400" b="0" strike="noStrike" spc="-1" dirty="0">
                <a:solidFill>
                  <a:srgbClr val="C00000"/>
                </a:solidFill>
                <a:latin typeface="Arial"/>
                <a:ea typeface="Microsoft YaHei"/>
              </a:rPr>
              <a:t>не должен превышать </a:t>
            </a:r>
            <a:r>
              <a:rPr lang="ru-RU" sz="1400" b="0" strike="noStrike" spc="-1" dirty="0" smtClean="0">
                <a:solidFill>
                  <a:srgbClr val="C00000"/>
                </a:solidFill>
                <a:latin typeface="Arial"/>
                <a:ea typeface="Microsoft YaHei"/>
              </a:rPr>
              <a:t>10 </a:t>
            </a:r>
            <a:r>
              <a:rPr lang="ru-RU" sz="1400" b="0" strike="noStrike" spc="-1" dirty="0">
                <a:solidFill>
                  <a:srgbClr val="C00000"/>
                </a:solidFill>
                <a:latin typeface="Arial"/>
                <a:ea typeface="Microsoft YaHei"/>
              </a:rPr>
              <a:t>%</a:t>
            </a:r>
            <a:r>
              <a:rPr lang="ru-RU" sz="1400" b="0" strike="noStrike" spc="-1" dirty="0">
                <a:solidFill>
                  <a:srgbClr val="000000"/>
                </a:solidFill>
                <a:latin typeface="Arial"/>
                <a:ea typeface="Microsoft YaHei"/>
              </a:rPr>
              <a:t> годового объема доходов местного бюджета </a:t>
            </a:r>
            <a:endParaRPr lang="ru-RU" sz="1400" b="0" strike="noStrike" spc="-1" dirty="0">
              <a:latin typeface="Arial"/>
            </a:endParaRPr>
          </a:p>
          <a:p>
            <a:pPr algn="ctr">
              <a:lnSpc>
                <a:spcPct val="100000"/>
              </a:lnSpc>
            </a:pPr>
            <a:r>
              <a:rPr lang="ru-RU" sz="1400" b="0" i="1" strike="noStrike" spc="-1" dirty="0">
                <a:solidFill>
                  <a:srgbClr val="000000"/>
                </a:solidFill>
                <a:latin typeface="Arial"/>
                <a:ea typeface="Microsoft YaHei"/>
              </a:rPr>
              <a:t>(без учета утвержденного объема безвозмездных поступлений и (или) поступлений налоговых доходов по дополнительным нормативам отчислений).» </a:t>
            </a:r>
            <a:endParaRPr lang="ru-RU" sz="1400" b="0" strike="noStrike" spc="-1" dirty="0">
              <a:latin typeface="Arial"/>
            </a:endParaRPr>
          </a:p>
        </p:txBody>
      </p:sp>
      <p:pic>
        <p:nvPicPr>
          <p:cNvPr id="154" name="Picture 9"/>
          <p:cNvPicPr/>
          <p:nvPr/>
        </p:nvPicPr>
        <p:blipFill>
          <a:blip r:embed="rId7"/>
          <a:stretch/>
        </p:blipFill>
        <p:spPr>
          <a:xfrm>
            <a:off x="7299360" y="2851200"/>
            <a:ext cx="793440" cy="793440"/>
          </a:xfrm>
          <a:prstGeom prst="rect">
            <a:avLst/>
          </a:prstGeom>
          <a:ln>
            <a:noFill/>
          </a:ln>
        </p:spPr>
      </p:pic>
      <p:sp>
        <p:nvSpPr>
          <p:cNvPr id="155" name="CustomShape 4"/>
          <p:cNvSpPr/>
          <p:nvPr/>
        </p:nvSpPr>
        <p:spPr>
          <a:xfrm>
            <a:off x="7240680" y="3116160"/>
            <a:ext cx="877680" cy="23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900" b="0" strike="noStrike" spc="-1">
                <a:solidFill>
                  <a:srgbClr val="C00000"/>
                </a:solidFill>
                <a:latin typeface="Arial"/>
                <a:ea typeface="Microsoft YaHei"/>
              </a:rPr>
              <a:t>Ограничения</a:t>
            </a:r>
            <a:endParaRPr lang="ru-RU" sz="900" b="0" strike="noStrike" spc="-1">
              <a:latin typeface="Arial"/>
            </a:endParaRPr>
          </a:p>
        </p:txBody>
      </p:sp>
      <p:sp>
        <p:nvSpPr>
          <p:cNvPr id="156" name="CustomShape 5"/>
          <p:cNvSpPr/>
          <p:nvPr/>
        </p:nvSpPr>
        <p:spPr>
          <a:xfrm>
            <a:off x="5886360" y="3811680"/>
            <a:ext cx="142560" cy="175680"/>
          </a:xfrm>
          <a:custGeom>
            <a:avLst/>
            <a:gdLst/>
            <a:ahLst/>
            <a:cxnLst/>
            <a:rect l="l" t="t" r="r" b="b"/>
            <a:pathLst>
              <a:path w="142875" h="176212">
                <a:moveTo>
                  <a:pt x="21264" y="52904"/>
                </a:moveTo>
                <a:lnTo>
                  <a:pt x="47366" y="31740"/>
                </a:lnTo>
                <a:lnTo>
                  <a:pt x="71438" y="61428"/>
                </a:lnTo>
                <a:lnTo>
                  <a:pt x="95509" y="31740"/>
                </a:lnTo>
                <a:lnTo>
                  <a:pt x="121611" y="52904"/>
                </a:lnTo>
                <a:lnTo>
                  <a:pt x="93069" y="88106"/>
                </a:lnTo>
                <a:lnTo>
                  <a:pt x="121611" y="123308"/>
                </a:lnTo>
                <a:lnTo>
                  <a:pt x="95509" y="144472"/>
                </a:lnTo>
                <a:lnTo>
                  <a:pt x="71438" y="114784"/>
                </a:lnTo>
                <a:lnTo>
                  <a:pt x="47366" y="144472"/>
                </a:lnTo>
                <a:lnTo>
                  <a:pt x="21264" y="123308"/>
                </a:lnTo>
                <a:lnTo>
                  <a:pt x="49806" y="88106"/>
                </a:lnTo>
                <a:lnTo>
                  <a:pt x="21264" y="52904"/>
                </a:lnTo>
                <a:close/>
              </a:path>
            </a:pathLst>
          </a:custGeom>
          <a:solidFill>
            <a:srgbClr val="FF0000"/>
          </a:solidFill>
          <a:ln w="25560">
            <a:solidFill>
              <a:srgbClr val="385D8A"/>
            </a:solidFill>
            <a:round/>
          </a:ln>
        </p:spPr>
        <p:style>
          <a:lnRef idx="0">
            <a:scrgbClr r="0" g="0" b="0"/>
          </a:lnRef>
          <a:fillRef idx="0">
            <a:scrgbClr r="0" g="0" b="0"/>
          </a:fillRef>
          <a:effectRef idx="0">
            <a:scrgbClr r="0" g="0" b="0"/>
          </a:effectRef>
          <a:fontRef idx="minor"/>
        </p:style>
      </p:sp>
      <p:pic>
        <p:nvPicPr>
          <p:cNvPr id="157" name="Picture 12"/>
          <p:cNvPicPr/>
          <p:nvPr/>
        </p:nvPicPr>
        <p:blipFill>
          <a:blip r:embed="rId8"/>
          <a:stretch/>
        </p:blipFill>
        <p:spPr>
          <a:xfrm>
            <a:off x="120600" y="3398760"/>
            <a:ext cx="5616360" cy="821880"/>
          </a:xfrm>
          <a:prstGeom prst="rect">
            <a:avLst/>
          </a:prstGeom>
          <a:ln>
            <a:noFill/>
          </a:ln>
        </p:spPr>
      </p:pic>
      <p:sp>
        <p:nvSpPr>
          <p:cNvPr id="158" name="CustomShape 6"/>
          <p:cNvSpPr/>
          <p:nvPr/>
        </p:nvSpPr>
        <p:spPr>
          <a:xfrm>
            <a:off x="642960" y="3549600"/>
            <a:ext cx="457164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a:solidFill>
                  <a:srgbClr val="7030A0"/>
                </a:solidFill>
                <a:latin typeface="Arial"/>
                <a:ea typeface="Microsoft YaHei"/>
              </a:rPr>
              <a:t>Дефицит бюджета муниципального образования</a:t>
            </a:r>
            <a:endParaRPr lang="ru-RU" sz="1400" b="0" strike="noStrike" spc="-1">
              <a:latin typeface="Arial"/>
            </a:endParaRPr>
          </a:p>
          <a:p>
            <a:pPr algn="ctr">
              <a:lnSpc>
                <a:spcPct val="100000"/>
              </a:lnSpc>
            </a:pPr>
            <a:r>
              <a:rPr lang="ru-RU" sz="1400" b="1" strike="noStrike" spc="-1">
                <a:solidFill>
                  <a:srgbClr val="7030A0"/>
                </a:solidFill>
                <a:latin typeface="Arial"/>
                <a:ea typeface="Microsoft YaHei"/>
              </a:rPr>
              <a:t>городского округа «Вуктыл» </a:t>
            </a:r>
            <a:endParaRPr lang="ru-RU" sz="1400" b="0" strike="noStrike" spc="-1">
              <a:latin typeface="Arial"/>
            </a:endParaRPr>
          </a:p>
        </p:txBody>
      </p:sp>
      <p:pic>
        <p:nvPicPr>
          <p:cNvPr id="159" name="Picture 14"/>
          <p:cNvPicPr/>
          <p:nvPr/>
        </p:nvPicPr>
        <p:blipFill>
          <a:blip r:embed="rId9"/>
          <a:stretch/>
        </p:blipFill>
        <p:spPr>
          <a:xfrm>
            <a:off x="1925640" y="4334040"/>
            <a:ext cx="3639600" cy="585360"/>
          </a:xfrm>
          <a:prstGeom prst="rect">
            <a:avLst/>
          </a:prstGeom>
          <a:ln>
            <a:noFill/>
          </a:ln>
        </p:spPr>
      </p:pic>
      <p:pic>
        <p:nvPicPr>
          <p:cNvPr id="160" name="Picture 15"/>
          <p:cNvPicPr/>
          <p:nvPr/>
        </p:nvPicPr>
        <p:blipFill>
          <a:blip r:embed="rId10"/>
          <a:stretch/>
        </p:blipFill>
        <p:spPr>
          <a:xfrm>
            <a:off x="1925640" y="5241960"/>
            <a:ext cx="3627000" cy="585360"/>
          </a:xfrm>
          <a:prstGeom prst="rect">
            <a:avLst/>
          </a:prstGeom>
          <a:ln>
            <a:noFill/>
          </a:ln>
        </p:spPr>
      </p:pic>
      <p:pic>
        <p:nvPicPr>
          <p:cNvPr id="161" name="Picture 16"/>
          <p:cNvPicPr/>
          <p:nvPr/>
        </p:nvPicPr>
        <p:blipFill>
          <a:blip r:embed="rId11"/>
          <a:stretch/>
        </p:blipFill>
        <p:spPr>
          <a:xfrm>
            <a:off x="1925640" y="6168960"/>
            <a:ext cx="3646080" cy="585360"/>
          </a:xfrm>
          <a:prstGeom prst="rect">
            <a:avLst/>
          </a:prstGeom>
          <a:ln>
            <a:noFill/>
          </a:ln>
        </p:spPr>
      </p:pic>
      <p:pic>
        <p:nvPicPr>
          <p:cNvPr id="162" name="Picture 18"/>
          <p:cNvPicPr/>
          <p:nvPr/>
        </p:nvPicPr>
        <p:blipFill>
          <a:blip r:embed="rId12"/>
          <a:stretch/>
        </p:blipFill>
        <p:spPr>
          <a:xfrm>
            <a:off x="378000" y="4194000"/>
            <a:ext cx="1401480" cy="950400"/>
          </a:xfrm>
          <a:prstGeom prst="rect">
            <a:avLst/>
          </a:prstGeom>
          <a:ln>
            <a:noFill/>
          </a:ln>
        </p:spPr>
      </p:pic>
      <p:sp>
        <p:nvSpPr>
          <p:cNvPr id="163" name="CustomShape 7"/>
          <p:cNvSpPr/>
          <p:nvPr/>
        </p:nvSpPr>
        <p:spPr>
          <a:xfrm>
            <a:off x="620640" y="4348080"/>
            <a:ext cx="910800" cy="591840"/>
          </a:xfrm>
          <a:prstGeom prst="rect">
            <a:avLst/>
          </a:prstGeom>
          <a:noFill/>
          <a:ln>
            <a:noFill/>
          </a:ln>
        </p:spPr>
        <p:style>
          <a:lnRef idx="0">
            <a:scrgbClr r="0" g="0" b="0"/>
          </a:lnRef>
          <a:fillRef idx="0">
            <a:scrgbClr r="0" g="0" b="0"/>
          </a:fillRef>
          <a:effectRef idx="0">
            <a:scrgbClr r="0" g="0" b="0"/>
          </a:effectRef>
          <a:fontRef idx="minor"/>
        </p:style>
      </p:sp>
      <p:pic>
        <p:nvPicPr>
          <p:cNvPr id="164" name="Picture 21"/>
          <p:cNvPicPr/>
          <p:nvPr/>
        </p:nvPicPr>
        <p:blipFill>
          <a:blip r:embed="rId13"/>
          <a:stretch/>
        </p:blipFill>
        <p:spPr>
          <a:xfrm>
            <a:off x="401760" y="5016600"/>
            <a:ext cx="1401480" cy="950400"/>
          </a:xfrm>
          <a:prstGeom prst="rect">
            <a:avLst/>
          </a:prstGeom>
          <a:ln>
            <a:noFill/>
          </a:ln>
        </p:spPr>
      </p:pic>
      <p:sp>
        <p:nvSpPr>
          <p:cNvPr id="165" name="CustomShape 8"/>
          <p:cNvSpPr/>
          <p:nvPr/>
        </p:nvSpPr>
        <p:spPr>
          <a:xfrm>
            <a:off x="649440" y="5170320"/>
            <a:ext cx="909360" cy="590040"/>
          </a:xfrm>
          <a:prstGeom prst="rect">
            <a:avLst/>
          </a:prstGeom>
          <a:noFill/>
          <a:ln>
            <a:noFill/>
          </a:ln>
        </p:spPr>
        <p:style>
          <a:lnRef idx="0">
            <a:scrgbClr r="0" g="0" b="0"/>
          </a:lnRef>
          <a:fillRef idx="0">
            <a:scrgbClr r="0" g="0" b="0"/>
          </a:fillRef>
          <a:effectRef idx="0">
            <a:scrgbClr r="0" g="0" b="0"/>
          </a:effectRef>
          <a:fontRef idx="minor"/>
        </p:style>
      </p:sp>
      <p:pic>
        <p:nvPicPr>
          <p:cNvPr id="166" name="Picture 24"/>
          <p:cNvPicPr/>
          <p:nvPr/>
        </p:nvPicPr>
        <p:blipFill>
          <a:blip r:embed="rId14"/>
          <a:stretch/>
        </p:blipFill>
        <p:spPr>
          <a:xfrm>
            <a:off x="401760" y="5857920"/>
            <a:ext cx="1401480" cy="950400"/>
          </a:xfrm>
          <a:prstGeom prst="rect">
            <a:avLst/>
          </a:prstGeom>
          <a:ln>
            <a:noFill/>
          </a:ln>
        </p:spPr>
      </p:pic>
      <p:sp>
        <p:nvSpPr>
          <p:cNvPr id="167" name="CustomShape 9"/>
          <p:cNvSpPr/>
          <p:nvPr/>
        </p:nvSpPr>
        <p:spPr>
          <a:xfrm>
            <a:off x="649440" y="6013440"/>
            <a:ext cx="909360" cy="590040"/>
          </a:xfrm>
          <a:prstGeom prst="rect">
            <a:avLst/>
          </a:prstGeom>
          <a:noFill/>
          <a:ln>
            <a:noFill/>
          </a:ln>
        </p:spPr>
        <p:style>
          <a:lnRef idx="0">
            <a:scrgbClr r="0" g="0" b="0"/>
          </a:lnRef>
          <a:fillRef idx="0">
            <a:scrgbClr r="0" g="0" b="0"/>
          </a:fillRef>
          <a:effectRef idx="0">
            <a:scrgbClr r="0" g="0" b="0"/>
          </a:effectRef>
          <a:fontRef idx="minor"/>
        </p:style>
      </p:sp>
      <p:sp>
        <p:nvSpPr>
          <p:cNvPr id="168" name="CustomShape 10"/>
          <p:cNvSpPr/>
          <p:nvPr/>
        </p:nvSpPr>
        <p:spPr>
          <a:xfrm>
            <a:off x="2268360" y="4389480"/>
            <a:ext cx="30888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dirty="0" smtClean="0">
                <a:solidFill>
                  <a:srgbClr val="7030A0"/>
                </a:solidFill>
                <a:latin typeface="Arial"/>
                <a:ea typeface="Microsoft YaHei"/>
              </a:rPr>
              <a:t>2020 </a:t>
            </a:r>
            <a:r>
              <a:rPr lang="ru-RU" sz="2800" b="0" strike="noStrike" spc="-1" dirty="0">
                <a:solidFill>
                  <a:srgbClr val="7030A0"/>
                </a:solidFill>
                <a:latin typeface="Arial"/>
                <a:ea typeface="Microsoft YaHei"/>
              </a:rPr>
              <a:t>год</a:t>
            </a:r>
            <a:endParaRPr lang="ru-RU" sz="2800" b="0" strike="noStrike" spc="-1" dirty="0">
              <a:latin typeface="Arial"/>
            </a:endParaRPr>
          </a:p>
        </p:txBody>
      </p:sp>
      <p:sp>
        <p:nvSpPr>
          <p:cNvPr id="169" name="CustomShape 11"/>
          <p:cNvSpPr/>
          <p:nvPr/>
        </p:nvSpPr>
        <p:spPr>
          <a:xfrm>
            <a:off x="2268360" y="5249880"/>
            <a:ext cx="323028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dirty="0" smtClean="0">
                <a:solidFill>
                  <a:srgbClr val="7030A0"/>
                </a:solidFill>
                <a:latin typeface="Arial"/>
                <a:ea typeface="Microsoft YaHei"/>
              </a:rPr>
              <a:t>2021 </a:t>
            </a:r>
            <a:r>
              <a:rPr lang="ru-RU" sz="2800" b="0" strike="noStrike" spc="-1" dirty="0">
                <a:solidFill>
                  <a:srgbClr val="7030A0"/>
                </a:solidFill>
                <a:latin typeface="Arial"/>
                <a:ea typeface="Microsoft YaHei"/>
              </a:rPr>
              <a:t>год</a:t>
            </a:r>
            <a:endParaRPr lang="ru-RU" sz="2800" b="0" strike="noStrike" spc="-1" dirty="0">
              <a:latin typeface="Arial"/>
            </a:endParaRPr>
          </a:p>
        </p:txBody>
      </p:sp>
      <p:sp>
        <p:nvSpPr>
          <p:cNvPr id="170" name="CustomShape 12"/>
          <p:cNvSpPr/>
          <p:nvPr/>
        </p:nvSpPr>
        <p:spPr>
          <a:xfrm>
            <a:off x="2338560" y="6200640"/>
            <a:ext cx="3090600" cy="520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2800" b="0" strike="noStrike" spc="-1" dirty="0" smtClean="0">
                <a:solidFill>
                  <a:srgbClr val="7030A0"/>
                </a:solidFill>
                <a:latin typeface="Arial"/>
                <a:ea typeface="Microsoft YaHei"/>
              </a:rPr>
              <a:t>2022 </a:t>
            </a:r>
            <a:r>
              <a:rPr lang="ru-RU" sz="2800" b="0" strike="noStrike" spc="-1" dirty="0">
                <a:solidFill>
                  <a:srgbClr val="7030A0"/>
                </a:solidFill>
                <a:latin typeface="Arial"/>
                <a:ea typeface="Microsoft YaHei"/>
              </a:rPr>
              <a:t>год</a:t>
            </a:r>
            <a:endParaRPr lang="ru-RU" sz="2800" b="0" strike="noStrike" spc="-1" dirty="0">
              <a:latin typeface="Arial"/>
            </a:endParaRPr>
          </a:p>
        </p:txBody>
      </p:sp>
      <p:sp>
        <p:nvSpPr>
          <p:cNvPr id="171" name="CustomShape 13"/>
          <p:cNvSpPr/>
          <p:nvPr/>
        </p:nvSpPr>
        <p:spPr>
          <a:xfrm>
            <a:off x="614520" y="43894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 7%</a:t>
            </a:r>
            <a:endParaRPr lang="ru-RU" sz="2800" b="0" strike="noStrike" spc="-1" dirty="0">
              <a:latin typeface="Arial"/>
            </a:endParaRPr>
          </a:p>
        </p:txBody>
      </p:sp>
      <p:sp>
        <p:nvSpPr>
          <p:cNvPr id="172" name="CustomShape 14"/>
          <p:cNvSpPr/>
          <p:nvPr/>
        </p:nvSpPr>
        <p:spPr>
          <a:xfrm>
            <a:off x="649440" y="521028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0,3%</a:t>
            </a:r>
            <a:endParaRPr lang="ru-RU" sz="2800" b="0" strike="noStrike" spc="-1" dirty="0">
              <a:latin typeface="Arial"/>
            </a:endParaRPr>
          </a:p>
        </p:txBody>
      </p:sp>
      <p:sp>
        <p:nvSpPr>
          <p:cNvPr id="173" name="CustomShape 15"/>
          <p:cNvSpPr/>
          <p:nvPr/>
        </p:nvSpPr>
        <p:spPr>
          <a:xfrm>
            <a:off x="647640" y="6053040"/>
            <a:ext cx="991800"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2800" b="0" strike="noStrike" spc="-1" dirty="0" smtClean="0">
                <a:solidFill>
                  <a:srgbClr val="7030A0"/>
                </a:solidFill>
                <a:latin typeface="Arial"/>
                <a:ea typeface="Microsoft YaHei"/>
              </a:rPr>
              <a:t>0,1%</a:t>
            </a:r>
            <a:endParaRPr lang="ru-RU" sz="2800" b="0" strike="noStrike" spc="-1" dirty="0">
              <a:latin typeface="Arial"/>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CustomShape 1"/>
          <p:cNvSpPr/>
          <p:nvPr/>
        </p:nvSpPr>
        <p:spPr>
          <a:xfrm>
            <a:off x="5940152" y="824560"/>
            <a:ext cx="3203488" cy="6033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совершенствование муниципального управления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solidFill>
                <a:srgbClr val="FF0000"/>
              </a:solidFill>
              <a:latin typeface="Times New Roman" panose="02020603050405020304" pitchFamily="18" charset="0"/>
              <a:cs typeface="Times New Roman" panose="02020603050405020304" pitchFamily="18" charset="0"/>
            </a:endParaRPr>
          </a:p>
          <a:p>
            <a:pPr lvl="0" algn="just"/>
            <a:r>
              <a:rPr lang="ru-RU" sz="1200" b="1" dirty="0" smtClean="0">
                <a:latin typeface="Times New Roman" panose="02020603050405020304" pitchFamily="18" charset="0"/>
                <a:cs typeface="Times New Roman" panose="02020603050405020304" pitchFamily="18" charset="0"/>
              </a:rPr>
              <a:t>1. Повышение </a:t>
            </a:r>
            <a:r>
              <a:rPr lang="ru-RU" sz="1200" b="1" dirty="0">
                <a:latin typeface="Times New Roman" panose="02020603050405020304" pitchFamily="18" charset="0"/>
                <a:cs typeface="Times New Roman" panose="02020603050405020304" pitchFamily="18" charset="0"/>
              </a:rPr>
              <a:t>открытости и прозрачности деятельности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2.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муниципального управления городского округа «Вуктыл», в том числе формирование компактного, высокопрофессионального, оптимально сбалансированного и эффективного аппарата органов местного самоуправления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3. Повышение </a:t>
            </a:r>
            <a:r>
              <a:rPr lang="ru-RU" sz="1200" b="1" dirty="0">
                <a:latin typeface="Times New Roman" panose="02020603050405020304" pitchFamily="18" charset="0"/>
                <a:cs typeface="Times New Roman" panose="02020603050405020304" pitchFamily="18" charset="0"/>
              </a:rPr>
              <a:t>эффективности и результативности деятельности органов местного самоуправления муниципального образования городского округа «Вуктыл».</a:t>
            </a:r>
          </a:p>
          <a:p>
            <a:pPr lvl="0" algn="just"/>
            <a:r>
              <a:rPr lang="ru-RU" sz="1200" b="1" dirty="0" smtClean="0">
                <a:latin typeface="Times New Roman" panose="02020603050405020304" pitchFamily="18" charset="0"/>
                <a:cs typeface="Times New Roman" panose="02020603050405020304" pitchFamily="18" charset="0"/>
              </a:rPr>
              <a:t>4. Повышение </a:t>
            </a:r>
            <a:r>
              <a:rPr lang="ru-RU" sz="1200" b="1" dirty="0">
                <a:latin typeface="Times New Roman" panose="02020603050405020304" pitchFamily="18" charset="0"/>
                <a:cs typeface="Times New Roman" panose="02020603050405020304" pitchFamily="18" charset="0"/>
              </a:rPr>
              <a:t>качества ведения бухгалтерского, налогового и статистического учета, доходов и расходов бюджетных средств муниципальных учреждений, составление требуемой отчетности и предоставление ее в установленном порядке и сроки.</a:t>
            </a:r>
          </a:p>
          <a:p>
            <a:pPr algn="just"/>
            <a:r>
              <a:rPr lang="ru-RU" sz="1200" b="1" dirty="0" smtClean="0">
                <a:latin typeface="Times New Roman" panose="02020603050405020304" pitchFamily="18" charset="0"/>
                <a:cs typeface="Times New Roman" panose="02020603050405020304" pitchFamily="18" charset="0"/>
              </a:rPr>
              <a:t>5. Улучшение </a:t>
            </a:r>
            <a:r>
              <a:rPr lang="ru-RU" sz="1200" b="1" dirty="0">
                <a:latin typeface="Times New Roman" panose="02020603050405020304" pitchFamily="18" charset="0"/>
                <a:cs typeface="Times New Roman" panose="02020603050405020304" pitchFamily="18" charset="0"/>
              </a:rPr>
              <a:t>технического состояния здания, помещений администрации городского округа «Вуктыл»</a:t>
            </a:r>
            <a:endParaRPr lang="ru-RU" sz="1200" b="1" strike="noStrike" spc="-1" dirty="0">
              <a:latin typeface="Times New Roman" panose="02020603050405020304" pitchFamily="18" charset="0"/>
              <a:cs typeface="Times New Roman" panose="02020603050405020304" pitchFamily="18" charset="0"/>
            </a:endParaRPr>
          </a:p>
        </p:txBody>
      </p:sp>
      <p:sp>
        <p:nvSpPr>
          <p:cNvPr id="615" name="TextShape 5"/>
          <p:cNvSpPr txBox="1"/>
          <p:nvPr/>
        </p:nvSpPr>
        <p:spPr>
          <a:xfrm>
            <a:off x="1187624" y="812344"/>
            <a:ext cx="4176000" cy="299384"/>
          </a:xfrm>
          <a:prstGeom prst="rect">
            <a:avLst/>
          </a:prstGeom>
          <a:noFill/>
          <a:ln>
            <a:noFill/>
          </a:ln>
        </p:spPr>
        <p:txBody>
          <a:bodyPr lIns="90000" tIns="45000" rIns="90000" bIns="45000"/>
          <a:lstStyle/>
          <a:p>
            <a:pPr algn="just">
              <a:lnSpc>
                <a:spcPct val="100000"/>
              </a:lnSpc>
            </a:pPr>
            <a:r>
              <a:rPr lang="ru-RU" sz="1400" b="1" strike="noStrike" spc="-1" dirty="0">
                <a:solidFill>
                  <a:srgbClr val="FF0000"/>
                </a:solidFill>
                <a:latin typeface="Calibri"/>
                <a:ea typeface="Microsoft YaHei"/>
              </a:rPr>
              <a:t>Основные целевые индикаторы и показатели МП</a:t>
            </a:r>
            <a:endParaRPr lang="ru-RU" sz="1400" b="0" strike="noStrike" spc="-1" dirty="0">
              <a:solidFill>
                <a:srgbClr val="FF0000"/>
              </a:solidFill>
              <a:latin typeface="Arial"/>
            </a:endParaRPr>
          </a:p>
        </p:txBody>
      </p:sp>
      <p:sp>
        <p:nvSpPr>
          <p:cNvPr id="617" name="TextShape 6"/>
          <p:cNvSpPr txBox="1"/>
          <p:nvPr/>
        </p:nvSpPr>
        <p:spPr>
          <a:xfrm>
            <a:off x="971600" y="5157192"/>
            <a:ext cx="3862800" cy="432048"/>
          </a:xfrm>
          <a:prstGeom prst="rect">
            <a:avLst/>
          </a:prstGeom>
          <a:noFill/>
          <a:ln>
            <a:noFill/>
          </a:ln>
        </p:spPr>
        <p:txBody>
          <a:bodyPr lIns="90000" tIns="45000" rIns="90000" bIns="45000"/>
          <a:lstStyle/>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graphicFrame>
        <p:nvGraphicFramePr>
          <p:cNvPr id="2" name="Таблица 1"/>
          <p:cNvGraphicFramePr>
            <a:graphicFrameLocks noGrp="1"/>
          </p:cNvGraphicFramePr>
          <p:nvPr>
            <p:extLst>
              <p:ext uri="{D42A27DB-BD31-4B8C-83A1-F6EECF244321}">
                <p14:modId xmlns:p14="http://schemas.microsoft.com/office/powerpoint/2010/main" val="4292549572"/>
              </p:ext>
            </p:extLst>
          </p:nvPr>
        </p:nvGraphicFramePr>
        <p:xfrm>
          <a:off x="107504" y="1096716"/>
          <a:ext cx="5832648" cy="725314"/>
        </p:xfrm>
        <a:graphic>
          <a:graphicData uri="http://schemas.openxmlformats.org/drawingml/2006/table">
            <a:tbl>
              <a:tblPr/>
              <a:tblGrid>
                <a:gridCol w="1877714"/>
                <a:gridCol w="352072"/>
                <a:gridCol w="545710"/>
                <a:gridCol w="469429"/>
                <a:gridCol w="469429"/>
                <a:gridCol w="469429"/>
                <a:gridCol w="381410"/>
                <a:gridCol w="422485"/>
                <a:gridCol w="422485"/>
                <a:gridCol w="422485"/>
              </a:tblGrid>
              <a:tr h="274407">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Показатель (индикатор) (наименование)</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rowSpan="2">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Ед. </a:t>
                      </a:r>
                      <a:br>
                        <a:rPr lang="ru-RU" sz="1000" dirty="0">
                          <a:solidFill>
                            <a:srgbClr val="000000"/>
                          </a:solidFill>
                          <a:effectLst/>
                          <a:latin typeface="Times New Roman" panose="02020603050405020304" pitchFamily="18" charset="0"/>
                          <a:cs typeface="Times New Roman" panose="02020603050405020304" pitchFamily="18" charset="0"/>
                        </a:rPr>
                      </a:br>
                      <a:r>
                        <a:rPr lang="ru-RU" sz="1000" dirty="0">
                          <a:solidFill>
                            <a:srgbClr val="000000"/>
                          </a:solidFill>
                          <a:effectLst/>
                          <a:latin typeface="Times New Roman" panose="02020603050405020304" pitchFamily="18" charset="0"/>
                          <a:cs typeface="Times New Roman" panose="02020603050405020304" pitchFamily="18" charset="0"/>
                        </a:rPr>
                        <a:t>измерения</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gridSpan="8">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Значения показателей</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372745">
                <a:tc vMerge="1">
                  <a:txBody>
                    <a:bodyPr/>
                    <a:lstStyle/>
                    <a:p>
                      <a:endParaRPr lang="ru-RU"/>
                    </a:p>
                  </a:txBody>
                  <a:tcPr/>
                </a:tc>
                <a:tc vMerge="1">
                  <a:txBody>
                    <a:bodyPr/>
                    <a:lstStyle/>
                    <a:p>
                      <a:endParaRPr lang="ru-RU"/>
                    </a:p>
                  </a:txBody>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2015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2016 </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2017</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2018</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2019</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 </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2020</a:t>
                      </a:r>
                    </a:p>
                    <a:p>
                      <a:pPr algn="ctr" rtl="0">
                        <a:lnSpc>
                          <a:spcPct val="100000"/>
                        </a:lnSpc>
                      </a:pPr>
                      <a:r>
                        <a:rPr lang="ru-RU" sz="100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2021</a:t>
                      </a:r>
                    </a:p>
                    <a:p>
                      <a:pPr algn="ctr" rtl="0">
                        <a:lnSpc>
                          <a:spcPct val="100000"/>
                        </a:lnSpc>
                      </a:pPr>
                      <a:r>
                        <a:rPr lang="ru-RU" sz="1000" dirty="0">
                          <a:solidFill>
                            <a:srgbClr val="000000"/>
                          </a:solidFill>
                          <a:effectLst/>
                          <a:latin typeface="Times New Roman" panose="02020603050405020304" pitchFamily="18" charset="0"/>
                          <a:cs typeface="Times New Roman" panose="02020603050405020304" pitchFamily="18" charset="0"/>
                        </a:rPr>
                        <a:t>год</a:t>
                      </a: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1000" dirty="0" smtClean="0">
                          <a:solidFill>
                            <a:srgbClr val="000000"/>
                          </a:solidFill>
                          <a:effectLst/>
                          <a:latin typeface="Times New Roman" panose="02020603050405020304" pitchFamily="18" charset="0"/>
                          <a:cs typeface="Times New Roman" panose="02020603050405020304" pitchFamily="18" charset="0"/>
                        </a:rPr>
                        <a:t>2022 год</a:t>
                      </a:r>
                      <a:endParaRPr lang="ru-RU" sz="1000" dirty="0">
                        <a:solidFill>
                          <a:srgbClr val="000000"/>
                        </a:solidFill>
                        <a:effectLst/>
                        <a:latin typeface="Times New Roman" panose="02020603050405020304" pitchFamily="18" charset="0"/>
                        <a:cs typeface="Times New Roman" panose="02020603050405020304" pitchFamily="18" charset="0"/>
                      </a:endParaRPr>
                    </a:p>
                  </a:txBody>
                  <a:tcPr marL="57857" marR="57857" marT="57857" marB="57857">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3" name="Таблица 2"/>
          <p:cNvGraphicFramePr>
            <a:graphicFrameLocks noGrp="1"/>
          </p:cNvGraphicFramePr>
          <p:nvPr>
            <p:extLst>
              <p:ext uri="{D42A27DB-BD31-4B8C-83A1-F6EECF244321}">
                <p14:modId xmlns:p14="http://schemas.microsoft.com/office/powerpoint/2010/main" val="192880249"/>
              </p:ext>
            </p:extLst>
          </p:nvPr>
        </p:nvGraphicFramePr>
        <p:xfrm>
          <a:off x="107504" y="1844824"/>
          <a:ext cx="5832647" cy="2931658"/>
        </p:xfrm>
        <a:graphic>
          <a:graphicData uri="http://schemas.openxmlformats.org/drawingml/2006/table">
            <a:tbl>
              <a:tblPr/>
              <a:tblGrid>
                <a:gridCol w="1870495"/>
                <a:gridCol w="329241"/>
                <a:gridCol w="531825"/>
                <a:gridCol w="443012"/>
                <a:gridCol w="492236"/>
                <a:gridCol w="492236"/>
                <a:gridCol w="393789"/>
                <a:gridCol w="393789"/>
                <a:gridCol w="443012"/>
                <a:gridCol w="443012"/>
              </a:tblGrid>
              <a:tr h="488902">
                <a:tc gridSpan="10">
                  <a:txBody>
                    <a:bodyPr/>
                    <a:lstStyle/>
                    <a:p>
                      <a:pPr algn="ctr" rtl="0">
                        <a:lnSpc>
                          <a:spcPct val="100000"/>
                        </a:lnSpc>
                      </a:pPr>
                      <a:endParaRPr lang="ru-RU" sz="1000" b="1" dirty="0" smtClean="0">
                        <a:solidFill>
                          <a:srgbClr val="000000"/>
                        </a:solidFill>
                        <a:effectLst/>
                        <a:latin typeface="Times New Roman, serif"/>
                      </a:endParaRPr>
                    </a:p>
                    <a:p>
                      <a:pPr algn="ctr" rtl="0">
                        <a:lnSpc>
                          <a:spcPct val="100000"/>
                        </a:lnSpc>
                      </a:pPr>
                      <a:r>
                        <a:rPr lang="ru-RU" sz="1000" b="1" dirty="0" smtClean="0">
                          <a:solidFill>
                            <a:srgbClr val="000000"/>
                          </a:solidFill>
                          <a:effectLst/>
                          <a:latin typeface="Times New Roman, serif"/>
                        </a:rPr>
                        <a:t>Муниципальная </a:t>
                      </a:r>
                      <a:r>
                        <a:rPr lang="ru-RU" sz="1000" b="1" dirty="0">
                          <a:solidFill>
                            <a:srgbClr val="000000"/>
                          </a:solidFill>
                          <a:effectLst/>
                          <a:latin typeface="Times New Roman, serif"/>
                        </a:rPr>
                        <a:t>программа «Муниципальное управление</a:t>
                      </a:r>
                      <a:r>
                        <a:rPr lang="ru-RU" sz="1000" b="1" dirty="0" smtClean="0">
                          <a:solidFill>
                            <a:srgbClr val="000000"/>
                          </a:solidFill>
                          <a:effectLst/>
                          <a:latin typeface="Times New Roman, serif"/>
                        </a:rPr>
                        <a:t>»</a:t>
                      </a: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hMerge="1">
                  <a:txBody>
                    <a:bodyPr/>
                    <a:lstStyle/>
                    <a:p>
                      <a:pPr algn="ctr" rtl="0">
                        <a:lnSpc>
                          <a:spcPct val="100000"/>
                        </a:lnSpc>
                      </a:pPr>
                      <a:endParaRPr lang="ru-RU" sz="1600" dirty="0">
                        <a:solidFill>
                          <a:srgbClr val="000000"/>
                        </a:solidFill>
                        <a:effectLst/>
                      </a:endParaRPr>
                    </a:p>
                  </a:txBody>
                  <a:tcPr marL="41366" marR="41366" marT="41366" marB="41366">
                    <a:lnL w="9525" cap="flat" cmpd="sng" algn="ctr">
                      <a:solidFill>
                        <a:srgbClr val="FFFFFF"/>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423590">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Удовлетворенность населения деятельностью органов местного самоуправления городского округа (муниципального района)</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64,1</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64,2</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64,4</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776271">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специалистов, прошедших обучение по программам </a:t>
                      </a:r>
                      <a:r>
                        <a:rPr lang="ru-RU" sz="900" dirty="0" smtClean="0">
                          <a:solidFill>
                            <a:srgbClr val="000000"/>
                          </a:solidFill>
                          <a:effectLst/>
                          <a:latin typeface="Times New Roman" panose="02020603050405020304" pitchFamily="18" charset="0"/>
                          <a:cs typeface="Times New Roman" panose="02020603050405020304" pitchFamily="18" charset="0"/>
                        </a:rPr>
                        <a:t>доп. проф. </a:t>
                      </a:r>
                      <a:r>
                        <a:rPr lang="ru-RU" sz="900" dirty="0">
                          <a:solidFill>
                            <a:srgbClr val="000000"/>
                          </a:solidFill>
                          <a:effectLst/>
                          <a:latin typeface="Times New Roman" panose="02020603050405020304" pitchFamily="18" charset="0"/>
                          <a:cs typeface="Times New Roman" panose="02020603050405020304" pitchFamily="18" charset="0"/>
                        </a:rPr>
                        <a:t>образования за счет средств бюджетов всех уровней, от общей численности специалистов администрации городского округа «</a:t>
                      </a:r>
                      <a:r>
                        <a:rPr lang="ru-RU" sz="900" dirty="0" smtClean="0">
                          <a:solidFill>
                            <a:srgbClr val="000000"/>
                          </a:solidFill>
                          <a:effectLst/>
                          <a:latin typeface="Times New Roman" panose="02020603050405020304" pitchFamily="18" charset="0"/>
                          <a:cs typeface="Times New Roman" panose="02020603050405020304" pitchFamily="18" charset="0"/>
                        </a:rPr>
                        <a:t>Вуктыл», являющихся </a:t>
                      </a:r>
                      <a:r>
                        <a:rPr lang="ru-RU" sz="900" dirty="0">
                          <a:solidFill>
                            <a:srgbClr val="000000"/>
                          </a:solidFill>
                          <a:effectLst/>
                          <a:latin typeface="Times New Roman" panose="02020603050405020304" pitchFamily="18" charset="0"/>
                          <a:cs typeface="Times New Roman" panose="02020603050405020304" pitchFamily="18" charset="0"/>
                        </a:rPr>
                        <a:t>юридическими лицами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13</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r h="615493">
                <a:tc>
                  <a:txBody>
                    <a:bodyPr/>
                    <a:lstStyle/>
                    <a:p>
                      <a:pPr algn="just" rtl="0">
                        <a:lnSpc>
                          <a:spcPct val="100000"/>
                        </a:lnSpc>
                      </a:pPr>
                      <a:r>
                        <a:rPr lang="ru-RU" sz="900" dirty="0">
                          <a:solidFill>
                            <a:srgbClr val="000000"/>
                          </a:solidFill>
                          <a:effectLst/>
                          <a:latin typeface="Times New Roman" panose="02020603050405020304" pitchFamily="18" charset="0"/>
                          <a:cs typeface="Times New Roman" panose="02020603050405020304" pitchFamily="18" charset="0"/>
                        </a:rPr>
                        <a:t>Доля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прошедших аттестацию в отчетном периоде, от общей численности </a:t>
                      </a:r>
                      <a:r>
                        <a:rPr lang="ru-RU" sz="900" dirty="0" err="1" smtClean="0">
                          <a:solidFill>
                            <a:srgbClr val="000000"/>
                          </a:solidFill>
                          <a:effectLst/>
                          <a:latin typeface="Times New Roman" panose="02020603050405020304" pitchFamily="18" charset="0"/>
                          <a:cs typeface="Times New Roman" panose="02020603050405020304" pitchFamily="18" charset="0"/>
                        </a:rPr>
                        <a:t>мун</a:t>
                      </a:r>
                      <a:r>
                        <a:rPr lang="ru-RU" sz="900" dirty="0" smtClean="0">
                          <a:solidFill>
                            <a:srgbClr val="000000"/>
                          </a:solidFill>
                          <a:effectLst/>
                          <a:latin typeface="Times New Roman" panose="02020603050405020304" pitchFamily="18" charset="0"/>
                          <a:cs typeface="Times New Roman" panose="02020603050405020304" pitchFamily="18" charset="0"/>
                        </a:rPr>
                        <a:t>. </a:t>
                      </a:r>
                      <a:r>
                        <a:rPr lang="ru-RU" sz="900" dirty="0">
                          <a:solidFill>
                            <a:srgbClr val="000000"/>
                          </a:solidFill>
                          <a:effectLst/>
                          <a:latin typeface="Times New Roman" panose="02020603050405020304" pitchFamily="18" charset="0"/>
                          <a:cs typeface="Times New Roman" panose="02020603050405020304" pitchFamily="18" charset="0"/>
                        </a:rPr>
                        <a:t>служащих, подлежащих аттестации</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rtl="0">
                        <a:lnSpc>
                          <a:spcPct val="100000"/>
                        </a:lnSpc>
                      </a:pPr>
                      <a:r>
                        <a:rPr lang="ru-RU" sz="900">
                          <a:solidFill>
                            <a:srgbClr val="000000"/>
                          </a:solidFill>
                          <a:effectLst/>
                          <a:latin typeface="Times New Roman" panose="02020603050405020304" pitchFamily="18" charset="0"/>
                          <a:cs typeface="Times New Roman" panose="02020603050405020304" pitchFamily="18" charset="0"/>
                        </a:rPr>
                        <a:t>процент</a:t>
                      </a:r>
                    </a:p>
                  </a:txBody>
                  <a:tcPr marL="41366" marR="41366" marT="41366" marB="41366">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a:spcAft>
                          <a:spcPts val="0"/>
                        </a:spcAft>
                      </a:pPr>
                      <a:r>
                        <a:rPr lang="ru-RU" sz="900" dirty="0">
                          <a:effectLst/>
                          <a:latin typeface="Times New Roman" panose="02020603050405020304" pitchFamily="18" charset="0"/>
                          <a:ea typeface="Times New Roman"/>
                          <a:cs typeface="Times New Roman" panose="02020603050405020304" pitchFamily="18" charset="0"/>
                        </a:rPr>
                        <a:t>100</a:t>
                      </a:r>
                    </a:p>
                  </a:txBody>
                  <a:tcPr marL="47625" marR="47625" marT="0" marB="0">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r>
            </a:tbl>
          </a:graphicData>
        </a:graphic>
      </p:graphicFrame>
      <p:graphicFrame>
        <p:nvGraphicFramePr>
          <p:cNvPr id="4" name="Диаграмма 3"/>
          <p:cNvGraphicFramePr/>
          <p:nvPr>
            <p:extLst>
              <p:ext uri="{D42A27DB-BD31-4B8C-83A1-F6EECF244321}">
                <p14:modId xmlns:p14="http://schemas.microsoft.com/office/powerpoint/2010/main" val="3790746977"/>
              </p:ext>
            </p:extLst>
          </p:nvPr>
        </p:nvGraphicFramePr>
        <p:xfrm>
          <a:off x="694924" y="5582880"/>
          <a:ext cx="4416152" cy="1239912"/>
        </p:xfrm>
        <a:graphic>
          <a:graphicData uri="http://schemas.openxmlformats.org/drawingml/2006/chart">
            <c:chart xmlns:c="http://schemas.openxmlformats.org/drawingml/2006/chart" xmlns:r="http://schemas.openxmlformats.org/officeDocument/2006/relationships" r:id="rId3"/>
          </a:graphicData>
        </a:graphic>
      </p:graphicFrame>
      <p:sp>
        <p:nvSpPr>
          <p:cNvPr id="14" name="Заголовок 1"/>
          <p:cNvSpPr txBox="1">
            <a:spLocks/>
          </p:cNvSpPr>
          <p:nvPr/>
        </p:nvSpPr>
        <p:spPr>
          <a:xfrm>
            <a:off x="0" y="3852"/>
            <a:ext cx="9144000" cy="832860"/>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5" name="TextShape 5"/>
          <p:cNvSpPr txBox="1"/>
          <p:nvPr/>
        </p:nvSpPr>
        <p:spPr>
          <a:xfrm>
            <a:off x="396000" y="15098"/>
            <a:ext cx="8352000" cy="626422"/>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«Муниципальное управление»</a:t>
            </a:r>
            <a:endParaRPr lang="ru-RU" sz="2000" b="0" strike="noStrike" spc="-1" dirty="0">
              <a:latin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Таблица 1"/>
          <p:cNvGraphicFramePr>
            <a:graphicFrameLocks noGrp="1"/>
          </p:cNvGraphicFramePr>
          <p:nvPr>
            <p:extLst>
              <p:ext uri="{D42A27DB-BD31-4B8C-83A1-F6EECF244321}">
                <p14:modId xmlns:p14="http://schemas.microsoft.com/office/powerpoint/2010/main" val="3382597519"/>
              </p:ext>
            </p:extLst>
          </p:nvPr>
        </p:nvGraphicFramePr>
        <p:xfrm>
          <a:off x="179512" y="1382165"/>
          <a:ext cx="8784976" cy="5412251"/>
        </p:xfrm>
        <a:graphic>
          <a:graphicData uri="http://schemas.openxmlformats.org/drawingml/2006/table">
            <a:tbl>
              <a:tblPr firstRow="1" bandRow="1">
                <a:tableStyleId>{5C22544A-7EE6-4342-B048-85BDC9FD1C3A}</a:tableStyleId>
              </a:tblPr>
              <a:tblGrid>
                <a:gridCol w="5397540"/>
                <a:gridCol w="1224136"/>
                <a:gridCol w="1152128"/>
                <a:gridCol w="1011172"/>
              </a:tblGrid>
              <a:tr h="331823">
                <a:tc>
                  <a:txBody>
                    <a:bodyPr/>
                    <a:lstStyle/>
                    <a:p>
                      <a:pPr algn="ct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2020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2021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100" b="1" dirty="0" smtClean="0">
                          <a:solidFill>
                            <a:schemeClr val="tx1"/>
                          </a:solidFill>
                          <a:latin typeface="Times New Roman" panose="02020603050405020304" pitchFamily="18" charset="0"/>
                          <a:cs typeface="Times New Roman" panose="02020603050405020304" pitchFamily="18" charset="0"/>
                        </a:rPr>
                        <a:t>2022 год</a:t>
                      </a:r>
                      <a:endParaRPr lang="ru-RU" sz="1100" b="1" dirty="0">
                        <a:solidFill>
                          <a:schemeClr val="tx1"/>
                        </a:solidFill>
                        <a:latin typeface="Times New Roman" panose="02020603050405020304" pitchFamily="18" charset="0"/>
                        <a:cs typeface="Times New Roman" panose="02020603050405020304" pitchFamily="18" charset="0"/>
                      </a:endParaRPr>
                    </a:p>
                  </a:txBody>
                  <a:tcPr/>
                </a:tc>
              </a:tr>
              <a:tr h="531597">
                <a:tc>
                  <a:txBody>
                    <a:bodyPr/>
                    <a:lstStyle/>
                    <a:p>
                      <a:pPr algn="l" fontAlgn="ctr"/>
                      <a:r>
                        <a:rPr lang="ru-RU" sz="11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"Развитие строительства и жилищно-коммунального комплекса, энергосбережение и повышение </a:t>
                      </a:r>
                      <a:r>
                        <a:rPr lang="ru-RU" sz="1100" b="1" i="0" u="none" strike="noStrike" dirty="0" err="1">
                          <a:effectLst/>
                          <a:latin typeface="Times New Roman" panose="02020603050405020304" pitchFamily="18" charset="0"/>
                          <a:cs typeface="Times New Roman" panose="02020603050405020304" pitchFamily="18" charset="0"/>
                        </a:rPr>
                        <a:t>энергоэффективности</a:t>
                      </a:r>
                      <a:r>
                        <a:rPr lang="ru-RU" sz="1100" b="1" i="0" u="none" strike="noStrike" dirty="0">
                          <a:effectLst/>
                          <a:latin typeface="Times New Roman" panose="02020603050405020304" pitchFamily="18" charset="0"/>
                          <a:cs typeface="Times New Roman" panose="02020603050405020304" pitchFamily="18" charset="0"/>
                        </a:rPr>
                        <a:t>"</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75 </a:t>
                      </a:r>
                      <a:r>
                        <a:rPr lang="ru-RU" sz="1100" b="1" i="0" u="none" strike="noStrike" dirty="0" smtClean="0">
                          <a:effectLst/>
                          <a:latin typeface="Times New Roman" panose="02020603050405020304" pitchFamily="18" charset="0"/>
                          <a:cs typeface="Times New Roman" panose="02020603050405020304" pitchFamily="18" charset="0"/>
                        </a:rPr>
                        <a:t>023 278,88</a:t>
                      </a:r>
                      <a:endParaRPr lang="ru-RU" sz="1100" b="1"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53 405 716,66</a:t>
                      </a:r>
                    </a:p>
                  </a:txBody>
                  <a:tcPr marL="9525" marR="9525" marT="9525" marB="0" anchor="ctr"/>
                </a:tc>
                <a:tc>
                  <a:txBody>
                    <a:bodyPr/>
                    <a:lstStyle/>
                    <a:p>
                      <a:pPr algn="ctr" fontAlgn="ctr"/>
                      <a:r>
                        <a:rPr lang="ru-RU" sz="1100" b="1" i="0" u="none" strike="noStrike" dirty="0">
                          <a:effectLst/>
                          <a:latin typeface="Times New Roman" panose="02020603050405020304" pitchFamily="18" charset="0"/>
                          <a:cs typeface="Times New Roman" panose="02020603050405020304" pitchFamily="18" charset="0"/>
                        </a:rPr>
                        <a:t>54 734 744,06</a:t>
                      </a:r>
                    </a:p>
                  </a:txBody>
                  <a:tcPr marL="9525" marR="9525" marT="9525" marB="0" anchor="ctr"/>
                </a:tc>
              </a:tr>
              <a:tr h="35742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Подпрограмма 1 "Содержание и развитие жилищно-коммунального и городского хозяйства"</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72 713 414,83</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47 765 913,61</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48 245 627,01</a:t>
                      </a:r>
                    </a:p>
                  </a:txBody>
                  <a:tcPr marL="9525" marR="9525" marT="9525" marB="0" anchor="ctr"/>
                </a:tc>
              </a:tr>
              <a:tr h="33182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Благоустройство территории городского округа "Вуктыл"</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25 950 188,00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8 387 045,00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8 390 595,00</a:t>
                      </a:r>
                    </a:p>
                  </a:txBody>
                  <a:tcPr marL="9525" marR="9525" marT="9525" marB="0" anchor="ctr"/>
                </a:tc>
              </a:tr>
              <a:tr h="35742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Реализация социально-значимых проектов МО ГО "Вуктыл" в рамках проекта "Народный бюджет"</a:t>
                      </a:r>
                    </a:p>
                  </a:txBody>
                  <a:tcPr marL="9525" marR="9525" marT="9525" marB="0" anchor="ctr"/>
                </a:tc>
                <a:tc>
                  <a:txBody>
                    <a:bodyPr/>
                    <a:lstStyle/>
                    <a:p>
                      <a:pPr algn="ctr" fontAlgn="ctr"/>
                      <a:r>
                        <a:rPr lang="ru-RU" sz="1100" b="0" i="0" u="none" strike="noStrike" dirty="0" smtClean="0">
                          <a:effectLst/>
                          <a:latin typeface="Times New Roman" panose="02020603050405020304" pitchFamily="18" charset="0"/>
                          <a:cs typeface="Times New Roman" panose="02020603050405020304" pitchFamily="18" charset="0"/>
                        </a:rPr>
                        <a:t>589 400,00</a:t>
                      </a:r>
                      <a:endParaRPr lang="ru-RU" sz="1100" b="0" i="0" u="none" strike="noStrike" dirty="0">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5742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Обеспечение деятельности муниципального бюджетного учреждения "Локомотив"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41 939 874,17</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36 464 179,61</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36 537 629,01</a:t>
                      </a:r>
                    </a:p>
                  </a:txBody>
                  <a:tcPr marL="9525" marR="9525" marT="9525" marB="0" anchor="ctr"/>
                </a:tc>
              </a:tr>
              <a:tr h="35742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Субсидия на погашение кредиторской задолженности прошлых лет</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1 282 988,66</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331823">
                <a:tc>
                  <a:txBody>
                    <a:bodyPr/>
                    <a:lstStyle/>
                    <a:p>
                      <a:pPr algn="l" fontAlgn="ctr"/>
                      <a:r>
                        <a:rPr lang="ru-RU" sz="1100" b="0" i="0" u="none" strike="noStrike" dirty="0">
                          <a:effectLst/>
                          <a:latin typeface="Times New Roman" panose="02020603050405020304" pitchFamily="18" charset="0"/>
                          <a:cs typeface="Times New Roman" panose="02020603050405020304" pitchFamily="18" charset="0"/>
                        </a:rPr>
                        <a:t>Капитальный ремонт (ремонт) объектов коммунального хозяйства и инженерной инфраструктуры, в том числе сетей электро-, тепло-, водоснабжения, водоотведения, ливневой и дренажной канализации (в том числе ремонт и восстановление колодцев, решеток ливневой канализации) </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1 250 000,00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1 500 000,00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1 900 000,00</a:t>
                      </a:r>
                    </a:p>
                  </a:txBody>
                  <a:tcPr marL="9525" marR="9525" marT="9525" marB="0" anchor="ctr"/>
                </a:tc>
              </a:tr>
              <a:tr h="705771">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Демонтаж бесхозяйных объектов коммунального хозяйства и инженерных сетей</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100 000,00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100 000,00</a:t>
                      </a:r>
                    </a:p>
                  </a:txBody>
                  <a:tcPr marL="9525" marR="9525" marT="9525" marB="0" anchor="ctr"/>
                </a:tc>
              </a:tr>
              <a:tr h="331823">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Осуществление переданных государственных полномочий по возмещению убытков, возникающих в результате государственного регулирования цен на топливо твердое, реализуемое гражданам и используемое для нужд отопления</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843 964,00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844 689,00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847 403,00</a:t>
                      </a:r>
                    </a:p>
                  </a:txBody>
                  <a:tcPr marL="9525" marR="9525" marT="9525" marB="0" anchor="ctr"/>
                </a:tc>
              </a:tr>
              <a:tr h="531597">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Оснащение объектов муниципальной собственности приборами учета энергетических ресурсов</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577 000,00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325 000,00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325 000,00</a:t>
                      </a:r>
                    </a:p>
                  </a:txBody>
                  <a:tcPr marL="9525" marR="9525" marT="9525" marB="0" anchor="ctr"/>
                </a:tc>
              </a:tr>
              <a:tr h="357422">
                <a:tc>
                  <a:txBody>
                    <a:bodyPr/>
                    <a:lstStyle/>
                    <a:p>
                      <a:pPr algn="l" fontAlgn="ctr"/>
                      <a:r>
                        <a:rPr lang="ru-RU" sz="1100" b="0" i="0" u="none" strike="noStrike">
                          <a:effectLst/>
                          <a:latin typeface="Times New Roman" panose="02020603050405020304" pitchFamily="18" charset="0"/>
                          <a:cs typeface="Times New Roman" panose="02020603050405020304" pitchFamily="18" charset="0"/>
                        </a:rPr>
                        <a:t>Замена ламп накаливания на энергосберегающие</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80 000,00</a:t>
                      </a:r>
                    </a:p>
                  </a:txBody>
                  <a:tcPr marL="9525" marR="9525" marT="9525" marB="0" anchor="ctr"/>
                </a:tc>
                <a:tc>
                  <a:txBody>
                    <a:bodyPr/>
                    <a:lstStyle/>
                    <a:p>
                      <a:pPr algn="ctr" fontAlgn="ctr"/>
                      <a:r>
                        <a:rPr lang="ru-RU" sz="1100" b="0" i="0" u="none" strike="noStrike">
                          <a:effectLst/>
                          <a:latin typeface="Times New Roman" panose="02020603050405020304" pitchFamily="18" charset="0"/>
                          <a:cs typeface="Times New Roman" panose="02020603050405020304" pitchFamily="18" charset="0"/>
                        </a:rPr>
                        <a:t>145 000,00</a:t>
                      </a:r>
                    </a:p>
                  </a:txBody>
                  <a:tcPr marL="9525" marR="9525" marT="9525" marB="0" anchor="ctr"/>
                </a:tc>
                <a:tc>
                  <a:txBody>
                    <a:bodyPr/>
                    <a:lstStyle/>
                    <a:p>
                      <a:pPr algn="ctr" fontAlgn="ctr"/>
                      <a:r>
                        <a:rPr lang="ru-RU" sz="1100" b="0" i="0" u="none" strike="noStrike" dirty="0">
                          <a:effectLst/>
                          <a:latin typeface="Times New Roman" panose="02020603050405020304" pitchFamily="18" charset="0"/>
                          <a:cs typeface="Times New Roman" panose="02020603050405020304" pitchFamily="18" charset="0"/>
                        </a:rPr>
                        <a:t>145 000,00</a:t>
                      </a:r>
                    </a:p>
                  </a:txBody>
                  <a:tcPr marL="9525" marR="9525" marT="9525" marB="0" anchor="ctr"/>
                </a:tc>
              </a:tr>
            </a:tbl>
          </a:graphicData>
        </a:graphic>
      </p:graphicFrame>
      <p:sp>
        <p:nvSpPr>
          <p:cNvPr id="7" name="Заголовок 1"/>
          <p:cNvSpPr txBox="1">
            <a:spLocks/>
          </p:cNvSpPr>
          <p:nvPr/>
        </p:nvSpPr>
        <p:spPr>
          <a:xfrm>
            <a:off x="0" y="3852"/>
            <a:ext cx="9144000" cy="126490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3277146469"/>
              </p:ext>
            </p:extLst>
          </p:nvPr>
        </p:nvGraphicFramePr>
        <p:xfrm>
          <a:off x="179512" y="1391858"/>
          <a:ext cx="8820980" cy="3092243"/>
        </p:xfrm>
        <a:graphic>
          <a:graphicData uri="http://schemas.openxmlformats.org/drawingml/2006/table">
            <a:tbl>
              <a:tblPr firstRow="1" bandRow="1">
                <a:tableStyleId>{5C22544A-7EE6-4342-B048-85BDC9FD1C3A}</a:tableStyleId>
              </a:tblPr>
              <a:tblGrid>
                <a:gridCol w="4533444"/>
                <a:gridCol w="1512168"/>
                <a:gridCol w="1296144"/>
                <a:gridCol w="1479224"/>
              </a:tblGrid>
              <a:tr h="239934">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2019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28243">
                <a:tc>
                  <a:txBody>
                    <a:bodyPr/>
                    <a:lstStyle/>
                    <a:p>
                      <a:pPr algn="l" fontAlgn="ctr"/>
                      <a:r>
                        <a:rPr lang="ru-RU" sz="1200" b="1" i="0" u="none" strike="noStrike">
                          <a:effectLst/>
                          <a:latin typeface="Times New Roman" panose="02020603050405020304" pitchFamily="18" charset="0"/>
                          <a:cs typeface="Times New Roman" panose="02020603050405020304" pitchFamily="18" charset="0"/>
                        </a:rPr>
                        <a:t>Подпрограмма 2 "Строительство, реконструкция объектов социальной и коммунальной сферы"</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2 309 864,05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5 639 803,05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6 489 117,05</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Реализация проекта "Газификация жилых домов с. Дутово"</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488199">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Оборудование жилых домов внутридомовым (внутриквартирным) оборудованием, разработка проектно-сметной документации, в том числе получение технических условий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1 489 117,05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1 489 117,05</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1 489 117,05</a:t>
                      </a:r>
                    </a:p>
                  </a:txBody>
                  <a:tcPr marL="9525" marR="9525" marT="9525" marB="0" anchor="ctr"/>
                </a:tc>
              </a:tr>
              <a:tr h="648155">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Строительство водовода "Подчерье-Вуктыл"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370 747,00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150 686,00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212878">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Актуализация схем теплоснабжения, водоснабжения и водоотведения</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r>
              <a:tr h="648155">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Реконструкция коммунальной инфраструктуры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4 000 000,00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5 000 000,00</a:t>
                      </a:r>
                    </a:p>
                  </a:txBody>
                  <a:tcPr marL="9525" marR="9525" marT="9525" marB="0" anchor="ctr"/>
                </a:tc>
              </a:tr>
            </a:tbl>
          </a:graphicData>
        </a:graphic>
      </p:graphicFrame>
      <p:sp>
        <p:nvSpPr>
          <p:cNvPr id="5" name="TextShape 3"/>
          <p:cNvSpPr txBox="1"/>
          <p:nvPr/>
        </p:nvSpPr>
        <p:spPr>
          <a:xfrm>
            <a:off x="2483768" y="4725144"/>
            <a:ext cx="3862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CE181E"/>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graphicFrame>
        <p:nvGraphicFramePr>
          <p:cNvPr id="4" name="Диаграмма 3"/>
          <p:cNvGraphicFramePr/>
          <p:nvPr>
            <p:extLst>
              <p:ext uri="{D42A27DB-BD31-4B8C-83A1-F6EECF244321}">
                <p14:modId xmlns:p14="http://schemas.microsoft.com/office/powerpoint/2010/main" val="3154315442"/>
              </p:ext>
            </p:extLst>
          </p:nvPr>
        </p:nvGraphicFramePr>
        <p:xfrm>
          <a:off x="2123728" y="5116056"/>
          <a:ext cx="4416152" cy="1671960"/>
        </p:xfrm>
        <a:graphic>
          <a:graphicData uri="http://schemas.openxmlformats.org/drawingml/2006/chart">
            <c:chart xmlns:c="http://schemas.openxmlformats.org/drawingml/2006/chart" xmlns:r="http://schemas.openxmlformats.org/officeDocument/2006/relationships" r:id="rId3"/>
          </a:graphicData>
        </a:graphic>
      </p:graphicFrame>
      <p:sp>
        <p:nvSpPr>
          <p:cNvPr id="7" name="Заголовок 1"/>
          <p:cNvSpPr txBox="1">
            <a:spLocks/>
          </p:cNvSpPr>
          <p:nvPr/>
        </p:nvSpPr>
        <p:spPr>
          <a:xfrm>
            <a:off x="0" y="3852"/>
            <a:ext cx="9144000" cy="1336916"/>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96000" y="15098"/>
            <a:ext cx="8352000" cy="132567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 руб.</a:t>
            </a:r>
            <a:endParaRPr lang="ru-RU" sz="2000" b="0" strike="noStrike" spc="-1" dirty="0">
              <a:latin typeface="Arial"/>
            </a:endParaRPr>
          </a:p>
        </p:txBody>
      </p:sp>
    </p:spTree>
    <p:extLst>
      <p:ext uri="{BB962C8B-B14F-4D97-AF65-F5344CB8AC3E}">
        <p14:creationId xmlns:p14="http://schemas.microsoft.com/office/powerpoint/2010/main" val="305166045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CustomShape 1"/>
          <p:cNvSpPr/>
          <p:nvPr/>
        </p:nvSpPr>
        <p:spPr>
          <a:xfrm>
            <a:off x="34296" y="1119320"/>
            <a:ext cx="9143640" cy="209365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 повышение качества и надежности предоставления жилищно-коммунальных и бытовых услуг, стимулирование энергосбережения и повышения энергетической эффективности, активизация процессов строительства и обновления коммунальной инфраструктуры в городском округе «Вуктыл».</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Задачи муниципальной программы</a:t>
            </a:r>
            <a:r>
              <a:rPr lang="ru-RU" sz="1400" b="1" strike="noStrike" spc="-1" dirty="0">
                <a:solidFill>
                  <a:srgbClr val="FFFF00"/>
                </a:solidFill>
                <a:latin typeface="Times New Roman" panose="02020603050405020304" pitchFamily="18" charset="0"/>
                <a:ea typeface="Microsoft YaHei"/>
                <a:cs typeface="Times New Roman" panose="02020603050405020304" pitchFamily="18" charset="0"/>
              </a:rPr>
              <a:t>:</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качества и надежности предоставления жилищно-коммунальных и бытовых услуг.</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00"/>
                </a:solidFill>
                <a:latin typeface="Times New Roman" panose="02020603050405020304" pitchFamily="18" charset="0"/>
                <a:ea typeface="Microsoft YaHei"/>
                <a:cs typeface="Times New Roman" panose="02020603050405020304" pitchFamily="18" charset="0"/>
              </a:rPr>
              <a:t>2. Создание комфортных условий гражданам, проживающим на селе, путем газификации сельских населенных пунктов городского округа «Вуктыл», создание условий для активизации процессов обновления коммунальной инфраструктуры</a:t>
            </a:r>
            <a:endParaRPr lang="ru-RU" sz="1400" b="0" strike="noStrike" spc="-1" dirty="0">
              <a:latin typeface="Times New Roman" panose="02020603050405020304" pitchFamily="18" charset="0"/>
              <a:cs typeface="Times New Roman" panose="02020603050405020304" pitchFamily="18" charset="0"/>
            </a:endParaRPr>
          </a:p>
        </p:txBody>
      </p:sp>
      <p:sp>
        <p:nvSpPr>
          <p:cNvPr id="624" name="CustomShape 2"/>
          <p:cNvSpPr/>
          <p:nvPr/>
        </p:nvSpPr>
        <p:spPr>
          <a:xfrm>
            <a:off x="1860480" y="3212976"/>
            <a:ext cx="4690800" cy="30636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400" b="1" strike="noStrike" spc="-1" dirty="0">
                <a:solidFill>
                  <a:srgbClr val="FF0000"/>
                </a:solidFill>
                <a:latin typeface="Times New Roman" panose="02020603050405020304" pitchFamily="18" charset="0"/>
                <a:ea typeface="Microsoft YaHei"/>
                <a:cs typeface="Times New Roman" panose="02020603050405020304" pitchFamily="18" charset="0"/>
              </a:rPr>
              <a:t>Основные целевые индикаторы и показатели программы</a:t>
            </a:r>
            <a:endParaRPr lang="ru-RU" sz="1400" b="0" strike="noStrike" spc="-1" dirty="0">
              <a:solidFill>
                <a:srgbClr val="FF0000"/>
              </a:solidFill>
              <a:latin typeface="Times New Roman" panose="02020603050405020304" pitchFamily="18" charset="0"/>
              <a:cs typeface="Times New Roman" panose="02020603050405020304" pitchFamily="18" charset="0"/>
            </a:endParaRPr>
          </a:p>
        </p:txBody>
      </p:sp>
      <p:graphicFrame>
        <p:nvGraphicFramePr>
          <p:cNvPr id="627" name="Table 4"/>
          <p:cNvGraphicFramePr/>
          <p:nvPr>
            <p:extLst>
              <p:ext uri="{D42A27DB-BD31-4B8C-83A1-F6EECF244321}">
                <p14:modId xmlns:p14="http://schemas.microsoft.com/office/powerpoint/2010/main" val="1710995480"/>
              </p:ext>
            </p:extLst>
          </p:nvPr>
        </p:nvGraphicFramePr>
        <p:xfrm>
          <a:off x="237020" y="4077072"/>
          <a:ext cx="8708342" cy="2468880"/>
        </p:xfrm>
        <a:graphic>
          <a:graphicData uri="http://schemas.openxmlformats.org/drawingml/2006/table">
            <a:tbl>
              <a:tblPr/>
              <a:tblGrid>
                <a:gridCol w="2989990"/>
                <a:gridCol w="832409"/>
                <a:gridCol w="530385"/>
                <a:gridCol w="528710"/>
                <a:gridCol w="528710"/>
                <a:gridCol w="115400"/>
                <a:gridCol w="604719"/>
                <a:gridCol w="115400"/>
                <a:gridCol w="529045"/>
                <a:gridCol w="605388"/>
                <a:gridCol w="721793"/>
                <a:gridCol w="606393"/>
              </a:tblGrid>
              <a:tr h="432360">
                <a:tc>
                  <a:txBody>
                    <a:bodyPr/>
                    <a:lstStyle/>
                    <a:p>
                      <a:pPr algn="ctr"/>
                      <a:r>
                        <a:rPr lang="ru-RU" sz="1200" b="1" strike="noStrike" spc="-1" dirty="0">
                          <a:latin typeface="Times New Roman" panose="02020603050405020304" pitchFamily="18" charset="0"/>
                          <a:ea typeface="Times New Roman"/>
                          <a:cs typeface="Times New Roman" panose="02020603050405020304" pitchFamily="18" charset="0"/>
                        </a:rPr>
                        <a:t>Показатель   (индикатор)   (наименование)</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err="1">
                          <a:latin typeface="Times New Roman" panose="02020603050405020304" pitchFamily="18" charset="0"/>
                          <a:cs typeface="Times New Roman" panose="02020603050405020304" pitchFamily="18" charset="0"/>
                        </a:rPr>
                        <a:t>ед.из</a:t>
                      </a:r>
                      <a:r>
                        <a:rPr lang="ru-RU" sz="1200" b="1" strike="noStrike" spc="-1" dirty="0">
                          <a:latin typeface="Times New Roman" panose="02020603050405020304" pitchFamily="18" charset="0"/>
                          <a:cs typeface="Times New Roman" panose="02020603050405020304" pitchFamily="18" charset="0"/>
                        </a:rPr>
                        <a:t>.</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2017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gridSpan="2">
                  <a:txBody>
                    <a:bodyPr/>
                    <a:lstStyle/>
                    <a:p>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6633"/>
                    </a:solidFill>
                  </a:tcPr>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432360">
                <a:tc gridSpan="11">
                  <a:txBody>
                    <a:bodyPr/>
                    <a:lstStyle/>
                    <a:p>
                      <a:pPr algn="ctr"/>
                      <a:r>
                        <a:rPr lang="ru-RU" sz="1200" b="1" strike="noStrike" spc="-1">
                          <a:latin typeface="Times New Roman" panose="02020603050405020304" pitchFamily="18" charset="0"/>
                          <a:cs typeface="Times New Roman" panose="02020603050405020304" pitchFamily="18" charset="0"/>
                        </a:rPr>
                        <a:t>Муниципальная программа «Развитие строительства и жилищно-коммунального комплекса, энергосбережение и повышение энергоэффективности»</a:t>
                      </a:r>
                      <a:endParaRPr lang="ru-RU" sz="1200" b="0" strike="noStrike" spc="-1">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endParaRPr lang="ru-RU" sz="1200" b="0" strike="noStrike" spc="-1">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263160">
                <a:tc>
                  <a:txBody>
                    <a:bodyPr/>
                    <a:lstStyle/>
                    <a:p>
                      <a:r>
                        <a:rPr lang="ru-RU" sz="1200" b="0" strike="noStrike" spc="-1">
                          <a:latin typeface="Times New Roman" panose="02020603050405020304" pitchFamily="18" charset="0"/>
                          <a:cs typeface="Times New Roman" panose="02020603050405020304" pitchFamily="18" charset="0"/>
                        </a:rPr>
                        <a:t>Доля тепловых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47,9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51,1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45</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dirty="0">
                          <a:latin typeface="Times New Roman" panose="02020603050405020304" pitchFamily="18" charset="0"/>
                          <a:cs typeface="Times New Roman" panose="02020603050405020304" pitchFamily="18" charset="0"/>
                        </a:rPr>
                        <a:t>38,8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32,7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26,59</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Доля уличных водопроводных сетей нуждающихся в замене</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процент</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2,9</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3,3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4,3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3,8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4,8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4,8</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432360">
                <a:tc>
                  <a:txBody>
                    <a:bodyPr/>
                    <a:lstStyle/>
                    <a:p>
                      <a:r>
                        <a:rPr lang="ru-RU" sz="1200" b="0" strike="noStrike" spc="-1">
                          <a:latin typeface="Times New Roman" panose="02020603050405020304" pitchFamily="18" charset="0"/>
                          <a:cs typeface="Times New Roman" panose="02020603050405020304" pitchFamily="18" charset="0"/>
                        </a:rPr>
                        <a:t>Количество объектов строительства (реконструкции), введенных в эксплуатацию</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единиц</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gridSpan="2">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r>
            </a:tbl>
          </a:graphicData>
        </a:graphic>
      </p:graphicFrame>
      <p:sp>
        <p:nvSpPr>
          <p:cNvPr id="8" name="Заголовок 1"/>
          <p:cNvSpPr txBox="1">
            <a:spLocks/>
          </p:cNvSpPr>
          <p:nvPr/>
        </p:nvSpPr>
        <p:spPr>
          <a:xfrm>
            <a:off x="0" y="3852"/>
            <a:ext cx="9144000" cy="976876"/>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9" name="TextShape 5"/>
          <p:cNvSpPr txBox="1"/>
          <p:nvPr/>
        </p:nvSpPr>
        <p:spPr>
          <a:xfrm>
            <a:off x="396000" y="15098"/>
            <a:ext cx="8352000" cy="96563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Развитие строительства и жилищно-коммунального комплекса, энергосбережение и повышение </a:t>
            </a:r>
            <a:r>
              <a:rPr lang="ru-RU" sz="2000" b="1" spc="-1" dirty="0" err="1" smtClean="0">
                <a:solidFill>
                  <a:srgbClr val="21409A"/>
                </a:solidFill>
                <a:latin typeface="Times New Roman"/>
              </a:rPr>
              <a:t>энергоэффективности</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2" name="Table 2"/>
          <p:cNvGraphicFramePr/>
          <p:nvPr>
            <p:extLst>
              <p:ext uri="{D42A27DB-BD31-4B8C-83A1-F6EECF244321}">
                <p14:modId xmlns:p14="http://schemas.microsoft.com/office/powerpoint/2010/main" val="354093601"/>
              </p:ext>
            </p:extLst>
          </p:nvPr>
        </p:nvGraphicFramePr>
        <p:xfrm>
          <a:off x="107504" y="877363"/>
          <a:ext cx="8856985" cy="4421505"/>
        </p:xfrm>
        <a:graphic>
          <a:graphicData uri="http://schemas.openxmlformats.org/drawingml/2006/table">
            <a:tbl>
              <a:tblPr/>
              <a:tblGrid>
                <a:gridCol w="5443814"/>
                <a:gridCol w="1209736"/>
                <a:gridCol w="1108925"/>
                <a:gridCol w="1094510"/>
              </a:tblGrid>
              <a:tr h="244744">
                <a:tc>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334823">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11 172 560,31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26 382 606,13</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17166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Подпрограмма 1 "Управление и распоряжение муниципальным имуществом"</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11 172 560,31</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14 040 538,82</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17 137 052,51</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334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Списание муниципального имущества, признанного непригодным по результатам инвентаризации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29 200,00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497986">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работ по изготовлению технических  и кадастровых паспортов, технических планов на объекты недвижимого муниципального имущества, выявленного бесхозяйного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98 000,00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17166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Регистрация права собственности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171661">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работ по проведению оценки стоимости муниципального имущества</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334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работ по проведению кадастровых работ для обеспечения кадастровыми паспортами земельных участков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320 000,00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9966"/>
                    </a:solidFill>
                  </a:tcPr>
                </a:tc>
              </a:tr>
              <a:tr h="334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Организация работ по лесоустройству и постановке на государственный кадастровый учет лесных участков, находящихся в муниципальной  собственности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473 695,00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a:solidFill>
                        <a:srgbClr val="FFFFFF"/>
                      </a:solidFill>
                    </a:lnB>
                    <a:solidFill>
                      <a:srgbClr val="FFCC99"/>
                    </a:solidFill>
                  </a:tcPr>
                </a:tc>
              </a:tr>
              <a:tr h="334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Приобретение в муниципальную собственность имущества (основных средств, материальных запасов)</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123 150,00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334823">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Проведение ремонта, реконструкции объектов муниципального имущества, изготовление проектно-сметной документации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2 566 965,79</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2 741 599,30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2 147 990,85</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171661">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Содержание и обслуживание муниципального имущества </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7 825 244,52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10 625 244,52</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14 789 061,66</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171661">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Подпрограмма 2 «Развитие градостроительной деятельности»</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9966"/>
                    </a:solidFill>
                  </a:tcPr>
                </a:tc>
              </a:tr>
              <a:tr h="334823">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Разработка и утверждение  генерального плана  МОГО «Вуктыл»  и Правил землепользования и застройки МОГО «Вуктыл»</a:t>
                      </a:r>
                    </a:p>
                  </a:txBody>
                  <a:tcPr marL="9525" marR="9525" marT="9525"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12 342 067,31</a:t>
                      </a:r>
                    </a:p>
                  </a:txBody>
                  <a:tcPr marL="9525" marR="9525" marT="9525" marB="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FF9966"/>
                    </a:solidFill>
                  </a:tcPr>
                </a:tc>
              </a:tr>
            </a:tbl>
          </a:graphicData>
        </a:graphic>
      </p:graphicFrame>
      <p:sp>
        <p:nvSpPr>
          <p:cNvPr id="9" name="TextShape 4"/>
          <p:cNvSpPr txBox="1"/>
          <p:nvPr/>
        </p:nvSpPr>
        <p:spPr>
          <a:xfrm>
            <a:off x="396000" y="5517232"/>
            <a:ext cx="2375984" cy="936104"/>
          </a:xfrm>
          <a:prstGeom prst="rect">
            <a:avLst/>
          </a:prstGeom>
          <a:noFill/>
          <a:ln>
            <a:noFill/>
          </a:ln>
        </p:spPr>
        <p:txBody>
          <a:bodyPr lIns="90000" tIns="45000" rIns="90000" bIns="45000"/>
          <a:lstStyle/>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C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solidFill>
                <a:srgbClr val="C00000"/>
              </a:solidFill>
              <a:latin typeface="Times New Roman" panose="02020603050405020304" pitchFamily="18" charset="0"/>
              <a:cs typeface="Times New Roman" panose="02020603050405020304" pitchFamily="18" charset="0"/>
            </a:endParaRPr>
          </a:p>
        </p:txBody>
      </p:sp>
      <p:graphicFrame>
        <p:nvGraphicFramePr>
          <p:cNvPr id="10" name="Диаграмма 9"/>
          <p:cNvGraphicFramePr/>
          <p:nvPr>
            <p:extLst>
              <p:ext uri="{D42A27DB-BD31-4B8C-83A1-F6EECF244321}">
                <p14:modId xmlns:p14="http://schemas.microsoft.com/office/powerpoint/2010/main" val="3669470814"/>
              </p:ext>
            </p:extLst>
          </p:nvPr>
        </p:nvGraphicFramePr>
        <p:xfrm>
          <a:off x="3203848" y="5373216"/>
          <a:ext cx="3888432" cy="1440160"/>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2"/>
            <a:ext cx="9144000" cy="688844"/>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sp>
        <p:nvSpPr>
          <p:cNvPr id="3" name="TextBox 2"/>
          <p:cNvSpPr txBox="1"/>
          <p:nvPr/>
        </p:nvSpPr>
        <p:spPr>
          <a:xfrm>
            <a:off x="8388424" y="539438"/>
            <a:ext cx="477118" cy="369332"/>
          </a:xfrm>
          <a:prstGeom prst="rect">
            <a:avLst/>
          </a:prstGeom>
          <a:noFill/>
        </p:spPr>
        <p:txBody>
          <a:bodyPr wrap="none" rtlCol="0">
            <a:spAutoFit/>
          </a:bodyPr>
          <a:lstStyle/>
          <a:p>
            <a:r>
              <a:rPr lang="ru-RU" sz="1200" b="1" dirty="0">
                <a:latin typeface="Times New Roman" panose="02020603050405020304" pitchFamily="18" charset="0"/>
                <a:cs typeface="Times New Roman" panose="02020603050405020304" pitchFamily="18" charset="0"/>
              </a:rPr>
              <a:t>р</a:t>
            </a:r>
            <a:r>
              <a:rPr lang="ru-RU" sz="1200" b="1" dirty="0" smtClean="0">
                <a:latin typeface="Times New Roman" panose="02020603050405020304" pitchFamily="18" charset="0"/>
                <a:cs typeface="Times New Roman" panose="02020603050405020304" pitchFamily="18" charset="0"/>
              </a:rPr>
              <a:t>уб</a:t>
            </a:r>
            <a:r>
              <a:rPr lang="ru-RU" dirty="0" smtClean="0"/>
              <a:t>.</a:t>
            </a:r>
            <a:endParaRPr lang="ru-RU"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CustomShape 1"/>
          <p:cNvSpPr/>
          <p:nvPr/>
        </p:nvSpPr>
        <p:spPr>
          <a:xfrm>
            <a:off x="125280" y="765000"/>
            <a:ext cx="8767200" cy="1007816"/>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Цели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эффективности управления и распоряжения муниципальным имуществом. </a:t>
            </a:r>
          </a:p>
          <a:p>
            <a:r>
              <a:rPr lang="ru-RU" sz="1200" b="1" dirty="0">
                <a:latin typeface="Times New Roman" panose="02020603050405020304" pitchFamily="18" charset="0"/>
                <a:cs typeface="Times New Roman" panose="02020603050405020304" pitchFamily="18" charset="0"/>
              </a:rPr>
              <a:t>2. Обеспечение территории муниципального образования городского округа «Вуктыл» (далее – МОГО «Вуктыл») актуальной градостроительной деятельностью</a:t>
            </a:r>
            <a:endParaRPr lang="ru-RU" sz="1200" b="1" strike="noStrike" spc="-1" dirty="0">
              <a:latin typeface="Times New Roman" panose="02020603050405020304" pitchFamily="18" charset="0"/>
              <a:cs typeface="Times New Roman" panose="02020603050405020304" pitchFamily="18" charset="0"/>
            </a:endParaRPr>
          </a:p>
        </p:txBody>
      </p:sp>
      <p:sp>
        <p:nvSpPr>
          <p:cNvPr id="635" name="CustomShape 2"/>
          <p:cNvSpPr/>
          <p:nvPr/>
        </p:nvSpPr>
        <p:spPr>
          <a:xfrm>
            <a:off x="108512" y="1556792"/>
            <a:ext cx="8767200" cy="1296144"/>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b="0" strike="noStrike" spc="-1" dirty="0">
              <a:latin typeface="Times New Roman" panose="02020603050405020304" pitchFamily="18" charset="0"/>
              <a:cs typeface="Times New Roman" panose="02020603050405020304" pitchFamily="18" charset="0"/>
            </a:endParaRPr>
          </a:p>
          <a:p>
            <a:pPr algn="just"/>
            <a:r>
              <a:rPr lang="ru-RU" sz="1200" b="1" dirty="0">
                <a:latin typeface="Times New Roman" panose="02020603050405020304" pitchFamily="18" charset="0"/>
                <a:cs typeface="Times New Roman" panose="02020603050405020304" pitchFamily="18" charset="0"/>
              </a:rPr>
              <a:t>1. Обеспечение эффективности использования и распоряжения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2. Обеспечение улучшения и сохранения технического и функционального состояния муниципального имущества.</a:t>
            </a:r>
          </a:p>
          <a:p>
            <a:pPr algn="just"/>
            <a:r>
              <a:rPr lang="ru-RU" sz="1200" b="1" dirty="0">
                <a:latin typeface="Times New Roman" panose="02020603050405020304" pitchFamily="18" charset="0"/>
                <a:cs typeface="Times New Roman" panose="02020603050405020304" pitchFamily="18" charset="0"/>
              </a:rPr>
              <a:t>3. Обеспечение реализации полномочий в сфере управления муниципальным имуществом.</a:t>
            </a:r>
          </a:p>
          <a:p>
            <a:pPr algn="just"/>
            <a:r>
              <a:rPr lang="ru-RU" sz="1200" b="1" dirty="0">
                <a:latin typeface="Times New Roman" panose="02020603050405020304" pitchFamily="18" charset="0"/>
                <a:cs typeface="Times New Roman" panose="02020603050405020304" pitchFamily="18" charset="0"/>
              </a:rPr>
              <a:t>4. Создание  условий  для  осуществления   градостроительной деятельности</a:t>
            </a:r>
            <a:endParaRPr lang="ru-RU" sz="1200" b="1" strike="noStrike" spc="-1" dirty="0">
              <a:latin typeface="Times New Roman" panose="02020603050405020304" pitchFamily="18" charset="0"/>
              <a:cs typeface="Times New Roman" panose="02020603050405020304" pitchFamily="18" charset="0"/>
            </a:endParaRPr>
          </a:p>
        </p:txBody>
      </p:sp>
      <p:sp>
        <p:nvSpPr>
          <p:cNvPr id="636" name="CustomShape 3"/>
          <p:cNvSpPr/>
          <p:nvPr/>
        </p:nvSpPr>
        <p:spPr>
          <a:xfrm>
            <a:off x="467776" y="2852936"/>
            <a:ext cx="8208448" cy="52020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Основные целевые </a:t>
            </a:r>
            <a:r>
              <a:rPr lang="ru-RU" sz="1200" b="1" strike="noStrike" spc="-1" dirty="0" smtClean="0">
                <a:solidFill>
                  <a:srgbClr val="0000FF"/>
                </a:solidFill>
                <a:latin typeface="Times New Roman" panose="02020603050405020304" pitchFamily="18" charset="0"/>
                <a:ea typeface="Microsoft YaHei"/>
                <a:cs typeface="Times New Roman" panose="02020603050405020304" pitchFamily="18" charset="0"/>
              </a:rPr>
              <a:t> индикаторы </a:t>
            </a:r>
            <a:r>
              <a:rPr lang="ru-RU" sz="1200" b="1" strike="noStrike" spc="-1" dirty="0">
                <a:solidFill>
                  <a:srgbClr val="0000FF"/>
                </a:solidFill>
                <a:latin typeface="Times New Roman" panose="02020603050405020304" pitchFamily="18" charset="0"/>
                <a:ea typeface="Microsoft YaHei"/>
                <a:cs typeface="Times New Roman" panose="02020603050405020304" pitchFamily="18" charset="0"/>
              </a:rPr>
              <a:t>и показатели МП</a:t>
            </a:r>
            <a:endParaRPr lang="ru-RU" sz="1200" b="0" strike="noStrike" spc="-1" dirty="0">
              <a:latin typeface="Times New Roman" panose="02020603050405020304" pitchFamily="18" charset="0"/>
              <a:cs typeface="Times New Roman" panose="02020603050405020304" pitchFamily="18" charset="0"/>
            </a:endParaRPr>
          </a:p>
        </p:txBody>
      </p:sp>
      <p:sp>
        <p:nvSpPr>
          <p:cNvPr id="10" name="Заголовок 1"/>
          <p:cNvSpPr txBox="1">
            <a:spLocks/>
          </p:cNvSpPr>
          <p:nvPr/>
        </p:nvSpPr>
        <p:spPr>
          <a:xfrm>
            <a:off x="0" y="3852"/>
            <a:ext cx="9144000" cy="688844"/>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1" name="TextShape 5"/>
          <p:cNvSpPr txBox="1"/>
          <p:nvPr/>
        </p:nvSpPr>
        <p:spPr>
          <a:xfrm>
            <a:off x="396000" y="15098"/>
            <a:ext cx="8352000" cy="677598"/>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 имуществом</a:t>
            </a:r>
            <a:r>
              <a:rPr lang="ru-RU" sz="2000" b="1" strike="noStrike" spc="-1" dirty="0" smtClean="0">
                <a:solidFill>
                  <a:srgbClr val="21409A"/>
                </a:solidFill>
                <a:latin typeface="Times New Roman"/>
              </a:rPr>
              <a:t>»</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1327117294"/>
              </p:ext>
            </p:extLst>
          </p:nvPr>
        </p:nvGraphicFramePr>
        <p:xfrm>
          <a:off x="827584" y="3373136"/>
          <a:ext cx="7560840" cy="311212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Shape 1"/>
          <p:cNvSpPr txBox="1"/>
          <p:nvPr/>
        </p:nvSpPr>
        <p:spPr>
          <a:xfrm>
            <a:off x="281784" y="5124760"/>
            <a:ext cx="8110800" cy="511200"/>
          </a:xfrm>
          <a:prstGeom prst="rect">
            <a:avLst/>
          </a:prstGeom>
          <a:noFill/>
          <a:ln>
            <a:noFill/>
          </a:ln>
        </p:spPr>
        <p:txBody>
          <a:bodyPr lIns="90000" tIns="45000" rIns="90000" bIns="45000"/>
          <a:lstStyle/>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4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4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400" b="0" strike="noStrike" spc="-1" dirty="0">
              <a:latin typeface="Times New Roman" panose="02020603050405020304" pitchFamily="18" charset="0"/>
              <a:cs typeface="Times New Roman" panose="02020603050405020304" pitchFamily="18" charset="0"/>
            </a:endParaRPr>
          </a:p>
        </p:txBody>
      </p:sp>
      <p:sp>
        <p:nvSpPr>
          <p:cNvPr id="11"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 руб.</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1420676835"/>
              </p:ext>
            </p:extLst>
          </p:nvPr>
        </p:nvGraphicFramePr>
        <p:xfrm>
          <a:off x="168712" y="2564904"/>
          <a:ext cx="8784976" cy="2416810"/>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Муниципальная программа городского округа "Вуктыл" "Управление муниципальными финансами и муниципальным долгом городского округа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14 860 453,55</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13 456 725,13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13 235 795,13</a:t>
                      </a:r>
                    </a:p>
                  </a:txBody>
                  <a:tcPr marL="9525" marR="9525" marT="9525" marB="0" anchor="ctr"/>
                </a:tc>
              </a:tr>
              <a:tr h="370840">
                <a:tc>
                  <a:txBody>
                    <a:bodyPr/>
                    <a:lstStyle/>
                    <a:p>
                      <a:pPr algn="l" fontAlgn="ctr"/>
                      <a:r>
                        <a:rPr lang="ru-RU" sz="1200" b="1" i="0" u="none" strike="noStrike">
                          <a:solidFill>
                            <a:schemeClr val="tx1"/>
                          </a:solidFill>
                          <a:effectLst/>
                          <a:latin typeface="Times New Roman" panose="02020603050405020304" pitchFamily="18" charset="0"/>
                          <a:cs typeface="Times New Roman" panose="02020603050405020304" pitchFamily="18" charset="0"/>
                        </a:rPr>
                        <a:t>Подпрограмма 2 "Организация и обеспечение бюджетного процесса в городском округе "Вуктыл"</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4 772 400,00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5 247 420,00</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5 040 990,00</a:t>
                      </a:r>
                    </a:p>
                  </a:txBody>
                  <a:tcPr marL="9525" marR="9525" marT="9525" marB="0" anchor="ctr"/>
                </a:tc>
              </a:tr>
              <a:tr h="370840">
                <a:tc>
                  <a:txBody>
                    <a:bodyPr/>
                    <a:lstStyle/>
                    <a:p>
                      <a:pPr algn="l" fontAlgn="ctr"/>
                      <a:r>
                        <a:rPr lang="ru-RU" sz="1200" b="0" i="0" u="none" strike="noStrike">
                          <a:solidFill>
                            <a:schemeClr val="tx1"/>
                          </a:solidFill>
                          <a:effectLst/>
                          <a:latin typeface="Times New Roman" panose="02020603050405020304" pitchFamily="18" charset="0"/>
                          <a:cs typeface="Times New Roman" panose="02020603050405020304" pitchFamily="18" charset="0"/>
                        </a:rPr>
                        <a:t>Обслуживание муниципального долга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4 772 400,00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5 247 420,00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5 040 990,00</a:t>
                      </a:r>
                    </a:p>
                  </a:txBody>
                  <a:tcPr marL="9525" marR="9525" marT="9525" marB="0" anchor="ctr"/>
                </a:tc>
              </a:tr>
              <a:tr h="370840">
                <a:tc>
                  <a:txBody>
                    <a:bodyPr/>
                    <a:lstStyle/>
                    <a:p>
                      <a:pPr algn="l" fontAlgn="ctr"/>
                      <a:r>
                        <a:rPr lang="ru-RU" sz="1200" b="1" i="0" u="none" strike="noStrike" dirty="0">
                          <a:solidFill>
                            <a:schemeClr val="tx1"/>
                          </a:solidFill>
                          <a:effectLst/>
                          <a:latin typeface="Times New Roman" panose="02020603050405020304" pitchFamily="18" charset="0"/>
                          <a:cs typeface="Times New Roman" panose="02020603050405020304" pitchFamily="18" charset="0"/>
                        </a:rPr>
                        <a:t>Подпрограмма 3 "Обеспечение реализации муниципальной программы"</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10 088 053,55</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8 209 305,13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8 194 805,13</a:t>
                      </a:r>
                    </a:p>
                  </a:txBody>
                  <a:tcPr marL="9525" marR="9525" marT="9525" marB="0" anchor="ctr"/>
                </a:tc>
              </a:tr>
              <a:tr h="370840">
                <a:tc>
                  <a:txBody>
                    <a:bodyPr/>
                    <a:lstStyle/>
                    <a:p>
                      <a:pPr algn="l" fontAlgn="ctr"/>
                      <a:r>
                        <a:rPr lang="ru-RU" sz="1200" b="0" i="0" u="none" strike="noStrike" dirty="0">
                          <a:solidFill>
                            <a:schemeClr val="tx1"/>
                          </a:solidFill>
                          <a:effectLst/>
                          <a:latin typeface="Times New Roman" panose="02020603050405020304" pitchFamily="18" charset="0"/>
                          <a:cs typeface="Times New Roman" panose="02020603050405020304" pitchFamily="18" charset="0"/>
                        </a:rPr>
                        <a:t>Реализация функций аппарата исполнителей и участников программы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10 088 053,55</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8 209 305,13</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8 194 805,13</a:t>
                      </a:r>
                    </a:p>
                  </a:txBody>
                  <a:tcPr marL="9525" marR="9525" marT="9525" marB="0" anchor="ctr"/>
                </a:tc>
              </a:tr>
            </a:tbl>
          </a:graphicData>
        </a:graphic>
      </p:graphicFrame>
      <p:graphicFrame>
        <p:nvGraphicFramePr>
          <p:cNvPr id="7" name="Диаграмма 6"/>
          <p:cNvGraphicFramePr/>
          <p:nvPr>
            <p:extLst>
              <p:ext uri="{D42A27DB-BD31-4B8C-83A1-F6EECF244321}">
                <p14:modId xmlns:p14="http://schemas.microsoft.com/office/powerpoint/2010/main" val="2663705363"/>
              </p:ext>
            </p:extLst>
          </p:nvPr>
        </p:nvGraphicFramePr>
        <p:xfrm>
          <a:off x="2195736" y="5688256"/>
          <a:ext cx="3672408" cy="1144984"/>
        </p:xfrm>
        <a:graphic>
          <a:graphicData uri="http://schemas.openxmlformats.org/drawingml/2006/chart">
            <c:chart xmlns:c="http://schemas.openxmlformats.org/drawingml/2006/chart" xmlns:r="http://schemas.openxmlformats.org/officeDocument/2006/relationships" r:id="rId4"/>
          </a:graphicData>
        </a:graphic>
      </p:graphicFrame>
      <p:sp>
        <p:nvSpPr>
          <p:cNvPr id="14" name="CustomShape 1"/>
          <p:cNvSpPr/>
          <p:nvPr/>
        </p:nvSpPr>
        <p:spPr>
          <a:xfrm>
            <a:off x="288000" y="1055990"/>
            <a:ext cx="8855640" cy="14328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 обеспечение устойчивости и сбалансированности бюджета муниципального образования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400" b="1" strike="noStrike"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4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1. Повышение эффективности управления муниципальными финансами в городском округе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2. Обеспечение сбалансированности бюджетной системы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1" strike="noStrike" spc="-1" dirty="0" smtClean="0">
                <a:solidFill>
                  <a:srgbClr val="000000"/>
                </a:solidFill>
                <a:latin typeface="Times New Roman" panose="02020603050405020304" pitchFamily="18" charset="0"/>
                <a:ea typeface="Microsoft YaHei"/>
                <a:cs typeface="Times New Roman" panose="02020603050405020304" pitchFamily="18" charset="0"/>
              </a:rPr>
              <a:t>3.Обеспечение </a:t>
            </a: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реализации подпрограмм, основных мероприятий и мероприятий программы в соответствии с установленными сроками и задачами.</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1742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48" name="Table 2"/>
          <p:cNvGraphicFramePr/>
          <p:nvPr>
            <p:extLst>
              <p:ext uri="{D42A27DB-BD31-4B8C-83A1-F6EECF244321}">
                <p14:modId xmlns:p14="http://schemas.microsoft.com/office/powerpoint/2010/main" val="3936180717"/>
              </p:ext>
            </p:extLst>
          </p:nvPr>
        </p:nvGraphicFramePr>
        <p:xfrm>
          <a:off x="108000" y="1484784"/>
          <a:ext cx="8906400" cy="5218303"/>
        </p:xfrm>
        <a:graphic>
          <a:graphicData uri="http://schemas.openxmlformats.org/drawingml/2006/table">
            <a:tbl>
              <a:tblPr>
                <a:tableStyleId>{3C2FFA5D-87B4-456A-9821-1D502468CF0F}</a:tableStyleId>
              </a:tblPr>
              <a:tblGrid>
                <a:gridCol w="2822312"/>
                <a:gridCol w="865088"/>
                <a:gridCol w="622816"/>
                <a:gridCol w="630666"/>
                <a:gridCol w="640676"/>
                <a:gridCol w="709749"/>
                <a:gridCol w="660030"/>
                <a:gridCol w="653023"/>
                <a:gridCol w="651020"/>
                <a:gridCol w="651020"/>
              </a:tblGrid>
              <a:tr h="440336">
                <a:tc>
                  <a:txBody>
                    <a:bodyPr/>
                    <a:lstStyle/>
                    <a:p>
                      <a:pPr algn="ctr"/>
                      <a:r>
                        <a:rPr lang="ru-RU" sz="1200" b="1" strike="noStrike" spc="-1" dirty="0">
                          <a:latin typeface="Times New Roman" panose="02020603050405020304" pitchFamily="18" charset="0"/>
                          <a:cs typeface="Times New Roman" panose="02020603050405020304" pitchFamily="18" charset="0"/>
                        </a:rPr>
                        <a:t>Показатель   (индикатор)   (наименование)</a:t>
                      </a:r>
                    </a:p>
                  </a:txBody>
                  <a:tcPr marL="90000" marR="90000"/>
                </a:tc>
                <a:tc>
                  <a:txBody>
                    <a:bodyPr/>
                    <a:lstStyle/>
                    <a:p>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tc>
                <a:tc>
                  <a:txBody>
                    <a:bodyPr/>
                    <a:lstStyle/>
                    <a:p>
                      <a:r>
                        <a:rPr lang="ru-RU" sz="1200" b="1" strike="noStrike" spc="-1" dirty="0">
                          <a:latin typeface="Times New Roman" panose="02020603050405020304" pitchFamily="18" charset="0"/>
                          <a:cs typeface="Times New Roman" panose="02020603050405020304" pitchFamily="18" charset="0"/>
                        </a:rPr>
                        <a:t>2015</a:t>
                      </a:r>
                    </a:p>
                  </a:txBody>
                  <a:tcPr marL="90000" marR="90000"/>
                </a:tc>
                <a:tc>
                  <a:txBody>
                    <a:bodyPr/>
                    <a:lstStyle/>
                    <a:p>
                      <a:r>
                        <a:rPr lang="ru-RU" sz="1200" b="1" strike="noStrike" spc="-1" dirty="0">
                          <a:latin typeface="Times New Roman" panose="02020603050405020304" pitchFamily="18" charset="0"/>
                          <a:cs typeface="Times New Roman" panose="02020603050405020304" pitchFamily="18" charset="0"/>
                        </a:rPr>
                        <a:t>2016</a:t>
                      </a:r>
                    </a:p>
                  </a:txBody>
                  <a:tcPr marL="90000" marR="90000"/>
                </a:tc>
                <a:tc>
                  <a:txBody>
                    <a:bodyPr/>
                    <a:lstStyle/>
                    <a:p>
                      <a:r>
                        <a:rPr lang="ru-RU" sz="1200" b="1" strike="noStrike" spc="-1">
                          <a:latin typeface="Times New Roman" panose="02020603050405020304" pitchFamily="18" charset="0"/>
                          <a:cs typeface="Times New Roman" panose="02020603050405020304" pitchFamily="18" charset="0"/>
                        </a:rPr>
                        <a:t>2017</a:t>
                      </a:r>
                    </a:p>
                  </a:txBody>
                  <a:tcPr marL="90000" marR="90000"/>
                </a:tc>
                <a:tc>
                  <a:txBody>
                    <a:bodyPr/>
                    <a:lstStyle/>
                    <a:p>
                      <a:r>
                        <a:rPr lang="ru-RU" sz="1200" b="1" strike="noStrike" spc="-1">
                          <a:latin typeface="Times New Roman" panose="02020603050405020304" pitchFamily="18" charset="0"/>
                          <a:cs typeface="Times New Roman" panose="02020603050405020304" pitchFamily="18" charset="0"/>
                        </a:rPr>
                        <a:t>2018</a:t>
                      </a:r>
                    </a:p>
                  </a:txBody>
                  <a:tcPr marL="90000" marR="90000"/>
                </a:tc>
                <a:tc>
                  <a:txBody>
                    <a:bodyPr/>
                    <a:lstStyle/>
                    <a:p>
                      <a:r>
                        <a:rPr lang="ru-RU" sz="1200" b="1" strike="noStrike" spc="-1">
                          <a:latin typeface="Times New Roman" panose="02020603050405020304" pitchFamily="18" charset="0"/>
                          <a:cs typeface="Times New Roman" panose="02020603050405020304" pitchFamily="18" charset="0"/>
                        </a:rPr>
                        <a:t>2019</a:t>
                      </a:r>
                    </a:p>
                  </a:txBody>
                  <a:tcPr marL="90000" marR="90000"/>
                </a:tc>
                <a:tc>
                  <a:txBody>
                    <a:bodyPr/>
                    <a:lstStyle/>
                    <a:p>
                      <a:r>
                        <a:rPr lang="ru-RU" sz="1200" b="1" strike="noStrike" spc="-1">
                          <a:latin typeface="Times New Roman" panose="02020603050405020304" pitchFamily="18" charset="0"/>
                          <a:cs typeface="Times New Roman" panose="02020603050405020304" pitchFamily="18" charset="0"/>
                        </a:rPr>
                        <a:t>2020</a:t>
                      </a:r>
                    </a:p>
                  </a:txBody>
                  <a:tcPr marL="90000" marR="90000"/>
                </a:tc>
                <a:tc>
                  <a:txBody>
                    <a:bodyPr/>
                    <a:lstStyle/>
                    <a:p>
                      <a:r>
                        <a:rPr lang="ru-RU" sz="1200" b="1" strike="noStrike" spc="-1" dirty="0">
                          <a:latin typeface="Times New Roman" panose="02020603050405020304" pitchFamily="18" charset="0"/>
                          <a:cs typeface="Times New Roman" panose="02020603050405020304" pitchFamily="18" charset="0"/>
                        </a:rPr>
                        <a:t>2021</a:t>
                      </a:r>
                    </a:p>
                  </a:txBody>
                  <a:tcPr marL="90000" marR="90000"/>
                </a:tc>
                <a:tc>
                  <a:txBody>
                    <a:bodyPr/>
                    <a:lstStyle/>
                    <a:p>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tc>
              </a:tr>
              <a:tr h="440336">
                <a:tc gridSpan="8">
                  <a:txBody>
                    <a:bodyPr/>
                    <a:lstStyle/>
                    <a:p>
                      <a:pPr algn="ctr"/>
                      <a:r>
                        <a:rPr lang="ru-RU" sz="1200" b="1" strike="noStrike" spc="-1" dirty="0">
                          <a:latin typeface="Times New Roman" panose="02020603050405020304" pitchFamily="18" charset="0"/>
                          <a:cs typeface="Times New Roman" panose="02020603050405020304" pitchFamily="18" charset="0"/>
                        </a:rPr>
                        <a:t>Муниципальная программа «Управление муниципальными финансами и муниципальным долгом городского округа «Вуктыл»</a:t>
                      </a:r>
                    </a:p>
                  </a:txBody>
                  <a:tcPr marL="90000" marR="90000"/>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33A3A3"/>
                    </a:solidFill>
                  </a:tcPr>
                </a:tc>
                <a:tc>
                  <a:txBody>
                    <a:bodyPr/>
                    <a:lstStyle/>
                    <a:p>
                      <a:endParaRPr lang="ru-RU" sz="1200">
                        <a:latin typeface="Times New Roman" panose="02020603050405020304" pitchFamily="18" charset="0"/>
                        <a:cs typeface="Times New Roman" panose="02020603050405020304" pitchFamily="18" charset="0"/>
                      </a:endParaRPr>
                    </a:p>
                  </a:txBody>
                  <a:tcPr marL="90000" marR="90000"/>
                </a:tc>
                <a:tc>
                  <a:txBody>
                    <a:bodyPr/>
                    <a:lstStyle/>
                    <a:p>
                      <a:endParaRPr lang="ru-RU" sz="1200">
                        <a:latin typeface="Times New Roman" panose="02020603050405020304" pitchFamily="18" charset="0"/>
                        <a:cs typeface="Times New Roman" panose="02020603050405020304" pitchFamily="18" charset="0"/>
                      </a:endParaRPr>
                    </a:p>
                  </a:txBody>
                  <a:tcPr marL="90000" marR="90000"/>
                </a:tc>
              </a:tr>
              <a:tr h="745800">
                <a:tc>
                  <a:txBody>
                    <a:bodyPr/>
                    <a:lstStyle/>
                    <a:p>
                      <a:pPr algn="just" fontAlgn="base">
                        <a:spcAft>
                          <a:spcPts val="0"/>
                        </a:spcAft>
                      </a:pPr>
                      <a:r>
                        <a:rPr lang="ru-RU" sz="1200" dirty="0">
                          <a:solidFill>
                            <a:srgbClr val="000000"/>
                          </a:solidFill>
                          <a:effectLst/>
                          <a:latin typeface="Times New Roman"/>
                          <a:ea typeface="Times New Roman"/>
                        </a:rPr>
                        <a:t>Удельный вес расходов бюджета </a:t>
                      </a:r>
                      <a:r>
                        <a:rPr lang="ru-RU" sz="1200" dirty="0" smtClean="0">
                          <a:solidFill>
                            <a:srgbClr val="00000A"/>
                          </a:solidFill>
                          <a:effectLst/>
                          <a:latin typeface="Times New Roman"/>
                          <a:ea typeface="Times New Roman"/>
                        </a:rPr>
                        <a:t>МО ГО</a:t>
                      </a:r>
                      <a:r>
                        <a:rPr lang="ru-RU" sz="1200" dirty="0" smtClean="0">
                          <a:solidFill>
                            <a:srgbClr val="000000"/>
                          </a:solidFill>
                          <a:effectLst/>
                          <a:latin typeface="Times New Roman"/>
                          <a:ea typeface="Times New Roman"/>
                        </a:rPr>
                        <a:t> </a:t>
                      </a:r>
                      <a:r>
                        <a:rPr lang="ru-RU" sz="1200" dirty="0">
                          <a:solidFill>
                            <a:srgbClr val="000000"/>
                          </a:solidFill>
                          <a:effectLst/>
                          <a:latin typeface="Times New Roman"/>
                          <a:ea typeface="Times New Roman"/>
                        </a:rPr>
                        <a:t>«Вуктыл», представленных в виде муниципальных программ</a:t>
                      </a:r>
                      <a:endParaRPr lang="ru-RU" sz="1200" dirty="0">
                        <a:solidFill>
                          <a:srgbClr val="00000A"/>
                        </a:solidFill>
                        <a:effectLst/>
                        <a:latin typeface="Times New Roman"/>
                        <a:ea typeface="Times New Roman"/>
                      </a:endParaRPr>
                    </a:p>
                  </a:txBody>
                  <a:tcPr marL="28575" marR="47625" marT="0" marB="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fontAlgn="base">
                        <a:spcAft>
                          <a:spcPts val="0"/>
                        </a:spcAft>
                      </a:pPr>
                      <a:r>
                        <a:rPr lang="ru-RU" sz="1200" dirty="0">
                          <a:solidFill>
                            <a:schemeClr val="tx1"/>
                          </a:solidFill>
                          <a:effectLst/>
                          <a:latin typeface="Times New Roman"/>
                          <a:ea typeface="Times New Roman"/>
                        </a:rPr>
                        <a:t>95,0</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98,0</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99,0</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99,3</a:t>
                      </a:r>
                    </a:p>
                  </a:txBody>
                  <a:tcPr marL="17780" marR="17780" marT="0" marB="0"/>
                </a:tc>
              </a:tr>
              <a:tr h="610199">
                <a:tc>
                  <a:txBody>
                    <a:bodyPr/>
                    <a:lstStyle/>
                    <a:p>
                      <a:pPr algn="just" fontAlgn="base">
                        <a:spcAft>
                          <a:spcPts val="0"/>
                        </a:spcAft>
                      </a:pPr>
                      <a:r>
                        <a:rPr lang="ru-RU" sz="1200" dirty="0">
                          <a:solidFill>
                            <a:srgbClr val="00000A"/>
                          </a:solidFill>
                          <a:effectLst/>
                          <a:latin typeface="Times New Roman"/>
                          <a:ea typeface="Times New Roman"/>
                        </a:rPr>
                        <a:t>Доля налоговых и неналоговых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объему доходов</a:t>
                      </a:r>
                    </a:p>
                  </a:txBody>
                  <a:tcPr marL="28575" marR="47625" marT="0" marB="0"/>
                </a:tc>
                <a:tc>
                  <a:txBody>
                    <a:bodyPr/>
                    <a:lstStyle/>
                    <a:p>
                      <a:pPr algn="ctr"/>
                      <a:r>
                        <a:rPr lang="ru-RU" sz="1200" strike="noStrike" spc="-1" dirty="0">
                          <a:latin typeface="Times New Roman" panose="02020603050405020304" pitchFamily="18" charset="0"/>
                          <a:cs typeface="Times New Roman" panose="02020603050405020304" pitchFamily="18" charset="0"/>
                        </a:rPr>
                        <a:t>процент</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fontAlgn="base">
                        <a:spcAft>
                          <a:spcPts val="0"/>
                        </a:spcAft>
                      </a:pPr>
                      <a:r>
                        <a:rPr lang="ru-RU" sz="1200">
                          <a:solidFill>
                            <a:schemeClr val="tx1"/>
                          </a:solidFill>
                          <a:effectLst/>
                          <a:latin typeface="Times New Roman"/>
                          <a:ea typeface="Times New Roman"/>
                        </a:rPr>
                        <a:t>33,0</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37,0</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37,2</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39,7</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39,8</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37,5</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37,5</a:t>
                      </a:r>
                    </a:p>
                  </a:txBody>
                  <a:tcPr marL="17780" marR="17780" marT="0" marB="0"/>
                </a:tc>
              </a:tr>
              <a:tr h="884371">
                <a:tc>
                  <a:txBody>
                    <a:bodyPr/>
                    <a:lstStyle/>
                    <a:p>
                      <a:pPr algn="just" fontAlgn="base">
                        <a:spcAft>
                          <a:spcPts val="0"/>
                        </a:spcAft>
                      </a:pPr>
                      <a:r>
                        <a:rPr lang="ru-RU" sz="1200" dirty="0">
                          <a:solidFill>
                            <a:srgbClr val="00000A"/>
                          </a:solidFill>
                          <a:effectLst/>
                          <a:latin typeface="Times New Roman"/>
                          <a:ea typeface="Times New Roman"/>
                        </a:rPr>
                        <a:t>Отношение объема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к общему годовому объему доходов бюджета </a:t>
                      </a:r>
                      <a:r>
                        <a:rPr lang="ru-RU" sz="1200" dirty="0" smtClean="0">
                          <a:solidFill>
                            <a:srgbClr val="00000A"/>
                          </a:solidFill>
                          <a:effectLst/>
                          <a:latin typeface="Times New Roman"/>
                          <a:ea typeface="Times New Roman"/>
                        </a:rPr>
                        <a:t>МО ГО «Вуктыл</a:t>
                      </a:r>
                      <a:r>
                        <a:rPr lang="ru-RU" sz="1200" dirty="0">
                          <a:solidFill>
                            <a:srgbClr val="00000A"/>
                          </a:solidFill>
                          <a:effectLst/>
                          <a:latin typeface="Times New Roman"/>
                          <a:ea typeface="Times New Roman"/>
                        </a:rPr>
                        <a:t>» без учета объема безвозмездных поступлений</a:t>
                      </a:r>
                    </a:p>
                  </a:txBody>
                  <a:tcPr marL="28575" marR="47625" marT="0" marB="0"/>
                </a:tc>
                <a:tc>
                  <a:txBody>
                    <a:bodyPr/>
                    <a:lstStyle/>
                    <a:p>
                      <a:pPr algn="ctr"/>
                      <a:r>
                        <a:rPr lang="ru-RU" sz="1200" strike="noStrike" spc="-1">
                          <a:latin typeface="Times New Roman" panose="02020603050405020304" pitchFamily="18" charset="0"/>
                          <a:cs typeface="Times New Roman" panose="02020603050405020304" pitchFamily="18" charset="0"/>
                        </a:rPr>
                        <a:t>процент</a:t>
                      </a:r>
                      <a:endParaRPr lang="ru-RU" sz="1200" b="0" strike="noStrike" spc="-1">
                        <a:latin typeface="Times New Roman" panose="02020603050405020304" pitchFamily="18" charset="0"/>
                        <a:cs typeface="Times New Roman" panose="02020603050405020304" pitchFamily="18" charset="0"/>
                      </a:endParaRPr>
                    </a:p>
                  </a:txBody>
                  <a:tcPr marL="90000" marR="90000"/>
                </a:tc>
                <a:tc>
                  <a:txBody>
                    <a:bodyPr/>
                    <a:lstStyle/>
                    <a:p>
                      <a:pPr algn="ctr" fontAlgn="base">
                        <a:spcAft>
                          <a:spcPts val="0"/>
                        </a:spcAft>
                      </a:pPr>
                      <a:r>
                        <a:rPr lang="ru-RU" sz="1200">
                          <a:solidFill>
                            <a:schemeClr val="tx1"/>
                          </a:solidFill>
                          <a:effectLst/>
                          <a:latin typeface="Times New Roman"/>
                          <a:ea typeface="Times New Roman"/>
                        </a:rPr>
                        <a:t>10,1</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11,1</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14,4</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12,5</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13,5</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13,7</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13,5</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13,3</a:t>
                      </a:r>
                    </a:p>
                  </a:txBody>
                  <a:tcPr marL="17780" marR="17780" marT="0" marB="0"/>
                </a:tc>
              </a:tr>
              <a:tr h="884371">
                <a:tc>
                  <a:txBody>
                    <a:bodyPr/>
                    <a:lstStyle/>
                    <a:p>
                      <a:pPr algn="just" fontAlgn="base">
                        <a:spcAft>
                          <a:spcPts val="0"/>
                        </a:spcAft>
                      </a:pPr>
                      <a:r>
                        <a:rPr lang="ru-RU" sz="1200" dirty="0">
                          <a:solidFill>
                            <a:srgbClr val="000000"/>
                          </a:solidFill>
                          <a:effectLst/>
                          <a:latin typeface="Times New Roman"/>
                          <a:ea typeface="Times New Roman"/>
                        </a:rPr>
                        <a:t>Расходы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на содержание работников органов местного самоуправления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tc>
                <a:tc>
                  <a:txBody>
                    <a:bodyPr/>
                    <a:lstStyle/>
                    <a:p>
                      <a:pPr algn="ct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fontAlgn="base">
                        <a:spcAft>
                          <a:spcPts val="0"/>
                        </a:spcAft>
                      </a:pPr>
                      <a:r>
                        <a:rPr lang="ru-RU" sz="1200">
                          <a:solidFill>
                            <a:schemeClr val="tx1"/>
                          </a:solidFill>
                          <a:effectLst/>
                          <a:latin typeface="Times New Roman"/>
                          <a:ea typeface="Times New Roman"/>
                        </a:rPr>
                        <a:t>5,9</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6,6</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7,0</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7,6</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7,8</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7,8</a:t>
                      </a:r>
                    </a:p>
                  </a:txBody>
                  <a:tcPr marL="17780" marR="17780" marT="0" marB="0"/>
                </a:tc>
              </a:tr>
              <a:tr h="1179162">
                <a:tc>
                  <a:txBody>
                    <a:bodyPr/>
                    <a:lstStyle/>
                    <a:p>
                      <a:pPr algn="just" fontAlgn="base">
                        <a:spcAft>
                          <a:spcPts val="0"/>
                        </a:spcAft>
                      </a:pPr>
                      <a:r>
                        <a:rPr lang="ru-RU" sz="1200" dirty="0">
                          <a:solidFill>
                            <a:srgbClr val="000000"/>
                          </a:solidFill>
                          <a:effectLst/>
                          <a:latin typeface="Times New Roman"/>
                          <a:ea typeface="Times New Roman"/>
                        </a:rPr>
                        <a:t>Налоговые и неналоговые доходы бюджета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 (за исключением поступлений налоговых доходов по дополнительным нормативам отчислений) в расчете на одного жителя  </a:t>
                      </a:r>
                      <a:r>
                        <a:rPr lang="ru-RU" sz="1200" dirty="0" smtClean="0">
                          <a:solidFill>
                            <a:srgbClr val="000000"/>
                          </a:solidFill>
                          <a:effectLst/>
                          <a:latin typeface="Times New Roman"/>
                          <a:ea typeface="Times New Roman"/>
                        </a:rPr>
                        <a:t>МО ГО «Вуктыл</a:t>
                      </a:r>
                      <a:r>
                        <a:rPr lang="ru-RU" sz="1200" dirty="0">
                          <a:solidFill>
                            <a:srgbClr val="000000"/>
                          </a:solidFill>
                          <a:effectLst/>
                          <a:latin typeface="Times New Roman"/>
                          <a:ea typeface="Times New Roman"/>
                        </a:rPr>
                        <a:t>»</a:t>
                      </a:r>
                      <a:endParaRPr lang="ru-RU" sz="1200" dirty="0">
                        <a:solidFill>
                          <a:srgbClr val="00000A"/>
                        </a:solidFill>
                        <a:effectLst/>
                        <a:latin typeface="Times New Roman"/>
                        <a:ea typeface="Times New Roman"/>
                      </a:endParaRPr>
                    </a:p>
                  </a:txBody>
                  <a:tcPr marL="28575" marR="47625" marT="0" marB="0"/>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200" b="0" strike="noStrike" spc="-1" dirty="0" err="1" smtClean="0">
                          <a:latin typeface="Times New Roman" panose="02020603050405020304" pitchFamily="18" charset="0"/>
                          <a:cs typeface="Times New Roman" panose="02020603050405020304" pitchFamily="18" charset="0"/>
                        </a:rPr>
                        <a:t>тыс.руб</a:t>
                      </a:r>
                      <a:r>
                        <a:rPr lang="ru-RU" sz="1200" b="0" strike="noStrike" spc="-1" dirty="0" smtClean="0">
                          <a:latin typeface="Times New Roman" panose="02020603050405020304" pitchFamily="18" charset="0"/>
                          <a:cs typeface="Times New Roman" panose="02020603050405020304" pitchFamily="18" charset="0"/>
                        </a:rPr>
                        <a:t>.</a:t>
                      </a:r>
                    </a:p>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tc>
                <a:tc>
                  <a:txBody>
                    <a:bodyPr/>
                    <a:lstStyle/>
                    <a:p>
                      <a:pPr algn="ctr" fontAlgn="base">
                        <a:spcAft>
                          <a:spcPts val="0"/>
                        </a:spcAft>
                      </a:pPr>
                      <a:r>
                        <a:rPr lang="ru-RU" sz="1200">
                          <a:solidFill>
                            <a:schemeClr val="tx1"/>
                          </a:solidFill>
                          <a:effectLst/>
                          <a:latin typeface="Times New Roman"/>
                          <a:ea typeface="Times New Roman"/>
                        </a:rPr>
                        <a:t>8,3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16,3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13,3</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13,9</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14,7</a:t>
                      </a:r>
                    </a:p>
                  </a:txBody>
                  <a:tcPr marL="28575" marR="47625" marT="0" marB="0"/>
                </a:tc>
                <a:tc>
                  <a:txBody>
                    <a:bodyPr/>
                    <a:lstStyle/>
                    <a:p>
                      <a:pPr algn="ctr" fontAlgn="base">
                        <a:spcAft>
                          <a:spcPts val="0"/>
                        </a:spcAft>
                      </a:pPr>
                      <a:r>
                        <a:rPr lang="ru-RU" sz="1200">
                          <a:solidFill>
                            <a:schemeClr val="tx1"/>
                          </a:solidFill>
                          <a:effectLst/>
                          <a:latin typeface="Times New Roman"/>
                          <a:ea typeface="Times New Roman"/>
                        </a:rPr>
                        <a:t>14,7</a:t>
                      </a:r>
                    </a:p>
                    <a:p>
                      <a:pPr algn="ctr" fontAlgn="base">
                        <a:spcAft>
                          <a:spcPts val="0"/>
                        </a:spcAft>
                      </a:pPr>
                      <a:r>
                        <a:rPr lang="ru-RU" sz="1200">
                          <a:solidFill>
                            <a:schemeClr val="tx1"/>
                          </a:solidFill>
                          <a:effectLst/>
                          <a:latin typeface="Times New Roman"/>
                          <a:ea typeface="Times New Roman"/>
                        </a:rPr>
                        <a:t> </a:t>
                      </a:r>
                    </a:p>
                    <a:p>
                      <a:pPr algn="ctr" fontAlgn="base">
                        <a:spcAft>
                          <a:spcPts val="0"/>
                        </a:spcAft>
                      </a:pPr>
                      <a:r>
                        <a:rPr lang="ru-RU" sz="1200">
                          <a:solidFill>
                            <a:schemeClr val="tx1"/>
                          </a:solidFill>
                          <a:effectLst/>
                          <a:latin typeface="Times New Roman"/>
                          <a:ea typeface="Times New Roman"/>
                        </a:rPr>
                        <a:t> </a:t>
                      </a:r>
                    </a:p>
                  </a:txBody>
                  <a:tcPr marL="28575" marR="47625" marT="0" marB="0"/>
                </a:tc>
                <a:tc>
                  <a:txBody>
                    <a:bodyPr/>
                    <a:lstStyle/>
                    <a:p>
                      <a:pPr algn="ctr" fontAlgn="base">
                        <a:spcAft>
                          <a:spcPts val="0"/>
                        </a:spcAft>
                      </a:pPr>
                      <a:r>
                        <a:rPr lang="ru-RU" sz="1200" dirty="0">
                          <a:solidFill>
                            <a:schemeClr val="tx1"/>
                          </a:solidFill>
                          <a:effectLst/>
                          <a:latin typeface="Times New Roman"/>
                          <a:ea typeface="Times New Roman"/>
                        </a:rPr>
                        <a:t>14,7</a:t>
                      </a:r>
                    </a:p>
                  </a:txBody>
                  <a:tcPr marL="17780" marR="17780" marT="0" marB="0"/>
                </a:tc>
              </a:tr>
            </a:tbl>
          </a:graphicData>
        </a:graphic>
      </p:graphicFrame>
      <p:sp>
        <p:nvSpPr>
          <p:cNvPr id="649" name="CustomShape 3"/>
          <p:cNvSpPr/>
          <p:nvPr/>
        </p:nvSpPr>
        <p:spPr>
          <a:xfrm>
            <a:off x="1619672" y="1124744"/>
            <a:ext cx="5616624" cy="42112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400" b="1" strike="noStrike" spc="-1" dirty="0">
                <a:solidFill>
                  <a:srgbClr val="0000FF"/>
                </a:solidFill>
                <a:latin typeface="Calibri"/>
                <a:ea typeface="Microsoft YaHei"/>
              </a:rPr>
              <a:t>Основные целевые </a:t>
            </a:r>
            <a:r>
              <a:rPr lang="ru-RU" sz="1400" b="1" strike="noStrike" spc="-1" dirty="0" smtClean="0">
                <a:solidFill>
                  <a:srgbClr val="0000FF"/>
                </a:solidFill>
                <a:latin typeface="Calibri"/>
                <a:ea typeface="Microsoft YaHei"/>
              </a:rPr>
              <a:t>индикаторы </a:t>
            </a:r>
            <a:r>
              <a:rPr lang="ru-RU" sz="1400" b="1" strike="noStrike" spc="-1" dirty="0">
                <a:solidFill>
                  <a:srgbClr val="0000FF"/>
                </a:solidFill>
                <a:latin typeface="Calibri"/>
                <a:ea typeface="Microsoft YaHei"/>
              </a:rPr>
              <a:t>и показатели МП</a:t>
            </a:r>
            <a:endParaRPr lang="ru-RU" sz="1400" b="0" strike="noStrike" spc="-1" dirty="0">
              <a:latin typeface="Arial"/>
            </a:endParaRPr>
          </a:p>
        </p:txBody>
      </p:sp>
      <p:sp>
        <p:nvSpPr>
          <p:cNvPr id="6" name="Заголовок 1"/>
          <p:cNvSpPr txBox="1">
            <a:spLocks/>
          </p:cNvSpPr>
          <p:nvPr/>
        </p:nvSpPr>
        <p:spPr>
          <a:xfrm>
            <a:off x="0" y="3851"/>
            <a:ext cx="9144000" cy="106049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85200" y="0"/>
            <a:ext cx="8352000" cy="106435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Управление муниципальными финансами и муниципальным долгом городского округа «Вуктыл»</a:t>
            </a:r>
            <a:endParaRPr lang="ru-RU" sz="2000" b="0" strike="noStrike" spc="-1" dirty="0">
              <a:latin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CustomShape 2"/>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53" name="CustomShape 3"/>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13"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4"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 </a:t>
            </a:r>
            <a:r>
              <a:rPr lang="ru-RU" sz="2000" b="1" spc="-1" dirty="0" err="1" smtClean="0">
                <a:solidFill>
                  <a:srgbClr val="21409A"/>
                </a:solidFill>
                <a:latin typeface="Times New Roman"/>
              </a:rPr>
              <a:t>тыс.руб</a:t>
            </a:r>
            <a:r>
              <a:rPr lang="ru-RU" sz="2000" b="1" spc="-1" dirty="0" smtClean="0">
                <a:solidFill>
                  <a:srgbClr val="21409A"/>
                </a:solidFill>
                <a:latin typeface="Times New Roman"/>
              </a:rPr>
              <a:t>.</a:t>
            </a:r>
            <a:endParaRPr lang="ru-RU" sz="2000" b="0" strike="noStrike" spc="-1" dirty="0">
              <a:latin typeface="Arial"/>
            </a:endParaRPr>
          </a:p>
        </p:txBody>
      </p:sp>
      <p:sp>
        <p:nvSpPr>
          <p:cNvPr id="2" name="Прямоугольник 1"/>
          <p:cNvSpPr/>
          <p:nvPr/>
        </p:nvSpPr>
        <p:spPr>
          <a:xfrm>
            <a:off x="387780" y="815048"/>
            <a:ext cx="8321160" cy="461665"/>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Цель муниципальной программы </a:t>
            </a:r>
            <a:endParaRPr lang="ru-RU" sz="1200" b="1" spc="-1" dirty="0" smtClean="0">
              <a:solidFill>
                <a:srgbClr val="0000FF"/>
              </a:solidFill>
              <a:latin typeface="Times New Roman" panose="02020603050405020304" pitchFamily="18" charset="0"/>
              <a:ea typeface="Microsoft YaHei"/>
              <a:cs typeface="Times New Roman" panose="02020603050405020304" pitchFamily="18" charset="0"/>
            </a:endParaRPr>
          </a:p>
          <a:p>
            <a:pPr algn="ctr"/>
            <a:r>
              <a:rPr lang="ru-RU" sz="1200" b="1" dirty="0" smtClean="0">
                <a:latin typeface="Times New Roman" panose="02020603050405020304" pitchFamily="18" charset="0"/>
                <a:cs typeface="Times New Roman" panose="02020603050405020304" pitchFamily="18" charset="0"/>
              </a:rPr>
              <a:t>Повышение </a:t>
            </a:r>
            <a:r>
              <a:rPr lang="ru-RU" sz="1200" b="1" dirty="0">
                <a:latin typeface="Times New Roman" panose="02020603050405020304" pitchFamily="18" charset="0"/>
                <a:cs typeface="Times New Roman" panose="02020603050405020304" pitchFamily="18" charset="0"/>
              </a:rPr>
              <a:t>уровня благоустройства территории городского округа «Вуктыл»</a:t>
            </a:r>
          </a:p>
        </p:txBody>
      </p:sp>
      <p:sp>
        <p:nvSpPr>
          <p:cNvPr id="5" name="Прямоугольник 4"/>
          <p:cNvSpPr/>
          <p:nvPr/>
        </p:nvSpPr>
        <p:spPr>
          <a:xfrm>
            <a:off x="420496" y="1276713"/>
            <a:ext cx="8417632" cy="1015663"/>
          </a:xfrm>
          <a:prstGeom prst="rect">
            <a:avLst/>
          </a:prstGeom>
        </p:spPr>
        <p:txBody>
          <a:bodyPr wrap="square">
            <a:spAutoFit/>
          </a:bodyPr>
          <a:lstStyle/>
          <a:p>
            <a:pPr algn="ctr"/>
            <a:r>
              <a:rPr lang="ru-RU" sz="1200" b="1" spc="-1" dirty="0">
                <a:solidFill>
                  <a:srgbClr val="0000FF"/>
                </a:solidFill>
                <a:latin typeface="Times New Roman" panose="02020603050405020304" pitchFamily="18" charset="0"/>
                <a:ea typeface="Microsoft YaHei"/>
                <a:cs typeface="Times New Roman" panose="02020603050405020304" pitchFamily="18" charset="0"/>
              </a:rPr>
              <a:t>Задачи муниципальной программы:</a:t>
            </a:r>
            <a:endParaRPr lang="ru-RU" sz="1200" spc="-1" dirty="0">
              <a:latin typeface="Times New Roman" panose="02020603050405020304" pitchFamily="18" charset="0"/>
              <a:cs typeface="Times New Roman" panose="02020603050405020304" pitchFamily="18" charset="0"/>
            </a:endParaRPr>
          </a:p>
          <a:p>
            <a:pPr algn="just"/>
            <a:r>
              <a:rPr lang="ru-RU" sz="1200" b="1" dirty="0" smtClean="0">
                <a:latin typeface="Times New Roman" panose="02020603050405020304" pitchFamily="18" charset="0"/>
                <a:cs typeface="Times New Roman" panose="02020603050405020304" pitchFamily="18" charset="0"/>
              </a:rPr>
              <a:t>1</a:t>
            </a:r>
            <a:r>
              <a:rPr lang="ru-RU" sz="1200" b="1" dirty="0">
                <a:latin typeface="Times New Roman" panose="02020603050405020304" pitchFamily="18" charset="0"/>
                <a:cs typeface="Times New Roman" panose="02020603050405020304" pitchFamily="18" charset="0"/>
              </a:rPr>
              <a:t>. Повышение уровня благоустройства дворовых и особо посещаемых муниципальных территорий городского округа «Вуктыл».</a:t>
            </a:r>
          </a:p>
          <a:p>
            <a:pPr algn="just"/>
            <a:r>
              <a:rPr lang="ru-RU" sz="1200" b="1" dirty="0">
                <a:latin typeface="Times New Roman" panose="02020603050405020304" pitchFamily="18" charset="0"/>
                <a:cs typeface="Times New Roman" panose="02020603050405020304" pitchFamily="18" charset="0"/>
              </a:rPr>
              <a:t>2. Внедрение единых подходов и современных механизмов </a:t>
            </a:r>
          </a:p>
          <a:p>
            <a:pPr algn="just"/>
            <a:r>
              <a:rPr lang="ru-RU" sz="1200" b="1" dirty="0">
                <a:latin typeface="Times New Roman" panose="02020603050405020304" pitchFamily="18" charset="0"/>
                <a:cs typeface="Times New Roman" panose="02020603050405020304" pitchFamily="18" charset="0"/>
              </a:rPr>
              <a:t>реализации проектов благоустройства</a:t>
            </a:r>
          </a:p>
        </p:txBody>
      </p:sp>
      <p:graphicFrame>
        <p:nvGraphicFramePr>
          <p:cNvPr id="16" name="Таблица 15"/>
          <p:cNvGraphicFramePr>
            <a:graphicFrameLocks noGrp="1"/>
          </p:cNvGraphicFramePr>
          <p:nvPr>
            <p:extLst>
              <p:ext uri="{D42A27DB-BD31-4B8C-83A1-F6EECF244321}">
                <p14:modId xmlns:p14="http://schemas.microsoft.com/office/powerpoint/2010/main" val="1636905719"/>
              </p:ext>
            </p:extLst>
          </p:nvPr>
        </p:nvGraphicFramePr>
        <p:xfrm>
          <a:off x="155872" y="2292376"/>
          <a:ext cx="8784976" cy="1858645"/>
        </p:xfrm>
        <a:graphic>
          <a:graphicData uri="http://schemas.openxmlformats.org/drawingml/2006/table">
            <a:tbl>
              <a:tblPr firstRow="1" bandRow="1">
                <a:tableStyleId>{5C22544A-7EE6-4342-B048-85BDC9FD1C3A}</a:tableStyleId>
              </a:tblPr>
              <a:tblGrid>
                <a:gridCol w="5843448"/>
                <a:gridCol w="936104"/>
                <a:gridCol w="1008112"/>
                <a:gridCol w="99731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a:effectLst/>
                          <a:latin typeface="Times New Roman"/>
                        </a:rPr>
                        <a:t>Муниципальная программа городского округа "Вуктыл" "Формирование современной городской среды"</a:t>
                      </a:r>
                    </a:p>
                  </a:txBody>
                  <a:tcPr marL="9525" marR="9525" marT="9525" marB="0" anchor="ctr"/>
                </a:tc>
                <a:tc>
                  <a:txBody>
                    <a:bodyPr/>
                    <a:lstStyle/>
                    <a:p>
                      <a:pPr algn="ctr" fontAlgn="ctr"/>
                      <a:r>
                        <a:rPr lang="ru-RU" sz="1200" b="1" i="0" u="none" strike="noStrike">
                          <a:effectLst/>
                          <a:latin typeface="Times New Roman"/>
                        </a:rPr>
                        <a:t>2 869 311,00</a:t>
                      </a:r>
                    </a:p>
                  </a:txBody>
                  <a:tcPr marL="9525" marR="9525" marT="9525" marB="0" anchor="ctr"/>
                </a:tc>
                <a:tc>
                  <a:txBody>
                    <a:bodyPr/>
                    <a:lstStyle/>
                    <a:p>
                      <a:pPr algn="ctr" fontAlgn="ctr"/>
                      <a:r>
                        <a:rPr lang="ru-RU" sz="1200" b="1" i="0" u="none" strike="noStrike" dirty="0">
                          <a:effectLst/>
                          <a:latin typeface="Times New Roman"/>
                        </a:rPr>
                        <a:t>2 869 311,00</a:t>
                      </a:r>
                    </a:p>
                  </a:txBody>
                  <a:tcPr marL="9525" marR="9525" marT="9525" marB="0" anchor="ctr"/>
                </a:tc>
                <a:tc>
                  <a:txBody>
                    <a:bodyPr/>
                    <a:lstStyle/>
                    <a:p>
                      <a:pPr algn="ctr" fontAlgn="ctr"/>
                      <a:r>
                        <a:rPr lang="ru-RU" sz="1200" b="1" i="0" u="none" strike="noStrike" dirty="0">
                          <a:effectLst/>
                          <a:latin typeface="Times New Roman"/>
                        </a:rPr>
                        <a:t>2 869 311,00</a:t>
                      </a:r>
                    </a:p>
                  </a:txBody>
                  <a:tcPr marL="9525" marR="9525" marT="9525" marB="0" anchor="ctr"/>
                </a:tc>
              </a:tr>
              <a:tr h="370840">
                <a:tc>
                  <a:txBody>
                    <a:bodyPr/>
                    <a:lstStyle/>
                    <a:p>
                      <a:pPr algn="l" fontAlgn="ctr"/>
                      <a:r>
                        <a:rPr lang="ru-RU" sz="1200" b="1" i="0" u="none" strike="noStrike">
                          <a:effectLst/>
                          <a:latin typeface="Times New Roman"/>
                        </a:rPr>
                        <a:t>Подпрограмма 1 "Формирование современной городской среды"</a:t>
                      </a:r>
                    </a:p>
                  </a:txBody>
                  <a:tcPr marL="9525" marR="9525" marT="9525" marB="0" anchor="ctr"/>
                </a:tc>
                <a:tc>
                  <a:txBody>
                    <a:bodyPr/>
                    <a:lstStyle/>
                    <a:p>
                      <a:pPr algn="ctr" fontAlgn="ctr"/>
                      <a:r>
                        <a:rPr lang="ru-RU" sz="1200" b="1" i="0" u="none" strike="noStrike">
                          <a:effectLst/>
                          <a:latin typeface="Times New Roman"/>
                        </a:rPr>
                        <a:t>2 869 311,00</a:t>
                      </a:r>
                    </a:p>
                  </a:txBody>
                  <a:tcPr marL="9525" marR="9525" marT="9525" marB="0" anchor="ctr"/>
                </a:tc>
                <a:tc>
                  <a:txBody>
                    <a:bodyPr/>
                    <a:lstStyle/>
                    <a:p>
                      <a:pPr algn="ctr" fontAlgn="ctr"/>
                      <a:r>
                        <a:rPr lang="ru-RU" sz="1200" b="1" i="0" u="none" strike="noStrike">
                          <a:effectLst/>
                          <a:latin typeface="Times New Roman"/>
                        </a:rPr>
                        <a:t>2 869 311,00</a:t>
                      </a:r>
                    </a:p>
                  </a:txBody>
                  <a:tcPr marL="9525" marR="9525" marT="9525" marB="0" anchor="ctr"/>
                </a:tc>
                <a:tc>
                  <a:txBody>
                    <a:bodyPr/>
                    <a:lstStyle/>
                    <a:p>
                      <a:pPr algn="ctr" fontAlgn="ctr"/>
                      <a:r>
                        <a:rPr lang="ru-RU" sz="1200" b="1" i="0" u="none" strike="noStrike" dirty="0">
                          <a:effectLst/>
                          <a:latin typeface="Times New Roman"/>
                        </a:rPr>
                        <a:t>2 869 311,00</a:t>
                      </a:r>
                    </a:p>
                  </a:txBody>
                  <a:tcPr marL="9525" marR="9525" marT="9525" marB="0" anchor="ctr"/>
                </a:tc>
              </a:tr>
              <a:tr h="370840">
                <a:tc>
                  <a:txBody>
                    <a:bodyPr/>
                    <a:lstStyle/>
                    <a:p>
                      <a:pPr algn="l" fontAlgn="ctr"/>
                      <a:r>
                        <a:rPr lang="ru-RU" sz="1200" b="0" i="0" u="none" strike="noStrike">
                          <a:effectLst/>
                          <a:latin typeface="Times New Roman"/>
                        </a:rPr>
                        <a:t>Благоустройство дворовых территорий </a:t>
                      </a:r>
                    </a:p>
                  </a:txBody>
                  <a:tcPr marL="9525" marR="9525" marT="9525" marB="0" anchor="ctr"/>
                </a:tc>
                <a:tc>
                  <a:txBody>
                    <a:bodyPr/>
                    <a:lstStyle/>
                    <a:p>
                      <a:pPr algn="ctr" fontAlgn="ctr"/>
                      <a:r>
                        <a:rPr lang="ru-RU" sz="1200" b="0" i="0" u="none" strike="noStrike">
                          <a:effectLst/>
                          <a:latin typeface="Times New Roman"/>
                        </a:rPr>
                        <a:t>663 116,00</a:t>
                      </a:r>
                    </a:p>
                  </a:txBody>
                  <a:tcPr marL="9525" marR="9525" marT="9525" marB="0" anchor="ctr"/>
                </a:tc>
                <a:tc>
                  <a:txBody>
                    <a:bodyPr/>
                    <a:lstStyle/>
                    <a:p>
                      <a:pPr algn="ctr" fontAlgn="ctr"/>
                      <a:r>
                        <a:rPr lang="ru-RU" sz="1200" b="0" i="0" u="none" strike="noStrike">
                          <a:effectLst/>
                          <a:latin typeface="Times New Roman"/>
                        </a:rPr>
                        <a:t>663 116,00</a:t>
                      </a:r>
                    </a:p>
                  </a:txBody>
                  <a:tcPr marL="9525" marR="9525" marT="9525" marB="0" anchor="ctr"/>
                </a:tc>
                <a:tc>
                  <a:txBody>
                    <a:bodyPr/>
                    <a:lstStyle/>
                    <a:p>
                      <a:pPr algn="ctr" fontAlgn="ctr"/>
                      <a:r>
                        <a:rPr lang="ru-RU" sz="1200" b="0" i="0" u="none" strike="noStrike" dirty="0">
                          <a:effectLst/>
                          <a:latin typeface="Times New Roman"/>
                        </a:rPr>
                        <a:t>663 116,00</a:t>
                      </a:r>
                    </a:p>
                  </a:txBody>
                  <a:tcPr marL="9525" marR="9525" marT="9525" marB="0" anchor="ctr"/>
                </a:tc>
              </a:tr>
              <a:tr h="370840">
                <a:tc>
                  <a:txBody>
                    <a:bodyPr/>
                    <a:lstStyle/>
                    <a:p>
                      <a:pPr algn="l" fontAlgn="b"/>
                      <a:r>
                        <a:rPr lang="ru-RU" sz="1200" b="0" i="0" u="none" strike="noStrike">
                          <a:effectLst/>
                          <a:latin typeface="Times New Roman"/>
                        </a:rPr>
                        <a:t>Благоустройство наиболее посещаемых муниципальных территорий</a:t>
                      </a:r>
                    </a:p>
                  </a:txBody>
                  <a:tcPr marL="9525" marR="9525" marT="9525" marB="0" anchor="b"/>
                </a:tc>
                <a:tc>
                  <a:txBody>
                    <a:bodyPr/>
                    <a:lstStyle/>
                    <a:p>
                      <a:pPr algn="ctr" fontAlgn="ctr"/>
                      <a:r>
                        <a:rPr lang="ru-RU" sz="1200" b="0" i="0" u="none" strike="noStrike">
                          <a:effectLst/>
                          <a:latin typeface="Times New Roman"/>
                        </a:rPr>
                        <a:t>2 206 195,00</a:t>
                      </a:r>
                    </a:p>
                  </a:txBody>
                  <a:tcPr marL="9525" marR="9525" marT="9525" marB="0" anchor="ctr"/>
                </a:tc>
                <a:tc>
                  <a:txBody>
                    <a:bodyPr/>
                    <a:lstStyle/>
                    <a:p>
                      <a:pPr algn="ctr" fontAlgn="ctr"/>
                      <a:r>
                        <a:rPr lang="ru-RU" sz="1200" b="0" i="0" u="none" strike="noStrike">
                          <a:effectLst/>
                          <a:latin typeface="Times New Roman"/>
                        </a:rPr>
                        <a:t>2 206 195,00</a:t>
                      </a:r>
                    </a:p>
                  </a:txBody>
                  <a:tcPr marL="9525" marR="9525" marT="9525" marB="0" anchor="ctr"/>
                </a:tc>
                <a:tc>
                  <a:txBody>
                    <a:bodyPr/>
                    <a:lstStyle/>
                    <a:p>
                      <a:pPr algn="ctr" fontAlgn="ctr"/>
                      <a:r>
                        <a:rPr lang="ru-RU" sz="1200" b="0" i="0" u="none" strike="noStrike" dirty="0">
                          <a:effectLst/>
                          <a:latin typeface="Times New Roman"/>
                        </a:rPr>
                        <a:t>2 206 195,00</a:t>
                      </a:r>
                    </a:p>
                  </a:txBody>
                  <a:tcPr marL="9525" marR="9525" marT="9525" marB="0" anchor="ctr"/>
                </a:tc>
              </a:tr>
            </a:tbl>
          </a:graphicData>
        </a:graphic>
      </p:graphicFrame>
      <p:graphicFrame>
        <p:nvGraphicFramePr>
          <p:cNvPr id="17" name="Диаграмма 16"/>
          <p:cNvGraphicFramePr/>
          <p:nvPr>
            <p:extLst>
              <p:ext uri="{D42A27DB-BD31-4B8C-83A1-F6EECF244321}">
                <p14:modId xmlns:p14="http://schemas.microsoft.com/office/powerpoint/2010/main" val="876609030"/>
              </p:ext>
            </p:extLst>
          </p:nvPr>
        </p:nvGraphicFramePr>
        <p:xfrm>
          <a:off x="1619672" y="5085184"/>
          <a:ext cx="5328592" cy="1656184"/>
        </p:xfrm>
        <a:graphic>
          <a:graphicData uri="http://schemas.openxmlformats.org/drawingml/2006/chart">
            <c:chart xmlns:c="http://schemas.openxmlformats.org/drawingml/2006/chart" xmlns:r="http://schemas.openxmlformats.org/officeDocument/2006/relationships" r:id="rId4"/>
          </a:graphicData>
        </a:graphic>
      </p:graphicFrame>
      <p:sp>
        <p:nvSpPr>
          <p:cNvPr id="18" name="TextShape 4"/>
          <p:cNvSpPr txBox="1"/>
          <p:nvPr/>
        </p:nvSpPr>
        <p:spPr>
          <a:xfrm>
            <a:off x="362200" y="4479120"/>
            <a:ext cx="8424000" cy="511200"/>
          </a:xfrm>
          <a:prstGeom prst="rect">
            <a:avLst/>
          </a:prstGeom>
          <a:noFill/>
          <a:ln>
            <a:noFill/>
          </a:ln>
        </p:spPr>
        <p:txBody>
          <a:bodyPr lIns="90000" tIns="45000" rIns="90000" bIns="45000"/>
          <a:lstStyle/>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Доля расходов на реализацию программы </a:t>
            </a:r>
            <a:endParaRPr lang="ru-RU" sz="12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200" b="1" strike="noStrike" spc="-1" dirty="0">
                <a:solidFill>
                  <a:srgbClr val="000000"/>
                </a:solidFill>
                <a:latin typeface="Times New Roman" panose="02020603050405020304" pitchFamily="18" charset="0"/>
                <a:ea typeface="DejaVu Sans"/>
                <a:cs typeface="Times New Roman" panose="02020603050405020304" pitchFamily="18" charset="0"/>
              </a:rPr>
              <a:t>в расходах бюджета, %</a:t>
            </a:r>
            <a:endParaRPr lang="ru-RU" sz="1200" b="0" strike="noStrike" spc="-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573562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2" name="CustomShape 1"/>
          <p:cNvSpPr/>
          <p:nvPr/>
        </p:nvSpPr>
        <p:spPr>
          <a:xfrm>
            <a:off x="98280" y="-21276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3" name="CustomShape 2"/>
          <p:cNvSpPr/>
          <p:nvPr/>
        </p:nvSpPr>
        <p:spPr>
          <a:xfrm>
            <a:off x="250920" y="-60480"/>
            <a:ext cx="304560" cy="304560"/>
          </a:xfrm>
          <a:prstGeom prst="rect">
            <a:avLst/>
          </a:prstGeom>
          <a:noFill/>
          <a:ln>
            <a:noFill/>
          </a:ln>
        </p:spPr>
        <p:style>
          <a:lnRef idx="0">
            <a:scrgbClr r="0" g="0" b="0"/>
          </a:lnRef>
          <a:fillRef idx="0">
            <a:scrgbClr r="0" g="0" b="0"/>
          </a:fillRef>
          <a:effectRef idx="0">
            <a:scrgbClr r="0" g="0" b="0"/>
          </a:effectRef>
          <a:fontRef idx="minor"/>
        </p:style>
      </p:sp>
      <p:sp>
        <p:nvSpPr>
          <p:cNvPr id="664" name="CustomShape 3"/>
          <p:cNvSpPr/>
          <p:nvPr/>
        </p:nvSpPr>
        <p:spPr>
          <a:xfrm>
            <a:off x="861840" y="1107520"/>
            <a:ext cx="7489440" cy="30636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ru-RU" sz="1400" b="1" strike="noStrike" spc="-1" dirty="0">
                <a:solidFill>
                  <a:srgbClr val="0000FF"/>
                </a:solidFill>
                <a:latin typeface="Times New Roman"/>
                <a:ea typeface="Microsoft YaHei"/>
              </a:rPr>
              <a:t>Основные целевые индикаторы и показатели МП</a:t>
            </a:r>
            <a:endParaRPr lang="ru-RU" sz="1400" b="0" strike="noStrike" spc="-1" dirty="0">
              <a:latin typeface="Arial"/>
            </a:endParaRPr>
          </a:p>
        </p:txBody>
      </p:sp>
      <p:graphicFrame>
        <p:nvGraphicFramePr>
          <p:cNvPr id="667" name="Table 5"/>
          <p:cNvGraphicFramePr/>
          <p:nvPr>
            <p:extLst>
              <p:ext uri="{D42A27DB-BD31-4B8C-83A1-F6EECF244321}">
                <p14:modId xmlns:p14="http://schemas.microsoft.com/office/powerpoint/2010/main" val="499909739"/>
              </p:ext>
            </p:extLst>
          </p:nvPr>
        </p:nvGraphicFramePr>
        <p:xfrm>
          <a:off x="217280" y="1628800"/>
          <a:ext cx="8778559" cy="4697137"/>
        </p:xfrm>
        <a:graphic>
          <a:graphicData uri="http://schemas.openxmlformats.org/drawingml/2006/table">
            <a:tbl>
              <a:tblPr/>
              <a:tblGrid>
                <a:gridCol w="3430172"/>
                <a:gridCol w="509082"/>
                <a:gridCol w="712219"/>
                <a:gridCol w="678868"/>
                <a:gridCol w="646750"/>
                <a:gridCol w="700367"/>
                <a:gridCol w="700367"/>
                <a:gridCol w="700367"/>
                <a:gridCol w="700367"/>
              </a:tblGrid>
              <a:tr h="576063">
                <a:tc gridSpan="9">
                  <a:txBody>
                    <a:bodyPr/>
                    <a:lstStyle/>
                    <a:p>
                      <a:pPr algn="ctr"/>
                      <a:endParaRPr lang="ru-RU" sz="1200" b="1" strike="noStrike" spc="-1" dirty="0" smtClean="0">
                        <a:latin typeface="Times New Roman" panose="02020603050405020304" pitchFamily="18" charset="0"/>
                        <a:cs typeface="Times New Roman" panose="02020603050405020304" pitchFamily="18" charset="0"/>
                      </a:endParaRPr>
                    </a:p>
                    <a:p>
                      <a:pPr algn="ctr"/>
                      <a:r>
                        <a:rPr lang="ru-RU" sz="1200" b="1" strike="noStrike" spc="-1" dirty="0" smtClean="0">
                          <a:latin typeface="Times New Roman" panose="02020603050405020304" pitchFamily="18" charset="0"/>
                          <a:cs typeface="Times New Roman" panose="02020603050405020304" pitchFamily="18" charset="0"/>
                        </a:rPr>
                        <a:t>Муниципальная </a:t>
                      </a:r>
                      <a:r>
                        <a:rPr lang="ru-RU" sz="1200" b="1" strike="noStrike" spc="-1" dirty="0">
                          <a:latin typeface="Times New Roman" panose="02020603050405020304" pitchFamily="18" charset="0"/>
                          <a:cs typeface="Times New Roman" panose="02020603050405020304" pitchFamily="18" charset="0"/>
                        </a:rPr>
                        <a:t>программа городского округа «Вуктыл» «Формирование современной городской среды»</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endParaRPr lang="ru-RU"/>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c hMerge="1">
                  <a:txBody>
                    <a:bodyPr/>
                    <a:lstStyle/>
                    <a:p>
                      <a:pPr algn="ct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9999FF"/>
                    </a:solidFill>
                  </a:tcPr>
                </a:tc>
              </a:tr>
              <a:tr h="480735">
                <a:tc>
                  <a:txBody>
                    <a:bodyPr/>
                    <a:lstStyle/>
                    <a:p>
                      <a:pPr algn="ctr"/>
                      <a:r>
                        <a:rPr lang="ru-RU" sz="12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 (индикатора)</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err="1">
                          <a:latin typeface="Times New Roman" panose="02020603050405020304" pitchFamily="18" charset="0"/>
                          <a:cs typeface="Times New Roman" panose="02020603050405020304" pitchFamily="18" charset="0"/>
                        </a:rPr>
                        <a:t>ед.изм</a:t>
                      </a:r>
                      <a:r>
                        <a:rPr lang="ru-RU" sz="1200" b="1"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a:t>
                      </a: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2020</a:t>
                      </a: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2023</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2024</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dirty="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38458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муниципальных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dirty="0">
                          <a:effectLst/>
                          <a:latin typeface="Times New Roman"/>
                          <a:ea typeface="Times New Roman"/>
                        </a:rPr>
                        <a:t>2</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r h="853968">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муниципальных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CCCCFF"/>
                    </a:solidFill>
                  </a:tcPr>
                </a:tc>
              </a:tr>
              <a:tr h="478843">
                <a:tc>
                  <a:txBody>
                    <a:bodyPr/>
                    <a:lstStyle/>
                    <a:p>
                      <a:pPr>
                        <a:spcAft>
                          <a:spcPts val="0"/>
                        </a:spcAft>
                      </a:pPr>
                      <a:r>
                        <a:rPr lang="ru-RU" sz="1200">
                          <a:effectLst/>
                          <a:latin typeface="Times New Roman" panose="02020603050405020304" pitchFamily="18" charset="0"/>
                          <a:ea typeface="Times New Roman"/>
                          <a:cs typeface="Times New Roman" panose="02020603050405020304" pitchFamily="18" charset="0"/>
                        </a:rPr>
                        <a:t>Количество благоустроенных дворовых территорий </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E6E6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ед.</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dirty="0">
                          <a:effectLst/>
                          <a:latin typeface="Times New Roman"/>
                          <a:ea typeface="Times New Roman"/>
                        </a:rPr>
                        <a:t>1</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dirty="0">
                          <a:effectLst/>
                          <a:latin typeface="Times New Roman"/>
                          <a:ea typeface="Times New Roman"/>
                        </a:rPr>
                        <a:t>3</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4</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3</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E6E6FF"/>
                    </a:solidFill>
                  </a:tcPr>
                </a:tc>
                <a:tc>
                  <a:txBody>
                    <a:bodyPr/>
                    <a:lstStyle/>
                    <a:p>
                      <a:pPr algn="ctr">
                        <a:spcAft>
                          <a:spcPts val="0"/>
                        </a:spcAft>
                      </a:pPr>
                      <a:r>
                        <a:rPr lang="ru-RU" sz="1200">
                          <a:effectLst/>
                          <a:latin typeface="Times New Roman"/>
                          <a:ea typeface="Times New Roman"/>
                        </a:rPr>
                        <a:t>12</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a:effectLst/>
                          <a:latin typeface="Times New Roman"/>
                          <a:ea typeface="Times New Roman"/>
                        </a:rPr>
                        <a:t>27</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c>
                  <a:txBody>
                    <a:bodyPr/>
                    <a:lstStyle/>
                    <a:p>
                      <a:pPr algn="ctr">
                        <a:spcAft>
                          <a:spcPts val="0"/>
                        </a:spcAft>
                      </a:pPr>
                      <a:r>
                        <a:rPr lang="ru-RU" sz="1200" dirty="0">
                          <a:effectLst/>
                          <a:latin typeface="Times New Roman"/>
                          <a:ea typeface="Times New Roman"/>
                        </a:rPr>
                        <a:t>39</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E6E6FF"/>
                    </a:solidFill>
                  </a:tcPr>
                </a:tc>
              </a:tr>
              <a:tr h="769176">
                <a:tc>
                  <a:txBody>
                    <a:bodyPr/>
                    <a:lstStyle/>
                    <a:p>
                      <a:pPr>
                        <a:spcAft>
                          <a:spcPts val="0"/>
                        </a:spcAft>
                      </a:pPr>
                      <a:r>
                        <a:rPr lang="ru-RU" sz="1200" dirty="0">
                          <a:effectLst/>
                          <a:latin typeface="Times New Roman" panose="02020603050405020304" pitchFamily="18" charset="0"/>
                          <a:ea typeface="Times New Roman"/>
                          <a:cs typeface="Times New Roman" panose="02020603050405020304" pitchFamily="18" charset="0"/>
                        </a:rPr>
                        <a:t>Доля реализованных проектов по благоустройству дворовых территорий, в общем количестве проектов по благоустройству территорий, подлежащих реализации в отчетном году</a:t>
                      </a:r>
                    </a:p>
                  </a:txBody>
                  <a:tcPr marL="68580" marR="68580" marT="0" marB="0">
                    <a:lnL w="720">
                      <a:solidFill>
                        <a:srgbClr val="FFFFFF"/>
                      </a:solidFill>
                    </a:lnL>
                    <a:lnR w="720">
                      <a:solidFill>
                        <a:srgbClr val="FFFFFF"/>
                      </a:solidFill>
                    </a:lnR>
                    <a:lnT w="720">
                      <a:solidFill>
                        <a:srgbClr val="FFFFFF"/>
                      </a:solidFill>
                    </a:lnT>
                    <a:lnB w="720">
                      <a:solidFill>
                        <a:srgbClr val="FFFFFF"/>
                      </a:solidFill>
                    </a:lnB>
                    <a:solidFill>
                      <a:srgbClr val="CCCCFF"/>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a:t>
                      </a:r>
                    </a:p>
                  </a:txBody>
                  <a:tcPr marL="90000" marR="90000" anchor="ctr">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CCCCFF"/>
                    </a:solidFill>
                  </a:tcPr>
                </a:tc>
                <a:tc>
                  <a:txBody>
                    <a:bodyPr/>
                    <a:lstStyle/>
                    <a:p>
                      <a:pPr algn="ctr">
                        <a:spcAft>
                          <a:spcPts val="0"/>
                        </a:spcAft>
                      </a:pPr>
                      <a:r>
                        <a:rPr lang="ru-RU" sz="1200">
                          <a:effectLst/>
                          <a:latin typeface="Times New Roman"/>
                          <a:ea typeface="Times New Roman"/>
                        </a:rPr>
                        <a:t>100</a:t>
                      </a:r>
                    </a:p>
                  </a:txBody>
                  <a:tcPr marL="68580" marR="68580" marT="0" marB="0" anchor="ctr">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CCCCFF"/>
                    </a:solidFill>
                  </a:tcPr>
                </a:tc>
                <a:tc>
                  <a:txBody>
                    <a:bodyPr/>
                    <a:lstStyle/>
                    <a:p>
                      <a:pPr algn="ctr">
                        <a:spcAft>
                          <a:spcPts val="0"/>
                        </a:spcAft>
                      </a:pPr>
                      <a:r>
                        <a:rPr lang="ru-RU" sz="1200" dirty="0">
                          <a:effectLst/>
                          <a:latin typeface="Times New Roman"/>
                          <a:ea typeface="Times New Roman"/>
                        </a:rPr>
                        <a:t>100</a:t>
                      </a:r>
                    </a:p>
                  </a:txBody>
                  <a:tcPr marL="68580" marR="68580" marT="0" marB="0" anchor="ctr">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CCCCFF"/>
                    </a:solidFill>
                  </a:tcPr>
                </a:tc>
              </a:tr>
            </a:tbl>
          </a:graphicData>
        </a:graphic>
      </p:graphicFrame>
      <p:sp>
        <p:nvSpPr>
          <p:cNvPr id="9"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a:solidFill>
                  <a:srgbClr val="21409A"/>
                </a:solidFill>
                <a:latin typeface="Times New Roman"/>
              </a:rPr>
              <a:t>          </a:t>
            </a:r>
            <a:r>
              <a:rPr lang="ru-RU" sz="2000" b="1" strike="noStrike" spc="-1" dirty="0" smtClean="0">
                <a:solidFill>
                  <a:srgbClr val="21409A"/>
                </a:solidFill>
                <a:latin typeface="Times New Roman"/>
              </a:rPr>
              <a:t>Муниципальная программа </a:t>
            </a:r>
          </a:p>
          <a:p>
            <a:pPr algn="ctr"/>
            <a:r>
              <a:rPr lang="ru-RU" sz="2000" b="1" strike="noStrike" spc="-1" dirty="0" smtClean="0">
                <a:solidFill>
                  <a:srgbClr val="21409A"/>
                </a:solidFill>
                <a:latin typeface="Times New Roman"/>
              </a:rPr>
              <a:t>            «</a:t>
            </a:r>
            <a:r>
              <a:rPr lang="ru-RU" sz="2000" b="1" spc="-1" dirty="0" smtClean="0">
                <a:solidFill>
                  <a:srgbClr val="21409A"/>
                </a:solidFill>
                <a:latin typeface="Times New Roman"/>
              </a:rPr>
              <a:t>Формирование современной городской среды»</a:t>
            </a:r>
            <a:endParaRPr lang="ru-RU" sz="2000" b="0" strike="noStrike" spc="-1" dirty="0">
              <a:latin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2895904950"/>
              </p:ext>
            </p:extLst>
          </p:nvPr>
        </p:nvGraphicFramePr>
        <p:xfrm>
          <a:off x="107504" y="1556792"/>
          <a:ext cx="8928992" cy="5249088"/>
        </p:xfrm>
        <a:graphic>
          <a:graphicData uri="http://schemas.openxmlformats.org/drawingml/2006/table">
            <a:tbl>
              <a:tblPr/>
              <a:tblGrid>
                <a:gridCol w="1511071"/>
                <a:gridCol w="984183"/>
                <a:gridCol w="3326449"/>
                <a:gridCol w="1357208"/>
                <a:gridCol w="1750081"/>
              </a:tblGrid>
              <a:tr h="1312272">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Наименование показателя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100" b="1" strike="noStrike" spc="-1">
                          <a:solidFill>
                            <a:srgbClr val="000000"/>
                          </a:solidFill>
                          <a:latin typeface="Times New Roman" panose="02020603050405020304" pitchFamily="18" charset="0"/>
                          <a:ea typeface="Microsoft YaHei"/>
                          <a:cs typeface="Times New Roman" panose="02020603050405020304" pitchFamily="18" charset="0"/>
                        </a:rPr>
                        <a:t>Статья Бюджетного Кодекса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Ограничения,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установленные Бюджетным кодексом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Предельная расчетная величина по Бюджетному кодексу Российской Федерации</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1" strike="noStrike" spc="-1" dirty="0">
                          <a:solidFill>
                            <a:srgbClr val="000000"/>
                          </a:solidFill>
                          <a:latin typeface="Times New Roman" panose="02020603050405020304" pitchFamily="18" charset="0"/>
                          <a:ea typeface="Microsoft YaHei"/>
                          <a:cs typeface="Times New Roman" panose="02020603050405020304" pitchFamily="18" charset="0"/>
                        </a:rPr>
                        <a:t>Установлено </a:t>
                      </a:r>
                      <a:r>
                        <a:rPr lang="ru-RU" sz="1100" b="1" strike="noStrike" spc="-1" dirty="0" smtClean="0">
                          <a:solidFill>
                            <a:srgbClr val="000000"/>
                          </a:solidFill>
                          <a:latin typeface="Times New Roman" panose="02020603050405020304" pitchFamily="18" charset="0"/>
                          <a:ea typeface="Microsoft YaHei"/>
                          <a:cs typeface="Times New Roman" panose="02020603050405020304" pitchFamily="18" charset="0"/>
                        </a:rPr>
                        <a:t>проектом решения</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662211">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 муниципального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п.5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Объем муниципального долга не должен превышать утвержденный решением о местном бюджете на очередной финансовый год и плановый период общий объем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 от налога на доходы физических лиц</a:t>
                      </a: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a:t>
                      </a:r>
                      <a:endPar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168 839,2</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163 981,3</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169 241,3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60 500,0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66 803,0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64 999,6</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962333">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п.3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107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Верхний предел муниципального долга не должен превышать ограничения, установленные для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объема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муниципального долга</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  168 839,2</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 163 981,3</a:t>
                      </a: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smtClean="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 169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241,3</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01.01.2021 -  41 803,0</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01.01.2022 –  39 999,6</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на 01.01.2023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37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499,6</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T w="720">
                      <a:solidFill>
                        <a:srgbClr val="000000"/>
                      </a:solidFill>
                    </a:lnT>
                    <a:solidFill>
                      <a:srgbClr val="DBEEF4"/>
                    </a:solidFill>
                  </a:tcPr>
                </a:tc>
              </a:tr>
              <a:tr h="1312272">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МО ГО «Вуктыл»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статья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111 </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just">
                        <a:lnSpc>
                          <a:spcPct val="100000"/>
                        </a:lnSpc>
                      </a:pPr>
                      <a:r>
                        <a:rPr lang="ru-RU" sz="1100" b="0" strike="noStrike" spc="-1">
                          <a:solidFill>
                            <a:srgbClr val="000000"/>
                          </a:solidFill>
                          <a:latin typeface="Times New Roman" panose="02020603050405020304" pitchFamily="18" charset="0"/>
                          <a:ea typeface="Microsoft YaHei"/>
                          <a:cs typeface="Times New Roman" panose="02020603050405020304" pitchFamily="18" charset="0"/>
                        </a:rPr>
                        <a:t>Объем расходов на обслуживание муниципального долга не должен превышать 15 % объема расходов местного бюджета, за исключением объема расходов, которые осуществляются за счет субвенций, предоставляемых из бюджетов бюджетной системы Российской Федерации</a:t>
                      </a:r>
                      <a:endParaRPr lang="ru-RU" sz="1100" b="0" strike="noStrike" spc="-1">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64 609,5</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51 774,7</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51 939,5</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2020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4 772,4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2021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5 247,4</a:t>
                      </a: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endParaRPr lang="ru-RU" sz="1100" b="0" strike="noStrike" spc="-1" dirty="0">
                        <a:latin typeface="Times New Roman" panose="02020603050405020304" pitchFamily="18" charset="0"/>
                        <a:cs typeface="Times New Roman" panose="02020603050405020304" pitchFamily="18" charset="0"/>
                      </a:endParaRPr>
                    </a:p>
                    <a:p>
                      <a:pPr algn="ctr">
                        <a:lnSpc>
                          <a:spcPct val="100000"/>
                        </a:lnSpc>
                      </a:pP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2022 </a:t>
                      </a:r>
                      <a:r>
                        <a:rPr lang="ru-RU" sz="1100" b="0" strike="noStrike" spc="-1" dirty="0">
                          <a:solidFill>
                            <a:srgbClr val="000000"/>
                          </a:solidFill>
                          <a:latin typeface="Times New Roman" panose="02020603050405020304" pitchFamily="18" charset="0"/>
                          <a:ea typeface="Microsoft YaHei"/>
                          <a:cs typeface="Times New Roman" panose="02020603050405020304" pitchFamily="18" charset="0"/>
                        </a:rPr>
                        <a:t>– </a:t>
                      </a:r>
                      <a:r>
                        <a:rPr lang="ru-RU" sz="1100" b="0" strike="noStrike" spc="-1" dirty="0" smtClean="0">
                          <a:solidFill>
                            <a:srgbClr val="000000"/>
                          </a:solidFill>
                          <a:latin typeface="Times New Roman" panose="02020603050405020304" pitchFamily="18" charset="0"/>
                          <a:ea typeface="Microsoft YaHei"/>
                          <a:cs typeface="Times New Roman" panose="02020603050405020304" pitchFamily="18" charset="0"/>
                        </a:rPr>
                        <a:t>5 041,0</a:t>
                      </a:r>
                      <a:endParaRPr lang="ru-RU" sz="1100" b="0" strike="noStrike" spc="-1" dirty="0">
                        <a:latin typeface="Times New Roman" panose="02020603050405020304" pitchFamily="18" charset="0"/>
                        <a:cs typeface="Times New Roman" panose="02020603050405020304" pitchFamily="18" charset="0"/>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
        <p:nvSpPr>
          <p:cNvPr id="2" name="TextBox 1"/>
          <p:cNvSpPr txBox="1"/>
          <p:nvPr/>
        </p:nvSpPr>
        <p:spPr>
          <a:xfrm>
            <a:off x="28209" y="541129"/>
            <a:ext cx="9115792" cy="1015663"/>
          </a:xfrm>
          <a:prstGeom prst="rect">
            <a:avLst/>
          </a:prstGeom>
          <a:noFill/>
        </p:spPr>
        <p:txBody>
          <a:bodyPr wrap="square" rtlCol="0">
            <a:spAutoFit/>
          </a:bodyPr>
          <a:lstStyle/>
          <a:p>
            <a:pPr algn="just"/>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В соответствии с приказом Минфина РК от 12.11.2019 года № 316 «Об утверждении перечня муниципальных образований в Республике Коми на 2020 год, распределенных в соответствии с положениями пунктов 2 - 4.1 статьи 136 Бюджетного Кодекса Российской Федерации» и пункта 3 статьи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136 Бюджетного Кодекса Российской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Федерации муниципальные образования </a:t>
            </a:r>
            <a:r>
              <a:rPr lang="ru-RU" sz="1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не имеют права устанавливать и исполнять расходные обязательства, не связанные с решением вопросов, отнесенных </a:t>
            </a:r>
            <a:r>
              <a:rPr lang="ru-RU" sz="1200"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Конституцией РФ, федеральными законами, законами субъектов РФ к полномочиям соответствующих органов местного самоуправления.</a:t>
            </a:r>
            <a:endParaRPr lang="ru-RU" sz="1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Непрограммные направления деятельности, руб.</a:t>
            </a:r>
            <a:endParaRPr lang="ru-RU" sz="2000" b="0" strike="noStrike" spc="-1" dirty="0">
              <a:latin typeface="Arial"/>
            </a:endParaRPr>
          </a:p>
        </p:txBody>
      </p:sp>
      <p:graphicFrame>
        <p:nvGraphicFramePr>
          <p:cNvPr id="2" name="Таблица 1"/>
          <p:cNvGraphicFramePr>
            <a:graphicFrameLocks noGrp="1"/>
          </p:cNvGraphicFramePr>
          <p:nvPr>
            <p:extLst>
              <p:ext uri="{D42A27DB-BD31-4B8C-83A1-F6EECF244321}">
                <p14:modId xmlns:p14="http://schemas.microsoft.com/office/powerpoint/2010/main" val="3881371057"/>
              </p:ext>
            </p:extLst>
          </p:nvPr>
        </p:nvGraphicFramePr>
        <p:xfrm>
          <a:off x="155872" y="980728"/>
          <a:ext cx="8784976" cy="5579110"/>
        </p:xfrm>
        <a:graphic>
          <a:graphicData uri="http://schemas.openxmlformats.org/drawingml/2006/table">
            <a:tbl>
              <a:tblPr firstRow="1" bandRow="1">
                <a:tableStyleId>{5C22544A-7EE6-4342-B048-85BDC9FD1C3A}</a:tableStyleId>
              </a:tblPr>
              <a:tblGrid>
                <a:gridCol w="5856288"/>
                <a:gridCol w="936104"/>
                <a:gridCol w="1008112"/>
                <a:gridCol w="984472"/>
              </a:tblGrid>
              <a:tr h="370840">
                <a:tc>
                  <a:txBody>
                    <a:bodyPr/>
                    <a:lstStyle/>
                    <a:p>
                      <a:pPr algn="ct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2020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2021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dirty="0" smtClean="0">
                          <a:solidFill>
                            <a:schemeClr val="tx1"/>
                          </a:solidFill>
                          <a:latin typeface="Times New Roman" panose="02020603050405020304" pitchFamily="18" charset="0"/>
                          <a:cs typeface="Times New Roman" panose="02020603050405020304" pitchFamily="18" charset="0"/>
                        </a:rPr>
                        <a:t>2022 год</a:t>
                      </a:r>
                      <a:endParaRPr lang="ru-RU" sz="1200" dirty="0">
                        <a:solidFill>
                          <a:schemeClr val="tx1"/>
                        </a:solidFill>
                        <a:latin typeface="Times New Roman" panose="02020603050405020304" pitchFamily="18" charset="0"/>
                        <a:cs typeface="Times New Roman" panose="02020603050405020304" pitchFamily="18" charset="0"/>
                      </a:endParaRPr>
                    </a:p>
                  </a:txBody>
                  <a:tcPr/>
                </a:tc>
              </a:tr>
              <a:tr h="370840">
                <a:tc>
                  <a:txBody>
                    <a:bodyPr/>
                    <a:lstStyle/>
                    <a:p>
                      <a:pPr algn="l" fontAlgn="ctr"/>
                      <a:r>
                        <a:rPr lang="ru-RU" sz="1200" b="1" i="0" u="none" strike="noStrike" dirty="0">
                          <a:effectLst/>
                          <a:latin typeface="Times New Roman" panose="02020603050405020304" pitchFamily="18" charset="0"/>
                          <a:cs typeface="Times New Roman" panose="02020603050405020304" pitchFamily="18" charset="0"/>
                        </a:rPr>
                        <a:t>Непрограммные направления деятельности</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5 945 631,79</a:t>
                      </a:r>
                    </a:p>
                  </a:txBody>
                  <a:tcPr marL="9525" marR="9525" marT="9525" marB="0" anchor="ctr"/>
                </a:tc>
                <a:tc>
                  <a:txBody>
                    <a:bodyPr/>
                    <a:lstStyle/>
                    <a:p>
                      <a:pPr algn="ctr" fontAlgn="ctr"/>
                      <a:r>
                        <a:rPr lang="ru-RU" sz="1200" b="1" i="0" u="none" strike="noStrike">
                          <a:effectLst/>
                          <a:latin typeface="Times New Roman" panose="02020603050405020304" pitchFamily="18" charset="0"/>
                          <a:cs typeface="Times New Roman" panose="02020603050405020304" pitchFamily="18" charset="0"/>
                        </a:rPr>
                        <a:t>11 240 379,03</a:t>
                      </a:r>
                    </a:p>
                  </a:txBody>
                  <a:tcPr marL="9525" marR="9525" marT="9525" marB="0" anchor="ctr"/>
                </a:tc>
                <a:tc>
                  <a:txBody>
                    <a:bodyPr/>
                    <a:lstStyle/>
                    <a:p>
                      <a:pPr algn="ctr" fontAlgn="ctr"/>
                      <a:r>
                        <a:rPr lang="ru-RU" sz="1200" b="1" i="0" u="none" strike="noStrike" dirty="0">
                          <a:effectLst/>
                          <a:latin typeface="Times New Roman" panose="02020603050405020304" pitchFamily="18" charset="0"/>
                          <a:cs typeface="Times New Roman" panose="02020603050405020304" pitchFamily="18" charset="0"/>
                        </a:rPr>
                        <a:t>18 453 179,03</a:t>
                      </a:r>
                    </a:p>
                  </a:txBody>
                  <a:tcPr marL="9525" marR="9525" marT="9525" marB="0" anchor="ctr"/>
                </a:tc>
              </a:tr>
              <a:tr h="370840">
                <a:tc>
                  <a:txBody>
                    <a:bodyPr/>
                    <a:lstStyle/>
                    <a:p>
                      <a:pPr algn="l" fontAlgn="b"/>
                      <a:r>
                        <a:rPr lang="ru-RU" sz="1200" b="0" i="0" u="none" strike="noStrike" dirty="0">
                          <a:effectLst/>
                          <a:latin typeface="Times New Roman" panose="02020603050405020304" pitchFamily="18" charset="0"/>
                          <a:cs typeface="Times New Roman" panose="02020603050405020304" pitchFamily="18" charset="0"/>
                        </a:rPr>
                        <a:t>Обеспечение деятельности представительного органа городского округа "Вуктыл"</a:t>
                      </a:r>
                    </a:p>
                  </a:txBody>
                  <a:tcPr marL="9525" marR="9525" marT="9525" marB="0" anchor="b"/>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50 000,00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Обеспечение деятельности аппарата контрольно-счетной палаты муниципального образования</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2 307 901,77</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2 130 822,13</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2 130 822,13</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Руководитель контрольно-счетной палаты муниципального образования  и его заместители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262 986,72</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269 056,90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269 056,90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650 000,00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650 000,00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Резервный фонд администрации городского округа "Вуктыл" по предупреждению и ликвидации чрезвычайных ситуаций и последствий стихийных бедствий</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200 000,00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200 000,00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Подготовка и проведение выборов депутатов Совета городского округа "Вуктыл"</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1 000 000,00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первичному воинскому учету на территориях, где отсутствуют военные комиссариаты</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1 127 000,00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1 131 700,00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1 151 900,00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4 400,00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4 700,00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26 600,00</a:t>
                      </a:r>
                    </a:p>
                  </a:txBody>
                  <a:tcPr marL="9525" marR="9525" marT="9525" marB="0" anchor="ctr"/>
                </a:tc>
              </a:tr>
              <a:tr h="370840">
                <a:tc>
                  <a:txBody>
                    <a:bodyPr/>
                    <a:lstStyle/>
                    <a:p>
                      <a:pPr algn="l" fontAlgn="b"/>
                      <a:r>
                        <a:rPr lang="ru-RU" sz="1200" b="0" i="0" u="none" strike="noStrike">
                          <a:effectLst/>
                          <a:latin typeface="Times New Roman" panose="02020603050405020304" pitchFamily="18" charset="0"/>
                          <a:cs typeface="Times New Roman" panose="02020603050405020304" pitchFamily="18" charset="0"/>
                        </a:rPr>
                        <a:t>Проведение Всероссийской переписи населения 2020 года</a:t>
                      </a:r>
                    </a:p>
                  </a:txBody>
                  <a:tcPr marL="9525" marR="9525" marT="9525" marB="0" anchor="b"/>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369 443,30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r>
              <a:tr h="370840">
                <a:tc>
                  <a:txBody>
                    <a:bodyPr/>
                    <a:lstStyle/>
                    <a:p>
                      <a:pPr algn="l" fontAlgn="ctr"/>
                      <a:r>
                        <a:rPr lang="ru-RU" sz="1200" b="0" i="0" u="none" strike="noStrike">
                          <a:effectLst/>
                          <a:latin typeface="Times New Roman" panose="02020603050405020304" pitchFamily="18" charset="0"/>
                          <a:cs typeface="Times New Roman" panose="02020603050405020304" pitchFamily="18" charset="0"/>
                        </a:rPr>
                        <a:t>Субвенции на осуществление государственного полномочия Республики Коми по определению перечня должностных лиц органов местного самоуправления, уполномоченных составлять протоколы об административных правонарушениях, предусмотренных частями 3, 4 статьи 3, статьями 4, 6, 7 и 8 Закона Республики Коми "Об административной ответственности в Республике Коми"</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23 900,00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24 100,00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24 800,00</a:t>
                      </a:r>
                    </a:p>
                  </a:txBody>
                  <a:tcPr marL="9525" marR="9525" marT="9525" marB="0" anchor="ctr"/>
                </a:tc>
              </a:tr>
              <a:tr h="370840">
                <a:tc>
                  <a:txBody>
                    <a:bodyPr/>
                    <a:lstStyle/>
                    <a:p>
                      <a:pPr algn="l" fontAlgn="ctr"/>
                      <a:r>
                        <a:rPr lang="ru-RU" sz="1200" b="0" i="0" u="none" strike="noStrike" dirty="0">
                          <a:effectLst/>
                          <a:latin typeface="Times New Roman" panose="02020603050405020304" pitchFamily="18" charset="0"/>
                          <a:cs typeface="Times New Roman" panose="02020603050405020304" pitchFamily="18" charset="0"/>
                        </a:rPr>
                        <a:t>Условно утверждаемые (утвержденные) расходы</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0,00</a:t>
                      </a:r>
                    </a:p>
                  </a:txBody>
                  <a:tcPr marL="9525" marR="9525" marT="9525" marB="0" anchor="ctr"/>
                </a:tc>
                <a:tc>
                  <a:txBody>
                    <a:bodyPr/>
                    <a:lstStyle/>
                    <a:p>
                      <a:pPr algn="ctr" fontAlgn="ctr"/>
                      <a:r>
                        <a:rPr lang="ru-RU" sz="1200" b="0" i="0" u="none" strike="noStrike">
                          <a:effectLst/>
                          <a:latin typeface="Times New Roman" panose="02020603050405020304" pitchFamily="18" charset="0"/>
                          <a:cs typeface="Times New Roman" panose="02020603050405020304" pitchFamily="18" charset="0"/>
                        </a:rPr>
                        <a:t>6 780 000,00</a:t>
                      </a:r>
                    </a:p>
                  </a:txBody>
                  <a:tcPr marL="9525" marR="9525" marT="9525" marB="0" anchor="ctr"/>
                </a:tc>
                <a:tc>
                  <a:txBody>
                    <a:bodyPr/>
                    <a:lstStyle/>
                    <a:p>
                      <a:pPr algn="ctr" fontAlgn="ctr"/>
                      <a:r>
                        <a:rPr lang="ru-RU" sz="1200" b="0" i="0" u="none" strike="noStrike" dirty="0">
                          <a:effectLst/>
                          <a:latin typeface="Times New Roman" panose="02020603050405020304" pitchFamily="18" charset="0"/>
                          <a:cs typeface="Times New Roman" panose="02020603050405020304" pitchFamily="18" charset="0"/>
                        </a:rPr>
                        <a:t>13 950 000,00</a:t>
                      </a:r>
                    </a:p>
                  </a:txBody>
                  <a:tcPr marL="9525" marR="9525" marT="9525" marB="0" anchor="ctr"/>
                </a:tc>
              </a:tr>
            </a:tbl>
          </a:graphicData>
        </a:graphic>
      </p:graphicFrame>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1" name="Table 1"/>
          <p:cNvGraphicFramePr/>
          <p:nvPr>
            <p:extLst>
              <p:ext uri="{D42A27DB-BD31-4B8C-83A1-F6EECF244321}">
                <p14:modId xmlns:p14="http://schemas.microsoft.com/office/powerpoint/2010/main" val="3454345573"/>
              </p:ext>
            </p:extLst>
          </p:nvPr>
        </p:nvGraphicFramePr>
        <p:xfrm>
          <a:off x="91080" y="1270080"/>
          <a:ext cx="9003600" cy="3087360"/>
        </p:xfrm>
        <a:graphic>
          <a:graphicData uri="http://schemas.openxmlformats.org/drawingml/2006/table">
            <a:tbl>
              <a:tblPr/>
              <a:tblGrid>
                <a:gridCol w="4861020"/>
                <a:gridCol w="814117"/>
                <a:gridCol w="919326"/>
                <a:gridCol w="855329"/>
                <a:gridCol w="776904"/>
                <a:gridCol w="776904"/>
              </a:tblGrid>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Наименование</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2018 год</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2019 год</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a:latin typeface="Times New Roman" panose="02020603050405020304" pitchFamily="18" charset="0"/>
                          <a:cs typeface="Times New Roman" panose="02020603050405020304" pitchFamily="18" charset="0"/>
                        </a:rPr>
                        <a:t>2020 год</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6633"/>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2021 год</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6633"/>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2022</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cap="flat" cmpd="sng" algn="ctr">
                      <a:solidFill>
                        <a:srgbClr val="FFFFFF"/>
                      </a:solidFill>
                      <a:prstDash val="solid"/>
                      <a:round/>
                      <a:headEnd type="none" w="med" len="med"/>
                      <a:tailEnd type="none" w="med" len="med"/>
                    </a:lnB>
                    <a:solidFill>
                      <a:srgbClr val="FF6633"/>
                    </a:solidFill>
                  </a:tcPr>
                </a:tc>
              </a:tr>
              <a:tr h="68364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СОШ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 с дошкольной группой, в том числе проектно-изыскательские работы и разработка проектно-сметной документации</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1 301,5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132 723,5</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20 202,1</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водовода "Подчерье-Вуктыл"</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23,6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513,8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370,7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150,7</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CC99"/>
                    </a:solidFill>
                  </a:tcPr>
                </a:tc>
              </a:tr>
              <a:tr h="290520">
                <a:tc>
                  <a:txBody>
                    <a:bodyPr/>
                    <a:lstStyle/>
                    <a:p>
                      <a:pPr algn="ctr"/>
                      <a:r>
                        <a:rPr lang="ru-RU" sz="1200" b="0" strike="noStrike" spc="-1" dirty="0">
                          <a:latin typeface="Times New Roman" panose="02020603050405020304" pitchFamily="18" charset="0"/>
                          <a:cs typeface="Times New Roman" panose="02020603050405020304" pitchFamily="18" charset="0"/>
                        </a:rPr>
                        <a:t>Реализация проекта "Газификация жилых домов с. </a:t>
                      </a:r>
                      <a:r>
                        <a:rPr lang="ru-RU" sz="1200" b="0" strike="noStrike" spc="-1" dirty="0" err="1">
                          <a:latin typeface="Times New Roman" panose="02020603050405020304" pitchFamily="18" charset="0"/>
                          <a:cs typeface="Times New Roman" panose="02020603050405020304" pitchFamily="18" charset="0"/>
                        </a:rPr>
                        <a:t>Дутово</a:t>
                      </a:r>
                      <a:r>
                        <a:rPr lang="ru-RU" sz="1200" b="0" strike="noStrike" spc="-1" dirty="0">
                          <a:latin typeface="Times New Roman" panose="02020603050405020304" pitchFamily="18" charset="0"/>
                          <a:cs typeface="Times New Roman" panose="02020603050405020304" pitchFamily="18" charset="0"/>
                        </a:rPr>
                        <a: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15 262,2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11 184,8</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400,0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9966"/>
                    </a:solidFill>
                  </a:tcPr>
                </a:tc>
                <a:tc>
                  <a:txBody>
                    <a:bodyPr/>
                    <a:lstStyle/>
                    <a:p>
                      <a:pPr algn="ctr"/>
                      <a:r>
                        <a:rPr lang="ru-RU" sz="1200" b="0" strike="noStrike" spc="-1">
                          <a:latin typeface="Times New Roman" panose="02020603050405020304" pitchFamily="18" charset="0"/>
                          <a:cs typeface="Times New Roman" panose="02020603050405020304" pitchFamily="18" charset="0"/>
                        </a:rPr>
                        <a:t>0,0</a:t>
                      </a: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601560">
                <a:tc>
                  <a:txBody>
                    <a:bodyPr/>
                    <a:lstStyle/>
                    <a:p>
                      <a:pPr algn="ctr"/>
                      <a:r>
                        <a:rPr lang="ru-RU" sz="1200" b="0" strike="noStrike" spc="-1" dirty="0">
                          <a:latin typeface="Times New Roman" panose="02020603050405020304" pitchFamily="18" charset="0"/>
                          <a:cs typeface="Times New Roman" panose="02020603050405020304" pitchFamily="18" charset="0"/>
                        </a:rPr>
                        <a:t>Строительство социокультурного центра в с</a:t>
                      </a:r>
                      <a:r>
                        <a:rPr lang="ru-RU" sz="1200" b="0" strike="noStrike" spc="-1" dirty="0" smtClean="0">
                          <a:latin typeface="Times New Roman" panose="02020603050405020304" pitchFamily="18" charset="0"/>
                          <a:cs typeface="Times New Roman" panose="02020603050405020304" pitchFamily="18" charset="0"/>
                        </a:rPr>
                        <a:t>. Подчерье</a:t>
                      </a:r>
                      <a:r>
                        <a:rPr lang="ru-RU" sz="1200" b="0" strike="noStrike" spc="-1" dirty="0">
                          <a:latin typeface="Times New Roman" panose="02020603050405020304" pitchFamily="18" charset="0"/>
                          <a:cs typeface="Times New Roman" panose="02020603050405020304" pitchFamily="18" charset="0"/>
                        </a:rPr>
                        <a:t>, в том числе проведение проектно-изыскательских работ и разработка проектно-сметной документации</a:t>
                      </a: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1 320,0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35 119,0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a:latin typeface="Times New Roman" panose="02020603050405020304" pitchFamily="18" charset="0"/>
                          <a:cs typeface="Times New Roman" panose="02020603050405020304" pitchFamily="18" charset="0"/>
                        </a:rPr>
                        <a:t>0,0</a:t>
                      </a: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601560">
                <a:tc>
                  <a:txBody>
                    <a:bodyPr/>
                    <a:lstStyle/>
                    <a:p>
                      <a:pPr algn="ctr"/>
                      <a:r>
                        <a:rPr lang="ru-RU" sz="1200" b="0" strike="noStrike" spc="-1" dirty="0" smtClean="0">
                          <a:latin typeface="Times New Roman" panose="02020603050405020304" pitchFamily="18" charset="0"/>
                          <a:cs typeface="Times New Roman" panose="02020603050405020304" pitchFamily="18" charset="0"/>
                        </a:rPr>
                        <a:t>Реконструкция коммунальной инфраструктуры городского округа «Вуктыл»</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4 000,0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cap="flat" cmpd="sng" algn="ctr">
                      <a:solidFill>
                        <a:srgbClr val="FFFFFF"/>
                      </a:solidFill>
                      <a:prstDash val="solid"/>
                      <a:round/>
                      <a:headEnd type="none" w="med" len="med"/>
                      <a:tailEnd type="none" w="med" len="med"/>
                    </a:lnR>
                    <a:lnT w="720" cap="flat" cmpd="sng" algn="ctr">
                      <a:solidFill>
                        <a:srgbClr val="FFFFFF"/>
                      </a:solidFill>
                      <a:prstDash val="solid"/>
                      <a:round/>
                      <a:headEnd type="none" w="med" len="med"/>
                      <a:tailEnd type="none" w="med" len="med"/>
                    </a:lnT>
                    <a:lnB w="720">
                      <a:solidFill>
                        <a:srgbClr val="FFFFFF"/>
                      </a:solidFill>
                    </a:lnB>
                    <a:solidFill>
                      <a:srgbClr val="FF9966"/>
                    </a:solidFill>
                  </a:tcPr>
                </a:tc>
                <a:tc>
                  <a:txBody>
                    <a:bodyPr/>
                    <a:lstStyle/>
                    <a:p>
                      <a:pPr algn="ctr"/>
                      <a:r>
                        <a:rPr lang="ru-RU" sz="1200" b="0" strike="noStrike" spc="-1" dirty="0" smtClean="0">
                          <a:latin typeface="Times New Roman" panose="02020603050405020304" pitchFamily="18" charset="0"/>
                          <a:cs typeface="Times New Roman" panose="02020603050405020304" pitchFamily="18" charset="0"/>
                        </a:rPr>
                        <a:t>0,0</a:t>
                      </a:r>
                      <a:endParaRPr lang="ru-RU" sz="1200" b="0" strike="noStrike" spc="-1" dirty="0">
                        <a:latin typeface="Times New Roman" panose="02020603050405020304" pitchFamily="18" charset="0"/>
                        <a:cs typeface="Times New Roman" panose="02020603050405020304" pitchFamily="18" charset="0"/>
                      </a:endParaRPr>
                    </a:p>
                  </a:txBody>
                  <a:tcPr marL="90000" marR="90000">
                    <a:lnL w="720" cap="flat" cmpd="sng" algn="ctr">
                      <a:solidFill>
                        <a:srgbClr val="FFFFFF"/>
                      </a:solidFill>
                      <a:prstDash val="solid"/>
                      <a:round/>
                      <a:headEnd type="none" w="med" len="med"/>
                      <a:tailEnd type="none" w="med" len="med"/>
                    </a:lnL>
                    <a:lnR w="720">
                      <a:solidFill>
                        <a:srgbClr val="FFFFFF"/>
                      </a:solidFill>
                    </a:lnR>
                    <a:lnT w="720" cap="flat" cmpd="sng" algn="ctr">
                      <a:solidFill>
                        <a:srgbClr val="FFFFFF"/>
                      </a:solidFill>
                      <a:prstDash val="solid"/>
                      <a:round/>
                      <a:headEnd type="none" w="med" len="med"/>
                      <a:tailEnd type="none" w="med" len="med"/>
                    </a:lnT>
                    <a:lnB w="720" cap="flat" cmpd="sng" algn="ctr">
                      <a:solidFill>
                        <a:srgbClr val="FFFFFF"/>
                      </a:solidFill>
                      <a:prstDash val="solid"/>
                      <a:round/>
                      <a:headEnd type="none" w="med" len="med"/>
                      <a:tailEnd type="none" w="med" len="med"/>
                    </a:lnB>
                    <a:solidFill>
                      <a:srgbClr val="FF9966"/>
                    </a:solidFill>
                  </a:tcPr>
                </a:tc>
              </a:tr>
              <a:tr h="290520">
                <a:tc>
                  <a:txBody>
                    <a:bodyPr/>
                    <a:lstStyle/>
                    <a:p>
                      <a:pPr algn="ctr"/>
                      <a:r>
                        <a:rPr lang="ru-RU" sz="1200" b="1" strike="noStrike" spc="-1" dirty="0">
                          <a:latin typeface="Times New Roman" panose="02020603050405020304" pitchFamily="18" charset="0"/>
                          <a:cs typeface="Times New Roman" panose="02020603050405020304" pitchFamily="18" charset="0"/>
                        </a:rPr>
                        <a:t>Всего</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1" strike="noStrike" spc="-1" dirty="0">
                          <a:latin typeface="Times New Roman" panose="02020603050405020304" pitchFamily="18" charset="0"/>
                          <a:cs typeface="Times New Roman" panose="02020603050405020304" pitchFamily="18" charset="0"/>
                        </a:rPr>
                        <a:t>17 907,3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179 541,1</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24 972,8</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150,7</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cap="flat" cmpd="sng" algn="ctr">
                      <a:solidFill>
                        <a:srgbClr val="FFFFFF"/>
                      </a:solidFill>
                      <a:prstDash val="solid"/>
                      <a:round/>
                      <a:headEnd type="none" w="med" len="med"/>
                      <a:tailEnd type="none" w="med" len="med"/>
                    </a:lnR>
                    <a:lnT w="720">
                      <a:solidFill>
                        <a:srgbClr val="FFFFFF"/>
                      </a:solidFill>
                    </a:lnT>
                    <a:lnB w="720">
                      <a:solidFill>
                        <a:srgbClr val="FFFFFF"/>
                      </a:solidFill>
                    </a:lnB>
                    <a:solidFill>
                      <a:srgbClr val="FFCC99"/>
                    </a:solidFill>
                  </a:tcPr>
                </a:tc>
                <a:tc>
                  <a:txBody>
                    <a:bodyPr/>
                    <a:lstStyle/>
                    <a:p>
                      <a:pPr algn="ctr"/>
                      <a:r>
                        <a:rPr lang="ru-RU" sz="1200" b="1" strike="noStrike" spc="-1" dirty="0" smtClean="0">
                          <a:latin typeface="Times New Roman" panose="02020603050405020304" pitchFamily="18" charset="0"/>
                          <a:cs typeface="Times New Roman" panose="02020603050405020304" pitchFamily="18" charset="0"/>
                        </a:rPr>
                        <a:t>0,0</a:t>
                      </a:r>
                      <a:endParaRPr lang="ru-RU" sz="1200" b="1" strike="noStrike" spc="-1" dirty="0">
                        <a:latin typeface="Times New Roman" panose="02020603050405020304" pitchFamily="18" charset="0"/>
                        <a:cs typeface="Times New Roman" panose="02020603050405020304" pitchFamily="18" charset="0"/>
                      </a:endParaRPr>
                    </a:p>
                  </a:txBody>
                  <a:tcPr marL="90000" marR="90000">
                    <a:lnL w="720">
                      <a:solidFill>
                        <a:srgbClr val="FFFFFF"/>
                      </a:solidFill>
                    </a:lnL>
                    <a:lnR w="720">
                      <a:solidFill>
                        <a:srgbClr val="FFFFFF"/>
                      </a:solidFill>
                    </a:lnR>
                    <a:lnT w="720" cap="flat" cmpd="sng" algn="ctr">
                      <a:solidFill>
                        <a:srgbClr val="FFFFFF"/>
                      </a:solidFill>
                      <a:prstDash val="solid"/>
                      <a:round/>
                      <a:headEnd type="none" w="med" len="med"/>
                      <a:tailEnd type="none" w="med" len="med"/>
                    </a:lnT>
                    <a:lnB w="720">
                      <a:solidFill>
                        <a:srgbClr val="FFFFFF"/>
                      </a:solidFill>
                    </a:lnB>
                    <a:solidFill>
                      <a:srgbClr val="FFCC99"/>
                    </a:solidFill>
                  </a:tcPr>
                </a:tc>
              </a:tr>
            </a:tbl>
          </a:graphicData>
        </a:graphic>
      </p:graphicFrame>
      <p:sp>
        <p:nvSpPr>
          <p:cNvPr id="672" name="TextShape 2"/>
          <p:cNvSpPr txBox="1"/>
          <p:nvPr/>
        </p:nvSpPr>
        <p:spPr>
          <a:xfrm>
            <a:off x="1755720" y="754200"/>
            <a:ext cx="6380280" cy="541800"/>
          </a:xfrm>
          <a:prstGeom prst="rect">
            <a:avLst/>
          </a:prstGeom>
          <a:noFill/>
          <a:ln>
            <a:noFill/>
          </a:ln>
        </p:spPr>
        <p:txBody>
          <a:bodyPr lIns="90000" tIns="45000" rIns="90000" bIns="45000"/>
          <a:lstStyle/>
          <a:p>
            <a:pPr algn="ctr"/>
            <a:r>
              <a:rPr lang="ru-RU" sz="1600" b="1" i="1" strike="noStrike" spc="-1" dirty="0">
                <a:latin typeface="Times New Roman"/>
              </a:rPr>
              <a:t>Бюджетные инвестиции в объекты капитального строительства  </a:t>
            </a:r>
            <a:endParaRPr lang="ru-RU" sz="1600" b="0" strike="noStrike" spc="-1" dirty="0">
              <a:latin typeface="Arial"/>
            </a:endParaRPr>
          </a:p>
        </p:txBody>
      </p:sp>
      <p:sp>
        <p:nvSpPr>
          <p:cNvPr id="674" name="TextShape 3"/>
          <p:cNvSpPr txBox="1"/>
          <p:nvPr/>
        </p:nvSpPr>
        <p:spPr>
          <a:xfrm>
            <a:off x="2765640" y="4292280"/>
            <a:ext cx="3565440" cy="343440"/>
          </a:xfrm>
          <a:prstGeom prst="rect">
            <a:avLst/>
          </a:prstGeom>
          <a:noFill/>
          <a:ln>
            <a:noFill/>
          </a:ln>
        </p:spPr>
        <p:txBody>
          <a:bodyPr lIns="90000" tIns="45000" rIns="90000" bIns="45000"/>
          <a:lstStyle/>
          <a:p>
            <a:r>
              <a:rPr lang="ru-RU" sz="1800" b="1" i="1" strike="noStrike" spc="-1" dirty="0">
                <a:latin typeface="Times New Roman"/>
              </a:rPr>
              <a:t>Доля в общем объеме расходов, %</a:t>
            </a:r>
            <a:endParaRPr lang="ru-RU" sz="1800" b="0" strike="noStrike" spc="-1" dirty="0">
              <a:latin typeface="Arial"/>
            </a:endParaRPr>
          </a:p>
        </p:txBody>
      </p:sp>
      <p:sp>
        <p:nvSpPr>
          <p:cNvPr id="7" name="Заголовок 1"/>
          <p:cNvSpPr txBox="1">
            <a:spLocks/>
          </p:cNvSpPr>
          <p:nvPr/>
        </p:nvSpPr>
        <p:spPr>
          <a:xfrm>
            <a:off x="0" y="3851"/>
            <a:ext cx="9144000" cy="770869"/>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Инвестиционные проекты, тыс. руб.</a:t>
            </a:r>
            <a:endParaRPr lang="ru-RU" sz="2000" b="0" strike="noStrike" spc="-1" dirty="0">
              <a:latin typeface="Arial"/>
            </a:endParaRPr>
          </a:p>
        </p:txBody>
      </p:sp>
      <p:graphicFrame>
        <p:nvGraphicFramePr>
          <p:cNvPr id="2" name="Диаграмма 1"/>
          <p:cNvGraphicFramePr/>
          <p:nvPr>
            <p:extLst>
              <p:ext uri="{D42A27DB-BD31-4B8C-83A1-F6EECF244321}">
                <p14:modId xmlns:p14="http://schemas.microsoft.com/office/powerpoint/2010/main" val="2073567768"/>
              </p:ext>
            </p:extLst>
          </p:nvPr>
        </p:nvGraphicFramePr>
        <p:xfrm>
          <a:off x="2051720" y="4797152"/>
          <a:ext cx="4560168" cy="1815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2226251161"/>
              </p:ext>
            </p:extLst>
          </p:nvPr>
        </p:nvGraphicFramePr>
        <p:xfrm>
          <a:off x="83864" y="4005064"/>
          <a:ext cx="8928992" cy="3312368"/>
        </p:xfrm>
        <a:graphic>
          <a:graphicData uri="http://schemas.openxmlformats.org/drawingml/2006/chart">
            <c:chart xmlns:c="http://schemas.openxmlformats.org/drawingml/2006/chart" xmlns:r="http://schemas.openxmlformats.org/officeDocument/2006/relationships" r:id="rId3"/>
          </a:graphicData>
        </a:graphic>
      </p:graphicFrame>
      <p:sp>
        <p:nvSpPr>
          <p:cNvPr id="11"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2"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Ведомственная структура расходов бюджета МО ГО «Вуктыл»</a:t>
            </a:r>
            <a:endParaRPr lang="ru-RU" sz="2000" b="0" strike="noStrike" spc="-1" dirty="0">
              <a:latin typeface="Arial"/>
            </a:endParaRPr>
          </a:p>
        </p:txBody>
      </p:sp>
      <p:graphicFrame>
        <p:nvGraphicFramePr>
          <p:cNvPr id="6" name="Таблица 5"/>
          <p:cNvGraphicFramePr>
            <a:graphicFrameLocks noGrp="1"/>
          </p:cNvGraphicFramePr>
          <p:nvPr>
            <p:extLst>
              <p:ext uri="{D42A27DB-BD31-4B8C-83A1-F6EECF244321}">
                <p14:modId xmlns:p14="http://schemas.microsoft.com/office/powerpoint/2010/main" val="2627851121"/>
              </p:ext>
            </p:extLst>
          </p:nvPr>
        </p:nvGraphicFramePr>
        <p:xfrm>
          <a:off x="107504" y="908720"/>
          <a:ext cx="8856984" cy="2599553"/>
        </p:xfrm>
        <a:graphic>
          <a:graphicData uri="http://schemas.openxmlformats.org/drawingml/2006/table">
            <a:tbl>
              <a:tblPr firstRow="1" bandRow="1">
                <a:tableStyleId>{5C22544A-7EE6-4342-B048-85BDC9FD1C3A}</a:tableStyleId>
              </a:tblPr>
              <a:tblGrid>
                <a:gridCol w="3679509"/>
                <a:gridCol w="726120"/>
                <a:gridCol w="1483785"/>
                <a:gridCol w="1483785"/>
                <a:gridCol w="1483785"/>
              </a:tblGrid>
              <a:tr h="275929">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Наименование</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Глава</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2020 год (</a:t>
                      </a:r>
                      <a:r>
                        <a:rPr lang="ru-RU" sz="1200" b="1" dirty="0" err="1" smtClean="0">
                          <a:solidFill>
                            <a:schemeClr val="tx1"/>
                          </a:solidFill>
                          <a:latin typeface="Times New Roman" panose="02020603050405020304" pitchFamily="18" charset="0"/>
                          <a:cs typeface="Times New Roman" panose="02020603050405020304" pitchFamily="18" charset="0"/>
                        </a:rPr>
                        <a:t>руб</a:t>
                      </a: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2021 год (</a:t>
                      </a:r>
                      <a:r>
                        <a:rPr lang="ru-RU" sz="1200" b="1" dirty="0" err="1" smtClean="0">
                          <a:solidFill>
                            <a:schemeClr val="tx1"/>
                          </a:solidFill>
                          <a:latin typeface="Times New Roman" panose="02020603050405020304" pitchFamily="18" charset="0"/>
                          <a:cs typeface="Times New Roman" panose="02020603050405020304" pitchFamily="18" charset="0"/>
                        </a:rPr>
                        <a:t>руб</a:t>
                      </a: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2022 год (</a:t>
                      </a:r>
                      <a:r>
                        <a:rPr lang="ru-RU" sz="1200" b="1" dirty="0" err="1" smtClean="0">
                          <a:solidFill>
                            <a:schemeClr val="tx1"/>
                          </a:solidFill>
                          <a:latin typeface="Times New Roman" panose="02020603050405020304" pitchFamily="18" charset="0"/>
                          <a:cs typeface="Times New Roman" panose="02020603050405020304" pitchFamily="18" charset="0"/>
                        </a:rPr>
                        <a:t>руб</a:t>
                      </a:r>
                      <a:r>
                        <a:rPr lang="ru-RU" sz="1200" b="1" dirty="0" smtClean="0">
                          <a:solidFill>
                            <a:schemeClr val="tx1"/>
                          </a:solidFill>
                          <a:latin typeface="Times New Roman" panose="02020603050405020304" pitchFamily="18" charset="0"/>
                          <a:cs typeface="Times New Roman" panose="02020603050405020304" pitchFamily="18" charset="0"/>
                        </a:rPr>
                        <a:t>)</a:t>
                      </a:r>
                      <a:endParaRPr lang="ru-RU" sz="1200" b="1" dirty="0">
                        <a:solidFill>
                          <a:schemeClr val="tx1"/>
                        </a:solidFill>
                        <a:latin typeface="Times New Roman" panose="02020603050405020304" pitchFamily="18" charset="0"/>
                        <a:cs typeface="Times New Roman" panose="02020603050405020304" pitchFamily="18" charset="0"/>
                      </a:endParaRPr>
                    </a:p>
                  </a:txBody>
                  <a:tcPr/>
                </a:tc>
              </a:tr>
              <a:tr h="400166">
                <a:tc>
                  <a:txBody>
                    <a:bodyPr/>
                    <a:lstStyle/>
                    <a:p>
                      <a:pPr algn="ctr"/>
                      <a:r>
                        <a:rPr lang="ru-RU" sz="1200" b="1" dirty="0" err="1">
                          <a:solidFill>
                            <a:schemeClr val="tx1"/>
                          </a:solidFill>
                          <a:effectLst/>
                          <a:latin typeface="Times New Roman" panose="02020603050405020304" pitchFamily="18" charset="0"/>
                          <a:cs typeface="Times New Roman" panose="02020603050405020304" pitchFamily="18" charset="0"/>
                        </a:rPr>
                        <a:t>Контрольно</a:t>
                      </a:r>
                      <a:r>
                        <a:rPr lang="ru-RU" sz="1200" b="1" dirty="0">
                          <a:solidFill>
                            <a:schemeClr val="tx1"/>
                          </a:solidFill>
                          <a:effectLst/>
                          <a:latin typeface="Times New Roman" panose="02020603050405020304" pitchFamily="18" charset="0"/>
                          <a:cs typeface="Times New Roman" panose="02020603050405020304" pitchFamily="18" charset="0"/>
                        </a:rPr>
                        <a:t> - счетная палата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905</a:t>
                      </a:r>
                    </a:p>
                  </a:txBody>
                  <a:tcPr anchor="ctr"/>
                </a:tc>
                <a:tc>
                  <a:txBody>
                    <a:bodyPr/>
                    <a:lstStyle/>
                    <a:p>
                      <a:pPr algn="ctr" fontAlgn="ctr"/>
                      <a:r>
                        <a:rPr lang="ru-RU" sz="1100" b="1" i="0" u="none" strike="noStrike">
                          <a:effectLst/>
                          <a:latin typeface="Times New Roman"/>
                        </a:rPr>
                        <a:t>2 570 888,49</a:t>
                      </a:r>
                    </a:p>
                  </a:txBody>
                  <a:tcPr marL="9525" marR="9525" marT="9525" marB="0" anchor="ctr"/>
                </a:tc>
                <a:tc>
                  <a:txBody>
                    <a:bodyPr/>
                    <a:lstStyle/>
                    <a:p>
                      <a:pPr algn="ctr" fontAlgn="ctr"/>
                      <a:r>
                        <a:rPr lang="ru-RU" sz="1100" b="1" i="0" u="none" strike="noStrike">
                          <a:effectLst/>
                          <a:latin typeface="Times New Roman"/>
                        </a:rPr>
                        <a:t>2 399 879,03</a:t>
                      </a:r>
                    </a:p>
                  </a:txBody>
                  <a:tcPr marL="9525" marR="9525" marT="9525" marB="0" anchor="ctr"/>
                </a:tc>
                <a:tc>
                  <a:txBody>
                    <a:bodyPr/>
                    <a:lstStyle/>
                    <a:p>
                      <a:pPr algn="ctr" fontAlgn="ctr"/>
                      <a:r>
                        <a:rPr lang="ru-RU" sz="1100" b="1" i="0" u="none" strike="noStrike">
                          <a:effectLst/>
                          <a:latin typeface="Times New Roman"/>
                        </a:rPr>
                        <a:t>2 399 879,03</a:t>
                      </a:r>
                    </a:p>
                  </a:txBody>
                  <a:tcPr marL="9525" marR="9525" marT="9525" marB="0" anchor="ctr"/>
                </a:tc>
              </a:tr>
              <a:tr h="275929">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Совет городского округа "Вуктыл"</a:t>
                      </a:r>
                    </a:p>
                  </a:txBody>
                  <a:tcPr anchor="ctr"/>
                </a:tc>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921</a:t>
                      </a:r>
                    </a:p>
                  </a:txBody>
                  <a:tcPr anchor="ctr"/>
                </a:tc>
                <a:tc>
                  <a:txBody>
                    <a:bodyPr/>
                    <a:lstStyle/>
                    <a:p>
                      <a:pPr algn="ctr" fontAlgn="ctr"/>
                      <a:r>
                        <a:rPr lang="ru-RU" sz="1100" b="1" i="0" u="none" strike="noStrike">
                          <a:effectLst/>
                          <a:latin typeface="Times New Roman"/>
                        </a:rPr>
                        <a:t>50 000,00</a:t>
                      </a:r>
                    </a:p>
                  </a:txBody>
                  <a:tcPr marL="9525" marR="9525" marT="9525" marB="0" anchor="ctr"/>
                </a:tc>
                <a:tc>
                  <a:txBody>
                    <a:bodyPr/>
                    <a:lstStyle/>
                    <a:p>
                      <a:pPr algn="ctr" fontAlgn="ctr"/>
                      <a:r>
                        <a:rPr lang="ru-RU" sz="1100" b="1" i="0" u="none" strike="noStrike">
                          <a:effectLst/>
                          <a:latin typeface="Times New Roman"/>
                        </a:rPr>
                        <a:t>50 000,00</a:t>
                      </a:r>
                    </a:p>
                  </a:txBody>
                  <a:tcPr marL="9525" marR="9525" marT="9525" marB="0" anchor="ctr"/>
                </a:tc>
                <a:tc>
                  <a:txBody>
                    <a:bodyPr/>
                    <a:lstStyle/>
                    <a:p>
                      <a:pPr algn="ctr" fontAlgn="ctr"/>
                      <a:r>
                        <a:rPr lang="ru-RU" sz="1100" b="1" i="0" u="none" strike="noStrike">
                          <a:effectLst/>
                          <a:latin typeface="Times New Roman"/>
                        </a:rPr>
                        <a:t>50 000,00</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Администрация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923</a:t>
                      </a:r>
                    </a:p>
                  </a:txBody>
                  <a:tcPr anchor="ctr"/>
                </a:tc>
                <a:tc>
                  <a:txBody>
                    <a:bodyPr/>
                    <a:lstStyle/>
                    <a:p>
                      <a:pPr algn="ctr" fontAlgn="ctr"/>
                      <a:r>
                        <a:rPr lang="ru-RU" sz="1100" b="1" i="0" u="none" strike="noStrike">
                          <a:effectLst/>
                          <a:latin typeface="Times New Roman"/>
                        </a:rPr>
                        <a:t>319 909 189,04</a:t>
                      </a:r>
                    </a:p>
                  </a:txBody>
                  <a:tcPr marL="9525" marR="9525" marT="9525" marB="0" anchor="ctr"/>
                </a:tc>
                <a:tc>
                  <a:txBody>
                    <a:bodyPr/>
                    <a:lstStyle/>
                    <a:p>
                      <a:pPr algn="ctr" fontAlgn="ctr"/>
                      <a:r>
                        <a:rPr lang="ru-RU" sz="1100" b="1" i="0" u="none" strike="noStrike">
                          <a:effectLst/>
                          <a:latin typeface="Times New Roman"/>
                        </a:rPr>
                        <a:t>266 284 056,74</a:t>
                      </a:r>
                    </a:p>
                  </a:txBody>
                  <a:tcPr marL="9525" marR="9525" marT="9525" marB="0" anchor="ctr"/>
                </a:tc>
                <a:tc>
                  <a:txBody>
                    <a:bodyPr/>
                    <a:lstStyle/>
                    <a:p>
                      <a:pPr algn="ctr" fontAlgn="ctr"/>
                      <a:r>
                        <a:rPr lang="ru-RU" sz="1100" b="1" i="0" u="none" strike="noStrike">
                          <a:effectLst/>
                          <a:latin typeface="Times New Roman"/>
                        </a:rPr>
                        <a:t>258 923 948,27</a:t>
                      </a:r>
                    </a:p>
                  </a:txBody>
                  <a:tcPr marL="9525" marR="9525" marT="9525" marB="0" anchor="ctr"/>
                </a:tc>
              </a:tr>
              <a:tr h="400166">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Управление образования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975</a:t>
                      </a:r>
                    </a:p>
                  </a:txBody>
                  <a:tcPr anchor="ctr"/>
                </a:tc>
                <a:tc>
                  <a:txBody>
                    <a:bodyPr/>
                    <a:lstStyle/>
                    <a:p>
                      <a:pPr algn="ctr" fontAlgn="ctr"/>
                      <a:r>
                        <a:rPr lang="ru-RU" sz="1100" b="1" i="0" u="none" strike="noStrike">
                          <a:effectLst/>
                          <a:latin typeface="Times New Roman CYR"/>
                        </a:rPr>
                        <a:t>345 023 586,00</a:t>
                      </a:r>
                    </a:p>
                  </a:txBody>
                  <a:tcPr marL="9525" marR="9525" marT="9525" marB="0" anchor="ctr"/>
                </a:tc>
                <a:tc>
                  <a:txBody>
                    <a:bodyPr/>
                    <a:lstStyle/>
                    <a:p>
                      <a:pPr algn="ctr" fontAlgn="ctr"/>
                      <a:r>
                        <a:rPr lang="ru-RU" sz="1100" b="1" i="0" u="none" strike="noStrike">
                          <a:effectLst/>
                          <a:latin typeface="Times New Roman CYR"/>
                        </a:rPr>
                        <a:t>314 630 740,19</a:t>
                      </a:r>
                    </a:p>
                  </a:txBody>
                  <a:tcPr marL="9525" marR="9525" marT="9525" marB="0" anchor="ctr"/>
                </a:tc>
                <a:tc>
                  <a:txBody>
                    <a:bodyPr/>
                    <a:lstStyle/>
                    <a:p>
                      <a:pPr algn="ctr" fontAlgn="ctr"/>
                      <a:r>
                        <a:rPr lang="ru-RU" sz="1100" b="1" i="0" u="none" strike="noStrike">
                          <a:effectLst/>
                          <a:latin typeface="Times New Roman CYR"/>
                        </a:rPr>
                        <a:t>327 808 444,35</a:t>
                      </a:r>
                    </a:p>
                  </a:txBody>
                  <a:tcPr marL="9525" marR="9525" marT="9525" marB="0" anchor="ctr"/>
                </a:tc>
              </a:tr>
              <a:tr h="400166">
                <a:tc>
                  <a:txBody>
                    <a:bodyPr/>
                    <a:lstStyle/>
                    <a:p>
                      <a:pPr algn="ctr"/>
                      <a:r>
                        <a:rPr lang="ru-RU" sz="1200" b="1" dirty="0">
                          <a:solidFill>
                            <a:schemeClr val="tx1"/>
                          </a:solidFill>
                          <a:effectLst/>
                          <a:latin typeface="Times New Roman" panose="02020603050405020304" pitchFamily="18" charset="0"/>
                          <a:cs typeface="Times New Roman" panose="02020603050405020304" pitchFamily="18" charset="0"/>
                        </a:rPr>
                        <a:t>Финансовое управление администрации городского округа "Вуктыл"</a:t>
                      </a:r>
                    </a:p>
                  </a:txBody>
                  <a:tcPr anchor="ctr"/>
                </a:tc>
                <a:tc>
                  <a:txBody>
                    <a:bodyPr/>
                    <a:lstStyle/>
                    <a:p>
                      <a:pPr algn="ctr"/>
                      <a:r>
                        <a:rPr lang="ru-RU" sz="1200" b="1">
                          <a:solidFill>
                            <a:schemeClr val="tx1"/>
                          </a:solidFill>
                          <a:effectLst/>
                          <a:latin typeface="Times New Roman" panose="02020603050405020304" pitchFamily="18" charset="0"/>
                          <a:cs typeface="Times New Roman" panose="02020603050405020304" pitchFamily="18" charset="0"/>
                        </a:rPr>
                        <a:t>992</a:t>
                      </a:r>
                    </a:p>
                  </a:txBody>
                  <a:tcPr anchor="ctr"/>
                </a:tc>
                <a:tc>
                  <a:txBody>
                    <a:bodyPr/>
                    <a:lstStyle/>
                    <a:p>
                      <a:pPr algn="ctr" fontAlgn="ctr"/>
                      <a:r>
                        <a:rPr lang="ru-RU" sz="1100" b="1" i="0" u="none" strike="noStrike">
                          <a:effectLst/>
                          <a:latin typeface="Times New Roman CYR"/>
                        </a:rPr>
                        <a:t>14 860 453,55</a:t>
                      </a:r>
                    </a:p>
                  </a:txBody>
                  <a:tcPr marL="9525" marR="9525" marT="9525" marB="0" anchor="ctr"/>
                </a:tc>
                <a:tc>
                  <a:txBody>
                    <a:bodyPr/>
                    <a:lstStyle/>
                    <a:p>
                      <a:pPr algn="ctr" fontAlgn="ctr"/>
                      <a:r>
                        <a:rPr lang="ru-RU" sz="1100" b="1" i="0" u="none" strike="noStrike">
                          <a:effectLst/>
                          <a:latin typeface="Times New Roman CYR"/>
                        </a:rPr>
                        <a:t>20 236 725,13</a:t>
                      </a:r>
                    </a:p>
                  </a:txBody>
                  <a:tcPr marL="9525" marR="9525" marT="9525" marB="0" anchor="ctr"/>
                </a:tc>
                <a:tc>
                  <a:txBody>
                    <a:bodyPr/>
                    <a:lstStyle/>
                    <a:p>
                      <a:pPr algn="ctr" fontAlgn="ctr"/>
                      <a:r>
                        <a:rPr lang="ru-RU" sz="1100" b="1" i="0" u="none" strike="noStrike" dirty="0">
                          <a:effectLst/>
                          <a:latin typeface="Times New Roman CYR"/>
                        </a:rPr>
                        <a:t>27 185 795,13</a:t>
                      </a:r>
                    </a:p>
                  </a:txBody>
                  <a:tcPr marL="9525" marR="9525" marT="9525" marB="0" anchor="ctr"/>
                </a:tc>
              </a:tr>
              <a:tr h="275929">
                <a:tc gridSpan="2">
                  <a:txBody>
                    <a:bodyPr/>
                    <a:lstStyle/>
                    <a:p>
                      <a:pPr algn="ctr"/>
                      <a:r>
                        <a:rPr lang="ru-RU" sz="1200" b="1" dirty="0" smtClean="0">
                          <a:solidFill>
                            <a:schemeClr val="tx1"/>
                          </a:solidFill>
                          <a:effectLst/>
                          <a:latin typeface="Times New Roman" panose="02020603050405020304" pitchFamily="18" charset="0"/>
                          <a:cs typeface="Times New Roman" panose="02020603050405020304" pitchFamily="18" charset="0"/>
                        </a:rPr>
                        <a:t>Всего</a:t>
                      </a:r>
                      <a:endParaRPr lang="ru-RU" sz="1200" b="1" dirty="0">
                        <a:solidFill>
                          <a:schemeClr val="tx1"/>
                        </a:solidFill>
                        <a:effectLst/>
                        <a:latin typeface="Times New Roman" panose="02020603050405020304" pitchFamily="18" charset="0"/>
                        <a:cs typeface="Times New Roman" panose="02020603050405020304" pitchFamily="18" charset="0"/>
                      </a:endParaRPr>
                    </a:p>
                  </a:txBody>
                  <a:tcPr anchor="ctr"/>
                </a:tc>
                <a:tc hMerge="1">
                  <a:txBody>
                    <a:bodyPr/>
                    <a:lstStyle/>
                    <a:p>
                      <a:pPr algn="ctr"/>
                      <a:endParaRPr lang="ru-RU" sz="1200" dirty="0">
                        <a:solidFill>
                          <a:schemeClr val="tx1"/>
                        </a:solidFill>
                        <a:effectLst/>
                        <a:latin typeface="Times New Roman" panose="02020603050405020304" pitchFamily="18" charset="0"/>
                        <a:cs typeface="Times New Roman" panose="02020603050405020304" pitchFamily="18" charset="0"/>
                      </a:endParaRPr>
                    </a:p>
                  </a:txBody>
                  <a:tcPr anchor="ctr"/>
                </a:tc>
                <a:tc>
                  <a:txBody>
                    <a:bodyPr/>
                    <a:lstStyle/>
                    <a:p>
                      <a:pPr algn="ctr" fontAlgn="ctr"/>
                      <a:r>
                        <a:rPr lang="ru-RU" sz="1100" b="1" i="0" u="none" strike="noStrike">
                          <a:effectLst/>
                          <a:latin typeface="Times New Roman"/>
                        </a:rPr>
                        <a:t>682 414 117,08</a:t>
                      </a:r>
                    </a:p>
                  </a:txBody>
                  <a:tcPr marL="9525" marR="9525" marT="9525" marB="0" anchor="ctr"/>
                </a:tc>
                <a:tc>
                  <a:txBody>
                    <a:bodyPr/>
                    <a:lstStyle/>
                    <a:p>
                      <a:pPr algn="ctr" fontAlgn="ctr"/>
                      <a:r>
                        <a:rPr lang="ru-RU" sz="1100" b="1" i="0" u="none" strike="noStrike">
                          <a:effectLst/>
                          <a:latin typeface="Times New Roman"/>
                        </a:rPr>
                        <a:t>603 601 401,09</a:t>
                      </a:r>
                    </a:p>
                  </a:txBody>
                  <a:tcPr marL="9525" marR="9525" marT="9525" marB="0" anchor="ctr"/>
                </a:tc>
                <a:tc>
                  <a:txBody>
                    <a:bodyPr/>
                    <a:lstStyle/>
                    <a:p>
                      <a:pPr algn="ctr" fontAlgn="ctr"/>
                      <a:r>
                        <a:rPr lang="ru-RU" sz="1100" b="1" i="0" u="none" strike="noStrike" dirty="0">
                          <a:effectLst/>
                          <a:latin typeface="Times New Roman"/>
                        </a:rPr>
                        <a:t>616 368 066,78</a:t>
                      </a:r>
                    </a:p>
                  </a:txBody>
                  <a:tcPr marL="9525" marR="9525" marT="9525" marB="0" anchor="ctr"/>
                </a:tc>
              </a:tr>
            </a:tbl>
          </a:graphicData>
        </a:graphic>
      </p:graphicFrame>
      <p:sp>
        <p:nvSpPr>
          <p:cNvPr id="2" name="TextBox 1"/>
          <p:cNvSpPr txBox="1"/>
          <p:nvPr/>
        </p:nvSpPr>
        <p:spPr>
          <a:xfrm>
            <a:off x="3672984" y="3745676"/>
            <a:ext cx="1603324" cy="307777"/>
          </a:xfrm>
          <a:prstGeom prst="rect">
            <a:avLst/>
          </a:prstGeom>
          <a:noFill/>
        </p:spPr>
        <p:txBody>
          <a:bodyPr wrap="none" rtlCol="0">
            <a:spAutoFit/>
          </a:bodyPr>
          <a:lstStyle/>
          <a:p>
            <a:r>
              <a:rPr lang="ru-RU" sz="1400" b="1" dirty="0" smtClean="0">
                <a:latin typeface="Times New Roman" panose="02020603050405020304" pitchFamily="18" charset="0"/>
                <a:cs typeface="Times New Roman" panose="02020603050405020304" pitchFamily="18" charset="0"/>
              </a:rPr>
              <a:t>2020 год, </a:t>
            </a:r>
            <a:r>
              <a:rPr lang="ru-RU" sz="1400" b="1" dirty="0" err="1" smtClean="0">
                <a:latin typeface="Times New Roman" panose="02020603050405020304" pitchFamily="18" charset="0"/>
                <a:cs typeface="Times New Roman" panose="02020603050405020304" pitchFamily="18" charset="0"/>
              </a:rPr>
              <a:t>тыс.руб</a:t>
            </a:r>
            <a:r>
              <a:rPr lang="ru-RU" sz="1400" b="1" dirty="0" smtClean="0">
                <a:latin typeface="Times New Roman" panose="02020603050405020304" pitchFamily="18" charset="0"/>
                <a:cs typeface="Times New Roman" panose="02020603050405020304" pitchFamily="18" charset="0"/>
              </a:rPr>
              <a:t>.</a:t>
            </a:r>
            <a:endParaRPr lang="ru-RU" sz="1400" b="1"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3"/>
          <p:cNvGraphicFramePr>
            <a:graphicFrameLocks/>
          </p:cNvGraphicFramePr>
          <p:nvPr>
            <p:extLst>
              <p:ext uri="{D42A27DB-BD31-4B8C-83A1-F6EECF244321}">
                <p14:modId xmlns:p14="http://schemas.microsoft.com/office/powerpoint/2010/main" val="4211391337"/>
              </p:ext>
            </p:extLst>
          </p:nvPr>
        </p:nvGraphicFramePr>
        <p:xfrm>
          <a:off x="4762" y="908050"/>
          <a:ext cx="9144001" cy="6049963"/>
        </p:xfrm>
        <a:graphic>
          <a:graphicData uri="http://schemas.openxmlformats.org/drawingml/2006/chart">
            <c:chart xmlns:c="http://schemas.openxmlformats.org/drawingml/2006/chart" xmlns:r="http://schemas.openxmlformats.org/officeDocument/2006/relationships" r:id="rId3"/>
          </a:graphicData>
        </a:graphic>
      </p:graphicFrame>
      <p:sp>
        <p:nvSpPr>
          <p:cNvPr id="6"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7"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С</a:t>
            </a:r>
            <a:r>
              <a:rPr lang="ru-RU" sz="2000" b="1" strike="noStrike" spc="-1" dirty="0" smtClean="0">
                <a:solidFill>
                  <a:srgbClr val="21409A"/>
                </a:solidFill>
                <a:latin typeface="Times New Roman"/>
              </a:rPr>
              <a:t>реднемесячная заработная плата отдельных категорий работников бюджетной сферы в МО ГО «Вуктыл», </a:t>
            </a:r>
            <a:r>
              <a:rPr lang="ru-RU" sz="2000" b="1" strike="noStrike" spc="-1" dirty="0" err="1" smtClean="0">
                <a:solidFill>
                  <a:srgbClr val="21409A"/>
                </a:solidFill>
                <a:latin typeface="Times New Roman"/>
              </a:rPr>
              <a:t>тыс.руб</a:t>
            </a:r>
            <a:r>
              <a:rPr lang="ru-RU" sz="2000" b="1" strike="noStrike" spc="-1" dirty="0" smtClean="0">
                <a:solidFill>
                  <a:srgbClr val="21409A"/>
                </a:solidFill>
                <a:latin typeface="Times New Roman"/>
              </a:rPr>
              <a:t>.</a:t>
            </a:r>
            <a:endParaRPr lang="ru-RU" sz="2000" b="0" strike="noStrike" spc="-1" dirty="0">
              <a:latin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Диаграмма 10"/>
          <p:cNvGraphicFramePr>
            <a:graphicFrameLocks/>
          </p:cNvGraphicFramePr>
          <p:nvPr>
            <p:extLst>
              <p:ext uri="{D42A27DB-BD31-4B8C-83A1-F6EECF244321}">
                <p14:modId xmlns:p14="http://schemas.microsoft.com/office/powerpoint/2010/main" val="1865323023"/>
              </p:ext>
            </p:extLst>
          </p:nvPr>
        </p:nvGraphicFramePr>
        <p:xfrm>
          <a:off x="-396552" y="387360"/>
          <a:ext cx="10442575" cy="74549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Диаграмма 11"/>
          <p:cNvGraphicFramePr>
            <a:graphicFrameLocks/>
          </p:cNvGraphicFramePr>
          <p:nvPr>
            <p:extLst>
              <p:ext uri="{D42A27DB-BD31-4B8C-83A1-F6EECF244321}">
                <p14:modId xmlns:p14="http://schemas.microsoft.com/office/powerpoint/2010/main" val="2317581771"/>
              </p:ext>
            </p:extLst>
          </p:nvPr>
        </p:nvGraphicFramePr>
        <p:xfrm>
          <a:off x="3419872" y="16520"/>
          <a:ext cx="10442575" cy="7453313"/>
        </p:xfrm>
        <a:graphic>
          <a:graphicData uri="http://schemas.openxmlformats.org/drawingml/2006/chart">
            <c:chart xmlns:c="http://schemas.openxmlformats.org/drawingml/2006/chart" xmlns:r="http://schemas.openxmlformats.org/officeDocument/2006/relationships" r:id="rId4"/>
          </a:graphicData>
        </a:graphic>
      </p:graphicFrame>
      <p:sp>
        <p:nvSpPr>
          <p:cNvPr id="5" name="Заголовок 1"/>
          <p:cNvSpPr txBox="1">
            <a:spLocks/>
          </p:cNvSpPr>
          <p:nvPr/>
        </p:nvSpPr>
        <p:spPr>
          <a:xfrm>
            <a:off x="0" y="3851"/>
            <a:ext cx="9144000" cy="770869"/>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07504" y="0"/>
            <a:ext cx="8856984"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Исполнение Указа Президента РФ № 597 от 07 мая 2012 г. </a:t>
            </a:r>
          </a:p>
          <a:p>
            <a:pPr algn="ctr"/>
            <a:r>
              <a:rPr lang="ru-RU" sz="2000" b="1" spc="-1" dirty="0" smtClean="0">
                <a:solidFill>
                  <a:srgbClr val="21409A"/>
                </a:solidFill>
                <a:latin typeface="Times New Roman"/>
              </a:rPr>
              <a:t>«О мероприятиях по реализации государственной социальной политики»</a:t>
            </a:r>
            <a:endParaRPr lang="ru-RU"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par>
                          <p:cTn id="8" fill="hold">
                            <p:stCondLst>
                              <p:cond delay="2000"/>
                            </p:stCondLst>
                            <p:childTnLst>
                              <p:par>
                                <p:cTn id="9" presetID="6"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in)">
                                      <p:cBhvr>
                                        <p:cTn id="11"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AsOne/>
      </p:bldGraphic>
      <p:bldGraphic spid="12" grpId="0">
        <p:bldAsOne/>
      </p:bldGraphic>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1"/>
          <p:cNvGraphicFramePr>
            <a:graphicFrameLocks/>
          </p:cNvGraphicFramePr>
          <p:nvPr>
            <p:extLst>
              <p:ext uri="{D42A27DB-BD31-4B8C-83A1-F6EECF244321}">
                <p14:modId xmlns:p14="http://schemas.microsoft.com/office/powerpoint/2010/main" val="358911298"/>
              </p:ext>
            </p:extLst>
          </p:nvPr>
        </p:nvGraphicFramePr>
        <p:xfrm>
          <a:off x="0" y="939800"/>
          <a:ext cx="9144000" cy="5918200"/>
        </p:xfrm>
        <a:graphic>
          <a:graphicData uri="http://schemas.openxmlformats.org/drawingml/2006/chart">
            <c:chart xmlns:c="http://schemas.openxmlformats.org/drawingml/2006/chart" xmlns:r="http://schemas.openxmlformats.org/officeDocument/2006/relationships" r:id="rId3"/>
          </a:graphicData>
        </a:graphic>
      </p:graphicFrame>
      <p:sp>
        <p:nvSpPr>
          <p:cNvPr id="4" name="Заголовок 1"/>
          <p:cNvSpPr txBox="1">
            <a:spLocks/>
          </p:cNvSpPr>
          <p:nvPr/>
        </p:nvSpPr>
        <p:spPr>
          <a:xfrm>
            <a:off x="0" y="3851"/>
            <a:ext cx="9144000" cy="770869"/>
          </a:xfrm>
          <a:prstGeom prst="rect">
            <a:avLst/>
          </a:prstGeom>
          <a:blipFill>
            <a:blip r:embed="rId4"/>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5"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Соотношение среднемесячной заработной платы отдельных категорий работников бюджетной сферы в МО ГО «Вуктыл», %</a:t>
            </a:r>
            <a:endParaRPr lang="ru-RU" sz="2000" b="0" strike="noStrike" spc="-1" dirty="0">
              <a:latin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CustomShape 1"/>
          <p:cNvSpPr/>
          <p:nvPr/>
        </p:nvSpPr>
        <p:spPr>
          <a:xfrm>
            <a:off x="6084168" y="74680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a:solidFill>
                  <a:srgbClr val="000000"/>
                </a:solidFill>
                <a:latin typeface="Calibri"/>
                <a:ea typeface="Microsoft YaHei"/>
              </a:rPr>
              <a:t>Бюджетные риски</a:t>
            </a:r>
            <a:endParaRPr lang="ru-RU" sz="1800" b="0" strike="noStrike" spc="-1" dirty="0">
              <a:latin typeface="Arial"/>
            </a:endParaRPr>
          </a:p>
        </p:txBody>
      </p:sp>
      <p:sp>
        <p:nvSpPr>
          <p:cNvPr id="697" name="CustomShape 2"/>
          <p:cNvSpPr/>
          <p:nvPr/>
        </p:nvSpPr>
        <p:spPr>
          <a:xfrm>
            <a:off x="0" y="746800"/>
            <a:ext cx="3347864" cy="737984"/>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gn="ctr">
              <a:lnSpc>
                <a:spcPct val="100000"/>
              </a:lnSpc>
            </a:pPr>
            <a:r>
              <a:rPr lang="ru-RU" sz="1800" b="1" strike="noStrike" spc="-1" dirty="0">
                <a:solidFill>
                  <a:srgbClr val="000000"/>
                </a:solidFill>
                <a:latin typeface="Calibri"/>
                <a:ea typeface="Microsoft YaHei"/>
              </a:rPr>
              <a:t>Мероприятия по увеличению </a:t>
            </a:r>
            <a:endParaRPr lang="ru-RU" sz="1800" b="1" strike="noStrike" spc="-1" dirty="0" smtClean="0">
              <a:solidFill>
                <a:srgbClr val="000000"/>
              </a:solidFill>
              <a:latin typeface="Calibri"/>
              <a:ea typeface="Microsoft YaHei"/>
            </a:endParaRPr>
          </a:p>
          <a:p>
            <a:pPr algn="ctr">
              <a:lnSpc>
                <a:spcPct val="100000"/>
              </a:lnSpc>
            </a:pPr>
            <a:r>
              <a:rPr lang="ru-RU" sz="1800" b="1" strike="noStrike" spc="-1" dirty="0" smtClean="0">
                <a:solidFill>
                  <a:srgbClr val="000000"/>
                </a:solidFill>
                <a:latin typeface="Calibri"/>
                <a:ea typeface="Microsoft YaHei"/>
              </a:rPr>
              <a:t>доходов</a:t>
            </a:r>
            <a:endParaRPr lang="ru-RU" sz="1800" b="0" strike="noStrike" spc="-1" dirty="0">
              <a:latin typeface="Arial"/>
            </a:endParaRPr>
          </a:p>
        </p:txBody>
      </p:sp>
      <p:graphicFrame>
        <p:nvGraphicFramePr>
          <p:cNvPr id="2" name="Схема 1"/>
          <p:cNvGraphicFramePr/>
          <p:nvPr>
            <p:extLst>
              <p:ext uri="{D42A27DB-BD31-4B8C-83A1-F6EECF244321}">
                <p14:modId xmlns:p14="http://schemas.microsoft.com/office/powerpoint/2010/main" val="2394840513"/>
              </p:ext>
            </p:extLst>
          </p:nvPr>
        </p:nvGraphicFramePr>
        <p:xfrm>
          <a:off x="22704" y="1071020"/>
          <a:ext cx="3397168" cy="56948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Заголовок 1"/>
          <p:cNvSpPr txBox="1">
            <a:spLocks/>
          </p:cNvSpPr>
          <p:nvPr/>
        </p:nvSpPr>
        <p:spPr>
          <a:xfrm>
            <a:off x="0" y="3851"/>
            <a:ext cx="9144000" cy="770869"/>
          </a:xfrm>
          <a:prstGeom prst="rect">
            <a:avLst/>
          </a:prstGeom>
          <a:blipFill>
            <a:blip r:embed="rId8"/>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10"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об основных бюджетных рисках, увеличение доходов и оптимизация расходов бюджета МО ГО «Вуктыл»</a:t>
            </a:r>
            <a:endParaRPr lang="ru-RU" sz="2000" b="0" strike="noStrike" spc="-1" dirty="0">
              <a:latin typeface="Arial"/>
            </a:endParaRPr>
          </a:p>
        </p:txBody>
      </p:sp>
      <p:graphicFrame>
        <p:nvGraphicFramePr>
          <p:cNvPr id="3" name="Схема 2"/>
          <p:cNvGraphicFramePr/>
          <p:nvPr>
            <p:extLst>
              <p:ext uri="{D42A27DB-BD31-4B8C-83A1-F6EECF244321}">
                <p14:modId xmlns:p14="http://schemas.microsoft.com/office/powerpoint/2010/main" val="2403513248"/>
              </p:ext>
            </p:extLst>
          </p:nvPr>
        </p:nvGraphicFramePr>
        <p:xfrm>
          <a:off x="4283968" y="1124744"/>
          <a:ext cx="4674008" cy="18002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aphicFrame>
        <p:nvGraphicFramePr>
          <p:cNvPr id="4" name="Схема 3"/>
          <p:cNvGraphicFramePr/>
          <p:nvPr>
            <p:extLst>
              <p:ext uri="{D42A27DB-BD31-4B8C-83A1-F6EECF244321}">
                <p14:modId xmlns:p14="http://schemas.microsoft.com/office/powerpoint/2010/main" val="2430098211"/>
              </p:ext>
            </p:extLst>
          </p:nvPr>
        </p:nvGraphicFramePr>
        <p:xfrm>
          <a:off x="2591780" y="3284984"/>
          <a:ext cx="6984776" cy="3760192"/>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13" name="CustomShape 1"/>
          <p:cNvSpPr/>
          <p:nvPr/>
        </p:nvSpPr>
        <p:spPr>
          <a:xfrm>
            <a:off x="5796136" y="2983530"/>
            <a:ext cx="2012760" cy="2127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pPr>
              <a:lnSpc>
                <a:spcPct val="100000"/>
              </a:lnSpc>
            </a:pPr>
            <a:r>
              <a:rPr lang="ru-RU" sz="1800" b="1" strike="noStrike" spc="-1" dirty="0" smtClean="0">
                <a:solidFill>
                  <a:srgbClr val="000000"/>
                </a:solidFill>
                <a:latin typeface="Calibri"/>
                <a:ea typeface="Microsoft YaHei"/>
              </a:rPr>
              <a:t>Оптимизация расходов</a:t>
            </a:r>
            <a:endParaRPr lang="ru-RU" sz="1800" b="0" strike="noStrike" spc="-1" dirty="0">
              <a:latin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99" name="Table 1"/>
          <p:cNvGraphicFramePr/>
          <p:nvPr>
            <p:extLst>
              <p:ext uri="{D42A27DB-BD31-4B8C-83A1-F6EECF244321}">
                <p14:modId xmlns:p14="http://schemas.microsoft.com/office/powerpoint/2010/main" val="1975818488"/>
              </p:ext>
            </p:extLst>
          </p:nvPr>
        </p:nvGraphicFramePr>
        <p:xfrm>
          <a:off x="54360" y="697680"/>
          <a:ext cx="7240320" cy="5988136"/>
        </p:xfrm>
        <a:graphic>
          <a:graphicData uri="http://schemas.openxmlformats.org/drawingml/2006/table">
            <a:tbl>
              <a:tblPr/>
              <a:tblGrid>
                <a:gridCol w="2694600"/>
                <a:gridCol w="1461240"/>
                <a:gridCol w="1331280"/>
                <a:gridCol w="1753200"/>
              </a:tblGrid>
              <a:tr h="715096">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Наименование муниципального образования</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Рейтинг по уровню открытости бюджетных данных </a:t>
                      </a:r>
                      <a:endParaRPr lang="en-US" sz="800" b="1" strike="noStrike" spc="-1" dirty="0" smtClean="0">
                        <a:solidFill>
                          <a:srgbClr val="000000"/>
                        </a:solidFill>
                        <a:latin typeface="Times New Roman" panose="02020603050405020304" pitchFamily="18" charset="0"/>
                        <a:ea typeface="Microsoft YaHei"/>
                        <a:cs typeface="Times New Roman" panose="02020603050405020304" pitchFamily="18" charset="0"/>
                      </a:endParaRPr>
                    </a:p>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в 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году</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Мониторинг соблюдения требований бюджетного законодательства Российской Федерации и оценки качества управления бюджетным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процессом за </a:t>
                      </a: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2018 </a:t>
                      </a: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год</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504056">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a:latin typeface="Times New Roman" panose="02020603050405020304" pitchFamily="18" charset="0"/>
                          <a:cs typeface="Times New Roman" panose="02020603050405020304" pitchFamily="18" charset="0"/>
                        </a:rPr>
                        <a:t>Место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среди муниципальных образований </a:t>
                      </a:r>
                      <a:endParaRPr lang="ru-RU" sz="800" b="0" strike="noStrike" spc="-1">
                        <a:latin typeface="Times New Roman" panose="02020603050405020304" pitchFamily="18" charset="0"/>
                        <a:cs typeface="Times New Roman" panose="02020603050405020304" pitchFamily="18" charset="0"/>
                      </a:endParaRPr>
                    </a:p>
                    <a:p>
                      <a:pPr algn="ctr">
                        <a:lnSpc>
                          <a:spcPct val="100000"/>
                        </a:lnSpc>
                      </a:pPr>
                      <a:r>
                        <a:rPr lang="ru-RU" sz="800" b="1" strike="noStrike" spc="-1">
                          <a:latin typeface="Times New Roman" panose="02020603050405020304" pitchFamily="18" charset="0"/>
                          <a:cs typeface="Times New Roman" panose="02020603050405020304" pitchFamily="18" charset="0"/>
                        </a:rPr>
                        <a:t>Республики Коми</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latin typeface="Times New Roman" panose="02020603050405020304" pitchFamily="18" charset="0"/>
                          <a:cs typeface="Times New Roman" panose="02020603050405020304" pitchFamily="18" charset="0"/>
                        </a:rPr>
                        <a:t>Место </a:t>
                      </a:r>
                      <a:endParaRPr lang="ru-RU" sz="800" b="0" strike="noStrike" spc="-1" dirty="0">
                        <a:latin typeface="Times New Roman" panose="02020603050405020304" pitchFamily="18" charset="0"/>
                        <a:cs typeface="Times New Roman" panose="02020603050405020304" pitchFamily="18" charset="0"/>
                      </a:endParaRPr>
                    </a:p>
                    <a:p>
                      <a:pPr algn="ctr"/>
                      <a:r>
                        <a:rPr lang="ru-RU" sz="800" b="1" strike="noStrike" spc="-1" dirty="0">
                          <a:latin typeface="Times New Roman" panose="02020603050405020304" pitchFamily="18" charset="0"/>
                          <a:cs typeface="Times New Roman" panose="02020603050405020304" pitchFamily="18" charset="0"/>
                        </a:rPr>
                        <a:t>среди городских округов (муниципальных районов) Республики Коми</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 Городские округа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gridSpan="2">
                  <a:txBody>
                    <a:bodyPr/>
                    <a:lstStyle/>
                    <a:p>
                      <a:endParaRPr lang="ru-RU" sz="800"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54000"/>
                        </a:lnSpc>
                      </a:pPr>
                      <a:r>
                        <a:rPr lang="ru-RU" sz="800" b="1" strike="noStrike" spc="-1" dirty="0">
                          <a:solidFill>
                            <a:srgbClr val="000000"/>
                          </a:solidFill>
                          <a:latin typeface="Times New Roman" panose="02020603050405020304" pitchFamily="18" charset="0"/>
                          <a:ea typeface="Microsoft YaHei"/>
                          <a:cs typeface="Times New Roman" panose="02020603050405020304" pitchFamily="18" charset="0"/>
                        </a:rPr>
                        <a:t>степень качества</a:t>
                      </a:r>
                      <a:endParaRPr lang="ru-RU" sz="800" b="0" strike="noStrike" spc="-1" dirty="0">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"Сыктывкар"</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"Ухта"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"Воркута"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19</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"Инта"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"Усинск"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T w="720">
                      <a:solidFill>
                        <a:srgbClr val="000000"/>
                      </a:solidFill>
                    </a:lnT>
                    <a:lnB w="720">
                      <a:solidFill>
                        <a:srgbClr val="000000"/>
                      </a:solidFill>
                    </a:lnB>
                    <a:solidFill>
                      <a:srgbClr val="E6B9B8"/>
                    </a:solidFill>
                  </a:tcPr>
                </a:tc>
                <a:tc>
                  <a:txBody>
                    <a:bodyPr/>
                    <a:lstStyle/>
                    <a:p>
                      <a:pPr algn="ctr"/>
                      <a:r>
                        <a:rPr lang="en-US" sz="800" b="1" strike="noStrike" spc="-1" dirty="0" smtClean="0">
                          <a:solidFill>
                            <a:schemeClr val="tx1"/>
                          </a:solidFill>
                          <a:latin typeface="Times New Roman" panose="02020603050405020304" pitchFamily="18" charset="0"/>
                          <a:cs typeface="Times New Roman" panose="02020603050405020304" pitchFamily="18" charset="0"/>
                        </a:rPr>
                        <a:t>20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ГО "Вуктыл"</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r>
                        <a:rPr lang="ru-RU" sz="800" b="1" strike="noStrike" spc="-1" dirty="0" smtClean="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46C0A"/>
                    </a:solidFill>
                  </a:tcPr>
                </a:tc>
              </a:tr>
              <a:tr h="182520">
                <a:tc>
                  <a:txBody>
                    <a:bodyPr/>
                    <a:lstStyle/>
                    <a:p>
                      <a:pPr>
                        <a:lnSpc>
                          <a:spcPct val="100000"/>
                        </a:lnSpc>
                      </a:pPr>
                      <a:r>
                        <a:rPr lang="ru-RU" sz="800" b="1" strike="noStrike" spc="-1">
                          <a:latin typeface="Times New Roman" panose="02020603050405020304" pitchFamily="18" charset="0"/>
                          <a:cs typeface="Times New Roman" panose="02020603050405020304" pitchFamily="18" charset="0"/>
                        </a:rPr>
                        <a:t>Муниципальные районы</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gridSpan="3">
                  <a:txBody>
                    <a:bodyPr/>
                    <a:lstStyle/>
                    <a:p>
                      <a:endParaRPr lang="ru-RU" sz="800"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c hMerge="1">
                  <a:txBody>
                    <a:bodyPr/>
                    <a:lstStyle/>
                    <a:p>
                      <a:endParaRPr lang="ru-RU"/>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"Печора"</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"Сосногорск"</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11</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8</a:t>
                      </a:r>
                      <a:r>
                        <a:rPr lang="en-US" sz="800" b="1" strike="noStrike" spc="-1" dirty="0" smtClean="0">
                          <a:solidFill>
                            <a:schemeClr val="tx1"/>
                          </a:solidFill>
                          <a:latin typeface="Times New Roman" panose="02020603050405020304" pitchFamily="18" charset="0"/>
                          <a:cs typeface="Times New Roman" panose="02020603050405020304" pitchFamily="18" charset="0"/>
                        </a:rPr>
                        <a:t>-10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r>
                        <a:rPr lang="en-US"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"Сыктывдинский"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2</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"Сысольский"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"Койгородский"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"Прилузский"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"Корткеросский"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15</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"Усть-Куломский"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2-3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cap="flat" cmpd="sng" algn="ctr">
                      <a:solidFill>
                        <a:srgbClr val="000000"/>
                      </a:solidFill>
                      <a:prstDash val="solid"/>
                      <a:round/>
                      <a:headEnd type="none" w="med" len="med"/>
                      <a:tailEnd type="none" w="med" len="med"/>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"Троицко-Печорский"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cap="flat" cmpd="sng" algn="ctr">
                      <a:solidFill>
                        <a:srgbClr val="000000"/>
                      </a:solidFill>
                      <a:prstDash val="solid"/>
                      <a:round/>
                      <a:headEnd type="none" w="med" len="med"/>
                      <a:tailEnd type="none" w="med" len="med"/>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16-17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cs typeface="Times New Roman" panose="02020603050405020304" pitchFamily="18" charset="0"/>
                        </a:rPr>
                        <a:t>12</a:t>
                      </a:r>
                      <a:r>
                        <a:rPr lang="en-US" sz="800" b="1" strike="noStrike" spc="-1" dirty="0" smtClean="0">
                          <a:solidFill>
                            <a:schemeClr val="tx1"/>
                          </a:solidFill>
                          <a:latin typeface="Times New Roman" panose="02020603050405020304" pitchFamily="18" charset="0"/>
                          <a:cs typeface="Times New Roman" panose="02020603050405020304" pitchFamily="18" charset="0"/>
                        </a:rPr>
                        <a:t>-13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cap="flat" cmpd="sng" algn="ctr">
                      <a:solidFill>
                        <a:srgbClr val="000000"/>
                      </a:solidFill>
                      <a:prstDash val="solid"/>
                      <a:round/>
                      <a:headEnd type="none" w="med" len="med"/>
                      <a:tailEnd type="none" w="med" len="med"/>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"Усть-Вымский"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6</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3</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cap="flat" cmpd="sng" algn="ctr">
                      <a:solidFill>
                        <a:srgbClr val="000000"/>
                      </a:solidFill>
                      <a:prstDash val="solid"/>
                      <a:round/>
                      <a:headEnd type="none" w="med" len="med"/>
                      <a:tailEnd type="none" w="med" len="med"/>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"Княжпогостский"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1"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"Удорский"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18</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cs typeface="Times New Roman" panose="02020603050405020304" pitchFamily="18" charset="0"/>
                        </a:rPr>
                        <a:t>14</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800" b="1" strike="noStrike" spc="-1" dirty="0" smtClean="0">
                          <a:solidFill>
                            <a:schemeClr val="tx1"/>
                          </a:solidFill>
                          <a:latin typeface="Times New Roman" panose="02020603050405020304" pitchFamily="18" charset="0"/>
                          <a:ea typeface="Microsoft YaHei"/>
                          <a:cs typeface="Times New Roman" panose="02020603050405020304" pitchFamily="18" charset="0"/>
                        </a:rPr>
                        <a:t>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8252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"Ижемский"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T w="720">
                      <a:solidFill>
                        <a:srgbClr val="000000"/>
                      </a:solidFill>
                    </a:lnT>
                    <a:solidFill>
                      <a:srgbClr val="E6B9B8"/>
                    </a:solidFill>
                  </a:tcPr>
                </a:tc>
              </a:tr>
              <a:tr h="196200">
                <a:tc>
                  <a:txBody>
                    <a:bodyPr/>
                    <a:lstStyle/>
                    <a:p>
                      <a:pPr>
                        <a:lnSpc>
                          <a:spcPct val="100000"/>
                        </a:lnSpc>
                      </a:pPr>
                      <a:r>
                        <a:rPr lang="ru-RU" sz="800" b="1" strike="noStrike" spc="-1">
                          <a:solidFill>
                            <a:srgbClr val="000000"/>
                          </a:solidFill>
                          <a:latin typeface="Times New Roman" panose="02020603050405020304" pitchFamily="18" charset="0"/>
                          <a:ea typeface="Microsoft YaHei"/>
                          <a:cs typeface="Times New Roman" panose="02020603050405020304" pitchFamily="18" charset="0"/>
                        </a:rPr>
                        <a:t>МО МР "Усть-Цилемский"</a:t>
                      </a:r>
                      <a:endParaRPr lang="ru-RU" sz="800" b="0" strike="noStrike" spc="-1">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8-10</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en-US" sz="800" b="1" strike="noStrike" spc="-1" dirty="0" smtClean="0">
                          <a:solidFill>
                            <a:schemeClr val="tx1"/>
                          </a:solidFill>
                          <a:latin typeface="Times New Roman" panose="02020603050405020304" pitchFamily="18" charset="0"/>
                          <a:cs typeface="Times New Roman" panose="02020603050405020304" pitchFamily="18" charset="0"/>
                        </a:rPr>
                        <a:t>5-7</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c>
                  <a:txBody>
                    <a:bodyPr/>
                    <a:lstStyle/>
                    <a:p>
                      <a:pPr algn="ctr">
                        <a:lnSpc>
                          <a:spcPct val="100000"/>
                        </a:lnSpc>
                      </a:pPr>
                      <a:r>
                        <a:rPr lang="ru-RU" sz="800" b="1" strike="noStrike" spc="-1" dirty="0">
                          <a:solidFill>
                            <a:schemeClr val="tx1"/>
                          </a:solidFill>
                          <a:latin typeface="Times New Roman" panose="02020603050405020304" pitchFamily="18" charset="0"/>
                          <a:ea typeface="Microsoft YaHei"/>
                          <a:cs typeface="Times New Roman" panose="02020603050405020304" pitchFamily="18" charset="0"/>
                        </a:rPr>
                        <a:t>III</a:t>
                      </a:r>
                      <a:endParaRPr lang="ru-RU" sz="800" b="0" strike="noStrike" spc="-1" dirty="0">
                        <a:solidFill>
                          <a:schemeClr val="tx1"/>
                        </a:solidFill>
                        <a:latin typeface="Times New Roman" panose="02020603050405020304" pitchFamily="18" charset="0"/>
                        <a:cs typeface="Times New Roman" panose="02020603050405020304" pitchFamily="18" charset="0"/>
                      </a:endParaRPr>
                    </a:p>
                  </a:txBody>
                  <a:tcPr marL="7200" marR="7200">
                    <a:lnL w="720">
                      <a:solidFill>
                        <a:srgbClr val="000000"/>
                      </a:solidFill>
                    </a:lnL>
                    <a:lnR w="720">
                      <a:solidFill>
                        <a:srgbClr val="000000"/>
                      </a:solidFill>
                    </a:lnR>
                    <a:lnB w="720">
                      <a:solidFill>
                        <a:srgbClr val="000000"/>
                      </a:solidFill>
                    </a:lnB>
                    <a:solidFill>
                      <a:srgbClr val="E6B9B8"/>
                    </a:solidFill>
                  </a:tcPr>
                </a:tc>
              </a:tr>
            </a:tbl>
          </a:graphicData>
        </a:graphic>
      </p:graphicFrame>
      <p:pic>
        <p:nvPicPr>
          <p:cNvPr id="700" name="Picture 228"/>
          <p:cNvPicPr/>
          <p:nvPr/>
        </p:nvPicPr>
        <p:blipFill>
          <a:blip r:embed="rId3"/>
          <a:stretch/>
        </p:blipFill>
        <p:spPr>
          <a:xfrm>
            <a:off x="7658280" y="3897720"/>
            <a:ext cx="1149840" cy="2433960"/>
          </a:xfrm>
          <a:prstGeom prst="rect">
            <a:avLst/>
          </a:prstGeom>
          <a:ln>
            <a:noFill/>
          </a:ln>
        </p:spPr>
      </p:pic>
      <p:pic>
        <p:nvPicPr>
          <p:cNvPr id="701" name="Picture 229"/>
          <p:cNvPicPr/>
          <p:nvPr/>
        </p:nvPicPr>
        <p:blipFill>
          <a:blip r:embed="rId4"/>
          <a:stretch/>
        </p:blipFill>
        <p:spPr>
          <a:xfrm>
            <a:off x="7513200" y="2918160"/>
            <a:ext cx="1585800" cy="1928160"/>
          </a:xfrm>
          <a:prstGeom prst="rect">
            <a:avLst/>
          </a:prstGeom>
          <a:ln>
            <a:noFill/>
          </a:ln>
        </p:spPr>
      </p:pic>
      <p:pic>
        <p:nvPicPr>
          <p:cNvPr id="702" name="Picture 230"/>
          <p:cNvPicPr/>
          <p:nvPr/>
        </p:nvPicPr>
        <p:blipFill>
          <a:blip r:embed="rId5"/>
          <a:stretch/>
        </p:blipFill>
        <p:spPr>
          <a:xfrm>
            <a:off x="7294320" y="1028520"/>
            <a:ext cx="1874880" cy="3380760"/>
          </a:xfrm>
          <a:prstGeom prst="rect">
            <a:avLst/>
          </a:prstGeom>
          <a:ln>
            <a:noFill/>
          </a:ln>
        </p:spPr>
      </p:pic>
      <p:sp>
        <p:nvSpPr>
          <p:cNvPr id="7" name="Заголовок 1"/>
          <p:cNvSpPr txBox="1">
            <a:spLocks/>
          </p:cNvSpPr>
          <p:nvPr/>
        </p:nvSpPr>
        <p:spPr>
          <a:xfrm>
            <a:off x="0" y="3851"/>
            <a:ext cx="9144000" cy="544829"/>
          </a:xfrm>
          <a:prstGeom prst="rect">
            <a:avLst/>
          </a:prstGeom>
          <a:blipFill>
            <a:blip r:embed="rId6"/>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8" name="TextShape 5"/>
          <p:cNvSpPr txBox="1"/>
          <p:nvPr/>
        </p:nvSpPr>
        <p:spPr>
          <a:xfrm>
            <a:off x="372360" y="0"/>
            <a:ext cx="8352000" cy="774720"/>
          </a:xfrm>
          <a:prstGeom prst="rect">
            <a:avLst/>
          </a:prstGeom>
          <a:noFill/>
          <a:ln>
            <a:noFill/>
          </a:ln>
        </p:spPr>
        <p:txBody>
          <a:bodyPr lIns="90000" tIns="45000" rIns="90000" bIns="45000"/>
          <a:lstStyle/>
          <a:p>
            <a:pPr algn="ctr"/>
            <a:r>
              <a:rPr lang="ru-RU" sz="2000" b="1" i="1" strike="noStrike" spc="-1" dirty="0" smtClean="0">
                <a:solidFill>
                  <a:srgbClr val="21409A"/>
                </a:solidFill>
                <a:latin typeface="Times New Roman"/>
              </a:rPr>
              <a:t>          </a:t>
            </a:r>
            <a:r>
              <a:rPr lang="ru-RU" sz="2000" b="1" strike="noStrike" spc="-1" dirty="0" smtClean="0">
                <a:solidFill>
                  <a:srgbClr val="21409A"/>
                </a:solidFill>
                <a:latin typeface="Times New Roman"/>
              </a:rPr>
              <a:t>Информация </a:t>
            </a:r>
            <a:r>
              <a:rPr lang="ru-RU" sz="2000" b="1" spc="-1" dirty="0" smtClean="0">
                <a:solidFill>
                  <a:srgbClr val="21409A"/>
                </a:solidFill>
                <a:latin typeface="Times New Roman"/>
              </a:rPr>
              <a:t>о муниципальном образовании </a:t>
            </a:r>
            <a:r>
              <a:rPr lang="ru-RU" sz="2000" b="1" strike="noStrike" spc="-1" dirty="0" smtClean="0">
                <a:solidFill>
                  <a:srgbClr val="21409A"/>
                </a:solidFill>
                <a:latin typeface="Times New Roman"/>
              </a:rPr>
              <a:t>ГО «Вуктыл»</a:t>
            </a:r>
            <a:endParaRPr lang="ru-RU" sz="2000" b="0" strike="noStrike" spc="-1" dirty="0">
              <a:latin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12684"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1758726306"/>
              </p:ext>
            </p:extLst>
          </p:nvPr>
        </p:nvGraphicFramePr>
        <p:xfrm>
          <a:off x="107502" y="817123"/>
          <a:ext cx="8928996" cy="6066256"/>
        </p:xfrm>
        <a:graphic>
          <a:graphicData uri="http://schemas.openxmlformats.org/drawingml/2006/table">
            <a:tbl>
              <a:tblPr firstRow="1" bandRow="1">
                <a:tableStyleId>{C4B1156A-380E-4F78-BDF5-A606A8083BF9}</a:tableStyleId>
              </a:tblPr>
              <a:tblGrid>
                <a:gridCol w="288034"/>
                <a:gridCol w="5472608"/>
                <a:gridCol w="1008112"/>
                <a:gridCol w="672076"/>
                <a:gridCol w="768084"/>
                <a:gridCol w="720082"/>
              </a:tblGrid>
              <a:tr h="267776">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777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7026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Приобретение мебели и оборудования для обеспечения деятельности «Визит-центра» </a:t>
                      </a:r>
                      <a:r>
                        <a:rPr lang="ru-RU" sz="1200" b="0" i="0" u="none" strike="noStrike" dirty="0" err="1" smtClean="0">
                          <a:solidFill>
                            <a:srgbClr val="000000"/>
                          </a:solidFill>
                          <a:effectLst/>
                          <a:latin typeface="Times New Roman"/>
                        </a:rPr>
                        <a:t>г.Вуктыл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2</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Объект культуры - культурный объект </a:t>
                      </a:r>
                      <a:r>
                        <a:rPr lang="ru-RU" sz="1200" b="0" i="0" u="none" strike="noStrike" dirty="0" err="1" smtClean="0">
                          <a:solidFill>
                            <a:srgbClr val="000000"/>
                          </a:solidFill>
                          <a:effectLst/>
                          <a:latin typeface="Times New Roman"/>
                        </a:rPr>
                        <a:t>п.Лемты</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П. </a:t>
                      </a:r>
                      <a:r>
                        <a:rPr lang="ru-RU" sz="1200" dirty="0" err="1" smtClean="0">
                          <a:solidFill>
                            <a:schemeClr val="tx1"/>
                          </a:solidFill>
                          <a:effectLst/>
                          <a:latin typeface="Times New Roman" panose="02020603050405020304" pitchFamily="18" charset="0"/>
                          <a:cs typeface="Times New Roman" panose="02020603050405020304" pitchFamily="18" charset="0"/>
                        </a:rPr>
                        <a:t>Лемты</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340,10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Поддержка и развитие этнокультурного проекта «Хоровод дружбы» Центра национальных культур г. Вуктыла </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339,65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mn-ea"/>
                          <a:cs typeface="Times New Roman" panose="02020603050405020304" pitchFamily="18" charset="0"/>
                        </a:rPr>
                        <a:t>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фасада  МБДОУ «Детский сад Сказка» г. 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677,80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76808">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rtl="0"/>
                      <a:r>
                        <a:rPr kumimoji="0" lang="ru-RU" sz="1200" kern="1200" dirty="0" smtClean="0">
                          <a:solidFill>
                            <a:schemeClr val="dk1"/>
                          </a:solidFill>
                          <a:effectLst/>
                          <a:latin typeface="+mn-lt"/>
                          <a:ea typeface="+mn-ea"/>
                          <a:cs typeface="+mn-cs"/>
                        </a:rPr>
                        <a:t>Ремонт окон в структурном подразделении МБОУ «СОШ № 2 им. Г.В. Кравченко» г. Вуктыл, расположенном по адресу: с. Подчерье, ул. Лесная, д. 21</a:t>
                      </a:r>
                      <a:endParaRPr kumimoji="0" lang="ru-RU" sz="1200" kern="1200" dirty="0">
                        <a:solidFill>
                          <a:schemeClr val="dk1"/>
                        </a:solidFill>
                        <a:effectLst/>
                        <a:latin typeface="+mn-lt"/>
                        <a:ea typeface="+mn-ea"/>
                        <a:cs typeface="+mn-cs"/>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с. Подчерье</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337,70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33,40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4,30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7787">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6</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Ямочный ремонт дороги общего пользования местного значения</a:t>
                      </a:r>
                    </a:p>
                    <a:p>
                      <a:pPr algn="ctr" fontAlgn="t"/>
                      <a:r>
                        <a:rPr lang="ru-RU" sz="1200" b="0" i="0" u="none" strike="noStrike" dirty="0" smtClean="0">
                          <a:solidFill>
                            <a:srgbClr val="000000"/>
                          </a:solidFill>
                          <a:effectLst/>
                          <a:latin typeface="Times New Roman"/>
                        </a:rPr>
                        <a:t> «Пост ДПС - Нефтебаза» </a:t>
                      </a:r>
                      <a:r>
                        <a:rPr lang="ru-RU" sz="1200" b="0" i="0" u="none" strike="noStrike" dirty="0" err="1" smtClean="0">
                          <a:solidFill>
                            <a:srgbClr val="000000"/>
                          </a:solidFill>
                          <a:effectLst/>
                          <a:latin typeface="Times New Roman"/>
                        </a:rPr>
                        <a:t>г.Вуктыл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1 114,40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3,20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7</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пожарного депо в п. </a:t>
                      </a:r>
                      <a:r>
                        <a:rPr lang="ru-RU" sz="1200" b="0" i="0" u="none" strike="noStrike" dirty="0" err="1" smtClean="0">
                          <a:solidFill>
                            <a:srgbClr val="000000"/>
                          </a:solidFill>
                          <a:effectLst/>
                          <a:latin typeface="Times New Roman"/>
                        </a:rPr>
                        <a:t>Усть</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Соплеск</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b="0" i="0" u="none" strike="noStrike" dirty="0" smtClean="0">
                          <a:solidFill>
                            <a:schemeClr val="tx1"/>
                          </a:solidFill>
                          <a:effectLst/>
                          <a:latin typeface="Times New Roman" panose="02020603050405020304" pitchFamily="18" charset="0"/>
                          <a:cs typeface="Times New Roman" panose="02020603050405020304" pitchFamily="18" charset="0"/>
                        </a:rPr>
                        <a:t>п. </a:t>
                      </a:r>
                      <a:r>
                        <a:rPr lang="ru-RU" sz="1200" b="0" i="0" u="none" strike="noStrike" dirty="0" err="1" smtClean="0">
                          <a:solidFill>
                            <a:srgbClr val="000000"/>
                          </a:solidFill>
                          <a:effectLst/>
                          <a:latin typeface="Times New Roman"/>
                        </a:rPr>
                        <a:t>Усть</a:t>
                      </a:r>
                      <a:r>
                        <a:rPr lang="ru-RU" sz="1200" b="0" i="0" u="none" strike="noStrike" dirty="0" smtClean="0">
                          <a:solidFill>
                            <a:srgbClr val="000000"/>
                          </a:solidFill>
                          <a:effectLst/>
                          <a:latin typeface="Times New Roman"/>
                        </a:rPr>
                        <a:t>- </a:t>
                      </a:r>
                      <a:r>
                        <a:rPr lang="ru-RU" sz="1200" b="0" i="0" u="none" strike="noStrike" dirty="0" err="1" smtClean="0">
                          <a:solidFill>
                            <a:srgbClr val="000000"/>
                          </a:solidFill>
                          <a:effectLst/>
                          <a:latin typeface="Times New Roman"/>
                        </a:rPr>
                        <a:t>Соплеск</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670,7</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8</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Благоустройство территории </a:t>
                      </a:r>
                      <a:r>
                        <a:rPr lang="ru-RU" sz="1200" b="0" i="0" u="none" strike="noStrike" dirty="0" err="1" smtClean="0">
                          <a:solidFill>
                            <a:srgbClr val="000000"/>
                          </a:solidFill>
                          <a:effectLst/>
                          <a:latin typeface="Times New Roman"/>
                        </a:rPr>
                        <a:t>с.Дутово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672,25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2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9</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Приобретение техники для доставки товаров в период отсутствия автотранспортного сообщения</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2 200,00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1 180,00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10</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Приобретение оборудования для создания цеха по изготовлению полуфабрикатов, в том числе из собственного сырья</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65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80793">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11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Приобретение оборудования для создания </a:t>
                      </a:r>
                      <a:r>
                        <a:rPr lang="ru-RU" sz="1200" b="0" i="0" u="none" strike="noStrike" dirty="0" err="1" smtClean="0">
                          <a:solidFill>
                            <a:srgbClr val="000000"/>
                          </a:solidFill>
                          <a:effectLst/>
                          <a:latin typeface="Times New Roman"/>
                        </a:rPr>
                        <a:t>рыбохозяйственного</a:t>
                      </a:r>
                      <a:r>
                        <a:rPr lang="ru-RU" sz="1200" b="0" i="0" u="none" strike="noStrike" dirty="0" smtClean="0">
                          <a:solidFill>
                            <a:srgbClr val="000000"/>
                          </a:solidFill>
                          <a:effectLst/>
                          <a:latin typeface="Times New Roman"/>
                        </a:rPr>
                        <a:t> комплекса</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62402">
                <a:tc vMerge="1">
                  <a:txBody>
                    <a:bodyPr/>
                    <a:lstStyle/>
                    <a:p>
                      <a:endParaRPr lang="ru-RU"/>
                    </a:p>
                  </a:txBody>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65402">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Приобретение оборудования для сбора, приемки, измельчению и прессованию пластика, картона на втор сырье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1 150,00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62402">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0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800,00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235,00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153604189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Региональный проект «Народный бюджет» на 2020 год (планируемые),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5" name="Таблица 4"/>
          <p:cNvGraphicFramePr>
            <a:graphicFrameLocks noGrp="1"/>
          </p:cNvGraphicFramePr>
          <p:nvPr>
            <p:extLst>
              <p:ext uri="{D42A27DB-BD31-4B8C-83A1-F6EECF244321}">
                <p14:modId xmlns:p14="http://schemas.microsoft.com/office/powerpoint/2010/main" val="3728764101"/>
              </p:ext>
            </p:extLst>
          </p:nvPr>
        </p:nvGraphicFramePr>
        <p:xfrm>
          <a:off x="107502" y="817123"/>
          <a:ext cx="8928996" cy="6041904"/>
        </p:xfrm>
        <a:graphic>
          <a:graphicData uri="http://schemas.openxmlformats.org/drawingml/2006/table">
            <a:tbl>
              <a:tblPr firstRow="1" bandRow="1">
                <a:tableStyleId>{C4B1156A-380E-4F78-BDF5-A606A8083BF9}</a:tableStyleId>
              </a:tblPr>
              <a:tblGrid>
                <a:gridCol w="360042"/>
                <a:gridCol w="5400600"/>
                <a:gridCol w="864096"/>
                <a:gridCol w="816092"/>
                <a:gridCol w="768084"/>
                <a:gridCol w="720082"/>
              </a:tblGrid>
              <a:tr h="221518">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 </a:t>
                      </a:r>
                      <a:r>
                        <a:rPr lang="ru-RU" sz="1200" dirty="0" smtClean="0">
                          <a:solidFill>
                            <a:schemeClr val="tx1"/>
                          </a:solidFill>
                          <a:effectLst/>
                          <a:latin typeface="Times New Roman" panose="02020603050405020304" pitchFamily="18" charset="0"/>
                          <a:cs typeface="Times New Roman" panose="02020603050405020304" pitchFamily="18" charset="0"/>
                        </a:rPr>
                        <a:t>№</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Наименование проекта</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Место реализации</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a:solidFill>
                            <a:schemeClr val="tx1"/>
                          </a:solidFill>
                          <a:effectLst/>
                          <a:latin typeface="Times New Roman" panose="02020603050405020304" pitchFamily="18" charset="0"/>
                          <a:cs typeface="Times New Roman" panose="02020603050405020304" pitchFamily="18" charset="0"/>
                        </a:rPr>
                        <a:t>Объем финансирования</a:t>
                      </a:r>
                      <a:endParaRPr lang="ru-RU" sz="120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75947">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РБ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МБ</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a:solidFill>
                            <a:schemeClr val="tx1"/>
                          </a:solidFill>
                          <a:effectLst/>
                          <a:latin typeface="Times New Roman" panose="02020603050405020304" pitchFamily="18" charset="0"/>
                          <a:cs typeface="Times New Roman" panose="02020603050405020304" pitchFamily="18" charset="0"/>
                        </a:rPr>
                        <a:t>Иные </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rtl="0"/>
                      <a:r>
                        <a:rPr kumimoji="0" lang="ru-RU" sz="1200" kern="1200" dirty="0" smtClean="0">
                          <a:solidFill>
                            <a:schemeClr val="dk1"/>
                          </a:solidFill>
                          <a:effectLst/>
                          <a:latin typeface="+mn-lt"/>
                          <a:ea typeface="+mn-ea"/>
                          <a:cs typeface="+mn-cs"/>
                        </a:rPr>
                        <a:t>Оснащение помещений эколого-биологического объединения МБОУДО «Центр внешкольной работы» г. Вуктыл</a:t>
                      </a:r>
                      <a:endParaRPr kumimoji="0" lang="ru-RU" sz="1200" kern="1200" dirty="0">
                        <a:solidFill>
                          <a:schemeClr val="dk1"/>
                        </a:solidFill>
                        <a:effectLst/>
                        <a:latin typeface="+mn-lt"/>
                        <a:ea typeface="+mn-ea"/>
                        <a:cs typeface="+mn-cs"/>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344,00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34,00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14</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Обустройство дороги к кладбищу в п. Лемтыбож</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п. Лемтыбож</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1 116,60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5,40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улично-дорожный сети  г. Вуктыл "Участок по ул. Газовиков, д. 1-пр. Пионерский, д. 13 (ПК58 — ПК56)"</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558,15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2,55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16</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Пионерской (ПК 6 - ПК 62)"</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1 113,45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3235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2,25</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17</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Устройство пешеходной дорожки в районе </a:t>
                      </a:r>
                    </a:p>
                    <a:p>
                      <a:pPr algn="ctr" fontAlgn="t"/>
                      <a:r>
                        <a:rPr lang="ru-RU" sz="1200" b="0" i="0" u="none" strike="noStrike" dirty="0" smtClean="0">
                          <a:solidFill>
                            <a:srgbClr val="000000"/>
                          </a:solidFill>
                          <a:effectLst/>
                          <a:latin typeface="Times New Roman"/>
                        </a:rPr>
                        <a:t>пр. Пионерский, д.9;  пр. Пионерский, д.11 г. Вуктыл</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г.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558,35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2,75  </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18</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«Участок по ул. Коммунистической от МБОУ «СОШ №2» до перекрестка по ул. Комсомольской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1 142,20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31,00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19</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улично-дорожной сети г. Вуктыл   в районе  Т-образного перекрестка ул. Коммунистической и ул. Пионерской</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a:solidFill>
                            <a:schemeClr val="tx1"/>
                          </a:solidFill>
                          <a:effectLst/>
                          <a:latin typeface="Times New Roman" panose="02020603050405020304" pitchFamily="18" charset="0"/>
                          <a:cs typeface="Times New Roman" panose="02020603050405020304" pitchFamily="18" charset="0"/>
                        </a:rPr>
                        <a:t>г</a:t>
                      </a:r>
                      <a:r>
                        <a:rPr lang="ru-RU" sz="1200" dirty="0" smtClean="0">
                          <a:solidFill>
                            <a:schemeClr val="tx1"/>
                          </a:solidFill>
                          <a:effectLst/>
                          <a:latin typeface="Times New Roman" panose="02020603050405020304" pitchFamily="18" charset="0"/>
                          <a:cs typeface="Times New Roman" panose="02020603050405020304" pitchFamily="18" charset="0"/>
                        </a:rPr>
                        <a:t>. Вуктыл</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584,70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29,10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Благоустройство территории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1 117,20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1 000,00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111,20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238120">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21</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Отсыпка и планировка </a:t>
                      </a:r>
                      <a:r>
                        <a:rPr lang="ru-RU" sz="1200" b="0" i="0" u="none" strike="noStrike" dirty="0" err="1" smtClean="0">
                          <a:solidFill>
                            <a:srgbClr val="000000"/>
                          </a:solidFill>
                          <a:effectLst/>
                          <a:latin typeface="Times New Roman"/>
                        </a:rPr>
                        <a:t>внутрипоселковых</a:t>
                      </a:r>
                      <a:r>
                        <a:rPr lang="ru-RU" sz="1200" b="0" i="0" u="none" strike="noStrike" dirty="0" smtClean="0">
                          <a:solidFill>
                            <a:srgbClr val="000000"/>
                          </a:solidFill>
                          <a:effectLst/>
                          <a:latin typeface="Times New Roman"/>
                        </a:rPr>
                        <a:t> дорог с. Подчерье</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с. Подчерье</a:t>
                      </a:r>
                      <a:endParaRPr lang="ru-RU" sz="1200" b="0" i="0" u="none" strike="noStrike" dirty="0">
                        <a:solidFill>
                          <a:srgbClr val="000000"/>
                        </a:solidFill>
                        <a:effectLst/>
                        <a:latin typeface="Times New Roman"/>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561,80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238120">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55,60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6,20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22</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выгребных ям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cs typeface="Times New Roman" panose="02020603050405020304" pitchFamily="18" charset="0"/>
                        </a:rPr>
                        <a:t>670,40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endParaRPr lang="ru-RU"/>
                    </a:p>
                  </a:txBody>
                  <a:tcPr/>
                </a:tc>
                <a:tc hMerge="1">
                  <a:txBody>
                    <a:bodyPr/>
                    <a:lstStyle/>
                    <a:p>
                      <a:endParaRPr lang="ru-RU"/>
                    </a:p>
                  </a:txBody>
                  <a:tcPr/>
                </a:tc>
              </a:tr>
              <a:tr h="199155">
                <a:tc vMerge="1">
                  <a:txBody>
                    <a:bodyPr/>
                    <a:lstStyle/>
                    <a:p>
                      <a:endParaRPr lang="ru-RU"/>
                    </a:p>
                  </a:txBody>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tc>
                <a:tc vMerge="1">
                  <a:txBody>
                    <a:bodyPr/>
                    <a:lstStyle/>
                    <a:p>
                      <a:endParaRPr lang="ru-RU"/>
                    </a:p>
                  </a:txBody>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cs typeface="Times New Roman" panose="02020603050405020304" pitchFamily="18" charset="0"/>
                        </a:rPr>
                        <a:t>3,70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23</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a:txBody>
                    <a:bodyPr/>
                    <a:lstStyle/>
                    <a:p>
                      <a:pPr algn="ctr" fontAlgn="t"/>
                      <a:r>
                        <a:rPr lang="ru-RU" sz="1200" b="0" i="0" u="none" strike="noStrike" dirty="0" smtClean="0">
                          <a:solidFill>
                            <a:srgbClr val="000000"/>
                          </a:solidFill>
                          <a:effectLst/>
                          <a:latin typeface="Times New Roman"/>
                        </a:rPr>
                        <a:t>Ремонт трех колодцев  с. </a:t>
                      </a:r>
                      <a:r>
                        <a:rPr lang="ru-RU" sz="1200" b="0" i="0" u="none" strike="noStrike" dirty="0" err="1" smtClean="0">
                          <a:solidFill>
                            <a:srgbClr val="000000"/>
                          </a:solidFill>
                          <a:effectLst/>
                          <a:latin typeface="Times New Roman"/>
                        </a:rPr>
                        <a:t>Дутово</a:t>
                      </a:r>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с. </a:t>
                      </a:r>
                      <a:r>
                        <a:rPr lang="ru-RU" sz="1200" dirty="0" err="1" smtClean="0">
                          <a:solidFill>
                            <a:schemeClr val="tx1"/>
                          </a:solidFill>
                          <a:effectLst/>
                          <a:latin typeface="Times New Roman" panose="02020603050405020304" pitchFamily="18" charset="0"/>
                          <a:ea typeface="Calibri"/>
                          <a:cs typeface="Times New Roman" panose="02020603050405020304" pitchFamily="18" charset="0"/>
                        </a:rPr>
                        <a:t>Дутово</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669,20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vMerge="1">
                  <a:txBody>
                    <a:bodyPr/>
                    <a:lstStyle/>
                    <a:p>
                      <a:pPr algn="ctr" fontAlgn="t"/>
                      <a:endParaRPr lang="ru-RU" sz="11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600,00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66,70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dirty="0" smtClean="0">
                          <a:solidFill>
                            <a:schemeClr val="tx1"/>
                          </a:solidFill>
                          <a:effectLst/>
                          <a:latin typeface="Times New Roman" panose="02020603050405020304" pitchFamily="18" charset="0"/>
                          <a:ea typeface="Calibri"/>
                          <a:cs typeface="Times New Roman" panose="02020603050405020304" pitchFamily="18" charset="0"/>
                        </a:rPr>
                        <a:t>2,50</a:t>
                      </a: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rowSpan="2"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Всего</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rowSpan="2" h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rowSpan="2"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gridSpan="3">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18 578,25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h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r h="199155">
                <a:tc gridSpan="3"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nchor="ctr">
                    <a:solidFill>
                      <a:schemeClr val="accent1">
                        <a:lumMod val="40000"/>
                        <a:lumOff val="60000"/>
                      </a:schemeClr>
                    </a:solidFill>
                  </a:tcPr>
                </a:tc>
                <a:tc hMerge="1" vMerge="1">
                  <a:txBody>
                    <a:bodyPr/>
                    <a:lstStyle/>
                    <a:p>
                      <a:pPr algn="ctr" fontAlgn="t"/>
                      <a:endParaRPr lang="ru-RU" sz="1200" b="0" i="0" u="none" strike="noStrike" dirty="0">
                        <a:solidFill>
                          <a:srgbClr val="000000"/>
                        </a:solidFill>
                        <a:effectLst/>
                        <a:latin typeface="Times New Roman"/>
                      </a:endParaRPr>
                    </a:p>
                  </a:txBody>
                  <a:tcPr marL="9525" marR="9525" marT="9525" marB="0">
                    <a:solidFill>
                      <a:schemeClr val="accent1">
                        <a:lumMod val="40000"/>
                        <a:lumOff val="60000"/>
                      </a:schemeClr>
                    </a:solidFill>
                  </a:tcPr>
                </a:tc>
                <a:tc hMerge="1" vMerge="1">
                  <a:txBody>
                    <a:bodyPr/>
                    <a:lstStyle/>
                    <a:p>
                      <a:pPr algn="ctr">
                        <a:lnSpc>
                          <a:spcPct val="115000"/>
                        </a:lnSpc>
                        <a:spcAft>
                          <a:spcPts val="0"/>
                        </a:spcAft>
                      </a:pPr>
                      <a:endParaRPr lang="ru-RU" sz="1200"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14 700,00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1 844,50</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c>
                  <a:txBody>
                    <a:bodyPr/>
                    <a:lstStyle/>
                    <a:p>
                      <a:pPr algn="ctr">
                        <a:lnSpc>
                          <a:spcPct val="115000"/>
                        </a:lnSpc>
                        <a:spcAft>
                          <a:spcPts val="0"/>
                        </a:spcAft>
                      </a:pPr>
                      <a:r>
                        <a:rPr lang="ru-RU" sz="1200" b="1" dirty="0" smtClean="0">
                          <a:solidFill>
                            <a:schemeClr val="tx1"/>
                          </a:solidFill>
                          <a:effectLst/>
                          <a:latin typeface="Times New Roman" panose="02020603050405020304" pitchFamily="18" charset="0"/>
                          <a:ea typeface="Calibri"/>
                          <a:cs typeface="Times New Roman" panose="02020603050405020304" pitchFamily="18" charset="0"/>
                        </a:rPr>
                        <a:t>2 033,75</a:t>
                      </a:r>
                      <a:endParaRPr lang="ru-RU" sz="1200" b="1" dirty="0">
                        <a:solidFill>
                          <a:schemeClr val="tx1"/>
                        </a:solidFill>
                        <a:effectLst/>
                        <a:latin typeface="Times New Roman" panose="02020603050405020304" pitchFamily="18" charset="0"/>
                        <a:ea typeface="Calibri"/>
                        <a:cs typeface="Times New Roman" panose="02020603050405020304" pitchFamily="18" charset="0"/>
                      </a:endParaRPr>
                    </a:p>
                  </a:txBody>
                  <a:tcPr marL="59055" marR="68580" marT="0" marB="0">
                    <a:solidFill>
                      <a:schemeClr val="accent1">
                        <a:lumMod val="40000"/>
                        <a:lumOff val="60000"/>
                      </a:schemeClr>
                    </a:solidFill>
                  </a:tcPr>
                </a:tc>
              </a:tr>
            </a:tbl>
          </a:graphicData>
        </a:graphic>
      </p:graphicFrame>
    </p:spTree>
    <p:extLst>
      <p:ext uri="{BB962C8B-B14F-4D97-AF65-F5344CB8AC3E}">
        <p14:creationId xmlns:p14="http://schemas.microsoft.com/office/powerpoint/2010/main" val="407402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4" name="Table 1"/>
          <p:cNvGraphicFramePr/>
          <p:nvPr>
            <p:extLst>
              <p:ext uri="{D42A27DB-BD31-4B8C-83A1-F6EECF244321}">
                <p14:modId xmlns:p14="http://schemas.microsoft.com/office/powerpoint/2010/main" val="454697050"/>
              </p:ext>
            </p:extLst>
          </p:nvPr>
        </p:nvGraphicFramePr>
        <p:xfrm>
          <a:off x="107504" y="692697"/>
          <a:ext cx="8928992" cy="5892898"/>
        </p:xfrm>
        <a:graphic>
          <a:graphicData uri="http://schemas.openxmlformats.org/drawingml/2006/table">
            <a:tbl>
              <a:tblPr/>
              <a:tblGrid>
                <a:gridCol w="1511071"/>
                <a:gridCol w="984182"/>
                <a:gridCol w="3518623"/>
                <a:gridCol w="1617050"/>
                <a:gridCol w="1298066"/>
              </a:tblGrid>
              <a:tr h="912218">
                <a:tc>
                  <a:txBody>
                    <a:bodyPr/>
                    <a:lstStyle/>
                    <a:p>
                      <a:pPr algn="ctr">
                        <a:lnSpc>
                          <a:spcPct val="100000"/>
                        </a:lnSpc>
                      </a:pPr>
                      <a:r>
                        <a:rPr lang="ru-RU" sz="1200" b="1" strike="noStrike" spc="-1" dirty="0">
                          <a:solidFill>
                            <a:srgbClr val="000000"/>
                          </a:solidFill>
                          <a:latin typeface="Times New Roman"/>
                          <a:ea typeface="Microsoft YaHei"/>
                        </a:rPr>
                        <a:t>Наименование показателя</a:t>
                      </a:r>
                      <a:endParaRPr lang="ru-RU" sz="1200" b="0" strike="noStrike" spc="-1" dirty="0">
                        <a:latin typeface="Times New Roman"/>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Статья Бюджетного Кодекса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dirty="0">
                          <a:solidFill>
                            <a:srgbClr val="000000"/>
                          </a:solidFill>
                          <a:latin typeface="Times New Roman"/>
                          <a:ea typeface="Microsoft YaHei"/>
                        </a:rPr>
                        <a:t>Ограничения, </a:t>
                      </a:r>
                      <a:endParaRPr lang="ru-RU" sz="12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установленные Бюджетным кодексом Российской Федерации</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r>
                        <a:rPr lang="ru-RU" sz="1200" b="1" strike="noStrike" spc="-1">
                          <a:solidFill>
                            <a:srgbClr val="000000"/>
                          </a:solidFill>
                          <a:latin typeface="Times New Roman"/>
                          <a:ea typeface="Microsoft YaHei"/>
                        </a:rPr>
                        <a:t>Предельная расчетная величина по Бюджетному кодексу Российской Федерации</a:t>
                      </a:r>
                      <a:endParaRPr lang="ru-RU" sz="1200" b="0" strike="noStrike" spc="-1">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c>
                  <a:txBody>
                    <a:bodyPr/>
                    <a:lstStyle/>
                    <a:p>
                      <a:pPr algn="ctr">
                        <a:lnSpc>
                          <a:spcPct val="100000"/>
                        </a:lnSpc>
                      </a:pPr>
                      <a:endParaRPr lang="ru-RU" sz="1800" b="0" strike="noStrike" spc="-1" dirty="0">
                        <a:latin typeface="Arial"/>
                      </a:endParaRPr>
                    </a:p>
                    <a:p>
                      <a:pPr algn="ctr">
                        <a:lnSpc>
                          <a:spcPct val="100000"/>
                        </a:lnSpc>
                      </a:pPr>
                      <a:r>
                        <a:rPr lang="ru-RU" sz="1200" b="1" strike="noStrike" spc="-1" dirty="0">
                          <a:solidFill>
                            <a:srgbClr val="000000"/>
                          </a:solidFill>
                          <a:latin typeface="Times New Roman"/>
                          <a:ea typeface="Microsoft YaHei"/>
                        </a:rPr>
                        <a:t>Установлено </a:t>
                      </a:r>
                      <a:r>
                        <a:rPr lang="ru-RU" sz="1200" b="1" strike="noStrike" spc="-1" dirty="0" smtClean="0">
                          <a:solidFill>
                            <a:srgbClr val="000000"/>
                          </a:solidFill>
                          <a:latin typeface="Times New Roman"/>
                          <a:ea typeface="Microsoft YaHei"/>
                        </a:rPr>
                        <a:t>проектом решения</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E6B9B8"/>
                    </a:solidFill>
                  </a:tcPr>
                </a:tc>
              </a:tr>
              <a:tr h="1243934">
                <a:tc>
                  <a:txBody>
                    <a:bodyPr/>
                    <a:lstStyle/>
                    <a:p>
                      <a:pPr algn="just">
                        <a:lnSpc>
                          <a:spcPct val="100000"/>
                        </a:lnSpc>
                      </a:pPr>
                      <a:r>
                        <a:rPr lang="ru-RU" sz="1200" b="0" strike="noStrike" spc="-1" dirty="0" smtClean="0">
                          <a:solidFill>
                            <a:srgbClr val="000000"/>
                          </a:solidFill>
                          <a:latin typeface="Times New Roman"/>
                          <a:ea typeface="Microsoft YaHei"/>
                        </a:rPr>
                        <a:t>Дефицит бюджета МО </a:t>
                      </a:r>
                      <a:r>
                        <a:rPr lang="ru-RU" sz="1200" b="0" strike="noStrike" spc="-1" dirty="0">
                          <a:solidFill>
                            <a:srgbClr val="000000"/>
                          </a:solidFill>
                          <a:latin typeface="Times New Roman"/>
                          <a:ea typeface="Microsoft YaHei"/>
                        </a:rPr>
                        <a:t>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92.1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Дефицит местного бюджета не должен превышать 10 процентов утвержденного общего годового объема доходов местного бюджета без учета утвержденного объема безвозмездных поступлений и (или) поступлений налоговых доходов по дополнительным нормативам отчислений</a:t>
                      </a:r>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16 883,9</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16 398,1</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16 924,1</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11 803,0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500,0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150,0</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lnB w="720">
                      <a:solidFill>
                        <a:srgbClr val="000000"/>
                      </a:solidFill>
                    </a:lnB>
                    <a:solidFill>
                      <a:srgbClr val="D7E4BD"/>
                    </a:solidFill>
                  </a:tcPr>
                </a:tc>
              </a:tr>
              <a:tr h="107807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администрации</a:t>
                      </a:r>
                    </a:p>
                    <a:p>
                      <a:pPr algn="ctr">
                        <a:lnSpc>
                          <a:spcPct val="100000"/>
                        </a:lnSpc>
                      </a:pPr>
                      <a:r>
                        <a:rPr lang="ru-RU" sz="1200" b="0" strike="noStrike" spc="-1" dirty="0" smtClean="0">
                          <a:solidFill>
                            <a:srgbClr val="000000"/>
                          </a:solidFill>
                          <a:latin typeface="Times New Roman"/>
                          <a:ea typeface="Microsoft YaHei"/>
                        </a:rPr>
                        <a:t> </a:t>
                      </a:r>
                      <a:r>
                        <a:rPr lang="ru-RU" sz="1200" b="0" strike="noStrike" spc="-1" dirty="0">
                          <a:solidFill>
                            <a:srgbClr val="000000"/>
                          </a:solidFill>
                          <a:latin typeface="Times New Roman"/>
                          <a:ea typeface="Microsoft YaHei"/>
                        </a:rPr>
                        <a:t>МО ГО «Вуктыл»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п.3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81 </a:t>
                      </a: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just"/>
                      <a:r>
                        <a:rPr kumimoji="0" lang="ru-RU" sz="12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Размер резервных фондов (местных администраций) устанавливается законами (решениями) о соответствующих бюджетах и не может превышать 3 процента утвержденного указанными законами (решениями) общего объема расходов.</a:t>
                      </a: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20 472,4</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18 108,0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18 491,0</a:t>
                      </a:r>
                      <a:endParaRPr lang="ru-RU" sz="1200" b="0" strike="noStrike" spc="-1" dirty="0" smtClean="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c>
                  <a:txBody>
                    <a:bodyPr/>
                    <a:lstStyle/>
                    <a:p>
                      <a:pPr algn="ctr">
                        <a:lnSpc>
                          <a:spcPct val="100000"/>
                        </a:lnSpc>
                      </a:pPr>
                      <a:r>
                        <a:rPr lang="ru-RU" sz="1200" b="0" strike="noStrike" spc="-1" dirty="0" smtClean="0">
                          <a:solidFill>
                            <a:srgbClr val="000000"/>
                          </a:solidFill>
                          <a:latin typeface="Times New Roman"/>
                          <a:ea typeface="Microsoft YaHei"/>
                        </a:rPr>
                        <a:t>2020 -  800,0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2021 – 850,0</a:t>
                      </a:r>
                      <a:endParaRPr lang="ru-RU" sz="1200" b="0" strike="noStrike" spc="-1" dirty="0" smtClean="0">
                        <a:latin typeface="Arial"/>
                      </a:endParaRPr>
                    </a:p>
                    <a:p>
                      <a:pPr algn="ctr">
                        <a:lnSpc>
                          <a:spcPct val="100000"/>
                        </a:lnSpc>
                      </a:pPr>
                      <a:endParaRPr lang="ru-RU" sz="1200" b="0" strike="noStrike" spc="-1" dirty="0" smtClean="0">
                        <a:latin typeface="Arial"/>
                      </a:endParaRPr>
                    </a:p>
                    <a:p>
                      <a:pPr algn="ctr">
                        <a:lnSpc>
                          <a:spcPct val="100000"/>
                        </a:lnSpc>
                      </a:pPr>
                      <a:r>
                        <a:rPr lang="ru-RU" sz="1200" b="0" strike="noStrike" spc="-1" dirty="0" smtClean="0">
                          <a:solidFill>
                            <a:srgbClr val="000000"/>
                          </a:solidFill>
                          <a:latin typeface="Times New Roman"/>
                          <a:ea typeface="Microsoft YaHei"/>
                        </a:rPr>
                        <a:t>2022 – 850,0</a:t>
                      </a:r>
                      <a:endParaRPr lang="ru-RU" sz="1200" b="0" strike="noStrike" spc="-1" dirty="0" smtClean="0">
                        <a:latin typeface="Arial"/>
                      </a:endParaRPr>
                    </a:p>
                    <a:p>
                      <a:pPr algn="ctr">
                        <a:lnSpc>
                          <a:spcPct val="100000"/>
                        </a:lnSpc>
                      </a:pPr>
                      <a:endParaRPr lang="ru-RU" sz="1200" b="0" strike="noStrike" spc="-1" dirty="0">
                        <a:latin typeface="Arial"/>
                      </a:endParaRPr>
                    </a:p>
                  </a:txBody>
                  <a:tcPr marL="61200" marR="61200">
                    <a:lnL w="720">
                      <a:solidFill>
                        <a:srgbClr val="000000"/>
                      </a:solidFill>
                    </a:lnL>
                    <a:lnR w="720">
                      <a:solidFill>
                        <a:srgbClr val="000000"/>
                      </a:solidFill>
                    </a:lnR>
                    <a:lnT w="720">
                      <a:solidFill>
                        <a:srgbClr val="000000"/>
                      </a:solidFill>
                    </a:lnT>
                    <a:solidFill>
                      <a:srgbClr val="DBEEF4"/>
                    </a:solidFill>
                  </a:tcPr>
                </a:tc>
              </a:tr>
              <a:tr h="2454404">
                <a:tc>
                  <a:txBody>
                    <a:bodyPr/>
                    <a:lstStyle/>
                    <a:p>
                      <a:pPr algn="ctr" rtl="0"/>
                      <a:r>
                        <a:rPr kumimoji="0" lang="ru-RU" sz="1200" b="0" i="0" u="none" strike="noStrike" kern="120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утвержденных расходов</a:t>
                      </a: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r>
                        <a:rPr lang="ru-RU" sz="1200" b="0" strike="noStrike" spc="-1" dirty="0" smtClean="0">
                          <a:solidFill>
                            <a:srgbClr val="000000"/>
                          </a:solidFill>
                          <a:latin typeface="Times New Roman"/>
                          <a:ea typeface="Microsoft YaHei"/>
                        </a:rPr>
                        <a:t>п.3</a:t>
                      </a:r>
                      <a:r>
                        <a:rPr lang="ru-RU" sz="1200" b="0" strike="noStrike" spc="-1" dirty="0">
                          <a:solidFill>
                            <a:srgbClr val="000000"/>
                          </a:solidFill>
                          <a:latin typeface="Times New Roman"/>
                          <a:ea typeface="Microsoft YaHei"/>
                        </a:rPr>
                        <a:t> </a:t>
                      </a:r>
                      <a:endParaRPr lang="ru-RU" sz="1200" b="0" strike="noStrike" spc="-1" dirty="0">
                        <a:latin typeface="Arial"/>
                      </a:endParaRPr>
                    </a:p>
                    <a:p>
                      <a:pPr algn="ctr">
                        <a:lnSpc>
                          <a:spcPct val="100000"/>
                        </a:lnSpc>
                      </a:pPr>
                      <a:r>
                        <a:rPr lang="ru-RU" sz="1200" b="0" strike="noStrike" spc="-1" dirty="0">
                          <a:solidFill>
                            <a:srgbClr val="000000"/>
                          </a:solidFill>
                          <a:latin typeface="Times New Roman"/>
                          <a:ea typeface="Microsoft YaHei"/>
                        </a:rPr>
                        <a:t>статья </a:t>
                      </a:r>
                      <a:r>
                        <a:rPr lang="ru-RU" sz="1200" b="0" strike="noStrike" spc="-1" dirty="0" smtClean="0">
                          <a:solidFill>
                            <a:srgbClr val="000000"/>
                          </a:solidFill>
                          <a:latin typeface="Times New Roman"/>
                          <a:ea typeface="Microsoft YaHei"/>
                        </a:rPr>
                        <a:t>184.1 </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kumimoji="0" lang="ru-RU" sz="11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Общий объем условно утверждаемых (утвержденных) расходов в случае утверждения бюджета на очередной финансовый год и плановый период на первый год планового периода в объеме не менее 2,5 процента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 на второй год планового периода в объеме не менее 5 процентов общего объема расходов бюджета (без учета расходов бюджета, предусмотренных за счет межбюджетных трансфертов из других бюджетов бюджетной системы Российской Федерации, имеющих целевое назначение)</a:t>
                      </a: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6 777,2</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13 947,9</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c>
                  <a:txBody>
                    <a:bodyPr/>
                    <a:lstStyle/>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2021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6 780,0</a:t>
                      </a:r>
                      <a:endParaRPr lang="ru-RU" sz="1200" b="0" strike="noStrike" spc="-1" dirty="0">
                        <a:latin typeface="Arial"/>
                      </a:endParaRPr>
                    </a:p>
                    <a:p>
                      <a:pPr algn="ctr">
                        <a:lnSpc>
                          <a:spcPct val="100000"/>
                        </a:lnSpc>
                      </a:pPr>
                      <a:endParaRPr lang="ru-RU" sz="1200" b="0" strike="noStrike" spc="-1" dirty="0">
                        <a:latin typeface="Arial"/>
                      </a:endParaRPr>
                    </a:p>
                    <a:p>
                      <a:pPr algn="ctr">
                        <a:lnSpc>
                          <a:spcPct val="100000"/>
                        </a:lnSpc>
                      </a:pPr>
                      <a:r>
                        <a:rPr lang="ru-RU" sz="1200" b="0" strike="noStrike" spc="-1" dirty="0" smtClean="0">
                          <a:solidFill>
                            <a:srgbClr val="000000"/>
                          </a:solidFill>
                          <a:latin typeface="Times New Roman"/>
                          <a:ea typeface="Microsoft YaHei"/>
                        </a:rPr>
                        <a:t>2022 </a:t>
                      </a:r>
                      <a:r>
                        <a:rPr lang="ru-RU" sz="1200" b="0" strike="noStrike" spc="-1" dirty="0">
                          <a:solidFill>
                            <a:srgbClr val="000000"/>
                          </a:solidFill>
                          <a:latin typeface="Times New Roman"/>
                          <a:ea typeface="Microsoft YaHei"/>
                        </a:rPr>
                        <a:t>– </a:t>
                      </a:r>
                      <a:r>
                        <a:rPr lang="ru-RU" sz="1200" b="0" strike="noStrike" spc="-1" dirty="0" smtClean="0">
                          <a:solidFill>
                            <a:srgbClr val="000000"/>
                          </a:solidFill>
                          <a:latin typeface="Times New Roman"/>
                          <a:ea typeface="Microsoft YaHei"/>
                        </a:rPr>
                        <a:t>13 950,0</a:t>
                      </a:r>
                      <a:endParaRPr lang="ru-RU" sz="1200" b="0" strike="noStrike" spc="-1" dirty="0">
                        <a:latin typeface="Arial"/>
                      </a:endParaRPr>
                    </a:p>
                  </a:txBody>
                  <a:tcPr marL="61200" marR="61200">
                    <a:lnL w="720">
                      <a:solidFill>
                        <a:srgbClr val="000000"/>
                      </a:solidFill>
                    </a:lnL>
                    <a:lnR w="720">
                      <a:solidFill>
                        <a:srgbClr val="000000"/>
                      </a:solidFill>
                    </a:lnR>
                    <a:lnB w="720">
                      <a:solidFill>
                        <a:srgbClr val="000000"/>
                      </a:solidFill>
                    </a:lnB>
                    <a:solidFill>
                      <a:srgbClr val="CCC1DA"/>
                    </a:solidFill>
                  </a:tcPr>
                </a:tc>
              </a:tr>
            </a:tbl>
          </a:graphicData>
        </a:graphic>
      </p:graphicFrame>
      <p:sp>
        <p:nvSpPr>
          <p:cNvPr id="4" name="Заголовок 1"/>
          <p:cNvSpPr txBox="1">
            <a:spLocks/>
          </p:cNvSpPr>
          <p:nvPr/>
        </p:nvSpPr>
        <p:spPr>
          <a:xfrm>
            <a:off x="0" y="3852"/>
            <a:ext cx="9144000" cy="544828"/>
          </a:xfrm>
          <a:prstGeom prst="rect">
            <a:avLst/>
          </a:prstGeom>
          <a:blipFill>
            <a:blip r:embed="rId3"/>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ru-RU" sz="2000" b="1" spc="-1" dirty="0" smtClean="0">
                <a:solidFill>
                  <a:srgbClr val="21409A"/>
                </a:solidFill>
                <a:latin typeface="Times New Roman"/>
              </a:rPr>
              <a:t>Ограничения, установленные Бюджетным Кодексом РФ, тыс. руб.</a:t>
            </a:r>
            <a:endParaRPr lang="ru-RU" sz="2000" spc="-1" dirty="0">
              <a:latin typeface="Arial"/>
            </a:endParaRPr>
          </a:p>
        </p:txBody>
      </p:sp>
    </p:spTree>
    <p:extLst>
      <p:ext uri="{BB962C8B-B14F-4D97-AF65-F5344CB8AC3E}">
        <p14:creationId xmlns:p14="http://schemas.microsoft.com/office/powerpoint/2010/main" val="149357698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0"/>
            <a:ext cx="9144000" cy="1048885"/>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6684692"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Направление расходов </a:t>
            </a:r>
          </a:p>
          <a:p>
            <a:pPr algn="ctr"/>
            <a:r>
              <a:rPr lang="ru-RU" sz="2000" b="1" strike="noStrike" spc="-1" dirty="0" smtClean="0">
                <a:solidFill>
                  <a:srgbClr val="21409A"/>
                </a:solidFill>
                <a:latin typeface="Times New Roman"/>
              </a:rPr>
              <a:t>региональный проект «Народный бюджет» </a:t>
            </a:r>
          </a:p>
          <a:p>
            <a:pPr algn="ctr"/>
            <a:r>
              <a:rPr lang="ru-RU" sz="2000" b="1" strike="noStrike" spc="-1" dirty="0" smtClean="0">
                <a:solidFill>
                  <a:srgbClr val="21409A"/>
                </a:solidFill>
                <a:latin typeface="Times New Roman"/>
              </a:rPr>
              <a:t>на 2019 - 2020 годы, тыс.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1048884"/>
          </a:xfrm>
          <a:prstGeom prst="rect">
            <a:avLst/>
          </a:prstGeom>
          <a:ln>
            <a:noFill/>
          </a:ln>
        </p:spPr>
      </p:pic>
      <p:graphicFrame>
        <p:nvGraphicFramePr>
          <p:cNvPr id="5" name="Диаграмма 4"/>
          <p:cNvGraphicFramePr/>
          <p:nvPr>
            <p:extLst>
              <p:ext uri="{D42A27DB-BD31-4B8C-83A1-F6EECF244321}">
                <p14:modId xmlns:p14="http://schemas.microsoft.com/office/powerpoint/2010/main" val="2621865006"/>
              </p:ext>
            </p:extLst>
          </p:nvPr>
        </p:nvGraphicFramePr>
        <p:xfrm>
          <a:off x="179512" y="1268760"/>
          <a:ext cx="8784976" cy="309634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1" name="Диаграмма 10"/>
          <p:cNvGraphicFramePr/>
          <p:nvPr>
            <p:extLst>
              <p:ext uri="{D42A27DB-BD31-4B8C-83A1-F6EECF244321}">
                <p14:modId xmlns:p14="http://schemas.microsoft.com/office/powerpoint/2010/main" val="1859602244"/>
              </p:ext>
            </p:extLst>
          </p:nvPr>
        </p:nvGraphicFramePr>
        <p:xfrm>
          <a:off x="3563888" y="4653136"/>
          <a:ext cx="5364813" cy="2016224"/>
        </p:xfrm>
        <a:graphic>
          <a:graphicData uri="http://schemas.openxmlformats.org/drawingml/2006/chart">
            <c:chart xmlns:c="http://schemas.openxmlformats.org/drawingml/2006/chart" xmlns:r="http://schemas.openxmlformats.org/officeDocument/2006/relationships" r:id="rId5"/>
          </a:graphicData>
        </a:graphic>
      </p:graphicFrame>
      <p:sp>
        <p:nvSpPr>
          <p:cNvPr id="13" name="TextBox 12"/>
          <p:cNvSpPr txBox="1"/>
          <p:nvPr/>
        </p:nvSpPr>
        <p:spPr>
          <a:xfrm>
            <a:off x="5724128" y="5566995"/>
            <a:ext cx="1623842" cy="338554"/>
          </a:xfrm>
          <a:prstGeom prst="rect">
            <a:avLst/>
          </a:prstGeom>
          <a:noFill/>
        </p:spPr>
        <p:txBody>
          <a:bodyPr wrap="none" rtlCol="0">
            <a:spAutoFit/>
          </a:bodyPr>
          <a:lstStyle/>
          <a:p>
            <a:r>
              <a:rPr lang="ru-RU" sz="1600" b="1" dirty="0" smtClean="0">
                <a:latin typeface="Times New Roman" panose="02020603050405020304" pitchFamily="18" charset="0"/>
                <a:cs typeface="Times New Roman" panose="02020603050405020304" pitchFamily="18" charset="0"/>
              </a:rPr>
              <a:t>Рост в 3,48 раза</a:t>
            </a:r>
            <a:endParaRPr lang="ru-RU" sz="1600" b="1" dirty="0">
              <a:latin typeface="Times New Roman" panose="02020603050405020304" pitchFamily="18" charset="0"/>
              <a:cs typeface="Times New Roman" panose="02020603050405020304" pitchFamily="18" charset="0"/>
            </a:endParaRPr>
          </a:p>
        </p:txBody>
      </p:sp>
      <p:graphicFrame>
        <p:nvGraphicFramePr>
          <p:cNvPr id="6" name="Диаграмма 5"/>
          <p:cNvGraphicFramePr/>
          <p:nvPr>
            <p:extLst>
              <p:ext uri="{D42A27DB-BD31-4B8C-83A1-F6EECF244321}">
                <p14:modId xmlns:p14="http://schemas.microsoft.com/office/powerpoint/2010/main" val="985820581"/>
              </p:ext>
            </p:extLst>
          </p:nvPr>
        </p:nvGraphicFramePr>
        <p:xfrm>
          <a:off x="302534" y="4581128"/>
          <a:ext cx="3189346" cy="2176016"/>
        </p:xfrm>
        <a:graphic>
          <a:graphicData uri="http://schemas.openxmlformats.org/drawingml/2006/chart">
            <c:chart xmlns:c="http://schemas.openxmlformats.org/drawingml/2006/chart" xmlns:r="http://schemas.openxmlformats.org/officeDocument/2006/relationships" r:id="rId6"/>
          </a:graphicData>
        </a:graphic>
      </p:graphicFrame>
      <p:sp>
        <p:nvSpPr>
          <p:cNvPr id="7" name="TextBox 6"/>
          <p:cNvSpPr txBox="1"/>
          <p:nvPr/>
        </p:nvSpPr>
        <p:spPr>
          <a:xfrm>
            <a:off x="4283968" y="4509120"/>
            <a:ext cx="2536015" cy="646331"/>
          </a:xfrm>
          <a:prstGeom prst="rect">
            <a:avLst/>
          </a:prstGeom>
          <a:noFill/>
        </p:spPr>
        <p:txBody>
          <a:bodyPr wrap="none" rtlCol="0">
            <a:spAutoFit/>
          </a:bodyPr>
          <a:lstStyle/>
          <a:p>
            <a:pPr algn="ctr"/>
            <a:r>
              <a:rPr lang="ru-RU" sz="1200" b="1" dirty="0" smtClean="0">
                <a:latin typeface="Times New Roman" panose="02020603050405020304" pitchFamily="18" charset="0"/>
                <a:cs typeface="Times New Roman" panose="02020603050405020304" pitchFamily="18" charset="0"/>
              </a:rPr>
              <a:t>Денежные средства необходимые </a:t>
            </a:r>
          </a:p>
          <a:p>
            <a:pPr algn="ctr"/>
            <a:r>
              <a:rPr lang="ru-RU" sz="1200" b="1" dirty="0" smtClean="0">
                <a:latin typeface="Times New Roman" panose="02020603050405020304" pitchFamily="18" charset="0"/>
                <a:cs typeface="Times New Roman" panose="02020603050405020304" pitchFamily="18" charset="0"/>
              </a:rPr>
              <a:t>для реализации </a:t>
            </a:r>
          </a:p>
          <a:p>
            <a:pPr algn="ctr"/>
            <a:r>
              <a:rPr lang="ru-RU" sz="1200" b="1" dirty="0" smtClean="0">
                <a:latin typeface="Times New Roman" panose="02020603050405020304" pitchFamily="18" charset="0"/>
                <a:cs typeface="Times New Roman" panose="02020603050405020304" pitchFamily="18" charset="0"/>
              </a:rPr>
              <a:t>«Народных бюджетов»</a:t>
            </a:r>
            <a:endParaRPr lang="ru-RU" sz="12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79512" y="4509120"/>
            <a:ext cx="416781" cy="276999"/>
          </a:xfrm>
          <a:prstGeom prst="rect">
            <a:avLst/>
          </a:prstGeom>
          <a:noFill/>
        </p:spPr>
        <p:txBody>
          <a:bodyPr wrap="none" rtlCol="0">
            <a:spAutoFit/>
          </a:bodyPr>
          <a:lstStyle/>
          <a:p>
            <a:r>
              <a:rPr lang="ru-RU" sz="1200" b="1" dirty="0" smtClean="0">
                <a:latin typeface="Times New Roman" panose="02020603050405020304" pitchFamily="18" charset="0"/>
                <a:cs typeface="Times New Roman" panose="02020603050405020304" pitchFamily="18" charset="0"/>
              </a:rPr>
              <a:t>шт.</a:t>
            </a:r>
            <a:endParaRPr lang="ru-RU"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77764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Реализация регионального проекта «Народный бюджет»</a:t>
            </a:r>
          </a:p>
          <a:p>
            <a:pPr algn="ctr"/>
            <a:r>
              <a:rPr lang="ru-RU" sz="2000" b="1" strike="noStrike" spc="-1" dirty="0" smtClean="0">
                <a:solidFill>
                  <a:srgbClr val="21409A"/>
                </a:solidFill>
                <a:latin typeface="Times New Roman"/>
              </a:rPr>
              <a:t> за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668137525"/>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1107996"/>
          </a:xfrm>
          <a:prstGeom prst="rect">
            <a:avLst/>
          </a:prstGeom>
        </p:spPr>
        <p:txBody>
          <a:bodyPr wrap="square">
            <a:spAutoFit/>
          </a:bodyPr>
          <a:lstStyle/>
          <a:p>
            <a:r>
              <a:rPr lang="ru-RU" sz="1100" b="1" dirty="0">
                <a:latin typeface="Times New Roman" panose="02020603050405020304" pitchFamily="18" charset="0"/>
                <a:cs typeface="Times New Roman" panose="02020603050405020304" pitchFamily="18" charset="0"/>
              </a:rPr>
              <a:t>«Ямочный ремонт автомобильных дорог общего пользования местного значения «Пост ДПС – Нефтебаза» на участке км.0+700-км 1+300»; «Ямочный ремонт автомобильных дорог общего пользования местного значения «Пост ДПС – Нефтебаза» на участке км.1+400-км 2+000»:</a:t>
            </a:r>
          </a:p>
        </p:txBody>
      </p:sp>
      <p:pic>
        <p:nvPicPr>
          <p:cNvPr id="1030" name="Picture 6" descr="http://vuktyl.com/images/smart_thumbs/wDBvAN6pFQ4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3508" y="3284984"/>
            <a:ext cx="3422154" cy="3422154"/>
          </a:xfrm>
          <a:prstGeom prst="rect">
            <a:avLst/>
          </a:prstGeom>
          <a:noFill/>
          <a:extLst>
            <a:ext uri="{909E8E84-426E-40DD-AFC4-6F175D3DCCD1}">
              <a14:hiddenFill xmlns:a14="http://schemas.microsoft.com/office/drawing/2010/main">
                <a:solidFill>
                  <a:srgbClr val="FFFFFF"/>
                </a:solidFill>
              </a14:hiddenFill>
            </a:ext>
          </a:extLst>
        </p:spPr>
      </p:pic>
      <p:sp>
        <p:nvSpPr>
          <p:cNvPr id="7" name="Прямоугольник 6"/>
          <p:cNvSpPr/>
          <p:nvPr/>
        </p:nvSpPr>
        <p:spPr>
          <a:xfrm>
            <a:off x="4788024" y="2348299"/>
            <a:ext cx="3751410"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«Восстановление подъездного пути </a:t>
            </a:r>
            <a:endParaRPr lang="ru-RU" sz="1100" b="1" dirty="0" smtClean="0">
              <a:latin typeface="Times New Roman" panose="02020603050405020304" pitchFamily="18" charset="0"/>
              <a:cs typeface="Times New Roman" panose="02020603050405020304" pitchFamily="18" charset="0"/>
            </a:endParaRPr>
          </a:p>
          <a:p>
            <a:pPr algn="ctr"/>
            <a:r>
              <a:rPr lang="ru-RU" sz="1100" b="1" dirty="0" smtClean="0">
                <a:latin typeface="Times New Roman" panose="02020603050405020304" pitchFamily="18" charset="0"/>
                <a:cs typeface="Times New Roman" panose="02020603050405020304" pitchFamily="18" charset="0"/>
              </a:rPr>
              <a:t>к </a:t>
            </a:r>
            <a:r>
              <a:rPr lang="ru-RU" sz="1100" b="1" dirty="0">
                <a:latin typeface="Times New Roman" panose="02020603050405020304" pitchFamily="18" charset="0"/>
                <a:cs typeface="Times New Roman" panose="02020603050405020304" pitchFamily="18" charset="0"/>
              </a:rPr>
              <a:t>реке в п. Лемтыбож»:</a:t>
            </a:r>
          </a:p>
        </p:txBody>
      </p:sp>
      <p:pic>
        <p:nvPicPr>
          <p:cNvPr id="1032" name="Picture 8" descr="http://vuktyl.com/images/smart_thumbs/rB7NypKdYe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4088" y="3068960"/>
            <a:ext cx="3456885" cy="34568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489816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812669360"/>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0" y="2132112"/>
            <a:ext cx="284380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помещений МБУК «</a:t>
            </a:r>
            <a:r>
              <a:rPr lang="ru-RU" sz="1100" b="1" dirty="0" err="1">
                <a:latin typeface="Times New Roman" panose="02020603050405020304" pitchFamily="18" charset="0"/>
                <a:cs typeface="Times New Roman" panose="02020603050405020304" pitchFamily="18" charset="0"/>
              </a:rPr>
              <a:t>Вуктыльская</a:t>
            </a:r>
            <a:r>
              <a:rPr lang="ru-RU" sz="1100" b="1" dirty="0">
                <a:latin typeface="Times New Roman" panose="02020603050405020304" pitchFamily="18" charset="0"/>
                <a:cs typeface="Times New Roman" panose="02020603050405020304" pitchFamily="18" charset="0"/>
              </a:rPr>
              <a:t> центральная библиотека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5940152" y="2132112"/>
            <a:ext cx="2959322" cy="600164"/>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«Обустройство площадки для проведения </a:t>
            </a:r>
            <a:r>
              <a:rPr lang="ru-RU" sz="1100" b="1" dirty="0" err="1">
                <a:latin typeface="Times New Roman" panose="02020603050405020304" pitchFamily="18" charset="0"/>
                <a:cs typeface="Times New Roman" panose="02020603050405020304" pitchFamily="18" charset="0"/>
              </a:rPr>
              <a:t>этнопраздника</a:t>
            </a:r>
            <a:r>
              <a:rPr lang="ru-RU" sz="1100" b="1" dirty="0">
                <a:latin typeface="Times New Roman" panose="02020603050405020304" pitchFamily="18" charset="0"/>
                <a:cs typeface="Times New Roman" panose="02020603050405020304" pitchFamily="18" charset="0"/>
              </a:rPr>
              <a:t> «Обряды народов Республики Коми» в с. Подчерье</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2050" name="Picture 2" descr="http://vuktyl.com/images/smart_thumbs/9RJ-gsrIgzU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566" y="2557963"/>
            <a:ext cx="2412268" cy="18118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vuktyl.com/images/smart_thumbs/d9775ke5eIo_thumb_medium450_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1836" y="4395409"/>
            <a:ext cx="1620136" cy="231499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vuktyl.com/images/smart_thumbs/3vU9H47ZrKY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7664" y="2996953"/>
            <a:ext cx="2880319" cy="2880319"/>
          </a:xfrm>
          <a:prstGeom prst="rect">
            <a:avLst/>
          </a:prstGeom>
          <a:noFill/>
          <a:extLst>
            <a:ext uri="{909E8E84-426E-40DD-AFC4-6F175D3DCCD1}">
              <a14:hiddenFill xmlns:a14="http://schemas.microsoft.com/office/drawing/2010/main">
                <a:solidFill>
                  <a:srgbClr val="FFFFFF"/>
                </a:solidFill>
              </a14:hiddenFill>
            </a:ext>
          </a:extLst>
        </p:spPr>
      </p:pic>
      <p:sp>
        <p:nvSpPr>
          <p:cNvPr id="13" name="Прямоугольник 12"/>
          <p:cNvSpPr/>
          <p:nvPr/>
        </p:nvSpPr>
        <p:spPr>
          <a:xfrm>
            <a:off x="3144664" y="2132112"/>
            <a:ext cx="2558058" cy="430887"/>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«Приобретение модульного банного комплекса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14" name="Picture 2" descr="http://vuktyl.com/images/smart_thumbs/x-CaLD3kRXs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81577" y="2590979"/>
            <a:ext cx="2484232" cy="233332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http://vuktyl.com/images/smart_thumbs/LxdM3DKPu6Q_thumb_medium450_0.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14581" y="4983581"/>
            <a:ext cx="1818224" cy="1787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843901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2771574589"/>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261610"/>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«Благоустройство кладбища п. Кырта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769441"/>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Развитие технической направленности в системе дополнительного образования на базе МБОУДО «Центр внешкольной работы» г. Вуктыл. Робототехника</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3074" name="Picture 2" descr="http://vuktyl.com/images/smart_thumbs/T7wtOU197wI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2612" y="2531097"/>
            <a:ext cx="2318097" cy="189568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vuktyl.com/images/smart_thumbs/Kky40NgBvXo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649" y="4653136"/>
            <a:ext cx="3117871" cy="2016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vuktyl.com/images/smart_thumbs/cE6Unj9KYSA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803698"/>
            <a:ext cx="2950840" cy="204591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vuktyl.com/images/smart_thumbs/9cvPxZc0CYg_thumb_medium450_0.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53654" y="4909061"/>
            <a:ext cx="2862508"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24605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0" y="3851"/>
            <a:ext cx="9144000" cy="660244"/>
          </a:xfrm>
          <a:prstGeom prst="rect">
            <a:avLst/>
          </a:prstGeom>
          <a:blipFill>
            <a:blip r:embed="rId2"/>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3"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Народные проекты на 2019 год (исполнение),  руб.</a:t>
            </a:r>
            <a:endParaRPr lang="ru-RU" sz="2000" b="0" strike="noStrike" spc="-1" dirty="0">
              <a:latin typeface="Arial"/>
            </a:endParaRPr>
          </a:p>
        </p:txBody>
      </p:sp>
      <p:pic>
        <p:nvPicPr>
          <p:cNvPr id="4" name="Рисунок 267"/>
          <p:cNvPicPr/>
          <p:nvPr/>
        </p:nvPicPr>
        <p:blipFill>
          <a:blip r:embed="rId3"/>
          <a:stretch/>
        </p:blipFill>
        <p:spPr>
          <a:xfrm>
            <a:off x="0" y="3851"/>
            <a:ext cx="1151200" cy="660244"/>
          </a:xfrm>
          <a:prstGeom prst="rect">
            <a:avLst/>
          </a:prstGeom>
          <a:ln>
            <a:noFill/>
          </a:ln>
        </p:spPr>
      </p:pic>
      <p:graphicFrame>
        <p:nvGraphicFramePr>
          <p:cNvPr id="6" name="Таблица 5"/>
          <p:cNvGraphicFramePr>
            <a:graphicFrameLocks noGrp="1"/>
          </p:cNvGraphicFramePr>
          <p:nvPr>
            <p:extLst>
              <p:ext uri="{D42A27DB-BD31-4B8C-83A1-F6EECF244321}">
                <p14:modId xmlns:p14="http://schemas.microsoft.com/office/powerpoint/2010/main" val="4269830612"/>
              </p:ext>
            </p:extLst>
          </p:nvPr>
        </p:nvGraphicFramePr>
        <p:xfrm>
          <a:off x="107504" y="818899"/>
          <a:ext cx="8856984" cy="1211836"/>
        </p:xfrm>
        <a:graphic>
          <a:graphicData uri="http://schemas.openxmlformats.org/drawingml/2006/table">
            <a:tbl>
              <a:tblPr firstRow="1" bandRow="1">
                <a:tableStyleId>{5C22544A-7EE6-4342-B048-85BDC9FD1C3A}</a:tableStyleId>
              </a:tblPr>
              <a:tblGrid>
                <a:gridCol w="5623482"/>
                <a:gridCol w="1827632"/>
                <a:gridCol w="1405870"/>
              </a:tblGrid>
              <a:tr h="737893">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Предусмотрено в бюджете МО</a:t>
                      </a:r>
                      <a:r>
                        <a:rPr lang="ru-RU" sz="1200" b="1" baseline="0" dirty="0" smtClean="0">
                          <a:solidFill>
                            <a:schemeClr val="tx1"/>
                          </a:solidFill>
                          <a:latin typeface="Times New Roman" panose="02020603050405020304" pitchFamily="18" charset="0"/>
                          <a:cs typeface="Times New Roman" panose="02020603050405020304" pitchFamily="18" charset="0"/>
                        </a:rPr>
                        <a:t> ГО «Вуктыл»</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Израсходовано </a:t>
                      </a:r>
                    </a:p>
                    <a:p>
                      <a:pPr algn="ctr" fontAlgn="b"/>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(по состоянию на 01.11.2019 г.)</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a:r>
                        <a:rPr lang="ru-RU" sz="1200" b="1" dirty="0" smtClean="0">
                          <a:solidFill>
                            <a:schemeClr val="tx1"/>
                          </a:solidFill>
                          <a:latin typeface="Times New Roman" panose="02020603050405020304" pitchFamily="18" charset="0"/>
                          <a:cs typeface="Times New Roman" panose="02020603050405020304" pitchFamily="18" charset="0"/>
                        </a:rPr>
                        <a:t>Остаток</a:t>
                      </a:r>
                      <a:endParaRPr lang="ru-RU" sz="1200" b="1" dirty="0">
                        <a:solidFill>
                          <a:schemeClr val="tx1"/>
                        </a:solidFill>
                        <a:latin typeface="Times New Roman" panose="02020603050405020304" pitchFamily="18" charset="0"/>
                        <a:cs typeface="Times New Roman" panose="02020603050405020304" pitchFamily="18" charset="0"/>
                      </a:endParaRPr>
                    </a:p>
                  </a:txBody>
                  <a:tcPr anchor="ctr"/>
                </a:tc>
              </a:tr>
              <a:tr h="473943">
                <a:tc>
                  <a:txBody>
                    <a:bodyPr/>
                    <a:lstStyle/>
                    <a:p>
                      <a:pPr algn="ctr" fontAlgn="b"/>
                      <a:r>
                        <a:rPr lang="ru-RU" sz="1200" b="1" i="0" u="none" strike="noStrike" dirty="0">
                          <a:effectLst/>
                          <a:latin typeface="Times New Roman" panose="02020603050405020304" pitchFamily="18" charset="0"/>
                          <a:cs typeface="Times New Roman" panose="02020603050405020304" pitchFamily="18" charset="0"/>
                        </a:rPr>
                        <a:t>   5 355 170,00   </a:t>
                      </a:r>
                    </a:p>
                  </a:txBody>
                  <a:tcPr marL="9525" marR="9525" marT="9525" marB="0" anchor="ctr"/>
                </a:tc>
                <a:tc>
                  <a:txBody>
                    <a:bodyPr/>
                    <a:lstStyle/>
                    <a:p>
                      <a:pPr algn="ctr" fontAlgn="b"/>
                      <a:r>
                        <a:rPr lang="ru-RU" sz="1200" b="1" i="0" u="none" strike="noStrike" dirty="0">
                          <a:solidFill>
                            <a:schemeClr val="tx1"/>
                          </a:solidFill>
                          <a:effectLst/>
                          <a:latin typeface="Times New Roman" panose="02020603050405020304" pitchFamily="18" charset="0"/>
                          <a:cs typeface="Times New Roman" panose="02020603050405020304" pitchFamily="18" charset="0"/>
                        </a:rPr>
                        <a:t>      </a:t>
                      </a: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4 963 570,00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ru-RU" sz="1200" b="1" i="0" u="none" strike="noStrike" dirty="0" smtClean="0">
                          <a:solidFill>
                            <a:schemeClr val="tx1"/>
                          </a:solidFill>
                          <a:effectLst/>
                          <a:latin typeface="Times New Roman" panose="02020603050405020304" pitchFamily="18" charset="0"/>
                          <a:cs typeface="Times New Roman" panose="02020603050405020304" pitchFamily="18" charset="0"/>
                        </a:rPr>
                        <a:t>391 600,00</a:t>
                      </a:r>
                      <a:endParaRPr lang="ru-RU" sz="1200" b="1" i="0" u="none" strike="noStrike" dirty="0">
                        <a:solidFill>
                          <a:schemeClr val="tx1"/>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sp>
        <p:nvSpPr>
          <p:cNvPr id="5" name="Прямоугольник 4"/>
          <p:cNvSpPr/>
          <p:nvPr/>
        </p:nvSpPr>
        <p:spPr>
          <a:xfrm>
            <a:off x="143508" y="2132856"/>
            <a:ext cx="3422154" cy="769441"/>
          </a:xfrm>
          <a:prstGeom prst="rect">
            <a:avLst/>
          </a:prstGeom>
        </p:spPr>
        <p:txBody>
          <a:bodyPr wrap="square">
            <a:spAutoFit/>
          </a:bodyPr>
          <a:lstStyle/>
          <a:p>
            <a:pPr algn="ctr"/>
            <a:r>
              <a:rPr lang="ru-RU" sz="1100" b="1" dirty="0">
                <a:latin typeface="Times New Roman" panose="02020603050405020304" pitchFamily="18" charset="0"/>
                <a:cs typeface="Times New Roman" panose="02020603050405020304" pitchFamily="18" charset="0"/>
              </a:rPr>
              <a:t>«Ремонт сооружения (уличная сценическая площадка) муниципального бюджетного учреждения «Клубно-спортивный комплекс» г. 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4788024" y="2009745"/>
            <a:ext cx="3751410" cy="430887"/>
          </a:xfrm>
          <a:prstGeom prst="rect">
            <a:avLst/>
          </a:prstGeom>
        </p:spPr>
        <p:txBody>
          <a:bodyPr wrap="square">
            <a:spAutoFit/>
          </a:bodyPr>
          <a:lstStyle/>
          <a:p>
            <a:pPr algn="ctr"/>
            <a:r>
              <a:rPr lang="ru-RU" sz="1100" b="1" dirty="0" smtClean="0">
                <a:latin typeface="Times New Roman" panose="02020603050405020304" pitchFamily="18" charset="0"/>
                <a:cs typeface="Times New Roman" panose="02020603050405020304" pitchFamily="18" charset="0"/>
              </a:rPr>
              <a:t>«</a:t>
            </a:r>
            <a:r>
              <a:rPr lang="ru-RU" sz="1100" b="1" dirty="0">
                <a:latin typeface="Times New Roman" panose="02020603050405020304" pitchFamily="18" charset="0"/>
                <a:cs typeface="Times New Roman" panose="02020603050405020304" pitchFamily="18" charset="0"/>
              </a:rPr>
              <a:t>Приобретение </a:t>
            </a:r>
            <a:r>
              <a:rPr lang="ru-RU" sz="1100" b="1" dirty="0" err="1">
                <a:latin typeface="Times New Roman" panose="02020603050405020304" pitchFamily="18" charset="0"/>
                <a:cs typeface="Times New Roman" panose="02020603050405020304" pitchFamily="18" charset="0"/>
              </a:rPr>
              <a:t>гидроманипулятора</a:t>
            </a:r>
            <a:r>
              <a:rPr lang="ru-RU" sz="1100" b="1" dirty="0">
                <a:latin typeface="Times New Roman" panose="02020603050405020304" pitchFamily="18" charset="0"/>
                <a:cs typeface="Times New Roman" panose="02020603050405020304" pitchFamily="18" charset="0"/>
              </a:rPr>
              <a:t> для автоматизации погрузки и разгрузки леса </a:t>
            </a:r>
            <a:r>
              <a:rPr lang="ru-RU" sz="1100" b="1" dirty="0" err="1">
                <a:latin typeface="Times New Roman" panose="02020603050405020304" pitchFamily="18" charset="0"/>
                <a:cs typeface="Times New Roman" panose="02020603050405020304" pitchFamily="18" charset="0"/>
              </a:rPr>
              <a:t>г.Вуктыл</a:t>
            </a:r>
            <a:r>
              <a:rPr lang="ru-RU" sz="1100" b="1" dirty="0" smtClean="0">
                <a:latin typeface="Times New Roman" panose="02020603050405020304" pitchFamily="18" charset="0"/>
                <a:cs typeface="Times New Roman" panose="02020603050405020304" pitchFamily="18" charset="0"/>
              </a:rPr>
              <a:t>»</a:t>
            </a:r>
            <a:endParaRPr lang="ru-RU" sz="1100" b="1" dirty="0">
              <a:latin typeface="Times New Roman" panose="02020603050405020304" pitchFamily="18" charset="0"/>
              <a:cs typeface="Times New Roman" panose="02020603050405020304" pitchFamily="18" charset="0"/>
            </a:endParaRPr>
          </a:p>
        </p:txBody>
      </p:sp>
      <p:pic>
        <p:nvPicPr>
          <p:cNvPr id="4098" name="Picture 2" descr="http://vuktyl.com/images/smart_thumbs/gu_pt398km8_thumb_medium450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872" y="2871636"/>
            <a:ext cx="2066113" cy="161616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vuktyl.com/images/smart_thumbs/6tcgh8J-EM8_thumb_medium450_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974" y="4581128"/>
            <a:ext cx="2715907" cy="208823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vuktyl.com/images/smart_thumbs/5rY3bMc8HHo_thumb_medium450_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0604" y="2573609"/>
            <a:ext cx="4286250" cy="409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873302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07" name="Table 1"/>
          <p:cNvGraphicFramePr/>
          <p:nvPr>
            <p:extLst>
              <p:ext uri="{D42A27DB-BD31-4B8C-83A1-F6EECF244321}">
                <p14:modId xmlns:p14="http://schemas.microsoft.com/office/powerpoint/2010/main" val="796303865"/>
              </p:ext>
            </p:extLst>
          </p:nvPr>
        </p:nvGraphicFramePr>
        <p:xfrm>
          <a:off x="82928" y="2204864"/>
          <a:ext cx="8881560" cy="2890440"/>
        </p:xfrm>
        <a:graphic>
          <a:graphicData uri="http://schemas.openxmlformats.org/drawingml/2006/table">
            <a:tbl>
              <a:tblPr/>
              <a:tblGrid>
                <a:gridCol w="4500360"/>
                <a:gridCol w="4381200"/>
              </a:tblGrid>
              <a:tr h="827640">
                <a:tc>
                  <a:txBody>
                    <a:bodyPr/>
                    <a:lstStyle/>
                    <a:p>
                      <a:pPr>
                        <a:lnSpc>
                          <a:spcPct val="100000"/>
                        </a:lnSpc>
                      </a:pPr>
                      <a:r>
                        <a:rPr lang="ru-RU" sz="1300" b="1" strike="noStrike" spc="-1" dirty="0" smtClean="0">
                          <a:solidFill>
                            <a:srgbClr val="000000"/>
                          </a:solidFill>
                          <a:latin typeface="Times New Roman"/>
                          <a:ea typeface="Microsoft YaHei"/>
                        </a:rPr>
                        <a:t>Заместитель руководителя администрации городского округа «Вуктыл» - начальник </a:t>
                      </a:r>
                      <a:r>
                        <a:rPr lang="ru-RU" sz="1300" b="1" strike="noStrike" spc="-1" dirty="0">
                          <a:solidFill>
                            <a:srgbClr val="000000"/>
                          </a:solidFill>
                          <a:latin typeface="Times New Roman"/>
                          <a:ea typeface="Microsoft YaHei"/>
                        </a:rPr>
                        <a:t>Финансового управления</a:t>
                      </a:r>
                      <a:endParaRPr lang="ru-RU" sz="1300" b="0" strike="noStrike" spc="-1" dirty="0">
                        <a:latin typeface="Times New Roman"/>
                      </a:endParaRPr>
                    </a:p>
                    <a:p>
                      <a:pPr>
                        <a:lnSpc>
                          <a:spcPct val="100000"/>
                        </a:lnSpc>
                      </a:pPr>
                      <a:r>
                        <a:rPr lang="ru-RU" sz="1300" b="1" strike="noStrike" spc="-1" dirty="0">
                          <a:solidFill>
                            <a:srgbClr val="000000"/>
                          </a:solidFill>
                          <a:latin typeface="Times New Roman"/>
                          <a:ea typeface="Microsoft YaHei"/>
                        </a:rPr>
                        <a:t> администрации городского округа </a:t>
                      </a:r>
                      <a:r>
                        <a:rPr lang="ru-RU" sz="1300" b="1" strike="noStrike" spc="-1" dirty="0" smtClean="0">
                          <a:solidFill>
                            <a:srgbClr val="000000"/>
                          </a:solidFill>
                          <a:latin typeface="Times New Roman"/>
                          <a:ea typeface="Microsoft YaHei"/>
                        </a:rPr>
                        <a:t>«</a:t>
                      </a:r>
                      <a:r>
                        <a:rPr lang="ru-RU" sz="1300" b="1" strike="noStrike" spc="-1" dirty="0">
                          <a:solidFill>
                            <a:srgbClr val="000000"/>
                          </a:solidFill>
                          <a:latin typeface="Times New Roman"/>
                          <a:ea typeface="Microsoft YaHei"/>
                        </a:rPr>
                        <a:t>Вуктыл»</a:t>
                      </a:r>
                      <a:endParaRPr lang="ru-RU" sz="1300" b="0" strike="noStrike" spc="-1" dirty="0">
                        <a:latin typeface="Times New Roman"/>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smtClean="0">
                          <a:solidFill>
                            <a:srgbClr val="000000"/>
                          </a:solidFill>
                          <a:latin typeface="Times New Roman"/>
                          <a:ea typeface="Microsoft YaHei"/>
                        </a:rPr>
                        <a:t>Бабина Виктория Александровна</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607320">
                <a:tc>
                  <a:txBody>
                    <a:bodyPr/>
                    <a:lstStyle/>
                    <a:p>
                      <a:pPr>
                        <a:lnSpc>
                          <a:spcPct val="100000"/>
                        </a:lnSpc>
                      </a:pPr>
                      <a:r>
                        <a:rPr lang="ru-RU" sz="1300" b="1" strike="noStrike" spc="-1" dirty="0">
                          <a:solidFill>
                            <a:srgbClr val="000000"/>
                          </a:solidFill>
                          <a:latin typeface="Times New Roman"/>
                          <a:ea typeface="Microsoft YaHei"/>
                        </a:rPr>
                        <a:t>Адрес</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pPr>
                        <a:lnSpc>
                          <a:spcPct val="100000"/>
                        </a:lnSpc>
                      </a:pPr>
                      <a:r>
                        <a:rPr lang="ru-RU" sz="1300" b="1" strike="noStrike" spc="-1" dirty="0" smtClean="0">
                          <a:solidFill>
                            <a:srgbClr val="000000"/>
                          </a:solidFill>
                          <a:latin typeface="Times New Roman"/>
                          <a:ea typeface="Microsoft YaHei"/>
                        </a:rPr>
                        <a:t>г. </a:t>
                      </a:r>
                      <a:r>
                        <a:rPr lang="ru-RU" sz="1300" b="1" strike="noStrike" spc="-1" dirty="0">
                          <a:solidFill>
                            <a:srgbClr val="000000"/>
                          </a:solidFill>
                          <a:latin typeface="Times New Roman"/>
                          <a:ea typeface="Microsoft YaHei"/>
                        </a:rPr>
                        <a:t>Вуктыл, ул. Комсомольская, д.14 </a:t>
                      </a:r>
                      <a:endParaRPr lang="ru-RU" sz="1300" b="0" strike="noStrike" spc="-1" dirty="0">
                        <a:latin typeface="Arial"/>
                      </a:endParaRPr>
                    </a:p>
                    <a:p>
                      <a:pPr>
                        <a:lnSpc>
                          <a:spcPct val="100000"/>
                        </a:lnSpc>
                      </a:pPr>
                      <a:r>
                        <a:rPr lang="ru-RU" sz="1300" b="1" strike="noStrike" spc="-1" dirty="0" err="1">
                          <a:solidFill>
                            <a:srgbClr val="000000"/>
                          </a:solidFill>
                          <a:latin typeface="Times New Roman"/>
                          <a:ea typeface="Microsoft YaHei"/>
                        </a:rPr>
                        <a:t>каб</a:t>
                      </a:r>
                      <a:r>
                        <a:rPr lang="ru-RU" sz="1300" b="1" strike="noStrike" spc="-1" dirty="0">
                          <a:solidFill>
                            <a:srgbClr val="000000"/>
                          </a:solidFill>
                          <a:latin typeface="Times New Roman"/>
                          <a:ea typeface="Microsoft YaHei"/>
                        </a:rPr>
                        <a:t>. 203</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387360">
                <a:tc>
                  <a:txBody>
                    <a:bodyPr/>
                    <a:lstStyle/>
                    <a:p>
                      <a:pPr>
                        <a:lnSpc>
                          <a:spcPct val="100000"/>
                        </a:lnSpc>
                      </a:pPr>
                      <a:r>
                        <a:rPr lang="ru-RU" sz="1300" b="1" strike="noStrike" spc="-1">
                          <a:solidFill>
                            <a:srgbClr val="000000"/>
                          </a:solidFill>
                          <a:latin typeface="Times New Roman"/>
                          <a:ea typeface="Microsoft YaHei"/>
                        </a:rPr>
                        <a:t>Телефон, факс</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2-11-60, 2-12-71</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r>
              <a:tr h="387360">
                <a:tc>
                  <a:txBody>
                    <a:bodyPr/>
                    <a:lstStyle/>
                    <a:p>
                      <a:pPr>
                        <a:lnSpc>
                          <a:spcPct val="100000"/>
                        </a:lnSpc>
                      </a:pPr>
                      <a:r>
                        <a:rPr lang="ru-RU" sz="1300" b="1" strike="noStrike" spc="-1">
                          <a:solidFill>
                            <a:srgbClr val="000000"/>
                          </a:solidFill>
                          <a:latin typeface="Times New Roman"/>
                          <a:ea typeface="Microsoft YaHei"/>
                        </a:rPr>
                        <a:t>Адрес электронной почты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c>
                  <a:txBody>
                    <a:bodyPr/>
                    <a:lstStyle/>
                    <a:p>
                      <a:r>
                        <a:rPr kumimoji="0" lang="en-US" sz="1200" b="1" i="0" kern="1200" dirty="0" smtClean="0">
                          <a:solidFill>
                            <a:schemeClr val="tx1">
                              <a:lumMod val="95000"/>
                              <a:lumOff val="5000"/>
                            </a:schemeClr>
                          </a:solidFill>
                          <a:effectLst/>
                          <a:latin typeface="Times New Roman" panose="02020603050405020304" pitchFamily="18" charset="0"/>
                          <a:ea typeface="+mn-ea"/>
                          <a:cs typeface="Times New Roman" panose="02020603050405020304" pitchFamily="18" charset="0"/>
                          <a:hlinkClick r:id="rId3"/>
                        </a:rPr>
                        <a:t>fo@vuktyl.rkomi.ru</a:t>
                      </a:r>
                      <a:endParaRPr lang="ru-RU" sz="1200" dirty="0">
                        <a:solidFill>
                          <a:schemeClr val="tx1">
                            <a:lumMod val="95000"/>
                            <a:lumOff val="5000"/>
                          </a:schemeClr>
                        </a:solidFill>
                        <a:latin typeface="Times New Roman" panose="02020603050405020304" pitchFamily="18" charset="0"/>
                        <a:cs typeface="Times New Roman" panose="02020603050405020304" pitchFamily="18" charset="0"/>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r h="680760">
                <a:tc>
                  <a:txBody>
                    <a:bodyPr/>
                    <a:lstStyle/>
                    <a:p>
                      <a:pPr>
                        <a:lnSpc>
                          <a:spcPct val="100000"/>
                        </a:lnSpc>
                      </a:pPr>
                      <a:r>
                        <a:rPr lang="ru-RU" sz="1300" b="1" strike="noStrike" spc="-1">
                          <a:solidFill>
                            <a:srgbClr val="000000"/>
                          </a:solidFill>
                          <a:latin typeface="Times New Roman"/>
                          <a:ea typeface="Microsoft YaHei"/>
                        </a:rPr>
                        <a:t>Режим работы</a:t>
                      </a:r>
                      <a:endParaRPr lang="ru-RU" sz="1300" b="0" strike="noStrike" spc="-1">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solidFill>
                      <a:srgbClr val="4BACC6">
                        <a:alpha val="20000"/>
                      </a:srgbClr>
                    </a:solidFill>
                  </a:tcPr>
                </a:tc>
                <a:tc>
                  <a:txBody>
                    <a:bodyPr/>
                    <a:lstStyle/>
                    <a:p>
                      <a:pPr>
                        <a:lnSpc>
                          <a:spcPct val="100000"/>
                        </a:lnSpc>
                      </a:pPr>
                      <a:r>
                        <a:rPr lang="ru-RU" sz="1300" b="1" strike="noStrike" spc="-1" dirty="0">
                          <a:solidFill>
                            <a:srgbClr val="000000"/>
                          </a:solidFill>
                          <a:latin typeface="Times New Roman"/>
                          <a:ea typeface="Microsoft YaHei"/>
                        </a:rPr>
                        <a:t>с 8-30 до 12-45, с 14-00 до 17-15</a:t>
                      </a:r>
                      <a:endParaRPr lang="ru-RU" sz="1300" b="0" strike="noStrike" spc="-1" dirty="0">
                        <a:latin typeface="Arial"/>
                      </a:endParaRPr>
                    </a:p>
                    <a:p>
                      <a:pPr>
                        <a:lnSpc>
                          <a:spcPct val="100000"/>
                        </a:lnSpc>
                      </a:pPr>
                      <a:r>
                        <a:rPr lang="ru-RU" sz="1300" b="1" strike="noStrike" spc="-1" dirty="0">
                          <a:solidFill>
                            <a:srgbClr val="000000"/>
                          </a:solidFill>
                          <a:latin typeface="Times New Roman"/>
                          <a:ea typeface="Microsoft YaHei"/>
                        </a:rPr>
                        <a:t>Выходные дни – суббота, воскресенье</a:t>
                      </a:r>
                      <a:endParaRPr lang="ru-RU" sz="1300" b="0" strike="noStrike" spc="-1" dirty="0">
                        <a:latin typeface="Arial"/>
                      </a:endParaRPr>
                    </a:p>
                  </a:txBody>
                  <a:tcPr marL="90000" marR="90000">
                    <a:lnL w="720">
                      <a:solidFill>
                        <a:srgbClr val="4BACC6"/>
                      </a:solidFill>
                    </a:lnL>
                    <a:lnR w="720">
                      <a:solidFill>
                        <a:srgbClr val="4BACC6"/>
                      </a:solidFill>
                    </a:lnR>
                    <a:lnT w="720">
                      <a:solidFill>
                        <a:srgbClr val="4BACC6"/>
                      </a:solidFill>
                    </a:lnT>
                    <a:lnB w="720">
                      <a:solidFill>
                        <a:srgbClr val="4BACC6"/>
                      </a:solidFill>
                    </a:lnB>
                    <a:noFill/>
                  </a:tcPr>
                </a:tc>
              </a:tr>
            </a:tbl>
          </a:graphicData>
        </a:graphic>
      </p:graphicFrame>
      <p:pic>
        <p:nvPicPr>
          <p:cNvPr id="708" name="Picture 43"/>
          <p:cNvPicPr/>
          <p:nvPr/>
        </p:nvPicPr>
        <p:blipFill>
          <a:blip r:embed="rId4"/>
          <a:stretch/>
        </p:blipFill>
        <p:spPr>
          <a:xfrm>
            <a:off x="-692104" y="548680"/>
            <a:ext cx="10058040" cy="1800200"/>
          </a:xfrm>
          <a:prstGeom prst="rect">
            <a:avLst/>
          </a:prstGeom>
          <a:ln>
            <a:noFill/>
          </a:ln>
        </p:spPr>
      </p:pic>
      <p:sp>
        <p:nvSpPr>
          <p:cNvPr id="5" name="Заголовок 1"/>
          <p:cNvSpPr txBox="1">
            <a:spLocks/>
          </p:cNvSpPr>
          <p:nvPr/>
        </p:nvSpPr>
        <p:spPr>
          <a:xfrm>
            <a:off x="0" y="3851"/>
            <a:ext cx="9144000" cy="660244"/>
          </a:xfrm>
          <a:prstGeom prst="rect">
            <a:avLst/>
          </a:prstGeom>
          <a:blipFill>
            <a:blip r:embed="rId5"/>
            <a:tile tx="0" ty="0" sx="100000" sy="100000" flip="none" algn="tl"/>
          </a:blipFill>
          <a:extLst/>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endParaRPr lang="ru-RU" sz="2000" spc="-1" dirty="0">
              <a:latin typeface="Arial"/>
            </a:endParaRPr>
          </a:p>
        </p:txBody>
      </p:sp>
      <p:sp>
        <p:nvSpPr>
          <p:cNvPr id="6" name="TextShape 5"/>
          <p:cNvSpPr txBox="1"/>
          <p:nvPr/>
        </p:nvSpPr>
        <p:spPr>
          <a:xfrm>
            <a:off x="1415700" y="13163"/>
            <a:ext cx="7548788" cy="774720"/>
          </a:xfrm>
          <a:prstGeom prst="rect">
            <a:avLst/>
          </a:prstGeom>
          <a:noFill/>
          <a:ln>
            <a:noFill/>
          </a:ln>
        </p:spPr>
        <p:txBody>
          <a:bodyPr lIns="90000" tIns="45000" rIns="90000" bIns="45000"/>
          <a:lstStyle/>
          <a:p>
            <a:pPr algn="ctr"/>
            <a:r>
              <a:rPr lang="ru-RU" sz="2000" b="1" strike="noStrike" spc="-1" dirty="0" smtClean="0">
                <a:solidFill>
                  <a:srgbClr val="21409A"/>
                </a:solidFill>
                <a:latin typeface="Times New Roman"/>
              </a:rPr>
              <a:t>Контактная информация</a:t>
            </a:r>
            <a:endParaRPr lang="ru-RU" sz="2000" b="0" strike="noStrike" spc="-1" dirty="0">
              <a:latin typeface="Arial"/>
            </a:endParaRPr>
          </a:p>
        </p:txBody>
      </p:sp>
      <p:sp>
        <p:nvSpPr>
          <p:cNvPr id="2" name="Прямоугольник 1"/>
          <p:cNvSpPr/>
          <p:nvPr/>
        </p:nvSpPr>
        <p:spPr>
          <a:xfrm>
            <a:off x="107504" y="5517232"/>
            <a:ext cx="8856984" cy="954107"/>
          </a:xfrm>
          <a:prstGeom prst="rect">
            <a:avLst/>
          </a:prstGeom>
        </p:spPr>
        <p:txBody>
          <a:bodyPr wrap="square">
            <a:spAutoFit/>
          </a:bodyPr>
          <a:lstStyle/>
          <a:p>
            <a:pPr algn="just"/>
            <a:r>
              <a:rPr lang="ru-RU" sz="1400" b="1" dirty="0" smtClean="0">
                <a:latin typeface="Times New Roman" panose="02020603050405020304" pitchFamily="18" charset="0"/>
                <a:cs typeface="Times New Roman" panose="02020603050405020304" pitchFamily="18" charset="0"/>
              </a:rPr>
              <a:t>	На сайте администрации городского округа «Вуктыл» во </a:t>
            </a:r>
            <a:r>
              <a:rPr lang="ru-RU" sz="1400" b="1" dirty="0">
                <a:latin typeface="Times New Roman" panose="02020603050405020304" pitchFamily="18" charset="0"/>
                <a:cs typeface="Times New Roman" panose="02020603050405020304" pitchFamily="18" charset="0"/>
              </a:rPr>
              <a:t>вкладке </a:t>
            </a:r>
            <a:r>
              <a:rPr lang="ru-RU" sz="1400" b="1" dirty="0" smtClean="0">
                <a:latin typeface="Times New Roman" panose="02020603050405020304" pitchFamily="18" charset="0"/>
                <a:cs typeface="Times New Roman" panose="02020603050405020304" pitchFamily="18" charset="0"/>
              </a:rPr>
              <a:t>«Бюджет МО ГО «Вуктыл»  </a:t>
            </a:r>
            <a:r>
              <a:rPr lang="ru-RU" sz="1400" b="1" dirty="0">
                <a:latin typeface="Times New Roman" panose="02020603050405020304" pitchFamily="18" charset="0"/>
                <a:cs typeface="Times New Roman" panose="02020603050405020304" pitchFamily="18" charset="0"/>
              </a:rPr>
              <a:t>Вы можете </a:t>
            </a:r>
            <a:r>
              <a:rPr lang="ru-RU" sz="1400" b="1" dirty="0" smtClean="0">
                <a:latin typeface="Times New Roman" panose="02020603050405020304" pitchFamily="18" charset="0"/>
                <a:cs typeface="Times New Roman" panose="02020603050405020304" pitchFamily="18" charset="0"/>
              </a:rPr>
              <a:t>ознакомится с информацией </a:t>
            </a:r>
            <a:r>
              <a:rPr lang="ru-RU" sz="1400" b="1" dirty="0">
                <a:latin typeface="Times New Roman" panose="02020603050405020304" pitchFamily="18" charset="0"/>
                <a:cs typeface="Times New Roman" panose="02020603050405020304" pitchFamily="18" charset="0"/>
              </a:rPr>
              <a:t>о </a:t>
            </a:r>
            <a:r>
              <a:rPr lang="ru-RU" sz="1400" b="1" dirty="0" smtClean="0">
                <a:latin typeface="Times New Roman" panose="02020603050405020304" pitchFamily="18" charset="0"/>
                <a:cs typeface="Times New Roman" panose="02020603050405020304" pitchFamily="18" charset="0"/>
              </a:rPr>
              <a:t>бюджете </a:t>
            </a:r>
            <a:r>
              <a:rPr lang="ru-RU" sz="1400" b="1" dirty="0">
                <a:latin typeface="Times New Roman" panose="02020603050405020304" pitchFamily="18" charset="0"/>
                <a:cs typeface="Times New Roman" panose="02020603050405020304" pitchFamily="18" charset="0"/>
              </a:rPr>
              <a:t>МО ГО </a:t>
            </a:r>
            <a:r>
              <a:rPr lang="ru-RU" sz="1400" b="1" dirty="0" smtClean="0">
                <a:latin typeface="Times New Roman" panose="02020603050405020304" pitchFamily="18" charset="0"/>
                <a:cs typeface="Times New Roman" panose="02020603050405020304" pitchFamily="18" charset="0"/>
              </a:rPr>
              <a:t>«Вуктыл», о времени и месте проведения публичных слушаний по бюджету МО ГО «Вуктыл».  В разделе «Обратная связь» Вы можете направить свои </a:t>
            </a:r>
            <a:r>
              <a:rPr lang="ru-RU" sz="1400" b="1" dirty="0">
                <a:latin typeface="Times New Roman" panose="02020603050405020304" pitchFamily="18" charset="0"/>
                <a:cs typeface="Times New Roman" panose="02020603050405020304" pitchFamily="18" charset="0"/>
              </a:rPr>
              <a:t>мнения и пожелания по </a:t>
            </a:r>
            <a:r>
              <a:rPr lang="ru-RU" sz="1400" b="1" dirty="0" smtClean="0">
                <a:latin typeface="Times New Roman" panose="02020603050405020304" pitchFamily="18" charset="0"/>
                <a:cs typeface="Times New Roman" panose="02020603050405020304" pitchFamily="18" charset="0"/>
              </a:rPr>
              <a:t>«Бюджету </a:t>
            </a:r>
            <a:r>
              <a:rPr lang="ru-RU" sz="1400" b="1" dirty="0">
                <a:latin typeface="Times New Roman" panose="02020603050405020304" pitchFamily="18" charset="0"/>
                <a:cs typeface="Times New Roman" panose="02020603050405020304" pitchFamily="18" charset="0"/>
              </a:rPr>
              <a:t>для </a:t>
            </a:r>
            <a:r>
              <a:rPr lang="ru-RU" sz="1400" b="1" dirty="0" smtClean="0">
                <a:latin typeface="Times New Roman" panose="02020603050405020304" pitchFamily="18" charset="0"/>
                <a:cs typeface="Times New Roman" panose="02020603050405020304" pitchFamily="18" charset="0"/>
              </a:rPr>
              <a:t>граждан» .</a:t>
            </a:r>
            <a:endParaRPr lang="ru-RU" sz="1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0270742"/>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Трек">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Трек">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Трек">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000000"/>
      </a:lt2>
      <a:accent1>
        <a:srgbClr val="000000"/>
      </a:accent1>
      <a:accent2>
        <a:srgbClr val="000000"/>
      </a:accent2>
      <a:accent3>
        <a:srgbClr val="000000"/>
      </a:accent3>
      <a:accent4>
        <a:srgbClr val="000000"/>
      </a:accent4>
      <a:accent5>
        <a:srgbClr val="000000"/>
      </a:accent5>
      <a:accent6>
        <a:srgbClr val="000000"/>
      </a:accent6>
      <a:hlink>
        <a:srgbClr val="000000"/>
      </a:hlink>
      <a:folHlink>
        <a:srgbClr val="0000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41641</TotalTime>
  <Words>14831</Words>
  <Application>Microsoft Office PowerPoint</Application>
  <PresentationFormat>Экран (4:3)</PresentationFormat>
  <Paragraphs>3519</Paragraphs>
  <Slides>95</Slides>
  <Notes>87</Notes>
  <HiddenSlides>0</HiddenSlides>
  <MMClips>0</MMClips>
  <ScaleCrop>false</ScaleCrop>
  <HeadingPairs>
    <vt:vector size="4" baseType="variant">
      <vt:variant>
        <vt:lpstr>Тема</vt:lpstr>
      </vt:variant>
      <vt:variant>
        <vt:i4>1</vt:i4>
      </vt:variant>
      <vt:variant>
        <vt:lpstr>Заголовки слайдов</vt:lpstr>
      </vt:variant>
      <vt:variant>
        <vt:i4>95</vt:i4>
      </vt:variant>
    </vt:vector>
  </HeadingPairs>
  <TitlesOfParts>
    <vt:vector size="96" baseType="lpstr">
      <vt:lpstr>Трек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senim</dc:creator>
  <cp:lastModifiedBy>Бобрецова Наталья Геннадьевна</cp:lastModifiedBy>
  <cp:revision>2189</cp:revision>
  <cp:lastPrinted>2019-11-19T05:34:32Z</cp:lastPrinted>
  <dcterms:created xsi:type="dcterms:W3CDTF">2009-09-22T13:30:24Z</dcterms:created>
  <dcterms:modified xsi:type="dcterms:W3CDTF">2019-11-21T06:32:58Z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14.0000</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82</vt:i4>
  </property>
  <property fmtid="{D5CDD505-2E9C-101B-9397-08002B2CF9AE}" pid="8" name="PresentationFormat">
    <vt:lpwstr>Экран (4:3)</vt:lpwstr>
  </property>
  <property fmtid="{D5CDD505-2E9C-101B-9397-08002B2CF9AE}" pid="9" name="ScaleCrop">
    <vt:bool>false</vt:bool>
  </property>
  <property fmtid="{D5CDD505-2E9C-101B-9397-08002B2CF9AE}" pid="10" name="ShareDoc">
    <vt:bool>false</vt:bool>
  </property>
  <property fmtid="{D5CDD505-2E9C-101B-9397-08002B2CF9AE}" pid="11" name="Slides">
    <vt:i4>82</vt:i4>
  </property>
</Properties>
</file>