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charts/chart8.xml" ContentType="application/vnd.openxmlformats-officedocument.drawingml.chart+xml"/>
  <Override PartName="/ppt/drawings/drawing6.xml" ContentType="application/vnd.openxmlformats-officedocument.drawingml.chartshapes+xml"/>
  <Override PartName="/ppt/charts/chart9.xml" ContentType="application/vnd.openxmlformats-officedocument.drawingml.chart+xml"/>
  <Override PartName="/ppt/drawings/drawing7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8"/>
  </p:notesMasterIdLst>
  <p:sldIdLst>
    <p:sldId id="337" r:id="rId2"/>
    <p:sldId id="338" r:id="rId3"/>
    <p:sldId id="340" r:id="rId4"/>
    <p:sldId id="344" r:id="rId5"/>
    <p:sldId id="345" r:id="rId6"/>
    <p:sldId id="346" r:id="rId7"/>
    <p:sldId id="347" r:id="rId8"/>
    <p:sldId id="348" r:id="rId9"/>
    <p:sldId id="352" r:id="rId10"/>
    <p:sldId id="353" r:id="rId11"/>
    <p:sldId id="369" r:id="rId12"/>
    <p:sldId id="371" r:id="rId13"/>
    <p:sldId id="372" r:id="rId14"/>
    <p:sldId id="362" r:id="rId15"/>
    <p:sldId id="361" r:id="rId16"/>
    <p:sldId id="363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8ABEDB79-0FAE-4DCB-8163-B98578B2B361}">
          <p14:sldIdLst>
            <p14:sldId id="337"/>
            <p14:sldId id="338"/>
            <p14:sldId id="340"/>
            <p14:sldId id="344"/>
            <p14:sldId id="345"/>
            <p14:sldId id="346"/>
            <p14:sldId id="347"/>
            <p14:sldId id="348"/>
            <p14:sldId id="352"/>
            <p14:sldId id="353"/>
            <p14:sldId id="369"/>
            <p14:sldId id="371"/>
            <p14:sldId id="372"/>
            <p14:sldId id="362"/>
            <p14:sldId id="361"/>
            <p14:sldId id="3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B5D9"/>
    <a:srgbClr val="980286"/>
    <a:srgbClr val="A50021"/>
    <a:srgbClr val="000000"/>
    <a:srgbClr val="FF0066"/>
    <a:srgbClr val="934103"/>
    <a:srgbClr val="059513"/>
    <a:srgbClr val="077C93"/>
    <a:srgbClr val="C2D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14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393950054932168E-2"/>
                  <c:y val="0.2481235646984995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Доходы</a:t>
                    </a:r>
                  </a:p>
                  <a:p>
                    <a:r>
                      <a:rPr lang="ru-RU" b="1" dirty="0" smtClean="0"/>
                      <a:t>533 101,6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571898141585802E-2"/>
                  <c:y val="0.24062500000000001"/>
                </c:manualLayout>
              </c:layout>
              <c:spPr>
                <a:effectLst/>
                <a:scene3d>
                  <a:camera prst="orthographicFront"/>
                  <a:lightRig rig="threePt" dir="t"/>
                </a:scene3d>
                <a:sp3d/>
              </c:spPr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051473207957739E-2"/>
                  <c:y val="0.128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2015 год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533101.6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B0EE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EE"/>
              </a:solidFill>
              <a:ln w="6350"/>
            </c:spPr>
          </c:dPt>
          <c:dLbls>
            <c:dLbl>
              <c:idx val="0"/>
              <c:layout>
                <c:manualLayout>
                  <c:x val="3.0786239800515994E-2"/>
                  <c:y val="0.27762845268968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Расходы</a:t>
                    </a:r>
                  </a:p>
                  <a:p>
                    <a:r>
                      <a:rPr lang="ru-RU" b="1" dirty="0" smtClean="0"/>
                      <a:t>552 812,1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859302510449031"/>
                  <c:y val="5.5807086614173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323075213866E-2"/>
                  <c:y val="-2.015231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2015 год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552812.1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5.1374847239195644E-2"/>
                  <c:y val="0.2316120211819198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Дефицит</a:t>
                    </a:r>
                  </a:p>
                  <a:p>
                    <a:r>
                      <a:rPr lang="ru-RU" b="1" dirty="0" smtClean="0"/>
                      <a:t>19 710,5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93954694689096E-2"/>
                  <c:y val="0.18880807086614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6898697079634833E-2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2015 год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-19710.5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33433856"/>
        <c:axId val="33443840"/>
        <c:axId val="0"/>
      </c:bar3DChart>
      <c:catAx>
        <c:axId val="33433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33443840"/>
        <c:crosses val="autoZero"/>
        <c:auto val="1"/>
        <c:lblAlgn val="ctr"/>
        <c:lblOffset val="100"/>
        <c:noMultiLvlLbl val="0"/>
      </c:catAx>
      <c:valAx>
        <c:axId val="3344384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33433856"/>
        <c:crosses val="autoZero"/>
        <c:crossBetween val="between"/>
        <c:majorUnit val="50"/>
      </c:valAx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98607519060849E-2"/>
          <c:y val="4.326751015006737E-2"/>
          <c:w val="0.60246208449763039"/>
          <c:h val="0.79843492313347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01.01.2013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1.445645909738278E-2"/>
                  <c:y val="0.269100831187302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1525.9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01.01.2014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2454367171366146E-2"/>
                  <c:y val="-8.8207868287668526E-3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 01.01.2015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1.52838783530837E-2"/>
                  <c:y val="0.160257506333937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735.7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rgbClr val="95EFEF"/>
            </a:solidFill>
          </c:spPr>
          <c:invertIfNegative val="0"/>
          <c:dLbls>
            <c:dLbl>
              <c:idx val="0"/>
              <c:layout>
                <c:manualLayout>
                  <c:x val="2.6528112028889803E-2"/>
                  <c:y val="0.50137817561200571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Лист1!$E$2</c:f>
              <c:numCache>
                <c:formatCode>#,##0.00</c:formatCode>
                <c:ptCount val="1"/>
                <c:pt idx="0">
                  <c:v>3228.9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40529920"/>
        <c:axId val="46994944"/>
        <c:axId val="0"/>
      </c:bar3DChart>
      <c:catAx>
        <c:axId val="40529920"/>
        <c:scaling>
          <c:orientation val="minMax"/>
        </c:scaling>
        <c:delete val="1"/>
        <c:axPos val="b"/>
        <c:majorTickMark val="out"/>
        <c:minorTickMark val="none"/>
        <c:tickLblPos val="nextTo"/>
        <c:crossAx val="46994944"/>
        <c:crosses val="autoZero"/>
        <c:auto val="1"/>
        <c:lblAlgn val="ctr"/>
        <c:lblOffset val="100"/>
        <c:noMultiLvlLbl val="0"/>
      </c:catAx>
      <c:valAx>
        <c:axId val="469949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40529920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67104702537182848"/>
          <c:y val="0.13227696922564158"/>
          <c:w val="0.30255380577427821"/>
          <c:h val="0.28489288227234011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06350734855189E-2"/>
          <c:y val="0.15525228194293716"/>
          <c:w val="0.58153289884831716"/>
          <c:h val="0.74371669211607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долг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C00CC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CC"/>
              </a:solidFill>
            </c:spPr>
          </c:dPt>
          <c:dLbls>
            <c:dLbl>
              <c:idx val="0"/>
              <c:layout>
                <c:manualLayout>
                  <c:x val="-6.7783156007033538E-2"/>
                  <c:y val="9.857050303227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0107366190130536E-2"/>
                  <c:y val="0.223080612125683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01.01.2015г.</c:v>
                </c:pt>
                <c:pt idx="1">
                  <c:v>на 01.01.2016г.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9500</c:v>
                </c:pt>
                <c:pt idx="1">
                  <c:v>18900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45192320"/>
        <c:axId val="45193856"/>
        <c:axId val="0"/>
      </c:bar3DChart>
      <c:catAx>
        <c:axId val="45192320"/>
        <c:scaling>
          <c:orientation val="minMax"/>
        </c:scaling>
        <c:delete val="1"/>
        <c:axPos val="b"/>
        <c:majorTickMark val="out"/>
        <c:minorTickMark val="none"/>
        <c:tickLblPos val="nextTo"/>
        <c:crossAx val="45193856"/>
        <c:crosses val="autoZero"/>
        <c:auto val="1"/>
        <c:lblAlgn val="ctr"/>
        <c:lblOffset val="100"/>
        <c:noMultiLvlLbl val="0"/>
      </c:catAx>
      <c:valAx>
        <c:axId val="451938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5192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478603424383691"/>
          <c:y val="0.30971971336531051"/>
          <c:w val="0.38056554538996906"/>
          <c:h val="0.2326525310111054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165">
          <a:noFill/>
        </a:ln>
      </c:spPr>
    </c:sideWall>
    <c:backWall>
      <c:thickness val="0"/>
      <c:spPr>
        <a:noFill/>
        <a:ln w="25165">
          <a:noFill/>
        </a:ln>
      </c:spPr>
    </c:backWall>
    <c:plotArea>
      <c:layout>
        <c:manualLayout>
          <c:layoutTarget val="inner"/>
          <c:xMode val="edge"/>
          <c:yMode val="edge"/>
          <c:x val="1.1233754755713579E-2"/>
          <c:y val="8.9304887168433558E-2"/>
          <c:w val="0.59179116780621599"/>
          <c:h val="0.5970156160647517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 w="27168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Mode val="edge"/>
                  <c:yMode val="edge"/>
                  <c:x val="0.42274678111587982"/>
                  <c:y val="0.195933456561922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65987124463519309"/>
                  <c:y val="9.4269870609981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72532188841201717"/>
                  <c:y val="0.105360443622920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165">
                <a:noFill/>
              </a:ln>
            </c:spPr>
            <c:txPr>
              <a:bodyPr rot="-2700000" vert="horz"/>
              <a:lstStyle/>
              <a:p>
                <a:pPr algn="ctr">
                  <a:defRPr sz="1496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  <a:ln w="13583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FFCC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7235461155202362E-3"/>
                  <c:y val="0.16983240223463686"/>
                </c:manualLayout>
              </c:layout>
              <c:numFmt formatCode="#,##0.0_р_." sourceLinked="0"/>
              <c:spPr>
                <a:noFill/>
                <a:ln w="25165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800" b="1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2999303092397462E-3"/>
                  <c:y val="0.18324022346368715"/>
                </c:manualLayout>
              </c:layout>
              <c:numFmt formatCode="#,##0.0_р_." sourceLinked="0"/>
              <c:spPr>
                <a:noFill/>
                <a:ln w="25165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800" b="1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605914353175647E-3"/>
                  <c:y val="0.19441340782122904"/>
                </c:manualLayout>
              </c:layout>
              <c:numFmt formatCode="#,##0.0_р_." sourceLinked="0"/>
              <c:spPr>
                <a:noFill/>
                <a:ln w="25165">
                  <a:noFill/>
                </a:ln>
              </c:spPr>
              <c:txPr>
                <a:bodyPr rot="-5400000" vert="horz"/>
                <a:lstStyle/>
                <a:p>
                  <a:pPr algn="ctr">
                    <a:defRPr sz="1800" b="1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82188841201716734"/>
                  <c:y val="0.45471349353049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р_." sourceLinked="0"/>
            <c:spPr>
              <a:noFill/>
              <a:ln w="25165">
                <a:noFill/>
              </a:ln>
            </c:spPr>
            <c:txPr>
              <a:bodyPr rot="-5400000" vert="horz"/>
              <a:lstStyle/>
              <a:p>
                <a:pPr algn="ctr">
                  <a:defRPr sz="1308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Sheet1!$B$2:$D$2</c:f>
              <c:numCache>
                <c:formatCode>#,##0.00_р_.</c:formatCode>
                <c:ptCount val="3"/>
                <c:pt idx="0" formatCode="General">
                  <c:v>547638.4</c:v>
                </c:pt>
                <c:pt idx="1">
                  <c:v>617783.6</c:v>
                </c:pt>
                <c:pt idx="2">
                  <c:v>533101.6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35652352"/>
        <c:axId val="35653888"/>
        <c:axId val="0"/>
      </c:bar3DChart>
      <c:catAx>
        <c:axId val="3565235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txPr>
          <a:bodyPr rot="0" vert="horz"/>
          <a:lstStyle/>
          <a:p>
            <a:pPr>
              <a:defRPr sz="1496" b="1" i="0" u="none" strike="noStrike" baseline="0">
                <a:solidFill>
                  <a:srgbClr val="000000"/>
                </a:solidFill>
                <a:latin typeface="Franklin Gothic Book"/>
                <a:ea typeface="Franklin Gothic Book"/>
                <a:cs typeface="Franklin Gothic Book"/>
              </a:defRPr>
            </a:pPr>
            <a:endParaRPr lang="ru-RU"/>
          </a:p>
        </c:txPr>
        <c:crossAx val="35653888"/>
        <c:crosses val="autoZero"/>
        <c:auto val="1"/>
        <c:lblAlgn val="ctr"/>
        <c:lblOffset val="100"/>
        <c:noMultiLvlLbl val="0"/>
      </c:catAx>
      <c:valAx>
        <c:axId val="35653888"/>
        <c:scaling>
          <c:orientation val="minMax"/>
          <c:max val="600000"/>
        </c:scaling>
        <c:delete val="1"/>
        <c:axPos val="l"/>
        <c:numFmt formatCode="#,##0" sourceLinked="0"/>
        <c:majorTickMark val="cross"/>
        <c:minorTickMark val="none"/>
        <c:tickLblPos val="nextTo"/>
        <c:crossAx val="35652352"/>
        <c:crosses val="autoZero"/>
        <c:crossBetween val="between"/>
        <c:majorUnit val="100000"/>
        <c:minorUnit val="20000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25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156626506024"/>
          <c:y val="0.24354243542435425"/>
          <c:w val="0.52610441767068272"/>
          <c:h val="0.4833948339483394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0954810190894813"/>
                  <c:y val="1.5587955945337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819281274178077"/>
                  <c:y val="-9.9326035880645508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196283.2</c:v>
                </c:pt>
                <c:pt idx="1">
                  <c:v>421500.4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6385542168675"/>
          <c:y val="0.2767527675276753"/>
          <c:w val="0.53413654618473894"/>
          <c:h val="0.490774907749077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1061751088342864"/>
                  <c:y val="-3.52024661069609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9906206326618811"/>
                  <c:y val="-5.5915822792656902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187473.8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legend>
      <c:legendPos val="r"/>
      <c:layout>
        <c:manualLayout>
          <c:xMode val="edge"/>
          <c:yMode val="edge"/>
          <c:x val="3.8461538461538457E-2"/>
          <c:y val="0.79724409448818889"/>
          <c:w val="0.9145299145299145"/>
          <c:h val="0.14960629921259841"/>
        </c:manualLayout>
      </c:layout>
      <c:overlay val="0"/>
      <c:spPr>
        <a:noFill/>
        <a:ln w="4593">
          <a:solidFill>
            <a:srgbClr val="000000"/>
          </a:solidFill>
          <a:prstDash val="solid"/>
        </a:ln>
      </c:spPr>
      <c:txPr>
        <a:bodyPr/>
        <a:lstStyle/>
        <a:p>
          <a:pPr>
            <a:defRPr sz="974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10000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10722830802518E-2"/>
          <c:y val="2.8193383523475875E-3"/>
          <c:w val="0.90848411064369472"/>
          <c:h val="0.8828784689793972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99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99FF"/>
              </a:solidFill>
            </c:spPr>
          </c:dPt>
          <c:dLbls>
            <c:dLbl>
              <c:idx val="0"/>
              <c:layout>
                <c:manualLayout>
                  <c:x val="-8.9957036015488254E-2"/>
                  <c:y val="6.02785241970988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4.1281107901804871E-2"/>
                  <c:y val="4.31626388542984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2674468086244305E-2"/>
                  <c:y val="0.24333331927364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numFmt formatCode="#,##0.0" sourceLinked="0"/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196283.2</c:v>
                </c:pt>
                <c:pt idx="1">
                  <c:v>187473.8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0.10944735103648805"/>
                  <c:y val="0.18697331248422508"/>
                </c:manualLayout>
              </c:layout>
              <c:numFmt formatCode="#,##0.0" sourceLinked="0"/>
              <c:spPr/>
              <c:txPr>
                <a:bodyPr rot="0"/>
                <a:lstStyle/>
                <a:p>
                  <a:pPr>
                    <a:defRPr sz="1400" b="1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4545599205335054E-2"/>
                  <c:y val="0.11812401177068192"/>
                </c:manualLayout>
              </c:layout>
              <c:numFmt formatCode="#,##0.0" sourceLinked="0"/>
              <c:spPr/>
              <c:txPr>
                <a:bodyPr rot="0"/>
                <a:lstStyle/>
                <a:p>
                  <a:pPr>
                    <a:defRPr sz="1400" b="1" i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0005977550580453E-2"/>
                  <c:y val="0.110188622615577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5137104510278518E-2"/>
                  <c:y val="-1.42533308264893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421500.4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40470400"/>
        <c:axId val="40471936"/>
        <c:axId val="46706176"/>
      </c:bar3DChart>
      <c:catAx>
        <c:axId val="40470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471936"/>
        <c:crosses val="autoZero"/>
        <c:auto val="1"/>
        <c:lblAlgn val="ctr"/>
        <c:lblOffset val="100"/>
        <c:noMultiLvlLbl val="0"/>
      </c:catAx>
      <c:valAx>
        <c:axId val="40471936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40470400"/>
        <c:crosses val="autoZero"/>
        <c:crossBetween val="between"/>
      </c:valAx>
      <c:serAx>
        <c:axId val="46706176"/>
        <c:scaling>
          <c:orientation val="minMax"/>
        </c:scaling>
        <c:delete val="1"/>
        <c:axPos val="b"/>
        <c:majorTickMark val="out"/>
        <c:minorTickMark val="none"/>
        <c:tickLblPos val="nextTo"/>
        <c:crossAx val="40471936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4.0471591210465695E-2"/>
          <c:y val="1.0088890186739889E-2"/>
          <c:w val="0.72070999069354769"/>
          <c:h val="0.107047473508804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МР "Вуктыл в 2014 году</c:v>
                </c:pt>
              </c:strCache>
            </c:strRef>
          </c:tx>
          <c:spPr>
            <a:solidFill>
              <a:srgbClr val="9999FF"/>
            </a:solidFill>
            <a:ln w="12692">
              <a:solidFill>
                <a:srgbClr val="000000"/>
              </a:solidFill>
              <a:prstDash val="solid"/>
            </a:ln>
          </c:spPr>
          <c:explosion val="15"/>
          <c:dPt>
            <c:idx val="0"/>
            <c:bubble3D val="0"/>
            <c:spPr>
              <a:solidFill>
                <a:srgbClr val="00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A2404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FFCC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9933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explosion val="19"/>
            <c:spPr>
              <a:solidFill>
                <a:srgbClr val="FF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99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D60093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262134150154742"/>
                  <c:y val="0.1600054387056450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3533888004083683E-2"/>
                  <c:y val="-0.117076325542126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605193427376998E-3"/>
                  <c:y val="2.5017334094562291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"/>
                  <c:y val="0.1416679302788899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Обслуживание муниципального долга</c:v>
                </c:pt>
                <c:pt idx="7">
                  <c:v>Культура, кинематография и средства массовой информации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Межбюджетные трансферты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94109.1</c:v>
                </c:pt>
                <c:pt idx="1">
                  <c:v>444.6</c:v>
                </c:pt>
                <c:pt idx="2">
                  <c:v>4701.2</c:v>
                </c:pt>
                <c:pt idx="3">
                  <c:v>29446.9</c:v>
                </c:pt>
                <c:pt idx="4">
                  <c:v>47323.199999999997</c:v>
                </c:pt>
                <c:pt idx="5">
                  <c:v>296401.90000000002</c:v>
                </c:pt>
                <c:pt idx="6">
                  <c:v>337</c:v>
                </c:pt>
                <c:pt idx="7">
                  <c:v>40794.400000000001</c:v>
                </c:pt>
                <c:pt idx="8">
                  <c:v>16762.8</c:v>
                </c:pt>
                <c:pt idx="9">
                  <c:v>684.3</c:v>
                </c:pt>
                <c:pt idx="10">
                  <c:v>21806.7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4.5739861343952262E-2"/>
          <c:y val="3.9976444140079413E-2"/>
          <c:w val="0.91445945950235819"/>
          <c:h val="0.9217358511787896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бюджетные кредиты МФ РК</c:v>
                </c:pt>
              </c:strCache>
            </c:strRef>
          </c:tx>
          <c:spPr>
            <a:solidFill>
              <a:srgbClr val="79A22E"/>
            </a:solidFill>
            <a:ln w="12692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1"/>
          </c:dPt>
          <c:dPt>
            <c:idx val="2"/>
            <c:invertIfNegative val="0"/>
            <c:bubble3D val="1"/>
          </c:dPt>
          <c:dPt>
            <c:idx val="3"/>
            <c:invertIfNegative val="0"/>
            <c:bubble3D val="1"/>
          </c:dPt>
          <c:dPt>
            <c:idx val="4"/>
            <c:invertIfNegative val="0"/>
            <c:bubble3D val="1"/>
          </c:dPt>
          <c:dPt>
            <c:idx val="5"/>
            <c:invertIfNegative val="0"/>
            <c:bubble3D val="1"/>
            <c:explosion val="19"/>
          </c:dPt>
          <c:dPt>
            <c:idx val="6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invertIfNegative val="0"/>
            <c:bubble3D val="1"/>
          </c:dPt>
          <c:dPt>
            <c:idx val="8"/>
            <c:invertIfNegative val="0"/>
            <c:bubble3D val="1"/>
          </c:dPt>
          <c:dPt>
            <c:idx val="9"/>
            <c:invertIfNegative val="0"/>
            <c:bubble3D val="1"/>
          </c:dPt>
          <c:dLbls>
            <c:dLbl>
              <c:idx val="0"/>
              <c:layout>
                <c:manualLayout>
                  <c:x val="-0.11809207779950903"/>
                  <c:y val="4.9255879710638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230862414712941"/>
                  <c:y val="9.49513292794569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1624969008890838"/>
                  <c:y val="0.68047604335588074"/>
                </c:manualLayout>
              </c:layout>
              <c:numFmt formatCode="#,##0.0" sourceLinked="0"/>
              <c:spPr>
                <a:noFill/>
                <a:ln w="25385">
                  <a:noFill/>
                </a:ln>
              </c:spPr>
              <c:txPr>
                <a:bodyPr/>
                <a:lstStyle/>
                <a:p>
                  <a:pPr>
                    <a:defRPr sz="16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Лист1!$B$3:$B$5</c:f>
              <c:numCache>
                <c:formatCode>#,##0.0</c:formatCode>
                <c:ptCount val="3"/>
                <c:pt idx="0">
                  <c:v>15000</c:v>
                </c:pt>
                <c:pt idx="1">
                  <c:v>-5500</c:v>
                </c:pt>
                <c:pt idx="2">
                  <c:v>-5900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изменение остатков средств на счетах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13082597139072225"/>
                  <c:y val="-0.1392171609671784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изменение остатков средств на </a:t>
                    </a:r>
                    <a:r>
                      <a:rPr lang="ru-RU" sz="1600" dirty="0" smtClean="0"/>
                      <a:t>счетах</a:t>
                    </a:r>
                    <a:endParaRPr lang="ru-RU" dirty="0"/>
                  </a:p>
                </c:rich>
              </c:tx>
              <c:showLegendKey val="1"/>
              <c:showVal val="1"/>
              <c:showCatName val="0"/>
              <c:showSerName val="1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Лист1!$C$3:$C$5</c:f>
              <c:numCache>
                <c:formatCode>#,##0.0</c:formatCode>
                <c:ptCount val="3"/>
                <c:pt idx="0">
                  <c:v>12469.3</c:v>
                </c:pt>
                <c:pt idx="1">
                  <c:v>20791.5</c:v>
                </c:pt>
                <c:pt idx="2">
                  <c:v>10310.5</c:v>
                </c:pt>
              </c:numCache>
            </c:numRef>
          </c:val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кредиты в кредитных организациях</c:v>
                </c:pt>
              </c:strCache>
            </c:strRef>
          </c:tx>
          <c:spPr>
            <a:solidFill>
              <a:srgbClr val="CC00CC"/>
            </a:solidFill>
          </c:spPr>
          <c:invertIfNegative val="0"/>
          <c:dLbls>
            <c:dLbl>
              <c:idx val="1"/>
              <c:layout>
                <c:manualLayout>
                  <c:x val="0.33260880537964388"/>
                  <c:y val="-0.19211658193011405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2"/>
              <c:layout>
                <c:manualLayout>
                  <c:x val="7.6600815784402823E-2"/>
                  <c:y val="-0.2237593130715446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Лист1!$D$3:$D$5</c:f>
              <c:numCache>
                <c:formatCode>General</c:formatCode>
                <c:ptCount val="3"/>
                <c:pt idx="2" formatCode="#,##0.0">
                  <c:v>15300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one"/>
        <c:axId val="46689664"/>
        <c:axId val="46712320"/>
        <c:axId val="0"/>
      </c:bar3DChart>
      <c:catAx>
        <c:axId val="46689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6712320"/>
        <c:crossesAt val="0"/>
        <c:auto val="1"/>
        <c:lblAlgn val="ctr"/>
        <c:lblOffset val="100"/>
        <c:noMultiLvlLbl val="0"/>
      </c:catAx>
      <c:valAx>
        <c:axId val="4671232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46689664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400" dirty="0" smtClean="0"/>
              <a:t>2014</a:t>
            </a:r>
            <a:endParaRPr lang="en-US" sz="1400" dirty="0"/>
          </a:p>
        </c:rich>
      </c:tx>
      <c:layout>
        <c:manualLayout>
          <c:xMode val="edge"/>
          <c:yMode val="edge"/>
          <c:x val="0.34682374136310784"/>
          <c:y val="0.13699614909554481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0011474816069399E-2"/>
                  <c:y val="0.47683260051237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253733568471068E-3"/>
                  <c:y val="0.32895767112000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131908898108737E-2"/>
                  <c:y val="-2.002827279779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363890907316348E-2"/>
                  <c:y val="-8.3608685176083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31419505933729E-2"/>
                  <c:y val="-4.849078985682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496082310650984E-2"/>
                  <c:y val="9.2772390095861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90402.2</c:v>
                </c:pt>
                <c:pt idx="1">
                  <c:v>57203.9</c:v>
                </c:pt>
                <c:pt idx="2">
                  <c:v>11492.6</c:v>
                </c:pt>
                <c:pt idx="3">
                  <c:v>2518.1999999999998</c:v>
                </c:pt>
                <c:pt idx="4">
                  <c:v>6962.7</c:v>
                </c:pt>
                <c:pt idx="5">
                  <c:v>24398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8990208"/>
        <c:axId val="38991744"/>
        <c:axId val="0"/>
      </c:bar3DChart>
      <c:catAx>
        <c:axId val="38990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991744"/>
        <c:crosses val="autoZero"/>
        <c:auto val="1"/>
        <c:lblAlgn val="ctr"/>
        <c:lblOffset val="100"/>
        <c:noMultiLvlLbl val="0"/>
      </c:catAx>
      <c:valAx>
        <c:axId val="3899174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38990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400" dirty="0" smtClean="0"/>
              <a:t>2015</a:t>
            </a:r>
            <a:endParaRPr lang="en-US" sz="1400" dirty="0"/>
          </a:p>
        </c:rich>
      </c:tx>
      <c:layout>
        <c:manualLayout>
          <c:xMode val="edge"/>
          <c:yMode val="edge"/>
          <c:x val="0.37318260933970299"/>
          <c:y val="0.13578764284266834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0011559580543264E-2"/>
                  <c:y val="0.497602370462451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253707102360714E-3"/>
                  <c:y val="0.2911789262472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466096359663742E-2"/>
                  <c:y val="-2.7011231758159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0361070992112E-2"/>
                  <c:y val="-9.884595130088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498537199570419E-2"/>
                  <c:y val="-6.9665677167470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53808836055255E-3"/>
                  <c:y val="5.4385188130837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89050.8</c:v>
                </c:pt>
                <c:pt idx="1">
                  <c:v>54124.7</c:v>
                </c:pt>
                <c:pt idx="2">
                  <c:v>12401.3</c:v>
                </c:pt>
                <c:pt idx="3">
                  <c:v>2211.1</c:v>
                </c:pt>
                <c:pt idx="4">
                  <c:v>5684.4</c:v>
                </c:pt>
                <c:pt idx="5">
                  <c:v>24105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9126528"/>
        <c:axId val="39128064"/>
        <c:axId val="0"/>
      </c:bar3DChart>
      <c:catAx>
        <c:axId val="39126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128064"/>
        <c:crosses val="autoZero"/>
        <c:auto val="1"/>
        <c:lblAlgn val="ctr"/>
        <c:lblOffset val="100"/>
        <c:noMultiLvlLbl val="0"/>
      </c:catAx>
      <c:valAx>
        <c:axId val="3912806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3912652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73724845387549531"/>
          <c:y val="8.604482158205104E-2"/>
          <c:w val="0.2560983765073957"/>
          <c:h val="0.89391861374402315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0.01695</cdr:x>
      <cdr:y>0.24461</cdr:y>
    </cdr:from>
    <cdr:to>
      <cdr:x>0.04568</cdr:x>
      <cdr:y>0.47302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3782" y="1390154"/>
          <a:ext cx="260705" cy="1298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45720" tIns="41148" rIns="45720" bIns="41148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0" i="0" u="none" strike="noStrike" baseline="0" dirty="0">
              <a:solidFill>
                <a:srgbClr val="000000"/>
              </a:solidFill>
              <a:latin typeface="Franklin Gothic Book"/>
            </a:rPr>
            <a:t>тыс. рублей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0.49803</cdr:x>
      <cdr:y>0.61112</cdr:y>
    </cdr:from>
    <cdr:to>
      <cdr:x>0.8982</cdr:x>
      <cdr:y>0.65986</cdr:y>
    </cdr:to>
    <cdr:sp macro="" textlink="">
      <cdr:nvSpPr>
        <cdr:cNvPr id="3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88024" y="3473128"/>
          <a:ext cx="3847217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ct val="50000"/>
            </a:spcBef>
          </a:pPr>
          <a:endParaRPr lang="ru-RU" sz="1200" dirty="0"/>
        </a:p>
      </cdr:txBody>
    </cdr:sp>
  </cdr:relSizeAnchor>
  <cdr:relSizeAnchor xmlns:cdr="http://schemas.openxmlformats.org/drawingml/2006/chartDrawing">
    <cdr:from>
      <cdr:x>0.3583</cdr:x>
      <cdr:y>0.06995</cdr:y>
    </cdr:from>
    <cdr:to>
      <cdr:x>0.50547</cdr:x>
      <cdr:y>0.14669</cdr:y>
    </cdr:to>
    <cdr:sp macro="" textlink="">
      <cdr:nvSpPr>
        <cdr:cNvPr id="4" name="Выгнутая вверх стрелка 3"/>
        <cdr:cNvSpPr/>
      </cdr:nvSpPr>
      <cdr:spPr>
        <a:xfrm xmlns:a="http://schemas.openxmlformats.org/drawingml/2006/main">
          <a:off x="3251313" y="397565"/>
          <a:ext cx="1335472" cy="436133"/>
        </a:xfrm>
        <a:prstGeom xmlns:a="http://schemas.openxmlformats.org/drawingml/2006/main" prst="curvedDownArrow">
          <a:avLst/>
        </a:prstGeom>
        <a:solidFill xmlns:a="http://schemas.openxmlformats.org/drawingml/2006/main">
          <a:schemeClr val="accent1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- 84 682,0</a:t>
          </a:r>
          <a:endParaRPr lang="ru-RU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0.03295</cdr:x>
      <cdr:y>0.74148</cdr:y>
    </cdr:from>
    <cdr:to>
      <cdr:x>0.99906</cdr:x>
      <cdr:y>0.96893</cdr:y>
    </cdr:to>
    <cdr:sp macro="" textlink="">
      <cdr:nvSpPr>
        <cdr:cNvPr id="5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98985" y="4213989"/>
          <a:ext cx="8766818" cy="12926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ts val="0"/>
            </a:spcBef>
          </a:pPr>
          <a:r>
            <a:rPr lang="ru-RU" sz="1200" dirty="0" smtClean="0">
              <a:latin typeface="Arial" pitchFamily="34" charset="0"/>
            </a:rPr>
            <a:t>     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три года доходная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часть бюджета района уменьшилась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547,6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млн. руб. в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2013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 до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533,1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млн. руб. в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году, т.е. на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14,5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млн. руб. или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2,6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%.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Большую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часть доходов  бюджета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году –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345,6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млн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64,8%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составляют безвозмездные поступления.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Налоговые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и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неналоговые доходы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г.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составили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187,5 млн. руб.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или 35,2%.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Уменьшение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налоговых и неналоговых поступлений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2015 году связано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норматива зачисления акцизов на нефтепродукты с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1.01.2015,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расчета арендной платы за земельные участки,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переоформление </a:t>
          </a:r>
          <a:r>
            <a:rPr lang="ru-RU" sz="1300" dirty="0">
              <a:latin typeface="Times New Roman" panose="02020603050405020304" pitchFamily="18" charset="0"/>
              <a:cs typeface="Times New Roman" panose="02020603050405020304" pitchFamily="18" charset="0"/>
            </a:rPr>
            <a:t>в собственность РФ земельных участков, предоставляемых в аренду </a:t>
          </a:r>
          <a:r>
            <a: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предприятиям, осуществляемым деятельность на территории района.</a:t>
          </a:r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0.40562</cdr:x>
      <cdr:y>0.41026</cdr:y>
    </cdr:from>
    <cdr:to>
      <cdr:x>0.58912</cdr:x>
      <cdr:y>0.59851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49290" y="1152128"/>
          <a:ext cx="655649" cy="5286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2014 </a:t>
          </a: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0.40287</cdr:x>
      <cdr:y>0.4359</cdr:y>
    </cdr:from>
    <cdr:to>
      <cdr:x>0.60862</cdr:x>
      <cdr:y>0.5784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68152" y="1224136"/>
          <a:ext cx="698729" cy="400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2015</a:t>
          </a:r>
          <a:r>
            <a:rPr lang="ru-RU" sz="1100" b="1" i="0" u="none" strike="noStrike" dirty="0" smtClean="0">
              <a:solidFill>
                <a:srgbClr val="000000"/>
              </a:solidFill>
              <a:latin typeface="Times New Roman"/>
              <a:cs typeface="Times New Roman"/>
            </a:rPr>
            <a:t>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0.1039</cdr:x>
      <cdr:y>0.85086</cdr:y>
    </cdr:from>
    <cdr:to>
      <cdr:x>0.26881</cdr:x>
      <cdr:y>0.93328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3" y="3716924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2014 год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0.54545</cdr:x>
      <cdr:y>0.85165</cdr:y>
    </cdr:from>
    <cdr:to>
      <cdr:x>0.71037</cdr:x>
      <cdr:y>0.93407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024335" y="3720372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/>
            <a:t>2015 год</a:t>
          </a:r>
          <a:endParaRPr lang="ru-RU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0.05737</cdr:x>
      <cdr:y>0.87451</cdr:y>
    </cdr:from>
    <cdr:to>
      <cdr:x>0.33168</cdr:x>
      <cdr:y>0.99041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0040" y="4693552"/>
          <a:ext cx="1721500" cy="6220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2013</a:t>
          </a:r>
        </a:p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дефицит 27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469,3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192 977,6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187 577,3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908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5BDF1-BFDF-4BF4-A46E-72A04710D74A}" type="datetimeFigureOut">
              <a:rPr lang="ru-RU" smtClean="0"/>
              <a:t>09.06.2016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4" y="4716028"/>
            <a:ext cx="5439089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908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E6C77-C6DD-4DA1-B8F4-6EA535A3D8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8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980286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2015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37" name="Объект 1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4752528"/>
          </a:xfrm>
        </p:spPr>
      </p:pic>
      <p:sp>
        <p:nvSpPr>
          <p:cNvPr id="2053" name="Объект 2052"/>
          <p:cNvSpPr>
            <a:spLocks noGrp="1"/>
          </p:cNvSpPr>
          <p:nvPr>
            <p:ph sz="quarter" idx="4"/>
          </p:nvPr>
        </p:nvSpPr>
        <p:spPr>
          <a:xfrm>
            <a:off x="0" y="5517232"/>
            <a:ext cx="9143999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об исполнении бюджета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муниципального района «Вуктыл»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2015 год</a:t>
            </a:r>
            <a:endParaRPr lang="ru-RU" b="1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3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Rectangle 750"/>
          <p:cNvSpPr>
            <a:spLocks noChangeArrowheads="1"/>
          </p:cNvSpPr>
          <p:nvPr/>
        </p:nvSpPr>
        <p:spPr bwMode="auto">
          <a:xfrm>
            <a:off x="107504" y="585731"/>
            <a:ext cx="87849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расходной 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района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«Вуктыл»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 Box 1959"/>
          <p:cNvSpPr txBox="1">
            <a:spLocks noChangeArrowheads="1"/>
          </p:cNvSpPr>
          <p:nvPr/>
        </p:nvSpPr>
        <p:spPr bwMode="auto">
          <a:xfrm>
            <a:off x="29209" y="1355049"/>
            <a:ext cx="8651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000" b="1" dirty="0" err="1" smtClean="0">
                <a:latin typeface="Arial" pitchFamily="34" charset="0"/>
              </a:rPr>
              <a:t>тыс.руб</a:t>
            </a:r>
            <a:r>
              <a:rPr lang="ru-RU" sz="1000" b="1" dirty="0">
                <a:latin typeface="Arial" pitchFamily="34" charset="0"/>
              </a:rPr>
              <a:t>.</a:t>
            </a:r>
          </a:p>
        </p:txBody>
      </p:sp>
      <p:graphicFrame>
        <p:nvGraphicFramePr>
          <p:cNvPr id="11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54804"/>
              </p:ext>
            </p:extLst>
          </p:nvPr>
        </p:nvGraphicFramePr>
        <p:xfrm>
          <a:off x="29209" y="1133189"/>
          <a:ext cx="5291932" cy="5518061"/>
        </p:xfrm>
        <a:graphic>
          <a:graphicData uri="http://schemas.openxmlformats.org/drawingml/2006/table">
            <a:tbl>
              <a:tblPr/>
              <a:tblGrid>
                <a:gridCol w="2123729"/>
                <a:gridCol w="792088"/>
                <a:gridCol w="792088"/>
                <a:gridCol w="792088"/>
                <a:gridCol w="791939"/>
              </a:tblGrid>
              <a:tr h="80189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бщих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асход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2015г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10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77 063,7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92 570,9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94 109,1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59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равоохранительная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4 954,8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4 950,9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4 701,2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26 273,0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64 552,9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29 446,9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1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озяйство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57 835,4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30 354,7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47 323,2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329 852,3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333 419,4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296 401,9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кинематография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36 404,4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58 687,1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40 794,4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14 562,2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16 762,8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2 102,2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1 237,1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684,3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71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муниципального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долга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271,2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25 386,7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32 924,1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21 806,7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575 107,7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633 075,2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552 812,1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 Box 1958"/>
          <p:cNvSpPr txBox="1">
            <a:spLocks noChangeArrowheads="1"/>
          </p:cNvSpPr>
          <p:nvPr/>
        </p:nvSpPr>
        <p:spPr bwMode="auto">
          <a:xfrm>
            <a:off x="5364088" y="1035957"/>
            <a:ext cx="3779911" cy="5747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района за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года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уменьшилась с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575,1 млн. руб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2013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 до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552,8 млн.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в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году,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снижение расходов  составило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22,3 млн.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3,9%.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отрицательную динамику расходные обязательства, связанные с исполнением майских Указов Президента Российской Федерации, а именно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целевых показателей средней заработной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платы педагогическим работникам дошкольного, общего и дополнительного образования, работникам культуры, исполнены в 2015 году в полном объеме.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Увеличение расходов в 2015г. к 2014г.: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общегосударственным вопросам связано с выделением субсидии на обеспечение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МАУ «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МФЦ»,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МКУ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«МЦБ» (объединение централизованных бухгалтерии образования, культуры, МБУ «Общежитие»);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жилищно-коммунальному хозяйству в связи с реализацией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«Газификация жилых домов с. </a:t>
            </a:r>
            <a:r>
              <a:rPr lang="ru-RU" sz="10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Дутово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социальной политике в связи с осуществлением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гос.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выплате ежемесячной денежной компенсации на оплату жилого помещения и коммунальных услуг,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педагогическим работникам, работающим и проживающим в сельских населенных пунктах за счет средств РБ РК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0"/>
              </a:spcBef>
            </a:pP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Уменьшение 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в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2015г</a:t>
            </a: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2014г.: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экономике связано с выделением денежных средств на ремонт мостовых сооружений в 2014г;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образованию за счет уменьшения субвенций и субсидий из РБ РК на обеспечение учреждений образования, в связи с уменьшением количества детей, выводом централизованной бухгалтерии;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культуре в связи с ремонтом МБУ «КСК» в 2014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году, выводом централизованной бухгалтерии.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4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199394"/>
              </p:ext>
            </p:extLst>
          </p:nvPr>
        </p:nvGraphicFramePr>
        <p:xfrm>
          <a:off x="-2" y="623767"/>
          <a:ext cx="9165001" cy="5179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2"/>
                <a:gridCol w="7473319"/>
              </a:tblGrid>
              <a:tr h="1005033">
                <a:tc gridSpan="2"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районе «Вуктыл» в 2015 году реализовывалось 7 муниципальных программ.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по программному бюджету составило 546 538,2 тыс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или 98,9% всего бюджета.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ru-RU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41251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Развитие</a:t>
                      </a:r>
                    </a:p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образования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100,0% или 280 081,3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дошкольное образование 115 306,1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               </a:t>
                      </a:r>
                      <a:endParaRPr lang="ru-RU" sz="13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образование 136 113,7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образование 11 275,5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          </a:t>
                      </a:r>
                      <a:endParaRPr lang="ru-RU" sz="1300" b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подпрограмме «Молодежь» 1 479,2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строительство, ремонт,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кап. ремонт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реконструкцию зданий и помещений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665,1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реализации программы 15 241,5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endParaRPr lang="ru-RU" sz="1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122320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Культура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D9E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99,8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или 64 246,3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том числе: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культуры и дополнительного образования детей сферы культура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46 266,2  тыс.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системы физической культуры и спорта 8 440,6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строительство, ремонт, кап. ремонт и реконструкцию зданий и помещений 3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245,8 тыс.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реализации программы 6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293,7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dirty="0"/>
                    </a:p>
                  </a:txBody>
                  <a:tcPr>
                    <a:solidFill>
                      <a:srgbClr val="D9EE6E"/>
                    </a:solidFill>
                  </a:tcPr>
                </a:tc>
              </a:tr>
              <a:tr h="141635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Безопасность  жизнедеятельности населения</a:t>
                      </a:r>
                      <a:endParaRPr lang="ru-RU" sz="15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94,2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или 5 780,1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защите населения и территории МР «Вуктыл» от чрезвычайных ситуаций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природного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техногенного характера» 4 581,3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противопожарную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защиту учреждений социальной сферы в МР «Вуктыл»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465,1 тыс.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профилактика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правонарушений на территории МР «Вуктыл» 120,0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профилактика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терроризма и экстремизма в МР «Вуктыл» 613,8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руб. </a:t>
                      </a:r>
                      <a:endParaRPr lang="ru-RU" sz="13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856749"/>
              </p:ext>
            </p:extLst>
          </p:nvPr>
        </p:nvGraphicFramePr>
        <p:xfrm>
          <a:off x="0" y="5805263"/>
          <a:ext cx="9125792" cy="108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/>
                <a:gridCol w="7434112"/>
              </a:tblGrid>
              <a:tr h="93802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Территориальное развитие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BFA6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77,9% или 53 120,2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МР «Вуктыл»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13 568,6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жилищно-коммунального хозяйства на территории МР «Вуктыл» 4,4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отлов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содержание безнадзорных животных на территории МР «Вуктыл» 254,6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газификация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сельских населенных пунктов 39 292,6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D2C1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57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365961"/>
              </p:ext>
            </p:extLst>
          </p:nvPr>
        </p:nvGraphicFramePr>
        <p:xfrm>
          <a:off x="0" y="814858"/>
          <a:ext cx="9144000" cy="1678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600"/>
                <a:gridCol w="7363400"/>
              </a:tblGrid>
              <a:tr h="1678037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Развитие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 экономики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7DF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81,7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или 15 620,8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и поддержку малого и среднего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предпринимательства 952,9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сельского хозяйства 58,0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создание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условий для предоставления транспортных услуг населению 4 337,2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строительство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ремонт объектов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казны МР «Вуктыл» и других объектов 38,9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развитие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въездного и внутреннего туризма на территории МР «Вуктыл» 30,0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реализации программы 10 203,8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3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7DF7B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345823"/>
              </p:ext>
            </p:extLst>
          </p:nvPr>
        </p:nvGraphicFramePr>
        <p:xfrm>
          <a:off x="0" y="2492896"/>
          <a:ext cx="9165001" cy="436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956"/>
                <a:gridCol w="7393045"/>
              </a:tblGrid>
              <a:tr h="19633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Социальное развитие и защита населения МР «Вуктыл»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97,4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или 27 120,7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улучшение жилищных условий на территории МО МР «Вуктыл»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4 253,6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на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социальную защиту населения МР «Вуктыл» 770,6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руб.;</a:t>
                      </a:r>
                      <a:endParaRPr lang="ru-RU" sz="1300" b="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содержание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«УОМУ» 13 218,7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содействие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занятости  населения 629,3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содержание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специализированного жилого фонда 7 991,7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доступная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среда 256,7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240175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Муниципальное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latin typeface="+mn-lt"/>
                        </a:rPr>
                        <a:t> управление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latin typeface="+mn-lt"/>
                        </a:rPr>
                        <a:t>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составил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или 100 569,0 тыс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открытый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муниципалитет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1 531,6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противодействие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коррупции в  МР «Вуктыл» 31,3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3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управление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муниципальным имуществом 8 335,2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управление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муниципальными заказами МР «Вуктыл» 2 629,0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управление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муниципальными финансами и муниципальным долгом 31 897,3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обеспечение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органов местного самоуправления 37 752,8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организация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 по хозяйственному, материально-техническому и транспортному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обслуживанию 16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071,2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  содержание 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МКУ «МЦБ» МР «Вуктыл» 2 320,7 тыс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руб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841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899592" y="980728"/>
            <a:ext cx="7416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28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Источники дефицита бюджета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444208" y="1640878"/>
            <a:ext cx="2664296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в 2015 году составил 19 710,5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 уменьшился в сравнении с 2013 годом на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7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758,8 </a:t>
            </a:r>
            <a:r>
              <a:rPr lang="ru-RU" sz="15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2015 году привлечен кредит в кредитной организации 15 300,0 тыс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погашена часть кредита Минфина РК в сумме 5 900,0 </a:t>
            </a:r>
            <a:r>
              <a:rPr lang="ru-RU" sz="15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Ограничения, установленные ст.92.1 Бюджетного кодекса РФ по дефициту местного бюджета соблюдены.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установленные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ст.107 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кодекса РФ по </a:t>
            </a:r>
            <a:r>
              <a:rPr lang="ru-RU" sz="15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предельному объему муниципального долга соблюдены.</a:t>
            </a:r>
            <a:endParaRPr lang="ru-RU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1"/>
          <p:cNvSpPr txBox="1"/>
          <p:nvPr/>
        </p:nvSpPr>
        <p:spPr>
          <a:xfrm>
            <a:off x="2339752" y="6085183"/>
            <a:ext cx="1786801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15 291,5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4283968" y="6054993"/>
            <a:ext cx="180020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19 710,5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9885184"/>
              </p:ext>
            </p:extLst>
          </p:nvPr>
        </p:nvGraphicFramePr>
        <p:xfrm>
          <a:off x="107504" y="1400754"/>
          <a:ext cx="6275744" cy="5367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9449" y="1640878"/>
            <a:ext cx="8195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9449" y="314268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12 469,3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79712" y="3899148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20 791,5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3928" y="2969186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15 300,0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87676" y="408032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10 310,5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87677" y="544522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5 900,0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1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06575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5875" y="1106575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объеме денежных средств, направленных на исполнении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Указа Президента РФ от 7 мая 2012 г. №597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мероприятиях по реализации государственной социальной политики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922428732"/>
              </p:ext>
            </p:extLst>
          </p:nvPr>
        </p:nvGraphicFramePr>
        <p:xfrm>
          <a:off x="12625" y="1628800"/>
          <a:ext cx="4467174" cy="302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907931048"/>
              </p:ext>
            </p:extLst>
          </p:nvPr>
        </p:nvGraphicFramePr>
        <p:xfrm>
          <a:off x="3419872" y="1484784"/>
          <a:ext cx="5400600" cy="3148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212524"/>
              </p:ext>
            </p:extLst>
          </p:nvPr>
        </p:nvGraphicFramePr>
        <p:xfrm>
          <a:off x="395536" y="4725144"/>
          <a:ext cx="8208913" cy="2041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2693"/>
                <a:gridCol w="988110"/>
                <a:gridCol w="988110"/>
              </a:tblGrid>
              <a:tr h="423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Категория работников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2014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2015 год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23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b="1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b="1" u="none" strike="noStrike" dirty="0" smtClean="0">
                          <a:effectLst/>
                        </a:rPr>
                        <a:t>работники общего </a:t>
                      </a:r>
                      <a:r>
                        <a:rPr lang="ru-RU" sz="1000" b="1" u="none" strike="noStrike" dirty="0">
                          <a:effectLst/>
                        </a:rPr>
                        <a:t>образования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42 860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42 854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effectLst/>
                        </a:rPr>
                        <a:t>Педагогические работники дошкольного </a:t>
                      </a:r>
                      <a:r>
                        <a:rPr lang="ru-RU" sz="1000" b="1" u="none" strike="noStrike" dirty="0">
                          <a:effectLst/>
                        </a:rPr>
                        <a:t>образования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31 645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31 637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b="1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b="1" u="none" strike="noStrike" dirty="0" smtClean="0">
                          <a:effectLst/>
                        </a:rPr>
                        <a:t>работники дополнительного </a:t>
                      </a:r>
                      <a:r>
                        <a:rPr lang="ru-RU" sz="1000" b="1" u="none" strike="noStrike" dirty="0">
                          <a:effectLst/>
                        </a:rPr>
                        <a:t>образования  в сфере культуры </a:t>
                      </a:r>
                      <a:r>
                        <a:rPr lang="ru-RU" sz="1000" b="1" u="none" strike="noStrike" dirty="0" smtClean="0">
                          <a:effectLst/>
                        </a:rPr>
                        <a:t>(ДМШ, ДХШ)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44 852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44 844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35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b="1" u="none" strike="noStrike" dirty="0">
                          <a:effectLst/>
                        </a:rPr>
                        <a:t>образования  в сфере физкультуры и спорта </a:t>
                      </a:r>
                      <a:r>
                        <a:rPr lang="ru-RU" sz="1000" b="1" u="none" strike="noStrike" dirty="0" smtClean="0">
                          <a:effectLst/>
                        </a:rPr>
                        <a:t>(КДЮСШ)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39 311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39 310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b="1" u="none" strike="noStrike" dirty="0">
                          <a:effectLst/>
                        </a:rPr>
                        <a:t>образования  </a:t>
                      </a:r>
                      <a:r>
                        <a:rPr lang="ru-RU" sz="1000" b="1" u="none" strike="noStrike" dirty="0" smtClean="0">
                          <a:effectLst/>
                        </a:rPr>
                        <a:t>(ЦВР) 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26 369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26 436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353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</a:rPr>
                        <a:t>Работники муниципальных учреждений культуры</a:t>
                      </a:r>
                      <a:endParaRPr lang="ru-RU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01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625306"/>
              </p:ext>
            </p:extLst>
          </p:nvPr>
        </p:nvGraphicFramePr>
        <p:xfrm>
          <a:off x="0" y="2204864"/>
          <a:ext cx="45720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939249517"/>
              </p:ext>
            </p:extLst>
          </p:nvPr>
        </p:nvGraphicFramePr>
        <p:xfrm>
          <a:off x="4518922" y="2204864"/>
          <a:ext cx="4590020" cy="4104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251520" y="1196752"/>
            <a:ext cx="3528392" cy="7920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Просроченная 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</a:t>
            </a:r>
          </a:p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задолженность МО МР «Вуктыл»</a:t>
            </a:r>
            <a:endParaRPr lang="ru-RU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5076056" y="1242759"/>
            <a:ext cx="3528392" cy="7920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</a:t>
            </a:r>
          </a:p>
          <a:p>
            <a:pPr algn="ctr"/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МР «Вуктыл»</a:t>
            </a:r>
            <a:endParaRPr lang="ru-RU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37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56"/>
            <a:ext cx="9144000" cy="192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99293"/>
              </p:ext>
            </p:extLst>
          </p:nvPr>
        </p:nvGraphicFramePr>
        <p:xfrm>
          <a:off x="30967" y="3284984"/>
          <a:ext cx="9113033" cy="363860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16752"/>
                <a:gridCol w="4496281"/>
              </a:tblGrid>
              <a:tr h="424170">
                <a:tc gridSpan="2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22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Начальник Финансового управления администрации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городского округа «Вуктыл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Бабина Виктория Александровна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3881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Г. Вуктыл, ул. Коммунистическая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д.14 </a:t>
                      </a:r>
                    </a:p>
                    <a:p>
                      <a:r>
                        <a:rPr lang="ru-RU" sz="1800" b="1" baseline="0" dirty="0" err="1" smtClean="0">
                          <a:solidFill>
                            <a:schemeClr val="tx1"/>
                          </a:solidFill>
                        </a:rPr>
                        <a:t>каб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. 203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Телефон, факс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2-11-60, 2-12-71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 электронной почты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fo@vuktyl.rkomi.ru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442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17-15 (пн.-чт.)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15-45 (пт.)</a:t>
                      </a:r>
                    </a:p>
                    <a:p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Выходные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дни – суббота, воскресенье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760" y="1700808"/>
            <a:ext cx="889248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Above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Разработчиком презентации «Бюджет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граждан»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об исполнении бюджета МО МР «Вуктыл» за 2015 год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Финансовое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администрации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«Вуктыл»</a:t>
            </a:r>
          </a:p>
          <a:p>
            <a:pPr algn="ctr">
              <a:defRPr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6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97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980286"/>
                </a:solidFill>
              </a:rPr>
              <a:t>отчет об исполнении бюджета за 2014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2664296"/>
          </a:xfrm>
        </p:spPr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endParaRPr lang="ru-RU" sz="2000" dirty="0" smtClean="0">
              <a:solidFill>
                <a:srgbClr val="980286"/>
              </a:solidFill>
            </a:endParaRP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житель муниципального района «Вуктыл» является участником формирования бюджета с одной стороны как налогоплательщик, наполняя доходы бюджета, с другой – он получает часть расходов как потребитель общественных услуг. Муниципалитет расходует поступившие доходы для выполнения своих функций и предоставления муниципальных услуг: образование, культура, спорт, социальное обеспечение, ЖКХ и другие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b="1" dirty="0" smtClean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endParaRPr lang="ru-RU" sz="2000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2014 год</a:t>
            </a:r>
            <a:endParaRPr lang="ru-RU" sz="3200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0" name="Заголовок 28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2015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90" y="3356992"/>
            <a:ext cx="4797334" cy="310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56992"/>
            <a:ext cx="41151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</a:t>
            </a:r>
            <a:r>
              <a:rPr lang="ru-RU" sz="2000" b="1" dirty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возложено на финансовое управление, которое формирует доходную и расходную части бюджета, распределяет ассигнования по распорядителям средств и осуществляет контроль за их расходованием.</a:t>
            </a:r>
            <a:endParaRPr lang="ru-RU" sz="2000" b="1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2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бюджета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муниципального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«Вуктыл»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827781"/>
            <a:ext cx="309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муниципального района «Вуктыл» исполнен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дефицитом в сумме 19,7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составили 533,1 млн. руб. или 95,0% от плановых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назначений.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552,8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96,0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927825"/>
              </p:ext>
            </p:extLst>
          </p:nvPr>
        </p:nvGraphicFramePr>
        <p:xfrm>
          <a:off x="2555776" y="1484785"/>
          <a:ext cx="6480720" cy="53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6" y="1844824"/>
            <a:ext cx="901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Из каких поступлений формируется доходная часть бюджета МО МР «Вуктыл»?</a:t>
            </a:r>
          </a:p>
          <a:p>
            <a:pPr algn="ctr"/>
            <a:endParaRPr lang="ru-RU" sz="1600" b="1" dirty="0">
              <a:solidFill>
                <a:srgbClr val="980286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196752"/>
            <a:ext cx="90010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местного бюджета – сумма денежных средств, поступившая за счет взимания налогов, пошлин, платежей и используемая для  осуществления муниципальных услуг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916832"/>
            <a:ext cx="89289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бюджета МО МР «Вуктыл» складываются из следующих видов: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2780928"/>
            <a:ext cx="273630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НАЛОГОВЫЕ ДОХОДЫ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Налоги </a:t>
            </a:r>
            <a:r>
              <a:rPr lang="ru-RU" sz="1400" b="1" dirty="0" smtClean="0">
                <a:solidFill>
                  <a:schemeClr val="tx1"/>
                </a:solidFill>
              </a:rPr>
              <a:t>на доходы физических </a:t>
            </a:r>
            <a:r>
              <a:rPr lang="ru-RU" sz="1400" b="1" dirty="0" smtClean="0">
                <a:solidFill>
                  <a:schemeClr val="tx1"/>
                </a:solidFill>
              </a:rPr>
              <a:t>лиц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уплаты акцизов на горюче-смазочные материалы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ЕНВД </a:t>
            </a:r>
            <a:r>
              <a:rPr lang="ru-RU" sz="1400" b="1" dirty="0" smtClean="0">
                <a:solidFill>
                  <a:schemeClr val="tx1"/>
                </a:solidFill>
              </a:rPr>
              <a:t>, уплачиваемые местными предпринимателями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ЕСХН, уплачиваемый предприятиями в сфере </a:t>
            </a:r>
            <a:r>
              <a:rPr lang="ru-RU" sz="1400" b="1" dirty="0" smtClean="0">
                <a:solidFill>
                  <a:schemeClr val="tx1"/>
                </a:solidFill>
              </a:rPr>
              <a:t>сельского хозяйства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Государственная </a:t>
            </a:r>
            <a:r>
              <a:rPr lang="ru-RU" sz="1400" b="1" dirty="0" smtClean="0">
                <a:solidFill>
                  <a:schemeClr val="tx1"/>
                </a:solidFill>
              </a:rPr>
              <a:t>пошлина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780928"/>
            <a:ext cx="2664296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НЕНАЛОГОВЫЕ ДОХОДЫ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аренды </a:t>
            </a:r>
            <a:r>
              <a:rPr lang="ru-RU" sz="1400" b="1" dirty="0" smtClean="0">
                <a:solidFill>
                  <a:schemeClr val="tx1"/>
                </a:solidFill>
              </a:rPr>
              <a:t>за земельные </a:t>
            </a:r>
            <a:r>
              <a:rPr lang="ru-RU" sz="1400" b="1" dirty="0" smtClean="0">
                <a:solidFill>
                  <a:schemeClr val="tx1"/>
                </a:solidFill>
              </a:rPr>
              <a:t>участки, имущество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Плата </a:t>
            </a:r>
            <a:r>
              <a:rPr lang="ru-RU" sz="1400" b="1" dirty="0" smtClean="0">
                <a:solidFill>
                  <a:schemeClr val="tx1"/>
                </a:solidFill>
              </a:rPr>
              <a:t>за </a:t>
            </a:r>
            <a:r>
              <a:rPr lang="ru-RU" sz="1400" b="1" dirty="0" smtClean="0">
                <a:solidFill>
                  <a:schemeClr val="tx1"/>
                </a:solidFill>
              </a:rPr>
              <a:t>негативное воздействие на окружающую среду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оказания платных услуг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продажи  имущества, земельных участков</a:t>
            </a: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Штрафы</a:t>
            </a:r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2780928"/>
            <a:ext cx="237626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БЕЗВОЗМЕЗДНЫЕ</a:t>
            </a: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 ПОСТУПЛЕНИЯ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Безвозмездные поступления от других бюджетов бюджетной системы РФ: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</a:t>
            </a:r>
            <a:r>
              <a:rPr lang="ru-RU" sz="1400" b="1" dirty="0" smtClean="0">
                <a:solidFill>
                  <a:schemeClr val="tx1"/>
                </a:solidFill>
              </a:rPr>
              <a:t>Дотации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- Субвенции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</a:t>
            </a:r>
            <a:r>
              <a:rPr lang="ru-RU" sz="1400" b="1" dirty="0" smtClean="0">
                <a:solidFill>
                  <a:schemeClr val="tx1"/>
                </a:solidFill>
              </a:rPr>
              <a:t>Субсидии</a:t>
            </a:r>
            <a:endParaRPr lang="ru-RU" sz="1400" b="1" dirty="0" smtClean="0">
              <a:solidFill>
                <a:schemeClr val="tx1"/>
              </a:solidFill>
            </a:endParaRP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иные межбюджетные 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  </a:t>
            </a:r>
            <a:r>
              <a:rPr lang="ru-RU" sz="1400" b="1" dirty="0" smtClean="0">
                <a:solidFill>
                  <a:schemeClr val="tx1"/>
                </a:solidFill>
              </a:rPr>
              <a:t>трансферты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Прочие безвозмездные поступления от физических и юридических лиц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средства, предоставляемые одним бюджетом бюджетной системы Российской Федерации  другому бюджету  бюджетной системы Российской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Федерации (межбюджетные трансферты)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41066"/>
              </p:ext>
            </p:extLst>
          </p:nvPr>
        </p:nvGraphicFramePr>
        <p:xfrm>
          <a:off x="34183" y="2060848"/>
          <a:ext cx="9074321" cy="46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978321"/>
              </a:tblGrid>
              <a:tr h="7582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Виды межбюджетных трансфертов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Определение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Аналогия в семейном бюджете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Дотации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(от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</a:rPr>
                        <a:t>Datatio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» - дар, пожертвование)</a:t>
                      </a:r>
                      <a:endParaRPr lang="ru-RU" b="1" i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Предоставляются без конкретной цели их использования</a:t>
                      </a:r>
                      <a:endParaRPr lang="ru-RU" b="1" dirty="0">
                        <a:solidFill>
                          <a:srgbClr val="980286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 даете своему ребенку «карманные деньги»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Субвенции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 (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  <a:effectLst/>
                        </a:rPr>
                        <a:t>Subvenire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» - приходить на помощь)</a:t>
                      </a:r>
                      <a:endParaRPr lang="ru-RU" b="1" i="1" dirty="0">
                        <a:solidFill>
                          <a:srgbClr val="98028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финансирование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 переданных полномочий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даете своему ребенку деньги и посылаете в магазин купить продукты (по списку)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Субсидии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 - 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(от лат. «</a:t>
                      </a:r>
                      <a:r>
                        <a:rPr lang="en-US" b="1" i="1" dirty="0" err="1" smtClean="0">
                          <a:solidFill>
                            <a:srgbClr val="980286"/>
                          </a:solidFill>
                          <a:effectLst/>
                        </a:rPr>
                        <a:t>Subsidium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» - поддержка)</a:t>
                      </a:r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условиях долевого финансирования расходов других бюджетов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добавляете денег для того, чтобы ваш ребенок купил себе новый телефон (а остальные он накопил сам)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0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67201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-252536" y="1067201"/>
            <a:ext cx="9793088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ts val="1900"/>
              </a:lnSpc>
              <a:spcBef>
                <a:spcPct val="5000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Динамика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и структура доходной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МО МР «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Вуктыл»</a:t>
            </a:r>
          </a:p>
        </p:txBody>
      </p:sp>
      <p:graphicFrame>
        <p:nvGraphicFramePr>
          <p:cNvPr id="10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385394"/>
              </p:ext>
            </p:extLst>
          </p:nvPr>
        </p:nvGraphicFramePr>
        <p:xfrm>
          <a:off x="-119473" y="1231235"/>
          <a:ext cx="9074348" cy="568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680955"/>
              </p:ext>
            </p:extLst>
          </p:nvPr>
        </p:nvGraphicFramePr>
        <p:xfrm>
          <a:off x="5570982" y="1097439"/>
          <a:ext cx="357301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6049681"/>
              </p:ext>
            </p:extLst>
          </p:nvPr>
        </p:nvGraphicFramePr>
        <p:xfrm>
          <a:off x="5652120" y="2564904"/>
          <a:ext cx="339601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Выгнутая вверх стрелка 6"/>
          <p:cNvSpPr/>
          <p:nvPr/>
        </p:nvSpPr>
        <p:spPr>
          <a:xfrm>
            <a:off x="1475656" y="1556792"/>
            <a:ext cx="1335472" cy="436133"/>
          </a:xfrm>
          <a:prstGeom prst="curved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70 145,2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10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1" name="Text Box 555"/>
          <p:cNvSpPr txBox="1">
            <a:spLocks noChangeArrowheads="1"/>
          </p:cNvSpPr>
          <p:nvPr/>
        </p:nvSpPr>
        <p:spPr bwMode="auto">
          <a:xfrm>
            <a:off x="-4" y="692696"/>
            <a:ext cx="9143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доходной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«Вуктыл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69958"/>
              </p:ext>
            </p:extLst>
          </p:nvPr>
        </p:nvGraphicFramePr>
        <p:xfrm>
          <a:off x="3923928" y="1004159"/>
          <a:ext cx="5148064" cy="322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</a:tblGrid>
              <a:tr h="3224992">
                <a:tc>
                  <a:txBody>
                    <a:bodyPr/>
                    <a:lstStyle/>
                    <a:p>
                      <a:pPr algn="just"/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налоговых и неналоговых доходов в 2015 году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123 762,3 тыс. руб. или 66,0%, что больше, чем в 2014г. на 6 607,3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муниципальной собственности 33 622,9 тыс. руб. или 17,9%, что меньше, чем в 2014г. на 8 573,0 </a:t>
                      </a:r>
                      <a:r>
                        <a:rPr lang="ru-RU" sz="115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совокупный доход 13 631,2 тыс. руб. или 7,3% и уменьшился по сравнению с 2014г. на 1 061,3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 на дизельное топливо, автомобильный бензин, моторные масла в сумме 4 971,5 тыс. руб. или 2,7%, что меньше, чем в 2014г. на 892,6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(доходы от оказания платных услуг (работ) и компенсации затрат государства, государственная пошлина, доходы от продажи материальных и нематериальных активов, платежи за пользования природными ресурсами, штрафы, санкции, возмещение ущерба, прочие неналоговые доходы) 11 485,9 </a:t>
                      </a:r>
                      <a:r>
                        <a:rPr lang="ru-RU" sz="115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или 6,1% и увеличились по сравнению с 2014г. на 4 889,8 </a:t>
                      </a:r>
                      <a:r>
                        <a:rPr lang="ru-RU" sz="1150" b="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15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569830150"/>
              </p:ext>
            </p:extLst>
          </p:nvPr>
        </p:nvGraphicFramePr>
        <p:xfrm>
          <a:off x="-108520" y="1029765"/>
          <a:ext cx="5184575" cy="5376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23928" y="4003744"/>
            <a:ext cx="5044589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2015 году: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составили 72 635,2 тыс. руб. или 21,0% и уменьшились по сравнению с 2014 г. на 30 606,2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составили 48 112,2 тыс. руб. или 13,9% и уменьшились на    12 075,6 тыс. руб. по сравнению с 2014г.;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составили 212 057,9 тыс. руб. или 61,4%, при этом уменьшение к 2014г. составило 2 268,7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межбюджетные трансферты исполнены в сумме 29 526,9 тыс. руб. или 8,5% и уменьшились к 2014г. на 13 573,1тыс.руб.;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безвозмездные поступления составили 24,0 тыс. руб. и уменьшились в сравнении с 2014г. на 3 882,0 тыс. руб.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возврата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остатков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прошлых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 составили 301,0 тыс. руб.;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остатков субсидий, субвенций и иных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МБТ,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целевое назначение, прошлых лет из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района –17 029,4 тыс. руб.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93359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2015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55576" y="1772816"/>
            <a:ext cx="8064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Структура расходов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МО МР «Вуктыл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  <a:endParaRPr lang="ru-RU" sz="2000" b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052800"/>
              </p:ext>
            </p:extLst>
          </p:nvPr>
        </p:nvGraphicFramePr>
        <p:xfrm>
          <a:off x="179512" y="2204864"/>
          <a:ext cx="5616626" cy="475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6300191" y="2564904"/>
            <a:ext cx="2736303" cy="4450383"/>
            <a:chOff x="6919195" y="3068960"/>
            <a:chExt cx="2224805" cy="3730303"/>
          </a:xfrm>
        </p:grpSpPr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919195" y="3068960"/>
              <a:ext cx="2200622" cy="2786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Расходная часть бюджета исполнена в сумме 552 812,1 тыс.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руб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 eaLnBrk="1" hangingPunct="1">
                <a:spcBef>
                  <a:spcPts val="0"/>
                </a:spcBef>
              </a:pPr>
              <a:endPara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Бюджет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социально-направленный, социальные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расходы бюджета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составили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354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643,4 </a:t>
              </a:r>
              <a:r>
                <a:rPr lang="ru-RU" sz="1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тыс.руб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или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64,2%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 всех расходов бюджета.</a:t>
              </a: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endPara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Большая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доля расходов бюджета направлена на отрасль «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Образование» -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296 401,9 тыс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руб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или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53,6%  </a:t>
              </a: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всех расходов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бюджета. 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8675688" y="6524625"/>
              <a:ext cx="468312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200">
                <a:latin typeface="Tempus Sans ITC" pitchFamily="82" charset="0"/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29767" y="1124744"/>
            <a:ext cx="9084320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– выплачиваемые из бюджета денежные средства.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7597</TotalTime>
  <Words>2611</Words>
  <Application>Microsoft Office PowerPoint</Application>
  <PresentationFormat>Экран (4:3)</PresentationFormat>
  <Paragraphs>447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2014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отчет об исполнении бюджета за 2015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Рамошина Виктория Викторовна</dc:creator>
  <cp:lastModifiedBy>Бабина Виктория Александровна</cp:lastModifiedBy>
  <cp:revision>723</cp:revision>
  <cp:lastPrinted>2014-12-04T07:17:06Z</cp:lastPrinted>
  <dcterms:modified xsi:type="dcterms:W3CDTF">2016-06-09T07:58:34Z</dcterms:modified>
</cp:coreProperties>
</file>