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notesSlides/notesSlide4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charts/chart2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7.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8.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9.xml" ContentType="application/vnd.openxmlformats-officedocument.drawingml.chart+xml"/>
  <Override PartName="/ppt/notesSlides/notesSlide58.xml" ContentType="application/vnd.openxmlformats-officedocument.presentationml.notesSlide+xml"/>
  <Override PartName="/ppt/charts/chart30.xml" ContentType="application/vnd.openxmlformats-officedocument.drawingml.chart+xml"/>
  <Override PartName="/ppt/notesSlides/notesSlide59.xml" ContentType="application/vnd.openxmlformats-officedocument.presentationml.notesSlide+xml"/>
  <Override PartName="/ppt/charts/chart31.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2.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3.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4.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5.xml" ContentType="application/vnd.openxmlformats-officedocument.drawingml.chart+xml"/>
  <Override PartName="/ppt/notesSlides/notesSlide68.xml" ContentType="application/vnd.openxmlformats-officedocument.presentationml.notesSlide+xml"/>
  <Override PartName="/ppt/charts/chart36.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7.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8.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9.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40.xml" ContentType="application/vnd.openxmlformats-officedocument.drawingml.chart+xml"/>
  <Override PartName="/ppt/notesSlides/notesSlide77.xml" ContentType="application/vnd.openxmlformats-officedocument.presentationml.notesSlide+xml"/>
  <Override PartName="/ppt/charts/chart41.xml" ContentType="application/vnd.openxmlformats-officedocument.drawingml.chart+xml"/>
  <Override PartName="/ppt/notesSlides/notesSlide78.xml" ContentType="application/vnd.openxmlformats-officedocument.presentationml.notesSlide+xml"/>
  <Override PartName="/ppt/charts/chart42.xml" ContentType="application/vnd.openxmlformats-officedocument.drawingml.chart+xml"/>
  <Override PartName="/ppt/drawings/drawing7.xml" ContentType="application/vnd.openxmlformats-officedocument.drawingml.chartshapes+xml"/>
  <Override PartName="/ppt/notesSlides/notesSlide79.xml" ContentType="application/vnd.openxmlformats-officedocument.presentationml.notesSlide+xml"/>
  <Override PartName="/ppt/charts/chart43.xml" ContentType="application/vnd.openxmlformats-officedocument.drawingml.chart+xml"/>
  <Override PartName="/ppt/drawings/drawing8.xml" ContentType="application/vnd.openxmlformats-officedocument.drawingml.chartshapes+xml"/>
  <Override PartName="/ppt/notesSlides/notesSlide80.xml" ContentType="application/vnd.openxmlformats-officedocument.presentationml.notesSlide+xml"/>
  <Override PartName="/ppt/charts/chart44.xml" ContentType="application/vnd.openxmlformats-officedocument.drawingml.chart+xml"/>
  <Override PartName="/ppt/drawings/drawing9.xml" ContentType="application/vnd.openxmlformats-officedocument.drawingml.chartshapes+xml"/>
  <Override PartName="/ppt/charts/chart45.xml" ContentType="application/vnd.openxmlformats-officedocument.drawingml.chart+xml"/>
  <Override PartName="/ppt/drawings/drawing10.xml" ContentType="application/vnd.openxmlformats-officedocument.drawingml.chartshapes+xml"/>
  <Override PartName="/ppt/notesSlides/notesSlide81.xml" ContentType="application/vnd.openxmlformats-officedocument.presentationml.notesSlide+xml"/>
  <Override PartName="/ppt/charts/chart46.xml" ContentType="application/vnd.openxmlformats-officedocument.drawingml.chart+xml"/>
  <Override PartName="/ppt/notesSlides/notesSlide8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3.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drawings/drawing11.xml" ContentType="application/vnd.openxmlformats-officedocument.drawingml.chartshapes+xml"/>
  <Override PartName="/ppt/charts/chart49.xml" ContentType="application/vnd.openxmlformats-officedocument.drawingml.chart+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2"/>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79" r:id="rId45"/>
    <p:sldId id="361" r:id="rId46"/>
    <p:sldId id="360" r:id="rId47"/>
    <p:sldId id="364" r:id="rId48"/>
    <p:sldId id="287" r:id="rId49"/>
    <p:sldId id="298" r:id="rId50"/>
    <p:sldId id="349" r:id="rId51"/>
    <p:sldId id="299" r:id="rId52"/>
    <p:sldId id="300" r:id="rId53"/>
    <p:sldId id="302" r:id="rId54"/>
    <p:sldId id="339" r:id="rId55"/>
    <p:sldId id="306" r:id="rId56"/>
    <p:sldId id="307" r:id="rId57"/>
    <p:sldId id="308" r:id="rId58"/>
    <p:sldId id="340" r:id="rId59"/>
    <p:sldId id="310" r:id="rId60"/>
    <p:sldId id="313" r:id="rId61"/>
    <p:sldId id="314" r:id="rId62"/>
    <p:sldId id="315" r:id="rId63"/>
    <p:sldId id="316" r:id="rId64"/>
    <p:sldId id="317" r:id="rId65"/>
    <p:sldId id="318" r:id="rId66"/>
    <p:sldId id="319" r:id="rId67"/>
    <p:sldId id="320" r:id="rId68"/>
    <p:sldId id="321" r:id="rId69"/>
    <p:sldId id="322" r:id="rId70"/>
    <p:sldId id="323" r:id="rId71"/>
    <p:sldId id="357" r:id="rId72"/>
    <p:sldId id="325" r:id="rId73"/>
    <p:sldId id="358" r:id="rId74"/>
    <p:sldId id="327" r:id="rId75"/>
    <p:sldId id="378" r:id="rId76"/>
    <p:sldId id="375" r:id="rId77"/>
    <p:sldId id="328" r:id="rId78"/>
    <p:sldId id="329" r:id="rId79"/>
    <p:sldId id="330" r:id="rId80"/>
    <p:sldId id="331" r:id="rId81"/>
    <p:sldId id="332" r:id="rId82"/>
    <p:sldId id="333" r:id="rId83"/>
    <p:sldId id="334" r:id="rId84"/>
    <p:sldId id="335" r:id="rId85"/>
    <p:sldId id="376" r:id="rId86"/>
    <p:sldId id="365" r:id="rId87"/>
    <p:sldId id="350" r:id="rId88"/>
    <p:sldId id="351" r:id="rId89"/>
    <p:sldId id="352" r:id="rId90"/>
    <p:sldId id="368" r:id="rId91"/>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66FFFF"/>
    <a:srgbClr val="0000FF"/>
    <a:srgbClr val="6600CC"/>
    <a:srgbClr val="FF66FF"/>
    <a:srgbClr val="F17763"/>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0504" autoAdjust="0"/>
  </p:normalViewPr>
  <p:slideViewPr>
    <p:cSldViewPr>
      <p:cViewPr>
        <p:scale>
          <a:sx n="94" d="100"/>
          <a:sy n="94" d="100"/>
        </p:scale>
        <p:origin x="-128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25.jpeg"/></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2021</c:v>
                </c:pt>
                <c:pt idx="1">
                  <c:v>2022</c:v>
                </c:pt>
                <c:pt idx="2">
                  <c:v>2023</c:v>
                </c:pt>
              </c:numCache>
            </c:numRef>
          </c:cat>
          <c:val>
            <c:numRef>
              <c:f>Лист1!$B$2:$B$4</c:f>
              <c:numCache>
                <c:formatCode>General</c:formatCode>
                <c:ptCount val="3"/>
                <c:pt idx="0">
                  <c:v>46.2</c:v>
                </c:pt>
                <c:pt idx="1">
                  <c:v>45.7</c:v>
                </c:pt>
                <c:pt idx="2">
                  <c:v>43.9</c:v>
                </c:pt>
              </c:numCache>
            </c:numRef>
          </c:val>
          <c:smooth val="0"/>
        </c:ser>
        <c:dLbls>
          <c:showLegendKey val="0"/>
          <c:showVal val="0"/>
          <c:showCatName val="0"/>
          <c:showSerName val="0"/>
          <c:showPercent val="0"/>
          <c:showBubbleSize val="0"/>
        </c:dLbls>
        <c:marker val="1"/>
        <c:smooth val="0"/>
        <c:axId val="38167040"/>
        <c:axId val="43557440"/>
      </c:lineChart>
      <c:catAx>
        <c:axId val="38167040"/>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43557440"/>
        <c:crosses val="autoZero"/>
        <c:auto val="1"/>
        <c:lblAlgn val="ctr"/>
        <c:lblOffset val="100"/>
        <c:noMultiLvlLbl val="0"/>
      </c:catAx>
      <c:valAx>
        <c:axId val="43557440"/>
        <c:scaling>
          <c:orientation val="minMax"/>
        </c:scaling>
        <c:delete val="1"/>
        <c:axPos val="l"/>
        <c:numFmt formatCode="General" sourceLinked="1"/>
        <c:majorTickMark val="out"/>
        <c:minorTickMark val="none"/>
        <c:tickLblPos val="nextTo"/>
        <c:crossAx val="38167040"/>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smtClean="0"/>
              <a:t>Ожидаемое исполнение </a:t>
            </a:r>
            <a:r>
              <a:rPr lang="ru-RU" dirty="0"/>
              <a:t>бюджета за </a:t>
            </a:r>
            <a:r>
              <a:rPr lang="ru-RU" dirty="0" smtClean="0"/>
              <a:t>2020 год</a:t>
            </a:r>
            <a:endParaRPr lang="ru-RU" dirty="0"/>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manualLayout>
                  <c:x val="-9.6033012460981032E-2"/>
                  <c:y val="5.1798811330298431E-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1"/>
              <c:layout>
                <c:manualLayout>
                  <c:x val="8.846788080894237E-2"/>
                  <c:y val="-0.1090630795818580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дефицит/профицит</c:v>
                </c:pt>
              </c:strCache>
            </c:strRef>
          </c:cat>
          <c:val>
            <c:numRef>
              <c:f>Лист1!$B$2:$B$4</c:f>
              <c:numCache>
                <c:formatCode>General</c:formatCode>
                <c:ptCount val="3"/>
                <c:pt idx="0">
                  <c:v>831132957.13</c:v>
                </c:pt>
                <c:pt idx="1">
                  <c:v>856251871.96000004</c:v>
                </c:pt>
                <c:pt idx="2">
                  <c:v>-25118914.830000043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0.22394073149578361"/>
          <c:h val="0.48494404400606989"/>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0"/>
              <c:layout>
                <c:manualLayout>
                  <c:x val="-1.4223330024262537E-3"/>
                  <c:y val="0.50586230789575493"/>
                </c:manualLayout>
              </c:layout>
              <c:dLblPos val="outEnd"/>
              <c:showLegendKey val="0"/>
              <c:showVal val="1"/>
              <c:showCatName val="0"/>
              <c:showSerName val="0"/>
              <c:showPercent val="0"/>
              <c:showBubbleSize val="0"/>
            </c:dLbl>
            <c:dLbl>
              <c:idx val="1"/>
              <c:layout>
                <c:manualLayout>
                  <c:x val="0"/>
                  <c:y val="0.58748653002520224"/>
                </c:manualLayout>
              </c:layout>
              <c:dLblPos val="outEnd"/>
              <c:showLegendKey val="0"/>
              <c:showVal val="1"/>
              <c:showCatName val="0"/>
              <c:showSerName val="0"/>
              <c:showPercent val="0"/>
              <c:showBubbleSize val="0"/>
            </c:dLbl>
            <c:dLbl>
              <c:idx val="2"/>
              <c:layout>
                <c:manualLayout>
                  <c:x val="2.8446660048525073E-3"/>
                  <c:y val="0.49327730770996209"/>
                </c:manualLayout>
              </c:layout>
              <c:dLblPos val="outEnd"/>
              <c:showLegendKey val="0"/>
              <c:showVal val="1"/>
              <c:showCatName val="0"/>
              <c:showSerName val="0"/>
              <c:showPercent val="0"/>
              <c:showBubbleSize val="0"/>
            </c:dLbl>
            <c:dLbl>
              <c:idx val="3"/>
              <c:layout>
                <c:manualLayout>
                  <c:x val="0"/>
                  <c:y val="0.45158759909857715"/>
                </c:manualLayout>
              </c:layout>
              <c:dLblPos val="outEnd"/>
              <c:showLegendKey val="0"/>
              <c:showVal val="1"/>
              <c:showCatName val="0"/>
              <c:showSerName val="0"/>
              <c:showPercent val="0"/>
              <c:showBubbleSize val="0"/>
            </c:dLbl>
            <c:dLbl>
              <c:idx val="4"/>
              <c:layout>
                <c:manualLayout>
                  <c:x val="-2.8446660048525073E-3"/>
                  <c:y val="0.45609771824637857"/>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Лист1!$B$2:$B$6</c:f>
              <c:numCache>
                <c:formatCode>#,##0.00</c:formatCode>
                <c:ptCount val="5"/>
                <c:pt idx="0">
                  <c:v>647000557.65999997</c:v>
                </c:pt>
                <c:pt idx="1">
                  <c:v>833360408.14999998</c:v>
                </c:pt>
                <c:pt idx="2">
                  <c:v>621248975.52999997</c:v>
                </c:pt>
                <c:pt idx="3">
                  <c:v>584830349.15999997</c:v>
                </c:pt>
                <c:pt idx="4">
                  <c:v>587180205.53999996</c:v>
                </c:pt>
              </c:numCache>
            </c:numRef>
          </c:val>
        </c:ser>
        <c:ser>
          <c:idx val="1"/>
          <c:order val="1"/>
          <c:tx>
            <c:strRef>
              <c:f>Лист1!$C$1</c:f>
              <c:strCache>
                <c:ptCount val="1"/>
                <c:pt idx="0">
                  <c:v>Расходы</c:v>
                </c:pt>
              </c:strCache>
            </c:strRef>
          </c:tx>
          <c:spPr>
            <a:solidFill>
              <a:srgbClr val="92D050"/>
            </a:solidFill>
          </c:spPr>
          <c:invertIfNegative val="0"/>
          <c:dLbls>
            <c:dLbl>
              <c:idx val="0"/>
              <c:layout>
                <c:manualLayout>
                  <c:x val="0"/>
                  <c:y val="0.50512788006093989"/>
                </c:manualLayout>
              </c:layout>
              <c:dLblPos val="outEnd"/>
              <c:showLegendKey val="0"/>
              <c:showVal val="1"/>
              <c:showCatName val="0"/>
              <c:showSerName val="0"/>
              <c:showPercent val="0"/>
              <c:showBubbleSize val="0"/>
            </c:dLbl>
            <c:dLbl>
              <c:idx val="1"/>
              <c:layout>
                <c:manualLayout>
                  <c:x val="-2.8446660048525073E-3"/>
                  <c:y val="0.58735046415402004"/>
                </c:manualLayout>
              </c:layout>
              <c:dLblPos val="outEnd"/>
              <c:showLegendKey val="0"/>
              <c:showVal val="1"/>
              <c:showCatName val="0"/>
              <c:showSerName val="0"/>
              <c:showPercent val="0"/>
              <c:showBubbleSize val="0"/>
            </c:dLbl>
            <c:dLbl>
              <c:idx val="2"/>
              <c:layout>
                <c:manualLayout>
                  <c:x val="-5.2151607629141036E-17"/>
                  <c:y val="0.49337320955892799"/>
                </c:manualLayout>
              </c:layout>
              <c:dLblPos val="outEnd"/>
              <c:showLegendKey val="0"/>
              <c:showVal val="1"/>
              <c:showCatName val="0"/>
              <c:showSerName val="0"/>
              <c:showPercent val="0"/>
              <c:showBubbleSize val="0"/>
            </c:dLbl>
            <c:dLbl>
              <c:idx val="3"/>
              <c:layout>
                <c:manualLayout>
                  <c:x val="4.2669990072787614E-3"/>
                  <c:y val="0.45160863739592871"/>
                </c:manualLayout>
              </c:layout>
              <c:dLblPos val="outEnd"/>
              <c:showLegendKey val="0"/>
              <c:showVal val="1"/>
              <c:showCatName val="0"/>
              <c:showSerName val="0"/>
              <c:showPercent val="0"/>
              <c:showBubbleSize val="0"/>
            </c:dLbl>
            <c:dLbl>
              <c:idx val="4"/>
              <c:layout>
                <c:manualLayout>
                  <c:x val="1.4223330024262537E-3"/>
                  <c:y val="0.45611875654373013"/>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Лист1!$C$2:$C$6</c:f>
              <c:numCache>
                <c:formatCode>#,##0.00</c:formatCode>
                <c:ptCount val="5"/>
                <c:pt idx="0">
                  <c:v>645251566.14999998</c:v>
                </c:pt>
                <c:pt idx="1">
                  <c:v>848233483.37</c:v>
                </c:pt>
                <c:pt idx="2">
                  <c:v>631723394.52999997</c:v>
                </c:pt>
                <c:pt idx="3">
                  <c:v>584880349.15999997</c:v>
                </c:pt>
                <c:pt idx="4">
                  <c:v>587230205.53999996</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2.8446660048525073E-3"/>
                  <c:y val="-1.5190743586324778E-2"/>
                </c:manualLayout>
              </c:layout>
              <c:dLblPos val="outEnd"/>
              <c:showLegendKey val="0"/>
              <c:showVal val="1"/>
              <c:showCatName val="0"/>
              <c:showSerName val="0"/>
              <c:showPercent val="0"/>
              <c:showBubbleSize val="0"/>
            </c:dLbl>
            <c:dLbl>
              <c:idx val="1"/>
              <c:layout>
                <c:manualLayout>
                  <c:x val="-2.4549243632427417E-3"/>
                  <c:y val="0.10278792959110293"/>
                </c:manualLayout>
              </c:layout>
              <c:dLblPos val="outEnd"/>
              <c:showLegendKey val="0"/>
              <c:showVal val="1"/>
              <c:showCatName val="0"/>
              <c:showSerName val="0"/>
              <c:showPercent val="0"/>
              <c:showBubbleSize val="0"/>
            </c:dLbl>
            <c:dLbl>
              <c:idx val="2"/>
              <c:layout>
                <c:manualLayout>
                  <c:x val="1.9488202027731687E-3"/>
                  <c:y val="0.10089584895267531"/>
                </c:manualLayout>
              </c:layout>
              <c:dLblPos val="outEnd"/>
              <c:showLegendKey val="0"/>
              <c:showVal val="1"/>
              <c:showCatName val="0"/>
              <c:showSerName val="0"/>
              <c:showPercent val="0"/>
              <c:showBubbleSize val="0"/>
            </c:dLbl>
            <c:dLbl>
              <c:idx val="3"/>
              <c:layout>
                <c:manualLayout>
                  <c:x val="2.5915579272553944E-3"/>
                  <c:y val="0.11434833737341503"/>
                </c:manualLayout>
              </c:layout>
              <c:dLblPos val="outEnd"/>
              <c:showLegendKey val="0"/>
              <c:showVal val="1"/>
              <c:showCatName val="0"/>
              <c:showSerName val="0"/>
              <c:showPercent val="0"/>
              <c:showBubbleSize val="0"/>
            </c:dLbl>
            <c:dLbl>
              <c:idx val="4"/>
              <c:layout>
                <c:manualLayout>
                  <c:x val="-1.119947244961892E-7"/>
                  <c:y val="9.4218238728390788E-2"/>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Лист1!$D$2:$D$6</c:f>
              <c:numCache>
                <c:formatCode>#,##0.00</c:formatCode>
                <c:ptCount val="5"/>
                <c:pt idx="0">
                  <c:v>1748991.5099999905</c:v>
                </c:pt>
                <c:pt idx="1">
                  <c:v>-14873075.220000029</c:v>
                </c:pt>
                <c:pt idx="2">
                  <c:v>-10474419</c:v>
                </c:pt>
                <c:pt idx="3">
                  <c:v>-50000</c:v>
                </c:pt>
                <c:pt idx="4">
                  <c:v>-50000</c:v>
                </c:pt>
              </c:numCache>
            </c:numRef>
          </c:val>
        </c:ser>
        <c:dLbls>
          <c:showLegendKey val="0"/>
          <c:showVal val="0"/>
          <c:showCatName val="0"/>
          <c:showSerName val="0"/>
          <c:showPercent val="0"/>
          <c:showBubbleSize val="0"/>
        </c:dLbls>
        <c:gapWidth val="150"/>
        <c:axId val="151375360"/>
        <c:axId val="167850496"/>
      </c:barChart>
      <c:catAx>
        <c:axId val="1513753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7850496"/>
        <c:crosses val="autoZero"/>
        <c:auto val="1"/>
        <c:lblAlgn val="ctr"/>
        <c:lblOffset val="100"/>
        <c:noMultiLvlLbl val="0"/>
      </c:catAx>
      <c:valAx>
        <c:axId val="167850496"/>
        <c:scaling>
          <c:orientation val="minMax"/>
        </c:scaling>
        <c:delete val="1"/>
        <c:axPos val="l"/>
        <c:majorGridlines>
          <c:spPr>
            <a:ln>
              <a:noFill/>
            </a:ln>
          </c:spPr>
        </c:majorGridlines>
        <c:numFmt formatCode="#,##0.00" sourceLinked="1"/>
        <c:majorTickMark val="out"/>
        <c:minorTickMark val="none"/>
        <c:tickLblPos val="nextTo"/>
        <c:crossAx val="15137536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Лист1!$B$2:$B$6</c:f>
              <c:numCache>
                <c:formatCode>#,##0.00</c:formatCode>
                <c:ptCount val="5"/>
                <c:pt idx="0">
                  <c:v>647000.56000000006</c:v>
                </c:pt>
                <c:pt idx="1">
                  <c:v>833360.41</c:v>
                </c:pt>
                <c:pt idx="2">
                  <c:v>621248.98</c:v>
                </c:pt>
                <c:pt idx="3">
                  <c:v>584830.35</c:v>
                </c:pt>
                <c:pt idx="4">
                  <c:v>587180.21</c:v>
                </c:pt>
              </c:numCache>
            </c:numRef>
          </c:val>
        </c:ser>
        <c:dLbls>
          <c:showLegendKey val="0"/>
          <c:showVal val="0"/>
          <c:showCatName val="0"/>
          <c:showSerName val="0"/>
          <c:showPercent val="0"/>
          <c:showBubbleSize val="0"/>
        </c:dLbls>
        <c:gapWidth val="150"/>
        <c:axId val="151373312"/>
        <c:axId val="167848768"/>
      </c:barChart>
      <c:catAx>
        <c:axId val="1513733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7848768"/>
        <c:crosses val="autoZero"/>
        <c:auto val="1"/>
        <c:lblAlgn val="ctr"/>
        <c:lblOffset val="100"/>
        <c:noMultiLvlLbl val="0"/>
      </c:catAx>
      <c:valAx>
        <c:axId val="167848768"/>
        <c:scaling>
          <c:orientation val="minMax"/>
        </c:scaling>
        <c:delete val="1"/>
        <c:axPos val="l"/>
        <c:majorGridlines>
          <c:spPr>
            <a:ln>
              <a:noFill/>
            </a:ln>
          </c:spPr>
        </c:majorGridlines>
        <c:numFmt formatCode="#,##0.00" sourceLinked="1"/>
        <c:majorTickMark val="out"/>
        <c:minorTickMark val="none"/>
        <c:tickLblPos val="nextTo"/>
        <c:crossAx val="15137331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0541815171060477"/>
          <c:h val="0.13394210679100171"/>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Лист1!$B$2:$B$6</c:f>
              <c:numCache>
                <c:formatCode>#,##0.00</c:formatCode>
                <c:ptCount val="5"/>
                <c:pt idx="0">
                  <c:v>645251.56999999995</c:v>
                </c:pt>
                <c:pt idx="1">
                  <c:v>848233.48</c:v>
                </c:pt>
                <c:pt idx="2">
                  <c:v>631723.39</c:v>
                </c:pt>
                <c:pt idx="3">
                  <c:v>584880.35</c:v>
                </c:pt>
                <c:pt idx="4">
                  <c:v>587230.21</c:v>
                </c:pt>
              </c:numCache>
            </c:numRef>
          </c:val>
        </c:ser>
        <c:dLbls>
          <c:showLegendKey val="0"/>
          <c:showVal val="0"/>
          <c:showCatName val="0"/>
          <c:showSerName val="0"/>
          <c:showPercent val="0"/>
          <c:showBubbleSize val="0"/>
        </c:dLbls>
        <c:gapWidth val="150"/>
        <c:axId val="151374336"/>
        <c:axId val="42132608"/>
      </c:barChart>
      <c:catAx>
        <c:axId val="15137433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42132608"/>
        <c:crosses val="autoZero"/>
        <c:auto val="1"/>
        <c:lblAlgn val="ctr"/>
        <c:lblOffset val="100"/>
        <c:noMultiLvlLbl val="0"/>
      </c:catAx>
      <c:valAx>
        <c:axId val="42132608"/>
        <c:scaling>
          <c:orientation val="minMax"/>
        </c:scaling>
        <c:delete val="1"/>
        <c:axPos val="l"/>
        <c:majorGridlines>
          <c:spPr>
            <a:ln>
              <a:noFill/>
            </a:ln>
          </c:spPr>
        </c:majorGridlines>
        <c:numFmt formatCode="#,##0.00" sourceLinked="1"/>
        <c:majorTickMark val="out"/>
        <c:minorTickMark val="none"/>
        <c:tickLblPos val="nextTo"/>
        <c:crossAx val="15137433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1380881363211413"/>
          <c:h val="0.129756415953782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2.3130270471739701E-2"/>
          <c:y val="7.7618042439728918E-2"/>
          <c:w val="0.8258447183064781"/>
          <c:h val="0.88428007999111213"/>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Лист1!$B$2:$B$6</c:f>
              <c:numCache>
                <c:formatCode>#,##0.00</c:formatCode>
                <c:ptCount val="5"/>
                <c:pt idx="0">
                  <c:v>1748.99</c:v>
                </c:pt>
                <c:pt idx="1">
                  <c:v>-14873.07</c:v>
                </c:pt>
                <c:pt idx="2">
                  <c:v>-10474.42</c:v>
                </c:pt>
                <c:pt idx="3">
                  <c:v>-50</c:v>
                </c:pt>
                <c:pt idx="4">
                  <c:v>-50</c:v>
                </c:pt>
              </c:numCache>
            </c:numRef>
          </c:val>
        </c:ser>
        <c:dLbls>
          <c:showLegendKey val="0"/>
          <c:showVal val="0"/>
          <c:showCatName val="0"/>
          <c:showSerName val="0"/>
          <c:showPercent val="0"/>
          <c:showBubbleSize val="0"/>
        </c:dLbls>
        <c:gapWidth val="150"/>
        <c:axId val="164985856"/>
        <c:axId val="42137216"/>
      </c:barChart>
      <c:catAx>
        <c:axId val="164985856"/>
        <c:scaling>
          <c:orientation val="minMax"/>
        </c:scaling>
        <c:delete val="1"/>
        <c:axPos val="b"/>
        <c:majorTickMark val="out"/>
        <c:minorTickMark val="none"/>
        <c:tickLblPos val="nextTo"/>
        <c:crossAx val="42137216"/>
        <c:crosses val="autoZero"/>
        <c:auto val="1"/>
        <c:lblAlgn val="ctr"/>
        <c:lblOffset val="100"/>
        <c:noMultiLvlLbl val="0"/>
      </c:catAx>
      <c:valAx>
        <c:axId val="42137216"/>
        <c:scaling>
          <c:orientation val="minMax"/>
        </c:scaling>
        <c:delete val="1"/>
        <c:axPos val="l"/>
        <c:majorGridlines>
          <c:spPr>
            <a:ln>
              <a:noFill/>
            </a:ln>
          </c:spPr>
        </c:majorGridlines>
        <c:numFmt formatCode="#,##0.00" sourceLinked="1"/>
        <c:majorTickMark val="out"/>
        <c:minorTickMark val="none"/>
        <c:tickLblPos val="nextTo"/>
        <c:crossAx val="16498585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9274650486863468"/>
          <c:h val="0.16608821242084212"/>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1976537754306E-2"/>
          <c:y val="1.2577716400006187E-3"/>
          <c:w val="0.79803735798902986"/>
          <c:h val="0.99874222835999937"/>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2060135679368959"/>
                  <c:y val="3.1419397277773382E-2"/>
                </c:manualLayout>
              </c:layout>
              <c:showLegendKey val="0"/>
              <c:showVal val="1"/>
              <c:showCatName val="0"/>
              <c:showSerName val="0"/>
              <c:showPercent val="0"/>
              <c:showBubbleSize val="0"/>
            </c:dLbl>
            <c:dLbl>
              <c:idx val="1"/>
              <c:layout>
                <c:manualLayout>
                  <c:x val="0.20637656772704269"/>
                  <c:y val="-8.60015318177193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221854.5</c:v>
                </c:pt>
                <c:pt idx="1">
                  <c:v>399394.5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2022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264706.90000000002</c:v>
                </c:pt>
                <c:pt idx="1">
                  <c:v>320123.40000000002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5871677828369362"/>
          <c:h val="0.25486192156193888"/>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2023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267159.40000000002</c:v>
                </c:pt>
                <c:pt idx="1">
                  <c:v>320020.8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(факт)</c:v>
                </c:pt>
                <c:pt idx="2">
                  <c:v>2021 (план)</c:v>
                </c:pt>
                <c:pt idx="3">
                  <c:v>2022 (план)</c:v>
                </c:pt>
                <c:pt idx="4">
                  <c:v>2023 (план)</c:v>
                </c:pt>
              </c:strCache>
            </c:strRef>
          </c:cat>
          <c:val>
            <c:numRef>
              <c:f>Лист1!$B$2:$B$6</c:f>
              <c:numCache>
                <c:formatCode>#,##0.0</c:formatCode>
                <c:ptCount val="5"/>
                <c:pt idx="0">
                  <c:v>383417.7</c:v>
                </c:pt>
                <c:pt idx="1">
                  <c:v>601540.9</c:v>
                </c:pt>
                <c:pt idx="2">
                  <c:v>399394.5</c:v>
                </c:pt>
                <c:pt idx="3">
                  <c:v>320123.40000000002</c:v>
                </c:pt>
                <c:pt idx="4">
                  <c:v>320020.8</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(факт)</c:v>
                </c:pt>
                <c:pt idx="2">
                  <c:v>2021 (план)</c:v>
                </c:pt>
                <c:pt idx="3">
                  <c:v>2022 (план)</c:v>
                </c:pt>
                <c:pt idx="4">
                  <c:v>2023 (план)</c:v>
                </c:pt>
              </c:strCache>
            </c:strRef>
          </c:cat>
          <c:val>
            <c:numRef>
              <c:f>Лист1!$C$2:$C$6</c:f>
              <c:numCache>
                <c:formatCode>#,##0.0</c:formatCode>
                <c:ptCount val="5"/>
                <c:pt idx="0">
                  <c:v>219050.1</c:v>
                </c:pt>
                <c:pt idx="1">
                  <c:v>186074.8</c:v>
                </c:pt>
                <c:pt idx="2">
                  <c:v>183270.39999999999</c:v>
                </c:pt>
                <c:pt idx="3">
                  <c:v>222036.8</c:v>
                </c:pt>
                <c:pt idx="4">
                  <c:v>227899.6</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(факт)</c:v>
                </c:pt>
                <c:pt idx="2">
                  <c:v>2021 (план)</c:v>
                </c:pt>
                <c:pt idx="3">
                  <c:v>2022 (план)</c:v>
                </c:pt>
                <c:pt idx="4">
                  <c:v>2023 (план)</c:v>
                </c:pt>
              </c:strCache>
            </c:strRef>
          </c:cat>
          <c:val>
            <c:numRef>
              <c:f>Лист1!$D$2:$D$6</c:f>
              <c:numCache>
                <c:formatCode>#,##0.0</c:formatCode>
                <c:ptCount val="5"/>
                <c:pt idx="0">
                  <c:v>44532.800000000003</c:v>
                </c:pt>
                <c:pt idx="1">
                  <c:v>45744.6</c:v>
                </c:pt>
                <c:pt idx="2">
                  <c:v>38584</c:v>
                </c:pt>
                <c:pt idx="3">
                  <c:v>42670.1</c:v>
                </c:pt>
                <c:pt idx="4">
                  <c:v>39259.800000000003</c:v>
                </c:pt>
              </c:numCache>
            </c:numRef>
          </c:val>
        </c:ser>
        <c:dLbls>
          <c:showLegendKey val="0"/>
          <c:showVal val="0"/>
          <c:showCatName val="0"/>
          <c:showSerName val="0"/>
          <c:showPercent val="0"/>
          <c:showBubbleSize val="0"/>
        </c:dLbls>
        <c:axId val="193985536"/>
        <c:axId val="42092800"/>
      </c:areaChart>
      <c:catAx>
        <c:axId val="193985536"/>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42092800"/>
        <c:crosses val="autoZero"/>
        <c:auto val="1"/>
        <c:lblAlgn val="ctr"/>
        <c:lblOffset val="100"/>
        <c:noMultiLvlLbl val="0"/>
      </c:catAx>
      <c:valAx>
        <c:axId val="42092800"/>
        <c:scaling>
          <c:orientation val="minMax"/>
        </c:scaling>
        <c:delete val="1"/>
        <c:axPos val="l"/>
        <c:numFmt formatCode="#,##0.0" sourceLinked="1"/>
        <c:majorTickMark val="out"/>
        <c:minorTickMark val="none"/>
        <c:tickLblPos val="nextTo"/>
        <c:crossAx val="193985536"/>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2023 год</c:v>
                </c:pt>
                <c:pt idx="1">
                  <c:v>2022 год</c:v>
                </c:pt>
                <c:pt idx="2">
                  <c:v>2021 год</c:v>
                </c:pt>
              </c:strCache>
            </c:strRef>
          </c:cat>
          <c:val>
            <c:numRef>
              <c:f>Лист1!$B$2:$B$4</c:f>
              <c:numCache>
                <c:formatCode>#,##0.0</c:formatCode>
                <c:ptCount val="3"/>
                <c:pt idx="0">
                  <c:v>320020.8</c:v>
                </c:pt>
                <c:pt idx="1">
                  <c:v>320123.40000000002</c:v>
                </c:pt>
                <c:pt idx="2">
                  <c:v>399394.5</c:v>
                </c:pt>
              </c:numCache>
            </c:numRef>
          </c:val>
        </c:ser>
        <c:dLbls>
          <c:showLegendKey val="0"/>
          <c:showVal val="0"/>
          <c:showCatName val="0"/>
          <c:showSerName val="0"/>
          <c:showPercent val="0"/>
          <c:showBubbleSize val="0"/>
        </c:dLbls>
        <c:gapWidth val="150"/>
        <c:axId val="196132864"/>
        <c:axId val="167852224"/>
      </c:barChart>
      <c:catAx>
        <c:axId val="196132864"/>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67852224"/>
        <c:crosses val="autoZero"/>
        <c:auto val="1"/>
        <c:lblAlgn val="ctr"/>
        <c:lblOffset val="100"/>
        <c:noMultiLvlLbl val="0"/>
      </c:catAx>
      <c:valAx>
        <c:axId val="167852224"/>
        <c:scaling>
          <c:orientation val="minMax"/>
        </c:scaling>
        <c:delete val="1"/>
        <c:axPos val="b"/>
        <c:numFmt formatCode="#,##0.0" sourceLinked="1"/>
        <c:majorTickMark val="out"/>
        <c:minorTickMark val="none"/>
        <c:tickLblPos val="nextTo"/>
        <c:crossAx val="19613286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38196736"/>
        <c:axId val="71208896"/>
        <c:axId val="0"/>
      </c:bar3DChart>
      <c:catAx>
        <c:axId val="38196736"/>
        <c:scaling>
          <c:orientation val="minMax"/>
        </c:scaling>
        <c:delete val="1"/>
        <c:axPos val="b"/>
        <c:majorTickMark val="out"/>
        <c:minorTickMark val="none"/>
        <c:tickLblPos val="nextTo"/>
        <c:crossAx val="71208896"/>
        <c:crosses val="autoZero"/>
        <c:auto val="1"/>
        <c:lblAlgn val="ctr"/>
        <c:lblOffset val="100"/>
        <c:noMultiLvlLbl val="0"/>
      </c:catAx>
      <c:valAx>
        <c:axId val="71208896"/>
        <c:scaling>
          <c:orientation val="minMax"/>
        </c:scaling>
        <c:delete val="1"/>
        <c:axPos val="l"/>
        <c:numFmt formatCode="General" sourceLinked="1"/>
        <c:majorTickMark val="out"/>
        <c:minorTickMark val="none"/>
        <c:tickLblPos val="nextTo"/>
        <c:crossAx val="38196736"/>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89138648293963252"/>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#,##0.0</c:formatCode>
                <c:ptCount val="3"/>
                <c:pt idx="0">
                  <c:v>45747.199999999997</c:v>
                </c:pt>
                <c:pt idx="1">
                  <c:v>192</c:v>
                </c:pt>
                <c:pt idx="2">
                  <c:v>21.5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Лист1!$C$2:$C$4</c:f>
              <c:numCache>
                <c:formatCode>#,##0.0</c:formatCode>
                <c:ptCount val="3"/>
                <c:pt idx="0">
                  <c:v>106275.7</c:v>
                </c:pt>
                <c:pt idx="1">
                  <c:v>71138.3</c:v>
                </c:pt>
                <c:pt idx="2">
                  <c:v>71456.3</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Лист1!$D$2:$D$4</c:f>
              <c:numCache>
                <c:formatCode>#,##0.0</c:formatCode>
                <c:ptCount val="3"/>
                <c:pt idx="0">
                  <c:v>235218.7</c:v>
                </c:pt>
                <c:pt idx="1">
                  <c:v>236699.9</c:v>
                </c:pt>
                <c:pt idx="2">
                  <c:v>236449.8</c:v>
                </c:pt>
              </c:numCache>
            </c:numRef>
          </c:val>
        </c:ser>
        <c:ser>
          <c:idx val="3"/>
          <c:order val="3"/>
          <c:tx>
            <c:strRef>
              <c:f>Лист1!$E$1</c:f>
              <c:strCache>
                <c:ptCount val="1"/>
                <c:pt idx="0">
                  <c:v>Иные МБТ</c:v>
                </c:pt>
              </c:strCache>
            </c:strRef>
          </c:tx>
          <c:spPr>
            <a:solidFill>
              <a:srgbClr val="6600CC"/>
            </a:solidFill>
          </c:spPr>
          <c:invertIfNegative val="0"/>
          <c:dLbls>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Лист1!$E$2:$E$4</c:f>
              <c:numCache>
                <c:formatCode>#,##0.0</c:formatCode>
                <c:ptCount val="3"/>
                <c:pt idx="0">
                  <c:v>12093.2</c:v>
                </c:pt>
                <c:pt idx="1">
                  <c:v>12093.2</c:v>
                </c:pt>
                <c:pt idx="2">
                  <c:v>12093.2</c:v>
                </c:pt>
              </c:numCache>
            </c:numRef>
          </c:val>
        </c:ser>
        <c:ser>
          <c:idx val="4"/>
          <c:order val="4"/>
          <c:tx>
            <c:strRef>
              <c:f>Лист1!$F$1</c:f>
              <c:strCache>
                <c:ptCount val="1"/>
                <c:pt idx="0">
                  <c:v>Прочие безвозмездные поступления</c:v>
                </c:pt>
              </c:strCache>
            </c:strRef>
          </c:tx>
          <c:spPr>
            <a:ln>
              <a:solidFill>
                <a:srgbClr val="FF0000"/>
              </a:solidFill>
            </a:ln>
          </c:spPr>
          <c:invertIfNegative val="0"/>
          <c:dLbls>
            <c:txPr>
              <a:bodyPr rot="-5400000"/>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Лист1!$F$2:$F$4</c:f>
              <c:numCache>
                <c:formatCode>General</c:formatCode>
                <c:ptCount val="3"/>
                <c:pt idx="0" formatCode="#,##0.0">
                  <c:v>59.7</c:v>
                </c:pt>
              </c:numCache>
            </c:numRef>
          </c:val>
        </c:ser>
        <c:dLbls>
          <c:showLegendKey val="0"/>
          <c:showVal val="0"/>
          <c:showCatName val="0"/>
          <c:showSerName val="0"/>
          <c:showPercent val="0"/>
          <c:showBubbleSize val="0"/>
        </c:dLbls>
        <c:gapWidth val="150"/>
        <c:axId val="196134912"/>
        <c:axId val="197136896"/>
      </c:barChart>
      <c:catAx>
        <c:axId val="19613491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97136896"/>
        <c:crosses val="autoZero"/>
        <c:auto val="1"/>
        <c:lblAlgn val="ctr"/>
        <c:lblOffset val="100"/>
        <c:noMultiLvlLbl val="0"/>
      </c:catAx>
      <c:valAx>
        <c:axId val="197136896"/>
        <c:scaling>
          <c:orientation val="minMax"/>
        </c:scaling>
        <c:delete val="1"/>
        <c:axPos val="l"/>
        <c:majorGridlines>
          <c:spPr>
            <a:ln>
              <a:noFill/>
            </a:ln>
          </c:spPr>
        </c:majorGridlines>
        <c:numFmt formatCode="#,##0.0" sourceLinked="1"/>
        <c:majorTickMark val="out"/>
        <c:minorTickMark val="none"/>
        <c:tickLblPos val="nextTo"/>
        <c:crossAx val="19613491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1740649606299213E-2"/>
          <c:y val="4.2003631538515265E-3"/>
          <c:w val="0.91229068241469813"/>
          <c:h val="0.21331010144264134"/>
        </c:manualLayout>
      </c:layout>
      <c:overlay val="0"/>
      <c:txPr>
        <a:bodyPr/>
        <a:lstStyle/>
        <a:p>
          <a:pPr>
            <a:defRPr sz="106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6955734426593766"/>
          <c:y val="6.2241501999074633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54148912871247457"/>
          <c:y val="0.17636929230085549"/>
          <c:w val="0.45278324584426949"/>
          <c:h val="0.62026171419594356"/>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48.1</c:v>
                </c:pt>
                <c:pt idx="1">
                  <c:v>15.2</c:v>
                </c:pt>
                <c:pt idx="2">
                  <c:v>1.6</c:v>
                </c:pt>
                <c:pt idx="3">
                  <c:v>0.6</c:v>
                </c:pt>
                <c:pt idx="4">
                  <c:v>0.1</c:v>
                </c:pt>
                <c:pt idx="5">
                  <c:v>5</c:v>
                </c:pt>
                <c:pt idx="6">
                  <c:v>0.6</c:v>
                </c:pt>
                <c:pt idx="7">
                  <c:v>13.5</c:v>
                </c:pt>
                <c:pt idx="8">
                  <c:v>7.6</c:v>
                </c:pt>
                <c:pt idx="9">
                  <c:v>3.9</c:v>
                </c:pt>
                <c:pt idx="10">
                  <c:v>2.1</c:v>
                </c:pt>
                <c:pt idx="11">
                  <c:v>0.9</c:v>
                </c:pt>
                <c:pt idx="12">
                  <c:v>0.3</c:v>
                </c:pt>
                <c:pt idx="13">
                  <c:v>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50163506124234469"/>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51.7</c:v>
                </c:pt>
                <c:pt idx="1">
                  <c:v>10.4</c:v>
                </c:pt>
                <c:pt idx="2">
                  <c:v>1.7</c:v>
                </c:pt>
                <c:pt idx="3">
                  <c:v>0.7</c:v>
                </c:pt>
                <c:pt idx="4">
                  <c:v>0.1</c:v>
                </c:pt>
                <c:pt idx="5">
                  <c:v>5.6</c:v>
                </c:pt>
                <c:pt idx="6">
                  <c:v>0.6</c:v>
                </c:pt>
                <c:pt idx="7">
                  <c:v>14</c:v>
                </c:pt>
                <c:pt idx="8">
                  <c:v>7.4</c:v>
                </c:pt>
                <c:pt idx="9">
                  <c:v>3</c:v>
                </c:pt>
                <c:pt idx="10">
                  <c:v>1.8</c:v>
                </c:pt>
                <c:pt idx="11">
                  <c:v>0.9</c:v>
                </c:pt>
                <c:pt idx="12">
                  <c:v>0.4</c:v>
                </c:pt>
                <c:pt idx="13">
                  <c:v>1.7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2023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51.5</c:v>
                </c:pt>
                <c:pt idx="1">
                  <c:v>10.4</c:v>
                </c:pt>
                <c:pt idx="2">
                  <c:v>1.7</c:v>
                </c:pt>
                <c:pt idx="3">
                  <c:v>0.6</c:v>
                </c:pt>
                <c:pt idx="4">
                  <c:v>0.1</c:v>
                </c:pt>
                <c:pt idx="5">
                  <c:v>5.5</c:v>
                </c:pt>
                <c:pt idx="6">
                  <c:v>0.6</c:v>
                </c:pt>
                <c:pt idx="7">
                  <c:v>13.2</c:v>
                </c:pt>
                <c:pt idx="8">
                  <c:v>7.6</c:v>
                </c:pt>
                <c:pt idx="9">
                  <c:v>2.9</c:v>
                </c:pt>
                <c:pt idx="10">
                  <c:v>1.9</c:v>
                </c:pt>
                <c:pt idx="11">
                  <c:v>1</c:v>
                </c:pt>
                <c:pt idx="12">
                  <c:v>0.3</c:v>
                </c:pt>
                <c:pt idx="13">
                  <c:v>2.7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33.39</c:v>
                </c:pt>
                <c:pt idx="1">
                  <c:v>3.8</c:v>
                </c:pt>
                <c:pt idx="2">
                  <c:v>94.49</c:v>
                </c:pt>
                <c:pt idx="3">
                  <c:v>364.93</c:v>
                </c:pt>
                <c:pt idx="4">
                  <c:v>2731.25</c:v>
                </c:pt>
                <c:pt idx="5">
                  <c:v>530.01</c:v>
                </c:pt>
                <c:pt idx="6">
                  <c:v>123.51</c:v>
                </c:pt>
                <c:pt idx="7">
                  <c:v>11.5</c:v>
                </c:pt>
                <c:pt idx="8">
                  <c:v>724.59</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400.65</c:v>
                </c:pt>
                <c:pt idx="1">
                  <c:v>45.61</c:v>
                </c:pt>
                <c:pt idx="2">
                  <c:v>1133.8499999999999</c:v>
                </c:pt>
                <c:pt idx="3">
                  <c:v>4379.17</c:v>
                </c:pt>
                <c:pt idx="4">
                  <c:v>32774.959999999999</c:v>
                </c:pt>
                <c:pt idx="5">
                  <c:v>6360.12</c:v>
                </c:pt>
                <c:pt idx="6">
                  <c:v>1482.08</c:v>
                </c:pt>
                <c:pt idx="7">
                  <c:v>137.94999999999999</c:v>
                </c:pt>
                <c:pt idx="8">
                  <c:v>8695.08</c:v>
                </c:pt>
              </c:numCache>
            </c:numRef>
          </c:val>
        </c:ser>
        <c:dLbls>
          <c:showLegendKey val="0"/>
          <c:showVal val="0"/>
          <c:showCatName val="0"/>
          <c:showSerName val="0"/>
          <c:showPercent val="0"/>
          <c:showBubbleSize val="0"/>
        </c:dLbls>
        <c:gapWidth val="150"/>
        <c:axId val="198780416"/>
        <c:axId val="38691968"/>
      </c:barChart>
      <c:catAx>
        <c:axId val="198780416"/>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8691968"/>
        <c:crosses val="autoZero"/>
        <c:auto val="1"/>
        <c:lblAlgn val="ctr"/>
        <c:lblOffset val="100"/>
        <c:noMultiLvlLbl val="0"/>
      </c:catAx>
      <c:valAx>
        <c:axId val="38691968"/>
        <c:scaling>
          <c:orientation val="minMax"/>
        </c:scaling>
        <c:delete val="1"/>
        <c:axPos val="b"/>
        <c:majorGridlines/>
        <c:numFmt formatCode="General" sourceLinked="1"/>
        <c:majorTickMark val="out"/>
        <c:minorTickMark val="none"/>
        <c:tickLblPos val="nextTo"/>
        <c:crossAx val="198780416"/>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146.61556121883658</c:v>
                </c:pt>
                <c:pt idx="1">
                  <c:v>14.745055872093022</c:v>
                </c:pt>
                <c:pt idx="2">
                  <c:v>123.44782358316895</c:v>
                </c:pt>
                <c:pt idx="3">
                  <c:v>91.042383525641029</c:v>
                </c:pt>
                <c:pt idx="4">
                  <c:v>100.8724771722365</c:v>
                </c:pt>
                <c:pt idx="5">
                  <c:v>34.049316470588238</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12.217963434903048</c:v>
                </c:pt>
                <c:pt idx="1">
                  <c:v>1.2287546560077518</c:v>
                </c:pt>
                <c:pt idx="2">
                  <c:v>10.287318631930747</c:v>
                </c:pt>
                <c:pt idx="3">
                  <c:v>7.5868652938034193</c:v>
                </c:pt>
                <c:pt idx="4">
                  <c:v>8.4060397643530411</c:v>
                </c:pt>
                <c:pt idx="5">
                  <c:v>2.8374430392156866</c:v>
                </c:pt>
              </c:numCache>
            </c:numRef>
          </c:val>
        </c:ser>
        <c:dLbls>
          <c:showLegendKey val="0"/>
          <c:showVal val="0"/>
          <c:showCatName val="0"/>
          <c:showSerName val="0"/>
          <c:showPercent val="0"/>
          <c:showBubbleSize val="0"/>
        </c:dLbls>
        <c:gapWidth val="150"/>
        <c:shape val="cylinder"/>
        <c:axId val="117186560"/>
        <c:axId val="38696576"/>
        <c:axId val="0"/>
      </c:bar3DChart>
      <c:catAx>
        <c:axId val="11718656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8696576"/>
        <c:crosses val="autoZero"/>
        <c:auto val="1"/>
        <c:lblAlgn val="ctr"/>
        <c:lblOffset val="100"/>
        <c:noMultiLvlLbl val="0"/>
      </c:catAx>
      <c:valAx>
        <c:axId val="38696576"/>
        <c:scaling>
          <c:orientation val="minMax"/>
        </c:scaling>
        <c:delete val="1"/>
        <c:axPos val="l"/>
        <c:numFmt formatCode="#,##0.00_ ;\-#,##0.00\ " sourceLinked="1"/>
        <c:majorTickMark val="out"/>
        <c:minorTickMark val="none"/>
        <c:tickLblPos val="nextTo"/>
        <c:crossAx val="117186560"/>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#,##0.0</c:formatCode>
                <c:ptCount val="3"/>
                <c:pt idx="0">
                  <c:v>48.1</c:v>
                </c:pt>
                <c:pt idx="1">
                  <c:v>51.7</c:v>
                </c:pt>
                <c:pt idx="2">
                  <c:v>51.5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7557920914770166"/>
          <c:y val="0.16560028020393716"/>
          <c:w val="0.40407048789450745"/>
          <c:h val="0.6687994395921256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#,##0.0</c:formatCode>
                <c:ptCount val="3"/>
                <c:pt idx="0">
                  <c:v>15.2</c:v>
                </c:pt>
                <c:pt idx="1">
                  <c:v>10.4</c:v>
                </c:pt>
                <c:pt idx="2">
                  <c:v>10.4</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1.6</c:v>
                </c:pt>
                <c:pt idx="1">
                  <c:v>1.7</c:v>
                </c:pt>
                <c:pt idx="2">
                  <c:v>1.7</c:v>
                </c:pt>
              </c:numCache>
            </c:numRef>
          </c:val>
        </c:ser>
        <c:dLbls>
          <c:showLegendKey val="0"/>
          <c:showVal val="0"/>
          <c:showCatName val="0"/>
          <c:showSerName val="0"/>
          <c:showPercent val="0"/>
          <c:showBubbleSize val="0"/>
        </c:dLbls>
        <c:gapWidth val="150"/>
        <c:shape val="cylinder"/>
        <c:axId val="42622464"/>
        <c:axId val="9024576"/>
        <c:axId val="0"/>
      </c:bar3DChart>
      <c:catAx>
        <c:axId val="4262246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9024576"/>
        <c:crosses val="autoZero"/>
        <c:auto val="1"/>
        <c:lblAlgn val="ctr"/>
        <c:lblOffset val="100"/>
        <c:noMultiLvlLbl val="0"/>
      </c:catAx>
      <c:valAx>
        <c:axId val="9024576"/>
        <c:scaling>
          <c:orientation val="minMax"/>
        </c:scaling>
        <c:delete val="1"/>
        <c:axPos val="l"/>
        <c:numFmt formatCode="General" sourceLinked="1"/>
        <c:majorTickMark val="out"/>
        <c:minorTickMark val="none"/>
        <c:tickLblPos val="nextTo"/>
        <c:crossAx val="42622464"/>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0.6</c:v>
                </c:pt>
                <c:pt idx="1">
                  <c:v>0.7</c:v>
                </c:pt>
                <c:pt idx="2">
                  <c:v>0.6</c:v>
                </c:pt>
              </c:numCache>
            </c:numRef>
          </c:val>
        </c:ser>
        <c:dLbls>
          <c:showLegendKey val="0"/>
          <c:showVal val="0"/>
          <c:showCatName val="0"/>
          <c:showSerName val="0"/>
          <c:showPercent val="0"/>
          <c:showBubbleSize val="0"/>
        </c:dLbls>
        <c:gapWidth val="150"/>
        <c:axId val="116647424"/>
        <c:axId val="195531840"/>
      </c:barChart>
      <c:catAx>
        <c:axId val="11664742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95531840"/>
        <c:crosses val="autoZero"/>
        <c:auto val="1"/>
        <c:lblAlgn val="ctr"/>
        <c:lblOffset val="100"/>
        <c:noMultiLvlLbl val="0"/>
      </c:catAx>
      <c:valAx>
        <c:axId val="195531840"/>
        <c:scaling>
          <c:orientation val="minMax"/>
        </c:scaling>
        <c:delete val="1"/>
        <c:axPos val="l"/>
        <c:numFmt formatCode="General" sourceLinked="1"/>
        <c:majorTickMark val="out"/>
        <c:minorTickMark val="none"/>
        <c:tickLblPos val="nextTo"/>
        <c:crossAx val="116647424"/>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numFmt formatCode="#,##0.00" sourceLinked="0"/>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9691.5</c:v>
                </c:pt>
                <c:pt idx="1">
                  <c:v>4197.3999999999996</c:v>
                </c:pt>
                <c:pt idx="2">
                  <c:v>1823.2</c:v>
                </c:pt>
                <c:pt idx="3">
                  <c:v>4225</c:v>
                </c:pt>
                <c:pt idx="4">
                  <c:v>3126.2</c:v>
                </c:pt>
                <c:pt idx="5">
                  <c:v>846.5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10311</c:v>
                </c:pt>
                <c:pt idx="1">
                  <c:v>4189.6000000000004</c:v>
                </c:pt>
                <c:pt idx="2">
                  <c:v>1949.4</c:v>
                </c:pt>
                <c:pt idx="3">
                  <c:v>4353.2</c:v>
                </c:pt>
                <c:pt idx="4">
                  <c:v>3266.4</c:v>
                </c:pt>
                <c:pt idx="5">
                  <c:v>891.1</c:v>
                </c:pt>
              </c:numCache>
            </c:numRef>
          </c:val>
        </c:ser>
        <c:dLbls>
          <c:showLegendKey val="0"/>
          <c:showVal val="0"/>
          <c:showCatName val="0"/>
          <c:showSerName val="0"/>
          <c:showPercent val="0"/>
          <c:showBubbleSize val="0"/>
        </c:dLbls>
        <c:gapWidth val="150"/>
        <c:shape val="cylinder"/>
        <c:axId val="38498304"/>
        <c:axId val="71212352"/>
        <c:axId val="0"/>
      </c:bar3DChart>
      <c:catAx>
        <c:axId val="3849830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71212352"/>
        <c:crosses val="autoZero"/>
        <c:auto val="1"/>
        <c:lblAlgn val="ctr"/>
        <c:lblOffset val="100"/>
        <c:noMultiLvlLbl val="0"/>
      </c:catAx>
      <c:valAx>
        <c:axId val="71212352"/>
        <c:scaling>
          <c:orientation val="minMax"/>
        </c:scaling>
        <c:delete val="1"/>
        <c:axPos val="l"/>
        <c:numFmt formatCode="#,##0.0" sourceLinked="1"/>
        <c:majorTickMark val="out"/>
        <c:minorTickMark val="none"/>
        <c:tickLblPos val="nextTo"/>
        <c:crossAx val="38498304"/>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sz="1000" baseline="0"/>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0.1</c:v>
                </c:pt>
                <c:pt idx="1">
                  <c:v>0.1</c:v>
                </c:pt>
                <c:pt idx="2">
                  <c:v>0.1</c:v>
                </c:pt>
              </c:numCache>
            </c:numRef>
          </c:val>
        </c:ser>
        <c:dLbls>
          <c:showLegendKey val="0"/>
          <c:showVal val="0"/>
          <c:showCatName val="0"/>
          <c:showSerName val="0"/>
          <c:showPercent val="0"/>
          <c:showBubbleSize val="0"/>
        </c:dLbls>
        <c:gapWidth val="150"/>
        <c:axId val="117312512"/>
        <c:axId val="153242432"/>
      </c:barChart>
      <c:catAx>
        <c:axId val="117312512"/>
        <c:scaling>
          <c:orientation val="minMax"/>
        </c:scaling>
        <c:delete val="0"/>
        <c:axPos val="l"/>
        <c:majorTickMark val="out"/>
        <c:minorTickMark val="none"/>
        <c:tickLblPos val="nextTo"/>
        <c:txPr>
          <a:bodyPr/>
          <a:lstStyle/>
          <a:p>
            <a:pPr>
              <a:defRPr sz="1000"/>
            </a:pPr>
            <a:endParaRPr lang="ru-RU"/>
          </a:p>
        </c:txPr>
        <c:crossAx val="153242432"/>
        <c:crosses val="autoZero"/>
        <c:auto val="1"/>
        <c:lblAlgn val="ctr"/>
        <c:lblOffset val="100"/>
        <c:noMultiLvlLbl val="0"/>
      </c:catAx>
      <c:valAx>
        <c:axId val="153242432"/>
        <c:scaling>
          <c:orientation val="minMax"/>
        </c:scaling>
        <c:delete val="1"/>
        <c:axPos val="b"/>
        <c:numFmt formatCode="General" sourceLinked="1"/>
        <c:majorTickMark val="out"/>
        <c:minorTickMark val="none"/>
        <c:tickLblPos val="nextTo"/>
        <c:crossAx val="117312512"/>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 </c:v>
                </c:pt>
                <c:pt idx="2">
                  <c:v>2023 год</c:v>
                </c:pt>
              </c:strCache>
            </c:strRef>
          </c:cat>
          <c:val>
            <c:numRef>
              <c:f>Лист1!$B$2:$B$4</c:f>
              <c:numCache>
                <c:formatCode>General</c:formatCode>
                <c:ptCount val="3"/>
                <c:pt idx="0">
                  <c:v>5</c:v>
                </c:pt>
                <c:pt idx="1">
                  <c:v>5.6</c:v>
                </c:pt>
                <c:pt idx="2">
                  <c:v>5.5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16568013390133338"/>
          <c:y val="3.7062889441247568E-2"/>
          <c:w val="0.40650219192403036"/>
          <c:h val="0.86754841539598582"/>
        </c:manualLayout>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10003.700000000001</c:v>
                </c:pt>
                <c:pt idx="1">
                  <c:v>10569.5</c:v>
                </c:pt>
                <c:pt idx="2">
                  <c:v>10669.5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600873127029605"/>
          <c:y val="0.31704247976557914"/>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0.6</c:v>
                </c:pt>
                <c:pt idx="1">
                  <c:v>0.6</c:v>
                </c:pt>
                <c:pt idx="2">
                  <c:v>0.6</c:v>
                </c:pt>
              </c:numCache>
            </c:numRef>
          </c:val>
        </c:ser>
        <c:dLbls>
          <c:showLegendKey val="0"/>
          <c:showVal val="0"/>
          <c:showCatName val="0"/>
          <c:showSerName val="0"/>
          <c:showPercent val="0"/>
          <c:showBubbleSize val="0"/>
        </c:dLbls>
        <c:gapWidth val="150"/>
        <c:axId val="227424256"/>
        <c:axId val="148236544"/>
      </c:barChart>
      <c:catAx>
        <c:axId val="22742425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48236544"/>
        <c:crosses val="autoZero"/>
        <c:auto val="1"/>
        <c:lblAlgn val="ctr"/>
        <c:lblOffset val="100"/>
        <c:noMultiLvlLbl val="0"/>
      </c:catAx>
      <c:valAx>
        <c:axId val="148236544"/>
        <c:scaling>
          <c:orientation val="minMax"/>
        </c:scaling>
        <c:delete val="1"/>
        <c:axPos val="l"/>
        <c:numFmt formatCode="General" sourceLinked="1"/>
        <c:majorTickMark val="out"/>
        <c:minorTickMark val="none"/>
        <c:tickLblPos val="nextTo"/>
        <c:crossAx val="22742425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1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0.0</c:formatCode>
                <c:ptCount val="3"/>
                <c:pt idx="0">
                  <c:v>13.5</c:v>
                </c:pt>
                <c:pt idx="1">
                  <c:v>14</c:v>
                </c:pt>
                <c:pt idx="2">
                  <c:v>13.2</c:v>
                </c:pt>
              </c:numCache>
            </c:numRef>
          </c:val>
        </c:ser>
        <c:dLbls>
          <c:showLegendKey val="0"/>
          <c:showVal val="0"/>
          <c:showCatName val="0"/>
          <c:showSerName val="0"/>
          <c:showPercent val="0"/>
          <c:showBubbleSize val="0"/>
        </c:dLbls>
        <c:gapWidth val="150"/>
        <c:shape val="cylinder"/>
        <c:axId val="176066560"/>
        <c:axId val="148247616"/>
        <c:axId val="0"/>
      </c:bar3DChart>
      <c:catAx>
        <c:axId val="176066560"/>
        <c:scaling>
          <c:orientation val="minMax"/>
        </c:scaling>
        <c:delete val="0"/>
        <c:axPos val="b"/>
        <c:majorTickMark val="out"/>
        <c:minorTickMark val="none"/>
        <c:tickLblPos val="nextTo"/>
        <c:txPr>
          <a:bodyPr/>
          <a:lstStyle/>
          <a:p>
            <a:pPr>
              <a:defRPr sz="1100" b="1" i="0" baseline="0">
                <a:latin typeface="Times New Roman" panose="02020603050405020304" pitchFamily="18" charset="0"/>
              </a:defRPr>
            </a:pPr>
            <a:endParaRPr lang="ru-RU"/>
          </a:p>
        </c:txPr>
        <c:crossAx val="148247616"/>
        <c:crosses val="autoZero"/>
        <c:auto val="1"/>
        <c:lblAlgn val="ctr"/>
        <c:lblOffset val="100"/>
        <c:noMultiLvlLbl val="0"/>
      </c:catAx>
      <c:valAx>
        <c:axId val="148247616"/>
        <c:scaling>
          <c:orientation val="minMax"/>
        </c:scaling>
        <c:delete val="1"/>
        <c:axPos val="l"/>
        <c:numFmt formatCode="0.0" sourceLinked="1"/>
        <c:majorTickMark val="out"/>
        <c:minorTickMark val="none"/>
        <c:tickLblPos val="nextTo"/>
        <c:crossAx val="17606656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7.6</c:v>
                </c:pt>
                <c:pt idx="1">
                  <c:v>7.4</c:v>
                </c:pt>
                <c:pt idx="2">
                  <c:v>7.5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3.9</c:v>
                </c:pt>
                <c:pt idx="1">
                  <c:v>3</c:v>
                </c:pt>
                <c:pt idx="2">
                  <c:v>2.9</c:v>
                </c:pt>
              </c:numCache>
            </c:numRef>
          </c:val>
        </c:ser>
        <c:dLbls>
          <c:showLegendKey val="0"/>
          <c:showVal val="0"/>
          <c:showCatName val="0"/>
          <c:showSerName val="0"/>
          <c:showPercent val="0"/>
          <c:showBubbleSize val="0"/>
        </c:dLbls>
        <c:gapWidth val="100"/>
        <c:shape val="cylinder"/>
        <c:axId val="36364288"/>
        <c:axId val="9025728"/>
        <c:axId val="0"/>
      </c:bar3DChart>
      <c:valAx>
        <c:axId val="9025728"/>
        <c:scaling>
          <c:orientation val="minMax"/>
        </c:scaling>
        <c:delete val="1"/>
        <c:axPos val="l"/>
        <c:numFmt formatCode="General" sourceLinked="1"/>
        <c:majorTickMark val="out"/>
        <c:minorTickMark val="none"/>
        <c:tickLblPos val="nextTo"/>
        <c:crossAx val="36364288"/>
        <c:crosses val="autoZero"/>
        <c:crossBetween val="between"/>
      </c:valAx>
      <c:catAx>
        <c:axId val="3636428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9025728"/>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2.1</c:v>
                </c:pt>
                <c:pt idx="1">
                  <c:v>1.9</c:v>
                </c:pt>
                <c:pt idx="2">
                  <c:v>1.9</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0.9</c:v>
                </c:pt>
                <c:pt idx="1">
                  <c:v>0.9</c:v>
                </c:pt>
                <c:pt idx="2">
                  <c:v>1</c:v>
                </c:pt>
              </c:numCache>
            </c:numRef>
          </c:val>
        </c:ser>
        <c:dLbls>
          <c:showLegendKey val="0"/>
          <c:showVal val="0"/>
          <c:showCatName val="0"/>
          <c:showSerName val="0"/>
          <c:showPercent val="0"/>
          <c:showBubbleSize val="0"/>
        </c:dLbls>
        <c:gapWidth val="150"/>
        <c:shape val="cone"/>
        <c:axId val="280456704"/>
        <c:axId val="148239424"/>
        <c:axId val="38165632"/>
      </c:bar3DChart>
      <c:catAx>
        <c:axId val="28045670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8239424"/>
        <c:crosses val="autoZero"/>
        <c:auto val="1"/>
        <c:lblAlgn val="ctr"/>
        <c:lblOffset val="100"/>
        <c:noMultiLvlLbl val="0"/>
      </c:catAx>
      <c:valAx>
        <c:axId val="148239424"/>
        <c:scaling>
          <c:orientation val="minMax"/>
        </c:scaling>
        <c:delete val="1"/>
        <c:axPos val="l"/>
        <c:majorGridlines/>
        <c:numFmt formatCode="General" sourceLinked="1"/>
        <c:majorTickMark val="out"/>
        <c:minorTickMark val="none"/>
        <c:tickLblPos val="nextTo"/>
        <c:crossAx val="280456704"/>
        <c:crosses val="autoZero"/>
        <c:crossBetween val="between"/>
      </c:valAx>
      <c:serAx>
        <c:axId val="38165632"/>
        <c:scaling>
          <c:orientation val="minMax"/>
        </c:scaling>
        <c:delete val="1"/>
        <c:axPos val="b"/>
        <c:majorTickMark val="out"/>
        <c:minorTickMark val="none"/>
        <c:tickLblPos val="nextTo"/>
        <c:crossAx val="148239424"/>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0.3</c:v>
                </c:pt>
                <c:pt idx="1">
                  <c:v>0.4</c:v>
                </c:pt>
                <c:pt idx="2">
                  <c:v>0.3</c:v>
                </c:pt>
              </c:numCache>
            </c:numRef>
          </c:val>
        </c:ser>
        <c:dLbls>
          <c:showLegendKey val="0"/>
          <c:showVal val="0"/>
          <c:showCatName val="0"/>
          <c:showSerName val="0"/>
          <c:showPercent val="0"/>
          <c:showBubbleSize val="0"/>
        </c:dLbls>
        <c:gapWidth val="100"/>
        <c:shape val="cylinder"/>
        <c:axId val="304590336"/>
        <c:axId val="153240704"/>
        <c:axId val="0"/>
      </c:bar3DChart>
      <c:valAx>
        <c:axId val="153240704"/>
        <c:scaling>
          <c:orientation val="minMax"/>
        </c:scaling>
        <c:delete val="1"/>
        <c:axPos val="l"/>
        <c:numFmt formatCode="General" sourceLinked="1"/>
        <c:majorTickMark val="out"/>
        <c:minorTickMark val="none"/>
        <c:tickLblPos val="nextTo"/>
        <c:crossAx val="304590336"/>
        <c:crosses val="autoZero"/>
        <c:crossBetween val="between"/>
      </c:valAx>
      <c:catAx>
        <c:axId val="30459033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3240704"/>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259.89999999999998</c:v>
                </c:pt>
                <c:pt idx="1">
                  <c:v>73.099999999999994</c:v>
                </c:pt>
                <c:pt idx="2">
                  <c:v>26.8</c:v>
                </c:pt>
                <c:pt idx="3">
                  <c:v>113.7</c:v>
                </c:pt>
                <c:pt idx="4">
                  <c:v>42.8</c:v>
                </c:pt>
                <c:pt idx="5">
                  <c:v>11.4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0.5</c:v>
                </c:pt>
                <c:pt idx="1">
                  <c:v>1.7</c:v>
                </c:pt>
                <c:pt idx="2">
                  <c:v>2.7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2.9</c:v>
                </c:pt>
                <c:pt idx="1">
                  <c:v>22.1</c:v>
                </c:pt>
                <c:pt idx="2">
                  <c:v>20.100000000000001</c:v>
                </c:pt>
                <c:pt idx="3">
                  <c:v>0</c:v>
                </c:pt>
                <c:pt idx="4">
                  <c:v>0</c:v>
                </c:pt>
                <c:pt idx="5">
                  <c:v>0</c:v>
                </c:pt>
              </c:numCache>
            </c:numRef>
          </c:val>
        </c:ser>
        <c:dLbls>
          <c:showLegendKey val="0"/>
          <c:showVal val="0"/>
          <c:showCatName val="0"/>
          <c:showSerName val="0"/>
          <c:showPercent val="0"/>
          <c:showBubbleSize val="0"/>
        </c:dLbls>
        <c:gapWidth val="150"/>
        <c:shape val="pyramid"/>
        <c:axId val="345657856"/>
        <c:axId val="346043456"/>
        <c:axId val="0"/>
      </c:bar3DChart>
      <c:catAx>
        <c:axId val="34565785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46043456"/>
        <c:crosses val="autoZero"/>
        <c:auto val="1"/>
        <c:lblAlgn val="ctr"/>
        <c:lblOffset val="100"/>
        <c:noMultiLvlLbl val="0"/>
      </c:catAx>
      <c:valAx>
        <c:axId val="346043456"/>
        <c:scaling>
          <c:orientation val="minMax"/>
        </c:scaling>
        <c:delete val="1"/>
        <c:axPos val="l"/>
        <c:numFmt formatCode="General" sourceLinked="1"/>
        <c:majorTickMark val="out"/>
        <c:minorTickMark val="none"/>
        <c:tickLblPos val="nextTo"/>
        <c:crossAx val="345657856"/>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2007.9</c:v>
                </c:pt>
                <c:pt idx="2">
                  <c:v>0</c:v>
                </c:pt>
              </c:numCache>
            </c:numRef>
          </c:val>
        </c:ser>
        <c:ser>
          <c:idx val="1"/>
          <c:order val="1"/>
          <c:tx>
            <c:strRef>
              <c:f>Лист1!$C$1</c:f>
              <c:strCache>
                <c:ptCount val="1"/>
                <c:pt idx="0">
                  <c:v>Совет ГО "Вуктыл"</c:v>
                </c:pt>
              </c:strCache>
            </c:strRef>
          </c:tx>
          <c:spPr>
            <a:solidFill>
              <a:srgbClr val="0000FF"/>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347955041734473E-3"/>
                  <c:y val="0.14542948036689221"/>
                </c:manualLayout>
              </c:layout>
              <c:showLegendKey val="0"/>
              <c:showVal val="1"/>
              <c:showCatName val="0"/>
              <c:showSerName val="0"/>
              <c:showPercent val="0"/>
              <c:showBubbleSize val="0"/>
            </c:dLbl>
            <c:dLbl>
              <c:idx val="1"/>
              <c:layout>
                <c:manualLayout>
                  <c:x val="4.1127417954874993E-3"/>
                  <c:y val="0.42324363392659353"/>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103334.2</c:v>
                </c:pt>
                <c:pt idx="1">
                  <c:v>196672.5</c:v>
                </c:pt>
                <c:pt idx="2">
                  <c:v>59.7</c:v>
                </c:pt>
              </c:numCache>
            </c:numRef>
          </c:val>
        </c:ser>
        <c:ser>
          <c:idx val="3"/>
          <c:order val="3"/>
          <c:tx>
            <c:strRef>
              <c:f>Лист1!$E$1</c:f>
              <c:strCache>
                <c:ptCount val="1"/>
                <c:pt idx="0">
                  <c:v>Управление образования АГО "Вуктыл"</c:v>
                </c:pt>
              </c:strCache>
            </c:strRef>
          </c:tx>
          <c:spPr>
            <a:solidFill>
              <a:srgbClr val="66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6.9572907073359603E-3"/>
                  <c:y val="7.9591690805542084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249413.4</c:v>
                </c:pt>
                <c:pt idx="1">
                  <c:v>66895.600000000006</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840</c:v>
                </c:pt>
                <c:pt idx="1">
                  <c:v>12450.1</c:v>
                </c:pt>
                <c:pt idx="2">
                  <c:v>0</c:v>
                </c:pt>
              </c:numCache>
            </c:numRef>
          </c:val>
        </c:ser>
        <c:dLbls>
          <c:showLegendKey val="0"/>
          <c:showVal val="0"/>
          <c:showCatName val="0"/>
          <c:showSerName val="0"/>
          <c:showPercent val="0"/>
          <c:showBubbleSize val="0"/>
        </c:dLbls>
        <c:gapWidth val="34"/>
        <c:gapDepth val="160"/>
        <c:shape val="cylinder"/>
        <c:axId val="308692992"/>
        <c:axId val="346044608"/>
        <c:axId val="0"/>
      </c:bar3DChart>
      <c:catAx>
        <c:axId val="308692992"/>
        <c:scaling>
          <c:orientation val="minMax"/>
        </c:scaling>
        <c:delete val="1"/>
        <c:axPos val="b"/>
        <c:majorTickMark val="out"/>
        <c:minorTickMark val="none"/>
        <c:tickLblPos val="nextTo"/>
        <c:crossAx val="346044608"/>
        <c:crosses val="autoZero"/>
        <c:auto val="1"/>
        <c:lblAlgn val="ctr"/>
        <c:lblOffset val="100"/>
        <c:noMultiLvlLbl val="0"/>
      </c:catAx>
      <c:valAx>
        <c:axId val="346044608"/>
        <c:scaling>
          <c:orientation val="minMax"/>
        </c:scaling>
        <c:delete val="1"/>
        <c:axPos val="l"/>
        <c:numFmt formatCode="#,##0.0" sourceLinked="1"/>
        <c:majorTickMark val="out"/>
        <c:minorTickMark val="none"/>
        <c:tickLblPos val="nextTo"/>
        <c:crossAx val="308692992"/>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2"/>
              <c:layout>
                <c:manualLayout>
                  <c:x val="-1.2499998632983629E-2"/>
                  <c:y val="4.198372783436895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 2019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1.2499889271665652E-2"/>
                  <c:y val="-6.297724465422350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48.8</c:v>
                </c:pt>
                <c:pt idx="2">
                  <c:v>34.5</c:v>
                </c:pt>
                <c:pt idx="3">
                  <c:v>51</c:v>
                </c:pt>
                <c:pt idx="4">
                  <c:v>39.200000000000003</c:v>
                </c:pt>
              </c:numCache>
            </c:numRef>
          </c:val>
        </c:ser>
        <c:ser>
          <c:idx val="4"/>
          <c:order val="4"/>
          <c:tx>
            <c:strRef>
              <c:f>Лист1!$F$1</c:f>
              <c:strCache>
                <c:ptCount val="1"/>
                <c:pt idx="0">
                  <c:v>2020 год (план)</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4.1666662109945086E-3"/>
                  <c:y val="4.1982074931697739E-3"/>
                </c:manualLayout>
              </c:layout>
              <c:showLegendKey val="0"/>
              <c:showVal val="1"/>
              <c:showCatName val="0"/>
              <c:showSerName val="0"/>
              <c:showPercent val="0"/>
              <c:showBubbleSize val="0"/>
            </c:dLbl>
            <c:dLbl>
              <c:idx val="4"/>
              <c:layout>
                <c:manualLayout>
                  <c:x val="2.7777774739963391E-3"/>
                  <c:y val="-1.04959319585921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formatCode="0.0">
                  <c:v>41</c:v>
                </c:pt>
              </c:numCache>
            </c:numRef>
          </c:val>
        </c:ser>
        <c:ser>
          <c:idx val="5"/>
          <c:order val="5"/>
          <c:tx>
            <c:strRef>
              <c:f>Лист1!$G$1</c:f>
              <c:strCache>
                <c:ptCount val="1"/>
                <c:pt idx="0">
                  <c:v>2021 год (план)</c:v>
                </c:pt>
              </c:strCache>
            </c:strRef>
          </c:tx>
          <c:invertIfNegative val="0"/>
          <c:dLbls>
            <c:dLbl>
              <c:idx val="1"/>
              <c:layout>
                <c:manualLayout>
                  <c:x val="1.5277776106979815E-2"/>
                  <c:y val="-4.1983727834368576E-3"/>
                </c:manualLayout>
              </c:layout>
              <c:showLegendKey val="0"/>
              <c:showVal val="1"/>
              <c:showCatName val="0"/>
              <c:showSerName val="0"/>
              <c:showPercent val="0"/>
              <c:showBubbleSize val="0"/>
            </c:dLbl>
            <c:dLbl>
              <c:idx val="2"/>
              <c:layout>
                <c:manualLayout>
                  <c:x val="5.5555549479926782E-3"/>
                  <c:y val="4.1983727834368186E-3"/>
                </c:manualLayout>
              </c:layout>
              <c:showLegendKey val="0"/>
              <c:showVal val="1"/>
              <c:showCatName val="0"/>
              <c:showSerName val="0"/>
              <c:showPercent val="0"/>
              <c:showBubbleSize val="0"/>
            </c:dLbl>
            <c:dLbl>
              <c:idx val="3"/>
              <c:layout>
                <c:manualLayout>
                  <c:x val="1.1111109895985356E-2"/>
                  <c:y val="-1.9242319635167159E-17"/>
                </c:manualLayout>
              </c:layout>
              <c:showLegendKey val="0"/>
              <c:showVal val="1"/>
              <c:showCatName val="0"/>
              <c:showSerName val="0"/>
              <c:showPercent val="0"/>
              <c:showBubbleSize val="0"/>
            </c:dLbl>
            <c:dLbl>
              <c:idx val="4"/>
              <c:layout>
                <c:manualLayout>
                  <c:x val="1.1111109895985356E-2"/>
                  <c:y val="-6.2977244654223502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Лист1!$G$2:$G$6</c:f>
              <c:numCache>
                <c:formatCode>General</c:formatCode>
                <c:ptCount val="5"/>
                <c:pt idx="1">
                  <c:v>53.5</c:v>
                </c:pt>
                <c:pt idx="2">
                  <c:v>42.7</c:v>
                </c:pt>
                <c:pt idx="3">
                  <c:v>58.4</c:v>
                </c:pt>
                <c:pt idx="4">
                  <c:v>42.6</c:v>
                </c:pt>
              </c:numCache>
            </c:numRef>
          </c:val>
        </c:ser>
        <c:dLbls>
          <c:showLegendKey val="0"/>
          <c:showVal val="0"/>
          <c:showCatName val="0"/>
          <c:showSerName val="0"/>
          <c:showPercent val="0"/>
          <c:showBubbleSize val="0"/>
        </c:dLbls>
        <c:gapWidth val="150"/>
        <c:shape val="cylinder"/>
        <c:axId val="347367424"/>
        <c:axId val="347328448"/>
        <c:axId val="0"/>
      </c:bar3DChart>
      <c:catAx>
        <c:axId val="347367424"/>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347328448"/>
        <c:crosses val="autoZero"/>
        <c:auto val="1"/>
        <c:lblAlgn val="ctr"/>
        <c:lblOffset val="100"/>
        <c:noMultiLvlLbl val="0"/>
      </c:catAx>
      <c:valAx>
        <c:axId val="347328448"/>
        <c:scaling>
          <c:orientation val="minMax"/>
        </c:scaling>
        <c:delete val="1"/>
        <c:axPos val="l"/>
        <c:numFmt formatCode="#,##0.00" sourceLinked="1"/>
        <c:majorTickMark val="out"/>
        <c:minorTickMark val="none"/>
        <c:tickLblPos val="nextTo"/>
        <c:crossAx val="347367424"/>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1653882146338348"/>
          <c:h val="0.22408732086460695"/>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2021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117998.1</c:v>
                </c:pt>
                <c:pt idx="1">
                  <c:v>65621.8</c:v>
                </c:pt>
                <c:pt idx="2">
                  <c:v>26626.400000000001</c:v>
                </c:pt>
                <c:pt idx="3">
                  <c:v>29581.7</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53487</c:v>
                </c:pt>
                <c:pt idx="1">
                  <c:v>42727</c:v>
                </c:pt>
                <c:pt idx="2">
                  <c:v>58363</c:v>
                </c:pt>
                <c:pt idx="3">
                  <c:v>42643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88.138385502471166</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70.345963756177923</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96.210873146622731</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70.181219110378919</c:v>
                </c:pt>
              </c:numCache>
            </c:numRef>
          </c:val>
        </c:ser>
        <c:dLbls>
          <c:showLegendKey val="0"/>
          <c:showVal val="0"/>
          <c:showCatName val="0"/>
          <c:showSerName val="0"/>
          <c:showPercent val="0"/>
          <c:showBubbleSize val="0"/>
        </c:dLbls>
        <c:gapWidth val="150"/>
        <c:shape val="pyramid"/>
        <c:axId val="304880128"/>
        <c:axId val="347330176"/>
        <c:axId val="0"/>
      </c:bar3DChart>
      <c:catAx>
        <c:axId val="304880128"/>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347330176"/>
        <c:crosses val="autoZero"/>
        <c:auto val="1"/>
        <c:lblAlgn val="ctr"/>
        <c:lblOffset val="100"/>
        <c:noMultiLvlLbl val="0"/>
      </c:catAx>
      <c:valAx>
        <c:axId val="347330176"/>
        <c:scaling>
          <c:orientation val="minMax"/>
        </c:scaling>
        <c:delete val="1"/>
        <c:axPos val="l"/>
        <c:numFmt formatCode="#,##0.0" sourceLinked="1"/>
        <c:majorTickMark val="out"/>
        <c:minorTickMark val="none"/>
        <c:tickLblPos val="nextTo"/>
        <c:crossAx val="304880128"/>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Лист1!$B$2:$B$3</c:f>
              <c:numCache>
                <c:formatCode>#,##0.00</c:formatCode>
                <c:ptCount val="2"/>
                <c:pt idx="0">
                  <c:v>340.1</c:v>
                </c:pt>
                <c:pt idx="1">
                  <c:v>1342.97</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Лист1!$C$2:$C$3</c:f>
              <c:numCache>
                <c:formatCode>#,##0.00</c:formatCode>
                <c:ptCount val="2"/>
                <c:pt idx="0">
                  <c:v>0</c:v>
                </c:pt>
                <c:pt idx="1">
                  <c:v>339.58</c:v>
                </c:pt>
              </c:numCache>
            </c:numRef>
          </c:val>
        </c:ser>
        <c:ser>
          <c:idx val="2"/>
          <c:order val="2"/>
          <c:tx>
            <c:strRef>
              <c:f>Лист1!$D$1</c:f>
              <c:strCache>
                <c:ptCount val="1"/>
                <c:pt idx="0">
                  <c:v>Образование</c:v>
                </c:pt>
              </c:strCache>
            </c:strRef>
          </c:tx>
          <c:spPr>
            <a:solidFill>
              <a:srgbClr val="66FF66"/>
            </a:solidFill>
          </c:spPr>
          <c:invertIfNegative val="0"/>
          <c:dLbls>
            <c:dLbl>
              <c:idx val="0"/>
              <c:layout>
                <c:manualLayout>
                  <c:x val="-7.2282496844612897E-3"/>
                  <c:y val="4.5117725937428139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Лист1!$D$2:$D$3</c:f>
              <c:numCache>
                <c:formatCode>#,##0.00</c:formatCode>
                <c:ptCount val="2"/>
                <c:pt idx="0">
                  <c:v>677.8</c:v>
                </c:pt>
                <c:pt idx="1">
                  <c:v>680.97</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Лист1!$E$2:$E$3</c:f>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Лист1!$F$2:$F$3</c:f>
              <c:numCache>
                <c:formatCode>#,##0.00</c:formatCode>
                <c:ptCount val="2"/>
                <c:pt idx="0">
                  <c:v>670.7</c:v>
                </c:pt>
                <c:pt idx="1">
                  <c:v>1342.58</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Лист1!$G$2:$G$3</c:f>
              <c:numCache>
                <c:formatCode>#,##0.00</c:formatCode>
                <c:ptCount val="2"/>
                <c:pt idx="0">
                  <c:v>1146.5</c:v>
                </c:pt>
                <c:pt idx="1">
                  <c:v>3573.66</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Лист1!$H$2:$H$3</c:f>
              <c:numCache>
                <c:formatCode>#,##0.00</c:formatCode>
                <c:ptCount val="2"/>
                <c:pt idx="0">
                  <c:v>1830</c:v>
                </c:pt>
                <c:pt idx="1">
                  <c:v>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Лист1!$I$2:$I$3</c:f>
            </c:numRef>
          </c:val>
        </c:ser>
        <c:ser>
          <c:idx val="8"/>
          <c:order val="8"/>
          <c:tx>
            <c:strRef>
              <c:f>Лист1!$J$1</c:f>
              <c:strCache>
                <c:ptCount val="1"/>
                <c:pt idx="0">
                  <c:v>Физическая культура и спорт</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Лист1!$J$2:$J$3</c:f>
            </c:numRef>
          </c:val>
        </c:ser>
        <c:dLbls>
          <c:showLegendKey val="0"/>
          <c:showVal val="0"/>
          <c:showCatName val="0"/>
          <c:showSerName val="0"/>
          <c:showPercent val="0"/>
          <c:showBubbleSize val="0"/>
        </c:dLbls>
        <c:gapWidth val="150"/>
        <c:shape val="box"/>
        <c:axId val="356295680"/>
        <c:axId val="308848320"/>
        <c:axId val="0"/>
      </c:bar3DChart>
      <c:catAx>
        <c:axId val="35629568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8848320"/>
        <c:crosses val="autoZero"/>
        <c:auto val="1"/>
        <c:lblAlgn val="ctr"/>
        <c:lblOffset val="100"/>
        <c:noMultiLvlLbl val="0"/>
      </c:catAx>
      <c:valAx>
        <c:axId val="308848320"/>
        <c:scaling>
          <c:orientation val="minMax"/>
        </c:scaling>
        <c:delete val="1"/>
        <c:axPos val="l"/>
        <c:numFmt formatCode="#,##0.00" sourceLinked="1"/>
        <c:majorTickMark val="out"/>
        <c:minorTickMark val="none"/>
        <c:tickLblPos val="nextTo"/>
        <c:crossAx val="356295680"/>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4665.1000000000004</c:v>
                </c:pt>
                <c:pt idx="1">
                  <c:v>7279.76</c:v>
                </c:pt>
              </c:numCache>
            </c:numRef>
          </c:val>
        </c:ser>
        <c:dLbls>
          <c:showLegendKey val="0"/>
          <c:showVal val="0"/>
          <c:showCatName val="0"/>
          <c:showSerName val="0"/>
          <c:showPercent val="0"/>
          <c:showBubbleSize val="0"/>
        </c:dLbls>
        <c:axId val="353893376"/>
        <c:axId val="347003648"/>
      </c:areaChart>
      <c:catAx>
        <c:axId val="353893376"/>
        <c:scaling>
          <c:orientation val="minMax"/>
        </c:scaling>
        <c:delete val="0"/>
        <c:axPos val="b"/>
        <c:numFmt formatCode="General" sourceLinked="1"/>
        <c:majorTickMark val="out"/>
        <c:minorTickMark val="none"/>
        <c:tickLblPos val="nextTo"/>
        <c:crossAx val="347003648"/>
        <c:crosses val="autoZero"/>
        <c:auto val="1"/>
        <c:lblAlgn val="ctr"/>
        <c:lblOffset val="100"/>
        <c:noMultiLvlLbl val="0"/>
      </c:catAx>
      <c:valAx>
        <c:axId val="347003648"/>
        <c:scaling>
          <c:orientation val="minMax"/>
        </c:scaling>
        <c:delete val="1"/>
        <c:axPos val="l"/>
        <c:numFmt formatCode="#,##0.00" sourceLinked="1"/>
        <c:majorTickMark val="out"/>
        <c:minorTickMark val="none"/>
        <c:tickLblPos val="nextTo"/>
        <c:crossAx val="353893376"/>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manualLayout>
          <c:layoutTarget val="inner"/>
          <c:xMode val="edge"/>
          <c:yMode val="edge"/>
          <c:x val="3.5838068368875625E-2"/>
          <c:y val="0.22645054080484703"/>
          <c:w val="0.91239583287608184"/>
          <c:h val="0.64264049529047584"/>
        </c:manualLayout>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dLbl>
              <c:idx val="1"/>
              <c:layout/>
              <c:tx>
                <c:rich>
                  <a:bodyPr/>
                  <a:lstStyle/>
                  <a:p>
                    <a:r>
                      <a:rPr lang="en-US" smtClean="0"/>
                      <a:t>1</a:t>
                    </a:r>
                    <a:r>
                      <a:rPr lang="ru-RU" smtClean="0"/>
                      <a:t>2</a:t>
                    </a:r>
                    <a:endParaRPr lang="en-US"/>
                  </a:p>
                </c:rich>
              </c:tx>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Лист1!$B$2:$B$3</c:f>
              <c:numCache>
                <c:formatCode>General</c:formatCode>
                <c:ptCount val="2"/>
                <c:pt idx="0">
                  <c:v>7</c:v>
                </c:pt>
                <c:pt idx="1">
                  <c:v>16</c:v>
                </c:pt>
              </c:numCache>
            </c:numRef>
          </c:val>
        </c:ser>
        <c:dLbls>
          <c:showLegendKey val="0"/>
          <c:showVal val="0"/>
          <c:showCatName val="0"/>
          <c:showSerName val="0"/>
          <c:showPercent val="0"/>
          <c:showBubbleSize val="0"/>
        </c:dLbls>
        <c:gapWidth val="150"/>
        <c:axId val="361902080"/>
        <c:axId val="308854080"/>
      </c:barChart>
      <c:catAx>
        <c:axId val="36190208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08854080"/>
        <c:crosses val="autoZero"/>
        <c:auto val="1"/>
        <c:lblAlgn val="ctr"/>
        <c:lblOffset val="100"/>
        <c:noMultiLvlLbl val="0"/>
      </c:catAx>
      <c:valAx>
        <c:axId val="308854080"/>
        <c:scaling>
          <c:orientation val="minMax"/>
        </c:scaling>
        <c:delete val="1"/>
        <c:axPos val="l"/>
        <c:numFmt formatCode="General" sourceLinked="1"/>
        <c:majorTickMark val="out"/>
        <c:minorTickMark val="none"/>
        <c:tickLblPos val="nextTo"/>
        <c:crossAx val="36190208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39.672951135051946</c:v>
                </c:pt>
                <c:pt idx="1">
                  <c:v>57.313269493844061</c:v>
                </c:pt>
                <c:pt idx="2">
                  <c:v>72.738805970149258</c:v>
                </c:pt>
                <c:pt idx="3">
                  <c:v>38.28671943711521</c:v>
                </c:pt>
                <c:pt idx="4">
                  <c:v>76.317757009345797</c:v>
                </c:pt>
                <c:pt idx="5">
                  <c:v>78.166666666666671</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37.2893420546364</c:v>
                </c:pt>
                <c:pt idx="1">
                  <c:v>57.41997264021888</c:v>
                </c:pt>
                <c:pt idx="2">
                  <c:v>68.02985074626865</c:v>
                </c:pt>
                <c:pt idx="3">
                  <c:v>37.159190853122247</c:v>
                </c:pt>
                <c:pt idx="4">
                  <c:v>73.04205607476635</c:v>
                </c:pt>
                <c:pt idx="5">
                  <c:v>74.254385964912274</c:v>
                </c:pt>
              </c:numCache>
            </c:numRef>
          </c:val>
        </c:ser>
        <c:dLbls>
          <c:showLegendKey val="0"/>
          <c:showVal val="0"/>
          <c:showCatName val="0"/>
          <c:showSerName val="0"/>
          <c:showPercent val="0"/>
          <c:showBubbleSize val="0"/>
        </c:dLbls>
        <c:gapWidth val="150"/>
        <c:shape val="box"/>
        <c:axId val="38860288"/>
        <c:axId val="39896768"/>
        <c:axId val="0"/>
      </c:bar3DChart>
      <c:catAx>
        <c:axId val="38860288"/>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39896768"/>
        <c:crosses val="autoZero"/>
        <c:auto val="1"/>
        <c:lblAlgn val="ctr"/>
        <c:lblOffset val="100"/>
        <c:noMultiLvlLbl val="0"/>
      </c:catAx>
      <c:valAx>
        <c:axId val="39896768"/>
        <c:scaling>
          <c:orientation val="minMax"/>
        </c:scaling>
        <c:delete val="1"/>
        <c:axPos val="b"/>
        <c:numFmt formatCode="#,##0.00" sourceLinked="1"/>
        <c:majorTickMark val="out"/>
        <c:minorTickMark val="none"/>
        <c:tickLblPos val="nextTo"/>
        <c:crossAx val="38860288"/>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Лист1!$D$2:$D$5</c:f>
              <c:numCache>
                <c:formatCode>#,##0.0</c:formatCode>
                <c:ptCount val="4"/>
                <c:pt idx="0" formatCode="General">
                  <c:v>12.9</c:v>
                </c:pt>
                <c:pt idx="1">
                  <c:v>12</c:v>
                </c:pt>
                <c:pt idx="2" formatCode="General">
                  <c:v>18.399999999999999</c:v>
                </c:pt>
                <c:pt idx="3" formatCode="General">
                  <c:v>17.399999999999999</c:v>
                </c:pt>
              </c:numCache>
            </c:numRef>
          </c:val>
        </c:ser>
        <c:dLbls>
          <c:showLegendKey val="0"/>
          <c:showVal val="0"/>
          <c:showCatName val="0"/>
          <c:showSerName val="0"/>
          <c:showPercent val="0"/>
          <c:showBubbleSize val="0"/>
        </c:dLbls>
        <c:gapWidth val="150"/>
        <c:shape val="cylinder"/>
        <c:axId val="113905152"/>
        <c:axId val="39854656"/>
        <c:axId val="0"/>
      </c:bar3DChart>
      <c:catAx>
        <c:axId val="113905152"/>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9854656"/>
        <c:crosses val="autoZero"/>
        <c:auto val="1"/>
        <c:lblAlgn val="ctr"/>
        <c:lblOffset val="100"/>
        <c:noMultiLvlLbl val="0"/>
      </c:catAx>
      <c:valAx>
        <c:axId val="39854656"/>
        <c:scaling>
          <c:orientation val="minMax"/>
        </c:scaling>
        <c:delete val="1"/>
        <c:axPos val="l"/>
        <c:numFmt formatCode="General" sourceLinked="1"/>
        <c:majorTickMark val="out"/>
        <c:minorTickMark val="none"/>
        <c:tickLblPos val="nextTo"/>
        <c:crossAx val="113905152"/>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Pt>
            <c:idx val="4"/>
            <c:bubble3D val="0"/>
            <c:spPr>
              <a:solidFill>
                <a:srgbClr val="0000FF"/>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Лист1!$A$2:$A$6</c:f>
              <c:strCache>
                <c:ptCount val="5"/>
                <c:pt idx="0">
                  <c:v>Дотации - 11,5%</c:v>
                </c:pt>
                <c:pt idx="1">
                  <c:v>Субсидии -26,6%</c:v>
                </c:pt>
                <c:pt idx="2">
                  <c:v>Субвенции - 58,9%</c:v>
                </c:pt>
                <c:pt idx="3">
                  <c:v>Иные МБТ - 3,0%</c:v>
                </c:pt>
                <c:pt idx="4">
                  <c:v>Прочие безвозмездные поступления - 0%</c:v>
                </c:pt>
              </c:strCache>
            </c:strRef>
          </c:cat>
          <c:val>
            <c:numRef>
              <c:f>Лист1!$B$2:$B$6</c:f>
              <c:numCache>
                <c:formatCode>#,##0.0</c:formatCode>
                <c:ptCount val="5"/>
                <c:pt idx="0">
                  <c:v>45747.199999999997</c:v>
                </c:pt>
                <c:pt idx="1">
                  <c:v>106275.7</c:v>
                </c:pt>
                <c:pt idx="2">
                  <c:v>235218.7</c:v>
                </c:pt>
                <c:pt idx="3">
                  <c:v>12093.2</c:v>
                </c:pt>
                <c:pt idx="4">
                  <c:v>59.7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9.7982940167141916E-2"/>
          <c:y val="0.66722050536266131"/>
          <c:w val="0.8338381640723046"/>
          <c:h val="0.3327794946373386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- 0,0%</c:v>
                </c:pt>
                <c:pt idx="1">
                  <c:v>Субсидии - 22,3%</c:v>
                </c:pt>
                <c:pt idx="2">
                  <c:v>Субвенции - 73,9%</c:v>
                </c:pt>
                <c:pt idx="3">
                  <c:v>Иные МБТ -3,8%</c:v>
                </c:pt>
              </c:strCache>
            </c:strRef>
          </c:cat>
          <c:val>
            <c:numRef>
              <c:f>Лист1!$B$2:$B$5</c:f>
              <c:numCache>
                <c:formatCode>General</c:formatCode>
                <c:ptCount val="4"/>
                <c:pt idx="0">
                  <c:v>21.5</c:v>
                </c:pt>
                <c:pt idx="1">
                  <c:v>71456.3</c:v>
                </c:pt>
                <c:pt idx="2">
                  <c:v>236449.8</c:v>
                </c:pt>
                <c:pt idx="3">
                  <c:v>12093.2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- 0,1%</c:v>
                </c:pt>
                <c:pt idx="1">
                  <c:v>Субсидии - 22,2%</c:v>
                </c:pt>
                <c:pt idx="2">
                  <c:v>Субвенции - 73,9%</c:v>
                </c:pt>
                <c:pt idx="3">
                  <c:v>Иные МБТ -3,8%</c:v>
                </c:pt>
              </c:strCache>
            </c:strRef>
          </c:cat>
          <c:val>
            <c:numRef>
              <c:f>Лист1!$B$2:$B$5</c:f>
              <c:numCache>
                <c:formatCode>General</c:formatCode>
                <c:ptCount val="4"/>
                <c:pt idx="0">
                  <c:v>192</c:v>
                </c:pt>
                <c:pt idx="1">
                  <c:v>71138.3</c:v>
                </c:pt>
                <c:pt idx="2">
                  <c:v>236699.9</c:v>
                </c:pt>
                <c:pt idx="3">
                  <c:v>12093.2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smtClean="0">
              <a:solidFill>
                <a:srgbClr val="FF0000"/>
              </a:solidFill>
              <a:latin typeface="Times New Roman" panose="02020603050405020304" pitchFamily="18" charset="0"/>
            </a:rPr>
            <a:t>32,9</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9649161" custLinFactNeighborX="34566" custLinFactNeighborY="-19020"/>
      <dgm:spPr/>
    </dgm:pt>
    <dgm:pt modelId="{6257450A-7852-42A2-AEAF-5FF90899BBCA}" type="pres">
      <dgm:prSet presAssocID="{0D995BAB-EBB8-43E8-9A0D-3D3A7C1982DE}" presName="txNode1" presStyleLbl="revTx" presStyleIdx="0" presStyleCnt="1" custLinFactNeighborX="-20749" custLinFactNeighborY="83333">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777DA5F9-2C25-4183-820E-CBEA292AA657}" type="presOf" srcId="{0D995BAB-EBB8-43E8-9A0D-3D3A7C1982DE}" destId="{6257450A-7852-42A2-AEAF-5FF90899BBCA}" srcOrd="0" destOrd="0" presId="urn:microsoft.com/office/officeart/2009/3/layout/DescendingProcess"/>
    <dgm:cxn modelId="{6B7C486F-D22E-4C43-A335-A2CB92B203B5}" type="presOf" srcId="{8F8F58F7-406D-4954-B6B3-8398E2F2DD10}" destId="{688F57F5-6312-447A-A778-AD325DE2D80F}" srcOrd="0" destOrd="0" presId="urn:microsoft.com/office/officeart/2009/3/layout/DescendingProcess"/>
    <dgm:cxn modelId="{90B83CF7-C08D-4205-9BB9-981143498220}" type="presParOf" srcId="{688F57F5-6312-447A-A778-AD325DE2D80F}" destId="{ED23B688-E682-4582-ACB7-7838D3CAF302}" srcOrd="0" destOrd="0" presId="urn:microsoft.com/office/officeart/2009/3/layout/DescendingProcess"/>
    <dgm:cxn modelId="{FC1E293D-919C-44E2-8020-8C5845F74742}"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38,4</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39A67259-B72F-4326-A5A8-560CA5FB8010}">
      <dgm:prSet phldrT="[Текст]" custT="1"/>
      <dgm:spPr/>
      <dgm:t>
        <a:bodyPr/>
        <a:lstStyle/>
        <a:p>
          <a:r>
            <a:rPr lang="ru-RU" sz="1000" b="1" i="1" baseline="0" dirty="0" smtClean="0">
              <a:solidFill>
                <a:srgbClr val="FF0000"/>
              </a:solidFill>
              <a:latin typeface="Times New Roman" panose="02020603050405020304" pitchFamily="18" charset="0"/>
            </a:rPr>
            <a:t>37,4</a:t>
          </a:r>
          <a:endParaRPr lang="ru-RU" sz="1000" b="1" i="1" baseline="0" dirty="0">
            <a:solidFill>
              <a:srgbClr val="FF0000"/>
            </a:solidFill>
            <a:latin typeface="Times New Roman" panose="02020603050405020304" pitchFamily="18" charset="0"/>
          </a:endParaRPr>
        </a:p>
      </dgm:t>
    </dgm:pt>
    <dgm:pt modelId="{65F22EC0-79B3-4B57-A3C8-D3BAD64E7C54}" type="parTrans" cxnId="{5BDD3BDB-D86C-4F32-ACE6-9E8FFD48C188}">
      <dgm:prSet/>
      <dgm:spPr/>
      <dgm:t>
        <a:bodyPr/>
        <a:lstStyle/>
        <a:p>
          <a:endParaRPr lang="ru-RU"/>
        </a:p>
      </dgm:t>
    </dgm:pt>
    <dgm:pt modelId="{CCFAC1E3-96AC-4BA4-BF2E-8F57D1825ECB}" type="sibTrans" cxnId="{5BDD3BDB-D86C-4F32-ACE6-9E8FFD48C188}">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9814239" custLinFactNeighborX="5495" custLinFactNeighborY="-5119"/>
      <dgm:spPr/>
    </dgm:pt>
    <dgm:pt modelId="{6257450A-7852-42A2-AEAF-5FF90899BBCA}" type="pres">
      <dgm:prSet presAssocID="{0D995BAB-EBB8-43E8-9A0D-3D3A7C1982DE}" presName="txNode1" presStyleLbl="revTx" presStyleIdx="0" presStyleCnt="2" custLinFactX="-43845" custLinFactY="100000" custLinFactNeighborX="-100000" custLinFactNeighborY="108333">
        <dgm:presLayoutVars>
          <dgm:bulletEnabled val="1"/>
        </dgm:presLayoutVars>
      </dgm:prSet>
      <dgm:spPr/>
      <dgm:t>
        <a:bodyPr/>
        <a:lstStyle/>
        <a:p>
          <a:endParaRPr lang="ru-RU"/>
        </a:p>
      </dgm:t>
    </dgm:pt>
    <dgm:pt modelId="{BC116A1B-2810-478B-8E3B-673204C565D5}" type="pres">
      <dgm:prSet presAssocID="{39A67259-B72F-4326-A5A8-560CA5FB8010}" presName="txNode2" presStyleLbl="revTx" presStyleIdx="1" presStyleCnt="2" custLinFactNeighborX="23858" custLinFactNeighborY="-66666">
        <dgm:presLayoutVars>
          <dgm:bulletEnabled val="1"/>
        </dgm:presLayoutVars>
      </dgm:prSet>
      <dgm:spPr/>
      <dgm:t>
        <a:bodyPr/>
        <a:lstStyle/>
        <a:p>
          <a:endParaRPr lang="ru-RU"/>
        </a:p>
      </dgm:t>
    </dgm:pt>
  </dgm:ptLst>
  <dgm:cxnLst>
    <dgm:cxn modelId="{BE74C2D8-BFEE-4D91-A8C1-D8748810245E}" type="presOf" srcId="{39A67259-B72F-4326-A5A8-560CA5FB8010}" destId="{BC116A1B-2810-478B-8E3B-673204C565D5}" srcOrd="0" destOrd="0" presId="urn:microsoft.com/office/officeart/2009/3/layout/DescendingProcess"/>
    <dgm:cxn modelId="{5BDD3BDB-D86C-4F32-ACE6-9E8FFD48C188}" srcId="{8F8F58F7-406D-4954-B6B3-8398E2F2DD10}" destId="{39A67259-B72F-4326-A5A8-560CA5FB8010}" srcOrd="1" destOrd="0" parTransId="{65F22EC0-79B3-4B57-A3C8-D3BAD64E7C54}" sibTransId="{CCFAC1E3-96AC-4BA4-BF2E-8F57D1825ECB}"/>
    <dgm:cxn modelId="{A3D2E21B-AA6B-48F3-8920-5AE3FE452AAE}" srcId="{8F8F58F7-406D-4954-B6B3-8398E2F2DD10}" destId="{0D995BAB-EBB8-43E8-9A0D-3D3A7C1982DE}" srcOrd="0" destOrd="0" parTransId="{701D132B-F77F-4758-BC52-FF387860034A}" sibTransId="{FB965533-AB23-4941-B87C-A9A6D591016A}"/>
    <dgm:cxn modelId="{352FC043-9096-461D-BC5F-CBC211A6A4F0}" type="presOf" srcId="{0D995BAB-EBB8-43E8-9A0D-3D3A7C1982DE}" destId="{6257450A-7852-42A2-AEAF-5FF90899BBCA}" srcOrd="0" destOrd="0" presId="urn:microsoft.com/office/officeart/2009/3/layout/DescendingProcess"/>
    <dgm:cxn modelId="{0AD846B7-6D8A-4CA0-A464-7CD28D992B22}" type="presOf" srcId="{8F8F58F7-406D-4954-B6B3-8398E2F2DD10}" destId="{688F57F5-6312-447A-A778-AD325DE2D80F}" srcOrd="0" destOrd="0" presId="urn:microsoft.com/office/officeart/2009/3/layout/DescendingProcess"/>
    <dgm:cxn modelId="{FC1B2D93-4508-4048-810B-2556756A2B8D}" type="presParOf" srcId="{688F57F5-6312-447A-A778-AD325DE2D80F}" destId="{ED23B688-E682-4582-ACB7-7838D3CAF302}" srcOrd="0" destOrd="0" presId="urn:microsoft.com/office/officeart/2009/3/layout/DescendingProcess"/>
    <dgm:cxn modelId="{EDE247C1-95CF-43B4-8C5A-085366551328}" type="presParOf" srcId="{688F57F5-6312-447A-A778-AD325DE2D80F}" destId="{6257450A-7852-42A2-AEAF-5FF90899BBCA}" srcOrd="1" destOrd="0" presId="urn:microsoft.com/office/officeart/2009/3/layout/DescendingProcess"/>
    <dgm:cxn modelId="{2A632D43-B5E4-40E1-96F5-B004CF71E630}" type="presParOf" srcId="{688F57F5-6312-447A-A778-AD325DE2D80F}" destId="{BC116A1B-2810-478B-8E3B-673204C565D5}" srcOrd="2" destOrd="0" presId="urn:microsoft.com/office/officeart/2009/3/layout/Descending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32,0</a:t>
          </a:r>
          <a:endParaRPr lang="ru-RU" sz="1000" b="1" i="1" baseline="0" dirty="0">
            <a:solidFill>
              <a:srgbClr val="FF0000"/>
            </a:solidFill>
            <a:latin typeface="Times New Roman" panose="02020603050405020304" pitchFamily="18" charset="0"/>
          </a:endParaRPr>
        </a:p>
      </dgm:t>
    </dgm:pt>
    <dgm:pt modelId="{FB965533-AB23-4941-B87C-A9A6D591016A}" type="sibTrans" cxnId="{A3D2E21B-AA6B-48F3-8920-5AE3FE452AAE}">
      <dgm:prSet/>
      <dgm:spPr/>
      <dgm:t>
        <a:bodyPr/>
        <a:lstStyle/>
        <a:p>
          <a:endParaRPr lang="ru-RU"/>
        </a:p>
      </dgm:t>
    </dgm:pt>
    <dgm:pt modelId="{701D132B-F77F-4758-BC52-FF387860034A}" type="par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7775784" custLinFactNeighborX="-11671" custLinFactNeighborY="526"/>
      <dgm:spPr/>
    </dgm:pt>
    <dgm:pt modelId="{6257450A-7852-42A2-AEAF-5FF90899BBCA}" type="pres">
      <dgm:prSet presAssocID="{0D995BAB-EBB8-43E8-9A0D-3D3A7C1982DE}" presName="txNode1" presStyleLbl="revTx" presStyleIdx="0" presStyleCnt="1" custLinFactX="-19029" custLinFactY="200000" custLinFactNeighborX="-100000" custLinFactNeighborY="300000">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01E91E67-4E07-427F-9697-6B723E955DA5}" type="presOf" srcId="{8F8F58F7-406D-4954-B6B3-8398E2F2DD10}" destId="{688F57F5-6312-447A-A778-AD325DE2D80F}" srcOrd="0" destOrd="0" presId="urn:microsoft.com/office/officeart/2009/3/layout/DescendingProcess"/>
    <dgm:cxn modelId="{149BC959-BB35-4424-A220-742942424C96}" type="presOf" srcId="{0D995BAB-EBB8-43E8-9A0D-3D3A7C1982DE}" destId="{6257450A-7852-42A2-AEAF-5FF90899BBCA}" srcOrd="0" destOrd="0" presId="urn:microsoft.com/office/officeart/2009/3/layout/DescendingProcess"/>
    <dgm:cxn modelId="{F2FE2513-490E-4C6E-AE9D-326767368AF4}" type="presParOf" srcId="{688F57F5-6312-447A-A778-AD325DE2D80F}" destId="{ED23B688-E682-4582-ACB7-7838D3CAF302}" srcOrd="0" destOrd="0" presId="urn:microsoft.com/office/officeart/2009/3/layout/DescendingProcess"/>
    <dgm:cxn modelId="{A8A87B94-2CC6-4045-AE84-9EC591C5FEF5}"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9A8F11-C673-4E85-91A5-CFF718025ADC}">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CC8FBA1-8B28-48D7-AE1E-C295164F3EFA}" type="parTrans" cxnId="{088959D4-D622-4131-BEA1-B80C74F1DE52}">
      <dgm:prSet/>
      <dgm:spPr/>
      <dgm:t>
        <a:bodyPr/>
        <a:lstStyle/>
        <a:p>
          <a:endParaRPr lang="ru-RU"/>
        </a:p>
      </dgm:t>
    </dgm:pt>
    <dgm:pt modelId="{B153F3AB-9E74-4ABD-85EB-7BD141759425}" type="sibTrans" cxnId="{088959D4-D622-4131-BEA1-B80C74F1DE52}">
      <dgm:prSet/>
      <dgm:spPr/>
      <dgm:t>
        <a:bodyPr/>
        <a:lstStyle/>
        <a:p>
          <a:endParaRPr lang="ru-RU"/>
        </a:p>
      </dgm:t>
    </dgm:pt>
    <dgm:pt modelId="{9B2D6C17-CC13-429F-8221-B5203C22E9B1}">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E55A15FF-0B67-4B61-9009-9162E96E68F1}" type="parTrans" cxnId="{4A386EE9-4B5A-4892-8E5A-B08307DB5933}">
      <dgm:prSet/>
      <dgm:spPr/>
      <dgm:t>
        <a:bodyPr/>
        <a:lstStyle/>
        <a:p>
          <a:endParaRPr lang="ru-RU"/>
        </a:p>
      </dgm:t>
    </dgm:pt>
    <dgm:pt modelId="{A355E5D8-0847-4323-B186-74917B04B989}" type="sibTrans" cxnId="{4A386EE9-4B5A-4892-8E5A-B08307DB5933}">
      <dgm:prSet/>
      <dgm:spPr/>
      <dgm:t>
        <a:bodyPr/>
        <a:lstStyle/>
        <a:p>
          <a:endParaRPr lang="ru-RU"/>
        </a:p>
      </dgm:t>
    </dgm:pt>
    <dgm:pt modelId="{E283BCEF-8258-43E5-B10C-D5A8BA5AE789}">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399BC3F-7047-4F30-92E4-1B14E1AB01C9}" type="parTrans" cxnId="{86893BBE-08E1-440F-926E-58BDD86FDA22}">
      <dgm:prSet/>
      <dgm:spPr/>
      <dgm:t>
        <a:bodyPr/>
        <a:lstStyle/>
        <a:p>
          <a:endParaRPr lang="ru-RU"/>
        </a:p>
      </dgm:t>
    </dgm:pt>
    <dgm:pt modelId="{B5F36580-A1B7-4F45-8BE6-0C0142478F01}" type="sibTrans" cxnId="{86893BBE-08E1-440F-926E-58BDD86FDA22}">
      <dgm:prSet/>
      <dgm:spPr/>
      <dgm:t>
        <a:bodyPr/>
        <a:lstStyle/>
        <a:p>
          <a:endParaRPr lang="ru-RU"/>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3E011C21-0E5A-4520-A5AE-99A3A3CA8040}" type="pres">
      <dgm:prSet presAssocID="{B99A8F11-C673-4E85-91A5-CFF718025ADC}" presName="boxAndChildren" presStyleCnt="0"/>
      <dgm:spPr/>
    </dgm:pt>
    <dgm:pt modelId="{846D7704-EB9B-4264-8662-58627DE68848}" type="pres">
      <dgm:prSet presAssocID="{B99A8F11-C673-4E85-91A5-CFF718025ADC}" presName="parentTextBox" presStyleLbl="node1" presStyleIdx="0" presStyleCnt="8"/>
      <dgm:spPr/>
      <dgm:t>
        <a:bodyPr/>
        <a:lstStyle/>
        <a:p>
          <a:endParaRPr lang="ru-RU"/>
        </a:p>
      </dgm:t>
    </dgm:pt>
    <dgm:pt modelId="{66758A18-A67E-4FBF-AE54-249495D21549}" type="pres">
      <dgm:prSet presAssocID="{B5F36580-A1B7-4F45-8BE6-0C0142478F01}" presName="sp" presStyleCnt="0"/>
      <dgm:spPr/>
    </dgm:pt>
    <dgm:pt modelId="{BF1C3E1A-94E8-4C3E-9222-5C5FE0F577F2}" type="pres">
      <dgm:prSet presAssocID="{E283BCEF-8258-43E5-B10C-D5A8BA5AE789}" presName="arrowAndChildren" presStyleCnt="0"/>
      <dgm:spPr/>
    </dgm:pt>
    <dgm:pt modelId="{C68FD0A8-9F4F-49D7-9B8A-994B16B4D269}" type="pres">
      <dgm:prSet presAssocID="{E283BCEF-8258-43E5-B10C-D5A8BA5AE789}" presName="parentTextArrow" presStyleLbl="node1" presStyleIdx="1" presStyleCnt="8"/>
      <dgm:spPr/>
      <dgm:t>
        <a:bodyPr/>
        <a:lstStyle/>
        <a:p>
          <a:endParaRPr lang="ru-RU"/>
        </a:p>
      </dgm:t>
    </dgm:pt>
    <dgm:pt modelId="{96EBAB82-63F7-4F94-990C-91C8E1F81E30}" type="pres">
      <dgm:prSet presAssocID="{A355E5D8-0847-4323-B186-74917B04B989}" presName="sp" presStyleCnt="0"/>
      <dgm:spPr/>
    </dgm:pt>
    <dgm:pt modelId="{D5E81CCA-85C1-4FF2-9C5F-0ECAE1EA0913}" type="pres">
      <dgm:prSet presAssocID="{9B2D6C17-CC13-429F-8221-B5203C22E9B1}" presName="arrowAndChildren" presStyleCnt="0"/>
      <dgm:spPr/>
    </dgm:pt>
    <dgm:pt modelId="{1DB71B2E-7ACB-4348-8D89-D0840CE47087}" type="pres">
      <dgm:prSet presAssocID="{9B2D6C17-CC13-429F-8221-B5203C22E9B1}" presName="parentTextArrow" presStyleLbl="node1" presStyleIdx="2" presStyleCnt="8"/>
      <dgm:spPr/>
      <dgm:t>
        <a:bodyPr/>
        <a:lstStyle/>
        <a:p>
          <a:endParaRPr lang="ru-RU"/>
        </a:p>
      </dgm:t>
    </dgm:pt>
    <dgm:pt modelId="{5C02815D-E775-445A-9EE2-2ADEB36DD640}" type="pres">
      <dgm:prSet presAssocID="{016CE1D4-2873-4B2E-A318-3B8F1391454A}" presName="sp" presStyleCnt="0"/>
      <dgm:spPr/>
    </dgm:pt>
    <dgm:pt modelId="{855C7E13-A4FC-4DA9-840E-DAE3CFE0431C}" type="pres">
      <dgm:prSet presAssocID="{AC240C9E-6F3A-4251-8007-8DC9A164B9D3}" presName="arrowAndChildren" presStyleCnt="0"/>
      <dgm:spPr/>
    </dgm:pt>
    <dgm:pt modelId="{5F6DAEF7-0492-446E-B6A8-D5E6B0C7AD6F}" type="pres">
      <dgm:prSet presAssocID="{AC240C9E-6F3A-4251-8007-8DC9A164B9D3}" presName="parentTextArrow" presStyleLbl="node1" presStyleIdx="3" presStyleCnt="8"/>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4" presStyleCnt="8"/>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5" presStyleCnt="8"/>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6" presStyleCnt="8"/>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7" presStyleCnt="8" custLinFactNeighborX="1770" custLinFactNeighborY="-6458"/>
      <dgm:spPr/>
      <dgm:t>
        <a:bodyPr/>
        <a:lstStyle/>
        <a:p>
          <a:endParaRPr lang="ru-RU"/>
        </a:p>
      </dgm:t>
    </dgm:pt>
  </dgm:ptLst>
  <dgm:cxnLst>
    <dgm:cxn modelId="{45460C21-631C-4F5D-8F5F-79E7263EC477}" srcId="{60B595A4-CE0A-4036-BFEB-6371B6F001D7}" destId="{80D198DF-4638-42F5-A50C-A4CB23DC4598}" srcOrd="1" destOrd="0" parTransId="{9D8537EB-F92F-47E6-B38F-62718152401B}" sibTransId="{5E65582F-E134-419A-A169-10716721B140}"/>
    <dgm:cxn modelId="{088959D4-D622-4131-BEA1-B80C74F1DE52}" srcId="{60B595A4-CE0A-4036-BFEB-6371B6F001D7}" destId="{B99A8F11-C673-4E85-91A5-CFF718025ADC}" srcOrd="7" destOrd="0" parTransId="{ACC8FBA1-8B28-48D7-AE1E-C295164F3EFA}" sibTransId="{B153F3AB-9E74-4ABD-85EB-7BD141759425}"/>
    <dgm:cxn modelId="{45529171-FE3D-4406-8ABB-579A336042D4}" type="presOf" srcId="{979845B9-1248-4ED9-9C31-B4672ACE4A44}" destId="{10C5B8AD-F987-4E0A-A2BC-BAD6057DF82B}" srcOrd="0" destOrd="0" presId="urn:microsoft.com/office/officeart/2005/8/layout/process4"/>
    <dgm:cxn modelId="{9D61A1FC-CE2B-4E72-B47A-92B700AFBE4F}" type="presOf" srcId="{B9F0D1A7-A24A-4A8A-A451-5FA3D3FA8303}" destId="{93F8E0FC-A102-433C-9806-0F2E6368BF77}" srcOrd="0" destOrd="0" presId="urn:microsoft.com/office/officeart/2005/8/layout/process4"/>
    <dgm:cxn modelId="{3951DF1B-4F58-49D9-84C0-DA8C1CF60DF1}" type="presOf" srcId="{E283BCEF-8258-43E5-B10C-D5A8BA5AE789}" destId="{C68FD0A8-9F4F-49D7-9B8A-994B16B4D269}"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5B3F77EF-4EED-4F33-B5A4-657CD887F9D3}" type="presOf" srcId="{9B2D6C17-CC13-429F-8221-B5203C22E9B1}" destId="{1DB71B2E-7ACB-4348-8D89-D0840CE47087}" srcOrd="0" destOrd="0" presId="urn:microsoft.com/office/officeart/2005/8/layout/process4"/>
    <dgm:cxn modelId="{5D8E7ABC-EB16-4E04-8C2D-6D63B59EE5D2}" srcId="{60B595A4-CE0A-4036-BFEB-6371B6F001D7}" destId="{760A7ABF-66E0-4229-954F-685423DF5A40}" srcOrd="0" destOrd="0" parTransId="{CA4881F6-BDC9-4F9F-93EA-07D3BC63ECB6}" sibTransId="{75FB94C3-9974-4F31-BDBF-C9D0FA135B5E}"/>
    <dgm:cxn modelId="{86893BBE-08E1-440F-926E-58BDD86FDA22}" srcId="{60B595A4-CE0A-4036-BFEB-6371B6F001D7}" destId="{E283BCEF-8258-43E5-B10C-D5A8BA5AE789}" srcOrd="6" destOrd="0" parTransId="{7399BC3F-7047-4F30-92E4-1B14E1AB01C9}" sibTransId="{B5F36580-A1B7-4F45-8BE6-0C0142478F01}"/>
    <dgm:cxn modelId="{4A386EE9-4B5A-4892-8E5A-B08307DB5933}" srcId="{60B595A4-CE0A-4036-BFEB-6371B6F001D7}" destId="{9B2D6C17-CC13-429F-8221-B5203C22E9B1}" srcOrd="5" destOrd="0" parTransId="{E55A15FF-0B67-4B61-9009-9162E96E68F1}" sibTransId="{A355E5D8-0847-4323-B186-74917B04B989}"/>
    <dgm:cxn modelId="{A2A778C0-09CA-4845-811D-1696CE543EA0}" type="presOf" srcId="{B99A8F11-C673-4E85-91A5-CFF718025ADC}" destId="{846D7704-EB9B-4264-8662-58627DE68848}" srcOrd="0" destOrd="0" presId="urn:microsoft.com/office/officeart/2005/8/layout/process4"/>
    <dgm:cxn modelId="{B640F282-E524-4FDE-8FD4-A3D6A857F936}" type="presOf" srcId="{60B595A4-CE0A-4036-BFEB-6371B6F001D7}" destId="{C82A2A5B-9992-4665-A410-89B57B3D506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73BD3968-36F3-48A0-A971-0F7B1421B5BB}" type="presOf" srcId="{AC240C9E-6F3A-4251-8007-8DC9A164B9D3}" destId="{5F6DAEF7-0492-446E-B6A8-D5E6B0C7AD6F}"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34E8209-B9B2-46BC-8114-133FFDA4A7F6}" type="presOf" srcId="{80D198DF-4638-42F5-A50C-A4CB23DC4598}" destId="{0242B510-62D7-4771-828D-7B42BE4E2B76}" srcOrd="0" destOrd="0" presId="urn:microsoft.com/office/officeart/2005/8/layout/process4"/>
    <dgm:cxn modelId="{16122B68-7CC0-4788-932C-7C2E5D26920F}" type="presParOf" srcId="{C82A2A5B-9992-4665-A410-89B57B3D5066}" destId="{3E011C21-0E5A-4520-A5AE-99A3A3CA8040}" srcOrd="0" destOrd="0" presId="urn:microsoft.com/office/officeart/2005/8/layout/process4"/>
    <dgm:cxn modelId="{13FC1121-2762-4DDE-8E23-955B2BFD689B}" type="presParOf" srcId="{3E011C21-0E5A-4520-A5AE-99A3A3CA8040}" destId="{846D7704-EB9B-4264-8662-58627DE68848}" srcOrd="0" destOrd="0" presId="urn:microsoft.com/office/officeart/2005/8/layout/process4"/>
    <dgm:cxn modelId="{9D97C52B-F515-4D31-B403-F3A1F1A01E51}" type="presParOf" srcId="{C82A2A5B-9992-4665-A410-89B57B3D5066}" destId="{66758A18-A67E-4FBF-AE54-249495D21549}" srcOrd="1" destOrd="0" presId="urn:microsoft.com/office/officeart/2005/8/layout/process4"/>
    <dgm:cxn modelId="{640BA1F5-BF38-47F7-BFDA-CAFA59812892}" type="presParOf" srcId="{C82A2A5B-9992-4665-A410-89B57B3D5066}" destId="{BF1C3E1A-94E8-4C3E-9222-5C5FE0F577F2}" srcOrd="2" destOrd="0" presId="urn:microsoft.com/office/officeart/2005/8/layout/process4"/>
    <dgm:cxn modelId="{ACEDB586-DEB8-46C3-AF75-1B2D4A9E686C}" type="presParOf" srcId="{BF1C3E1A-94E8-4C3E-9222-5C5FE0F577F2}" destId="{C68FD0A8-9F4F-49D7-9B8A-994B16B4D269}" srcOrd="0" destOrd="0" presId="urn:microsoft.com/office/officeart/2005/8/layout/process4"/>
    <dgm:cxn modelId="{39DC677B-AF94-4279-B2B6-658FA2BD9571}" type="presParOf" srcId="{C82A2A5B-9992-4665-A410-89B57B3D5066}" destId="{96EBAB82-63F7-4F94-990C-91C8E1F81E30}" srcOrd="3" destOrd="0" presId="urn:microsoft.com/office/officeart/2005/8/layout/process4"/>
    <dgm:cxn modelId="{B3A7D12A-87BB-43C8-AA65-9B4E6E4EC672}" type="presParOf" srcId="{C82A2A5B-9992-4665-A410-89B57B3D5066}" destId="{D5E81CCA-85C1-4FF2-9C5F-0ECAE1EA0913}" srcOrd="4" destOrd="0" presId="urn:microsoft.com/office/officeart/2005/8/layout/process4"/>
    <dgm:cxn modelId="{27B46000-477E-4833-A06F-73F3ECECDA31}" type="presParOf" srcId="{D5E81CCA-85C1-4FF2-9C5F-0ECAE1EA0913}" destId="{1DB71B2E-7ACB-4348-8D89-D0840CE47087}" srcOrd="0" destOrd="0" presId="urn:microsoft.com/office/officeart/2005/8/layout/process4"/>
    <dgm:cxn modelId="{D7793D3D-753F-4361-A8C4-EDD39AACD0F4}" type="presParOf" srcId="{C82A2A5B-9992-4665-A410-89B57B3D5066}" destId="{5C02815D-E775-445A-9EE2-2ADEB36DD640}" srcOrd="5" destOrd="0" presId="urn:microsoft.com/office/officeart/2005/8/layout/process4"/>
    <dgm:cxn modelId="{1980A555-1187-44B3-BC60-0788BDE54FF8}" type="presParOf" srcId="{C82A2A5B-9992-4665-A410-89B57B3D5066}" destId="{855C7E13-A4FC-4DA9-840E-DAE3CFE0431C}" srcOrd="6" destOrd="0" presId="urn:microsoft.com/office/officeart/2005/8/layout/process4"/>
    <dgm:cxn modelId="{52E40BE9-CFAA-41F0-AD50-CFD602DE13A7}" type="presParOf" srcId="{855C7E13-A4FC-4DA9-840E-DAE3CFE0431C}" destId="{5F6DAEF7-0492-446E-B6A8-D5E6B0C7AD6F}" srcOrd="0" destOrd="0" presId="urn:microsoft.com/office/officeart/2005/8/layout/process4"/>
    <dgm:cxn modelId="{2CDB3FCF-D834-49C6-B280-241E48891206}" type="presParOf" srcId="{C82A2A5B-9992-4665-A410-89B57B3D5066}" destId="{451B2181-56CE-47B4-837B-BCE9DC04759C}" srcOrd="7" destOrd="0" presId="urn:microsoft.com/office/officeart/2005/8/layout/process4"/>
    <dgm:cxn modelId="{2A6003FF-6D53-481A-AEA0-6458BE04B4A0}" type="presParOf" srcId="{C82A2A5B-9992-4665-A410-89B57B3D5066}" destId="{CE3EE005-E56D-4B50-9D1B-97DC29084E0B}" srcOrd="8"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9" destOrd="0" presId="urn:microsoft.com/office/officeart/2005/8/layout/process4"/>
    <dgm:cxn modelId="{6EE8B103-4D03-4435-83AB-0C89EA46B199}" type="presParOf" srcId="{C82A2A5B-9992-4665-A410-89B57B3D5066}" destId="{3E9A6C8C-8B61-4699-B4A5-8C2F1E4C72DE}" srcOrd="10"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11" destOrd="0" presId="urn:microsoft.com/office/officeart/2005/8/layout/process4"/>
    <dgm:cxn modelId="{615C497B-80FA-43D3-A644-57C140AE79BA}" type="presParOf" srcId="{C82A2A5B-9992-4665-A410-89B57B3D5066}" destId="{8728A128-0E71-424B-9897-287AFAB605CF}" srcOrd="12"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13" destOrd="0" presId="urn:microsoft.com/office/officeart/2005/8/layout/process4"/>
    <dgm:cxn modelId="{B11313AE-0060-41DE-81B5-976753388C1A}" type="presParOf" srcId="{C82A2A5B-9992-4665-A410-89B57B3D5066}" destId="{670477B4-4383-48CA-8B93-50AE819D6643}" srcOrd="14"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539,4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2445535">
          <a:off x="1325834" y="949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864095" y="144015"/>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smtClean="0">
              <a:solidFill>
                <a:srgbClr val="FF0000"/>
              </a:solidFill>
              <a:latin typeface="Times New Roman" panose="02020603050405020304" pitchFamily="18" charset="0"/>
            </a:rPr>
            <a:t>32,9</a:t>
          </a:r>
          <a:endParaRPr lang="ru-RU" sz="1000" b="1" i="1" kern="1200" baseline="0" dirty="0">
            <a:solidFill>
              <a:srgbClr val="FF0000"/>
            </a:solidFill>
            <a:latin typeface="Times New Roman" panose="02020603050405020304" pitchFamily="18" charset="0"/>
          </a:endParaRPr>
        </a:p>
      </dsp:txBody>
      <dsp:txXfrm>
        <a:off x="864095" y="144015"/>
        <a:ext cx="439608" cy="172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2610613">
          <a:off x="959850" y="159644"/>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216022" y="360039"/>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38,4</a:t>
          </a:r>
          <a:endParaRPr lang="ru-RU" sz="1000" b="1" i="1" kern="1200" baseline="0" dirty="0">
            <a:solidFill>
              <a:srgbClr val="FF0000"/>
            </a:solidFill>
            <a:latin typeface="Times New Roman" panose="02020603050405020304" pitchFamily="18" charset="0"/>
          </a:endParaRPr>
        </a:p>
      </dsp:txBody>
      <dsp:txXfrm>
        <a:off x="216022" y="360039"/>
        <a:ext cx="439608" cy="172819"/>
      </dsp:txXfrm>
    </dsp:sp>
    <dsp:sp modelId="{BC116A1B-2810-478B-8E3B-673204C565D5}">
      <dsp:nvSpPr>
        <dsp:cNvPr id="0" name=""/>
        <dsp:cNvSpPr/>
      </dsp:nvSpPr>
      <dsp:spPr>
        <a:xfrm>
          <a:off x="1584176" y="792089"/>
          <a:ext cx="594066"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37,4</a:t>
          </a:r>
          <a:endParaRPr lang="ru-RU" sz="1000" b="1" i="1" kern="1200" baseline="0" dirty="0">
            <a:solidFill>
              <a:srgbClr val="FF0000"/>
            </a:solidFill>
            <a:latin typeface="Times New Roman" panose="02020603050405020304" pitchFamily="18" charset="0"/>
          </a:endParaRPr>
        </a:p>
      </dsp:txBody>
      <dsp:txXfrm>
        <a:off x="1584176" y="792089"/>
        <a:ext cx="594066" cy="172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572158">
          <a:off x="913816" y="22061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432047" y="864096"/>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32,0</a:t>
          </a:r>
          <a:endParaRPr lang="ru-RU" sz="1000" b="1" i="1" kern="1200" baseline="0" dirty="0">
            <a:solidFill>
              <a:srgbClr val="FF0000"/>
            </a:solidFill>
            <a:latin typeface="Times New Roman" panose="02020603050405020304" pitchFamily="18" charset="0"/>
          </a:endParaRPr>
        </a:p>
      </dsp:txBody>
      <dsp:txXfrm>
        <a:off x="432047" y="864096"/>
        <a:ext cx="439608" cy="172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539,4 тыс. руб.</a:t>
          </a:r>
          <a:endParaRPr lang="ru-RU" sz="1200" kern="1200" dirty="0">
            <a:latin typeface="Times New Roman" panose="02020603050405020304" pitchFamily="18" charset="0"/>
            <a:cs typeface="Times New Roman" panose="02020603050405020304" pitchFamily="18" charset="0"/>
          </a:endParaRPr>
        </a:p>
      </dsp:txBody>
      <dsp:txXfrm>
        <a:off x="900099" y="0"/>
        <a:ext cx="3773908" cy="540061"/>
      </dsp:txXfrm>
    </dsp:sp>
    <dsp:sp modelId="{92974A9C-898D-41A3-B56F-1B8C7D02D7E1}">
      <dsp:nvSpPr>
        <dsp:cNvPr id="0" name=""/>
        <dsp:cNvSpPr/>
      </dsp:nvSpPr>
      <dsp:spPr>
        <a:xfrm>
          <a:off x="315035" y="540061"/>
          <a:ext cx="1170128" cy="117012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900099" y="540061"/>
          <a:ext cx="3773908" cy="117012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540061"/>
        <a:ext cx="3773908" cy="540059"/>
      </dsp:txXfrm>
    </dsp:sp>
    <dsp:sp modelId="{4289CE30-8DF9-47BA-B4FA-C28A5F98F6DB}">
      <dsp:nvSpPr>
        <dsp:cNvPr id="0" name=""/>
        <dsp:cNvSpPr/>
      </dsp:nvSpPr>
      <dsp:spPr>
        <a:xfrm>
          <a:off x="630070" y="1080120"/>
          <a:ext cx="540059" cy="54005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900099" y="1080120"/>
          <a:ext cx="3773908" cy="540059"/>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1080120"/>
        <a:ext cx="3773908" cy="540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0.30776</cdr:x>
      <cdr:y>0.11468</cdr:y>
    </cdr:from>
    <cdr:to>
      <cdr:x>0.40753</cdr:x>
      <cdr:y>0.26352</cdr:y>
    </cdr:to>
    <cdr:sp macro="" textlink="">
      <cdr:nvSpPr>
        <cdr:cNvPr id="4" name="TextBox 3"/>
        <cdr:cNvSpPr txBox="1"/>
      </cdr:nvSpPr>
      <cdr:spPr>
        <a:xfrm xmlns:a="http://schemas.openxmlformats.org/drawingml/2006/main" rot="951250">
          <a:off x="2820503" y="255994"/>
          <a:ext cx="914364"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- 212 111,43</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0.31256</cdr:x>
      <cdr:y>0.19355</cdr:y>
    </cdr:from>
    <cdr:to>
      <cdr:x>0.40685</cdr:x>
      <cdr:y>0.29032</cdr:y>
    </cdr:to>
    <cdr:cxnSp macro="">
      <cdr:nvCxnSpPr>
        <cdr:cNvPr id="5" name="Прямая со стрелкой 4"/>
        <cdr:cNvCxnSpPr/>
      </cdr:nvCxnSpPr>
      <cdr:spPr>
        <a:xfrm xmlns:a="http://schemas.openxmlformats.org/drawingml/2006/main">
          <a:off x="2864520" y="432053"/>
          <a:ext cx="864120" cy="216017"/>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0.45398</cdr:x>
      <cdr:y>0.31866</cdr:y>
    </cdr:from>
    <cdr:to>
      <cdr:x>0.54827</cdr:x>
      <cdr:y>0.37976</cdr:y>
    </cdr:to>
    <cdr:cxnSp macro="">
      <cdr:nvCxnSpPr>
        <cdr:cNvPr id="10" name="Прямая со стрелкой 9"/>
        <cdr:cNvCxnSpPr/>
      </cdr:nvCxnSpPr>
      <cdr:spPr>
        <a:xfrm xmlns:a="http://schemas.openxmlformats.org/drawingml/2006/main">
          <a:off x="4160641" y="711319"/>
          <a:ext cx="864141" cy="136401"/>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0.10303</cdr:x>
      <cdr:y>0.15051</cdr:y>
    </cdr:from>
    <cdr:to>
      <cdr:x>0.21974</cdr:x>
      <cdr:y>0.29935</cdr:y>
    </cdr:to>
    <cdr:sp macro="" textlink="">
      <cdr:nvSpPr>
        <cdr:cNvPr id="12" name="TextBox 1"/>
        <cdr:cNvSpPr txBox="1"/>
      </cdr:nvSpPr>
      <cdr:spPr>
        <a:xfrm xmlns:a="http://schemas.openxmlformats.org/drawingml/2006/main" rot="20330838">
          <a:off x="944216" y="335967"/>
          <a:ext cx="1069614" cy="3322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a:t>
          </a:r>
          <a:r>
            <a:rPr lang="ru-RU" sz="1200" b="1" dirty="0" smtClean="0">
              <a:latin typeface="Times New Roman" panose="02020603050405020304" pitchFamily="18" charset="0"/>
              <a:cs typeface="Times New Roman" panose="02020603050405020304" pitchFamily="18" charset="0"/>
            </a:rPr>
            <a:t>186 359,85</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0.45124</cdr:x>
      <cdr:y>0.24222</cdr:y>
    </cdr:from>
    <cdr:to>
      <cdr:x>0.55102</cdr:x>
      <cdr:y>0.39106</cdr:y>
    </cdr:to>
    <cdr:sp macro="" textlink="">
      <cdr:nvSpPr>
        <cdr:cNvPr id="16" name="TextBox 1"/>
        <cdr:cNvSpPr txBox="1"/>
      </cdr:nvSpPr>
      <cdr:spPr>
        <a:xfrm xmlns:a="http://schemas.openxmlformats.org/drawingml/2006/main" rot="573949">
          <a:off x="4135484" y="540695"/>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- 36 418,63</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0.62679</cdr:x>
      <cdr:y>0.24222</cdr:y>
    </cdr:from>
    <cdr:to>
      <cdr:x>0.72656</cdr:x>
      <cdr:y>0.39107</cdr:y>
    </cdr:to>
    <cdr:sp macro="" textlink="">
      <cdr:nvSpPr>
        <cdr:cNvPr id="17" name="TextBox 1"/>
        <cdr:cNvSpPr txBox="1"/>
      </cdr:nvSpPr>
      <cdr:spPr>
        <a:xfrm xmlns:a="http://schemas.openxmlformats.org/drawingml/2006/main" rot="20983070">
          <a:off x="5744311" y="540685"/>
          <a:ext cx="914364"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+ 2 349,86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0.1397</cdr:x>
      <cdr:y>0.19678</cdr:y>
    </cdr:from>
    <cdr:to>
      <cdr:x>0.21828</cdr:x>
      <cdr:y>0.31608</cdr:y>
    </cdr:to>
    <cdr:cxnSp macro="">
      <cdr:nvCxnSpPr>
        <cdr:cNvPr id="8" name="Прямая со стрелкой 7"/>
        <cdr:cNvCxnSpPr/>
      </cdr:nvCxnSpPr>
      <cdr:spPr>
        <a:xfrm xmlns:a="http://schemas.openxmlformats.org/drawingml/2006/main" flipV="1">
          <a:off x="1280344" y="439261"/>
          <a:ext cx="720098" cy="266317"/>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1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2020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2021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0.29617</cdr:x>
      <cdr:y>0.08658</cdr:y>
    </cdr:from>
    <cdr:to>
      <cdr:x>0.39594</cdr:x>
      <cdr:y>0.23542</cdr:y>
    </cdr:to>
    <cdr:sp macro="" textlink="">
      <cdr:nvSpPr>
        <cdr:cNvPr id="4" name="TextBox 3"/>
        <cdr:cNvSpPr txBox="1"/>
      </cdr:nvSpPr>
      <cdr:spPr>
        <a:xfrm xmlns:a="http://schemas.openxmlformats.org/drawingml/2006/main" rot="1031689">
          <a:off x="2714357" y="199497"/>
          <a:ext cx="914364" cy="3429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- 216 510,09</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0.30859</cdr:x>
      <cdr:y>0.15625</cdr:y>
    </cdr:from>
    <cdr:to>
      <cdr:x>0.40287</cdr:x>
      <cdr:y>0.28125</cdr:y>
    </cdr:to>
    <cdr:cxnSp macro="">
      <cdr:nvCxnSpPr>
        <cdr:cNvPr id="5" name="Прямая со стрелкой 4"/>
        <cdr:cNvCxnSpPr/>
      </cdr:nvCxnSpPr>
      <cdr:spPr>
        <a:xfrm xmlns:a="http://schemas.openxmlformats.org/drawingml/2006/main">
          <a:off x="2828112" y="360040"/>
          <a:ext cx="864096"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0.47359</cdr:x>
      <cdr:y>0.34375</cdr:y>
    </cdr:from>
    <cdr:to>
      <cdr:x>0.55216</cdr:x>
      <cdr:y>0.375</cdr:y>
    </cdr:to>
    <cdr:cxnSp macro="">
      <cdr:nvCxnSpPr>
        <cdr:cNvPr id="10" name="Прямая со стрелкой 9"/>
        <cdr:cNvCxnSpPr/>
      </cdr:nvCxnSpPr>
      <cdr:spPr>
        <a:xfrm xmlns:a="http://schemas.openxmlformats.org/drawingml/2006/main">
          <a:off x="4340280" y="792088"/>
          <a:ext cx="720080" cy="720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0.10712</cdr:x>
      <cdr:y>0.17249</cdr:y>
    </cdr:from>
    <cdr:to>
      <cdr:x>0.22383</cdr:x>
      <cdr:y>0.32133</cdr:y>
    </cdr:to>
    <cdr:sp macro="" textlink="">
      <cdr:nvSpPr>
        <cdr:cNvPr id="12" name="TextBox 1"/>
        <cdr:cNvSpPr txBox="1"/>
      </cdr:nvSpPr>
      <cdr:spPr>
        <a:xfrm xmlns:a="http://schemas.openxmlformats.org/drawingml/2006/main" rot="20330838">
          <a:off x="981751" y="397457"/>
          <a:ext cx="1069614"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+202 981,91</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0.46771</cdr:x>
      <cdr:y>0.24351</cdr:y>
    </cdr:from>
    <cdr:to>
      <cdr:x>0.56749</cdr:x>
      <cdr:y>0.39235</cdr:y>
    </cdr:to>
    <cdr:sp macro="" textlink="">
      <cdr:nvSpPr>
        <cdr:cNvPr id="16" name="TextBox 1"/>
        <cdr:cNvSpPr txBox="1"/>
      </cdr:nvSpPr>
      <cdr:spPr>
        <a:xfrm xmlns:a="http://schemas.openxmlformats.org/drawingml/2006/main" rot="362747">
          <a:off x="4286445" y="561113"/>
          <a:ext cx="914455"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- 46 843,04</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0.61971</cdr:x>
      <cdr:y>0.21875</cdr:y>
    </cdr:from>
    <cdr:to>
      <cdr:x>0.71948</cdr:x>
      <cdr:y>0.3676</cdr:y>
    </cdr:to>
    <cdr:sp macro="" textlink="">
      <cdr:nvSpPr>
        <cdr:cNvPr id="17" name="TextBox 1"/>
        <cdr:cNvSpPr txBox="1"/>
      </cdr:nvSpPr>
      <cdr:spPr>
        <a:xfrm xmlns:a="http://schemas.openxmlformats.org/drawingml/2006/main" rot="21275463">
          <a:off x="5679464" y="504056"/>
          <a:ext cx="914363"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+2 349,86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0.12729</cdr:x>
      <cdr:y>0.1875</cdr:y>
    </cdr:from>
    <cdr:to>
      <cdr:x>0.22944</cdr:x>
      <cdr:y>0.34375</cdr:y>
    </cdr:to>
    <cdr:cxnSp macro="">
      <cdr:nvCxnSpPr>
        <cdr:cNvPr id="8" name="Прямая со стрелкой 7"/>
        <cdr:cNvCxnSpPr/>
      </cdr:nvCxnSpPr>
      <cdr:spPr>
        <a:xfrm xmlns:a="http://schemas.openxmlformats.org/drawingml/2006/main" flipV="1">
          <a:off x="1166600" y="432048"/>
          <a:ext cx="936127"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0.63073</cdr:x>
      <cdr:y>0.34375</cdr:y>
    </cdr:from>
    <cdr:to>
      <cdr:x>0.72185</cdr:x>
      <cdr:y>0.375</cdr:y>
    </cdr:to>
    <cdr:cxnSp macro="">
      <cdr:nvCxnSpPr>
        <cdr:cNvPr id="11" name="Прямая со стрелкой 10"/>
        <cdr:cNvCxnSpPr/>
      </cdr:nvCxnSpPr>
      <cdr:spPr>
        <a:xfrm xmlns:a="http://schemas.openxmlformats.org/drawingml/2006/main" flipV="1">
          <a:off x="5780440" y="792088"/>
          <a:ext cx="835107" cy="720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0.2918</cdr:x>
      <cdr:y>0.42208</cdr:y>
    </cdr:from>
    <cdr:to>
      <cdr:x>0.39157</cdr:x>
      <cdr:y>0.57092</cdr:y>
    </cdr:to>
    <cdr:sp macro="" textlink="">
      <cdr:nvSpPr>
        <cdr:cNvPr id="4" name="TextBox 3"/>
        <cdr:cNvSpPr txBox="1"/>
      </cdr:nvSpPr>
      <cdr:spPr>
        <a:xfrm xmlns:a="http://schemas.openxmlformats.org/drawingml/2006/main" rot="20019215">
          <a:off x="2605477" y="759825"/>
          <a:ext cx="890845" cy="2679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a:t>
          </a:r>
          <a:r>
            <a:rPr lang="ru-RU" sz="1200" b="1" dirty="0" smtClean="0">
              <a:latin typeface="Times New Roman" panose="02020603050405020304" pitchFamily="18" charset="0"/>
              <a:cs typeface="Times New Roman" panose="02020603050405020304" pitchFamily="18" charset="0"/>
            </a:rPr>
            <a:t>14 644,57</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0.30645</cdr:x>
      <cdr:y>0.32</cdr:y>
    </cdr:from>
    <cdr:to>
      <cdr:x>0.39516</cdr:x>
      <cdr:y>0.52</cdr:y>
    </cdr:to>
    <cdr:cxnSp macro="">
      <cdr:nvCxnSpPr>
        <cdr:cNvPr id="5" name="Прямая со стрелкой 4"/>
        <cdr:cNvCxnSpPr/>
      </cdr:nvCxnSpPr>
      <cdr:spPr>
        <a:xfrm xmlns:a="http://schemas.openxmlformats.org/drawingml/2006/main" flipV="1">
          <a:off x="2736304" y="576064"/>
          <a:ext cx="792088"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0.48387</cdr:x>
      <cdr:y>0.24</cdr:y>
    </cdr:from>
    <cdr:to>
      <cdr:x>0.56452</cdr:x>
      <cdr:y>0.32</cdr:y>
    </cdr:to>
    <cdr:cxnSp macro="">
      <cdr:nvCxnSpPr>
        <cdr:cNvPr id="10" name="Прямая со стрелкой 9"/>
        <cdr:cNvCxnSpPr/>
      </cdr:nvCxnSpPr>
      <cdr:spPr>
        <a:xfrm xmlns:a="http://schemas.openxmlformats.org/drawingml/2006/main" flipV="1">
          <a:off x="4320480" y="432048"/>
          <a:ext cx="720123"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0.10614</cdr:x>
      <cdr:y>0.50504</cdr:y>
    </cdr:from>
    <cdr:to>
      <cdr:x>0.22285</cdr:x>
      <cdr:y>0.65388</cdr:y>
    </cdr:to>
    <cdr:sp macro="" textlink="">
      <cdr:nvSpPr>
        <cdr:cNvPr id="12" name="TextBox 1"/>
        <cdr:cNvSpPr txBox="1"/>
      </cdr:nvSpPr>
      <cdr:spPr>
        <a:xfrm xmlns:a="http://schemas.openxmlformats.org/drawingml/2006/main" rot="1349139">
          <a:off x="947729" y="909172"/>
          <a:ext cx="1042103" cy="2679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- 16 622,06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0.44133</cdr:x>
      <cdr:y>0.30236</cdr:y>
    </cdr:from>
    <cdr:to>
      <cdr:x>0.55867</cdr:x>
      <cdr:y>0.4524</cdr:y>
    </cdr:to>
    <cdr:sp macro="" textlink="">
      <cdr:nvSpPr>
        <cdr:cNvPr id="16" name="TextBox 1"/>
        <cdr:cNvSpPr txBox="1"/>
      </cdr:nvSpPr>
      <cdr:spPr>
        <a:xfrm xmlns:a="http://schemas.openxmlformats.org/drawingml/2006/main" rot="20835179">
          <a:off x="3940631" y="544309"/>
          <a:ext cx="1047728" cy="2701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a:t>
          </a:r>
          <a:r>
            <a:rPr lang="ru-RU" sz="1200" b="1" dirty="0" smtClean="0">
              <a:latin typeface="Times New Roman" panose="02020603050405020304" pitchFamily="18" charset="0"/>
              <a:cs typeface="Times New Roman" panose="02020603050405020304" pitchFamily="18" charset="0"/>
            </a:rPr>
            <a:t>+ 10 424,42</a:t>
          </a:r>
        </a:p>
        <a:p xmlns:a="http://schemas.openxmlformats.org/drawingml/2006/main">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0.63031</cdr:x>
      <cdr:y>0.12</cdr:y>
    </cdr:from>
    <cdr:to>
      <cdr:x>0.73008</cdr:x>
      <cdr:y>0.26885</cdr:y>
    </cdr:to>
    <cdr:sp macro="" textlink="">
      <cdr:nvSpPr>
        <cdr:cNvPr id="17" name="TextBox 1"/>
        <cdr:cNvSpPr txBox="1"/>
      </cdr:nvSpPr>
      <cdr:spPr>
        <a:xfrm xmlns:a="http://schemas.openxmlformats.org/drawingml/2006/main">
          <a:off x="5628000" y="216024"/>
          <a:ext cx="890845" cy="26795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+0,00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0.12097</cdr:x>
      <cdr:y>0.4</cdr:y>
    </cdr:from>
    <cdr:to>
      <cdr:x>0.21093</cdr:x>
      <cdr:y>0.61809</cdr:y>
    </cdr:to>
    <cdr:cxnSp macro="">
      <cdr:nvCxnSpPr>
        <cdr:cNvPr id="8" name="Прямая со стрелкой 7"/>
        <cdr:cNvCxnSpPr/>
      </cdr:nvCxnSpPr>
      <cdr:spPr>
        <a:xfrm xmlns:a="http://schemas.openxmlformats.org/drawingml/2006/main">
          <a:off x="1080120" y="720080"/>
          <a:ext cx="803272" cy="39260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0.6318</cdr:x>
      <cdr:y>0.24</cdr:y>
    </cdr:from>
    <cdr:to>
      <cdr:x>0.73388</cdr:x>
      <cdr:y>0.24</cdr:y>
    </cdr:to>
    <cdr:cxnSp macro="">
      <cdr:nvCxnSpPr>
        <cdr:cNvPr id="11" name="Прямая со стрелкой 10"/>
        <cdr:cNvCxnSpPr/>
      </cdr:nvCxnSpPr>
      <cdr:spPr>
        <a:xfrm xmlns:a="http://schemas.openxmlformats.org/drawingml/2006/main">
          <a:off x="5641302" y="432048"/>
          <a:ext cx="911471"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35,7 %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64,3</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45,5</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54,5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45,6</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54,4</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0.34907</cdr:x>
      <cdr:y>0.82263</cdr:y>
    </cdr:from>
    <cdr:to>
      <cdr:x>0.52717</cdr:x>
      <cdr:y>0.98751</cdr:y>
    </cdr:to>
    <cdr:sp macro="" textlink="">
      <cdr:nvSpPr>
        <cdr:cNvPr id="2" name="TextBox 1"/>
        <cdr:cNvSpPr txBox="1"/>
      </cdr:nvSpPr>
      <cdr:spPr>
        <a:xfrm xmlns:a="http://schemas.openxmlformats.org/drawingml/2006/main">
          <a:off x="3185556" y="2337748"/>
          <a:ext cx="1625198" cy="4685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0.56212</cdr:x>
      <cdr:y>0.84797</cdr:y>
    </cdr:from>
    <cdr:to>
      <cdr:x>0.7144</cdr:x>
      <cdr:y>0.91637</cdr:y>
    </cdr:to>
    <cdr:sp macro="" textlink="">
      <cdr:nvSpPr>
        <cdr:cNvPr id="3" name="TextBox 1"/>
        <cdr:cNvSpPr txBox="1"/>
      </cdr:nvSpPr>
      <cdr:spPr>
        <a:xfrm xmlns:a="http://schemas.openxmlformats.org/drawingml/2006/main">
          <a:off x="5129772"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0.80174</cdr:x>
      <cdr:y>0.84797</cdr:y>
    </cdr:from>
    <cdr:to>
      <cdr:x>0.95402</cdr:x>
      <cdr:y>0.91637</cdr:y>
    </cdr:to>
    <cdr:sp macro="" textlink="">
      <cdr:nvSpPr>
        <cdr:cNvPr id="4" name="TextBox 1"/>
        <cdr:cNvSpPr txBox="1"/>
      </cdr:nvSpPr>
      <cdr:spPr>
        <a:xfrm xmlns:a="http://schemas.openxmlformats.org/drawingml/2006/main">
          <a:off x="7316405"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1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239 828,0тыс.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68 659,7т.р.,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171 168,3 </a:t>
          </a:r>
          <a:r>
            <a:rPr lang="ru-RU" sz="1200" b="1" dirty="0" err="1"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тыс. руб.</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90</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0.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81.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0.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chart" Target="../charts/chart6.xml"/><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4.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image" Target="../media/image20.jpe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5.xml"/></Relationships>
</file>

<file path=ppt/slides/_rels/slide6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4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1.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5.xml"/></Relationships>
</file>

<file path=ppt/slides/_rels/slide8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3.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2.xml"/><Relationship Id="rId16" Type="http://schemas.openxmlformats.org/officeDocument/2006/relationships/diagramQuickStyle" Target="../diagrams/quickStyle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88.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27.jpeg"/><Relationship Id="rId7" Type="http://schemas.openxmlformats.org/officeDocument/2006/relationships/image" Target="../media/image13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7.jpeg"/></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4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1556792"/>
            <a:ext cx="9143640" cy="5283800"/>
          </a:xfrm>
          <a:prstGeom prst="rect">
            <a:avLst/>
          </a:prstGeom>
          <a:ln>
            <a:noFill/>
          </a:ln>
        </p:spPr>
      </p:pic>
      <p:sp>
        <p:nvSpPr>
          <p:cNvPr id="88" name="CustomShape 1"/>
          <p:cNvSpPr/>
          <p:nvPr/>
        </p:nvSpPr>
        <p:spPr>
          <a:xfrm>
            <a:off x="125656" y="116632"/>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Решение Совета городского округа «Вуктыл»  от 23 декабря 2020 № 36</a:t>
            </a: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на 2021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2022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2023 годов </a:t>
            </a:r>
          </a:p>
          <a:p>
            <a:pPr algn="ctr"/>
            <a:r>
              <a:rPr lang="ru-RU" sz="1400" b="1" i="1" dirty="0" smtClean="0">
                <a:solidFill>
                  <a:srgbClr val="0000FF"/>
                </a:solidFill>
                <a:latin typeface="Times New Roman" panose="02020603050405020304" pitchFamily="18" charset="0"/>
                <a:cs typeface="Times New Roman" panose="02020603050405020304" pitchFamily="18" charset="0"/>
              </a:rPr>
              <a:t>(в редакции решения Совета ГО «Вуктыл» от 24.02.2021 № 41)</a:t>
            </a:r>
            <a:endParaRPr lang="ru-RU" sz="1400" b="1" i="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963033175"/>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37413127"/>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Численность населения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01.10.2020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года, </a:t>
            </a:r>
            <a:r>
              <a:rPr lang="ru-RU" sz="12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тыс.чел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01.10.2020г.,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416278802"/>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3386551211"/>
              </p:ext>
            </p:extLst>
          </p:nvPr>
        </p:nvGraphicFramePr>
        <p:xfrm>
          <a:off x="179512" y="3573016"/>
          <a:ext cx="4248472" cy="3415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Диаграмма 3"/>
          <p:cNvGraphicFramePr/>
          <p:nvPr>
            <p:extLst>
              <p:ext uri="{D42A27DB-BD31-4B8C-83A1-F6EECF244321}">
                <p14:modId xmlns:p14="http://schemas.microsoft.com/office/powerpoint/2010/main" val="2220456118"/>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2"/>
            <a:ext cx="9144000" cy="9048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Сравнение параметров бюджета МО ГО «Вуктыл» с другими муниципальными образованиями Республики Коми</a:t>
            </a:r>
          </a:p>
          <a:p>
            <a:r>
              <a:rPr lang="ru-RU" sz="2000" b="1" spc="-1" dirty="0" smtClean="0">
                <a:solidFill>
                  <a:srgbClr val="21409A"/>
                </a:solidFill>
                <a:latin typeface="Times New Roman"/>
              </a:rPr>
              <a:t>на 01 октября 2020 года</a:t>
            </a:r>
            <a:endParaRPr lang="ru-RU" sz="2000" spc="-1" dirty="0">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884760757"/>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2021-2023 годы»</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12,0%</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32,0 %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38,4 %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17,4%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5"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Норматив зачислений основных налоговых и неналоговых доходов в бюджет МО ГО «Вуктыл» на 2021 год и плановый период 2022 и 2023 годов </a:t>
            </a:r>
            <a:endParaRPr lang="ru-RU" sz="2000" spc="-1" dirty="0">
              <a:latin typeface="Arial"/>
            </a:endParaRPr>
          </a:p>
        </p:txBody>
      </p:sp>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2023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294711491"/>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Схема 2"/>
          <p:cNvGraphicFramePr/>
          <p:nvPr>
            <p:extLst>
              <p:ext uri="{D42A27DB-BD31-4B8C-83A1-F6EECF244321}">
                <p14:modId xmlns:p14="http://schemas.microsoft.com/office/powerpoint/2010/main" val="2797641881"/>
              </p:ext>
            </p:extLst>
          </p:nvPr>
        </p:nvGraphicFramePr>
        <p:xfrm>
          <a:off x="321024" y="1340768"/>
          <a:ext cx="2884888"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Схема 7"/>
          <p:cNvGraphicFramePr/>
          <p:nvPr>
            <p:extLst>
              <p:ext uri="{D42A27DB-BD31-4B8C-83A1-F6EECF244321}">
                <p14:modId xmlns:p14="http://schemas.microsoft.com/office/powerpoint/2010/main" val="1484572503"/>
              </p:ext>
            </p:extLst>
          </p:nvPr>
        </p:nvGraphicFramePr>
        <p:xfrm>
          <a:off x="3491880" y="1052736"/>
          <a:ext cx="2884888" cy="10801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Схема 8"/>
          <p:cNvGraphicFramePr/>
          <p:nvPr>
            <p:extLst>
              <p:ext uri="{D42A27DB-BD31-4B8C-83A1-F6EECF244321}">
                <p14:modId xmlns:p14="http://schemas.microsoft.com/office/powerpoint/2010/main" val="3066231685"/>
              </p:ext>
            </p:extLst>
          </p:nvPr>
        </p:nvGraphicFramePr>
        <p:xfrm>
          <a:off x="1979712" y="1196752"/>
          <a:ext cx="2884888" cy="10801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3504205642"/>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2021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2022 и2023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2023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2021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2023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dirty="0">
                <a:solidFill>
                  <a:srgbClr val="7030A0"/>
                </a:solidFill>
                <a:latin typeface="Times New Roman" panose="02020603050405020304" pitchFamily="18" charset="0"/>
                <a:cs typeface="Times New Roman" panose="02020603050405020304" pitchFamily="18" charset="0"/>
              </a:rPr>
              <a:t>В 2019 году объем налоговых доходов, поступивших в бюджет МОГО «Вуктыл» (далее – бюджет округа), составил 219 050,1 тыс. руб., что на 53 455,5 тыс. руб. или на 32,3 %  больше уровня 2018 года. За первое полугодие 2020 года в бюджет округа поступило аналогичных доходов в размере 91 925,1 тыс. руб. Удельный вес налоговых поступлений в общем объеме налоговых и неналоговых доходов бюджета округа в 2019 году составил 83,1 %. Традиционно основным источником формирования налоговых доходов в отчетном периоде является налог на доходы физических лиц (89,8 %). В 2019 году в бюджет округа поступило доходов от арендной платы за муниципальное имущество МОГО «Вуктыл», земельные участки, продажи муниципального имущества, земельных участков в размере 35 097,3 тыс. руб., что больше уровня 2018 года на 7 019,7 тыс. руб. или на 25 %. В 2020 году в условиях ухудшения экономической ситуации, вызванной распространением </a:t>
            </a:r>
            <a:r>
              <a:rPr lang="ru-RU" sz="1000" dirty="0" err="1">
                <a:solidFill>
                  <a:srgbClr val="7030A0"/>
                </a:solidFill>
                <a:latin typeface="Times New Roman" panose="02020603050405020304" pitchFamily="18" charset="0"/>
                <a:cs typeface="Times New Roman" panose="02020603050405020304" pitchFamily="18" charset="0"/>
              </a:rPr>
              <a:t>коронавирусной</a:t>
            </a:r>
            <a:r>
              <a:rPr lang="ru-RU" sz="1000" dirty="0">
                <a:solidFill>
                  <a:srgbClr val="7030A0"/>
                </a:solidFill>
                <a:latin typeface="Times New Roman" panose="02020603050405020304" pitchFamily="18" charset="0"/>
                <a:cs typeface="Times New Roman" panose="02020603050405020304" pitchFamily="18" charset="0"/>
              </a:rPr>
              <a:t> инфекции COVID-19, сократились поступления неналоговых доходов в бюджет округа. За 6 месяцев текущего года поступления снизились на 5,1 млн. руб. или на 33,1 %, относительно уровня поступлений за аналогичный период прошлого года и составили 13 098,8 тыс. руб. Согласно информации Межрайонной ИФНС № 3 по Республике Коми существуют риски неисполнения налоговых доходов бюджета округа в 2020 году в сумме 10 293,0 тыс. руб. в связи с  принятыми федеральными и региональными мерами поддержки субъектов малого и среднего предпринимательства, переводом значительным количеством организаций в период введенного режима самоизоляции и объявленных нерабочих дней с 30 марта 2020 года по 08 мая 2020 года работников на неполное рабочее время с выплатой заработной платы пропорционально отработанному времени, либо на оплату в размере двух третей средней заработной платы. </a:t>
            </a:r>
          </a:p>
          <a:p>
            <a:pPr algn="just"/>
            <a:r>
              <a:rPr lang="ru-RU" sz="1000" dirty="0">
                <a:solidFill>
                  <a:srgbClr val="7030A0"/>
                </a:solidFill>
                <a:latin typeface="Times New Roman" panose="02020603050405020304" pitchFamily="18" charset="0"/>
                <a:cs typeface="Times New Roman" panose="02020603050405020304" pitchFamily="18" charset="0"/>
              </a:rPr>
              <a:t>На основании заявлений субъектов малого и среднего предпринимательства предоставлены меры имущественной поддержки в виде отсрочки и освобождения от арендных платежей, при этом бюджет округа недополучит неналоговых доходов в сумме 2515,2 тыс. руб. </a:t>
            </a:r>
          </a:p>
          <a:p>
            <a:pPr algn="just"/>
            <a:r>
              <a:rPr lang="ru-RU" sz="1000" dirty="0">
                <a:solidFill>
                  <a:srgbClr val="7030A0"/>
                </a:solidFill>
                <a:latin typeface="Times New Roman" panose="02020603050405020304" pitchFamily="18" charset="0"/>
                <a:cs typeface="Times New Roman" panose="02020603050405020304" pitchFamily="18" charset="0"/>
              </a:rPr>
              <a:t>Таким образом, объем выпадающих налоговых и неналоговых доходов бюджета округа составит 12 808,2 тыс. руб., что на 38 575,7 тыс. руб. ниже прошлогоднего уровня поступлений, а также объема налоговых и неналоговых доходов, запланированных в бюджете округа на 2020 год.</a:t>
            </a:r>
          </a:p>
          <a:p>
            <a:pPr algn="just"/>
            <a:r>
              <a:rPr lang="ru-RU" sz="1000" dirty="0">
                <a:solidFill>
                  <a:srgbClr val="7030A0"/>
                </a:solidFill>
                <a:latin typeface="Times New Roman" panose="02020603050405020304" pitchFamily="18" charset="0"/>
                <a:cs typeface="Times New Roman" panose="02020603050405020304" pitchFamily="18" charset="0"/>
              </a:rPr>
              <a:t>По исполнению доходной части бюджета округа за 1 полугодие 2020 года уже недополучено налоговых и неналоговых доходов в сумме 8 050,3 тыс. руб., основную долю из которых составляют НДФЛ, налоги на совокупный доход и доходы от имущества. При этом полученные городским округом «Вуктыл» из республиканского бюджета Республики Коми дополнительные дотации в общем объеме 18 794,8 тыс. руб., из которых 5 794,8 тыс. руб. предоставлены в целях компенсации снижения поступления налоговых и неналоговых доходов, лишь частично покрывают выпадающие доходы бюджета округа.</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на конкурсной основе предоставлены субсидии двум социально ориентированным некоммерческим организациям, зарегистрированным на территории           МОГО «Вуктыл», не являющимся муниципальными учреждениями  и осуществляющими деятельность по приоритетным направлениям в соответствии с учредительными документами, на общую сумму 217,089 тыс. руб., в том числе за счет средств республиканского бюджета Республики Коми 67,089 тыс. руб. (в 2018 году были предоставлены субсидии также двум социально ориентированным некоммерческим организациям на общую сумму 225,0  тыс. руб.). Вместе с тем продолжился рост расходной части бюджета округа. В целом расходы бюджета округа в 2019 году составили 645 251,6 тыс. руб., увеличившись по сравнению с предыдущим годом на 45 333,2 тыс. руб. или на 7,6 %. Прирост расходов на оплату труда в большей степени обусловлен принятыми решениями о повышении минимального размера оплаты труда с 1 января 2019 года и повышении уровня заработной платы отдельных категорий работников бюджетной сферы в соответствии с майскими Указами Президента Российской Федерации и Указом № 204.</a:t>
            </a:r>
          </a:p>
          <a:p>
            <a:pPr algn="just"/>
            <a:r>
              <a:rPr lang="ru-RU" sz="1000" dirty="0">
                <a:solidFill>
                  <a:srgbClr val="7030A0"/>
                </a:solidFill>
                <a:latin typeface="Times New Roman" panose="02020603050405020304" pitchFamily="18" charset="0"/>
                <a:cs typeface="Times New Roman" panose="02020603050405020304" pitchFamily="18" charset="0"/>
              </a:rPr>
              <a:t>Бюджет округа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452 557,8 тыс. руб. или 70,1 % от всех расходов. </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в целях обеспечения выполнения положений майских Указов Президента Российской Федерации и Указа № 204 в части доведения уровня заработной платы отдельных категорий работников бюджетной сферы до установленных значений и удержания его в бюджет округа из республиканского бюджета Республики Коми поступили средства в размере 35 721,2 тыс. руб. </a:t>
            </a:r>
            <a:r>
              <a:rPr lang="ru-RU" sz="1000" dirty="0" smtClean="0">
                <a:solidFill>
                  <a:srgbClr val="7030A0"/>
                </a:solidFill>
                <a:latin typeface="Times New Roman" panose="02020603050405020304" pitchFamily="18" charset="0"/>
                <a:cs typeface="Times New Roman" panose="02020603050405020304" pitchFamily="18" charset="0"/>
              </a:rPr>
              <a:t>Начиная </a:t>
            </a:r>
            <a:r>
              <a:rPr lang="ru-RU" sz="1000" dirty="0">
                <a:solidFill>
                  <a:srgbClr val="7030A0"/>
                </a:solidFill>
                <a:latin typeface="Times New Roman" panose="02020603050405020304" pitchFamily="18" charset="0"/>
                <a:cs typeface="Times New Roman" panose="02020603050405020304" pitchFamily="18" charset="0"/>
              </a:rPr>
              <a:t>с 2019 года в расходы муниципальных программ городского округа «Вуктыл» включены четыре национальных проекта, разработанных в соответствии с Указом № 204, в общей сумме данные расходы в бюджете округа составили 23 734,0 тыс. руб. В 2020 году в муниципальные программы городского округа «Вуктыл» включены расходы на реализацию пяти национальных проектов на общую сумму  67 138,9 тыс. руб., предусмотренную в бюджете округа.</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2019 год и первое полугодие 2020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000" dirty="0">
                <a:solidFill>
                  <a:srgbClr val="7030A0"/>
                </a:solidFill>
                <a:latin typeface="Times New Roman" panose="02020603050405020304" pitchFamily="18" charset="0"/>
                <a:cs typeface="Times New Roman" panose="02020603050405020304" pitchFamily="18" charset="0"/>
              </a:rPr>
              <a:t>В течение 2019 года администрацией ГО «Вуктыл»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округа. </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из федерального бюджета и республиканского бюджета Республики Коми в бюджет округа были привлечены средства на общую сумму 102 644,3 тыс. руб. с целью софинансирования муниципальных программ (подпрограмм).</a:t>
            </a:r>
          </a:p>
          <a:p>
            <a:pPr algn="just"/>
            <a:r>
              <a:rPr lang="ru-RU" sz="1000" dirty="0">
                <a:solidFill>
                  <a:srgbClr val="7030A0"/>
                </a:solidFill>
                <a:latin typeface="Times New Roman" panose="02020603050405020304" pitchFamily="18" charset="0"/>
                <a:cs typeface="Times New Roman" panose="02020603050405020304" pitchFamily="18" charset="0"/>
              </a:rPr>
              <a:t> В целях повышения открытости (прозрачности), результативности и эффективности использования средств бюджета округа в 2019 году и первом полугодии 2020 года продолжена работа по следующим направлениям:</a:t>
            </a:r>
          </a:p>
          <a:p>
            <a:pPr algn="just"/>
            <a:r>
              <a:rPr lang="ru-RU" sz="1000" dirty="0">
                <a:solidFill>
                  <a:srgbClr val="7030A0"/>
                </a:solidFill>
                <a:latin typeface="Times New Roman" panose="02020603050405020304" pitchFamily="18" charset="0"/>
                <a:cs typeface="Times New Roman" panose="02020603050405020304" pitchFamily="18" charset="0"/>
              </a:rPr>
              <a:t>бюджет округа разрабатывается и утверждается по программно-целевому методу;</a:t>
            </a:r>
          </a:p>
          <a:p>
            <a:pPr algn="just"/>
            <a:r>
              <a:rPr lang="ru-RU" sz="1000" dirty="0">
                <a:solidFill>
                  <a:srgbClr val="7030A0"/>
                </a:solidFill>
                <a:latin typeface="Times New Roman" panose="02020603050405020304" pitchFamily="18" charset="0"/>
                <a:cs typeface="Times New Roman" panose="02020603050405020304" pitchFamily="18" charset="0"/>
              </a:rPr>
              <a:t>ежегодно проводится оценка эффективности муниципальных программ, предусматривающая комплексный подход к оценке программ с учетом качества их формирования и эффективности реализации;</a:t>
            </a:r>
          </a:p>
          <a:p>
            <a:pPr algn="just"/>
            <a:r>
              <a:rPr lang="ru-RU" sz="1000" dirty="0">
                <a:solidFill>
                  <a:srgbClr val="7030A0"/>
                </a:solidFill>
                <a:latin typeface="Times New Roman" panose="02020603050405020304" pitchFamily="18" charset="0"/>
                <a:cs typeface="Times New Roman" panose="02020603050405020304" pitchFamily="18" charset="0"/>
              </a:rPr>
              <a:t>годовой отчет о ходе реализации и оценке эффективности муниципальных программ городского округа «Вуктыл» публикуется  на сайте городского округа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сфере повышения эффективности и результативности бюджетных расходов на коммунальные услуги в 2019 и в прошедшем периоде 2020 года активизировалась работа по заключению </a:t>
            </a:r>
            <a:r>
              <a:rPr lang="ru-RU" sz="1000" dirty="0" err="1">
                <a:solidFill>
                  <a:srgbClr val="7030A0"/>
                </a:solidFill>
                <a:latin typeface="Times New Roman" panose="02020603050405020304" pitchFamily="18" charset="0"/>
                <a:cs typeface="Times New Roman" panose="02020603050405020304" pitchFamily="18" charset="0"/>
              </a:rPr>
              <a:t>энергосервисных</a:t>
            </a:r>
            <a:r>
              <a:rPr lang="ru-RU" sz="1000" dirty="0">
                <a:solidFill>
                  <a:srgbClr val="7030A0"/>
                </a:solidFill>
                <a:latin typeface="Times New Roman" panose="02020603050405020304" pitchFamily="18" charset="0"/>
                <a:cs typeface="Times New Roman" panose="02020603050405020304" pitchFamily="18" charset="0"/>
              </a:rPr>
              <a:t> контрактов (далее - ЭСКО) в городском округе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2019 - 2020 годах продолжена планомерная работа по повышению степени централизации закупок в городском округе «Вуктыл».  </a:t>
            </a:r>
          </a:p>
          <a:p>
            <a:pPr algn="just"/>
            <a:r>
              <a:rPr lang="ru-RU" sz="1000" dirty="0">
                <a:solidFill>
                  <a:srgbClr val="7030A0"/>
                </a:solidFill>
                <a:latin typeface="Times New Roman" panose="02020603050405020304" pitchFamily="18" charset="0"/>
                <a:cs typeface="Times New Roman" panose="02020603050405020304" pitchFamily="18" charset="0"/>
              </a:rPr>
              <a:t>Еще 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Непосредственное участие населения в решении вопросов местного значения (отбор приоритетных, софинансирование, контроль за реализацией проектов) обеспечивается в рамках реализации проекта «Народный бюджет». В 2019 году финансовое обеспечение 11 проектов составило 5 090,1 тыс. руб. В 2020 году в рамках реализации 8 проектов «Народный бюджет» предусмотрено 7 335,1 тыс. руб.</a:t>
            </a:r>
          </a:p>
          <a:p>
            <a:pPr algn="just"/>
            <a:r>
              <a:rPr lang="ru-RU" sz="1000" dirty="0">
                <a:solidFill>
                  <a:srgbClr val="7030A0"/>
                </a:solidFill>
                <a:latin typeface="Times New Roman" panose="02020603050405020304" pitchFamily="18" charset="0"/>
                <a:cs typeface="Times New Roman" panose="02020603050405020304" pitchFamily="18" charset="0"/>
              </a:rPr>
              <a:t>По итогам исполнения бюджета округа за 2019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2018 годом увеличился на 20,5 % и составил 30 500,0 тыс. руб., что составляет 11,6 % от суммы  доходов бюджета округа без учета безвозмездных поступлений (263 582,9 тыс. руб.).</a:t>
            </a:r>
          </a:p>
          <a:p>
            <a:pPr algn="just"/>
            <a:r>
              <a:rPr lang="ru-RU" sz="1000" dirty="0">
                <a:solidFill>
                  <a:srgbClr val="7030A0"/>
                </a:solidFill>
                <a:latin typeface="Times New Roman" panose="02020603050405020304" pitchFamily="18" charset="0"/>
                <a:cs typeface="Times New Roman" panose="02020603050405020304" pitchFamily="18" charset="0"/>
              </a:rPr>
              <a:t>Начиная с 2017 года реализуется Программа оздоровления. По итогам проведенных мероприятий Программы оздоровления совокупный бюджетный эффект в 2019 году составил 9 883,5 тыс. руб. (90,4 % от планового значения), совокупный бюджетный эффект на 1 июля 2020 года составил 521,7 тыс. руб. при плановом значении 985,0 тыс. руб.</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проведены мероприятия по оптимизации сети муниципальных учреждений в форме  реорганизации:</a:t>
            </a:r>
          </a:p>
          <a:p>
            <a:pPr algn="just"/>
            <a:r>
              <a:rPr lang="ru-RU" sz="1000" dirty="0">
                <a:solidFill>
                  <a:srgbClr val="7030A0"/>
                </a:solidFill>
                <a:latin typeface="Times New Roman" panose="02020603050405020304" pitchFamily="18" charset="0"/>
                <a:cs typeface="Times New Roman" panose="02020603050405020304" pitchFamily="18" charset="0"/>
              </a:rPr>
              <a:t> МБДОУ детский сад «Солнышко» с. Подчерье присоединено к МБДОУ Детский сад «Золотой ключик» г. Вуктыл»; </a:t>
            </a:r>
          </a:p>
          <a:p>
            <a:pPr algn="just"/>
            <a:r>
              <a:rPr lang="ru-RU" sz="1000" dirty="0">
                <a:solidFill>
                  <a:srgbClr val="7030A0"/>
                </a:solidFill>
                <a:latin typeface="Times New Roman" panose="02020603050405020304" pitchFamily="18" charset="0"/>
                <a:cs typeface="Times New Roman" panose="02020603050405020304" pitchFamily="18" charset="0"/>
              </a:rPr>
              <a:t>МБДОУ «Средняя общеобразовательная школа» с. Подчерье присоединено к МБОУ «Средняя общеобразовательная школа № 2 им. Г.В. Кравченко» г.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результате проведенных мероприятий количество муниципальных учреждений городского округа «Вуктыл» сократилось с 17 до 15.</a:t>
            </a:r>
          </a:p>
          <a:p>
            <a:pPr algn="just"/>
            <a:r>
              <a:rPr lang="ru-RU" sz="1000" dirty="0">
                <a:solidFill>
                  <a:srgbClr val="7030A0"/>
                </a:solidFill>
                <a:latin typeface="Times New Roman" panose="02020603050405020304" pitchFamily="18" charset="0"/>
                <a:cs typeface="Times New Roman" panose="02020603050405020304" pitchFamily="18" charset="0"/>
              </a:rPr>
              <a:t>Также проводились оптимизационные мероприятия по сокращению штатных единиц в образовательных организациях. По итогу 2019 года сокращено 28,7 штатных единиц в образовательных организациях городского округа «Вуктыл».</a:t>
            </a:r>
          </a:p>
          <a:p>
            <a:pPr algn="just"/>
            <a:r>
              <a:rPr lang="ru-RU" sz="1000" dirty="0">
                <a:solidFill>
                  <a:srgbClr val="7030A0"/>
                </a:solidFill>
                <a:latin typeface="Times New Roman" panose="02020603050405020304" pitchFamily="18" charset="0"/>
                <a:cs typeface="Times New Roman" panose="02020603050405020304" pitchFamily="18" charset="0"/>
              </a:rPr>
              <a:t>С 01 января 2019 года произведен переход на новое исполнение бюджета округа через Управление Федерального казначейства по Республике Коми.</a:t>
            </a:r>
          </a:p>
          <a:p>
            <a:pPr algn="just"/>
            <a:r>
              <a:rPr lang="ru-RU" sz="1000" dirty="0">
                <a:solidFill>
                  <a:srgbClr val="7030A0"/>
                </a:solidFill>
                <a:latin typeface="Times New Roman" panose="02020603050405020304" pitchFamily="18" charset="0"/>
                <a:cs typeface="Times New Roman" panose="02020603050405020304" pitchFamily="18" charset="0"/>
              </a:rPr>
              <a:t>По результатам мониторинга качества предоставления муниципальных услуг городского округа «Вуктыл» за 2019 год установлено, что уровень удовлетворенности заявителей составил 99,3%. Нарушений по качеству представления услуг в городском округе «Вуктыл» за 2019 год Министерством экономики Республики Коми не выявлено. Итоговые показатели по пяти критериям оценки: время предоставления услуги, комфортность условий в помещении, в котором предоставлена услуга, доступность информации о порядке предоставления услуги за 2019 год в городском округе «Вуктыл» составляют от 99,3% до 100%.</a:t>
            </a:r>
          </a:p>
          <a:p>
            <a:r>
              <a:rPr lang="ru-RU" sz="1100" dirty="0"/>
              <a:t> </a:t>
            </a: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2019 год и первое полугодие 2020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365315944"/>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2021 год и плановый период 2022 и 2023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61,1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dirty="0">
                <a:solidFill>
                  <a:srgbClr val="C00000"/>
                </a:solidFill>
                <a:latin typeface="Georgia"/>
                <a:ea typeface="Microsoft YaHei"/>
              </a:rPr>
              <a:t>11</a:t>
            </a:r>
            <a:endParaRPr lang="ru-RU" sz="2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населенных пунктов</a:t>
            </a:r>
            <a:endParaRPr lang="ru-RU" sz="1400" b="0" strike="noStrike" spc="-1" dirty="0">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01.01.2020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11,4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E46C0A"/>
                </a:solidFill>
                <a:latin typeface="Georgia"/>
                <a:ea typeface="Microsoft YaHei"/>
              </a:rPr>
              <a:t>Доля населения МО ГО «Вуктыл» </a:t>
            </a:r>
            <a:endParaRPr lang="ru-RU" sz="1400" b="0" strike="noStrike" spc="-1" dirty="0">
              <a:latin typeface="Arial"/>
            </a:endParaRPr>
          </a:p>
          <a:p>
            <a:pPr algn="ctr">
              <a:lnSpc>
                <a:spcPct val="100000"/>
              </a:lnSpc>
            </a:pPr>
            <a:r>
              <a:rPr lang="ru-RU" sz="1400" b="1" i="1" strike="noStrike" spc="-1" dirty="0">
                <a:solidFill>
                  <a:srgbClr val="E46C0A"/>
                </a:solidFill>
                <a:latin typeface="Georgia"/>
                <a:ea typeface="Microsoft YaHei"/>
              </a:rPr>
              <a:t>в общей численности по РК</a:t>
            </a:r>
            <a:endParaRPr lang="ru-RU" sz="1400" b="0" strike="noStrike" spc="-1" dirty="0">
              <a:latin typeface="Arial"/>
            </a:endParaRPr>
          </a:p>
          <a:p>
            <a:pPr algn="ctr">
              <a:lnSpc>
                <a:spcPct val="100000"/>
              </a:lnSpc>
            </a:pPr>
            <a:r>
              <a:rPr lang="ru-RU" sz="2400" b="1" i="1" strike="noStrike" spc="-1" dirty="0">
                <a:solidFill>
                  <a:srgbClr val="C00000"/>
                </a:solidFill>
                <a:latin typeface="Georgia"/>
                <a:ea typeface="Microsoft YaHei"/>
              </a:rPr>
              <a:t>1,4</a:t>
            </a:r>
            <a:r>
              <a:rPr lang="ru-RU" sz="2000" b="1" i="1" strike="noStrike" spc="-1" dirty="0">
                <a:solidFill>
                  <a:srgbClr val="C00000"/>
                </a:solidFill>
                <a:latin typeface="Georgia"/>
                <a:ea typeface="Microsoft YaHei"/>
              </a:rPr>
              <a:t>%</a:t>
            </a:r>
            <a:endParaRPr lang="ru-RU" sz="2000" b="0" strike="noStrike" spc="-1" dirty="0">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9,7 </a:t>
            </a:r>
            <a:r>
              <a:rPr lang="ru-RU" sz="1400" b="1" i="1" strike="noStrike" spc="-1" dirty="0">
                <a:solidFill>
                  <a:srgbClr val="000066"/>
                </a:solidFill>
                <a:latin typeface="Georgia"/>
                <a:ea typeface="Microsoft YaHei"/>
              </a:rPr>
              <a:t>тыс</a:t>
            </a:r>
            <a:r>
              <a:rPr lang="ru-RU" sz="1400" b="1" i="1" strike="noStrike" spc="-1" dirty="0" smtClean="0">
                <a:solidFill>
                  <a:srgbClr val="000066"/>
                </a:solidFill>
                <a:latin typeface="Georgia"/>
                <a:ea typeface="Microsoft YaHei"/>
              </a:rPr>
              <a:t>. 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85,1%</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14,9%</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01.01.2019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830,2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01.01.2020 год - 820,5 тыс. чел.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2020 – 2021 годы</a:t>
            </a:r>
            <a:endParaRPr lang="ru-RU" sz="2000" spc="-1" dirty="0">
              <a:latin typeface="Arial"/>
            </a:endParaRPr>
          </a:p>
        </p:txBody>
      </p:sp>
      <p:sp>
        <p:nvSpPr>
          <p:cNvPr id="3" name="Прямоугольник 2"/>
          <p:cNvSpPr/>
          <p:nvPr/>
        </p:nvSpPr>
        <p:spPr>
          <a:xfrm>
            <a:off x="5328" y="653872"/>
            <a:ext cx="8928992" cy="1015663"/>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Бюджет МО ГО «Вуктыл» на 2021 год как и в 2020 году направлен на исполнение социально значимых расходных обязательств,  в том числе выполнение задач, поставленных майскими указами Президента РФ, индексацию расходов на оплату труда работникам бюджетной сферы, на которых не распространяются майские указы Президента РФ, оптимизацию неэффективных расходов, перераспределение 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213850715"/>
              </p:ext>
            </p:extLst>
          </p:nvPr>
        </p:nvGraphicFramePr>
        <p:xfrm>
          <a:off x="179512" y="2469753"/>
          <a:ext cx="3816424" cy="3807599"/>
        </p:xfrm>
        <a:graphic>
          <a:graphicData uri="http://schemas.openxmlformats.org/drawingml/2006/table">
            <a:tbl>
              <a:tblPr firstRow="1" bandRow="1">
                <a:tableStyleId>{5C22544A-7EE6-4342-B048-85BDC9FD1C3A}</a:tableStyleId>
              </a:tblPr>
              <a:tblGrid>
                <a:gridCol w="3816424"/>
              </a:tblGrid>
              <a:tr h="543943">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5190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679928">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cell3D prstMaterial="dkEdge">
                      <a:bevel w="50800" prst="hardEdge"/>
                      <a:lightRig rig="flood" dir="t"/>
                    </a:cell3D>
                  </a:tcPr>
                </a:tc>
              </a:tr>
              <a:tr h="95190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cell3D prstMaterial="dkEdge">
                      <a:bevel w="50800" prst="hardEdge"/>
                      <a:lightRig rig="flood" dir="t"/>
                    </a:cell3D>
                  </a:tcPr>
                </a:tc>
              </a:tr>
              <a:tr h="679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919367492"/>
              </p:ext>
            </p:extLst>
          </p:nvPr>
        </p:nvGraphicFramePr>
        <p:xfrm>
          <a:off x="4716016" y="2469755"/>
          <a:ext cx="3816424" cy="3767557"/>
        </p:xfrm>
        <a:graphic>
          <a:graphicData uri="http://schemas.openxmlformats.org/drawingml/2006/table">
            <a:tbl>
              <a:tblPr firstRow="1" bandRow="1">
                <a:tableStyleId>{5C22544A-7EE6-4342-B048-85BDC9FD1C3A}</a:tableStyleId>
              </a:tblPr>
              <a:tblGrid>
                <a:gridCol w="3816424"/>
              </a:tblGrid>
              <a:tr h="527197">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2021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36104">
                <a:tc>
                  <a:txBody>
                    <a:bodyPr/>
                    <a:lstStyle/>
                    <a:p>
                      <a:pPr algn="ctr"/>
                      <a:r>
                        <a:rPr lang="ru-RU" sz="1200" b="0" strike="noStrike" spc="-1" dirty="0" smtClean="0">
                          <a:latin typeface="Times New Roman" panose="02020603050405020304" pitchFamily="18" charset="0"/>
                          <a:cs typeface="Times New Roman" panose="02020603050405020304" pitchFamily="18" charset="0"/>
                        </a:rPr>
                        <a:t>Капитальный ремонт МБУДО «ДХШ» в рамках национального проекта «Культура»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67589">
                <a:tc>
                  <a:txBody>
                    <a:bodyPr/>
                    <a:lstStyle/>
                    <a:p>
                      <a:pPr algn="ctr"/>
                      <a:r>
                        <a:rPr lang="ru-RU" sz="1200" b="0" strike="noStrike" spc="-1" dirty="0" smtClean="0">
                          <a:latin typeface="Times New Roman" panose="02020603050405020304" pitchFamily="18" charset="0"/>
                          <a:cs typeface="Times New Roman" panose="02020603050405020304" pitchFamily="18" charset="0"/>
                        </a:rPr>
                        <a:t>Капитальный ремонт входной группы здания «Дом быта»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916587">
                <a:tc>
                  <a:txBody>
                    <a:bodyPr/>
                    <a:lstStyle/>
                    <a:p>
                      <a:pPr algn="ctr"/>
                      <a:r>
                        <a:rPr lang="ru-RU" sz="1200" b="0" strike="noStrike" spc="-1" dirty="0" smtClean="0">
                          <a:latin typeface="Times New Roman" panose="02020603050405020304" pitchFamily="18" charset="0"/>
                          <a:cs typeface="Times New Roman" panose="02020603050405020304" pitchFamily="18" charset="0"/>
                        </a:rPr>
                        <a:t>Обустройство жилых домов внутридомовым (внутриквартирным) оборудованием в рамках газификации с. Дутово</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720080">
                <a:tc>
                  <a:txBody>
                    <a:bodyPr/>
                    <a:lstStyle/>
                    <a:p>
                      <a:pPr algn="ctr"/>
                      <a:r>
                        <a:rPr lang="ru-RU" sz="1200" b="0" strike="noStrike" spc="-1" dirty="0" smtClean="0">
                          <a:latin typeface="Times New Roman" panose="02020603050405020304" pitchFamily="18" charset="0"/>
                          <a:cs typeface="Times New Roman" panose="02020603050405020304" pitchFamily="18" charset="0"/>
                        </a:rPr>
                        <a:t>Обустройство наиболее посещаемых муниципальных территорий (городская площадь)</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endParaRPr lang="ru-RU" sz="1800" b="0" strike="noStrike" spc="-1" dirty="0">
              <a:latin typeface="Arial"/>
            </a:endParaRPr>
          </a:p>
        </p:txBody>
      </p:sp>
      <p:graphicFrame>
        <p:nvGraphicFramePr>
          <p:cNvPr id="9" name="Диаграмма 8"/>
          <p:cNvGraphicFramePr/>
          <p:nvPr>
            <p:extLst>
              <p:ext uri="{D42A27DB-BD31-4B8C-83A1-F6EECF244321}">
                <p14:modId xmlns:p14="http://schemas.microsoft.com/office/powerpoint/2010/main" val="21601625"/>
              </p:ext>
            </p:extLst>
          </p:nvPr>
        </p:nvGraphicFramePr>
        <p:xfrm>
          <a:off x="9168" y="1287200"/>
          <a:ext cx="3888432" cy="4400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Диаграмма 14"/>
          <p:cNvGraphicFramePr/>
          <p:nvPr>
            <p:extLst>
              <p:ext uri="{D42A27DB-BD31-4B8C-83A1-F6EECF244321}">
                <p14:modId xmlns:p14="http://schemas.microsoft.com/office/powerpoint/2010/main" val="3835094414"/>
              </p:ext>
            </p:extLst>
          </p:nvPr>
        </p:nvGraphicFramePr>
        <p:xfrm>
          <a:off x="6012160" y="1340768"/>
          <a:ext cx="3888432" cy="42484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Диаграмма 16"/>
          <p:cNvGraphicFramePr/>
          <p:nvPr>
            <p:extLst>
              <p:ext uri="{D42A27DB-BD31-4B8C-83A1-F6EECF244321}">
                <p14:modId xmlns:p14="http://schemas.microsoft.com/office/powerpoint/2010/main" val="927619173"/>
              </p:ext>
            </p:extLst>
          </p:nvPr>
        </p:nvGraphicFramePr>
        <p:xfrm>
          <a:off x="2987824" y="1340768"/>
          <a:ext cx="3888432" cy="4248472"/>
        </p:xfrm>
        <a:graphic>
          <a:graphicData uri="http://schemas.openxmlformats.org/drawingml/2006/chart">
            <c:chart xmlns:c="http://schemas.openxmlformats.org/drawingml/2006/chart" xmlns:r="http://schemas.openxmlformats.org/officeDocument/2006/relationships" r:id="rId6"/>
          </a:graphicData>
        </a:graphic>
      </p:graphicFrame>
      <p:sp>
        <p:nvSpPr>
          <p:cNvPr id="19" name="CustomShape 2"/>
          <p:cNvSpPr/>
          <p:nvPr/>
        </p:nvSpPr>
        <p:spPr>
          <a:xfrm>
            <a:off x="346080" y="571688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399 394,5</a:t>
            </a:r>
            <a:endParaRPr lang="ru-RU" sz="1800" b="0" strike="noStrike" spc="-1" dirty="0">
              <a:latin typeface="Arial"/>
            </a:endParaRPr>
          </a:p>
        </p:txBody>
      </p:sp>
      <p:sp>
        <p:nvSpPr>
          <p:cNvPr id="20"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320 123,4</a:t>
            </a:r>
            <a:endParaRPr lang="ru-RU" sz="1800" b="0" strike="noStrike" spc="-1" dirty="0">
              <a:latin typeface="Arial"/>
            </a:endParaRPr>
          </a:p>
        </p:txBody>
      </p:sp>
      <p:sp>
        <p:nvSpPr>
          <p:cNvPr id="21"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320 020,8</a:t>
            </a:r>
          </a:p>
          <a:p>
            <a:pPr algn="ctr">
              <a:lnSpc>
                <a:spcPct val="100000"/>
              </a:lnSpc>
            </a:pP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2747521150"/>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Диаграмма 4"/>
          <p:cNvGraphicFramePr/>
          <p:nvPr>
            <p:extLst>
              <p:ext uri="{D42A27DB-BD31-4B8C-83A1-F6EECF244321}">
                <p14:modId xmlns:p14="http://schemas.microsoft.com/office/powerpoint/2010/main" val="2404687417"/>
              </p:ext>
            </p:extLst>
          </p:nvPr>
        </p:nvGraphicFramePr>
        <p:xfrm>
          <a:off x="13032" y="980728"/>
          <a:ext cx="8928992" cy="365999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765433590"/>
              </p:ext>
            </p:extLst>
          </p:nvPr>
        </p:nvGraphicFramePr>
        <p:xfrm>
          <a:off x="-20712" y="620688"/>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715506777"/>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2737733213"/>
              </p:ext>
            </p:extLst>
          </p:nvPr>
        </p:nvGraphicFramePr>
        <p:xfrm>
          <a:off x="107504" y="4941168"/>
          <a:ext cx="8928992" cy="1800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327508"/>
            <a:ext cx="864141" cy="117501"/>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b="1" spc="-1" dirty="0" smtClean="0">
              <a:solidFill>
                <a:srgbClr val="21409A"/>
              </a:solidFill>
              <a:latin typeface="Times New Roman"/>
            </a:endParaRPr>
          </a:p>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2142913060"/>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178487493"/>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4068186364"/>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758122529"/>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тыс.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77167397"/>
              </p:ext>
            </p:extLst>
          </p:nvPr>
        </p:nvGraphicFramePr>
        <p:xfrm>
          <a:off x="143507" y="861968"/>
          <a:ext cx="8891734" cy="5735383"/>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rtl="0" fontAlgn="ctr"/>
                      <a:r>
                        <a:rPr lang="ru-RU" sz="1000" b="1" i="0" u="none" strike="noStrike">
                          <a:solidFill>
                            <a:srgbClr val="000000"/>
                          </a:solidFill>
                          <a:effectLst/>
                          <a:latin typeface="Times New Roman"/>
                        </a:rPr>
                        <a:t>ДОХОДЫ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2019 (факт)</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2020</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Динамика 2021  к 2020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2021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2022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2023 год (план)</a:t>
                      </a:r>
                    </a:p>
                  </a:txBody>
                  <a:tcPr marL="9525" marR="9525" marT="9525" marB="0" anchor="ctr">
                    <a:cell3D prstMaterial="dkEdge">
                      <a:bevel w="50800" prst="hardEdge"/>
                      <a:lightRig rig="flood" dir="t"/>
                    </a:cell3D>
                    <a:solidFill>
                      <a:schemeClr val="accent1">
                        <a:lumMod val="20000"/>
                        <a:lumOff val="80000"/>
                      </a:schemeClr>
                    </a:solidFill>
                  </a:tcPr>
                </a:tc>
              </a:tr>
              <a:tr h="370212">
                <a:tc>
                  <a:txBody>
                    <a:bodyPr/>
                    <a:lstStyle/>
                    <a:p>
                      <a:pPr algn="ctr" rtl="0" fontAlgn="ctr"/>
                      <a:r>
                        <a:rPr lang="ru-RU" sz="950" b="1" i="0" u="none" strike="noStrike">
                          <a:solidFill>
                            <a:srgbClr val="000000"/>
                          </a:solidFill>
                          <a:effectLst/>
                          <a:latin typeface="Times New Roman"/>
                        </a:rPr>
                        <a:t>НАЛОГОВЫЕ И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263 582,90</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231 819,40</a:t>
                      </a:r>
                    </a:p>
                  </a:txBody>
                  <a:tcPr marL="9525" marR="9525" marT="9525" marB="0" anchor="ctr">
                    <a:cell3D prstMaterial="dkEdge">
                      <a:bevel w="50800" prst="hardEdge"/>
                      <a:lightRig rig="flood" dir="t"/>
                    </a:cell3D>
                  </a:tcPr>
                </a:tc>
                <a:tc>
                  <a:txBody>
                    <a:bodyPr/>
                    <a:lstStyle/>
                    <a:p>
                      <a:pPr algn="ctr" rtl="0" fontAlgn="ctr"/>
                      <a:r>
                        <a:rPr lang="ru-RU" sz="1000" b="1" i="0" u="none" strike="noStrike">
                          <a:solidFill>
                            <a:srgbClr val="000000"/>
                          </a:solidFill>
                          <a:effectLst/>
                          <a:latin typeface="Times New Roman"/>
                        </a:rPr>
                        <a:t>-9 965,00</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221 854,40</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264 706,90</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267 159,40</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a:solidFill>
                            <a:srgbClr val="000000"/>
                          </a:solidFill>
                          <a:effectLst/>
                          <a:latin typeface="Times New Roman"/>
                        </a:rPr>
                        <a:t>НАЛОГОВЫЕ ДОХОДЫ     183 270,4    (2021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fontAlgn="ctr"/>
                      <a:r>
                        <a:rPr lang="ru-RU" sz="1000" b="0" i="0" u="none" strike="noStrike">
                          <a:solidFill>
                            <a:srgbClr val="000000"/>
                          </a:solidFill>
                          <a:effectLst/>
                          <a:latin typeface="Times New Roman"/>
                        </a:rPr>
                        <a:t>Налоги на прибыль, доходы (НДФЛ)</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196 746,20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164 527,10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-3 059,70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161 467,40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200 396,00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202 841,10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Налоги на товары (работы, услуги), реализуемые на территории РФ</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6 536,10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7 261,30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912,70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8 174,00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8 499,80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8 655,50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совокупный доход</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9 820,90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8 613,70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-1 043,70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7 570,00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6 913,00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10 095,00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имущество</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3 267,00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3 692,80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76,20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3 769,00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3 893,00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3 928,00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Государственная пошлина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2 679,90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1 979,90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310,10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2 290,00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2 335,00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2 380,00</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a:solidFill>
                            <a:srgbClr val="000000"/>
                          </a:solidFill>
                          <a:effectLst/>
                          <a:latin typeface="Times New Roman"/>
                        </a:rPr>
                        <a:t>НЕНАЛОГОВЫЕ ДОХОДЫ     38 584,0   (2021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fontAlgn="ctr"/>
                      <a:r>
                        <a:rPr lang="ru-RU" sz="1000" b="0" i="0" u="none" strike="noStrike">
                          <a:solidFill>
                            <a:srgbClr val="000000"/>
                          </a:solidFill>
                          <a:effectLst/>
                          <a:latin typeface="Times New Roman"/>
                        </a:rPr>
                        <a:t>Доходы от использования имущества, находящегося в государственной  и муниципальной собственности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32 606,50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37 650,90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-9 171,00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28 479,90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31 836,30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29 236,60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Платежи при пользовании природными ресурсами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-15,5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244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-59,00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185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203</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оказания платных услуг (работ) и компенсации затрат государства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5 457,40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4 703,00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-174,60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4 528,40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4 801,40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4 712,80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продажи материальных и нематериальных активов</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3 480,80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1 272,90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1 794,40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3 067,30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3 062,20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2 225,20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Административные платежи и сборы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a:t>
                      </a:r>
                    </a:p>
                  </a:txBody>
                  <a:tcPr marL="9525" marR="9525" marT="9525" marB="0" anchor="ctr">
                    <a:cell3D prstMaterial="dkEdge">
                      <a:bevel w="50800" prst="hardEdge"/>
                      <a:lightRig rig="flood" dir="t"/>
                    </a:cell3D>
                  </a:tcPr>
                </a:tc>
              </a:tr>
              <a:tr h="311427">
                <a:tc>
                  <a:txBody>
                    <a:bodyPr/>
                    <a:lstStyle/>
                    <a:p>
                      <a:pPr algn="ctr" rtl="0" fontAlgn="ctr"/>
                      <a:r>
                        <a:rPr lang="ru-RU" sz="1000" b="0" i="0" u="none" strike="noStrike">
                          <a:solidFill>
                            <a:srgbClr val="000000"/>
                          </a:solidFill>
                          <a:effectLst/>
                          <a:latin typeface="Times New Roman"/>
                        </a:rPr>
                        <a:t>Штрафы, санкции, возмещение ущерба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2 949,20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1 868,20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448,30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2 316,50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2 761,50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2 876,50</a:t>
                      </a:r>
                    </a:p>
                  </a:txBody>
                  <a:tcPr marL="9525" marR="9525" marT="9525" marB="0" anchor="ctr">
                    <a:cell3D prstMaterial="dkEdge">
                      <a:bevel w="50800" prst="hardEdge"/>
                      <a:lightRig rig="flood" dir="t"/>
                    </a:cell3D>
                  </a:tcPr>
                </a:tc>
              </a:tr>
              <a:tr h="323077">
                <a:tc>
                  <a:txBody>
                    <a:bodyPr/>
                    <a:lstStyle/>
                    <a:p>
                      <a:pPr algn="ctr" rtl="0" fontAlgn="ctr"/>
                      <a:r>
                        <a:rPr lang="ru-RU" sz="1000" b="0" i="0" u="none" strike="noStrike">
                          <a:solidFill>
                            <a:srgbClr val="000000"/>
                          </a:solidFill>
                          <a:effectLst/>
                          <a:latin typeface="Times New Roman"/>
                        </a:rPr>
                        <a:t>Прочие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43,1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0</a:t>
                      </a:r>
                    </a:p>
                  </a:txBody>
                  <a:tcPr marL="9525" marR="9525" marT="9525" marB="0"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724128" y="4610976"/>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a:t>
            </a:r>
            <a:r>
              <a:rPr lang="ru-RU" sz="1400" b="1" strike="noStrike" spc="-1" dirty="0" smtClean="0">
                <a:solidFill>
                  <a:srgbClr val="000000"/>
                </a:solidFill>
                <a:latin typeface="Times New Roman"/>
                <a:ea typeface="Microsoft YaHei"/>
              </a:rPr>
              <a:t>»</a:t>
            </a:r>
          </a:p>
          <a:p>
            <a:pPr algn="ctr">
              <a:lnSpc>
                <a:spcPct val="100000"/>
              </a:lnSpc>
            </a:pPr>
            <a:r>
              <a:rPr lang="ru-RU" sz="1400" b="1" strike="noStrike" spc="-1" dirty="0" smtClean="0">
                <a:solidFill>
                  <a:srgbClr val="000000"/>
                </a:solidFill>
                <a:latin typeface="Times New Roman"/>
                <a:ea typeface="Microsoft YaHei"/>
              </a:rPr>
              <a:t> </a:t>
            </a:r>
            <a:r>
              <a:rPr lang="ru-RU" sz="1400" b="1" strike="noStrike" spc="-1" dirty="0">
                <a:solidFill>
                  <a:srgbClr val="000000"/>
                </a:solidFill>
                <a:latin typeface="Times New Roman"/>
                <a:ea typeface="Microsoft YaHei"/>
              </a:rPr>
              <a:t>на </a:t>
            </a:r>
            <a:r>
              <a:rPr lang="ru-RU" sz="1400" b="1" strike="noStrike" spc="-1" dirty="0" smtClean="0">
                <a:solidFill>
                  <a:srgbClr val="000000"/>
                </a:solidFill>
                <a:latin typeface="Times New Roman"/>
                <a:ea typeface="Microsoft YaHei"/>
              </a:rPr>
              <a:t>плановый </a:t>
            </a:r>
            <a:r>
              <a:rPr lang="ru-RU" sz="1400" b="1" strike="noStrike" spc="-1" dirty="0">
                <a:solidFill>
                  <a:srgbClr val="000000"/>
                </a:solidFill>
                <a:latin typeface="Times New Roman"/>
                <a:ea typeface="Microsoft YaHei"/>
              </a:rPr>
              <a:t>период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2023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690669480"/>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2252555076"/>
              </p:ext>
            </p:extLst>
          </p:nvPr>
        </p:nvGraphicFramePr>
        <p:xfrm>
          <a:off x="147256" y="3994200"/>
          <a:ext cx="6096000" cy="28638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4278924665"/>
              </p:ext>
            </p:extLst>
          </p:nvPr>
        </p:nvGraphicFramePr>
        <p:xfrm>
          <a:off x="122597" y="980728"/>
          <a:ext cx="8898806" cy="5760642"/>
        </p:xfrm>
        <a:graphic>
          <a:graphicData uri="http://schemas.openxmlformats.org/drawingml/2006/table">
            <a:tbl>
              <a:tblPr>
                <a:tableStyleId>{284E427A-3D55-4303-BF80-6455036E1DE7}</a:tableStyleId>
              </a:tblPr>
              <a:tblGrid>
                <a:gridCol w="3801331"/>
                <a:gridCol w="776996"/>
                <a:gridCol w="1023204"/>
                <a:gridCol w="921012"/>
                <a:gridCol w="810447"/>
                <a:gridCol w="782908"/>
                <a:gridCol w="782908"/>
              </a:tblGrid>
              <a:tr h="66495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2019 </a:t>
                      </a:r>
                      <a:r>
                        <a:rPr lang="ru-RU" sz="1200" b="1" strike="noStrike" spc="-1" dirty="0">
                          <a:solidFill>
                            <a:schemeClr val="tx1"/>
                          </a:solidFill>
                          <a:latin typeface="Times New Roman" panose="02020603050405020304" pitchFamily="18" charset="0"/>
                          <a:cs typeface="Times New Roman" panose="02020603050405020304" pitchFamily="18" charset="0"/>
                        </a:rPr>
                        <a:t>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 (факт)</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2021 к 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2021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2023 год</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450015">
                <a:tc>
                  <a:txBody>
                    <a:bodyPr/>
                    <a:lstStyle/>
                    <a:p>
                      <a:pPr algn="ctr" rtl="0" fontAlgn="ctr"/>
                      <a:r>
                        <a:rPr lang="ru-RU" sz="1200" b="1" i="0" u="none" strike="noStrike">
                          <a:solidFill>
                            <a:srgbClr val="000000"/>
                          </a:solidFill>
                          <a:effectLst/>
                          <a:latin typeface="Times New Roman"/>
                        </a:rPr>
                        <a:t>  Безвозмездные поступления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373 676,30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601 125,30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-201 790,50</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rgbClr val="000000"/>
                          </a:solidFill>
                          <a:effectLst/>
                          <a:latin typeface="Times New Roman"/>
                        </a:rPr>
                        <a:t>399 334,80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320 123,40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320 020,80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a:solidFill>
                            <a:srgbClr val="000000"/>
                          </a:solidFill>
                          <a:effectLst/>
                          <a:latin typeface="Times New Roman"/>
                        </a:rPr>
                        <a:t>  Дотации на выравнивание бюджетной обеспеченности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1 099,80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44 838,80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-4 101,20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40 737,60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192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21,5</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  Дотации бюджетам на поддержку мер по обеспечению сбалансированности бюджетов</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33 006,70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24 166,10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-19 156,50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5 009,60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549394">
                <a:tc>
                  <a:txBody>
                    <a:bodyPr/>
                    <a:lstStyle/>
                    <a:p>
                      <a:pPr algn="just" rtl="0" fontAlgn="ctr"/>
                      <a:r>
                        <a:rPr lang="ru-RU" sz="1200" b="0" i="0" u="none" strike="noStrike">
                          <a:solidFill>
                            <a:srgbClr val="000000"/>
                          </a:solidFill>
                          <a:effectLst/>
                          <a:latin typeface="Times New Roman"/>
                        </a:rPr>
                        <a:t>Дотации (гранты) бюджетам за достижение показателей деятельности органов местного самоуправления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a:solidFill>
                            <a:srgbClr val="000000"/>
                          </a:solidFill>
                          <a:effectLst/>
                          <a:latin typeface="Times New Roman"/>
                        </a:rPr>
                        <a:t>Прочие дотации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7 126,30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-7 126,30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84206">
                <a:tc>
                  <a:txBody>
                    <a:bodyPr/>
                    <a:lstStyle/>
                    <a:p>
                      <a:pPr algn="just" rtl="0" fontAlgn="ctr"/>
                      <a:r>
                        <a:rPr lang="ru-RU" sz="1200" b="0" i="0" u="none" strike="noStrike">
                          <a:solidFill>
                            <a:srgbClr val="000000"/>
                          </a:solidFill>
                          <a:effectLst/>
                          <a:latin typeface="Times New Roman"/>
                        </a:rPr>
                        <a:t>  Субсидии на обеспечение жильем молодых семей</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394,2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-118,30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174,90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a:solidFill>
                            <a:srgbClr val="000000"/>
                          </a:solidFill>
                          <a:effectLst/>
                          <a:latin typeface="Times New Roman"/>
                        </a:rPr>
                        <a:t>  Субсидии бюджетам на софинансирование кап. вложений в объекты муниципальной собственности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11 158,00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145 984,70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-145 984,70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a:solidFill>
                            <a:srgbClr val="000000"/>
                          </a:solidFill>
                          <a:effectLst/>
                          <a:latin typeface="Times New Roman"/>
                        </a:rPr>
                        <a:t> Субсидия бюджетам на поддержку отрасли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13 386,20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21 501,80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6 348,40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27 850,20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  Субсидии бюджетам на обеспечение развития и укрепления МТБ муниципальных домов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605,40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1 411,40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реализацию программ формирования современной городской среды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5 308,50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4 850,50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4 808,00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5 506,80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на организацию бесплатного горячего питания обучающихся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4 837,20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8 127,20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8 484,60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8 231,60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создание новых мест в образовательных организациях</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301959">
                <a:tc>
                  <a:txBody>
                    <a:bodyPr/>
                    <a:lstStyle/>
                    <a:p>
                      <a:pPr algn="just" rtl="0" fontAlgn="ctr"/>
                      <a:r>
                        <a:rPr lang="ru-RU" sz="1200" b="0" i="0" u="none" strike="noStrike">
                          <a:solidFill>
                            <a:srgbClr val="000000"/>
                          </a:solidFill>
                          <a:effectLst/>
                          <a:latin typeface="Times New Roman"/>
                        </a:rPr>
                        <a:t>  Прочие субсидии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71 630,60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95 570,00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-31 708,50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63 861,50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57 845,70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57 717,90</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2400018620"/>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a:ln w="1905"/>
                <a:solidFill>
                  <a:schemeClr val="bg1"/>
                </a:solidFill>
                <a:effectLst>
                  <a:innerShdw blurRad="69850" dist="43180" dir="5400000">
                    <a:srgbClr val="000000">
                      <a:alpha val="65000"/>
                    </a:srgbClr>
                  </a:innerShdw>
                </a:effectLst>
              </a:rPr>
              <a:t>финансируется </a:t>
            </a:r>
          </a:p>
          <a:p>
            <a:pPr algn="ctr"/>
            <a:r>
              <a:rPr lang="ru-RU" sz="1400" b="1" dirty="0">
                <a:ln w="1905"/>
                <a:solidFill>
                  <a:schemeClr val="bg1"/>
                </a:solidFill>
                <a:effectLst>
                  <a:innerShdw blurRad="69850" dist="43180" dir="5400000">
                    <a:srgbClr val="000000">
                      <a:alpha val="65000"/>
                    </a:srgbClr>
                  </a:innerShdw>
                </a:effectLst>
              </a:rPr>
              <a:t>22 учреждения</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206681200"/>
              </p:ext>
            </p:extLst>
          </p:nvPr>
        </p:nvGraphicFramePr>
        <p:xfrm>
          <a:off x="134412" y="908721"/>
          <a:ext cx="8875176" cy="5760638"/>
        </p:xfrm>
        <a:graphic>
          <a:graphicData uri="http://schemas.openxmlformats.org/drawingml/2006/table">
            <a:tbl>
              <a:tblPr>
                <a:tableStyleId>{284E427A-3D55-4303-BF80-6455036E1DE7}</a:tableStyleId>
              </a:tblPr>
              <a:tblGrid>
                <a:gridCol w="3834617"/>
                <a:gridCol w="891003"/>
                <a:gridCol w="981205"/>
                <a:gridCol w="924816"/>
                <a:gridCol w="791835"/>
                <a:gridCol w="725850"/>
                <a:gridCol w="725850"/>
              </a:tblGrid>
              <a:tr h="72907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2019 </a:t>
                      </a:r>
                      <a:r>
                        <a:rPr lang="ru-RU" sz="1200" b="1" strike="noStrike" spc="-1" dirty="0">
                          <a:solidFill>
                            <a:schemeClr val="tx1"/>
                          </a:solidFill>
                          <a:latin typeface="Times New Roman" panose="02020603050405020304" pitchFamily="18" charset="0"/>
                          <a:cs typeface="Times New Roman" panose="02020603050405020304" pitchFamily="18" charset="0"/>
                        </a:rPr>
                        <a:t>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 (факт)</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2021 к 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2021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2023 год</a:t>
                      </a:r>
                    </a:p>
                  </a:txBody>
                  <a:tcPr marL="90000" marR="90000">
                    <a:cell3D prstMaterial="dkEdge">
                      <a:bevel prst="artDeco"/>
                      <a:lightRig rig="flood" dir="t"/>
                    </a:cell3D>
                  </a:tcPr>
                </a:tc>
              </a:tr>
              <a:tr h="844073">
                <a:tc>
                  <a:txBody>
                    <a:bodyPr/>
                    <a:lstStyle/>
                    <a:p>
                      <a:pPr algn="just" rtl="0" fontAlgn="ctr"/>
                      <a:r>
                        <a:rPr lang="ru-RU" sz="1200" b="0" i="0" u="none" strike="noStrike">
                          <a:solidFill>
                            <a:srgbClr val="000000"/>
                          </a:solidFill>
                          <a:effectLst/>
                          <a:latin typeface="Times New Roman"/>
                        </a:rPr>
                        <a:t> 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318,4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5,9</a:t>
                      </a:r>
                    </a:p>
                  </a:txBody>
                  <a:tcPr marL="9525" marR="9525" marT="9525" marB="0" anchor="ctr">
                    <a:cell3D prstMaterial="dkEdge">
                      <a:bevel prst="artDeco"/>
                      <a:lightRig rig="flood" dir="t"/>
                    </a:cell3D>
                  </a:tcPr>
                </a:tc>
              </a:tr>
              <a:tr h="434701">
                <a:tc>
                  <a:txBody>
                    <a:bodyPr/>
                    <a:lstStyle/>
                    <a:p>
                      <a:pPr algn="l" rtl="0" fontAlgn="ctr"/>
                      <a:r>
                        <a:rPr lang="ru-RU" sz="1200" b="0" i="0" u="none" strike="noStrike">
                          <a:solidFill>
                            <a:srgbClr val="000000"/>
                          </a:solidFill>
                          <a:effectLst/>
                          <a:latin typeface="Times New Roman"/>
                        </a:rPr>
                        <a:t>Субвенции местным бюджетам на выполнение передаваемых полномочий субъектов РФ</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3 320,80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4 314,40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315,40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4 629,80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5 792,90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5 792,90</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2 493,20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1 864,80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1 882,70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2 092,50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2 092,50</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 </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r>
              <a:tr h="635767">
                <a:tc>
                  <a:txBody>
                    <a:bodyPr/>
                    <a:lstStyle/>
                    <a:p>
                      <a:pPr algn="l" rtl="0" fontAlgn="ctr"/>
                      <a:r>
                        <a:rPr lang="ru-RU" sz="1200" b="0" i="0" u="none" strike="noStrike">
                          <a:solidFill>
                            <a:srgbClr val="000000"/>
                          </a:solidFill>
                          <a:effectLst/>
                          <a:latin typeface="Times New Roman"/>
                        </a:rPr>
                        <a:t>Субвенции бюджетам на осуществление первичного воинского учета на территориях, где отсутствуют военные комиссариаты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636,5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1 490,80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1 544,20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1 606,50</a:t>
                      </a:r>
                    </a:p>
                  </a:txBody>
                  <a:tcPr marL="9525" marR="9525" marT="9525" marB="0" anchor="ctr">
                    <a:cell3D prstMaterial="dkEdge">
                      <a:bevel prst="artDeco"/>
                      <a:lightRig rig="flood" dir="t"/>
                    </a:cell3D>
                  </a:tcPr>
                </a:tc>
              </a:tr>
              <a:tr h="427461">
                <a:tc>
                  <a:txBody>
                    <a:bodyPr/>
                    <a:lstStyle/>
                    <a:p>
                      <a:pPr algn="l" rtl="0" fontAlgn="ctr"/>
                      <a:r>
                        <a:rPr lang="ru-RU" sz="1200" b="0" i="0" u="none" strike="noStrike">
                          <a:solidFill>
                            <a:srgbClr val="000000"/>
                          </a:solidFill>
                          <a:effectLst/>
                          <a:latin typeface="Times New Roman"/>
                        </a:rPr>
                        <a:t>Субвенции бюджетам на проведение Всероссийской переписи населения 2020 года</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212,6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46957">
                <a:tc>
                  <a:txBody>
                    <a:bodyPr/>
                    <a:lstStyle/>
                    <a:p>
                      <a:pPr algn="l" rtl="0" fontAlgn="ctr"/>
                      <a:r>
                        <a:rPr lang="ru-RU" sz="1200" b="0" i="0" u="none" strike="noStrike">
                          <a:solidFill>
                            <a:srgbClr val="000000"/>
                          </a:solidFill>
                          <a:effectLst/>
                          <a:latin typeface="Times New Roman"/>
                        </a:rPr>
                        <a:t>Прочие субвенции</a:t>
                      </a:r>
                    </a:p>
                  </a:txBody>
                  <a:tcPr marL="857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228 633,20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229 045,80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-2 928,40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226 </a:t>
                      </a:r>
                      <a:r>
                        <a:rPr lang="ru-RU" sz="1200" b="0" i="0" u="none" strike="noStrike" dirty="0" smtClean="0">
                          <a:solidFill>
                            <a:srgbClr val="000000"/>
                          </a:solidFill>
                          <a:effectLst/>
                          <a:latin typeface="Times New Roman"/>
                        </a:rPr>
                        <a:t>117,40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226 117,40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226 117,50</a:t>
                      </a:r>
                    </a:p>
                  </a:txBody>
                  <a:tcPr marL="9525" marR="9525" marT="9525" marB="0" anchor="ctr">
                    <a:cell3D prstMaterial="dkEdge">
                      <a:bevel prst="artDeco"/>
                      <a:lightRig rig="flood" dir="t"/>
                    </a:cell3D>
                  </a:tcPr>
                </a:tc>
              </a:tr>
              <a:tr h="337850">
                <a:tc>
                  <a:txBody>
                    <a:bodyPr/>
                    <a:lstStyle/>
                    <a:p>
                      <a:pPr algn="l" rtl="0" fontAlgn="ctr"/>
                      <a:r>
                        <a:rPr lang="ru-RU" sz="1200" b="0" i="0" u="none" strike="noStrike">
                          <a:solidFill>
                            <a:srgbClr val="000000"/>
                          </a:solidFill>
                          <a:effectLst/>
                          <a:latin typeface="Times New Roman"/>
                        </a:rPr>
                        <a:t>Межбюджетные трансферты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1 000 000,00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4 030,70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8 062,50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12 093,20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12093,2</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12 093,20</a:t>
                      </a:r>
                    </a:p>
                  </a:txBody>
                  <a:tcPr marL="9525" marR="9525" marT="9525" marB="0" anchor="ctr">
                    <a:cell3D prstMaterial="dkEdge">
                      <a:bevel prst="artDeco"/>
                      <a:lightRig rig="flood" dir="t"/>
                    </a:cell3D>
                  </a:tcPr>
                </a:tc>
              </a:tr>
            </a:tbl>
          </a:graphicData>
        </a:graphic>
      </p:graphicFrame>
      <p:sp>
        <p:nvSpPr>
          <p:cNvPr id="5"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290400166"/>
              </p:ext>
            </p:extLst>
          </p:nvPr>
        </p:nvGraphicFramePr>
        <p:xfrm>
          <a:off x="71280" y="692696"/>
          <a:ext cx="8965213" cy="601757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508465">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43668">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2023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303 755 059,60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48,1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302 231 964,88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51,7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302 537 358,68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51,5</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96 316 784,88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15,2</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60 738 114,32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60 966 070,32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10,4</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10 072 588,22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9 994 283,22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10 036 155,22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1,7</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3 639 601,76</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4 127 522,00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3 625 522,00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367 700,00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462 700,00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442 700,00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31 461 530,34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5,0</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32 716 053,82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32 516 053,82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5,5</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«Социальная</a:t>
                      </a:r>
                      <a:r>
                        <a:rPr lang="ru-RU" sz="1200" b="1" i="0" u="none" strike="noStrike" baseline="0"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защита 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3 904 986,99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3 684 668,00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3 674 668,00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85 354 228,54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13,5</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81 783 547,98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14,0</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77 229 434,18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13,2</a:t>
                      </a:r>
                    </a:p>
                  </a:txBody>
                  <a:tcPr marL="9525" marR="9525" marT="9525" marB="0" anchor="ctr">
                    <a:cell3D prstMaterial="dkEdge">
                      <a:bevel w="50800" prst="hardEdge"/>
                      <a:lightRig rig="flood" dir="t"/>
                    </a:cell3D>
                  </a:tcPr>
                </a:tc>
              </a:tr>
              <a:tr h="508465">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48 243 916,75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43 482 432,49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43 830 116,49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7,5</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24 817 076,85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17 285 003,28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3,0</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17 037 531,66</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2,9</a:t>
                      </a: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13 290 138,80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11 247 070,38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11 101 506,84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1,9</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5 389 404,45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5 342 204,45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6 118 618,89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a:t>
                      </a: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«Обеспечение охраны общественного порядка и профилактики правонарушений»</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2 048 506,82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0,3</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2 065 408,09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1 988 158,09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0,3</a:t>
                      </a:r>
                    </a:p>
                  </a:txBody>
                  <a:tcPr marL="9525" marR="9525" marT="9525" marB="0" anchor="ctr">
                    <a:cell3D prstMaterial="dkEdge">
                      <a:bevel w="50800" prst="hardEdge"/>
                      <a:lightRig rig="flood" dir="t"/>
                    </a:cell3D>
                  </a:tcPr>
                </a:tc>
              </a:tr>
              <a:tr h="428805">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r" fontAlgn="ctr"/>
                      <a:r>
                        <a:rPr lang="ru-RU" sz="1200" b="1" i="0" u="none" strike="noStrike" dirty="0">
                          <a:effectLst/>
                          <a:latin typeface="Times New Roman"/>
                        </a:rPr>
                        <a:t>628 661 524,00</a:t>
                      </a:r>
                    </a:p>
                  </a:txBody>
                  <a:tcPr marL="9525" marR="9525" marT="9525" marB="0" anchor="ctr">
                    <a:cell3D prstMaterial="dkEdge">
                      <a:bevel w="50800" prst="hardEdge"/>
                      <a:lightRig rig="flood" dir="t"/>
                    </a:cell3D>
                  </a:tcPr>
                </a:tc>
                <a:tc>
                  <a:txBody>
                    <a:bodyPr/>
                    <a:lstStyle/>
                    <a:p>
                      <a:pPr algn="ctr" fontAlgn="ctr"/>
                      <a:r>
                        <a:rPr lang="ru-RU" sz="1200" b="1" i="0" u="none" strike="noStrike">
                          <a:effectLst/>
                          <a:latin typeface="Times New Roman"/>
                        </a:rPr>
                        <a:t>99,5</a:t>
                      </a:r>
                    </a:p>
                  </a:txBody>
                  <a:tcPr marL="9525" marR="9525" marT="9525" marB="0" anchor="ctr">
                    <a:cell3D prstMaterial="dkEdge">
                      <a:bevel w="50800" prst="hardEdge"/>
                      <a:lightRig rig="flood" dir="t"/>
                    </a:cell3D>
                  </a:tcPr>
                </a:tc>
                <a:tc>
                  <a:txBody>
                    <a:bodyPr/>
                    <a:lstStyle/>
                    <a:p>
                      <a:pPr algn="r" fontAlgn="ctr"/>
                      <a:r>
                        <a:rPr lang="ru-RU" sz="1200" b="1" i="0" u="none" strike="noStrike" dirty="0">
                          <a:effectLst/>
                          <a:latin typeface="Times New Roman"/>
                        </a:rPr>
                        <a:t>575 160 972,91</a:t>
                      </a:r>
                    </a:p>
                  </a:txBody>
                  <a:tcPr marL="9525" marR="9525" marT="9525" marB="0" anchor="ctr">
                    <a:cell3D prstMaterial="dkEdge">
                      <a:bevel w="50800" prst="hardEdge"/>
                      <a:lightRig rig="flood" dir="t"/>
                    </a:cell3D>
                  </a:tcPr>
                </a:tc>
                <a:tc>
                  <a:txBody>
                    <a:bodyPr/>
                    <a:lstStyle/>
                    <a:p>
                      <a:pPr algn="ctr" fontAlgn="ctr"/>
                      <a:r>
                        <a:rPr lang="ru-RU" sz="1200" b="1" i="0" u="none" strike="noStrike">
                          <a:effectLst/>
                          <a:latin typeface="Times New Roman"/>
                        </a:rPr>
                        <a:t>98,3</a:t>
                      </a:r>
                    </a:p>
                  </a:txBody>
                  <a:tcPr marL="9525" marR="9525" marT="9525" marB="0" anchor="ctr">
                    <a:cell3D prstMaterial="dkEdge">
                      <a:bevel w="50800" prst="hardEdge"/>
                      <a:lightRig rig="flood" dir="t"/>
                    </a:cell3D>
                  </a:tcPr>
                </a:tc>
                <a:tc>
                  <a:txBody>
                    <a:bodyPr/>
                    <a:lstStyle/>
                    <a:p>
                      <a:pPr algn="r" fontAlgn="ctr"/>
                      <a:r>
                        <a:rPr lang="ru-RU" sz="1200" b="1" i="0" u="none" strike="noStrike" dirty="0">
                          <a:effectLst/>
                          <a:latin typeface="Times New Roman"/>
                        </a:rPr>
                        <a:t>571 103 894,19</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97,3</a:t>
                      </a:r>
                    </a:p>
                  </a:txBody>
                  <a:tcPr marL="9525" marR="9525" marT="9525" marB="0"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3363042697"/>
              </p:ext>
            </p:extLst>
          </p:nvPr>
        </p:nvGraphicFramePr>
        <p:xfrm>
          <a:off x="187008" y="1052736"/>
          <a:ext cx="8784976" cy="56886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3482849793"/>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147548974"/>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07504" y="45578"/>
            <a:ext cx="8928992"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9" name="TextBox 8"/>
          <p:cNvSpPr txBox="1"/>
          <p:nvPr/>
        </p:nvSpPr>
        <p:spPr>
          <a:xfrm>
            <a:off x="125160" y="405602"/>
            <a:ext cx="9002464" cy="492443"/>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Бюджет МО ГО «Вуктыл» социально-направленный, расходы на социальную сферу составляют в 2021 году 437 041,3 тыс. руб. или 69,2 %, в 2022 году 400 462,7 тыс. руб. или 68,5% и в 2023 году 400 930,7 тыс. руб. или 68,3%.</a:t>
            </a:r>
            <a:endParaRPr lang="ru-RU" sz="1200" b="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31085961"/>
              </p:ext>
            </p:extLst>
          </p:nvPr>
        </p:nvGraphicFramePr>
        <p:xfrm>
          <a:off x="101288" y="898045"/>
          <a:ext cx="8928990" cy="5822650"/>
        </p:xfrm>
        <a:graphic>
          <a:graphicData uri="http://schemas.openxmlformats.org/drawingml/2006/table">
            <a:tbl>
              <a:tblPr>
                <a:tableStyleId>{5C22544A-7EE6-4342-B048-85BDC9FD1C3A}</a:tableStyleId>
              </a:tblPr>
              <a:tblGrid>
                <a:gridCol w="3117154"/>
                <a:gridCol w="399635"/>
                <a:gridCol w="399635"/>
                <a:gridCol w="1096141"/>
                <a:gridCol w="639416"/>
                <a:gridCol w="1107561"/>
                <a:gridCol w="525234"/>
                <a:gridCol w="1084724"/>
                <a:gridCol w="559490"/>
              </a:tblGrid>
              <a:tr h="178066">
                <a:tc>
                  <a:txBody>
                    <a:bodyPr/>
                    <a:lstStyle/>
                    <a:p>
                      <a:pPr algn="ctr" fontAlgn="t"/>
                      <a:r>
                        <a:rPr lang="ru-RU" sz="1100" b="1" i="0" u="none" strike="noStrike" dirty="0">
                          <a:effectLst/>
                          <a:latin typeface="Times New Roman CYR"/>
                        </a:rPr>
                        <a:t>Наименование</a:t>
                      </a:r>
                    </a:p>
                  </a:txBody>
                  <a:tcPr marL="9525" marR="9525" marT="9525" marB="0">
                    <a:cell3D prstMaterial="dkEdge">
                      <a:bevel prst="coolSlant"/>
                      <a:lightRig rig="flood" dir="t"/>
                    </a:cell3D>
                  </a:tcPr>
                </a:tc>
                <a:tc>
                  <a:txBody>
                    <a:bodyPr/>
                    <a:lstStyle/>
                    <a:p>
                      <a:pPr algn="ctr" fontAlgn="ctr"/>
                      <a:r>
                        <a:rPr lang="ru-RU" sz="1100" b="1" i="0" u="none" strike="noStrike" dirty="0" err="1">
                          <a:effectLst/>
                          <a:latin typeface="Times New Roman CYR"/>
                        </a:rPr>
                        <a:t>Рз</a:t>
                      </a:r>
                      <a:endParaRPr lang="ru-RU" sz="1100" b="1" i="0" u="none" strike="noStrike" dirty="0">
                        <a:effectLst/>
                        <a:latin typeface="Times New Roman CYR"/>
                      </a:endParaRP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ПР</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2021 год</a:t>
                      </a:r>
                    </a:p>
                  </a:txBody>
                  <a:tcPr marL="9525" marR="9525" marT="9525" marB="0" anchor="ctr">
                    <a:cell3D prstMaterial="dkEdge">
                      <a:bevel prst="coolSlant"/>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2022 год</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2023 год</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a:t>
                      </a:r>
                    </a:p>
                  </a:txBody>
                  <a:tcPr marL="9525" marR="9525" marT="9525" marB="0" anchor="ctr">
                    <a:cell3D prstMaterial="dkEdge">
                      <a:bevel prst="coolSlant"/>
                      <a:lightRig rig="flood" dir="t"/>
                    </a:cell3D>
                  </a:tcPr>
                </a:tc>
              </a:tr>
              <a:tr h="16722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ВСЕГО</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c>
                  <a:txBody>
                    <a:bodyPr/>
                    <a:lstStyle/>
                    <a:p>
                      <a:pPr algn="ctr" fontAlgn="t"/>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c>
                  <a:txBody>
                    <a:bodyPr/>
                    <a:lstStyle/>
                    <a:p>
                      <a:pPr algn="ctr" fontAlgn="t"/>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631 723 394,53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584 880 349,16</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587 230 205,54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t"/>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r>
              <a:tr h="167226">
                <a:tc>
                  <a:txBody>
                    <a:bodyPr/>
                    <a:lstStyle/>
                    <a:p>
                      <a:pPr algn="l" fontAlgn="t"/>
                      <a:r>
                        <a:rPr lang="ru-RU" sz="1100" b="0"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 </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6 650 000,00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13 400 000,00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2,28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l" fontAlgn="ctr"/>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99 132 644,19</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15,69</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93 050 985,91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15,91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87 757 681,11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14,94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489661">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2 904 799,23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0,46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2 884 196,23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2 884 196,23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650879">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50 000,00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50 000,00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650879">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63 316 469,27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10,02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60 629 092,99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10,37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56 499 461,75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9,62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489661">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10 730 255,52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1,70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10 200 948,85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1,74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9 893 920,85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1,68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Резервные фонды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724 900,00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750 000,00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750 000,00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0,13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21 406 220,17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3,39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18 536 747,84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3,17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17 680 102,28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3,01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328444">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1 572 819,76</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0,25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2 266 100,00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0,39</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1 764 100,00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0,30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Гражданская оборона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197 219,76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536 000,00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216 000,00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489661">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пожарная безопасность</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1 255 600,00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1 580 100,00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0,27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1 398 100,00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0,24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328444">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120 000,00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150 000,00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16 897 162,79</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2,67</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17 173 436,78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2,94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17 145 665,16</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2,92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155 700,00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155 700,00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155 700,00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Транспорт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4 446 502,00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0,70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4 446 546,00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0,76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4 446 546,00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0,76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10 003 736,72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1,58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10 569 473,69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1,81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10 669 473,69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1,82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328444">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2 291 224,07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0,36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2 001 717,09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0,34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1 873 945,47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0,32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bl>
          </a:graphicData>
        </a:graphic>
      </p:graphicFrame>
    </p:spTree>
    <p:extLst>
      <p:ext uri="{BB962C8B-B14F-4D97-AF65-F5344CB8AC3E}">
        <p14:creationId xmlns:p14="http://schemas.microsoft.com/office/powerpoint/2010/main" val="25745965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232263733"/>
              </p:ext>
            </p:extLst>
          </p:nvPr>
        </p:nvGraphicFramePr>
        <p:xfrm>
          <a:off x="107504" y="1052739"/>
          <a:ext cx="8856984" cy="5694110"/>
        </p:xfrm>
        <a:graphic>
          <a:graphicData uri="http://schemas.openxmlformats.org/drawingml/2006/table">
            <a:tbl>
              <a:tblPr>
                <a:tableStyleId>{5C22544A-7EE6-4342-B048-85BDC9FD1C3A}</a:tableStyleId>
              </a:tblPr>
              <a:tblGrid>
                <a:gridCol w="3092015"/>
                <a:gridCol w="396412"/>
                <a:gridCol w="396412"/>
                <a:gridCol w="1087303"/>
                <a:gridCol w="634260"/>
                <a:gridCol w="1098628"/>
                <a:gridCol w="521000"/>
                <a:gridCol w="1075977"/>
                <a:gridCol w="554977"/>
              </a:tblGrid>
              <a:tr h="367557">
                <a:tc>
                  <a:txBody>
                    <a:bodyPr/>
                    <a:lstStyle/>
                    <a:p>
                      <a:pPr algn="ctr" fontAlgn="t"/>
                      <a:r>
                        <a:rPr lang="ru-RU" sz="1100" b="1" i="0" u="none" strike="noStrike" dirty="0">
                          <a:effectLst/>
                          <a:latin typeface="Times New Roman CYR"/>
                        </a:rPr>
                        <a:t>Наименование</a:t>
                      </a:r>
                    </a:p>
                  </a:txBody>
                  <a:tcPr marL="9525" marR="9525" marT="9525" marB="0">
                    <a:cell3D prstMaterial="dkEdge">
                      <a:bevel prst="coolSlant"/>
                      <a:lightRig rig="flood" dir="t"/>
                    </a:cell3D>
                  </a:tcPr>
                </a:tc>
                <a:tc>
                  <a:txBody>
                    <a:bodyPr/>
                    <a:lstStyle/>
                    <a:p>
                      <a:pPr algn="ctr" fontAlgn="ctr"/>
                      <a:r>
                        <a:rPr lang="ru-RU" sz="1100" b="1" i="0" u="none" strike="noStrike" dirty="0" err="1">
                          <a:effectLst/>
                          <a:latin typeface="Times New Roman CYR"/>
                        </a:rPr>
                        <a:t>Рз</a:t>
                      </a:r>
                      <a:endParaRPr lang="ru-RU" sz="1100" b="1" i="0" u="none" strike="noStrike" dirty="0">
                        <a:effectLst/>
                        <a:latin typeface="Times New Roman CYR"/>
                      </a:endParaRP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ПР</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2021 год</a:t>
                      </a:r>
                    </a:p>
                  </a:txBody>
                  <a:tcPr marL="9525" marR="9525" marT="9525" marB="0" anchor="ctr">
                    <a:cell3D prstMaterial="dkEdge">
                      <a:bevel prst="coolSlant"/>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2022 год</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2023 год</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a:t>
                      </a:r>
                    </a:p>
                  </a:txBody>
                  <a:tcPr marL="9525" marR="9525" marT="9525" marB="0" anchor="ctr">
                    <a:cell3D prstMaterial="dkEdge">
                      <a:bevel prst="coolSlant"/>
                      <a:lightRig rig="flood" dir="t"/>
                    </a:cell3D>
                  </a:tcPr>
                </a:tc>
              </a:tr>
              <a:tr h="336844">
                <a:tc>
                  <a:txBody>
                    <a:bodyPr/>
                    <a:lstStyle/>
                    <a:p>
                      <a:pPr algn="l" fontAlgn="ctr"/>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72 511 716,61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11,48</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62 306 722,22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10,65</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63 130 820,66</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10,75</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8 425 622,93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6 218 680,00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6 318 680,00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12 321 407,75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1,95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9 646 701,14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1,65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9 671 701,14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1,65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Благоустройство</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27 776 045,80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23 136 205,95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3,96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23 912 620,39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4,07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23 988 640,13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3,80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23 305 135,13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3,98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23 227 819,13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3,96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ОБРАЗОВАНИЕ</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07</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373 667 280,63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59,15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339 758 881,72</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58,09</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340 016 033,52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57,90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103 889 735,20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16,45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103 868 907,30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17,76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105 014 033,75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17,88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Общее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188 581 681,32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29,85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188 616 139,16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32,25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188 124 982,71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32,04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73 240 034,15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11,59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40 653 261,14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6,95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40 607 807,14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6,92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Молодежная политика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7 775 829,96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6 440 574,12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6 089 209,92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КУЛЬТУРА, КИНЕМАТОГРАФИЯ</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49 926 955,49</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7,90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45 797 719,15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7,83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46 018 539,15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7,84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Культура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49 561 955,49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7,85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45 612 719,15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7,80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45 833 539,15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7,81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365 000,00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СОЦИАЛЬНАЯ ПОЛИТИКА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12 927 026,25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2,05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14 249 090,60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2,44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14 239 090,60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2,42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Пенсионное обеспечение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8 613 963,60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8 613 963,60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8 613 963,60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1,47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1 674 498,00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1 714 498,00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1 714 498,00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0,29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2 207 572,10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3 365 629,00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3 365 629,00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социальной политики</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430 992,55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555 000,00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545 000,00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520 000,00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657 000,00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657 000,00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0,11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Массовый спорт</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400 000,00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517 000,00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517 000,00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4 567 788,81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0,72</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2 970 412,78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0,51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3 101 275,34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0,53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внутреннего долга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4 567 788,81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2 970 412,78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3 101 275,34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910721326"/>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 xmlns:a16="http://schemas.microsoft.com/office/drawing/2014/main" val="20000"/>
                    </a:ext>
                  </a:extLst>
                </a:gridCol>
                <a:gridCol w="4230398">
                  <a:extLst>
                    <a:ext uri="{9D8B030D-6E8A-4147-A177-3AD203B41FA5}">
                      <a16:colId xmlns="" xmlns:a16="http://schemas.microsoft.com/office/drawing/2014/main" val="20001"/>
                    </a:ext>
                  </a:extLst>
                </a:gridCol>
                <a:gridCol w="777012">
                  <a:extLst>
                    <a:ext uri="{9D8B030D-6E8A-4147-A177-3AD203B41FA5}">
                      <a16:colId xmlns="" xmlns:a16="http://schemas.microsoft.com/office/drawing/2014/main" val="20004"/>
                    </a:ext>
                  </a:extLst>
                </a:gridCol>
                <a:gridCol w="1036015">
                  <a:extLst>
                    <a:ext uri="{9D8B030D-6E8A-4147-A177-3AD203B41FA5}">
                      <a16:colId xmlns="" xmlns:a16="http://schemas.microsoft.com/office/drawing/2014/main" val="20005"/>
                    </a:ext>
                  </a:extLst>
                </a:gridCol>
                <a:gridCol w="777012">
                  <a:extLst>
                    <a:ext uri="{9D8B030D-6E8A-4147-A177-3AD203B41FA5}">
                      <a16:colId xmlns="" xmlns:a16="http://schemas.microsoft.com/office/drawing/2014/main" val="20006"/>
                    </a:ext>
                  </a:extLst>
                </a:gridCol>
                <a:gridCol w="777012">
                  <a:extLst>
                    <a:ext uri="{9D8B030D-6E8A-4147-A177-3AD203B41FA5}">
                      <a16:colId xmlns="" xmlns:a16="http://schemas.microsoft.com/office/drawing/2014/main"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 xmlns:a16="http://schemas.microsoft.com/office/drawing/2014/main" val="10000"/>
                  </a:ext>
                </a:extLst>
              </a:tr>
              <a:tr h="464956">
                <a:tc gridSpan="2">
                  <a:txBody>
                    <a:bodyPr/>
                    <a:lstStyle/>
                    <a:p>
                      <a:pPr algn="ctr" rtl="0" fontAlgn="ctr"/>
                      <a:r>
                        <a:rPr lang="ru-RU" sz="1200" b="1" i="0" u="none" strike="noStrike">
                          <a:solidFill>
                            <a:srgbClr val="000000"/>
                          </a:solidFill>
                          <a:effectLst/>
                          <a:latin typeface="Times New Roman"/>
                        </a:rPr>
                        <a:t>Расходы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rtl="0" fontAlgn="ctr"/>
                      <a:r>
                        <a:rPr lang="ru-RU" sz="1200" b="1" i="0" u="none" strike="noStrike" dirty="0" smtClean="0">
                          <a:solidFill>
                            <a:srgbClr val="000000"/>
                          </a:solidFill>
                          <a:effectLst/>
                          <a:latin typeface="Times New Roman"/>
                        </a:rPr>
                        <a:t>848 233,5</a:t>
                      </a:r>
                      <a:endParaRPr lang="ru-RU" sz="1200" b="1" i="0" u="none" strike="noStrike" dirty="0">
                        <a:solidFill>
                          <a:srgbClr val="000000"/>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dirty="0" smtClean="0">
                          <a:solidFill>
                            <a:srgbClr val="000000"/>
                          </a:solidFill>
                          <a:effectLst/>
                          <a:latin typeface="Times New Roman"/>
                        </a:rPr>
                        <a:t>631 723,4</a:t>
                      </a:r>
                      <a:endParaRPr lang="ru-RU" sz="1200" b="1" i="0" u="none" strike="noStrike" dirty="0">
                        <a:solidFill>
                          <a:srgbClr val="000000"/>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dirty="0" smtClean="0">
                          <a:solidFill>
                            <a:srgbClr val="000000"/>
                          </a:solidFill>
                          <a:effectLst/>
                          <a:latin typeface="Times New Roman"/>
                        </a:rPr>
                        <a:t>584 880,3</a:t>
                      </a:r>
                      <a:endParaRPr lang="ru-RU" sz="1200" b="1" i="0" u="none" strike="noStrike" dirty="0">
                        <a:solidFill>
                          <a:srgbClr val="000000"/>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dirty="0" smtClean="0">
                          <a:solidFill>
                            <a:srgbClr val="000000"/>
                          </a:solidFill>
                          <a:effectLst/>
                          <a:latin typeface="Times New Roman"/>
                        </a:rPr>
                        <a:t>587 230,2</a:t>
                      </a:r>
                      <a:endParaRPr lang="ru-RU" sz="1200" b="1" i="0" u="none" strike="noStrike" dirty="0">
                        <a:solidFill>
                          <a:srgbClr val="000000"/>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1"/>
                  </a:ext>
                </a:extLst>
              </a:tr>
              <a:tr h="1031820">
                <a:tc>
                  <a:txBody>
                    <a:bodyPr/>
                    <a:lstStyle/>
                    <a:p>
                      <a:pPr algn="ctr" rtl="0" fontAlgn="ctr"/>
                      <a:r>
                        <a:rPr lang="ru-RU" sz="1200" b="0" i="0" u="none" strike="noStrike">
                          <a:solidFill>
                            <a:srgbClr val="000000"/>
                          </a:solidFill>
                          <a:effectLst/>
                          <a:latin typeface="Times New Roman"/>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104 671,2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88 173,7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86 948,9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82 514,6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2"/>
                  </a:ext>
                </a:extLst>
              </a:tr>
              <a:tr h="573233">
                <a:tc>
                  <a:txBody>
                    <a:bodyPr/>
                    <a:lstStyle/>
                    <a:p>
                      <a:pPr algn="ctr" rtl="0" fontAlgn="ctr"/>
                      <a:r>
                        <a:rPr lang="ru-RU" sz="1200" b="0" i="0" u="none" strike="noStrike">
                          <a:solidFill>
                            <a:srgbClr val="000000"/>
                          </a:solidFill>
                          <a:effectLst/>
                          <a:latin typeface="Times New Roman"/>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Закупка товаров, работ и услуг для обеспечения государственных (муниципальных) нужд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114 841,2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84 194,7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70 071,1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69 215,3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3"/>
                  </a:ext>
                </a:extLst>
              </a:tr>
              <a:tr h="464956">
                <a:tc>
                  <a:txBody>
                    <a:bodyPr/>
                    <a:lstStyle/>
                    <a:p>
                      <a:pPr algn="ctr" rtl="0" fontAlgn="ctr"/>
                      <a:r>
                        <a:rPr lang="ru-RU" sz="1200" b="0" i="0" u="none" strike="noStrike">
                          <a:solidFill>
                            <a:srgbClr val="000000"/>
                          </a:solidFill>
                          <a:effectLst/>
                          <a:latin typeface="Times New Roman"/>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Социальное обеспечение и иные выплаты населению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9 745,7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10 810,0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10 512,5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10 512,5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4"/>
                  </a:ext>
                </a:extLst>
              </a:tr>
              <a:tr h="573233">
                <a:tc>
                  <a:txBody>
                    <a:bodyPr/>
                    <a:lstStyle/>
                    <a:p>
                      <a:pPr algn="ctr" rtl="0" fontAlgn="ctr"/>
                      <a:r>
                        <a:rPr lang="ru-RU" sz="1200" b="0" i="0" u="none" strike="noStrike">
                          <a:solidFill>
                            <a:srgbClr val="000000"/>
                          </a:solidFill>
                          <a:effectLst/>
                          <a:latin typeface="Times New Roman"/>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Капитальные вложения в объекты государственной (муниципальной) собственности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171 323,5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1 123,1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1 123,1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5"/>
                  </a:ext>
                </a:extLst>
              </a:tr>
              <a:tr h="573233">
                <a:tc>
                  <a:txBody>
                    <a:bodyPr/>
                    <a:lstStyle/>
                    <a:p>
                      <a:pPr algn="ctr" rtl="0" fontAlgn="ctr"/>
                      <a:r>
                        <a:rPr lang="ru-RU" sz="1200" b="0" i="0" u="none" strike="noStrike">
                          <a:solidFill>
                            <a:srgbClr val="000000"/>
                          </a:solidFill>
                          <a:effectLst/>
                          <a:latin typeface="Times New Roman"/>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Предоставление субсидий бюджетным, автономным учреждениям и иным некоммерческим организациям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433 241,0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442 327,9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405 411,9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406 173,9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6"/>
                  </a:ext>
                </a:extLst>
              </a:tr>
              <a:tr h="464956">
                <a:tc>
                  <a:txBody>
                    <a:bodyPr/>
                    <a:lstStyle/>
                    <a:p>
                      <a:pPr algn="ctr" rtl="0" fontAlgn="ctr"/>
                      <a:r>
                        <a:rPr lang="ru-RU" sz="1200" b="0" i="0" u="none" strike="noStrike">
                          <a:solidFill>
                            <a:srgbClr val="000000"/>
                          </a:solidFill>
                          <a:effectLst/>
                          <a:latin typeface="Times New Roman"/>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Обслуживание государственного (муниципального) долга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3 630,3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4 567,8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2 970,4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3 101,3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7"/>
                  </a:ext>
                </a:extLst>
              </a:tr>
              <a:tr h="464956">
                <a:tc>
                  <a:txBody>
                    <a:bodyPr/>
                    <a:lstStyle/>
                    <a:p>
                      <a:pPr algn="ctr" rtl="0" fontAlgn="ctr"/>
                      <a:r>
                        <a:rPr lang="ru-RU" sz="1200" b="0" i="0" u="none" strike="noStrike">
                          <a:solidFill>
                            <a:srgbClr val="000000"/>
                          </a:solidFill>
                          <a:effectLst/>
                          <a:latin typeface="Times New Roman"/>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Иные бюджетные ассигнования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10 780,6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1 649,3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1 192,4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1 189,5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8"/>
                  </a:ext>
                </a:extLst>
              </a:tr>
              <a:tr h="464956">
                <a:tc>
                  <a:txBody>
                    <a:bodyPr/>
                    <a:lstStyle/>
                    <a:p>
                      <a:pPr algn="ctr" fontAlgn="ctr"/>
                      <a:r>
                        <a:rPr lang="ru-RU" sz="18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Условно утверждаемые (утвержденные) расходы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6 650,0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13 400,0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135736289"/>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2021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2022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2023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gridSpan="4">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l" fontAlgn="ctr"/>
                      <a:r>
                        <a:rPr lang="ru-RU" sz="1200" b="1" i="0" u="none" strike="noStrike">
                          <a:effectLst/>
                          <a:latin typeface="Times New Roman"/>
                        </a:rPr>
                        <a:t>ИСТОЧНИКИ ВНУТРЕННЕГО ФИНАНСИРОВАНИЯ ДЕФИЦИТОВ БЮДЖЕТОВ</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10 474 419,00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Кредиты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- 103 000,00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Получение кредитов от кредитных организаций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28 700 000,00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31 400 000,00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30 100 000,00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Погашение бюджетами городских округов кредитов от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- 28 803 000,00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- 31 350 000,00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- 30 050 000,00   </a:t>
                      </a:r>
                    </a:p>
                  </a:txBody>
                  <a:tcPr marL="9525" marR="9525" marT="9525" marB="0" anchor="ctr">
                    <a:cell3D prstMaterial="dkEdge">
                      <a:bevel prst="artDeco"/>
                      <a:lightRig rig="flood" dir="t"/>
                    </a:cell3D>
                  </a:tcPr>
                </a:tc>
              </a:tr>
              <a:tr h="589360">
                <a:tc>
                  <a:txBody>
                    <a:bodyPr/>
                    <a:lstStyle/>
                    <a:p>
                      <a:pPr algn="l" fontAlgn="ctr"/>
                      <a:r>
                        <a:rPr lang="ru-RU" sz="1200" b="1" i="0" u="none" strike="noStrike">
                          <a:effectLst/>
                          <a:latin typeface="Times New Roman"/>
                        </a:rPr>
                        <a:t>Бюджетные кредиты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Получение кредитов от других бюджетов бюджетной системы Российской Федерации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Погашение бюджетами городских округов кредитов от других бюджетов бюджетной системы Российской Федерации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Изменение остатков средств на счетах по учету средств бюджетов</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10 577 419,00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2021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3515325342"/>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1561648790"/>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i="1" spc="-1" dirty="0">
                <a:solidFill>
                  <a:srgbClr val="21409A"/>
                </a:solidFill>
                <a:latin typeface="Times New Roman"/>
              </a:rPr>
              <a:t> </a:t>
            </a:r>
            <a:r>
              <a:rPr lang="ru-RU" sz="2000" b="1" spc="-1" dirty="0">
                <a:solidFill>
                  <a:srgbClr val="21409A"/>
                </a:solidFill>
                <a:latin typeface="Times New Roman"/>
              </a:rPr>
              <a:t>Расходы </a:t>
            </a:r>
            <a:r>
              <a:rPr lang="ru-RU" sz="2000" b="1" spc="-1" dirty="0" smtClean="0">
                <a:solidFill>
                  <a:srgbClr val="21409A"/>
                </a:solidFill>
                <a:latin typeface="Times New Roman"/>
              </a:rPr>
              <a:t>в расчете на одного </a:t>
            </a:r>
            <a:r>
              <a:rPr lang="ru-RU" sz="2000" b="1" spc="-1" dirty="0">
                <a:solidFill>
                  <a:srgbClr val="21409A"/>
                </a:solidFill>
                <a:latin typeface="Times New Roman"/>
              </a:rPr>
              <a:t>воспитанника, обучающегося за счет средств бюджета МО ГО «Вуктыл</a:t>
            </a:r>
            <a:r>
              <a:rPr lang="ru-RU" sz="2000" b="1" spc="-1" dirty="0" smtClean="0">
                <a:solidFill>
                  <a:srgbClr val="21409A"/>
                </a:solidFill>
                <a:latin typeface="Times New Roman"/>
              </a:rPr>
              <a:t>» на 2021 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a:p>
            <a:r>
              <a:rPr lang="ru-RU" sz="2000" b="1" spc="-1" dirty="0" smtClean="0">
                <a:solidFill>
                  <a:srgbClr val="21409A"/>
                </a:solidFill>
                <a:latin typeface="Times New Roman"/>
              </a:rPr>
              <a:t> </a:t>
            </a:r>
            <a:endParaRPr lang="ru-RU" sz="2000"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2399802074"/>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w="50800" prst="hardEdge"/>
                      <a:lightRig rig="flood" dir="t"/>
                    </a:cell3D>
                    <a:solidFill>
                      <a:schemeClr val="accent1">
                        <a:lumMod val="60000"/>
                        <a:lumOff val="40000"/>
                      </a:schemeClr>
                    </a:solidFill>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128,60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a:t>
                      </a:r>
                      <a:r>
                        <a:rPr lang="ru-RU" sz="120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94,8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75,00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603,0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620,85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13 521,10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8 133,28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13 499,47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12 801,13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r>
                        <a:rPr lang="ru-RU" sz="1200" dirty="0" smtClean="0">
                          <a:latin typeface="Times New Roman" panose="02020603050405020304" pitchFamily="18" charset="0"/>
                          <a:cs typeface="Times New Roman" panose="02020603050405020304" pitchFamily="18" charset="0"/>
                        </a:rPr>
                        <a:t>12 195,07</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12 129,34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49,90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271,81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104,45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175,45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198,8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4,61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3 480,7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791,60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2 467,3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2 362,1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2 225,2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27 031,9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14 233,9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16 648,5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15 865,2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16 499,9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17 159,9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801504562"/>
              </p:ext>
            </p:extLst>
          </p:nvPr>
        </p:nvGraphicFramePr>
        <p:xfrm>
          <a:off x="143508" y="836712"/>
          <a:ext cx="8856984" cy="573532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2023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    51,9</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1 175,0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1 175,0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6272">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fontAlgn="ctr"/>
                      <a:r>
                        <a:rPr lang="ru-RU" sz="1200" b="0" i="0" u="none" strike="noStrike" dirty="0" smtClean="0">
                          <a:solidFill>
                            <a:srgbClr val="000000"/>
                          </a:solidFill>
                          <a:effectLst/>
                          <a:latin typeface="Times New Roman"/>
                        </a:rPr>
                        <a:t>757,7</a:t>
                      </a:r>
                      <a:endParaRPr lang="ru-RU" sz="1200" b="0"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rgbClr val="000000"/>
                          </a:solidFill>
                          <a:effectLst/>
                          <a:latin typeface="Times New Roman"/>
                        </a:rPr>
                        <a:t>582,8</a:t>
                      </a:r>
                      <a:endParaRPr lang="ru-RU" sz="1200" b="0"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rgbClr val="000000"/>
                          </a:solidFill>
                          <a:effectLst/>
                          <a:latin typeface="Times New Roman"/>
                        </a:rPr>
                        <a:t>582,8</a:t>
                      </a:r>
                      <a:endParaRPr lang="ru-RU" sz="1200" b="0"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r>
              <a:tr h="600288">
                <a:tc>
                  <a:txBody>
                    <a:bodyPr/>
                    <a:lstStyle/>
                    <a:p>
                      <a:pPr algn="l"/>
                      <a:r>
                        <a:rPr lang="ru-RU" sz="1200" dirty="0" smtClean="0">
                          <a:latin typeface="Times New Roman" panose="02020603050405020304" pitchFamily="18" charset="0"/>
                          <a:cs typeface="Times New Roman" panose="02020603050405020304" pitchFamily="18" charset="0"/>
                        </a:rPr>
                        <a:t>3.Инвалиды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851,8</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851,8</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851,8</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635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бесплатного горячего питания обучающихся, получающих начальное общее образование</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8 209,3</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8 570,3</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8 314,7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647581833"/>
              </p:ext>
            </p:extLst>
          </p:nvPr>
        </p:nvGraphicFramePr>
        <p:xfrm>
          <a:off x="107504" y="534626"/>
          <a:ext cx="8928992" cy="6143684"/>
        </p:xfrm>
        <a:graphic>
          <a:graphicData uri="http://schemas.openxmlformats.org/drawingml/2006/table">
            <a:tbl>
              <a:tblPr firstRow="1" bandRow="1">
                <a:tableStyleId>{5C22544A-7EE6-4342-B048-85BDC9FD1C3A}</a:tableStyleId>
              </a:tblPr>
              <a:tblGrid>
                <a:gridCol w="5544616"/>
                <a:gridCol w="1152128"/>
                <a:gridCol w="1152128"/>
                <a:gridCol w="1080120"/>
              </a:tblGrid>
              <a:tr h="166772">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2023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327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200" b="1" i="0" u="none" strike="noStrike">
                          <a:solidFill>
                            <a:srgbClr val="000000"/>
                          </a:solidFill>
                          <a:effectLst/>
                          <a:latin typeface="Times New Roman"/>
                        </a:rPr>
                        <a:t>303 755 059,60</a:t>
                      </a:r>
                    </a:p>
                  </a:txBody>
                  <a:tcPr marL="9525" marR="9525" marT="9525" marB="0" anchor="ctr"/>
                </a:tc>
                <a:tc>
                  <a:txBody>
                    <a:bodyPr/>
                    <a:lstStyle/>
                    <a:p>
                      <a:pPr algn="ctr" fontAlgn="ctr"/>
                      <a:r>
                        <a:rPr lang="ru-RU" sz="1200" b="1" i="0" u="none" strike="noStrike">
                          <a:solidFill>
                            <a:srgbClr val="000000"/>
                          </a:solidFill>
                          <a:effectLst/>
                          <a:latin typeface="Times New Roman"/>
                        </a:rPr>
                        <a:t>302 231 964,88</a:t>
                      </a:r>
                    </a:p>
                  </a:txBody>
                  <a:tcPr marL="9525" marR="9525" marT="9525" marB="0" anchor="ctr"/>
                </a:tc>
                <a:tc>
                  <a:txBody>
                    <a:bodyPr/>
                    <a:lstStyle/>
                    <a:p>
                      <a:pPr algn="ctr" fontAlgn="ctr"/>
                      <a:r>
                        <a:rPr lang="ru-RU" sz="1200" b="1" i="0" u="none" strike="noStrike" dirty="0">
                          <a:solidFill>
                            <a:srgbClr val="000000"/>
                          </a:solidFill>
                          <a:effectLst/>
                          <a:latin typeface="Times New Roman"/>
                        </a:rPr>
                        <a:t>302 537 358,68</a:t>
                      </a:r>
                    </a:p>
                  </a:txBody>
                  <a:tcPr marL="9525" marR="9525" marT="9525" marB="0" anchor="ctr"/>
                </a:tc>
              </a:tr>
              <a:tr h="181118">
                <a:tc>
                  <a:txBody>
                    <a:bodyPr/>
                    <a:lstStyle/>
                    <a:p>
                      <a:pPr algn="l" fontAlgn="ctr"/>
                      <a:r>
                        <a:rPr lang="ru-RU" sz="1200" b="1" i="0" u="none" strike="noStrike" dirty="0">
                          <a:solidFill>
                            <a:srgbClr val="000000"/>
                          </a:solidFill>
                          <a:effectLst/>
                          <a:latin typeface="Times New Roman"/>
                        </a:rPr>
                        <a:t>Подпрограмма 1 «Развитие системы образования»</a:t>
                      </a:r>
                    </a:p>
                  </a:txBody>
                  <a:tcPr marL="9525" marR="9525" marT="9525" marB="0" anchor="ctr"/>
                </a:tc>
                <a:tc>
                  <a:txBody>
                    <a:bodyPr/>
                    <a:lstStyle/>
                    <a:p>
                      <a:pPr algn="ctr" fontAlgn="ctr"/>
                      <a:r>
                        <a:rPr lang="ru-RU" sz="1200" b="1" i="0" u="none" strike="noStrike">
                          <a:solidFill>
                            <a:srgbClr val="000000"/>
                          </a:solidFill>
                          <a:effectLst/>
                          <a:latin typeface="Times New Roman"/>
                        </a:rPr>
                        <a:t>293 879 921,04</a:t>
                      </a:r>
                    </a:p>
                  </a:txBody>
                  <a:tcPr marL="9525" marR="9525" marT="9525" marB="0" anchor="ctr"/>
                </a:tc>
                <a:tc>
                  <a:txBody>
                    <a:bodyPr/>
                    <a:lstStyle/>
                    <a:p>
                      <a:pPr algn="ctr" fontAlgn="ctr"/>
                      <a:r>
                        <a:rPr lang="ru-RU" sz="1200" b="1" i="0" u="none" strike="noStrike">
                          <a:solidFill>
                            <a:srgbClr val="000000"/>
                          </a:solidFill>
                          <a:effectLst/>
                          <a:latin typeface="Times New Roman"/>
                        </a:rPr>
                        <a:t>294 451 826,62</a:t>
                      </a:r>
                    </a:p>
                  </a:txBody>
                  <a:tcPr marL="9525" marR="9525" marT="9525" marB="0" anchor="ctr"/>
                </a:tc>
                <a:tc>
                  <a:txBody>
                    <a:bodyPr/>
                    <a:lstStyle/>
                    <a:p>
                      <a:pPr algn="ctr" fontAlgn="ctr"/>
                      <a:r>
                        <a:rPr lang="ru-RU" sz="1200" b="1" i="0" u="none" strike="noStrike" dirty="0">
                          <a:solidFill>
                            <a:srgbClr val="000000"/>
                          </a:solidFill>
                          <a:effectLst/>
                          <a:latin typeface="Times New Roman"/>
                        </a:rPr>
                        <a:t>295 108 584,62</a:t>
                      </a:r>
                    </a:p>
                  </a:txBody>
                  <a:tcPr marL="9525" marR="9525" marT="9525" marB="0" anchor="ctr"/>
                </a:tc>
              </a:tr>
              <a:tr h="353270">
                <a:tc>
                  <a:txBody>
                    <a:bodyPr/>
                    <a:lstStyle/>
                    <a:p>
                      <a:pPr algn="l" fontAlgn="ctr"/>
                      <a:r>
                        <a:rPr lang="ru-RU" sz="1200" b="0" i="0" u="none" strike="noStrike" dirty="0">
                          <a:solidFill>
                            <a:srgbClr val="000000"/>
                          </a:solidFill>
                          <a:effectLst/>
                          <a:latin typeface="Times New Roman"/>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268 310 150,10</a:t>
                      </a:r>
                    </a:p>
                  </a:txBody>
                  <a:tcPr marL="9525" marR="9525" marT="9525" marB="0" anchor="ctr"/>
                </a:tc>
                <a:tc>
                  <a:txBody>
                    <a:bodyPr/>
                    <a:lstStyle/>
                    <a:p>
                      <a:pPr algn="ctr" fontAlgn="ctr"/>
                      <a:r>
                        <a:rPr lang="ru-RU" sz="1200" b="0" i="0" u="none" strike="noStrike">
                          <a:solidFill>
                            <a:srgbClr val="000000"/>
                          </a:solidFill>
                          <a:effectLst/>
                          <a:latin typeface="Times New Roman"/>
                        </a:rPr>
                        <a:t>268 989 735,20</a:t>
                      </a:r>
                    </a:p>
                  </a:txBody>
                  <a:tcPr marL="9525" marR="9525" marT="9525" marB="0" anchor="ctr"/>
                </a:tc>
                <a:tc>
                  <a:txBody>
                    <a:bodyPr/>
                    <a:lstStyle/>
                    <a:p>
                      <a:pPr algn="ctr" fontAlgn="ctr"/>
                      <a:r>
                        <a:rPr lang="ru-RU" sz="1200" b="0" i="0" u="none" strike="noStrike">
                          <a:solidFill>
                            <a:srgbClr val="000000"/>
                          </a:solidFill>
                          <a:effectLst/>
                          <a:latin typeface="Times New Roman"/>
                        </a:rPr>
                        <a:t>269 879 493,20</a:t>
                      </a:r>
                    </a:p>
                  </a:txBody>
                  <a:tcPr marL="9525" marR="9525" marT="9525" marB="0" anchor="ctr"/>
                </a:tc>
              </a:tr>
              <a:tr h="226395">
                <a:tc>
                  <a:txBody>
                    <a:bodyPr/>
                    <a:lstStyle/>
                    <a:p>
                      <a:pPr algn="l" fontAlgn="ctr"/>
                      <a:r>
                        <a:rPr lang="ru-RU" sz="1200" b="0" i="0" u="none" strike="noStrike" dirty="0">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dirty="0">
                          <a:solidFill>
                            <a:srgbClr val="000000"/>
                          </a:solidFill>
                          <a:effectLst/>
                          <a:latin typeface="Times New Roman"/>
                        </a:rPr>
                        <a:t>720 379,52</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53270">
                <a:tc>
                  <a:txBody>
                    <a:bodyPr/>
                    <a:lstStyle/>
                    <a:p>
                      <a:pPr algn="l" fontAlgn="ctr"/>
                      <a:r>
                        <a:rPr lang="ru-RU" sz="1200" b="0" i="0" u="none" strike="noStrike" dirty="0">
                          <a:solidFill>
                            <a:srgbClr val="000000"/>
                          </a:solidFill>
                          <a:effectLst/>
                          <a:latin typeface="Times New Roman"/>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200" b="0" i="0" u="none" strike="noStrike" dirty="0">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r>
              <a:tr h="697575">
                <a:tc>
                  <a:txBody>
                    <a:bodyPr/>
                    <a:lstStyle/>
                    <a:p>
                      <a:pPr algn="l" fontAlgn="ctr"/>
                      <a:r>
                        <a:rPr lang="ru-RU" sz="1200" b="0" i="0" u="none" strike="noStrike" dirty="0">
                          <a:solidFill>
                            <a:srgbClr val="000000"/>
                          </a:solidFill>
                          <a:effectLst/>
                          <a:latin typeface="Times New Roman"/>
                        </a:rPr>
                        <a:t>Ежемесячное денежное вознаграждение за классное руководство педагогическим работникам муниципальных образовательных организаций, реализующих образовательные программы начального общего, основного общего и среднего общего образования</a:t>
                      </a:r>
                    </a:p>
                  </a:txBody>
                  <a:tcPr marL="9525" marR="9525" marT="9525" marB="0" anchor="ctr"/>
                </a:tc>
                <a:tc>
                  <a:txBody>
                    <a:bodyPr/>
                    <a:lstStyle/>
                    <a:p>
                      <a:pPr algn="ctr" fontAlgn="ctr"/>
                      <a:r>
                        <a:rPr lang="ru-RU" sz="1200" b="0" i="0" u="none" strike="noStrike" dirty="0">
                          <a:solidFill>
                            <a:srgbClr val="000000"/>
                          </a:solidFill>
                          <a:effectLst/>
                          <a:latin typeface="Times New Roman"/>
                        </a:rPr>
                        <a:t>12 093 200,00</a:t>
                      </a:r>
                    </a:p>
                  </a:txBody>
                  <a:tcPr marL="9525" marR="9525" marT="9525" marB="0" anchor="ctr"/>
                </a:tc>
                <a:tc>
                  <a:txBody>
                    <a:bodyPr/>
                    <a:lstStyle/>
                    <a:p>
                      <a:pPr algn="ctr" fontAlgn="ctr"/>
                      <a:r>
                        <a:rPr lang="ru-RU" sz="1200" b="0" i="0" u="none" strike="noStrike">
                          <a:solidFill>
                            <a:srgbClr val="000000"/>
                          </a:solidFill>
                          <a:effectLst/>
                          <a:latin typeface="Times New Roman"/>
                        </a:rPr>
                        <a:t>12 093 200,00</a:t>
                      </a:r>
                    </a:p>
                  </a:txBody>
                  <a:tcPr marL="9525" marR="9525" marT="9525" marB="0" anchor="ctr"/>
                </a:tc>
                <a:tc>
                  <a:txBody>
                    <a:bodyPr/>
                    <a:lstStyle/>
                    <a:p>
                      <a:pPr algn="ctr" fontAlgn="ctr"/>
                      <a:r>
                        <a:rPr lang="ru-RU" sz="1200" b="0" i="0" u="none" strike="noStrike">
                          <a:solidFill>
                            <a:srgbClr val="000000"/>
                          </a:solidFill>
                          <a:effectLst/>
                          <a:latin typeface="Times New Roman"/>
                        </a:rPr>
                        <a:t>12 093 200,00</a:t>
                      </a:r>
                    </a:p>
                  </a:txBody>
                  <a:tcPr marL="9525" marR="9525" marT="9525" marB="0" anchor="ctr"/>
                </a:tc>
              </a:tr>
              <a:tr h="353270">
                <a:tc>
                  <a:txBody>
                    <a:bodyPr/>
                    <a:lstStyle/>
                    <a:p>
                      <a:pPr algn="l" fontAlgn="ctr"/>
                      <a:r>
                        <a:rPr lang="ru-RU" sz="1200" b="0" i="0" u="none" strike="noStrike" dirty="0">
                          <a:solidFill>
                            <a:srgbClr val="000000"/>
                          </a:solidFill>
                          <a:effectLst/>
                          <a:latin typeface="Times New Roman"/>
                        </a:rPr>
                        <a:t>Предоставление компенсации родителям (законным представителям) платы за присмотр и уход за детьми, посещающими образовательные организации.</a:t>
                      </a:r>
                    </a:p>
                  </a:txBody>
                  <a:tcPr marL="9525" marR="9525" marT="9525" marB="0" anchor="ctr"/>
                </a:tc>
                <a:tc>
                  <a:txBody>
                    <a:bodyPr/>
                    <a:lstStyle/>
                    <a:p>
                      <a:pPr algn="ctr" fontAlgn="ctr"/>
                      <a:r>
                        <a:rPr lang="ru-RU" sz="1200" b="0" i="0" u="none" strike="noStrike" dirty="0">
                          <a:solidFill>
                            <a:srgbClr val="000000"/>
                          </a:solidFill>
                          <a:effectLst/>
                          <a:latin typeface="Times New Roman"/>
                        </a:rPr>
                        <a:t>1 882 700,00</a:t>
                      </a:r>
                    </a:p>
                  </a:txBody>
                  <a:tcPr marL="9525" marR="9525" marT="9525" marB="0" anchor="ctr"/>
                </a:tc>
                <a:tc>
                  <a:txBody>
                    <a:bodyPr/>
                    <a:lstStyle/>
                    <a:p>
                      <a:pPr algn="ctr" fontAlgn="ctr"/>
                      <a:r>
                        <a:rPr lang="ru-RU" sz="1200" b="0" i="0" u="none" strike="noStrike">
                          <a:solidFill>
                            <a:srgbClr val="000000"/>
                          </a:solidFill>
                          <a:effectLst/>
                          <a:latin typeface="Times New Roman"/>
                        </a:rPr>
                        <a:t>2 092 500,00</a:t>
                      </a:r>
                    </a:p>
                  </a:txBody>
                  <a:tcPr marL="9525" marR="9525" marT="9525" marB="0" anchor="ctr"/>
                </a:tc>
                <a:tc>
                  <a:txBody>
                    <a:bodyPr/>
                    <a:lstStyle/>
                    <a:p>
                      <a:pPr algn="ctr" fontAlgn="ctr"/>
                      <a:r>
                        <a:rPr lang="ru-RU" sz="1200" b="0" i="0" u="none" strike="noStrike">
                          <a:solidFill>
                            <a:srgbClr val="000000"/>
                          </a:solidFill>
                          <a:effectLst/>
                          <a:latin typeface="Times New Roman"/>
                        </a:rPr>
                        <a:t>2 092 500,00</a:t>
                      </a:r>
                    </a:p>
                  </a:txBody>
                  <a:tcPr marL="9525" marR="9525" marT="9525" marB="0" anchor="ctr"/>
                </a:tc>
              </a:tr>
              <a:tr h="353270">
                <a:tc>
                  <a:txBody>
                    <a:bodyPr/>
                    <a:lstStyle/>
                    <a:p>
                      <a:pPr algn="l" fontAlgn="ctr"/>
                      <a:r>
                        <a:rPr lang="ru-RU" sz="1200" b="0" i="0" u="none" strike="noStrike" dirty="0">
                          <a:solidFill>
                            <a:srgbClr val="000000"/>
                          </a:solidFill>
                          <a:effectLst/>
                          <a:latin typeface="Times New Roman"/>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200" b="0" i="0" u="none" strike="noStrike" dirty="0">
                          <a:solidFill>
                            <a:srgbClr val="000000"/>
                          </a:solidFill>
                          <a:effectLst/>
                          <a:latin typeface="Times New Roman"/>
                        </a:rPr>
                        <a:t>700 000,00</a:t>
                      </a:r>
                    </a:p>
                  </a:txBody>
                  <a:tcPr marL="9525" marR="9525" marT="9525" marB="0" anchor="ctr"/>
                </a:tc>
                <a:tc>
                  <a:txBody>
                    <a:bodyPr/>
                    <a:lstStyle/>
                    <a:p>
                      <a:pPr algn="ctr" fontAlgn="ctr"/>
                      <a:r>
                        <a:rPr lang="ru-RU" sz="1200" b="0" i="0" u="none" strike="noStrike">
                          <a:solidFill>
                            <a:srgbClr val="000000"/>
                          </a:solidFill>
                          <a:effectLst/>
                          <a:latin typeface="Times New Roman"/>
                        </a:rPr>
                        <a:t>733 500,00</a:t>
                      </a:r>
                    </a:p>
                  </a:txBody>
                  <a:tcPr marL="9525" marR="9525" marT="9525" marB="0" anchor="ctr"/>
                </a:tc>
                <a:tc>
                  <a:txBody>
                    <a:bodyPr/>
                    <a:lstStyle/>
                    <a:p>
                      <a:pPr algn="ctr" fontAlgn="ctr"/>
                      <a:r>
                        <a:rPr lang="ru-RU" sz="1200" b="0" i="0" u="none" strike="noStrike">
                          <a:solidFill>
                            <a:srgbClr val="000000"/>
                          </a:solidFill>
                          <a:effectLst/>
                          <a:latin typeface="Times New Roman"/>
                        </a:rPr>
                        <a:t>733 500,00</a:t>
                      </a:r>
                    </a:p>
                  </a:txBody>
                  <a:tcPr marL="9525" marR="9525" marT="9525" marB="0" anchor="ctr"/>
                </a:tc>
              </a:tr>
              <a:tr h="353270">
                <a:tc>
                  <a:txBody>
                    <a:bodyPr/>
                    <a:lstStyle/>
                    <a:p>
                      <a:pPr algn="l" fontAlgn="ctr"/>
                      <a:r>
                        <a:rPr lang="ru-RU" sz="1200" b="0" i="0" u="none" strike="noStrike" dirty="0">
                          <a:solidFill>
                            <a:srgbClr val="000000"/>
                          </a:solidFill>
                          <a:effectLst/>
                          <a:latin typeface="Times New Roman"/>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8 895 200,00</a:t>
                      </a:r>
                    </a:p>
                  </a:txBody>
                  <a:tcPr marL="9525" marR="9525" marT="9525" marB="0" anchor="ctr"/>
                </a:tc>
                <a:tc>
                  <a:txBody>
                    <a:bodyPr/>
                    <a:lstStyle/>
                    <a:p>
                      <a:pPr algn="ctr" fontAlgn="ctr"/>
                      <a:r>
                        <a:rPr lang="ru-RU" sz="1200" b="0" i="0" u="none" strike="noStrike">
                          <a:solidFill>
                            <a:srgbClr val="000000"/>
                          </a:solidFill>
                          <a:effectLst/>
                          <a:latin typeface="Times New Roman"/>
                        </a:rPr>
                        <a:t>9 264 600,00</a:t>
                      </a:r>
                    </a:p>
                  </a:txBody>
                  <a:tcPr marL="9525" marR="9525" marT="9525" marB="0" anchor="ctr"/>
                </a:tc>
                <a:tc>
                  <a:txBody>
                    <a:bodyPr/>
                    <a:lstStyle/>
                    <a:p>
                      <a:pPr algn="ctr" fontAlgn="ctr"/>
                      <a:r>
                        <a:rPr lang="ru-RU" sz="1200" b="0" i="0" u="none" strike="noStrike">
                          <a:solidFill>
                            <a:srgbClr val="000000"/>
                          </a:solidFill>
                          <a:effectLst/>
                          <a:latin typeface="Times New Roman"/>
                        </a:rPr>
                        <a:t>9 031 600,00</a:t>
                      </a:r>
                    </a:p>
                  </a:txBody>
                  <a:tcPr marL="9525" marR="9525" marT="9525" marB="0" anchor="ctr"/>
                </a:tc>
              </a:tr>
              <a:tr h="181118">
                <a:tc>
                  <a:txBody>
                    <a:bodyPr/>
                    <a:lstStyle/>
                    <a:p>
                      <a:pPr algn="l" fontAlgn="ctr"/>
                      <a:r>
                        <a:rPr lang="ru-RU" sz="1200" b="1" i="0" u="none" strike="noStrike">
                          <a:solidFill>
                            <a:srgbClr val="000000"/>
                          </a:solidFill>
                          <a:effectLst/>
                          <a:latin typeface="Times New Roman"/>
                        </a:rPr>
                        <a:t>Подпрограмма 2 «Дети и молодежь»</a:t>
                      </a:r>
                    </a:p>
                  </a:txBody>
                  <a:tcPr marL="9525" marR="9525" marT="9525" marB="0" anchor="ctr"/>
                </a:tc>
                <a:tc>
                  <a:txBody>
                    <a:bodyPr/>
                    <a:lstStyle/>
                    <a:p>
                      <a:pPr algn="ctr" fontAlgn="ctr"/>
                      <a:r>
                        <a:rPr lang="ru-RU" sz="1200" b="1" i="0" u="none" strike="noStrike">
                          <a:solidFill>
                            <a:srgbClr val="000000"/>
                          </a:solidFill>
                          <a:effectLst/>
                          <a:latin typeface="Times New Roman"/>
                        </a:rPr>
                        <a:t>1 172 300,00</a:t>
                      </a:r>
                    </a:p>
                  </a:txBody>
                  <a:tcPr marL="9525" marR="9525" marT="9525" marB="0" anchor="ctr"/>
                </a:tc>
                <a:tc>
                  <a:txBody>
                    <a:bodyPr/>
                    <a:lstStyle/>
                    <a:p>
                      <a:pPr algn="ctr" fontAlgn="ctr"/>
                      <a:r>
                        <a:rPr lang="ru-RU" sz="1200" b="1" i="0" u="none" strike="noStrike">
                          <a:solidFill>
                            <a:srgbClr val="000000"/>
                          </a:solidFill>
                          <a:effectLst/>
                          <a:latin typeface="Times New Roman"/>
                        </a:rPr>
                        <a:t>1 172 300,00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1 172 300,00</a:t>
                      </a:r>
                    </a:p>
                  </a:txBody>
                  <a:tcPr marL="9525" marR="9525" marT="9525" marB="0" anchor="ctr"/>
                </a:tc>
              </a:tr>
              <a:tr h="353270">
                <a:tc>
                  <a:txBody>
                    <a:bodyPr/>
                    <a:lstStyle/>
                    <a:p>
                      <a:pPr algn="l" fontAlgn="ctr"/>
                      <a:r>
                        <a:rPr lang="ru-RU" sz="1200" b="0" i="0" u="none" strike="noStrike" dirty="0">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r>
              <a:tr h="226395">
                <a:tc>
                  <a:txBody>
                    <a:bodyPr/>
                    <a:lstStyle/>
                    <a:p>
                      <a:pPr algn="l" fontAlgn="ctr"/>
                      <a:r>
                        <a:rPr lang="ru-RU" sz="1200" b="0" i="0" u="none" strike="noStrike" dirty="0">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ctr" fontAlgn="ctr"/>
                      <a:r>
                        <a:rPr lang="ru-RU" sz="1200" b="0" i="0" u="none" strike="noStrike">
                          <a:solidFill>
                            <a:srgbClr val="000000"/>
                          </a:solidFill>
                          <a:effectLst/>
                          <a:latin typeface="Times New Roman"/>
                        </a:rPr>
                        <a:t>992 300,00</a:t>
                      </a:r>
                    </a:p>
                  </a:txBody>
                  <a:tcPr marL="9525" marR="9525" marT="9525" marB="0" anchor="ctr"/>
                </a:tc>
                <a:tc>
                  <a:txBody>
                    <a:bodyPr/>
                    <a:lstStyle/>
                    <a:p>
                      <a:pPr algn="ctr" fontAlgn="ctr"/>
                      <a:r>
                        <a:rPr lang="ru-RU" sz="1200" b="0" i="0" u="none" strike="noStrike">
                          <a:solidFill>
                            <a:srgbClr val="000000"/>
                          </a:solidFill>
                          <a:effectLst/>
                          <a:latin typeface="Times New Roman"/>
                        </a:rPr>
                        <a:t>992 300,00</a:t>
                      </a:r>
                    </a:p>
                  </a:txBody>
                  <a:tcPr marL="9525" marR="9525" marT="9525" marB="0" anchor="ctr"/>
                </a:tc>
                <a:tc>
                  <a:txBody>
                    <a:bodyPr/>
                    <a:lstStyle/>
                    <a:p>
                      <a:pPr algn="ctr" fontAlgn="ctr"/>
                      <a:r>
                        <a:rPr lang="ru-RU" sz="1200" b="0" i="0" u="none" strike="noStrike">
                          <a:solidFill>
                            <a:srgbClr val="000000"/>
                          </a:solidFill>
                          <a:effectLst/>
                          <a:latin typeface="Times New Roman"/>
                        </a:rPr>
                        <a:t>992 300,00</a:t>
                      </a:r>
                    </a:p>
                  </a:txBody>
                  <a:tcPr marL="9525" marR="9525" marT="9525" marB="0" anchor="ctr"/>
                </a:tc>
              </a:tr>
              <a:tr h="353270">
                <a:tc>
                  <a:txBody>
                    <a:bodyPr/>
                    <a:lstStyle/>
                    <a:p>
                      <a:pPr algn="l" fontAlgn="ctr"/>
                      <a:r>
                        <a:rPr lang="ru-RU" sz="1200" b="1" i="0" u="none" strike="noStrike" dirty="0">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ctr" fontAlgn="ctr"/>
                      <a:r>
                        <a:rPr lang="ru-RU" sz="1200" b="1" i="0" u="none" strike="noStrike">
                          <a:solidFill>
                            <a:srgbClr val="000000"/>
                          </a:solidFill>
                          <a:effectLst/>
                          <a:latin typeface="Times New Roman"/>
                        </a:rPr>
                        <a:t>3 240 300,02</a:t>
                      </a:r>
                    </a:p>
                  </a:txBody>
                  <a:tcPr marL="9525" marR="9525" marT="9525" marB="0" anchor="ctr"/>
                </a:tc>
                <a:tc>
                  <a:txBody>
                    <a:bodyPr/>
                    <a:lstStyle/>
                    <a:p>
                      <a:pPr algn="ctr" fontAlgn="ctr"/>
                      <a:r>
                        <a:rPr lang="ru-RU" sz="1200" b="1" i="0" u="none" strike="noStrike">
                          <a:solidFill>
                            <a:srgbClr val="000000"/>
                          </a:solidFill>
                          <a:effectLst/>
                          <a:latin typeface="Times New Roman"/>
                        </a:rPr>
                        <a:t>1 480 555,56</a:t>
                      </a:r>
                    </a:p>
                  </a:txBody>
                  <a:tcPr marL="9525" marR="9525" marT="9525" marB="0" anchor="ctr"/>
                </a:tc>
                <a:tc>
                  <a:txBody>
                    <a:bodyPr/>
                    <a:lstStyle/>
                    <a:p>
                      <a:pPr algn="ctr" fontAlgn="ctr"/>
                      <a:r>
                        <a:rPr lang="ru-RU" sz="1200" b="1" i="0" u="none" strike="noStrike" dirty="0">
                          <a:solidFill>
                            <a:srgbClr val="000000"/>
                          </a:solidFill>
                          <a:effectLst/>
                          <a:latin typeface="Times New Roman"/>
                        </a:rPr>
                        <a:t>1 480 555,56</a:t>
                      </a:r>
                    </a:p>
                  </a:txBody>
                  <a:tcPr marL="9525" marR="9525" marT="9525" marB="0" anchor="ctr"/>
                </a:tc>
              </a:tr>
              <a:tr h="353270">
                <a:tc>
                  <a:txBody>
                    <a:bodyPr/>
                    <a:lstStyle/>
                    <a:p>
                      <a:pPr algn="l" fontAlgn="ctr"/>
                      <a:r>
                        <a:rPr lang="ru-RU" sz="1200" b="0" i="0" u="none" strike="noStrike" dirty="0">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1 559 333,34</a:t>
                      </a:r>
                    </a:p>
                  </a:txBody>
                  <a:tcPr marL="9525" marR="9525" marT="9525" marB="0" anchor="ctr"/>
                </a:tc>
                <a:tc>
                  <a:txBody>
                    <a:bodyPr/>
                    <a:lstStyle/>
                    <a:p>
                      <a:pPr algn="ctr" fontAlgn="ctr"/>
                      <a:r>
                        <a:rPr lang="ru-RU" sz="1200" b="0" i="0" u="none" strike="noStrike">
                          <a:solidFill>
                            <a:srgbClr val="000000"/>
                          </a:solidFill>
                          <a:effectLst/>
                          <a:latin typeface="Times New Roman"/>
                        </a:rPr>
                        <a:t>1 480 555,56</a:t>
                      </a:r>
                    </a:p>
                  </a:txBody>
                  <a:tcPr marL="9525" marR="9525" marT="9525" marB="0" anchor="ctr"/>
                </a:tc>
                <a:tc>
                  <a:txBody>
                    <a:bodyPr/>
                    <a:lstStyle/>
                    <a:p>
                      <a:pPr algn="ctr" fontAlgn="ctr"/>
                      <a:r>
                        <a:rPr lang="ru-RU" sz="1200" b="0" i="0" u="none" strike="noStrike">
                          <a:solidFill>
                            <a:srgbClr val="000000"/>
                          </a:solidFill>
                          <a:effectLst/>
                          <a:latin typeface="Times New Roman"/>
                        </a:rPr>
                        <a:t>1 480 555,56</a:t>
                      </a:r>
                    </a:p>
                  </a:txBody>
                  <a:tcPr marL="9525" marR="9525" marT="9525" marB="0" anchor="ctr"/>
                </a:tc>
              </a:tr>
              <a:tr h="353270">
                <a:tc>
                  <a:txBody>
                    <a:bodyPr/>
                    <a:lstStyle/>
                    <a:p>
                      <a:pPr algn="l" fontAlgn="ctr"/>
                      <a:r>
                        <a:rPr lang="ru-RU" sz="1200" b="0" i="0" u="none" strike="noStrike" dirty="0">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680 966,68</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16846">
                <a:tc>
                  <a:txBody>
                    <a:bodyPr/>
                    <a:lstStyle/>
                    <a:p>
                      <a:pPr algn="l" fontAlgn="ctr"/>
                      <a:r>
                        <a:rPr lang="ru-RU" sz="1200" b="0" i="0" u="none" strike="noStrike" dirty="0">
                          <a:solidFill>
                            <a:srgbClr val="000000"/>
                          </a:solidFill>
                          <a:effectLst/>
                          <a:latin typeface="Times New Roman"/>
                        </a:rPr>
                        <a:t>Снос ветхих зданий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1 000 000,00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25773">
                <a:tc>
                  <a:txBody>
                    <a:bodyPr/>
                    <a:lstStyle/>
                    <a:p>
                      <a:pPr algn="l" fontAlgn="ctr"/>
                      <a:r>
                        <a:rPr lang="ru-RU" sz="1200" b="1" i="0" u="none" strike="noStrike" dirty="0">
                          <a:solidFill>
                            <a:srgbClr val="000000"/>
                          </a:solidFill>
                          <a:effectLst/>
                          <a:latin typeface="Times New Roman"/>
                        </a:rPr>
                        <a:t>Подпрограмма 4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5 462 538,54</a:t>
                      </a:r>
                    </a:p>
                  </a:txBody>
                  <a:tcPr marL="9525" marR="9525" marT="9525" marB="0" anchor="ctr"/>
                </a:tc>
                <a:tc>
                  <a:txBody>
                    <a:bodyPr/>
                    <a:lstStyle/>
                    <a:p>
                      <a:pPr algn="ctr" fontAlgn="ctr"/>
                      <a:r>
                        <a:rPr lang="ru-RU" sz="1200" b="1" i="0" u="none" strike="noStrike">
                          <a:solidFill>
                            <a:srgbClr val="000000"/>
                          </a:solidFill>
                          <a:effectLst/>
                          <a:latin typeface="Times New Roman"/>
                        </a:rPr>
                        <a:t>5 127 282,70</a:t>
                      </a:r>
                    </a:p>
                  </a:txBody>
                  <a:tcPr marL="9525" marR="9525" marT="9525" marB="0" anchor="ctr"/>
                </a:tc>
                <a:tc>
                  <a:txBody>
                    <a:bodyPr/>
                    <a:lstStyle/>
                    <a:p>
                      <a:pPr algn="ctr" fontAlgn="ctr"/>
                      <a:r>
                        <a:rPr lang="ru-RU" sz="1200" b="1" i="0" u="none" strike="noStrike" dirty="0">
                          <a:solidFill>
                            <a:srgbClr val="000000"/>
                          </a:solidFill>
                          <a:effectLst/>
                          <a:latin typeface="Times New Roman"/>
                        </a:rPr>
                        <a:t>4 775 918,50</a:t>
                      </a:r>
                    </a:p>
                  </a:txBody>
                  <a:tcPr marL="9525" marR="9525" marT="9525" marB="0" anchor="ctr"/>
                </a:tc>
              </a:tr>
              <a:tr h="181118">
                <a:tc>
                  <a:txBody>
                    <a:bodyPr/>
                    <a:lstStyle/>
                    <a:p>
                      <a:pPr algn="l" fontAlgn="ctr"/>
                      <a:r>
                        <a:rPr lang="ru-RU" sz="1200" b="0" i="0" u="none" strike="noStrike" dirty="0">
                          <a:solidFill>
                            <a:srgbClr val="000000"/>
                          </a:solidFill>
                          <a:effectLst/>
                          <a:latin typeface="Times New Roman"/>
                        </a:rPr>
                        <a:t>Руководство и управление в сфере образования на муниципальном </a:t>
                      </a:r>
                      <a:r>
                        <a:rPr lang="ru-RU" sz="1200" b="0" i="0" u="none" strike="noStrike" dirty="0" smtClean="0">
                          <a:solidFill>
                            <a:srgbClr val="000000"/>
                          </a:solidFill>
                          <a:effectLst/>
                          <a:latin typeface="Times New Roman"/>
                        </a:rPr>
                        <a:t>уровне</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5 462 538,54</a:t>
                      </a:r>
                    </a:p>
                  </a:txBody>
                  <a:tcPr marL="9525" marR="9525" marT="9525" marB="0" anchor="ctr"/>
                </a:tc>
                <a:tc>
                  <a:txBody>
                    <a:bodyPr/>
                    <a:lstStyle/>
                    <a:p>
                      <a:pPr algn="ctr" fontAlgn="ctr"/>
                      <a:r>
                        <a:rPr lang="ru-RU" sz="1200" b="0" i="0" u="none" strike="noStrike">
                          <a:solidFill>
                            <a:srgbClr val="000000"/>
                          </a:solidFill>
                          <a:effectLst/>
                          <a:latin typeface="Times New Roman"/>
                        </a:rPr>
                        <a:t>5 127 282,70</a:t>
                      </a:r>
                    </a:p>
                  </a:txBody>
                  <a:tcPr marL="9525" marR="9525" marT="9525" marB="0" anchor="ctr"/>
                </a:tc>
                <a:tc>
                  <a:txBody>
                    <a:bodyPr/>
                    <a:lstStyle/>
                    <a:p>
                      <a:pPr algn="ctr" fontAlgn="ctr"/>
                      <a:r>
                        <a:rPr lang="ru-RU" sz="1200" b="0" i="0" u="none" strike="noStrike" dirty="0">
                          <a:solidFill>
                            <a:srgbClr val="000000"/>
                          </a:solidFill>
                          <a:effectLst/>
                          <a:latin typeface="Times New Roman"/>
                        </a:rPr>
                        <a:t>4 775 918,50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242176" y="447090"/>
            <a:ext cx="8794320" cy="146974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00"/>
                </a:solidFill>
                <a:latin typeface="Arial"/>
                <a:ea typeface="Microsoft YaHei"/>
              </a:rPr>
              <a:t>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1)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доступности  и   улучшения качества   образовательных услуг,  соответствующих  требованиям  и потребностям граждан;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деятельности; 3</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4)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муниципальной программы в соответствии с установленными сроками и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задачами</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1"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В ГО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«Вуктыл» осуществляют деятельность  10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учреждений</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из них: 5 дошкольных учреждений, 3 общеобразовательных учреждения, 1 учреждение дополнительного образования. Уполномоченным органом по обеспечению деятельности указанных учреждений является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УО администрации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ГО «Вуктыл».     </a:t>
            </a:r>
            <a:endParaRPr lang="ru-RU" sz="1100" spc="-1" dirty="0">
              <a:latin typeface="Times New Roman" panose="02020603050405020304" pitchFamily="18" charset="0"/>
              <a:cs typeface="Times New Roman" panose="02020603050405020304" pitchFamily="18" charset="0"/>
            </a:endParaRPr>
          </a:p>
          <a:p>
            <a:pPr algn="just">
              <a:lnSpc>
                <a:spcPct val="100000"/>
              </a:lnSpc>
            </a:pPr>
            <a:endPar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331640" y="6062266"/>
            <a:ext cx="3936264" cy="790516"/>
          </a:xfrm>
          <a:prstGeom prst="rect">
            <a:avLst/>
          </a:prstGeom>
          <a:noFill/>
          <a:ln>
            <a:noFill/>
          </a:ln>
        </p:spPr>
        <p:txBody>
          <a:bodyPr lIns="90000" tIns="45000" rIns="90000" bIns="45000"/>
          <a:lstStyle/>
          <a:p>
            <a:pPr algn="ctr">
              <a:lnSpc>
                <a:spcPct val="100000"/>
              </a:lnSpc>
            </a:pPr>
            <a:r>
              <a:rPr lang="ru-RU" sz="1400" b="1" i="1" strike="noStrike" spc="-1" dirty="0">
                <a:solidFill>
                  <a:srgbClr val="ED1C24"/>
                </a:solidFill>
                <a:latin typeface="Times New Roman"/>
                <a:ea typeface="Microsoft YaHei"/>
              </a:rPr>
              <a:t>Доля расходов на реализацию программы в расходах бюджета, %</a:t>
            </a:r>
            <a:endParaRPr lang="ru-RU" sz="1400" b="0" strike="noStrike" spc="-1" dirty="0">
              <a:latin typeface="Arial"/>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1719417892"/>
              </p:ext>
            </p:extLst>
          </p:nvPr>
        </p:nvGraphicFramePr>
        <p:xfrm>
          <a:off x="5003252" y="5918062"/>
          <a:ext cx="3744416" cy="8108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2"/>
          <p:cNvGraphicFramePr/>
          <p:nvPr>
            <p:extLst>
              <p:ext uri="{D42A27DB-BD31-4B8C-83A1-F6EECF244321}">
                <p14:modId xmlns:p14="http://schemas.microsoft.com/office/powerpoint/2010/main" val="330026217"/>
              </p:ext>
            </p:extLst>
          </p:nvPr>
        </p:nvGraphicFramePr>
        <p:xfrm>
          <a:off x="143508" y="2348880"/>
          <a:ext cx="8856983" cy="3535680"/>
        </p:xfrm>
        <a:graphic>
          <a:graphicData uri="http://schemas.openxmlformats.org/drawingml/2006/table">
            <a:tbl>
              <a:tblPr/>
              <a:tblGrid>
                <a:gridCol w="3233006"/>
                <a:gridCol w="813997"/>
                <a:gridCol w="739997"/>
                <a:gridCol w="591998"/>
                <a:gridCol w="665997"/>
                <a:gridCol w="813997"/>
                <a:gridCol w="665997"/>
                <a:gridCol w="665997"/>
                <a:gridCol w="665997"/>
              </a:tblGrid>
              <a:tr h="502262">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Ед.   </a:t>
                      </a:r>
                      <a:r>
                        <a:rPr sz="1100" dirty="0">
                          <a:latin typeface="Times New Roman" panose="02020603050405020304" pitchFamily="18" charset="0"/>
                          <a:cs typeface="Times New Roman" panose="02020603050405020304" pitchFamily="18" charset="0"/>
                        </a:rPr>
                        <a:t/>
                      </a:r>
                      <a:br>
                        <a:rPr sz="1100"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2019</a:t>
                      </a:r>
                    </a:p>
                    <a:p>
                      <a:pPr algn="ctr">
                        <a:spcAft>
                          <a:spcPts val="0"/>
                        </a:spcAft>
                      </a:pPr>
                      <a:r>
                        <a:rPr lang="ru-RU" sz="1100" b="1" kern="100" dirty="0">
                          <a:effectLst/>
                          <a:latin typeface="Times New Roman"/>
                          <a:ea typeface="Times New Roman"/>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2020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2021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2022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2023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2025 год</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218935">
                <a:tc gridSpan="9">
                  <a:txBody>
                    <a:bodyPr/>
                    <a:lstStyle/>
                    <a:p>
                      <a:pPr marL="259200" indent="-129600" algn="ctr"/>
                      <a:r>
                        <a:rPr lang="ru-RU" sz="1100" b="1" strike="noStrike" spc="-1" dirty="0">
                          <a:latin typeface="Times New Roman" panose="02020603050405020304" pitchFamily="18" charset="0"/>
                          <a:cs typeface="Times New Roman" panose="02020603050405020304" pitchFamily="18" charset="0"/>
                        </a:rPr>
                        <a:t>                                             Муниципальная программа «Развитие образования»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849982">
                <a:tc>
                  <a:txBody>
                    <a:bodyPr/>
                    <a:lstStyle/>
                    <a:p>
                      <a:pPr algn="just">
                        <a:spcAft>
                          <a:spcPts val="0"/>
                        </a:spcAft>
                      </a:pPr>
                      <a:r>
                        <a:rPr lang="ru-RU" sz="1100" kern="100" dirty="0">
                          <a:solidFill>
                            <a:srgbClr val="111111"/>
                          </a:solidFill>
                          <a:effectLst/>
                          <a:latin typeface="Times New Roman" panose="02020603050405020304" pitchFamily="18" charset="0"/>
                          <a:ea typeface="SimSun"/>
                          <a:cs typeface="Times New Roman" panose="02020603050405020304" pitchFamily="18" charset="0"/>
                        </a:rPr>
                        <a:t>Доля обучающихся в </a:t>
                      </a:r>
                      <a:r>
                        <a:rPr lang="ru-RU" sz="1100" kern="100" dirty="0" smtClean="0">
                          <a:solidFill>
                            <a:srgbClr val="111111"/>
                          </a:solidFill>
                          <a:effectLst/>
                          <a:latin typeface="Times New Roman" panose="02020603050405020304" pitchFamily="18" charset="0"/>
                          <a:ea typeface="SimSun"/>
                          <a:cs typeface="Times New Roman" panose="02020603050405020304" pitchFamily="18" charset="0"/>
                        </a:rPr>
                        <a:t>государственных (муниципальных) </a:t>
                      </a:r>
                      <a:r>
                        <a:rPr lang="ru-RU" sz="1100" kern="100" dirty="0">
                          <a:solidFill>
                            <a:srgbClr val="111111"/>
                          </a:solidFill>
                          <a:effectLst/>
                          <a:latin typeface="Times New Roman" panose="02020603050405020304" pitchFamily="18" charset="0"/>
                          <a:ea typeface="SimSun"/>
                          <a:cs typeface="Times New Roman" panose="02020603050405020304" pitchFamily="18" charset="0"/>
                        </a:rPr>
                        <a:t>общеобразовательных организациях, занимающихся в одну смену, в общей численности  обучающихся в государственных (муниципальных) общеобразовательных организациях</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100" b="0" strike="noStrike" spc="-1" dirty="0" smtClean="0">
                          <a:latin typeface="Times New Roman" panose="02020603050405020304" pitchFamily="18" charset="0"/>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708318">
                <a:tc>
                  <a:txBody>
                    <a:bodyPr/>
                    <a:lstStyle/>
                    <a:p>
                      <a:pPr algn="just">
                        <a:spcAft>
                          <a:spcPts val="0"/>
                        </a:spcAft>
                      </a:pPr>
                      <a:r>
                        <a:rPr lang="ru-RU" sz="1100" kern="100" dirty="0">
                          <a:effectLst/>
                          <a:latin typeface="Times New Roman" panose="02020603050405020304" pitchFamily="18" charset="0"/>
                          <a:ea typeface="Times New Roman"/>
                          <a:cs typeface="Times New Roman" panose="02020603050405020304" pitchFamily="18" charset="0"/>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283327">
                <a:tc>
                  <a:txBody>
                    <a:bodyPr/>
                    <a:lstStyle/>
                    <a:p>
                      <a:pPr algn="just">
                        <a:spcAft>
                          <a:spcPts val="0"/>
                        </a:spcAft>
                        <a:tabLst>
                          <a:tab pos="201295" algn="l"/>
                          <a:tab pos="304165" algn="l"/>
                        </a:tabLst>
                      </a:pPr>
                      <a:r>
                        <a:rPr lang="ru-RU" sz="1100" kern="100" dirty="0">
                          <a:effectLst/>
                          <a:latin typeface="Times New Roman" panose="02020603050405020304" pitchFamily="18" charset="0"/>
                          <a:ea typeface="SimSun"/>
                          <a:cs typeface="Times New Roman" panose="02020603050405020304" pitchFamily="18" charset="0"/>
                        </a:rPr>
                        <a:t>Доля детей в возрасте от 5 лет до 18 лет, охваченных дополнительным образованием </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70,5</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70,7</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424991">
                <a:tc>
                  <a:txBody>
                    <a:bodyPr/>
                    <a:lstStyle/>
                    <a:p>
                      <a:pPr algn="just">
                        <a:spcAft>
                          <a:spcPts val="0"/>
                        </a:spcAft>
                        <a:tabLst>
                          <a:tab pos="201295" algn="l"/>
                          <a:tab pos="304165" algn="l"/>
                        </a:tabLst>
                      </a:pPr>
                      <a:r>
                        <a:rPr kumimoji="0" lang="ru-RU" sz="1100" kern="1200" dirty="0" smtClean="0">
                          <a:solidFill>
                            <a:schemeClr val="tx1"/>
                          </a:solidFill>
                          <a:effectLst/>
                          <a:latin typeface="Times New Roman" panose="02020603050405020304" pitchFamily="18" charset="0"/>
                          <a:ea typeface="+mn-ea"/>
                          <a:cs typeface="Times New Roman" panose="02020603050405020304" pitchFamily="18" charset="0"/>
                        </a:rPr>
                        <a:t>Доля муниципальных общеобразовательных учреждений, здания  которых  находятся в аварийном состоянии </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strike="noStrike" spc="-1" dirty="0" smtClean="0">
                          <a:latin typeface="Times New Roman" panose="02020603050405020304" pitchFamily="18" charset="0"/>
                          <a:ea typeface="Times New Roman"/>
                          <a:cs typeface="Times New Roman" panose="02020603050405020304" pitchFamily="18" charset="0"/>
                        </a:rPr>
                        <a:t>процент</a:t>
                      </a:r>
                      <a:endParaRPr lang="ru-RU" sz="1100" b="0" strike="noStrike" spc="-1" dirty="0" smtClean="0">
                        <a:latin typeface="Times New Roman" panose="02020603050405020304" pitchFamily="18" charset="0"/>
                        <a:cs typeface="Times New Roman" panose="02020603050405020304" pitchFamily="18" charset="0"/>
                      </a:endParaRPr>
                    </a:p>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25</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13" name="TextShape 3"/>
          <p:cNvSpPr txBox="1"/>
          <p:nvPr/>
        </p:nvSpPr>
        <p:spPr>
          <a:xfrm>
            <a:off x="4283968" y="1916832"/>
            <a:ext cx="5436392"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индикаторами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12"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743458980"/>
              </p:ext>
            </p:extLst>
          </p:nvPr>
        </p:nvGraphicFramePr>
        <p:xfrm>
          <a:off x="139692" y="908720"/>
          <a:ext cx="8957128" cy="5860016"/>
        </p:xfrm>
        <a:graphic>
          <a:graphicData uri="http://schemas.openxmlformats.org/drawingml/2006/table">
            <a:tbl>
              <a:tblPr firstRow="1" bandRow="1">
                <a:tableStyleId>{F5AB1C69-6EDB-4FF4-983F-18BD219EF322}</a:tableStyleId>
              </a:tblPr>
              <a:tblGrid>
                <a:gridCol w="5866680"/>
                <a:gridCol w="1080120"/>
                <a:gridCol w="1008112"/>
                <a:gridCol w="1002216"/>
              </a:tblGrid>
              <a:tr h="233008">
                <a:tc>
                  <a:txBody>
                    <a:bodyPr/>
                    <a:lstStyle/>
                    <a:p>
                      <a:endParaRPr lang="ru-RU" sz="11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173043">
                <a:tc>
                  <a:txBody>
                    <a:bodyPr/>
                    <a:lstStyle/>
                    <a:p>
                      <a:pPr algn="l" fontAlgn="ctr"/>
                      <a:r>
                        <a:rPr lang="ru-RU" sz="1100" b="1" i="0" u="none" strike="noStrike" dirty="0">
                          <a:solidFill>
                            <a:srgbClr val="000000"/>
                          </a:solidFill>
                          <a:effectLst/>
                          <a:latin typeface="Times New Roman"/>
                        </a:rPr>
                        <a:t>Муниципальная программа городского округа «Вуктыл» «Развитие культуры»</a:t>
                      </a:r>
                    </a:p>
                  </a:txBody>
                  <a:tcPr marL="9525" marR="9525" marT="9525" marB="0" anchor="ctr"/>
                </a:tc>
                <a:tc>
                  <a:txBody>
                    <a:bodyPr/>
                    <a:lstStyle/>
                    <a:p>
                      <a:pPr algn="r" fontAlgn="ctr"/>
                      <a:r>
                        <a:rPr lang="ru-RU" sz="1200" b="1" i="0" u="none" strike="noStrike">
                          <a:solidFill>
                            <a:srgbClr val="000000"/>
                          </a:solidFill>
                          <a:effectLst/>
                          <a:latin typeface="Times New Roman"/>
                        </a:rPr>
                        <a:t>96 316 784,88</a:t>
                      </a:r>
                    </a:p>
                  </a:txBody>
                  <a:tcPr marL="9525" marR="9525" marT="9525" marB="0" anchor="ctr"/>
                </a:tc>
                <a:tc>
                  <a:txBody>
                    <a:bodyPr/>
                    <a:lstStyle/>
                    <a:p>
                      <a:pPr algn="r" fontAlgn="ctr"/>
                      <a:r>
                        <a:rPr lang="ru-RU" sz="1200" b="1" i="0" u="none" strike="noStrike">
                          <a:solidFill>
                            <a:srgbClr val="000000"/>
                          </a:solidFill>
                          <a:effectLst/>
                          <a:latin typeface="Times New Roman"/>
                        </a:rPr>
                        <a:t>60 738 114,32</a:t>
                      </a:r>
                    </a:p>
                  </a:txBody>
                  <a:tcPr marL="9525" marR="9525" marT="9525" marB="0" anchor="ctr"/>
                </a:tc>
                <a:tc>
                  <a:txBody>
                    <a:bodyPr/>
                    <a:lstStyle/>
                    <a:p>
                      <a:pPr algn="r" fontAlgn="ctr"/>
                      <a:r>
                        <a:rPr lang="ru-RU" sz="1200" b="1" i="0" u="none" strike="noStrike" dirty="0">
                          <a:solidFill>
                            <a:srgbClr val="000000"/>
                          </a:solidFill>
                          <a:effectLst/>
                          <a:latin typeface="Times New Roman"/>
                        </a:rPr>
                        <a:t>60 966 070,32</a:t>
                      </a:r>
                    </a:p>
                  </a:txBody>
                  <a:tcPr marL="9525" marR="9525" marT="9525" marB="0" anchor="ctr"/>
                </a:tc>
              </a:tr>
              <a:tr h="337520">
                <a:tc>
                  <a:txBody>
                    <a:bodyPr/>
                    <a:lstStyle/>
                    <a:p>
                      <a:pPr algn="l" fontAlgn="ctr"/>
                      <a:r>
                        <a:rPr lang="ru-RU" sz="1100" b="1" i="0" u="none" strike="noStrike" dirty="0">
                          <a:solidFill>
                            <a:srgbClr val="000000"/>
                          </a:solidFill>
                          <a:effectLst/>
                          <a:latin typeface="Times New Roman"/>
                        </a:rPr>
                        <a:t>Подпрограмма 1«Развитие системы культуры и дополнительного образования сферы культуры»</a:t>
                      </a:r>
                    </a:p>
                  </a:txBody>
                  <a:tcPr marL="9525" marR="9525" marT="9525" marB="0" anchor="ctr"/>
                </a:tc>
                <a:tc>
                  <a:txBody>
                    <a:bodyPr/>
                    <a:lstStyle/>
                    <a:p>
                      <a:pPr algn="r" fontAlgn="ctr"/>
                      <a:r>
                        <a:rPr lang="ru-RU" sz="1200" b="1" i="0" u="none" strike="noStrike">
                          <a:solidFill>
                            <a:srgbClr val="000000"/>
                          </a:solidFill>
                          <a:effectLst/>
                          <a:latin typeface="Times New Roman"/>
                        </a:rPr>
                        <a:t>64 684 283,55</a:t>
                      </a:r>
                    </a:p>
                  </a:txBody>
                  <a:tcPr marL="9525" marR="9525" marT="9525" marB="0" anchor="ctr"/>
                </a:tc>
                <a:tc>
                  <a:txBody>
                    <a:bodyPr/>
                    <a:lstStyle/>
                    <a:p>
                      <a:pPr algn="r" fontAlgn="ctr"/>
                      <a:r>
                        <a:rPr lang="ru-RU" sz="1200" b="1" i="0" u="none" strike="noStrike">
                          <a:solidFill>
                            <a:srgbClr val="000000"/>
                          </a:solidFill>
                          <a:effectLst/>
                          <a:latin typeface="Times New Roman"/>
                        </a:rPr>
                        <a:t>60 503 114,32</a:t>
                      </a:r>
                    </a:p>
                  </a:txBody>
                  <a:tcPr marL="9525" marR="9525" marT="9525" marB="0" anchor="ctr"/>
                </a:tc>
                <a:tc>
                  <a:txBody>
                    <a:bodyPr/>
                    <a:lstStyle/>
                    <a:p>
                      <a:pPr algn="r" fontAlgn="ctr"/>
                      <a:r>
                        <a:rPr lang="ru-RU" sz="1200" b="1" i="0" u="none" strike="noStrike" dirty="0">
                          <a:solidFill>
                            <a:srgbClr val="000000"/>
                          </a:solidFill>
                          <a:effectLst/>
                          <a:latin typeface="Times New Roman"/>
                        </a:rPr>
                        <a:t>60 731 070,32</a:t>
                      </a:r>
                    </a:p>
                  </a:txBody>
                  <a:tcPr marL="9525" marR="9525" marT="9525" marB="0" anchor="ctr"/>
                </a:tc>
              </a:tr>
              <a:tr h="173043">
                <a:tc>
                  <a:txBody>
                    <a:bodyPr/>
                    <a:lstStyle/>
                    <a:p>
                      <a:pPr algn="l" fontAlgn="ctr"/>
                      <a:r>
                        <a:rPr lang="ru-RU" sz="1100" b="0" i="0" u="none" strike="noStrike" dirty="0">
                          <a:solidFill>
                            <a:srgbClr val="000000"/>
                          </a:solidFill>
                          <a:effectLst/>
                          <a:latin typeface="Times New Roman"/>
                        </a:rPr>
                        <a:t>Выполнение учреждениями культуры муниципальных заданий</a:t>
                      </a:r>
                    </a:p>
                  </a:txBody>
                  <a:tcPr marL="9525" marR="9525" marT="9525" marB="0" anchor="ctr"/>
                </a:tc>
                <a:tc>
                  <a:txBody>
                    <a:bodyPr/>
                    <a:lstStyle/>
                    <a:p>
                      <a:pPr algn="r" fontAlgn="ctr"/>
                      <a:r>
                        <a:rPr lang="ru-RU" sz="1200" b="0" i="0" u="none" strike="noStrike">
                          <a:solidFill>
                            <a:srgbClr val="000000"/>
                          </a:solidFill>
                          <a:effectLst/>
                          <a:latin typeface="Times New Roman"/>
                        </a:rPr>
                        <a:t>60 582 294,47</a:t>
                      </a:r>
                    </a:p>
                  </a:txBody>
                  <a:tcPr marL="9525" marR="9525" marT="9525" marB="0" anchor="ctr"/>
                </a:tc>
                <a:tc>
                  <a:txBody>
                    <a:bodyPr/>
                    <a:lstStyle/>
                    <a:p>
                      <a:pPr algn="r" fontAlgn="ctr"/>
                      <a:r>
                        <a:rPr lang="ru-RU" sz="1200" b="0" i="0" u="none" strike="noStrike">
                          <a:solidFill>
                            <a:srgbClr val="000000"/>
                          </a:solidFill>
                          <a:effectLst/>
                          <a:latin typeface="Times New Roman"/>
                        </a:rPr>
                        <a:t>59 595 614,32</a:t>
                      </a:r>
                    </a:p>
                  </a:txBody>
                  <a:tcPr marL="9525" marR="9525" marT="9525" marB="0" anchor="ctr"/>
                </a:tc>
                <a:tc>
                  <a:txBody>
                    <a:bodyPr/>
                    <a:lstStyle/>
                    <a:p>
                      <a:pPr algn="r" fontAlgn="ctr"/>
                      <a:r>
                        <a:rPr lang="ru-RU" sz="1200" b="0" i="0" u="none" strike="noStrike">
                          <a:solidFill>
                            <a:srgbClr val="000000"/>
                          </a:solidFill>
                          <a:effectLst/>
                          <a:latin typeface="Times New Roman"/>
                        </a:rPr>
                        <a:t>59 964 570,32</a:t>
                      </a:r>
                    </a:p>
                  </a:txBody>
                  <a:tcPr marL="9525" marR="9525" marT="9525" marB="0" anchor="ctr"/>
                </a:tc>
              </a:tr>
              <a:tr h="258394">
                <a:tc>
                  <a:txBody>
                    <a:bodyPr/>
                    <a:lstStyle/>
                    <a:p>
                      <a:pPr algn="l" fontAlgn="ctr"/>
                      <a:r>
                        <a:rPr lang="ru-RU" sz="11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r" fontAlgn="ctr"/>
                      <a:r>
                        <a:rPr lang="ru-RU" sz="1200" b="0" i="0" u="none" strike="noStrike">
                          <a:solidFill>
                            <a:srgbClr val="000000"/>
                          </a:solidFill>
                          <a:effectLst/>
                          <a:latin typeface="Times New Roman"/>
                        </a:rPr>
                        <a:t>89 421,96</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501996">
                <a:tc>
                  <a:txBody>
                    <a:bodyPr/>
                    <a:lstStyle/>
                    <a:p>
                      <a:pPr algn="l" fontAlgn="ctr"/>
                      <a:r>
                        <a:rPr lang="ru-RU" sz="1100" b="0" i="0" u="none" strike="noStrike" dirty="0">
                          <a:solidFill>
                            <a:srgbClr val="000000"/>
                          </a:solidFill>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r" fontAlgn="ctr"/>
                      <a:r>
                        <a:rPr lang="ru-RU" sz="1200" b="0" i="0" u="none" strike="noStrike">
                          <a:solidFill>
                            <a:srgbClr val="000000"/>
                          </a:solidFill>
                          <a:effectLst/>
                          <a:latin typeface="Times New Roman"/>
                        </a:rPr>
                        <a:t>255 160,00</a:t>
                      </a:r>
                    </a:p>
                  </a:txBody>
                  <a:tcPr marL="9525" marR="9525" marT="9525" marB="0" anchor="ctr"/>
                </a:tc>
                <a:tc>
                  <a:txBody>
                    <a:bodyPr/>
                    <a:lstStyle/>
                    <a:p>
                      <a:pPr algn="r" fontAlgn="ctr"/>
                      <a:r>
                        <a:rPr lang="ru-RU" sz="1200" b="0" i="0" u="none" strike="noStrike">
                          <a:solidFill>
                            <a:srgbClr val="000000"/>
                          </a:solidFill>
                          <a:effectLst/>
                          <a:latin typeface="Times New Roman"/>
                        </a:rPr>
                        <a:t>300 000,00</a:t>
                      </a:r>
                    </a:p>
                  </a:txBody>
                  <a:tcPr marL="9525" marR="9525" marT="9525" marB="0" anchor="ctr"/>
                </a:tc>
                <a:tc>
                  <a:txBody>
                    <a:bodyPr/>
                    <a:lstStyle/>
                    <a:p>
                      <a:pPr algn="r" fontAlgn="ctr"/>
                      <a:r>
                        <a:rPr lang="ru-RU" sz="1200" b="0" i="0" u="none" strike="noStrike">
                          <a:solidFill>
                            <a:srgbClr val="000000"/>
                          </a:solidFill>
                          <a:effectLst/>
                          <a:latin typeface="Times New Roman"/>
                        </a:rPr>
                        <a:t>300 000,00</a:t>
                      </a:r>
                    </a:p>
                  </a:txBody>
                  <a:tcPr marL="9525" marR="9525" marT="9525" marB="0" anchor="ctr"/>
                </a:tc>
              </a:tr>
              <a:tr h="443796">
                <a:tc>
                  <a:txBody>
                    <a:bodyPr/>
                    <a:lstStyle/>
                    <a:p>
                      <a:pPr algn="l" fontAlgn="ctr"/>
                      <a:r>
                        <a:rPr lang="ru-RU" sz="1100" b="0" i="0" u="none" strike="noStrike" dirty="0">
                          <a:solidFill>
                            <a:srgbClr val="000000"/>
                          </a:solidFill>
                          <a:effectLst/>
                          <a:latin typeface="Times New Roman"/>
                        </a:rPr>
                        <a:t>Проведение и участие в районных республиканских, межрегиональных, всероссийских конкурсах </a:t>
                      </a:r>
                      <a:r>
                        <a:rPr lang="ru-RU" sz="1100" b="0" i="0" u="none" strike="noStrike" dirty="0" smtClean="0">
                          <a:solidFill>
                            <a:srgbClr val="000000"/>
                          </a:solidFill>
                          <a:effectLst/>
                          <a:latin typeface="Times New Roman"/>
                        </a:rPr>
                        <a:t>круглых </a:t>
                      </a:r>
                      <a:r>
                        <a:rPr lang="ru-RU" sz="1100" b="0" i="0" u="none" strike="noStrike" dirty="0">
                          <a:solidFill>
                            <a:srgbClr val="000000"/>
                          </a:solidFill>
                          <a:effectLst/>
                          <a:latin typeface="Times New Roman"/>
                        </a:rPr>
                        <a:t>столов и так далее</a:t>
                      </a:r>
                    </a:p>
                  </a:txBody>
                  <a:tcPr marL="9525" marR="9525" marT="9525" marB="0" anchor="ctr"/>
                </a:tc>
                <a:tc>
                  <a:txBody>
                    <a:bodyPr/>
                    <a:lstStyle/>
                    <a:p>
                      <a:pPr algn="r" fontAlgn="ctr"/>
                      <a:r>
                        <a:rPr lang="ru-RU" sz="1200" b="0" i="0" u="none" strike="noStrike">
                          <a:solidFill>
                            <a:srgbClr val="000000"/>
                          </a:solidFill>
                          <a:effectLst/>
                          <a:latin typeface="Times New Roman"/>
                        </a:rPr>
                        <a:t>350 000,00</a:t>
                      </a: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r>
              <a:tr h="173043">
                <a:tc>
                  <a:txBody>
                    <a:bodyPr/>
                    <a:lstStyle/>
                    <a:p>
                      <a:pPr algn="l" fontAlgn="ctr"/>
                      <a:r>
                        <a:rPr lang="ru-RU" sz="1100" b="0" i="0" u="none" strike="noStrike" dirty="0">
                          <a:solidFill>
                            <a:srgbClr val="000000"/>
                          </a:solidFill>
                          <a:effectLst/>
                          <a:latin typeface="Times New Roman"/>
                        </a:rPr>
                        <a:t>Комплектование документных и книжных фондов</a:t>
                      </a:r>
                    </a:p>
                  </a:txBody>
                  <a:tcPr marL="9525" marR="9525" marT="9525" marB="0" anchor="ctr"/>
                </a:tc>
                <a:tc>
                  <a:txBody>
                    <a:bodyPr/>
                    <a:lstStyle/>
                    <a:p>
                      <a:pPr algn="r" fontAlgn="ctr"/>
                      <a:r>
                        <a:rPr lang="ru-RU" sz="1200" b="0" i="0" u="none" strike="noStrike">
                          <a:solidFill>
                            <a:srgbClr val="000000"/>
                          </a:solidFill>
                          <a:effectLst/>
                          <a:latin typeface="Times New Roman"/>
                        </a:rPr>
                        <a:t>89 680,00</a:t>
                      </a:r>
                    </a:p>
                  </a:txBody>
                  <a:tcPr marL="9525" marR="9525" marT="9525" marB="0" anchor="ctr"/>
                </a:tc>
                <a:tc>
                  <a:txBody>
                    <a:bodyPr/>
                    <a:lstStyle/>
                    <a:p>
                      <a:pPr algn="r" fontAlgn="ctr"/>
                      <a:r>
                        <a:rPr lang="ru-RU" sz="1200" b="0" i="0" u="none" strike="noStrike">
                          <a:solidFill>
                            <a:srgbClr val="000000"/>
                          </a:solidFill>
                          <a:effectLst/>
                          <a:latin typeface="Times New Roman"/>
                        </a:rPr>
                        <a:t>91 000,00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173043">
                <a:tc>
                  <a:txBody>
                    <a:bodyPr/>
                    <a:lstStyle/>
                    <a:p>
                      <a:pPr algn="l" fontAlgn="ctr"/>
                      <a:r>
                        <a:rPr lang="ru-RU" sz="1100" b="0" i="0" u="none" strike="noStrike">
                          <a:solidFill>
                            <a:srgbClr val="000000"/>
                          </a:solidFill>
                          <a:effectLst/>
                          <a:latin typeface="Times New Roman"/>
                        </a:rPr>
                        <a:t>Внедрение информационных технологий</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20 000,00</a:t>
                      </a:r>
                    </a:p>
                  </a:txBody>
                  <a:tcPr marL="9525" marR="9525" marT="9525" marB="0" anchor="ctr"/>
                </a:tc>
                <a:tc>
                  <a:txBody>
                    <a:bodyPr/>
                    <a:lstStyle/>
                    <a:p>
                      <a:pPr algn="r" fontAlgn="ctr"/>
                      <a:r>
                        <a:rPr lang="ru-RU" sz="1200" b="0" i="0" u="none" strike="noStrike">
                          <a:solidFill>
                            <a:srgbClr val="000000"/>
                          </a:solidFill>
                          <a:effectLst/>
                          <a:latin typeface="Times New Roman"/>
                        </a:rPr>
                        <a:t>20 000,00</a:t>
                      </a:r>
                    </a:p>
                  </a:txBody>
                  <a:tcPr marL="9525" marR="9525" marT="9525" marB="0" anchor="ctr"/>
                </a:tc>
              </a:tr>
              <a:tr h="173043">
                <a:tc>
                  <a:txBody>
                    <a:bodyPr/>
                    <a:lstStyle/>
                    <a:p>
                      <a:pPr algn="l" fontAlgn="ctr"/>
                      <a:r>
                        <a:rPr lang="ru-RU" sz="1100" b="0" i="0" u="none" strike="noStrike">
                          <a:solidFill>
                            <a:srgbClr val="000000"/>
                          </a:solidFill>
                          <a:effectLst/>
                          <a:latin typeface="Times New Roman"/>
                        </a:rPr>
                        <a:t>Укрепление учебной, материально-технической базы учреждений культуры</a:t>
                      </a:r>
                    </a:p>
                  </a:txBody>
                  <a:tcPr marL="9525" marR="9525" marT="9525" marB="0" anchor="ctr"/>
                </a:tc>
                <a:tc>
                  <a:txBody>
                    <a:bodyPr/>
                    <a:lstStyle/>
                    <a:p>
                      <a:pPr algn="r" fontAlgn="ctr"/>
                      <a:r>
                        <a:rPr lang="ru-RU" sz="1200" b="0" i="0" u="none" strike="noStrike">
                          <a:solidFill>
                            <a:srgbClr val="000000"/>
                          </a:solidFill>
                          <a:effectLst/>
                          <a:latin typeface="Times New Roman"/>
                        </a:rPr>
                        <a:t>1 834 760,45</a:t>
                      </a: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r>
              <a:tr h="208407">
                <a:tc>
                  <a:txBody>
                    <a:bodyPr/>
                    <a:lstStyle/>
                    <a:p>
                      <a:pPr algn="l" fontAlgn="ctr"/>
                      <a:r>
                        <a:rPr lang="ru-RU" sz="1100" b="0" i="0" u="none" strike="noStrike">
                          <a:solidFill>
                            <a:srgbClr val="000000"/>
                          </a:solidFill>
                          <a:effectLst/>
                          <a:latin typeface="Times New Roman"/>
                        </a:rPr>
                        <a:t>Обеспечение функционирования кинозала</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298389">
                <a:tc>
                  <a:txBody>
                    <a:bodyPr/>
                    <a:lstStyle/>
                    <a:p>
                      <a:pPr algn="l" fontAlgn="ctr"/>
                      <a:r>
                        <a:rPr lang="ru-RU" sz="1100" b="0" i="0" u="none" strike="noStrike" dirty="0">
                          <a:solidFill>
                            <a:srgbClr val="000000"/>
                          </a:solidFill>
                          <a:effectLst/>
                          <a:latin typeface="Times New Roman"/>
                        </a:rPr>
                        <a:t>Предоставление льгот по оплате ЖКУ специалистам </a:t>
                      </a:r>
                      <a:r>
                        <a:rPr lang="ru-RU" sz="1100" b="0" i="0" u="none" strike="noStrike" dirty="0" smtClean="0">
                          <a:solidFill>
                            <a:srgbClr val="000000"/>
                          </a:solidFill>
                          <a:effectLst/>
                          <a:latin typeface="Times New Roman"/>
                        </a:rPr>
                        <a:t>доп. </a:t>
                      </a:r>
                      <a:r>
                        <a:rPr lang="ru-RU" sz="1100" b="0" i="0" u="none" strike="noStrike" dirty="0">
                          <a:solidFill>
                            <a:srgbClr val="000000"/>
                          </a:solidFill>
                          <a:effectLst/>
                          <a:latin typeface="Times New Roman"/>
                        </a:rPr>
                        <a:t>образования в сфере </a:t>
                      </a:r>
                      <a:r>
                        <a:rPr lang="ru-RU" sz="1100" b="0" i="0" u="none" strike="noStrike" dirty="0" smtClean="0">
                          <a:solidFill>
                            <a:srgbClr val="000000"/>
                          </a:solidFill>
                          <a:effectLst/>
                          <a:latin typeface="Times New Roman"/>
                        </a:rPr>
                        <a:t>культуры</a:t>
                      </a:r>
                      <a:endParaRPr lang="ru-RU" sz="1100" b="0" i="0" u="none" strike="noStrike" dirty="0">
                        <a:solidFill>
                          <a:srgbClr val="000000"/>
                        </a:solidFill>
                        <a:effectLst/>
                        <a:latin typeface="Times New Roman"/>
                      </a:endParaRPr>
                    </a:p>
                  </a:txBody>
                  <a:tcPr marL="9525" marR="9525" marT="9525" marB="0" anchor="ctr"/>
                </a:tc>
                <a:tc>
                  <a:txBody>
                    <a:bodyPr/>
                    <a:lstStyle/>
                    <a:p>
                      <a:pPr algn="r" fontAlgn="ctr"/>
                      <a:r>
                        <a:rPr lang="ru-RU" sz="1200" b="0" i="0" u="none" strike="noStrike">
                          <a:solidFill>
                            <a:srgbClr val="000000"/>
                          </a:solidFill>
                          <a:effectLst/>
                          <a:latin typeface="Times New Roman"/>
                        </a:rPr>
                        <a:t>140 000,00</a:t>
                      </a:r>
                    </a:p>
                  </a:txBody>
                  <a:tcPr marL="9525" marR="9525" marT="9525" marB="0" anchor="ctr"/>
                </a:tc>
                <a:tc>
                  <a:txBody>
                    <a:bodyPr/>
                    <a:lstStyle/>
                    <a:p>
                      <a:pPr algn="r" fontAlgn="ctr"/>
                      <a:r>
                        <a:rPr lang="ru-RU" sz="1200" b="0" i="0" u="none" strike="noStrike">
                          <a:solidFill>
                            <a:srgbClr val="000000"/>
                          </a:solidFill>
                          <a:effectLst/>
                          <a:latin typeface="Times New Roman"/>
                        </a:rPr>
                        <a:t>146 500,00</a:t>
                      </a:r>
                    </a:p>
                  </a:txBody>
                  <a:tcPr marL="9525" marR="9525" marT="9525" marB="0" anchor="ctr"/>
                </a:tc>
                <a:tc>
                  <a:txBody>
                    <a:bodyPr/>
                    <a:lstStyle/>
                    <a:p>
                      <a:pPr algn="r" fontAlgn="ctr"/>
                      <a:r>
                        <a:rPr lang="ru-RU" sz="1200" b="0" i="0" u="none" strike="noStrike">
                          <a:solidFill>
                            <a:srgbClr val="000000"/>
                          </a:solidFill>
                          <a:effectLst/>
                          <a:latin typeface="Times New Roman"/>
                        </a:rPr>
                        <a:t>146 500,00</a:t>
                      </a:r>
                    </a:p>
                  </a:txBody>
                  <a:tcPr marL="9525" marR="9525" marT="9525" marB="0" anchor="ctr"/>
                </a:tc>
              </a:tr>
              <a:tr h="337520">
                <a:tc>
                  <a:txBody>
                    <a:bodyPr/>
                    <a:lstStyle/>
                    <a:p>
                      <a:pPr algn="l" fontAlgn="ctr"/>
                      <a:r>
                        <a:rPr lang="ru-RU" sz="1100" b="0" i="0" u="none" strike="noStrike">
                          <a:solidFill>
                            <a:srgbClr val="000000"/>
                          </a:solidFill>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r" fontAlgn="ctr"/>
                      <a:r>
                        <a:rPr lang="ru-RU" sz="1200" b="0" i="0" u="none" strike="noStrike">
                          <a:solidFill>
                            <a:srgbClr val="000000"/>
                          </a:solidFill>
                          <a:effectLst/>
                          <a:latin typeface="Times New Roman"/>
                        </a:rPr>
                        <a:t>1 342 966,67</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337520">
                <a:tc>
                  <a:txBody>
                    <a:bodyPr/>
                    <a:lstStyle/>
                    <a:p>
                      <a:pPr algn="l" fontAlgn="ctr"/>
                      <a:r>
                        <a:rPr lang="ru-RU" sz="1100" b="1" i="0" u="none" strike="noStrike">
                          <a:solidFill>
                            <a:srgbClr val="000000"/>
                          </a:solidFill>
                          <a:effectLst/>
                          <a:latin typeface="Times New Roman"/>
                        </a:rPr>
                        <a:t>Подпрограмма 2 «Реализация национальной политики, развитие местного народного творчества»</a:t>
                      </a:r>
                    </a:p>
                  </a:txBody>
                  <a:tcPr marL="9525" marR="9525" marT="9525" marB="0" anchor="ctr"/>
                </a:tc>
                <a:tc>
                  <a:txBody>
                    <a:bodyPr/>
                    <a:lstStyle/>
                    <a:p>
                      <a:pPr algn="r" fontAlgn="ctr"/>
                      <a:r>
                        <a:rPr lang="ru-RU" sz="1200" b="1" i="0" u="none" strike="noStrike">
                          <a:solidFill>
                            <a:srgbClr val="000000"/>
                          </a:solidFill>
                          <a:effectLst/>
                          <a:latin typeface="Times New Roman"/>
                        </a:rPr>
                        <a:t>354 583,33</a:t>
                      </a:r>
                    </a:p>
                  </a:txBody>
                  <a:tcPr marL="9525" marR="9525" marT="9525" marB="0" anchor="ctr"/>
                </a:tc>
                <a:tc>
                  <a:txBody>
                    <a:bodyPr/>
                    <a:lstStyle/>
                    <a:p>
                      <a:pPr algn="r" fontAlgn="ctr"/>
                      <a:r>
                        <a:rPr lang="ru-RU" sz="1200" b="1" i="0" u="none" strike="noStrike">
                          <a:solidFill>
                            <a:srgbClr val="000000"/>
                          </a:solidFill>
                          <a:effectLst/>
                          <a:latin typeface="Times New Roman"/>
                        </a:rPr>
                        <a:t>35 000,00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35 000,00</a:t>
                      </a:r>
                    </a:p>
                  </a:txBody>
                  <a:tcPr marL="9525" marR="9525" marT="9525" marB="0" anchor="ctr"/>
                </a:tc>
              </a:tr>
              <a:tr h="337520">
                <a:tc>
                  <a:txBody>
                    <a:bodyPr/>
                    <a:lstStyle/>
                    <a:p>
                      <a:pPr algn="l" fontAlgn="ctr"/>
                      <a:r>
                        <a:rPr lang="ru-RU" sz="1100" b="0" i="0" u="none" strike="noStrike" dirty="0">
                          <a:solidFill>
                            <a:srgbClr val="000000"/>
                          </a:solidFill>
                          <a:effectLst/>
                          <a:latin typeface="Times New Roman"/>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20 000,00</a:t>
                      </a:r>
                    </a:p>
                  </a:txBody>
                  <a:tcPr marL="9525" marR="9525" marT="9525" marB="0" anchor="ctr"/>
                </a:tc>
                <a:tc>
                  <a:txBody>
                    <a:bodyPr/>
                    <a:lstStyle/>
                    <a:p>
                      <a:pPr algn="r" fontAlgn="ctr"/>
                      <a:r>
                        <a:rPr lang="ru-RU" sz="1200" b="0" i="0" u="none" strike="noStrike">
                          <a:solidFill>
                            <a:srgbClr val="000000"/>
                          </a:solidFill>
                          <a:effectLst/>
                          <a:latin typeface="Times New Roman"/>
                        </a:rPr>
                        <a:t>20 000,00</a:t>
                      </a:r>
                    </a:p>
                  </a:txBody>
                  <a:tcPr marL="9525" marR="9525" marT="9525" marB="0" anchor="ctr"/>
                </a:tc>
              </a:tr>
              <a:tr h="258394">
                <a:tc>
                  <a:txBody>
                    <a:bodyPr/>
                    <a:lstStyle/>
                    <a:p>
                      <a:pPr algn="l" fontAlgn="ctr"/>
                      <a:r>
                        <a:rPr lang="ru-RU" sz="1100" b="0" i="0" u="none" strike="noStrike">
                          <a:solidFill>
                            <a:srgbClr val="000000"/>
                          </a:solidFill>
                          <a:effectLst/>
                          <a:latin typeface="Times New Roman"/>
                        </a:rPr>
                        <a:t>Организация и проведение Дней национальных культур</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r>
              <a:tr h="258394">
                <a:tc>
                  <a:txBody>
                    <a:bodyPr/>
                    <a:lstStyle/>
                    <a:p>
                      <a:pPr algn="l" fontAlgn="ctr"/>
                      <a:r>
                        <a:rPr lang="ru-RU" sz="1100" b="0" i="0" u="none" strike="noStrike">
                          <a:solidFill>
                            <a:srgbClr val="000000"/>
                          </a:solidFill>
                          <a:effectLst/>
                          <a:latin typeface="Times New Roman"/>
                        </a:rPr>
                        <a:t>Реализация проектов в области этнокультурного развития народов</a:t>
                      </a:r>
                    </a:p>
                  </a:txBody>
                  <a:tcPr marL="9525" marR="9525" marT="9525" marB="0" anchor="ctr"/>
                </a:tc>
                <a:tc>
                  <a:txBody>
                    <a:bodyPr/>
                    <a:lstStyle/>
                    <a:p>
                      <a:pPr algn="r" fontAlgn="ctr"/>
                      <a:r>
                        <a:rPr lang="ru-RU" sz="1200" b="0" i="0" u="none" strike="noStrike">
                          <a:solidFill>
                            <a:srgbClr val="000000"/>
                          </a:solidFill>
                          <a:effectLst/>
                          <a:latin typeface="Times New Roman"/>
                        </a:rPr>
                        <a:t>339 583,33</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337520">
                <a:tc>
                  <a:txBody>
                    <a:bodyPr/>
                    <a:lstStyle/>
                    <a:p>
                      <a:pPr algn="l" fontAlgn="ctr"/>
                      <a:r>
                        <a:rPr lang="ru-RU" sz="1100" b="1" i="0" u="none" strike="noStrike">
                          <a:solidFill>
                            <a:srgbClr val="000000"/>
                          </a:solidFill>
                          <a:effectLst/>
                          <a:latin typeface="Times New Roman"/>
                        </a:rPr>
                        <a:t>Подпрограмма 3 «Строительство и ремонт, капитальный ремонт и реконструкция зданий и помещений учреждений культуры»</a:t>
                      </a:r>
                    </a:p>
                  </a:txBody>
                  <a:tcPr marL="9525" marR="9525" marT="9525" marB="0" anchor="ctr"/>
                </a:tc>
                <a:tc>
                  <a:txBody>
                    <a:bodyPr/>
                    <a:lstStyle/>
                    <a:p>
                      <a:pPr algn="r" fontAlgn="ctr"/>
                      <a:r>
                        <a:rPr lang="ru-RU" sz="1200" b="1" i="0" u="none" strike="noStrike">
                          <a:solidFill>
                            <a:srgbClr val="000000"/>
                          </a:solidFill>
                          <a:effectLst/>
                          <a:latin typeface="Times New Roman"/>
                        </a:rPr>
                        <a:t>31 277 918,00</a:t>
                      </a:r>
                    </a:p>
                  </a:txBody>
                  <a:tcPr marL="9525" marR="9525" marT="9525" marB="0" anchor="ctr"/>
                </a:tc>
                <a:tc>
                  <a:txBody>
                    <a:bodyPr/>
                    <a:lstStyle/>
                    <a:p>
                      <a:pPr algn="r" fontAlgn="ctr"/>
                      <a:r>
                        <a:rPr lang="ru-RU" sz="1200" b="1" i="0" u="none" strike="noStrike">
                          <a:solidFill>
                            <a:srgbClr val="000000"/>
                          </a:solidFill>
                          <a:effectLst/>
                          <a:latin typeface="Times New Roman"/>
                        </a:rPr>
                        <a:t>200 000,00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200 000,00</a:t>
                      </a:r>
                    </a:p>
                  </a:txBody>
                  <a:tcPr marL="9525" marR="9525" marT="9525" marB="0" anchor="ctr"/>
                </a:tc>
              </a:tr>
              <a:tr h="501996">
                <a:tc>
                  <a:txBody>
                    <a:bodyPr/>
                    <a:lstStyle/>
                    <a:p>
                      <a:pPr algn="l" fontAlgn="ctr"/>
                      <a:r>
                        <a:rPr lang="ru-RU" sz="1100" b="0" i="0" u="none" strike="noStrike">
                          <a:solidFill>
                            <a:srgbClr val="000000"/>
                          </a:solidFill>
                          <a:effectLst/>
                          <a:latin typeface="Times New Roman"/>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a:t>
                      </a:r>
                    </a:p>
                  </a:txBody>
                  <a:tcPr marL="9525" marR="9525" marT="9525" marB="0" anchor="ctr"/>
                </a:tc>
                <a:tc>
                  <a:txBody>
                    <a:bodyPr/>
                    <a:lstStyle/>
                    <a:p>
                      <a:pPr algn="r" fontAlgn="ctr"/>
                      <a:r>
                        <a:rPr lang="ru-RU" sz="1200" b="0" i="0" u="none" strike="noStrike">
                          <a:solidFill>
                            <a:srgbClr val="000000"/>
                          </a:solidFill>
                          <a:effectLst/>
                          <a:latin typeface="Times New Roman"/>
                        </a:rPr>
                        <a:t>333 198,00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173043">
                <a:tc>
                  <a:txBody>
                    <a:bodyPr/>
                    <a:lstStyle/>
                    <a:p>
                      <a:pPr algn="l" fontAlgn="ctr"/>
                      <a:r>
                        <a:rPr lang="ru-RU" sz="1100" b="0" i="0" u="none" strike="noStrike" dirty="0">
                          <a:solidFill>
                            <a:srgbClr val="000000"/>
                          </a:solidFill>
                          <a:effectLst/>
                          <a:latin typeface="Times New Roman"/>
                        </a:rPr>
                        <a:t>Капитальный ремонт МБУ ДО «ДХШ» в рамках национального проекта «Культура»</a:t>
                      </a:r>
                    </a:p>
                  </a:txBody>
                  <a:tcPr marL="9525" marR="9525" marT="9525" marB="0" anchor="ctr"/>
                </a:tc>
                <a:tc>
                  <a:txBody>
                    <a:bodyPr/>
                    <a:lstStyle/>
                    <a:p>
                      <a:pPr algn="r" fontAlgn="ctr"/>
                      <a:r>
                        <a:rPr lang="ru-RU" sz="1200" b="0" i="0" u="none" strike="noStrike">
                          <a:solidFill>
                            <a:srgbClr val="000000"/>
                          </a:solidFill>
                          <a:effectLst/>
                          <a:latin typeface="Times New Roman"/>
                        </a:rPr>
                        <a:t>30 944 720,00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
        <p:nvSpPr>
          <p:cNvPr id="11" name="CustomShape 1"/>
          <p:cNvSpPr/>
          <p:nvPr/>
        </p:nvSpPr>
        <p:spPr>
          <a:xfrm>
            <a:off x="54180" y="404664"/>
            <a:ext cx="9035640" cy="5040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ru-RU" sz="1200" b="1" strike="noStrike" spc="-1" dirty="0">
                <a:solidFill>
                  <a:srgbClr val="000000"/>
                </a:solidFill>
                <a:latin typeface="Times New Roman"/>
                <a:ea typeface="Microsoft YaHei"/>
              </a:rPr>
              <a:t>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4 учреждения культуры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ДМШ, ДХШ, ВЦБ, КСК).  Обеспечение реализации программы осуществляет администрация ГО «Вуктыл</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Расходы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 реализацию муниципальной программы составляют</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1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64224" y="538200"/>
            <a:ext cx="8872271" cy="165721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720308" y="573325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484717661"/>
              </p:ext>
            </p:extLst>
          </p:nvPr>
        </p:nvGraphicFramePr>
        <p:xfrm>
          <a:off x="4860032" y="5517232"/>
          <a:ext cx="3644596" cy="1222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3"/>
          <p:cNvGraphicFramePr/>
          <p:nvPr>
            <p:extLst>
              <p:ext uri="{D42A27DB-BD31-4B8C-83A1-F6EECF244321}">
                <p14:modId xmlns:p14="http://schemas.microsoft.com/office/powerpoint/2010/main" val="2563518650"/>
              </p:ext>
            </p:extLst>
          </p:nvPr>
        </p:nvGraphicFramePr>
        <p:xfrm>
          <a:off x="396000" y="2226242"/>
          <a:ext cx="7998607" cy="3318510"/>
        </p:xfrm>
        <a:graphic>
          <a:graphicData uri="http://schemas.openxmlformats.org/drawingml/2006/table">
            <a:tbl>
              <a:tblPr>
                <a:tableStyleId>{E8B1032C-EA38-4F05-BA0D-38AFFFC7BED3}</a:tableStyleId>
              </a:tblPr>
              <a:tblGrid>
                <a:gridCol w="2611637"/>
                <a:gridCol w="959939"/>
                <a:gridCol w="512482"/>
                <a:gridCol w="636242"/>
                <a:gridCol w="611885"/>
                <a:gridCol w="579957"/>
                <a:gridCol w="611885"/>
                <a:gridCol w="737290"/>
                <a:gridCol w="737290"/>
              </a:tblGrid>
              <a:tr h="261814">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2019</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2020</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2021</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2022</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2023 </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2024</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dirty="0">
                          <a:effectLst/>
                          <a:latin typeface="Times New Roman"/>
                          <a:ea typeface="Times New Roman"/>
                        </a:rPr>
                        <a:t>2025</a:t>
                      </a:r>
                    </a:p>
                    <a:p>
                      <a:pPr algn="ctr">
                        <a:spcAft>
                          <a:spcPts val="0"/>
                        </a:spcAft>
                      </a:pPr>
                      <a:r>
                        <a:rPr lang="ru-RU" sz="1200" b="1" dirty="0">
                          <a:effectLst/>
                          <a:latin typeface="Times New Roman"/>
                          <a:ea typeface="Times New Roman"/>
                        </a:rPr>
                        <a:t>год</a:t>
                      </a:r>
                    </a:p>
                  </a:txBody>
                  <a:tcPr marL="34925" marR="34925" marT="34925" marB="34925" anchor="ctr">
                    <a:cell3D prstMaterial="dkEdge">
                      <a:bevel prst="artDeco"/>
                      <a:lightRig rig="flood" dir="t"/>
                    </a:cell3D>
                  </a:tcPr>
                </a:tc>
              </a:tr>
              <a:tr h="161238">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nchor="ctr">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99281">
                <a:tc>
                  <a:txBody>
                    <a:bodyPr/>
                    <a:lstStyle/>
                    <a:p>
                      <a:pPr algn="just">
                        <a:spcAft>
                          <a:spcPts val="0"/>
                        </a:spcAft>
                      </a:pPr>
                      <a:r>
                        <a:rPr lang="ru-RU" sz="120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округе «Вуктыл»</a:t>
                      </a:r>
                      <a:endParaRPr lang="ru-RU" sz="120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r>
              <a:tr h="399281">
                <a:tc>
                  <a:txBody>
                    <a:bodyPr/>
                    <a:lstStyle/>
                    <a:p>
                      <a:pPr algn="just">
                        <a:spcAft>
                          <a:spcPts val="0"/>
                        </a:spcAft>
                      </a:pPr>
                      <a:r>
                        <a:rPr lang="ru-RU" sz="1200" dirty="0">
                          <a:effectLst/>
                          <a:latin typeface="Times New Roman"/>
                          <a:ea typeface="Calibri"/>
                        </a:rPr>
                        <a:t>Увеличение числа посещений организаций культуры к 2024 году с сохранением достигнутого уровня на период до 2035 года</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8</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9</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10</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12</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13</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r>
              <a:tr h="490400">
                <a:tc>
                  <a:txBody>
                    <a:bodyPr/>
                    <a:lstStyle/>
                    <a:p>
                      <a:pPr algn="just">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r>
            </a:tbl>
          </a:graphicData>
        </a:graphic>
      </p:graphicFrame>
      <p:sp>
        <p:nvSpPr>
          <p:cNvPr id="15" name="TextShape 3"/>
          <p:cNvSpPr txBox="1"/>
          <p:nvPr/>
        </p:nvSpPr>
        <p:spPr>
          <a:xfrm>
            <a:off x="2316527" y="1783200"/>
            <a:ext cx="4567664"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индикаторы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294831485"/>
              </p:ext>
            </p:extLst>
          </p:nvPr>
        </p:nvGraphicFramePr>
        <p:xfrm>
          <a:off x="107572" y="1620168"/>
          <a:ext cx="8964496" cy="4938123"/>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r" fontAlgn="ctr"/>
                      <a:r>
                        <a:rPr lang="ru-RU" sz="1200" b="1" i="0" u="none" strike="noStrike">
                          <a:solidFill>
                            <a:srgbClr val="000000"/>
                          </a:solidFill>
                          <a:effectLst/>
                          <a:latin typeface="Times New Roman"/>
                        </a:rPr>
                        <a:t>10 072 588,22</a:t>
                      </a:r>
                    </a:p>
                  </a:txBody>
                  <a:tcPr marL="9525" marR="9525" marT="9525" marB="0" anchor="ctr"/>
                </a:tc>
                <a:tc>
                  <a:txBody>
                    <a:bodyPr/>
                    <a:lstStyle/>
                    <a:p>
                      <a:pPr algn="r" fontAlgn="ctr"/>
                      <a:r>
                        <a:rPr lang="ru-RU" sz="1200" b="1" i="0" u="none" strike="noStrike">
                          <a:solidFill>
                            <a:srgbClr val="000000"/>
                          </a:solidFill>
                          <a:effectLst/>
                          <a:latin typeface="Times New Roman"/>
                        </a:rPr>
                        <a:t>9 994 283,22</a:t>
                      </a:r>
                    </a:p>
                  </a:txBody>
                  <a:tcPr marL="9525" marR="9525" marT="9525" marB="0" anchor="ctr"/>
                </a:tc>
                <a:tc>
                  <a:txBody>
                    <a:bodyPr/>
                    <a:lstStyle/>
                    <a:p>
                      <a:pPr algn="r" fontAlgn="ctr"/>
                      <a:r>
                        <a:rPr lang="ru-RU" sz="1200" b="1" i="0" u="none" strike="noStrike" dirty="0">
                          <a:solidFill>
                            <a:srgbClr val="000000"/>
                          </a:solidFill>
                          <a:effectLst/>
                          <a:latin typeface="Times New Roman"/>
                        </a:rPr>
                        <a:t>10 036 155,22</a:t>
                      </a:r>
                    </a:p>
                  </a:txBody>
                  <a:tcPr marL="9525" marR="9525" marT="9525" marB="0" anchor="ctr"/>
                </a:tc>
              </a:tr>
              <a:tr h="358203">
                <a:tc>
                  <a:txBody>
                    <a:bodyPr/>
                    <a:lstStyle/>
                    <a:p>
                      <a:pPr algn="l" fontAlgn="ctr"/>
                      <a:r>
                        <a:rPr lang="ru-RU" sz="1200" b="1" i="0" u="none" strike="noStrike" dirty="0">
                          <a:solidFill>
                            <a:srgbClr val="000000"/>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r" fontAlgn="ctr"/>
                      <a:r>
                        <a:rPr lang="ru-RU" sz="1200" b="1" i="0" u="none" strike="noStrike">
                          <a:solidFill>
                            <a:srgbClr val="000000"/>
                          </a:solidFill>
                          <a:effectLst/>
                          <a:latin typeface="Times New Roman"/>
                        </a:rPr>
                        <a:t>10 072 588,22</a:t>
                      </a:r>
                    </a:p>
                  </a:txBody>
                  <a:tcPr marL="9525" marR="9525" marT="9525" marB="0" anchor="ctr"/>
                </a:tc>
                <a:tc>
                  <a:txBody>
                    <a:bodyPr/>
                    <a:lstStyle/>
                    <a:p>
                      <a:pPr algn="r" fontAlgn="ctr"/>
                      <a:r>
                        <a:rPr lang="ru-RU" sz="1200" b="1" i="0" u="none" strike="noStrike">
                          <a:solidFill>
                            <a:srgbClr val="000000"/>
                          </a:solidFill>
                          <a:effectLst/>
                          <a:latin typeface="Times New Roman"/>
                        </a:rPr>
                        <a:t>9 994 283,22</a:t>
                      </a:r>
                    </a:p>
                  </a:txBody>
                  <a:tcPr marL="9525" marR="9525" marT="9525" marB="0" anchor="ctr"/>
                </a:tc>
                <a:tc>
                  <a:txBody>
                    <a:bodyPr/>
                    <a:lstStyle/>
                    <a:p>
                      <a:pPr algn="r" fontAlgn="ctr"/>
                      <a:r>
                        <a:rPr lang="ru-RU" sz="1200" b="1" i="0" u="none" strike="noStrike" dirty="0">
                          <a:solidFill>
                            <a:srgbClr val="000000"/>
                          </a:solidFill>
                          <a:effectLst/>
                          <a:latin typeface="Times New Roman"/>
                        </a:rPr>
                        <a:t>10 036 155,22</a:t>
                      </a:r>
                    </a:p>
                  </a:txBody>
                  <a:tcPr marL="9525" marR="9525" marT="9525" marB="0" anchor="ctr"/>
                </a:tc>
              </a:tr>
              <a:tr h="358203">
                <a:tc>
                  <a:txBody>
                    <a:bodyPr/>
                    <a:lstStyle/>
                    <a:p>
                      <a:pPr algn="l" fontAlgn="ctr"/>
                      <a:r>
                        <a:rPr lang="ru-RU" sz="1200" b="0" i="0" u="none" strike="noStrike" dirty="0">
                          <a:solidFill>
                            <a:srgbClr val="000000"/>
                          </a:solidFill>
                          <a:effectLst/>
                          <a:latin typeface="Times New Roman"/>
                        </a:rPr>
                        <a:t>Обеспечение деятельности КДЮСШ</a:t>
                      </a:r>
                    </a:p>
                  </a:txBody>
                  <a:tcPr marL="9525" marR="9525" marT="9525" marB="0" anchor="ctr"/>
                </a:tc>
                <a:tc>
                  <a:txBody>
                    <a:bodyPr/>
                    <a:lstStyle/>
                    <a:p>
                      <a:pPr algn="r" fontAlgn="ctr"/>
                      <a:r>
                        <a:rPr lang="ru-RU" sz="1200" b="0" i="0" u="none" strike="noStrike" dirty="0">
                          <a:solidFill>
                            <a:srgbClr val="000000"/>
                          </a:solidFill>
                          <a:effectLst/>
                          <a:latin typeface="Times New Roman"/>
                        </a:rPr>
                        <a:t>9 539 717,44</a:t>
                      </a:r>
                    </a:p>
                  </a:txBody>
                  <a:tcPr marL="9525" marR="9525" marT="9525" marB="0" anchor="ctr"/>
                </a:tc>
                <a:tc>
                  <a:txBody>
                    <a:bodyPr/>
                    <a:lstStyle/>
                    <a:p>
                      <a:pPr algn="r" fontAlgn="ctr"/>
                      <a:r>
                        <a:rPr lang="ru-RU" sz="1200" b="0" i="0" u="none" strike="noStrike">
                          <a:solidFill>
                            <a:srgbClr val="000000"/>
                          </a:solidFill>
                          <a:effectLst/>
                          <a:latin typeface="Times New Roman"/>
                        </a:rPr>
                        <a:t>9 277 283,22</a:t>
                      </a:r>
                    </a:p>
                  </a:txBody>
                  <a:tcPr marL="9525" marR="9525" marT="9525" marB="0" anchor="ctr"/>
                </a:tc>
                <a:tc>
                  <a:txBody>
                    <a:bodyPr/>
                    <a:lstStyle/>
                    <a:p>
                      <a:pPr algn="r" fontAlgn="ctr"/>
                      <a:r>
                        <a:rPr lang="ru-RU" sz="1200" b="0" i="0" u="none" strike="noStrike">
                          <a:solidFill>
                            <a:srgbClr val="000000"/>
                          </a:solidFill>
                          <a:effectLst/>
                          <a:latin typeface="Times New Roman"/>
                        </a:rPr>
                        <a:t>9 319 155,22</a:t>
                      </a:r>
                    </a:p>
                  </a:txBody>
                  <a:tcPr marL="9525" marR="9525" marT="9525" marB="0" anchor="ctr"/>
                </a:tc>
              </a:tr>
              <a:tr h="358203">
                <a:tc>
                  <a:txBody>
                    <a:bodyPr/>
                    <a:lstStyle/>
                    <a:p>
                      <a:pPr algn="l" fontAlgn="ctr"/>
                      <a:r>
                        <a:rPr lang="ru-RU" sz="1200" b="0" i="0" u="none" strike="noStrike" dirty="0">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r" fontAlgn="ctr"/>
                      <a:r>
                        <a:rPr lang="ru-RU" sz="1200" b="0" i="0" u="none" strike="noStrike" dirty="0">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r>
              <a:tr h="432783">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r" fontAlgn="ctr"/>
                      <a:r>
                        <a:rPr lang="ru-RU" sz="1200" b="0" i="0" u="none" strike="noStrike" dirty="0">
                          <a:solidFill>
                            <a:srgbClr val="000000"/>
                          </a:solidFill>
                          <a:effectLst/>
                          <a:latin typeface="Times New Roman"/>
                        </a:rPr>
                        <a:t>12 870,78</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216024">
                <a:tc>
                  <a:txBody>
                    <a:bodyPr/>
                    <a:lstStyle/>
                    <a:p>
                      <a:pPr algn="l" fontAlgn="t"/>
                      <a:r>
                        <a:rPr lang="ru-RU" sz="1200" b="0" i="0" u="none" strike="noStrike">
                          <a:solidFill>
                            <a:srgbClr val="000000"/>
                          </a:solidFill>
                          <a:effectLst/>
                          <a:latin typeface="Times New Roman"/>
                        </a:rPr>
                        <a:t>Расходы на реализацию основного мероприятия</a:t>
                      </a:r>
                    </a:p>
                  </a:txBody>
                  <a:tcPr marL="9525" marR="9525" marT="9525" marB="0"/>
                </a:tc>
                <a:tc>
                  <a:txBody>
                    <a:bodyPr/>
                    <a:lstStyle/>
                    <a:p>
                      <a:pPr algn="r" fontAlgn="ctr"/>
                      <a:r>
                        <a:rPr lang="ru-RU" sz="1200" b="0" i="0" u="none" strike="noStrike">
                          <a:solidFill>
                            <a:srgbClr val="000000"/>
                          </a:solidFill>
                          <a:effectLst/>
                          <a:latin typeface="Times New Roman"/>
                        </a:rPr>
                        <a:t>452,44</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Приобретение инвентаря и оборудования по видам спорта для проведения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r>
              <a:tr h="434702">
                <a:tc>
                  <a:txBody>
                    <a:bodyPr/>
                    <a:lstStyle/>
                    <a:p>
                      <a:pPr algn="l" fontAlgn="ctr"/>
                      <a:r>
                        <a:rPr lang="ru-RU" sz="1200" b="0" i="0" u="none" strike="noStrike">
                          <a:solidFill>
                            <a:srgbClr val="000000"/>
                          </a:solidFill>
                          <a:effectLst/>
                          <a:latin typeface="Times New Roman"/>
                        </a:rPr>
                        <a:t>Поддержка и создание физкультурно-спортивных клубов при общеобразовательных учреждениях</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dirty="0">
                          <a:solidFill>
                            <a:srgbClr val="000000"/>
                          </a:solidFill>
                          <a:effectLst/>
                          <a:latin typeface="Times New Roman"/>
                        </a:rPr>
                        <a:t>7 000,00</a:t>
                      </a:r>
                    </a:p>
                  </a:txBody>
                  <a:tcPr marL="9525" marR="9525" marT="9525" marB="0" anchor="ctr"/>
                </a:tc>
                <a:tc>
                  <a:txBody>
                    <a:bodyPr/>
                    <a:lstStyle/>
                    <a:p>
                      <a:pPr algn="r" fontAlgn="ctr"/>
                      <a:r>
                        <a:rPr lang="ru-RU" sz="1200" b="0" i="0" u="none" strike="noStrike">
                          <a:solidFill>
                            <a:srgbClr val="000000"/>
                          </a:solidFill>
                          <a:effectLst/>
                          <a:latin typeface="Times New Roman"/>
                        </a:rPr>
                        <a:t>7 000,00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r" fontAlgn="ctr"/>
                      <a:r>
                        <a:rPr lang="ru-RU" sz="1200" b="0" i="0" u="none" strike="noStrike">
                          <a:solidFill>
                            <a:srgbClr val="000000"/>
                          </a:solidFill>
                          <a:effectLst/>
                          <a:latin typeface="Times New Roman"/>
                        </a:rPr>
                        <a:t>400 000,00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500 000,00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500 000,00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Организация и проведение мероприятий по приему нормативов (тестов) Всероссийского физкультурно-спортивного комплекса «Готов к труду и обороне» (ГТО)</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c>
                  <a:txBody>
                    <a:bodyPr/>
                    <a:lstStyle/>
                    <a:p>
                      <a:pPr algn="r" fontAlgn="ctr"/>
                      <a:r>
                        <a:rPr lang="ru-RU" sz="1200" b="0" i="0" u="none" strike="noStrike">
                          <a:solidFill>
                            <a:srgbClr val="000000"/>
                          </a:solidFill>
                          <a:effectLst/>
                          <a:latin typeface="Times New Roman"/>
                        </a:rPr>
                        <a:t>30 000,00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30 000,00</a:t>
                      </a:r>
                    </a:p>
                  </a:txBody>
                  <a:tcPr marL="9525" marR="9525" marT="9525" marB="0" anchor="ctr"/>
                </a:tc>
              </a:tr>
              <a:tr h="362497">
                <a:tc>
                  <a:txBody>
                    <a:bodyPr/>
                    <a:lstStyle/>
                    <a:p>
                      <a:pPr algn="l" fontAlgn="ctr"/>
                      <a:r>
                        <a:rPr lang="ru-RU" sz="1200" b="0" i="0" u="none" strike="noStrike" dirty="0">
                          <a:solidFill>
                            <a:srgbClr val="000000"/>
                          </a:solidFill>
                          <a:effectLst/>
                          <a:latin typeface="Times New Roman"/>
                        </a:rPr>
                        <a:t>Укрепление материально-технической базы объектов спортивной инфраструктуры</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60 000,00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60 000,00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647100" y="230400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37" name="Table 3"/>
          <p:cNvGraphicFramePr/>
          <p:nvPr>
            <p:extLst>
              <p:ext uri="{D42A27DB-BD31-4B8C-83A1-F6EECF244321}">
                <p14:modId xmlns:p14="http://schemas.microsoft.com/office/powerpoint/2010/main" val="3739880534"/>
              </p:ext>
            </p:extLst>
          </p:nvPr>
        </p:nvGraphicFramePr>
        <p:xfrm>
          <a:off x="471310" y="2691360"/>
          <a:ext cx="8201379" cy="212185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2020</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2023 </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2025</a:t>
                      </a:r>
                    </a:p>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18960">
                <a:tc gridSpan="9">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699840">
                <a:tc>
                  <a:txBody>
                    <a:bodyPr/>
                    <a:lstStyle/>
                    <a:p>
                      <a:pPr algn="just">
                        <a:spcAft>
                          <a:spcPts val="0"/>
                        </a:spcAft>
                      </a:pPr>
                      <a:r>
                        <a:rPr lang="ru-RU" sz="1000">
                          <a:effectLst/>
                          <a:latin typeface="Times New Roman"/>
                          <a:ea typeface="Times New Roman"/>
                          <a:cs typeface="Mangal"/>
                        </a:rPr>
                        <a:t>Доля населения, систематически занимающегося физической культурой и спортом, в общей численности населения в возрасте 3-79 лет</a:t>
                      </a:r>
                      <a:endParaRPr lang="ru-RU" sz="120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45,40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45,80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r>
              <a:tr h="216000">
                <a:tc>
                  <a:txBody>
                    <a:bodyPr/>
                    <a:lstStyle/>
                    <a:p>
                      <a:pPr algn="just">
                        <a:spcAft>
                          <a:spcPts val="0"/>
                        </a:spcAft>
                      </a:pPr>
                      <a:r>
                        <a:rPr lang="ru-RU" sz="1000" dirty="0">
                          <a:effectLst/>
                          <a:latin typeface="Times New Roman"/>
                          <a:ea typeface="Times New Roman"/>
                          <a:cs typeface="Mangal"/>
                        </a:rPr>
                        <a:t>Уровень обеспеченности граждан спортивными сооружениями исходя из единовременной пропускной способности объектов спорта</a:t>
                      </a:r>
                      <a:endParaRPr lang="ru-RU" sz="1200" dirty="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70,50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71,0</a:t>
                      </a: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71,50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a:ea typeface="Times New Roman"/>
                          <a:cs typeface="Mangal"/>
                        </a:rPr>
                        <a:t>70,0</a:t>
                      </a:r>
                    </a:p>
                  </a:txBody>
                  <a:tcPr marL="31750" marR="34925" marT="34925" marB="34925" anchor="ctr">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мотивации граждан к регулярным занятиям физической культурой и спортом и ведению здорового образа жизни.</a:t>
            </a:r>
          </a:p>
          <a:p>
            <a:r>
              <a:rPr lang="ru-RU" sz="1400" b="1" dirty="0">
                <a:latin typeface="Times New Roman" panose="02020603050405020304" pitchFamily="18" charset="0"/>
                <a:cs typeface="Times New Roman" panose="02020603050405020304" pitchFamily="18" charset="0"/>
              </a:rPr>
              <a:t>2. Создание эффективной системы подготовки спортивного резерва.</a:t>
            </a:r>
          </a:p>
          <a:p>
            <a:r>
              <a:rPr lang="ru-RU" sz="1400" b="1" dirty="0">
                <a:latin typeface="Times New Roman" panose="02020603050405020304" pitchFamily="18" charset="0"/>
                <a:cs typeface="Times New Roman" panose="02020603050405020304" pitchFamily="18" charset="0"/>
              </a:rPr>
              <a:t>3. Улучшение технического состояния учреждений и объектов сферы физической культуры и </a:t>
            </a:r>
            <a:r>
              <a:rPr lang="ru-RU" sz="1400" b="1" dirty="0" smtClean="0">
                <a:latin typeface="Times New Roman" panose="02020603050405020304" pitchFamily="18" charset="0"/>
                <a:cs typeface="Times New Roman" panose="02020603050405020304" pitchFamily="18" charset="0"/>
              </a:rPr>
              <a:t>спорта.</a:t>
            </a:r>
            <a:endParaRPr lang="ru-RU" sz="1400" b="1" spc="-1" dirty="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400" b="1" strike="noStrike" spc="-1" dirty="0" smtClean="0">
              <a:solidFill>
                <a:srgbClr val="0000FF"/>
              </a:solidFill>
              <a:latin typeface="Calibri"/>
              <a:ea typeface="Microsoft YaHei"/>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400" b="1" strike="noStrike" spc="-1" dirty="0">
                <a:solidFill>
                  <a:srgbClr val="000000"/>
                </a:solidFill>
                <a:latin typeface="Calibri"/>
                <a:ea typeface="Microsoft YaHei"/>
              </a:rPr>
              <a:t>- </a:t>
            </a:r>
            <a:r>
              <a:rPr lang="ru-RU" sz="1400" b="1" strike="noStrike" spc="-1" dirty="0" smtClean="0">
                <a:solidFill>
                  <a:srgbClr val="000000"/>
                </a:solidFill>
                <a:latin typeface="Calibri"/>
                <a:ea typeface="Microsoft YaHei"/>
              </a:rPr>
              <a:t>п</a:t>
            </a:r>
            <a:r>
              <a:rPr lang="ru-RU" sz="1400" b="1" dirty="0" smtClean="0">
                <a:latin typeface="Times New Roman" panose="02020603050405020304" pitchFamily="18" charset="0"/>
                <a:cs typeface="Times New Roman" panose="02020603050405020304" pitchFamily="18" charset="0"/>
              </a:rPr>
              <a:t>овышение </a:t>
            </a:r>
            <a:r>
              <a:rPr lang="ru-RU" sz="1400" b="1" dirty="0">
                <a:latin typeface="Times New Roman" panose="02020603050405020304" pitchFamily="18" charset="0"/>
                <a:cs typeface="Times New Roman" panose="02020603050405020304" pitchFamily="18" charset="0"/>
              </a:rPr>
              <a:t>уровня физической культуры населения</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1" strike="noStrike" spc="-1" dirty="0">
              <a:latin typeface="Times New Roman" panose="02020603050405020304" pitchFamily="18" charset="0"/>
              <a:cs typeface="Times New Roman" panose="02020603050405020304" pitchFamily="18" charset="0"/>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23260" y="48691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512173608"/>
              </p:ext>
            </p:extLst>
          </p:nvPr>
        </p:nvGraphicFramePr>
        <p:xfrm>
          <a:off x="1547676" y="5186040"/>
          <a:ext cx="5832648" cy="15553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1157607"/>
              </p:ext>
            </p:extLst>
          </p:nvPr>
        </p:nvGraphicFramePr>
        <p:xfrm>
          <a:off x="143999" y="748225"/>
          <a:ext cx="8906201" cy="6009361"/>
        </p:xfrm>
        <a:graphic>
          <a:graphicData uri="http://schemas.openxmlformats.org/drawingml/2006/table">
            <a:tbl>
              <a:tblPr firstRow="1" bandRow="1">
                <a:tableStyleId>{5C22544A-7EE6-4342-B048-85BDC9FD1C3A}</a:tableStyleId>
              </a:tblPr>
              <a:tblGrid>
                <a:gridCol w="6127148"/>
                <a:gridCol w="976079"/>
                <a:gridCol w="937547"/>
                <a:gridCol w="865427"/>
              </a:tblGrid>
              <a:tr h="2625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30000">
                <a:tc>
                  <a:txBody>
                    <a:bodyPr/>
                    <a:lstStyle/>
                    <a:p>
                      <a:pPr algn="l" fontAlgn="ctr"/>
                      <a:r>
                        <a:rPr lang="ru-RU" sz="1100" b="1" i="0" u="none" strike="noStrike" dirty="0">
                          <a:solidFill>
                            <a:srgbClr val="000000"/>
                          </a:solidFill>
                          <a:effectLst/>
                          <a:latin typeface="Times New Roman"/>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r" fontAlgn="ctr"/>
                      <a:r>
                        <a:rPr lang="ru-RU" sz="1100" b="1" i="0" u="none" strike="noStrike">
                          <a:solidFill>
                            <a:srgbClr val="000000"/>
                          </a:solidFill>
                          <a:effectLst/>
                          <a:latin typeface="Times New Roman"/>
                        </a:rPr>
                        <a:t>3 639 601,76</a:t>
                      </a:r>
                    </a:p>
                  </a:txBody>
                  <a:tcPr marL="9525" marR="9525" marT="9525" marB="0" anchor="ctr"/>
                </a:tc>
                <a:tc>
                  <a:txBody>
                    <a:bodyPr/>
                    <a:lstStyle/>
                    <a:p>
                      <a:pPr algn="r" fontAlgn="ctr"/>
                      <a:r>
                        <a:rPr lang="ru-RU" sz="1100" b="1" i="0" u="none" strike="noStrike">
                          <a:solidFill>
                            <a:srgbClr val="000000"/>
                          </a:solidFill>
                          <a:effectLst/>
                          <a:latin typeface="Times New Roman"/>
                        </a:rPr>
                        <a:t>4 127 522,00</a:t>
                      </a:r>
                    </a:p>
                  </a:txBody>
                  <a:tcPr marL="9525" marR="9525" marT="9525" marB="0" anchor="ctr"/>
                </a:tc>
                <a:tc>
                  <a:txBody>
                    <a:bodyPr/>
                    <a:lstStyle/>
                    <a:p>
                      <a:pPr algn="r" fontAlgn="ctr"/>
                      <a:r>
                        <a:rPr lang="ru-RU" sz="1100" b="1" i="0" u="none" strike="noStrike" dirty="0">
                          <a:solidFill>
                            <a:srgbClr val="000000"/>
                          </a:solidFill>
                          <a:effectLst/>
                          <a:latin typeface="Times New Roman"/>
                        </a:rPr>
                        <a:t>3 625 522,00</a:t>
                      </a:r>
                    </a:p>
                  </a:txBody>
                  <a:tcPr marL="9525" marR="9525" marT="9525" marB="0" anchor="ctr"/>
                </a:tc>
              </a:tr>
              <a:tr h="330000">
                <a:tc>
                  <a:txBody>
                    <a:bodyPr/>
                    <a:lstStyle/>
                    <a:p>
                      <a:pPr algn="l" fontAlgn="ctr"/>
                      <a:r>
                        <a:rPr lang="ru-RU" sz="1100" b="1" i="0" u="none" strike="noStrike" dirty="0">
                          <a:solidFill>
                            <a:srgbClr val="000000"/>
                          </a:solidFill>
                          <a:effectLst/>
                          <a:latin typeface="Times New Roman"/>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r" fontAlgn="ctr"/>
                      <a:r>
                        <a:rPr lang="ru-RU" sz="1100" b="1" i="0" u="none" strike="noStrike">
                          <a:solidFill>
                            <a:srgbClr val="000000"/>
                          </a:solidFill>
                          <a:effectLst/>
                          <a:latin typeface="Times New Roman"/>
                        </a:rPr>
                        <a:t>1 187 219,76</a:t>
                      </a:r>
                    </a:p>
                  </a:txBody>
                  <a:tcPr marL="9525" marR="9525" marT="9525" marB="0" anchor="ctr"/>
                </a:tc>
                <a:tc>
                  <a:txBody>
                    <a:bodyPr/>
                    <a:lstStyle/>
                    <a:p>
                      <a:pPr algn="r" fontAlgn="ctr"/>
                      <a:r>
                        <a:rPr lang="ru-RU" sz="1100" b="1" i="0" u="none" strike="noStrike">
                          <a:solidFill>
                            <a:srgbClr val="000000"/>
                          </a:solidFill>
                          <a:effectLst/>
                          <a:latin typeface="Times New Roman"/>
                        </a:rPr>
                        <a:t>1 930 500,00</a:t>
                      </a:r>
                    </a:p>
                  </a:txBody>
                  <a:tcPr marL="9525" marR="9525" marT="9525" marB="0" anchor="ctr"/>
                </a:tc>
                <a:tc>
                  <a:txBody>
                    <a:bodyPr/>
                    <a:lstStyle/>
                    <a:p>
                      <a:pPr algn="r" fontAlgn="ctr"/>
                      <a:r>
                        <a:rPr lang="ru-RU" sz="1100" b="1" i="0" u="none" strike="noStrike" dirty="0">
                          <a:solidFill>
                            <a:srgbClr val="000000"/>
                          </a:solidFill>
                          <a:effectLst/>
                          <a:latin typeface="Times New Roman"/>
                        </a:rPr>
                        <a:t>1 428 500,00</a:t>
                      </a:r>
                    </a:p>
                  </a:txBody>
                  <a:tcPr marL="9525" marR="9525" marT="9525" marB="0" anchor="ctr"/>
                </a:tc>
              </a:tr>
              <a:tr h="330000">
                <a:tc>
                  <a:txBody>
                    <a:bodyPr/>
                    <a:lstStyle/>
                    <a:p>
                      <a:pPr algn="l" fontAlgn="ctr"/>
                      <a:r>
                        <a:rPr lang="ru-RU" sz="1100" b="0" i="0" u="none" strike="noStrike" dirty="0">
                          <a:solidFill>
                            <a:srgbClr val="000000"/>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r" fontAlgn="ctr"/>
                      <a:r>
                        <a:rPr lang="ru-RU" sz="1100" b="0" i="0" u="none" strike="noStrike">
                          <a:solidFill>
                            <a:srgbClr val="000000"/>
                          </a:solidFill>
                          <a:effectLst/>
                          <a:latin typeface="Times New Roman"/>
                        </a:rPr>
                        <a:t>17 125,00</a:t>
                      </a:r>
                    </a:p>
                  </a:txBody>
                  <a:tcPr marL="9525" marR="9525" marT="9525" marB="0" anchor="ctr"/>
                </a:tc>
                <a:tc>
                  <a:txBody>
                    <a:bodyPr/>
                    <a:lstStyle/>
                    <a:p>
                      <a:pPr algn="r" fontAlgn="ctr"/>
                      <a:r>
                        <a:rPr lang="ru-RU" sz="1100" b="0" i="0" u="none" strike="noStrike">
                          <a:solidFill>
                            <a:srgbClr val="000000"/>
                          </a:solidFill>
                          <a:effectLst/>
                          <a:latin typeface="Times New Roman"/>
                        </a:rPr>
                        <a:t>68 500,00</a:t>
                      </a:r>
                    </a:p>
                  </a:txBody>
                  <a:tcPr marL="9525" marR="9525" marT="9525" marB="0" anchor="ctr"/>
                </a:tc>
                <a:tc>
                  <a:txBody>
                    <a:bodyPr/>
                    <a:lstStyle/>
                    <a:p>
                      <a:pPr algn="r" fontAlgn="ctr"/>
                      <a:r>
                        <a:rPr lang="ru-RU" sz="1100" b="0" i="0" u="none" strike="noStrike">
                          <a:solidFill>
                            <a:srgbClr val="000000"/>
                          </a:solidFill>
                          <a:effectLst/>
                          <a:latin typeface="Times New Roman"/>
                        </a:rPr>
                        <a:t>68 500,00</a:t>
                      </a:r>
                    </a:p>
                  </a:txBody>
                  <a:tcPr marL="9525" marR="9525" marT="9525" marB="0" anchor="ctr"/>
                </a:tc>
              </a:tr>
              <a:tr h="330000">
                <a:tc>
                  <a:txBody>
                    <a:bodyPr/>
                    <a:lstStyle/>
                    <a:p>
                      <a:pPr algn="l" fontAlgn="ctr"/>
                      <a:r>
                        <a:rPr lang="ru-RU" sz="1100" b="0" i="0" u="none" strike="noStrike" dirty="0">
                          <a:solidFill>
                            <a:srgbClr val="000000"/>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12 500,00</a:t>
                      </a:r>
                    </a:p>
                  </a:txBody>
                  <a:tcPr marL="9525" marR="9525" marT="9525" marB="0" anchor="ctr"/>
                </a:tc>
                <a:tc>
                  <a:txBody>
                    <a:bodyPr/>
                    <a:lstStyle/>
                    <a:p>
                      <a:pPr algn="r" fontAlgn="ctr"/>
                      <a:r>
                        <a:rPr lang="ru-RU" sz="1100" b="0" i="0" u="none" strike="noStrike">
                          <a:solidFill>
                            <a:srgbClr val="000000"/>
                          </a:solidFill>
                          <a:effectLst/>
                          <a:latin typeface="Times New Roman"/>
                        </a:rPr>
                        <a:t>12 500,00</a:t>
                      </a:r>
                    </a:p>
                  </a:txBody>
                  <a:tcPr marL="9525" marR="9525" marT="9525" marB="0" anchor="ctr"/>
                </a:tc>
              </a:tr>
              <a:tr h="208984">
                <a:tc>
                  <a:txBody>
                    <a:bodyPr/>
                    <a:lstStyle/>
                    <a:p>
                      <a:pPr algn="l" fontAlgn="ctr"/>
                      <a:r>
                        <a:rPr lang="ru-RU" sz="1100" b="0" i="0" u="none" strike="noStrike">
                          <a:solidFill>
                            <a:srgbClr val="000000"/>
                          </a:solidFill>
                          <a:effectLst/>
                          <a:latin typeface="Times New Roman"/>
                        </a:rPr>
                        <a:t>Материальное стимулирование членов добровольной пожарной охраны</a:t>
                      </a:r>
                    </a:p>
                  </a:txBody>
                  <a:tcPr marL="9525" marR="9525" marT="9525" marB="0" anchor="ctr"/>
                </a:tc>
                <a:tc>
                  <a:txBody>
                    <a:bodyPr/>
                    <a:lstStyle/>
                    <a:p>
                      <a:pPr algn="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r" fontAlgn="ctr"/>
                      <a:r>
                        <a:rPr lang="ru-RU" sz="1100" b="0" i="0" u="none" strike="noStrike">
                          <a:solidFill>
                            <a:srgbClr val="000000"/>
                          </a:solidFill>
                          <a:effectLst/>
                          <a:latin typeface="Times New Roman"/>
                        </a:rPr>
                        <a:t>30 000,00</a:t>
                      </a:r>
                    </a:p>
                  </a:txBody>
                  <a:tcPr marL="9525" marR="9525" marT="9525" marB="0" anchor="ctr"/>
                </a:tc>
                <a:tc>
                  <a:txBody>
                    <a:bodyPr/>
                    <a:lstStyle/>
                    <a:p>
                      <a:pPr algn="r" fontAlgn="ctr"/>
                      <a:r>
                        <a:rPr lang="ru-RU" sz="1100" b="0" i="0" u="none" strike="noStrike">
                          <a:solidFill>
                            <a:srgbClr val="000000"/>
                          </a:solidFill>
                          <a:effectLst/>
                          <a:latin typeface="Times New Roman"/>
                        </a:rPr>
                        <a:t>30 000,00</a:t>
                      </a:r>
                    </a:p>
                  </a:txBody>
                  <a:tcPr marL="9525" marR="9525" marT="9525" marB="0" anchor="ctr"/>
                </a:tc>
              </a:tr>
              <a:tr h="490443">
                <a:tc>
                  <a:txBody>
                    <a:bodyPr/>
                    <a:lstStyle/>
                    <a:p>
                      <a:pPr algn="l" fontAlgn="ctr"/>
                      <a:r>
                        <a:rPr lang="ru-RU" sz="1100" b="0" i="0" u="none" strike="noStrike" dirty="0">
                          <a:solidFill>
                            <a:srgbClr val="000000"/>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r" fontAlgn="ctr"/>
                      <a:r>
                        <a:rPr lang="ru-RU" sz="1100" b="0" i="0" u="none" strike="noStrike" dirty="0">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167 000,00</a:t>
                      </a:r>
                    </a:p>
                  </a:txBody>
                  <a:tcPr marL="9525" marR="9525" marT="9525" marB="0" anchor="ctr"/>
                </a:tc>
                <a:tc>
                  <a:txBody>
                    <a:bodyPr/>
                    <a:lstStyle/>
                    <a:p>
                      <a:pPr algn="r" fontAlgn="ctr"/>
                      <a:r>
                        <a:rPr lang="ru-RU" sz="1100" b="0" i="0" u="none" strike="noStrike">
                          <a:solidFill>
                            <a:srgbClr val="000000"/>
                          </a:solidFill>
                          <a:effectLst/>
                          <a:latin typeface="Times New Roman"/>
                        </a:rPr>
                        <a:t>5 000,00</a:t>
                      </a:r>
                    </a:p>
                  </a:txBody>
                  <a:tcPr marL="9525" marR="9525" marT="9525" marB="0" anchor="ctr"/>
                </a:tc>
              </a:tr>
              <a:tr h="169558">
                <a:tc>
                  <a:txBody>
                    <a:bodyPr/>
                    <a:lstStyle/>
                    <a:p>
                      <a:pPr algn="l" fontAlgn="ctr"/>
                      <a:r>
                        <a:rPr lang="ru-RU" sz="1100" b="0" i="0" u="none" strike="noStrike">
                          <a:solidFill>
                            <a:srgbClr val="000000"/>
                          </a:solidFill>
                          <a:effectLst/>
                          <a:latin typeface="Times New Roman"/>
                        </a:rPr>
                        <a:t>Оснащение ГО "Вуктыл" средствами пожаротушения"</a:t>
                      </a:r>
                    </a:p>
                  </a:txBody>
                  <a:tcPr marL="9525" marR="9525" marT="9525" marB="0" anchor="ctr"/>
                </a:tc>
                <a:tc>
                  <a:txBody>
                    <a:bodyPr/>
                    <a:lstStyle/>
                    <a:p>
                      <a:pPr algn="r" fontAlgn="ctr"/>
                      <a:r>
                        <a:rPr lang="ru-RU" sz="1100" b="0" i="0" u="none" strike="noStrike">
                          <a:solidFill>
                            <a:srgbClr val="000000"/>
                          </a:solidFill>
                          <a:effectLst/>
                          <a:latin typeface="Times New Roman"/>
                        </a:rPr>
                        <a:t>10 000,00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r" fontAlgn="ctr"/>
                      <a:r>
                        <a:rPr lang="ru-RU" sz="1100" b="0" i="0" u="none" strike="noStrike">
                          <a:solidFill>
                            <a:srgbClr val="000000"/>
                          </a:solidFill>
                          <a:effectLst/>
                          <a:latin typeface="Times New Roman"/>
                        </a:rPr>
                        <a:t>20 000,00</a:t>
                      </a:r>
                    </a:p>
                  </a:txBody>
                  <a:tcPr marL="9525" marR="9525" marT="9525" marB="0" anchor="ctr"/>
                </a:tc>
              </a:tr>
              <a:tr h="330000">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r" fontAlgn="ctr"/>
                      <a:r>
                        <a:rPr lang="ru-RU" sz="1100" b="0" i="0" u="none" strike="noStrike">
                          <a:solidFill>
                            <a:srgbClr val="000000"/>
                          </a:solidFill>
                          <a:effectLst/>
                          <a:latin typeface="Times New Roman"/>
                        </a:rPr>
                        <a:t>10 000,00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5 000,00</a:t>
                      </a:r>
                    </a:p>
                  </a:txBody>
                  <a:tcPr marL="9525" marR="9525" marT="9525" marB="0" anchor="ctr"/>
                </a:tc>
                <a:tc>
                  <a:txBody>
                    <a:bodyPr/>
                    <a:lstStyle/>
                    <a:p>
                      <a:pPr algn="r" fontAlgn="ctr"/>
                      <a:r>
                        <a:rPr lang="ru-RU" sz="1100" b="0" i="0" u="none" strike="noStrike">
                          <a:solidFill>
                            <a:srgbClr val="000000"/>
                          </a:solidFill>
                          <a:effectLst/>
                          <a:latin typeface="Times New Roman"/>
                        </a:rPr>
                        <a:t>5 000,00</a:t>
                      </a:r>
                    </a:p>
                  </a:txBody>
                  <a:tcPr marL="9525" marR="9525" marT="9525" marB="0" anchor="ctr"/>
                </a:tc>
              </a:tr>
              <a:tr h="318792">
                <a:tc>
                  <a:txBody>
                    <a:bodyPr/>
                    <a:lstStyle/>
                    <a:p>
                      <a:pPr algn="l" fontAlgn="ctr"/>
                      <a:r>
                        <a:rPr lang="ru-RU" sz="1100" b="0" i="0" u="none" strike="noStrike">
                          <a:solidFill>
                            <a:srgbClr val="000000"/>
                          </a:solidFill>
                          <a:effectLst/>
                          <a:latin typeface="Times New Roman"/>
                        </a:rPr>
                        <a:t>Оснащение сотрудников ЕДДС отдела по делам ГО и ЧС формой в соответствии с требованиями</a:t>
                      </a:r>
                    </a:p>
                  </a:txBody>
                  <a:tcPr marL="9525" marR="9525" marT="9525" marB="0" anchor="ctr"/>
                </a:tc>
                <a:tc>
                  <a:txBody>
                    <a:bodyPr/>
                    <a:lstStyle/>
                    <a:p>
                      <a:pPr algn="r" fontAlgn="ctr"/>
                      <a:r>
                        <a:rPr lang="ru-RU" sz="1100" b="0" i="0" u="none" strike="noStrike">
                          <a:solidFill>
                            <a:srgbClr val="000000"/>
                          </a:solidFill>
                          <a:effectLst/>
                          <a:latin typeface="Times New Roman"/>
                        </a:rPr>
                        <a:t>10 000,00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10 000,00</a:t>
                      </a:r>
                    </a:p>
                  </a:txBody>
                  <a:tcPr marL="9525" marR="9525" marT="9525" marB="0" anchor="ctr"/>
                </a:tc>
                <a:tc>
                  <a:txBody>
                    <a:bodyPr/>
                    <a:lstStyle/>
                    <a:p>
                      <a:pPr algn="r" fontAlgn="ctr"/>
                      <a:r>
                        <a:rPr lang="ru-RU" sz="1100" b="0" i="0" u="none" strike="noStrike">
                          <a:solidFill>
                            <a:srgbClr val="000000"/>
                          </a:solidFill>
                          <a:effectLst/>
                          <a:latin typeface="Times New Roman"/>
                        </a:rPr>
                        <a:t>10 000,00</a:t>
                      </a:r>
                    </a:p>
                  </a:txBody>
                  <a:tcPr marL="9525" marR="9525" marT="9525" marB="0" anchor="ctr"/>
                </a:tc>
              </a:tr>
              <a:tr h="330000">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r" fontAlgn="ctr"/>
                      <a:r>
                        <a:rPr lang="ru-RU" sz="1100" b="0" i="0" u="none" strike="noStrike">
                          <a:solidFill>
                            <a:srgbClr val="000000"/>
                          </a:solidFill>
                          <a:effectLst/>
                          <a:latin typeface="Times New Roman"/>
                        </a:rPr>
                        <a:t>15 000,00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r" fontAlgn="ctr"/>
                      <a:r>
                        <a:rPr lang="ru-RU" sz="1100" b="0" i="0" u="none" strike="noStrike">
                          <a:solidFill>
                            <a:srgbClr val="000000"/>
                          </a:solidFill>
                          <a:effectLst/>
                          <a:latin typeface="Times New Roman"/>
                        </a:rPr>
                        <a:t>30 000,00</a:t>
                      </a:r>
                    </a:p>
                  </a:txBody>
                  <a:tcPr marL="9525" marR="9525" marT="9525" marB="0" anchor="ctr"/>
                </a:tc>
              </a:tr>
              <a:tr h="192454">
                <a:tc>
                  <a:txBody>
                    <a:bodyPr/>
                    <a:lstStyle/>
                    <a:p>
                      <a:pPr algn="l" fontAlgn="ctr"/>
                      <a:r>
                        <a:rPr lang="ru-RU" sz="1100" b="0" i="0" u="none" strike="noStrike" dirty="0">
                          <a:solidFill>
                            <a:srgbClr val="000000"/>
                          </a:solidFill>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r" fontAlgn="ctr"/>
                      <a:r>
                        <a:rPr lang="ru-RU" sz="1100" b="0" i="0" u="none" strike="noStrike">
                          <a:solidFill>
                            <a:srgbClr val="000000"/>
                          </a:solidFill>
                          <a:effectLst/>
                          <a:latin typeface="Times New Roman"/>
                        </a:rPr>
                        <a:t>135 094,76</a:t>
                      </a:r>
                    </a:p>
                  </a:txBody>
                  <a:tcPr marL="9525" marR="9525" marT="9525" marB="0" anchor="ctr"/>
                </a:tc>
                <a:tc>
                  <a:txBody>
                    <a:bodyPr/>
                    <a:lstStyle/>
                    <a:p>
                      <a:pPr algn="r" fontAlgn="ctr"/>
                      <a:r>
                        <a:rPr lang="ru-RU" sz="1100" b="0" i="0" u="none" strike="noStrike" dirty="0">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169558">
                <a:tc>
                  <a:txBody>
                    <a:bodyPr/>
                    <a:lstStyle/>
                    <a:p>
                      <a:pPr algn="l" fontAlgn="ctr"/>
                      <a:r>
                        <a:rPr lang="ru-RU" sz="1100" b="0" i="0" u="none" strike="noStrike">
                          <a:solidFill>
                            <a:srgbClr val="000000"/>
                          </a:solidFill>
                          <a:effectLst/>
                          <a:latin typeface="Times New Roman"/>
                        </a:rPr>
                        <a:t>Обеспечение своевременного оповещения населения</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320 000,00</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229913">
                <a:tc>
                  <a:txBody>
                    <a:bodyPr/>
                    <a:lstStyle/>
                    <a:p>
                      <a:pPr algn="l" fontAlgn="ctr"/>
                      <a:r>
                        <a:rPr lang="ru-RU" sz="1100" b="0" i="0" u="none" strike="noStrike">
                          <a:solidFill>
                            <a:srgbClr val="000000"/>
                          </a:solidFill>
                          <a:effectLst/>
                          <a:latin typeface="Times New Roman"/>
                        </a:rPr>
                        <a:t>Содержание в рабочем состоянии системы оповещения ГО "Вуктыл"</a:t>
                      </a:r>
                    </a:p>
                  </a:txBody>
                  <a:tcPr marL="9525" marR="9525" marT="9525" marB="0" anchor="ctr"/>
                </a:tc>
                <a:tc>
                  <a:txBody>
                    <a:bodyPr/>
                    <a:lstStyle/>
                    <a:p>
                      <a:pPr algn="r" fontAlgn="ctr"/>
                      <a:r>
                        <a:rPr lang="ru-RU" sz="1100" b="0" i="0" u="none" strike="noStrike">
                          <a:solidFill>
                            <a:srgbClr val="000000"/>
                          </a:solidFill>
                          <a:effectLst/>
                          <a:latin typeface="Times New Roman"/>
                        </a:rPr>
                        <a:t>10 000,00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90 000,00</a:t>
                      </a:r>
                    </a:p>
                  </a:txBody>
                  <a:tcPr marL="9525" marR="9525" marT="9525" marB="0" anchor="ctr"/>
                </a:tc>
                <a:tc>
                  <a:txBody>
                    <a:bodyPr/>
                    <a:lstStyle/>
                    <a:p>
                      <a:pPr algn="r" fontAlgn="ctr"/>
                      <a:r>
                        <a:rPr lang="ru-RU" sz="1100" b="0" i="0" u="none" strike="noStrike">
                          <a:solidFill>
                            <a:srgbClr val="000000"/>
                          </a:solidFill>
                          <a:effectLst/>
                          <a:latin typeface="Times New Roman"/>
                        </a:rPr>
                        <a:t>90 000,00</a:t>
                      </a:r>
                    </a:p>
                  </a:txBody>
                  <a:tcPr marL="9525" marR="9525" marT="9525" marB="0" anchor="ctr"/>
                </a:tc>
              </a:tr>
              <a:tr h="169558">
                <a:tc>
                  <a:txBody>
                    <a:bodyPr/>
                    <a:lstStyle/>
                    <a:p>
                      <a:pPr algn="l" fontAlgn="ctr"/>
                      <a:r>
                        <a:rPr lang="ru-RU" sz="1100" b="0" i="0" u="none" strike="noStrike">
                          <a:solidFill>
                            <a:srgbClr val="000000"/>
                          </a:solidFill>
                          <a:effectLst/>
                          <a:latin typeface="Times New Roman"/>
                        </a:rPr>
                        <a:t>Проведение ремонта, реконструкции и содержания ПВ</a:t>
                      </a:r>
                    </a:p>
                  </a:txBody>
                  <a:tcPr marL="9525" marR="9525" marT="9525" marB="0" anchor="ctr"/>
                </a:tc>
                <a:tc>
                  <a:txBody>
                    <a:bodyPr/>
                    <a:lstStyle/>
                    <a:p>
                      <a:pPr algn="r" fontAlgn="ctr"/>
                      <a:r>
                        <a:rPr lang="ru-RU" sz="1100" b="0" i="0" u="none" strike="noStrike">
                          <a:solidFill>
                            <a:srgbClr val="000000"/>
                          </a:solidFill>
                          <a:effectLst/>
                          <a:latin typeface="Times New Roman"/>
                        </a:rPr>
                        <a:t>450 000,00</a:t>
                      </a:r>
                    </a:p>
                  </a:txBody>
                  <a:tcPr marL="9525" marR="9525" marT="9525" marB="0" anchor="ctr"/>
                </a:tc>
                <a:tc>
                  <a:txBody>
                    <a:bodyPr/>
                    <a:lstStyle/>
                    <a:p>
                      <a:pPr algn="r" fontAlgn="ctr"/>
                      <a:r>
                        <a:rPr lang="ru-RU" sz="1100" b="0" i="0" u="none" strike="noStrike">
                          <a:solidFill>
                            <a:srgbClr val="000000"/>
                          </a:solidFill>
                          <a:effectLst/>
                          <a:latin typeface="Times New Roman"/>
                        </a:rPr>
                        <a:t>460 000,00</a:t>
                      </a:r>
                    </a:p>
                  </a:txBody>
                  <a:tcPr marL="9525" marR="9525" marT="9525" marB="0" anchor="ctr"/>
                </a:tc>
                <a:tc>
                  <a:txBody>
                    <a:bodyPr/>
                    <a:lstStyle/>
                    <a:p>
                      <a:pPr algn="r" fontAlgn="ctr"/>
                      <a:r>
                        <a:rPr lang="ru-RU" sz="1100" b="0" i="0" u="none" strike="noStrike">
                          <a:solidFill>
                            <a:srgbClr val="000000"/>
                          </a:solidFill>
                          <a:effectLst/>
                          <a:latin typeface="Times New Roman"/>
                        </a:rPr>
                        <a:t>450 000,00</a:t>
                      </a:r>
                    </a:p>
                  </a:txBody>
                  <a:tcPr marL="9525" marR="9525" marT="9525" marB="0" anchor="ctr"/>
                </a:tc>
              </a:tr>
              <a:tr h="229913">
                <a:tc>
                  <a:txBody>
                    <a:bodyPr/>
                    <a:lstStyle/>
                    <a:p>
                      <a:pPr algn="l" fontAlgn="ctr"/>
                      <a:r>
                        <a:rPr lang="ru-RU" sz="1100" b="0" i="0" u="none" strike="noStrike">
                          <a:solidFill>
                            <a:srgbClr val="000000"/>
                          </a:solidFill>
                          <a:effectLst/>
                          <a:latin typeface="Times New Roman"/>
                        </a:rPr>
                        <a:t>Строительство пожарного водоема</a:t>
                      </a:r>
                    </a:p>
                  </a:txBody>
                  <a:tcPr marL="9525" marR="9525" marT="9525" marB="0" anchor="ctr"/>
                </a:tc>
                <a:tc>
                  <a:txBody>
                    <a:bodyPr/>
                    <a:lstStyle/>
                    <a:p>
                      <a:pPr algn="r" fontAlgn="ctr"/>
                      <a:r>
                        <a:rPr lang="ru-RU" sz="1100" b="0" i="0" u="none" strike="noStrike">
                          <a:solidFill>
                            <a:srgbClr val="000000"/>
                          </a:solidFill>
                          <a:effectLst/>
                          <a:latin typeface="Times New Roman"/>
                        </a:rPr>
                        <a:t>200 000,00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300 000,00</a:t>
                      </a:r>
                    </a:p>
                  </a:txBody>
                  <a:tcPr marL="9525" marR="9525" marT="9525" marB="0" anchor="ctr"/>
                </a:tc>
                <a:tc>
                  <a:txBody>
                    <a:bodyPr/>
                    <a:lstStyle/>
                    <a:p>
                      <a:pPr algn="r" fontAlgn="ctr"/>
                      <a:r>
                        <a:rPr lang="ru-RU" sz="1100" b="0" i="0" u="none" strike="noStrike">
                          <a:solidFill>
                            <a:srgbClr val="000000"/>
                          </a:solidFill>
                          <a:effectLst/>
                          <a:latin typeface="Times New Roman"/>
                        </a:rPr>
                        <a:t>300 000,00</a:t>
                      </a:r>
                    </a:p>
                  </a:txBody>
                  <a:tcPr marL="9525" marR="9525" marT="9525" marB="0" anchor="ctr"/>
                </a:tc>
              </a:tr>
              <a:tr h="229913">
                <a:tc>
                  <a:txBody>
                    <a:bodyPr/>
                    <a:lstStyle/>
                    <a:p>
                      <a:pPr algn="l" fontAlgn="ctr"/>
                      <a:r>
                        <a:rPr lang="ru-RU" sz="1100" b="0" i="0" u="none" strike="noStrike">
                          <a:solidFill>
                            <a:srgbClr val="000000"/>
                          </a:solidFill>
                          <a:effectLst/>
                          <a:latin typeface="Times New Roman"/>
                        </a:rPr>
                        <a:t>Приобретение табличек, знаков, указателей на ПВ</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dirty="0">
                          <a:solidFill>
                            <a:srgbClr val="000000"/>
                          </a:solidFill>
                          <a:effectLst/>
                          <a:latin typeface="Times New Roman"/>
                        </a:rPr>
                        <a:t>7 500,00</a:t>
                      </a:r>
                    </a:p>
                  </a:txBody>
                  <a:tcPr marL="9525" marR="9525" marT="9525" marB="0" anchor="ctr"/>
                </a:tc>
                <a:tc>
                  <a:txBody>
                    <a:bodyPr/>
                    <a:lstStyle/>
                    <a:p>
                      <a:pPr algn="r" fontAlgn="ctr"/>
                      <a:r>
                        <a:rPr lang="ru-RU" sz="1100" b="0" i="0" u="none" strike="noStrike">
                          <a:solidFill>
                            <a:srgbClr val="000000"/>
                          </a:solidFill>
                          <a:effectLst/>
                          <a:latin typeface="Times New Roman"/>
                        </a:rPr>
                        <a:t>7 500,00</a:t>
                      </a:r>
                    </a:p>
                  </a:txBody>
                  <a:tcPr marL="9525" marR="9525" marT="9525" marB="0" anchor="ctr"/>
                </a:tc>
              </a:tr>
              <a:tr h="229913">
                <a:tc>
                  <a:txBody>
                    <a:bodyPr/>
                    <a:lstStyle/>
                    <a:p>
                      <a:pPr algn="l" fontAlgn="ctr"/>
                      <a:r>
                        <a:rPr lang="ru-RU" sz="1100" b="0" i="0" u="none" strike="noStrike">
                          <a:solidFill>
                            <a:srgbClr val="000000"/>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r" fontAlgn="ctr"/>
                      <a:r>
                        <a:rPr lang="ru-RU" sz="1100" b="0" i="0" u="none" strike="noStrike">
                          <a:solidFill>
                            <a:srgbClr val="000000"/>
                          </a:solidFill>
                          <a:effectLst/>
                          <a:latin typeface="Times New Roman"/>
                        </a:rPr>
                        <a:t>300 000,00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400 000,00</a:t>
                      </a:r>
                    </a:p>
                  </a:txBody>
                  <a:tcPr marL="9525" marR="9525" marT="9525" marB="0" anchor="ctr"/>
                </a:tc>
                <a:tc>
                  <a:txBody>
                    <a:bodyPr/>
                    <a:lstStyle/>
                    <a:p>
                      <a:pPr algn="r" fontAlgn="ctr"/>
                      <a:r>
                        <a:rPr lang="ru-RU" sz="1100" b="0" i="0" u="none" strike="noStrike">
                          <a:solidFill>
                            <a:srgbClr val="000000"/>
                          </a:solidFill>
                          <a:effectLst/>
                          <a:latin typeface="Times New Roman"/>
                        </a:rPr>
                        <a:t>400 000,00</a:t>
                      </a:r>
                    </a:p>
                  </a:txBody>
                  <a:tcPr marL="9525" marR="9525" marT="9525" marB="0" anchor="ctr"/>
                </a:tc>
              </a:tr>
              <a:tr h="318792">
                <a:tc>
                  <a:txBody>
                    <a:bodyPr/>
                    <a:lstStyle/>
                    <a:p>
                      <a:pPr algn="l" fontAlgn="ctr"/>
                      <a:r>
                        <a:rPr lang="ru-RU" sz="1100" b="1" i="0" u="none" strike="noStrike">
                          <a:solidFill>
                            <a:srgbClr val="000000"/>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r" fontAlgn="ctr"/>
                      <a:r>
                        <a:rPr lang="ru-RU" sz="1100" b="1" i="0" u="none" strike="noStrike">
                          <a:solidFill>
                            <a:srgbClr val="000000"/>
                          </a:solidFill>
                          <a:effectLst/>
                          <a:latin typeface="Times New Roman"/>
                        </a:rPr>
                        <a:t>2 452 382,00</a:t>
                      </a:r>
                    </a:p>
                  </a:txBody>
                  <a:tcPr marL="9525" marR="9525" marT="9525" marB="0" anchor="ctr"/>
                </a:tc>
                <a:tc>
                  <a:txBody>
                    <a:bodyPr/>
                    <a:lstStyle/>
                    <a:p>
                      <a:pPr algn="r" fontAlgn="ctr"/>
                      <a:r>
                        <a:rPr lang="ru-RU" sz="1100" b="1" i="0" u="none" strike="noStrike" dirty="0">
                          <a:solidFill>
                            <a:srgbClr val="000000"/>
                          </a:solidFill>
                          <a:effectLst/>
                          <a:latin typeface="Times New Roman"/>
                        </a:rPr>
                        <a:t>2 197 022,00</a:t>
                      </a:r>
                    </a:p>
                  </a:txBody>
                  <a:tcPr marL="9525" marR="9525" marT="9525" marB="0" anchor="ctr"/>
                </a:tc>
                <a:tc>
                  <a:txBody>
                    <a:bodyPr/>
                    <a:lstStyle/>
                    <a:p>
                      <a:pPr algn="r" fontAlgn="ctr"/>
                      <a:r>
                        <a:rPr lang="ru-RU" sz="1100" b="1" i="0" u="none" strike="noStrike" dirty="0">
                          <a:solidFill>
                            <a:srgbClr val="000000"/>
                          </a:solidFill>
                          <a:effectLst/>
                          <a:latin typeface="Times New Roman"/>
                        </a:rPr>
                        <a:t>2 197 022,00</a:t>
                      </a:r>
                    </a:p>
                  </a:txBody>
                  <a:tcPr marL="9525" marR="9525" marT="9525" marB="0" anchor="ctr"/>
                </a:tc>
              </a:tr>
              <a:tr h="330000">
                <a:tc>
                  <a:txBody>
                    <a:bodyPr/>
                    <a:lstStyle/>
                    <a:p>
                      <a:pPr algn="l" fontAlgn="ctr"/>
                      <a:r>
                        <a:rPr lang="ru-RU" sz="1100" b="0" i="0" u="none" strike="noStrike">
                          <a:solidFill>
                            <a:srgbClr val="000000"/>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r" fontAlgn="ctr"/>
                      <a:r>
                        <a:rPr lang="ru-RU" sz="1100" b="0" i="0" u="none" strike="noStrike">
                          <a:solidFill>
                            <a:srgbClr val="000000"/>
                          </a:solidFill>
                          <a:effectLst/>
                          <a:latin typeface="Times New Roman"/>
                        </a:rPr>
                        <a:t>852 360,00</a:t>
                      </a:r>
                    </a:p>
                  </a:txBody>
                  <a:tcPr marL="9525" marR="9525" marT="9525" marB="0" anchor="ctr"/>
                </a:tc>
                <a:tc>
                  <a:txBody>
                    <a:bodyPr/>
                    <a:lstStyle/>
                    <a:p>
                      <a:pPr algn="r" fontAlgn="ctr"/>
                      <a:r>
                        <a:rPr lang="ru-RU" sz="1100" b="0" i="0" u="none" strike="noStrike" dirty="0">
                          <a:solidFill>
                            <a:srgbClr val="000000"/>
                          </a:solidFill>
                          <a:effectLst/>
                          <a:latin typeface="Times New Roman"/>
                        </a:rPr>
                        <a:t>677 000,00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677 000,00</a:t>
                      </a:r>
                    </a:p>
                  </a:txBody>
                  <a:tcPr marL="9525" marR="9525" marT="9525" marB="0" anchor="ctr"/>
                </a:tc>
              </a:tr>
              <a:tr h="318792">
                <a:tc>
                  <a:txBody>
                    <a:bodyPr/>
                    <a:lstStyle/>
                    <a:p>
                      <a:pPr algn="l" fontAlgn="ctr"/>
                      <a:r>
                        <a:rPr lang="ru-RU" sz="1100" b="0" i="0" u="none" strike="noStrike" dirty="0">
                          <a:solidFill>
                            <a:srgbClr val="000000"/>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r" fontAlgn="ctr"/>
                      <a:r>
                        <a:rPr lang="ru-RU" sz="1100" b="0" i="0" u="none" strike="noStrike">
                          <a:solidFill>
                            <a:srgbClr val="000000"/>
                          </a:solidFill>
                          <a:effectLst/>
                          <a:latin typeface="Times New Roman"/>
                        </a:rPr>
                        <a:t>1 600 022,00</a:t>
                      </a:r>
                    </a:p>
                  </a:txBody>
                  <a:tcPr marL="9525" marR="9525" marT="9525" marB="0" anchor="ctr"/>
                </a:tc>
                <a:tc>
                  <a:txBody>
                    <a:bodyPr/>
                    <a:lstStyle/>
                    <a:p>
                      <a:pPr algn="r" fontAlgn="ctr"/>
                      <a:r>
                        <a:rPr lang="ru-RU" sz="1100" b="0" i="0" u="none" strike="noStrike">
                          <a:solidFill>
                            <a:srgbClr val="000000"/>
                          </a:solidFill>
                          <a:effectLst/>
                          <a:latin typeface="Times New Roman"/>
                        </a:rPr>
                        <a:t>1 520 022,00</a:t>
                      </a:r>
                    </a:p>
                  </a:txBody>
                  <a:tcPr marL="9525" marR="9525" marT="9525" marB="0" anchor="ctr"/>
                </a:tc>
                <a:tc>
                  <a:txBody>
                    <a:bodyPr/>
                    <a:lstStyle/>
                    <a:p>
                      <a:pPr algn="r" fontAlgn="ctr"/>
                      <a:r>
                        <a:rPr lang="ru-RU" sz="1100" b="0" i="0" u="none" strike="noStrike" dirty="0">
                          <a:solidFill>
                            <a:srgbClr val="000000"/>
                          </a:solidFill>
                          <a:effectLst/>
                          <a:latin typeface="Times New Roman"/>
                        </a:rPr>
                        <a:t>1 520 022,00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067504" y="6060864"/>
            <a:ext cx="3420016"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304733426"/>
              </p:ext>
            </p:extLst>
          </p:nvPr>
        </p:nvGraphicFramePr>
        <p:xfrm>
          <a:off x="5004048" y="5805264"/>
          <a:ext cx="3531120" cy="922056"/>
        </p:xfrm>
        <a:graphic>
          <a:graphicData uri="http://schemas.openxmlformats.org/drawingml/2006/chart">
            <c:chart xmlns:c="http://schemas.openxmlformats.org/drawingml/2006/chart" xmlns:r="http://schemas.openxmlformats.org/officeDocument/2006/relationships" r:id="rId4"/>
          </a:graphicData>
        </a:graphic>
      </p:graphicFrame>
      <p:sp>
        <p:nvSpPr>
          <p:cNvPr id="11" name="CustomShape 2"/>
          <p:cNvSpPr/>
          <p:nvPr/>
        </p:nvSpPr>
        <p:spPr>
          <a:xfrm>
            <a:off x="36180" y="836712"/>
            <a:ext cx="9071640" cy="15121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4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4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400" b="1" strike="noStrike" spc="-1" dirty="0">
              <a:latin typeface="Times New Roman" panose="02020603050405020304" pitchFamily="18" charset="0"/>
              <a:cs typeface="Times New Roman" panose="02020603050405020304" pitchFamily="18" charset="0"/>
            </a:endParaRPr>
          </a:p>
        </p:txBody>
      </p:sp>
      <p:graphicFrame>
        <p:nvGraphicFramePr>
          <p:cNvPr id="12" name="Table 5"/>
          <p:cNvGraphicFramePr/>
          <p:nvPr>
            <p:extLst>
              <p:ext uri="{D42A27DB-BD31-4B8C-83A1-F6EECF244321}">
                <p14:modId xmlns:p14="http://schemas.microsoft.com/office/powerpoint/2010/main" val="1471124355"/>
              </p:ext>
            </p:extLst>
          </p:nvPr>
        </p:nvGraphicFramePr>
        <p:xfrm>
          <a:off x="144000" y="3356992"/>
          <a:ext cx="8381672" cy="1828800"/>
        </p:xfrm>
        <a:graphic>
          <a:graphicData uri="http://schemas.openxmlformats.org/drawingml/2006/table">
            <a:tbl>
              <a:tblPr/>
              <a:tblGrid>
                <a:gridCol w="3773160"/>
                <a:gridCol w="936104"/>
                <a:gridCol w="539806"/>
                <a:gridCol w="499360"/>
                <a:gridCol w="488800"/>
                <a:gridCol w="488258"/>
                <a:gridCol w="504056"/>
                <a:gridCol w="576064"/>
                <a:gridCol w="576064"/>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2020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год </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b="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endParaRPr lang="ru-RU"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единиц</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a:effectLst/>
                          <a:latin typeface="Times New Roman" panose="02020603050405020304" pitchFamily="18" charset="0"/>
                          <a:ea typeface="Times New Roman"/>
                          <a:cs typeface="Times New Roman" panose="02020603050405020304" pitchFamily="18" charset="0"/>
                        </a:rPr>
                        <a:t>16</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bl>
          </a:graphicData>
        </a:graphic>
      </p:graphicFrame>
      <p:sp>
        <p:nvSpPr>
          <p:cNvPr id="13" name="TextShape 4"/>
          <p:cNvSpPr txBox="1"/>
          <p:nvPr/>
        </p:nvSpPr>
        <p:spPr>
          <a:xfrm>
            <a:off x="611560" y="270892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38956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172728331"/>
              </p:ext>
            </p:extLst>
          </p:nvPr>
        </p:nvGraphicFramePr>
        <p:xfrm>
          <a:off x="107504" y="1700808"/>
          <a:ext cx="8928991" cy="2472690"/>
        </p:xfrm>
        <a:graphic>
          <a:graphicData uri="http://schemas.openxmlformats.org/drawingml/2006/table">
            <a:tbl>
              <a:tblPr firstRow="1" bandRow="1">
                <a:tableStyleId>{5C22544A-7EE6-4342-B048-85BDC9FD1C3A}</a:tableStyleId>
              </a:tblPr>
              <a:tblGrid>
                <a:gridCol w="5555926"/>
                <a:gridCol w="1139221"/>
                <a:gridCol w="1115858"/>
                <a:gridCol w="1117986"/>
              </a:tblGrid>
              <a:tr h="165582">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2021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2022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2023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r>
              <a:tr h="109957">
                <a:tc>
                  <a:txBody>
                    <a:bodyPr/>
                    <a:lstStyle/>
                    <a:p>
                      <a:pPr algn="l" fontAlgn="ctr"/>
                      <a:r>
                        <a:rPr lang="ru-RU" sz="1000" b="1" i="0" u="none" strike="noStrike" dirty="0">
                          <a:solidFill>
                            <a:schemeClr val="tx1"/>
                          </a:solidFill>
                          <a:effectLst/>
                          <a:latin typeface="Times New Roman"/>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000" b="1" i="0" u="none" strike="noStrike" dirty="0">
                          <a:solidFill>
                            <a:srgbClr val="000000"/>
                          </a:solidFill>
                          <a:effectLst/>
                          <a:latin typeface="Times New Roman"/>
                        </a:rPr>
                        <a:t>367 700,00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462 700,00</a:t>
                      </a:r>
                    </a:p>
                  </a:txBody>
                  <a:tcPr marL="9525" marR="9525" marT="9525" marB="0" anchor="ctr"/>
                </a:tc>
                <a:tc>
                  <a:txBody>
                    <a:bodyPr/>
                    <a:lstStyle/>
                    <a:p>
                      <a:pPr algn="ctr" fontAlgn="ctr"/>
                      <a:r>
                        <a:rPr lang="ru-RU" sz="1000" b="1" i="0" u="none" strike="noStrike">
                          <a:solidFill>
                            <a:srgbClr val="000000"/>
                          </a:solidFill>
                          <a:effectLst/>
                          <a:latin typeface="Times New Roman"/>
                        </a:rPr>
                        <a:t>442 700,00</a:t>
                      </a:r>
                    </a:p>
                  </a:txBody>
                  <a:tcPr marL="9525" marR="9525" marT="9525" marB="0" anchor="ctr"/>
                </a:tc>
              </a:tr>
              <a:tr h="109957">
                <a:tc>
                  <a:txBody>
                    <a:bodyPr/>
                    <a:lstStyle/>
                    <a:p>
                      <a:pPr algn="l" fontAlgn="ctr"/>
                      <a:r>
                        <a:rPr lang="ru-RU" sz="1000" b="1" i="1" u="none" strike="noStrike" dirty="0">
                          <a:solidFill>
                            <a:schemeClr val="tx1"/>
                          </a:solidFill>
                          <a:effectLst/>
                          <a:latin typeface="Times New Roman"/>
                        </a:rPr>
                        <a:t>Подпрограмма 1 «Развитие и поддержка малого и среднего предпринимательства»</a:t>
                      </a:r>
                    </a:p>
                  </a:txBody>
                  <a:tcPr marL="9525" marR="9525" marT="9525" marB="0" anchor="ctr"/>
                </a:tc>
                <a:tc>
                  <a:txBody>
                    <a:bodyPr/>
                    <a:lstStyle/>
                    <a:p>
                      <a:pPr algn="ctr" fontAlgn="ctr"/>
                      <a:r>
                        <a:rPr lang="ru-RU" sz="1000" b="1" i="0" u="none" strike="noStrike" dirty="0">
                          <a:solidFill>
                            <a:srgbClr val="000000"/>
                          </a:solidFill>
                          <a:effectLst/>
                          <a:latin typeface="Times New Roman"/>
                        </a:rPr>
                        <a:t>192 000,00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267 000,00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267 000,00</a:t>
                      </a:r>
                    </a:p>
                  </a:txBody>
                  <a:tcPr marL="9525" marR="9525" marT="9525" marB="0" anchor="ctr"/>
                </a:tc>
              </a:tr>
              <a:tr h="109957">
                <a:tc>
                  <a:txBody>
                    <a:bodyPr/>
                    <a:lstStyle/>
                    <a:p>
                      <a:pPr algn="l" fontAlgn="ctr"/>
                      <a:r>
                        <a:rPr lang="ru-RU" sz="1000" b="0" i="0" u="none" strike="noStrike" dirty="0">
                          <a:solidFill>
                            <a:schemeClr val="tx1"/>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000" b="0" i="0" u="none" strike="noStrike" dirty="0">
                          <a:solidFill>
                            <a:srgbClr val="000000"/>
                          </a:solidFill>
                          <a:effectLst/>
                          <a:latin typeface="Times New Roman"/>
                        </a:rPr>
                        <a:t>192 000,00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192 000,00</a:t>
                      </a:r>
                    </a:p>
                  </a:txBody>
                  <a:tcPr marL="9525" marR="9525" marT="9525" marB="0" anchor="ctr"/>
                </a:tc>
                <a:tc>
                  <a:txBody>
                    <a:bodyPr/>
                    <a:lstStyle/>
                    <a:p>
                      <a:pPr algn="ctr" fontAlgn="ctr"/>
                      <a:r>
                        <a:rPr lang="ru-RU" sz="1000" b="0" i="0" u="none" strike="noStrike">
                          <a:solidFill>
                            <a:srgbClr val="000000"/>
                          </a:solidFill>
                          <a:effectLst/>
                          <a:latin typeface="Times New Roman"/>
                        </a:rPr>
                        <a:t>192 000,00</a:t>
                      </a:r>
                    </a:p>
                  </a:txBody>
                  <a:tcPr marL="9525" marR="9525" marT="9525" marB="0" anchor="ctr"/>
                </a:tc>
              </a:tr>
              <a:tr h="213446">
                <a:tc>
                  <a:txBody>
                    <a:bodyPr/>
                    <a:lstStyle/>
                    <a:p>
                      <a:pPr algn="l" fontAlgn="ctr"/>
                      <a:r>
                        <a:rPr lang="ru-RU" sz="1000" b="0" i="0" u="none" strike="noStrike" dirty="0">
                          <a:solidFill>
                            <a:schemeClr val="tx1"/>
                          </a:solidFill>
                          <a:effectLst/>
                          <a:latin typeface="Times New Roman"/>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c>
                  <a:txBody>
                    <a:bodyPr/>
                    <a:lstStyle/>
                    <a:p>
                      <a:pPr algn="ctr" fontAlgn="ctr"/>
                      <a:r>
                        <a:rPr lang="ru-RU" sz="1000" b="0" i="0" u="none" strike="noStrike" dirty="0">
                          <a:solidFill>
                            <a:srgbClr val="000000"/>
                          </a:solidFill>
                          <a:effectLst/>
                          <a:latin typeface="Times New Roman"/>
                        </a:rPr>
                        <a:t>75 000,00</a:t>
                      </a:r>
                    </a:p>
                  </a:txBody>
                  <a:tcPr marL="9525" marR="9525" marT="9525" marB="0" anchor="ctr"/>
                </a:tc>
                <a:tc>
                  <a:txBody>
                    <a:bodyPr/>
                    <a:lstStyle/>
                    <a:p>
                      <a:pPr algn="ctr" fontAlgn="ctr"/>
                      <a:r>
                        <a:rPr lang="ru-RU" sz="1000" b="0" i="0" u="none" strike="noStrike">
                          <a:solidFill>
                            <a:srgbClr val="000000"/>
                          </a:solidFill>
                          <a:effectLst/>
                          <a:latin typeface="Times New Roman"/>
                        </a:rPr>
                        <a:t>75 000,00</a:t>
                      </a:r>
                    </a:p>
                  </a:txBody>
                  <a:tcPr marL="9525" marR="9525" marT="9525" marB="0" anchor="ctr"/>
                </a:tc>
              </a:tr>
              <a:tr h="149204">
                <a:tc>
                  <a:txBody>
                    <a:bodyPr/>
                    <a:lstStyle/>
                    <a:p>
                      <a:pPr algn="l" fontAlgn="ctr"/>
                      <a:r>
                        <a:rPr lang="ru-RU" sz="1000" b="1" i="1" u="none" strike="noStrike">
                          <a:solidFill>
                            <a:schemeClr val="tx1"/>
                          </a:solidFill>
                          <a:effectLst/>
                          <a:latin typeface="Times New Roman"/>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r>
              <a:tr h="213446">
                <a:tc>
                  <a:txBody>
                    <a:bodyPr/>
                    <a:lstStyle/>
                    <a:p>
                      <a:pPr algn="l" fontAlgn="ctr"/>
                      <a:r>
                        <a:rPr lang="ru-RU" sz="1000" b="0" i="0" u="none" strike="noStrike" dirty="0">
                          <a:solidFill>
                            <a:schemeClr val="tx1"/>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000" b="0"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155 700,00</a:t>
                      </a:r>
                    </a:p>
                  </a:txBody>
                  <a:tcPr marL="9525" marR="9525" marT="9525" marB="0" anchor="ctr"/>
                </a:tc>
              </a:tr>
              <a:tr h="109957">
                <a:tc>
                  <a:txBody>
                    <a:bodyPr/>
                    <a:lstStyle/>
                    <a:p>
                      <a:pPr algn="l" fontAlgn="ctr"/>
                      <a:r>
                        <a:rPr lang="ru-RU" sz="1000" b="1" i="1" u="none" strike="noStrike">
                          <a:solidFill>
                            <a:schemeClr val="tx1"/>
                          </a:solidFill>
                          <a:effectLst/>
                          <a:latin typeface="Times New Roman"/>
                        </a:rPr>
                        <a:t>Подпрограмма 3 «Развитие въездного и внутреннего туризма»</a:t>
                      </a:r>
                    </a:p>
                  </a:txBody>
                  <a:tcPr marL="9525" marR="9525" marT="9525" marB="0" anchor="ctr"/>
                </a:tc>
                <a:tc>
                  <a:txBody>
                    <a:bodyPr/>
                    <a:lstStyle/>
                    <a:p>
                      <a:pPr algn="ctr" fontAlgn="ctr"/>
                      <a:r>
                        <a:rPr lang="ru-RU" sz="1000" b="1" i="0" u="none" strike="noStrike" dirty="0">
                          <a:solidFill>
                            <a:srgbClr val="000000"/>
                          </a:solidFill>
                          <a:effectLst/>
                          <a:latin typeface="Times New Roman"/>
                        </a:rPr>
                        <a:t>20 000,00</a:t>
                      </a:r>
                    </a:p>
                  </a:txBody>
                  <a:tcPr marL="9525" marR="9525" marT="9525" marB="0" anchor="ctr"/>
                </a:tc>
                <a:tc>
                  <a:txBody>
                    <a:bodyPr/>
                    <a:lstStyle/>
                    <a:p>
                      <a:pPr algn="ctr" fontAlgn="ctr"/>
                      <a:r>
                        <a:rPr lang="ru-RU" sz="1000" b="1" i="0" u="none" strike="noStrike">
                          <a:solidFill>
                            <a:srgbClr val="000000"/>
                          </a:solidFill>
                          <a:effectLst/>
                          <a:latin typeface="Times New Roman"/>
                        </a:rPr>
                        <a:t>40 000,00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20 000,00</a:t>
                      </a:r>
                    </a:p>
                  </a:txBody>
                  <a:tcPr marL="9525" marR="9525" marT="9525" marB="0" anchor="ctr"/>
                </a:tc>
              </a:tr>
              <a:tr h="149204">
                <a:tc>
                  <a:txBody>
                    <a:bodyPr/>
                    <a:lstStyle/>
                    <a:p>
                      <a:pPr algn="l" fontAlgn="ctr"/>
                      <a:r>
                        <a:rPr lang="ru-RU" sz="1000" b="0" i="0" u="none" strike="noStrike" dirty="0">
                          <a:solidFill>
                            <a:schemeClr val="tx1"/>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r>
              <a:tr h="213446">
                <a:tc>
                  <a:txBody>
                    <a:bodyPr/>
                    <a:lstStyle/>
                    <a:p>
                      <a:pPr algn="l" fontAlgn="t"/>
                      <a:r>
                        <a:rPr lang="ru-RU" sz="1000" b="0" i="0" u="none" strike="noStrike">
                          <a:solidFill>
                            <a:schemeClr val="tx1"/>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tc>
                <a:tc>
                  <a:txBody>
                    <a:bodyPr/>
                    <a:lstStyle/>
                    <a:p>
                      <a:pPr algn="ctr" fontAlgn="ctr"/>
                      <a:r>
                        <a:rPr lang="ru-RU" sz="1000" b="0" i="0" u="none" strike="noStrike">
                          <a:solidFill>
                            <a:srgbClr val="000000"/>
                          </a:solidFill>
                          <a:effectLst/>
                          <a:latin typeface="Times New Roman"/>
                        </a:rPr>
                        <a:t>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r>
              <a:tr h="213446">
                <a:tc>
                  <a:txBody>
                    <a:bodyPr/>
                    <a:lstStyle/>
                    <a:p>
                      <a:pPr algn="l" fontAlgn="ctr"/>
                      <a:r>
                        <a:rPr lang="ru-RU" sz="1000" b="0" i="0" u="none" strike="noStrike" dirty="0">
                          <a:solidFill>
                            <a:schemeClr val="tx1"/>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000" b="0" i="0" u="none" strike="noStrike">
                          <a:solidFill>
                            <a:srgbClr val="000000"/>
                          </a:solidFill>
                          <a:effectLst/>
                          <a:latin typeface="Times New Roman"/>
                        </a:rPr>
                        <a:t>20 000,00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20 000,00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20 000,00</a:t>
                      </a:r>
                    </a:p>
                  </a:txBody>
                  <a:tcPr marL="9525" marR="9525" marT="9525" marB="0" anchor="ctr"/>
                </a:tc>
              </a:tr>
            </a:tbl>
          </a:graphicData>
        </a:graphic>
      </p:graphicFrame>
      <p:sp>
        <p:nvSpPr>
          <p:cNvPr id="11" name="CustomShape 1"/>
          <p:cNvSpPr/>
          <p:nvPr/>
        </p:nvSpPr>
        <p:spPr>
          <a:xfrm>
            <a:off x="100684" y="458168"/>
            <a:ext cx="8927640" cy="1242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Создание благоприятных условий для развития  экономики   ГО «Вуктыл»</a:t>
            </a:r>
            <a:endParaRPr lang="ru-RU" sz="105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05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050" b="1"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050" b="1" dirty="0" smtClean="0">
                <a:latin typeface="Times New Roman" panose="02020603050405020304" pitchFamily="18" charset="0"/>
                <a:cs typeface="Times New Roman" panose="02020603050405020304" pitchFamily="18" charset="0"/>
              </a:rPr>
              <a:t>1. Создание </a:t>
            </a:r>
            <a:r>
              <a:rPr lang="ru-RU" sz="1050" b="1" dirty="0">
                <a:latin typeface="Times New Roman" panose="02020603050405020304" pitchFamily="18" charset="0"/>
                <a:cs typeface="Times New Roman" panose="02020603050405020304" pitchFamily="18" charset="0"/>
              </a:rPr>
              <a:t>условий для развития малого и среднего предпринимательства ГО «Вуктыл</a:t>
            </a:r>
            <a:r>
              <a:rPr lang="ru-RU" sz="1050" b="1" dirty="0" smtClean="0">
                <a:latin typeface="Times New Roman" panose="02020603050405020304" pitchFamily="18" charset="0"/>
                <a:cs typeface="Times New Roman" panose="02020603050405020304" pitchFamily="18" charset="0"/>
              </a:rPr>
              <a:t>»; 2. создание </a:t>
            </a:r>
            <a:r>
              <a:rPr lang="ru-RU" sz="1050" b="1" dirty="0">
                <a:latin typeface="Times New Roman" panose="02020603050405020304" pitchFamily="18" charset="0"/>
                <a:cs typeface="Times New Roman" panose="02020603050405020304" pitchFamily="18" charset="0"/>
              </a:rPr>
              <a:t>условий для сохранения и развития сельского хозяйства, регулирование рынка пищевой продукции на территории ГО «Вуктыл</a:t>
            </a:r>
            <a:r>
              <a:rPr lang="ru-RU" sz="1050" b="1" dirty="0" smtClean="0">
                <a:latin typeface="Times New Roman" panose="02020603050405020304" pitchFamily="18" charset="0"/>
                <a:cs typeface="Times New Roman" panose="02020603050405020304" pitchFamily="18" charset="0"/>
              </a:rPr>
              <a:t>»; 3. формирование </a:t>
            </a:r>
            <a:r>
              <a:rPr lang="ru-RU" sz="1050" b="1" dirty="0">
                <a:latin typeface="Times New Roman" panose="02020603050405020304" pitchFamily="18" charset="0"/>
                <a:cs typeface="Times New Roman" panose="02020603050405020304" pitchFamily="18" charset="0"/>
              </a:rPr>
              <a:t>туристского комплекса, интегрированного в экономику  и удовлетворяющего потребности жителей и гостей  ГО «Вуктыл» в отдыхе</a:t>
            </a:r>
            <a:r>
              <a:rPr lang="ru-RU" sz="1050" b="1" dirty="0" smtClean="0">
                <a:latin typeface="Times New Roman" panose="02020603050405020304" pitchFamily="18" charset="0"/>
                <a:cs typeface="Times New Roman" panose="02020603050405020304" pitchFamily="18" charset="0"/>
              </a:rPr>
              <a:t>; 4. функционирование </a:t>
            </a:r>
            <a:r>
              <a:rPr lang="ru-RU" sz="1050" b="1" dirty="0">
                <a:latin typeface="Times New Roman" panose="02020603050405020304" pitchFamily="18" charset="0"/>
                <a:cs typeface="Times New Roman" panose="02020603050405020304" pitchFamily="18" charset="0"/>
              </a:rPr>
              <a:t>комплексной системы стратегического планирования ГО «Вуктыл</a:t>
            </a:r>
            <a:r>
              <a:rPr lang="ru-RU" sz="1050" b="1" dirty="0" smtClean="0">
                <a:latin typeface="Times New Roman" panose="02020603050405020304" pitchFamily="18" charset="0"/>
                <a:cs typeface="Times New Roman" panose="02020603050405020304" pitchFamily="18" charset="0"/>
              </a:rPr>
              <a:t>»; 5. создание </a:t>
            </a:r>
            <a:r>
              <a:rPr lang="ru-RU" sz="1050" b="1" dirty="0">
                <a:latin typeface="Times New Roman" panose="02020603050405020304" pitchFamily="18" charset="0"/>
                <a:cs typeface="Times New Roman" panose="02020603050405020304" pitchFamily="18" charset="0"/>
              </a:rPr>
              <a:t>условий для повышения инвестиционной привлекательности ГО «Вуктыл» и инвестиционной активности на территории ГО «Вуктыл</a:t>
            </a:r>
            <a:r>
              <a:rPr lang="ru-RU" sz="1050" b="1" dirty="0" smtClean="0">
                <a:latin typeface="Times New Roman" panose="02020603050405020304" pitchFamily="18" charset="0"/>
                <a:cs typeface="Times New Roman" panose="02020603050405020304" pitchFamily="18" charset="0"/>
              </a:rPr>
              <a:t>»; 6. развитие </a:t>
            </a:r>
            <a:r>
              <a:rPr lang="ru-RU" sz="1050" b="1" dirty="0">
                <a:latin typeface="Times New Roman" panose="02020603050405020304" pitchFamily="18" charset="0"/>
                <a:cs typeface="Times New Roman" panose="02020603050405020304" pitchFamily="18" charset="0"/>
              </a:rPr>
              <a:t>конкурентной среды в ГО «Вуктыл»</a:t>
            </a:r>
          </a:p>
        </p:txBody>
      </p:sp>
      <p:graphicFrame>
        <p:nvGraphicFramePr>
          <p:cNvPr id="12" name="Table 2"/>
          <p:cNvGraphicFramePr/>
          <p:nvPr>
            <p:extLst>
              <p:ext uri="{D42A27DB-BD31-4B8C-83A1-F6EECF244321}">
                <p14:modId xmlns:p14="http://schemas.microsoft.com/office/powerpoint/2010/main" val="3544216341"/>
              </p:ext>
            </p:extLst>
          </p:nvPr>
        </p:nvGraphicFramePr>
        <p:xfrm>
          <a:off x="403748" y="4293096"/>
          <a:ext cx="8350860" cy="1821180"/>
        </p:xfrm>
        <a:graphic>
          <a:graphicData uri="http://schemas.openxmlformats.org/drawingml/2006/table">
            <a:tbl>
              <a:tblPr/>
              <a:tblGrid>
                <a:gridCol w="3636254"/>
                <a:gridCol w="882781"/>
                <a:gridCol w="611156"/>
                <a:gridCol w="543250"/>
                <a:gridCol w="543250"/>
                <a:gridCol w="543250"/>
                <a:gridCol w="543250"/>
                <a:gridCol w="543250"/>
                <a:gridCol w="504419"/>
              </a:tblGrid>
              <a:tr h="354690">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   </a:t>
                      </a:r>
                      <a:r>
                        <a:rPr lang="ru-RU" sz="1000" b="1" strike="noStrike" spc="-1" dirty="0">
                          <a:latin typeface="Times New Roman" panose="02020603050405020304" pitchFamily="18" charset="0"/>
                          <a:ea typeface="Times New Roman"/>
                          <a:cs typeface="Times New Roman" panose="02020603050405020304" pitchFamily="18" charset="0"/>
                        </a:rPr>
                        <a:t>Ед.   </a:t>
                      </a:r>
                      <a:r>
                        <a:rPr sz="1000" b="1" dirty="0">
                          <a:latin typeface="Times New Roman" panose="02020603050405020304" pitchFamily="18" charset="0"/>
                          <a:cs typeface="Times New Roman" panose="02020603050405020304" pitchFamily="18" charset="0"/>
                        </a:rPr>
                        <a:t/>
                      </a:r>
                      <a:br>
                        <a:rPr sz="1000" b="1" dirty="0">
                          <a:latin typeface="Times New Roman" panose="02020603050405020304" pitchFamily="18" charset="0"/>
                          <a:cs typeface="Times New Roman" panose="02020603050405020304" pitchFamily="18" charset="0"/>
                        </a:rPr>
                      </a:br>
                      <a:r>
                        <a:rPr lang="ru-RU" sz="1000" b="1" strike="noStrike" spc="-1" dirty="0">
                          <a:latin typeface="Times New Roman" panose="02020603050405020304" pitchFamily="18" charset="0"/>
                          <a:ea typeface="Times New Roman"/>
                          <a:cs typeface="Times New Roman" panose="02020603050405020304" pitchFamily="18" charset="0"/>
                        </a:rPr>
                        <a:t>измерения</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2019</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2020 </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2021</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2022</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2023</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2024</a:t>
                      </a:r>
                    </a:p>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2025</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218271">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0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60699">
                <a:tc>
                  <a:txBody>
                    <a:bodyPr/>
                    <a:lstStyle/>
                    <a:p>
                      <a:pPr algn="just">
                        <a:lnSpc>
                          <a:spcPct val="115000"/>
                        </a:lnSpc>
                        <a:spcAft>
                          <a:spcPts val="0"/>
                        </a:spcAft>
                      </a:pPr>
                      <a:r>
                        <a:rPr lang="ru-RU" sz="1000" dirty="0">
                          <a:effectLst/>
                          <a:latin typeface="Times New Roman"/>
                          <a:ea typeface="Times New Roman"/>
                          <a:cs typeface="Calibri"/>
                        </a:rPr>
                        <a:t>Число субъектов малого и среднего предпринимательства (без индивидуальных предпринимателей) в расчете на 10 тыс. человек населения</a:t>
                      </a:r>
                      <a:endParaRPr lang="ru-RU" sz="1000" dirty="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ед.</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303817">
                <a:tc>
                  <a:txBody>
                    <a:bodyPr/>
                    <a:lstStyle/>
                    <a:p>
                      <a:pPr>
                        <a:lnSpc>
                          <a:spcPct val="115000"/>
                        </a:lnSpc>
                        <a:spcAft>
                          <a:spcPts val="0"/>
                        </a:spcAft>
                      </a:pPr>
                      <a:r>
                        <a:rPr lang="ru-RU" sz="1000">
                          <a:effectLst/>
                          <a:latin typeface="Times New Roman"/>
                          <a:ea typeface="Times New Roman"/>
                          <a:cs typeface="Calibri"/>
                        </a:rPr>
                        <a:t>Объем инвестиций в основной капитал  за счет всех источников  финансирования</a:t>
                      </a:r>
                      <a:endParaRPr lang="ru-RU" sz="100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000">
                          <a:effectLst/>
                          <a:latin typeface="Times New Roman"/>
                          <a:ea typeface="Times New Roman"/>
                        </a:rPr>
                        <a:t>млн.руб</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419,2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263,0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275,89</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287,5</a:t>
                      </a:r>
                      <a:endParaRPr lang="ru-RU" sz="1000" dirty="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297,8</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272838">
                <a:tc>
                  <a:txBody>
                    <a:bodyPr/>
                    <a:lstStyle/>
                    <a:p>
                      <a:pPr>
                        <a:spcAft>
                          <a:spcPts val="0"/>
                        </a:spcAft>
                      </a:pPr>
                      <a:r>
                        <a:rPr lang="ru-RU" sz="1000" dirty="0">
                          <a:effectLst/>
                          <a:latin typeface="Times New Roman"/>
                          <a:ea typeface="Times New Roman"/>
                        </a:rPr>
                        <a:t>Количество туристов, посетивших туристские маршруты на территории ГО «Вуктыл»</a:t>
                      </a: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чел.</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tabLst>
                          <a:tab pos="-38735" algn="l"/>
                        </a:tabLst>
                      </a:pPr>
                      <a:r>
                        <a:rPr lang="ru-RU" sz="1000">
                          <a:effectLst/>
                          <a:latin typeface="Times New Roman"/>
                          <a:ea typeface="Times New Roman"/>
                          <a:cs typeface="Calibri"/>
                        </a:rPr>
                        <a:t>2382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2384</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2386</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2388</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2390</a:t>
                      </a:r>
                      <a:endParaRPr lang="ru-RU" sz="100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dirty="0">
                          <a:effectLst/>
                          <a:latin typeface="Times New Roman"/>
                          <a:ea typeface="Times New Roman"/>
                          <a:cs typeface="Calibri"/>
                        </a:rPr>
                        <a:t>2392</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bl>
          </a:graphicData>
        </a:graphic>
      </p:graphicFrame>
      <p:graphicFrame>
        <p:nvGraphicFramePr>
          <p:cNvPr id="13" name="Диаграмма 12"/>
          <p:cNvGraphicFramePr/>
          <p:nvPr>
            <p:extLst>
              <p:ext uri="{D42A27DB-BD31-4B8C-83A1-F6EECF244321}">
                <p14:modId xmlns:p14="http://schemas.microsoft.com/office/powerpoint/2010/main" val="3410113929"/>
              </p:ext>
            </p:extLst>
          </p:nvPr>
        </p:nvGraphicFramePr>
        <p:xfrm>
          <a:off x="4572000" y="6093296"/>
          <a:ext cx="4320480" cy="84569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Shape 2"/>
          <p:cNvSpPr txBox="1"/>
          <p:nvPr/>
        </p:nvSpPr>
        <p:spPr>
          <a:xfrm>
            <a:off x="0" y="6237312"/>
            <a:ext cx="5328592"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414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dirty="0">
                <a:latin typeface="Times New Roman" panose="02020603050405020304" pitchFamily="18" charset="0"/>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a:t>
            </a:r>
            <a:r>
              <a:rPr lang="ru-RU" sz="1200" b="1" dirty="0" smtClean="0">
                <a:latin typeface="Times New Roman" panose="02020603050405020304" pitchFamily="18" charset="0"/>
                <a:cs typeface="Times New Roman" panose="02020603050405020304" pitchFamily="18" charset="0"/>
              </a:rPr>
              <a:t>услугах</a:t>
            </a:r>
          </a:p>
          <a:p>
            <a:pPr algn="just">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866585703"/>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167667115"/>
              </p:ext>
            </p:extLst>
          </p:nvPr>
        </p:nvGraphicFramePr>
        <p:xfrm>
          <a:off x="89572" y="3140968"/>
          <a:ext cx="8964856" cy="3456384"/>
        </p:xfrm>
        <a:graphic>
          <a:graphicData uri="http://schemas.openxmlformats.org/drawingml/2006/table">
            <a:tbl>
              <a:tblPr firstRow="1" bandRow="1">
                <a:tableStyleId>{5C22544A-7EE6-4342-B048-85BDC9FD1C3A}</a:tableStyleId>
              </a:tblPr>
              <a:tblGrid>
                <a:gridCol w="5976664"/>
                <a:gridCol w="1008112"/>
                <a:gridCol w="1008112"/>
                <a:gridCol w="971968"/>
              </a:tblGrid>
              <a:tr h="322707">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1481">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r" fontAlgn="ctr"/>
                      <a:r>
                        <a:rPr lang="ru-RU" sz="1200" b="1" i="0" u="none" strike="noStrike">
                          <a:solidFill>
                            <a:srgbClr val="000000"/>
                          </a:solidFill>
                          <a:effectLst/>
                          <a:latin typeface="Times New Roman"/>
                        </a:rPr>
                        <a:t>31 461 530,34</a:t>
                      </a:r>
                    </a:p>
                  </a:txBody>
                  <a:tcPr marL="9525" marR="9525" marT="9525" marB="0" anchor="ctr"/>
                </a:tc>
                <a:tc>
                  <a:txBody>
                    <a:bodyPr/>
                    <a:lstStyle/>
                    <a:p>
                      <a:pPr algn="r" fontAlgn="ctr"/>
                      <a:r>
                        <a:rPr lang="ru-RU" sz="1200" b="1" i="0" u="none" strike="noStrike">
                          <a:solidFill>
                            <a:srgbClr val="000000"/>
                          </a:solidFill>
                          <a:effectLst/>
                          <a:latin typeface="Times New Roman"/>
                        </a:rPr>
                        <a:t>32 716 053,82</a:t>
                      </a:r>
                    </a:p>
                  </a:txBody>
                  <a:tcPr marL="9525" marR="9525" marT="9525" marB="0" anchor="ctr"/>
                </a:tc>
                <a:tc>
                  <a:txBody>
                    <a:bodyPr/>
                    <a:lstStyle/>
                    <a:p>
                      <a:pPr algn="r" fontAlgn="ctr"/>
                      <a:r>
                        <a:rPr lang="ru-RU" sz="1200" b="1" i="0" u="none" strike="noStrike" dirty="0">
                          <a:solidFill>
                            <a:srgbClr val="000000"/>
                          </a:solidFill>
                          <a:effectLst/>
                          <a:latin typeface="Times New Roman"/>
                        </a:rPr>
                        <a:t>32 516 053,82</a:t>
                      </a:r>
                    </a:p>
                  </a:txBody>
                  <a:tcPr marL="9525" marR="9525" marT="9525" marB="0" anchor="ctr"/>
                </a:tc>
              </a:tr>
              <a:tr h="280858">
                <a:tc>
                  <a:txBody>
                    <a:bodyPr/>
                    <a:lstStyle/>
                    <a:p>
                      <a:pPr algn="l" fontAlgn="ctr"/>
                      <a:r>
                        <a:rPr lang="ru-RU" sz="1200" b="1" i="0" u="none" strike="noStrike" dirty="0">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r" fontAlgn="ctr"/>
                      <a:r>
                        <a:rPr lang="ru-RU" sz="1200" b="1" i="0" u="none" strike="noStrike" dirty="0">
                          <a:solidFill>
                            <a:srgbClr val="000000"/>
                          </a:solidFill>
                          <a:effectLst/>
                          <a:latin typeface="Times New Roman"/>
                        </a:rPr>
                        <a:t>20 103 120,21</a:t>
                      </a:r>
                    </a:p>
                  </a:txBody>
                  <a:tcPr marL="9525" marR="9525" marT="9525" marB="0" anchor="ctr"/>
                </a:tc>
                <a:tc>
                  <a:txBody>
                    <a:bodyPr/>
                    <a:lstStyle/>
                    <a:p>
                      <a:pPr algn="r" fontAlgn="ctr"/>
                      <a:r>
                        <a:rPr lang="ru-RU" sz="1200" b="1" i="0" u="none" strike="noStrike">
                          <a:solidFill>
                            <a:srgbClr val="000000"/>
                          </a:solidFill>
                          <a:effectLst/>
                          <a:latin typeface="Times New Roman"/>
                        </a:rPr>
                        <a:t>21 419 473,69</a:t>
                      </a:r>
                    </a:p>
                  </a:txBody>
                  <a:tcPr marL="9525" marR="9525" marT="9525" marB="0" anchor="ctr"/>
                </a:tc>
                <a:tc>
                  <a:txBody>
                    <a:bodyPr/>
                    <a:lstStyle/>
                    <a:p>
                      <a:pPr algn="r" fontAlgn="ctr"/>
                      <a:r>
                        <a:rPr lang="ru-RU" sz="1200" b="1" i="0" u="none" strike="noStrike" dirty="0">
                          <a:solidFill>
                            <a:srgbClr val="000000"/>
                          </a:solidFill>
                          <a:effectLst/>
                          <a:latin typeface="Times New Roman"/>
                        </a:rPr>
                        <a:t>21 369 473,69</a:t>
                      </a:r>
                    </a:p>
                  </a:txBody>
                  <a:tcPr marL="9525" marR="9525" marT="9525" marB="0" anchor="ctr"/>
                </a:tc>
              </a:tr>
              <a:tr h="871757">
                <a:tc>
                  <a:txBody>
                    <a:bodyPr/>
                    <a:lstStyle/>
                    <a:p>
                      <a:pPr algn="l"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r" fontAlgn="ctr"/>
                      <a:r>
                        <a:rPr lang="ru-RU" sz="1200" b="0" i="0" u="none" strike="noStrike" dirty="0">
                          <a:solidFill>
                            <a:srgbClr val="000000"/>
                          </a:solidFill>
                          <a:effectLst/>
                          <a:latin typeface="Times New Roman"/>
                        </a:rPr>
                        <a:t>1 268 906,44</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441481">
                <a:tc>
                  <a:txBody>
                    <a:bodyPr/>
                    <a:lstStyle/>
                    <a:p>
                      <a:pPr algn="l" fontAlgn="ctr"/>
                      <a:r>
                        <a:rPr lang="ru-RU" sz="1200" b="0" i="0" u="none" strike="noStrike" dirty="0">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r" fontAlgn="ctr"/>
                      <a:r>
                        <a:rPr lang="ru-RU" sz="1200" b="0" i="0" u="none" strike="noStrike">
                          <a:solidFill>
                            <a:srgbClr val="000000"/>
                          </a:solidFill>
                          <a:effectLst/>
                          <a:latin typeface="Times New Roman"/>
                        </a:rPr>
                        <a:t>7 965 356,59</a:t>
                      </a:r>
                    </a:p>
                  </a:txBody>
                  <a:tcPr marL="9525" marR="9525" marT="9525" marB="0" anchor="ctr"/>
                </a:tc>
                <a:tc>
                  <a:txBody>
                    <a:bodyPr/>
                    <a:lstStyle/>
                    <a:p>
                      <a:pPr algn="r" fontAlgn="ctr"/>
                      <a:r>
                        <a:rPr lang="ru-RU" sz="1200" b="0" i="0" u="none" strike="noStrike" dirty="0">
                          <a:solidFill>
                            <a:srgbClr val="000000"/>
                          </a:solidFill>
                          <a:effectLst/>
                          <a:latin typeface="Times New Roman"/>
                        </a:rPr>
                        <a:t>9 800 000,00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9 900 000,00</a:t>
                      </a:r>
                    </a:p>
                  </a:txBody>
                  <a:tcPr marL="9525" marR="9525" marT="9525" marB="0" anchor="ctr"/>
                </a:tc>
              </a:tr>
              <a:tr h="441481">
                <a:tc>
                  <a:txBody>
                    <a:bodyPr/>
                    <a:lstStyle/>
                    <a:p>
                      <a:pPr algn="l" fontAlgn="ctr"/>
                      <a:r>
                        <a:rPr lang="ru-RU" sz="1200" b="0" i="0" u="none" strike="noStrike">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769 473,69</a:t>
                      </a:r>
                    </a:p>
                  </a:txBody>
                  <a:tcPr marL="9525" marR="9525" marT="9525" marB="0" anchor="ctr"/>
                </a:tc>
                <a:tc>
                  <a:txBody>
                    <a:bodyPr/>
                    <a:lstStyle/>
                    <a:p>
                      <a:pPr algn="r" fontAlgn="ctr"/>
                      <a:r>
                        <a:rPr lang="ru-RU" sz="1200" b="0" i="0" u="none" strike="noStrike">
                          <a:solidFill>
                            <a:srgbClr val="000000"/>
                          </a:solidFill>
                          <a:effectLst/>
                          <a:latin typeface="Times New Roman"/>
                        </a:rPr>
                        <a:t>769 473,69</a:t>
                      </a:r>
                    </a:p>
                  </a:txBody>
                  <a:tcPr marL="9525" marR="9525" marT="9525" marB="0" anchor="ctr"/>
                </a:tc>
                <a:tc>
                  <a:txBody>
                    <a:bodyPr/>
                    <a:lstStyle/>
                    <a:p>
                      <a:pPr algn="r" fontAlgn="ctr"/>
                      <a:r>
                        <a:rPr lang="ru-RU" sz="1200" b="0" i="0" u="none" strike="noStrike" dirty="0">
                          <a:solidFill>
                            <a:srgbClr val="000000"/>
                          </a:solidFill>
                          <a:effectLst/>
                          <a:latin typeface="Times New Roman"/>
                        </a:rPr>
                        <a:t>769 473,69</a:t>
                      </a:r>
                    </a:p>
                  </a:txBody>
                  <a:tcPr marL="9525" marR="9525" marT="9525" marB="0" anchor="ctr"/>
                </a:tc>
              </a:tr>
              <a:tr h="656619">
                <a:tc>
                  <a:txBody>
                    <a:bodyPr/>
                    <a:lstStyle/>
                    <a:p>
                      <a:pPr algn="l" fontAlgn="ctr"/>
                      <a:r>
                        <a:rPr lang="ru-RU" sz="1200" b="0" i="0" u="none" strike="noStrike" dirty="0">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r" fontAlgn="ctr"/>
                      <a:r>
                        <a:rPr lang="ru-RU" sz="1200" b="0" i="0" u="none" strike="noStrike">
                          <a:solidFill>
                            <a:srgbClr val="000000"/>
                          </a:solidFill>
                          <a:effectLst/>
                          <a:latin typeface="Times New Roman"/>
                        </a:rPr>
                        <a:t>10 099 383,49</a:t>
                      </a:r>
                    </a:p>
                  </a:txBody>
                  <a:tcPr marL="9525" marR="9525" marT="9525" marB="0" anchor="ctr"/>
                </a:tc>
                <a:tc>
                  <a:txBody>
                    <a:bodyPr/>
                    <a:lstStyle/>
                    <a:p>
                      <a:pPr algn="r" fontAlgn="ctr"/>
                      <a:r>
                        <a:rPr lang="ru-RU" sz="1200" b="0" i="0" u="none" strike="noStrike">
                          <a:solidFill>
                            <a:srgbClr val="000000"/>
                          </a:solidFill>
                          <a:effectLst/>
                          <a:latin typeface="Times New Roman"/>
                        </a:rPr>
                        <a:t>10 850 000,00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10 700 000,00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3905488"/>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406216748"/>
              </p:ext>
            </p:extLst>
          </p:nvPr>
        </p:nvGraphicFramePr>
        <p:xfrm>
          <a:off x="483413" y="4193520"/>
          <a:ext cx="8177174" cy="2484120"/>
        </p:xfrm>
        <a:graphic>
          <a:graphicData uri="http://schemas.openxmlformats.org/drawingml/2006/table">
            <a:tbl>
              <a:tblPr/>
              <a:tblGrid>
                <a:gridCol w="3024385"/>
                <a:gridCol w="880493"/>
                <a:gridCol w="588203"/>
                <a:gridCol w="556898"/>
                <a:gridCol w="609292"/>
                <a:gridCol w="651142"/>
                <a:gridCol w="640926"/>
                <a:gridCol w="546024"/>
                <a:gridCol w="679811"/>
              </a:tblGrid>
              <a:tr h="0">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Ед. </a:t>
                      </a:r>
                      <a:r>
                        <a:rPr lang="ru-RU" sz="1100" b="1" strike="noStrike" spc="-1" dirty="0" smtClean="0">
                          <a:latin typeface="Times New Roman" panose="02020603050405020304" pitchFamily="18" charset="0"/>
                          <a:ea typeface="Microsoft YaHei"/>
                          <a:cs typeface="Times New Roman" panose="02020603050405020304" pitchFamily="18" charset="0"/>
                        </a:rPr>
                        <a:t>изм.</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2019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2020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2021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2022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2023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2024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2025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1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100" b="1" strike="noStrike" spc="-1" dirty="0">
                          <a:latin typeface="Times New Roman" panose="02020603050405020304" pitchFamily="18" charset="0"/>
                          <a:cs typeface="Times New Roman" panose="02020603050405020304" pitchFamily="18" charset="0"/>
                        </a:rPr>
                        <a:t>»</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marL="36195" marR="36195" algn="just">
                        <a:spcAft>
                          <a:spcPts val="0"/>
                        </a:spcAft>
                        <a:tabLst>
                          <a:tab pos="410210" algn="ctr"/>
                        </a:tabLst>
                      </a:pPr>
                      <a:r>
                        <a:rPr lang="ru-RU" sz="1100">
                          <a:effectLst/>
                          <a:latin typeface="Times New Roman"/>
                          <a:ea typeface="Times New Roman"/>
                        </a:rPr>
                        <a:t>Доля протяженности автомобильных дорог общего пользования местного значения, отвечающих нормативным требованиям, в общей протяженности автомобильных дорог общего пользования местного значения</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marL="36195" marR="36195" algn="just">
                        <a:spcAft>
                          <a:spcPts val="0"/>
                        </a:spcAft>
                      </a:pPr>
                      <a:r>
                        <a:rPr lang="ru-RU" sz="1100">
                          <a:effectLst/>
                          <a:latin typeface="Times New Roman"/>
                          <a:ea typeface="Times New Roman"/>
                        </a:rPr>
                        <a:t>Доля населенных пунктов, охваченных автобусным   сообщением, в общей численности населенных пунктов (на конец года)</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marL="36195" marR="36195" algn="just">
                        <a:spcAft>
                          <a:spcPts val="0"/>
                        </a:spcAft>
                        <a:tabLst>
                          <a:tab pos="410210" algn="ctr"/>
                        </a:tabLst>
                      </a:pPr>
                      <a:r>
                        <a:rPr lang="ru-RU" sz="1100" dirty="0">
                          <a:effectLst/>
                          <a:latin typeface="Times New Roman"/>
                          <a:ea typeface="Times New Roman"/>
                        </a:rPr>
                        <a:t>Число граждан, погибших в дорожно-транспортных происшествиях</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человек</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3</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384285922"/>
              </p:ext>
            </p:extLst>
          </p:nvPr>
        </p:nvGraphicFramePr>
        <p:xfrm>
          <a:off x="35496" y="692696"/>
          <a:ext cx="9038952" cy="3157324"/>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i="0" u="none" strike="noStrike" dirty="0">
                          <a:solidFill>
                            <a:srgbClr val="000000"/>
                          </a:solidFill>
                          <a:effectLst/>
                          <a:latin typeface="Times New Roman"/>
                        </a:rPr>
                        <a:t>Подпрограмма 2 «Организация транспортного обслуживания»</a:t>
                      </a:r>
                    </a:p>
                  </a:txBody>
                  <a:tcPr marL="9525" marR="9525" marT="9525" marB="0" anchor="ctr"/>
                </a:tc>
                <a:tc>
                  <a:txBody>
                    <a:bodyPr/>
                    <a:lstStyle/>
                    <a:p>
                      <a:pPr algn="r" fontAlgn="ctr"/>
                      <a:r>
                        <a:rPr lang="ru-RU" sz="1200" b="1" i="0" u="none" strike="noStrike">
                          <a:solidFill>
                            <a:srgbClr val="000000"/>
                          </a:solidFill>
                          <a:effectLst/>
                          <a:latin typeface="Times New Roman"/>
                        </a:rPr>
                        <a:t>10 911 729,63</a:t>
                      </a:r>
                    </a:p>
                  </a:txBody>
                  <a:tcPr marL="9525" marR="9525" marT="9525" marB="0" anchor="ctr"/>
                </a:tc>
                <a:tc>
                  <a:txBody>
                    <a:bodyPr/>
                    <a:lstStyle/>
                    <a:p>
                      <a:pPr algn="r" fontAlgn="ctr"/>
                      <a:r>
                        <a:rPr lang="ru-RU" sz="1200" b="1" i="0" u="none" strike="noStrike">
                          <a:solidFill>
                            <a:srgbClr val="000000"/>
                          </a:solidFill>
                          <a:effectLst/>
                          <a:latin typeface="Times New Roman"/>
                        </a:rPr>
                        <a:t>10 849 899,63</a:t>
                      </a:r>
                    </a:p>
                  </a:txBody>
                  <a:tcPr marL="9525" marR="9525" marT="9525" marB="0" anchor="ctr"/>
                </a:tc>
                <a:tc>
                  <a:txBody>
                    <a:bodyPr/>
                    <a:lstStyle/>
                    <a:p>
                      <a:pPr algn="r" fontAlgn="ctr"/>
                      <a:r>
                        <a:rPr lang="ru-RU" sz="1200" b="1" i="0" u="none" strike="noStrike" dirty="0">
                          <a:solidFill>
                            <a:srgbClr val="000000"/>
                          </a:solidFill>
                          <a:effectLst/>
                          <a:latin typeface="Times New Roman"/>
                        </a:rPr>
                        <a:t>10 849 899,63</a:t>
                      </a:r>
                    </a:p>
                  </a:txBody>
                  <a:tcPr marL="9525" marR="9525" marT="9525" marB="0" anchor="ctr"/>
                </a:tc>
              </a:tr>
              <a:tr h="175164">
                <a:tc>
                  <a:txBody>
                    <a:bodyPr/>
                    <a:lstStyle/>
                    <a:p>
                      <a:pPr algn="l" fontAlgn="ctr"/>
                      <a:r>
                        <a:rPr lang="ru-RU" sz="1200" b="0" i="0" u="none" strike="noStrike" dirty="0">
                          <a:solidFill>
                            <a:srgbClr val="000000"/>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r" fontAlgn="ctr"/>
                      <a:r>
                        <a:rPr lang="ru-RU" sz="1200" b="0" i="0" u="none" strike="noStrike" dirty="0">
                          <a:solidFill>
                            <a:srgbClr val="000000"/>
                          </a:solidFill>
                          <a:effectLst/>
                          <a:latin typeface="Times New Roman"/>
                        </a:rPr>
                        <a:t>3 964 002,00</a:t>
                      </a:r>
                    </a:p>
                  </a:txBody>
                  <a:tcPr marL="9525" marR="9525" marT="9525" marB="0" anchor="ctr"/>
                </a:tc>
                <a:tc>
                  <a:txBody>
                    <a:bodyPr/>
                    <a:lstStyle/>
                    <a:p>
                      <a:pPr algn="r" fontAlgn="ctr"/>
                      <a:r>
                        <a:rPr lang="ru-RU" sz="1200" b="0" i="0" u="none" strike="noStrike">
                          <a:solidFill>
                            <a:srgbClr val="000000"/>
                          </a:solidFill>
                          <a:effectLst/>
                          <a:latin typeface="Times New Roman"/>
                        </a:rPr>
                        <a:t>3 964 046,00</a:t>
                      </a:r>
                    </a:p>
                  </a:txBody>
                  <a:tcPr marL="9525" marR="9525" marT="9525" marB="0" anchor="ctr"/>
                </a:tc>
                <a:tc>
                  <a:txBody>
                    <a:bodyPr/>
                    <a:lstStyle/>
                    <a:p>
                      <a:pPr algn="r" fontAlgn="ctr"/>
                      <a:r>
                        <a:rPr lang="ru-RU" sz="1200" b="0" i="0" u="none" strike="noStrike">
                          <a:solidFill>
                            <a:srgbClr val="000000"/>
                          </a:solidFill>
                          <a:effectLst/>
                          <a:latin typeface="Times New Roman"/>
                        </a:rPr>
                        <a:t>3 964 046,00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r" fontAlgn="ctr"/>
                      <a:r>
                        <a:rPr lang="ru-RU" sz="1200" b="0" i="0" u="none" strike="noStrike" dirty="0">
                          <a:solidFill>
                            <a:srgbClr val="000000"/>
                          </a:solidFill>
                          <a:effectLst/>
                          <a:latin typeface="Times New Roman"/>
                        </a:rPr>
                        <a:t>6 465 227,63</a:t>
                      </a:r>
                    </a:p>
                  </a:txBody>
                  <a:tcPr marL="9525" marR="9525" marT="9525" marB="0" anchor="ctr"/>
                </a:tc>
                <a:tc>
                  <a:txBody>
                    <a:bodyPr/>
                    <a:lstStyle/>
                    <a:p>
                      <a:pPr algn="r" fontAlgn="ctr"/>
                      <a:r>
                        <a:rPr lang="ru-RU" sz="1200" b="0" i="0" u="none" strike="noStrike">
                          <a:solidFill>
                            <a:srgbClr val="000000"/>
                          </a:solidFill>
                          <a:effectLst/>
                          <a:latin typeface="Times New Roman"/>
                        </a:rPr>
                        <a:t>6 403 353,63</a:t>
                      </a:r>
                    </a:p>
                  </a:txBody>
                  <a:tcPr marL="9525" marR="9525" marT="9525" marB="0" anchor="ctr"/>
                </a:tc>
                <a:tc>
                  <a:txBody>
                    <a:bodyPr/>
                    <a:lstStyle/>
                    <a:p>
                      <a:pPr algn="r" fontAlgn="ctr"/>
                      <a:r>
                        <a:rPr lang="ru-RU" sz="1200" b="0" i="0" u="none" strike="noStrike">
                          <a:solidFill>
                            <a:srgbClr val="000000"/>
                          </a:solidFill>
                          <a:effectLst/>
                          <a:latin typeface="Times New Roman"/>
                        </a:rPr>
                        <a:t>6 403 353,63</a:t>
                      </a:r>
                    </a:p>
                  </a:txBody>
                  <a:tcPr marL="9525" marR="9525" marT="9525" marB="0" anchor="ctr"/>
                </a:tc>
              </a:tr>
              <a:tr h="333737">
                <a:tc>
                  <a:txBody>
                    <a:bodyPr/>
                    <a:lstStyle/>
                    <a:p>
                      <a:pPr algn="l" fontAlgn="ctr"/>
                      <a:r>
                        <a:rPr lang="ru-RU" sz="1200" b="0" i="0" u="none" strike="noStrike">
                          <a:solidFill>
                            <a:srgbClr val="000000"/>
                          </a:solidFill>
                          <a:effectLst/>
                          <a:latin typeface="Times New Roman"/>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r" fontAlgn="ctr"/>
                      <a:r>
                        <a:rPr lang="ru-RU" sz="1200" b="0" i="0" u="none" strike="noStrike" dirty="0">
                          <a:solidFill>
                            <a:srgbClr val="000000"/>
                          </a:solidFill>
                          <a:effectLst/>
                          <a:latin typeface="Times New Roman"/>
                        </a:rPr>
                        <a:t>282 500,00</a:t>
                      </a:r>
                    </a:p>
                  </a:txBody>
                  <a:tcPr marL="9525" marR="9525" marT="9525" marB="0" anchor="ctr"/>
                </a:tc>
                <a:tc>
                  <a:txBody>
                    <a:bodyPr/>
                    <a:lstStyle/>
                    <a:p>
                      <a:pPr algn="r" fontAlgn="ctr"/>
                      <a:r>
                        <a:rPr lang="ru-RU" sz="1200" b="0" i="0" u="none" strike="noStrike">
                          <a:solidFill>
                            <a:srgbClr val="000000"/>
                          </a:solidFill>
                          <a:effectLst/>
                          <a:latin typeface="Times New Roman"/>
                        </a:rPr>
                        <a:t>282 500,00</a:t>
                      </a:r>
                    </a:p>
                  </a:txBody>
                  <a:tcPr marL="9525" marR="9525" marT="9525" marB="0" anchor="ctr"/>
                </a:tc>
                <a:tc>
                  <a:txBody>
                    <a:bodyPr/>
                    <a:lstStyle/>
                    <a:p>
                      <a:pPr algn="r" fontAlgn="ctr"/>
                      <a:r>
                        <a:rPr lang="ru-RU" sz="1200" b="0" i="0" u="none" strike="noStrike">
                          <a:solidFill>
                            <a:srgbClr val="000000"/>
                          </a:solidFill>
                          <a:effectLst/>
                          <a:latin typeface="Times New Roman"/>
                        </a:rPr>
                        <a:t>282 500,00</a:t>
                      </a:r>
                    </a:p>
                  </a:txBody>
                  <a:tcPr marL="9525" marR="9525" marT="9525" marB="0" anchor="ctr"/>
                </a:tc>
              </a:tr>
              <a:tr h="246484">
                <a:tc>
                  <a:txBody>
                    <a:bodyPr/>
                    <a:lstStyle/>
                    <a:p>
                      <a:pPr algn="l" fontAlgn="ctr"/>
                      <a:r>
                        <a:rPr lang="ru-RU" sz="1200" b="0" i="0" u="none" strike="noStrike">
                          <a:solidFill>
                            <a:srgbClr val="000000"/>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r" fontAlgn="ctr"/>
                      <a:r>
                        <a:rPr lang="ru-RU" sz="1200" b="0" i="0" u="none" strike="noStrike" dirty="0">
                          <a:solidFill>
                            <a:srgbClr val="000000"/>
                          </a:solidFill>
                          <a:effectLst/>
                          <a:latin typeface="Times New Roman"/>
                        </a:rPr>
                        <a:t>200 000,00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200 000,00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175164">
                <a:tc>
                  <a:txBody>
                    <a:bodyPr/>
                    <a:lstStyle/>
                    <a:p>
                      <a:pPr algn="l" fontAlgn="ctr"/>
                      <a:r>
                        <a:rPr lang="ru-RU" sz="1200" b="1" i="0" u="none" strike="noStrike">
                          <a:solidFill>
                            <a:srgbClr val="000000"/>
                          </a:solidFill>
                          <a:effectLst/>
                          <a:latin typeface="Times New Roman"/>
                        </a:rPr>
                        <a:t>Подпрограмма 3 «Повышение безопасности дорожного движения»</a:t>
                      </a:r>
                    </a:p>
                  </a:txBody>
                  <a:tcPr marL="9525" marR="9525" marT="9525" marB="0" anchor="ctr"/>
                </a:tc>
                <a:tc>
                  <a:txBody>
                    <a:bodyPr/>
                    <a:lstStyle/>
                    <a:p>
                      <a:pPr algn="r" fontAlgn="ctr"/>
                      <a:r>
                        <a:rPr lang="ru-RU" sz="1200" b="1" i="0" u="none" strike="noStrike">
                          <a:solidFill>
                            <a:srgbClr val="000000"/>
                          </a:solidFill>
                          <a:effectLst/>
                          <a:latin typeface="Times New Roman"/>
                        </a:rPr>
                        <a:t>446 680,50</a:t>
                      </a:r>
                    </a:p>
                  </a:txBody>
                  <a:tcPr marL="9525" marR="9525" marT="9525" marB="0" anchor="ctr"/>
                </a:tc>
                <a:tc>
                  <a:txBody>
                    <a:bodyPr/>
                    <a:lstStyle/>
                    <a:p>
                      <a:pPr algn="r" fontAlgn="ctr"/>
                      <a:r>
                        <a:rPr lang="ru-RU" sz="1200" b="1" i="0" u="none" strike="noStrike" dirty="0">
                          <a:solidFill>
                            <a:srgbClr val="000000"/>
                          </a:solidFill>
                          <a:effectLst/>
                          <a:latin typeface="Times New Roman"/>
                        </a:rPr>
                        <a:t>446 680,50</a:t>
                      </a:r>
                    </a:p>
                  </a:txBody>
                  <a:tcPr marL="9525" marR="9525" marT="9525" marB="0" anchor="ctr"/>
                </a:tc>
                <a:tc>
                  <a:txBody>
                    <a:bodyPr/>
                    <a:lstStyle/>
                    <a:p>
                      <a:pPr algn="r" fontAlgn="ctr"/>
                      <a:r>
                        <a:rPr lang="ru-RU" sz="1200" b="1" i="0" u="none" strike="noStrike" dirty="0">
                          <a:solidFill>
                            <a:srgbClr val="000000"/>
                          </a:solidFill>
                          <a:effectLst/>
                          <a:latin typeface="Times New Roman"/>
                        </a:rPr>
                        <a:t>296 680,50</a:t>
                      </a:r>
                    </a:p>
                  </a:txBody>
                  <a:tcPr marL="9525" marR="9525" marT="9525" marB="0" anchor="ctr"/>
                </a:tc>
              </a:tr>
              <a:tr h="175164">
                <a:tc>
                  <a:txBody>
                    <a:bodyPr/>
                    <a:lstStyle/>
                    <a:p>
                      <a:pPr algn="l" fontAlgn="ctr"/>
                      <a:r>
                        <a:rPr lang="ru-RU" sz="1200" b="0" i="0" u="none" strike="noStrike" dirty="0">
                          <a:solidFill>
                            <a:srgbClr val="000000"/>
                          </a:solidFill>
                          <a:effectLst/>
                          <a:latin typeface="Times New Roman"/>
                        </a:rPr>
                        <a:t>Оснащение образовательных учреждений на территории муниципального образования городского округа "Вуктыл" оборудованием и материалами, позволяющими в игровой форме формировать навыки безопасного поведения на улично-дорожной сети</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r>
              <a:tr h="341656">
                <a:tc>
                  <a:txBody>
                    <a:bodyPr/>
                    <a:lstStyle/>
                    <a:p>
                      <a:pPr algn="l" fontAlgn="ctr"/>
                      <a:r>
                        <a:rPr lang="ru-RU" sz="1200" b="0" i="0" u="none" strike="noStrike" dirty="0">
                          <a:solidFill>
                            <a:srgbClr val="000000"/>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r" fontAlgn="ctr"/>
                      <a:r>
                        <a:rPr lang="ru-RU" sz="1200" b="0" i="0" u="none" strike="noStrike" dirty="0">
                          <a:solidFill>
                            <a:srgbClr val="000000"/>
                          </a:solidFill>
                          <a:effectLst/>
                          <a:latin typeface="Times New Roman"/>
                        </a:rPr>
                        <a:t>350 000,00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350 000,00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341656">
                <a:tc>
                  <a:txBody>
                    <a:bodyPr/>
                    <a:lstStyle/>
                    <a:p>
                      <a:pPr algn="l" fontAlgn="ctr"/>
                      <a:r>
                        <a:rPr lang="ru-RU" sz="1200" b="0" i="0" u="none" strike="noStrike" dirty="0">
                          <a:solidFill>
                            <a:srgbClr val="000000"/>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r" fontAlgn="ctr"/>
                      <a:r>
                        <a:rPr lang="ru-RU" sz="1200" b="0" i="0" u="none" strike="noStrike">
                          <a:solidFill>
                            <a:srgbClr val="000000"/>
                          </a:solidFill>
                          <a:effectLst/>
                          <a:latin typeface="Times New Roman"/>
                        </a:rPr>
                        <a:t>86 680,50</a:t>
                      </a:r>
                    </a:p>
                  </a:txBody>
                  <a:tcPr marL="9525" marR="9525" marT="9525" marB="0" anchor="ctr"/>
                </a:tc>
                <a:tc>
                  <a:txBody>
                    <a:bodyPr/>
                    <a:lstStyle/>
                    <a:p>
                      <a:pPr algn="r" fontAlgn="ctr"/>
                      <a:r>
                        <a:rPr lang="ru-RU" sz="1200" b="0" i="0" u="none" strike="noStrike" dirty="0">
                          <a:solidFill>
                            <a:srgbClr val="000000"/>
                          </a:solidFill>
                          <a:effectLst/>
                          <a:latin typeface="Times New Roman"/>
                        </a:rPr>
                        <a:t>86 680,50</a:t>
                      </a:r>
                    </a:p>
                  </a:txBody>
                  <a:tcPr marL="9525" marR="9525" marT="9525" marB="0" anchor="ctr"/>
                </a:tc>
                <a:tc>
                  <a:txBody>
                    <a:bodyPr/>
                    <a:lstStyle/>
                    <a:p>
                      <a:pPr algn="r" fontAlgn="ctr"/>
                      <a:r>
                        <a:rPr lang="ru-RU" sz="1200" b="0" i="0" u="none" strike="noStrike" dirty="0">
                          <a:solidFill>
                            <a:srgbClr val="000000"/>
                          </a:solidFill>
                          <a:effectLst/>
                          <a:latin typeface="Times New Roman"/>
                        </a:rPr>
                        <a:t>86 680,50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4932040" y="1021120"/>
            <a:ext cx="3384376" cy="2119848"/>
          </a:xfrm>
          <a:prstGeom prst="rect">
            <a:avLst/>
          </a:prstGeom>
          <a:ln>
            <a:noFill/>
          </a:ln>
        </p:spPr>
      </p:pic>
      <p:graphicFrame>
        <p:nvGraphicFramePr>
          <p:cNvPr id="580" name="Table 1"/>
          <p:cNvGraphicFramePr/>
          <p:nvPr>
            <p:extLst>
              <p:ext uri="{D42A27DB-BD31-4B8C-83A1-F6EECF244321}">
                <p14:modId xmlns:p14="http://schemas.microsoft.com/office/powerpoint/2010/main" val="4054565828"/>
              </p:ext>
            </p:extLst>
          </p:nvPr>
        </p:nvGraphicFramePr>
        <p:xfrm>
          <a:off x="185616" y="3429000"/>
          <a:ext cx="8778873" cy="2914100"/>
        </p:xfrm>
        <a:graphic>
          <a:graphicData uri="http://schemas.openxmlformats.org/drawingml/2006/table">
            <a:tbl>
              <a:tblPr/>
              <a:tblGrid>
                <a:gridCol w="5075819"/>
                <a:gridCol w="1227170"/>
                <a:gridCol w="1115611"/>
                <a:gridCol w="1360273"/>
              </a:tblGrid>
              <a:tr h="432048">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2022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2023</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l"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solidFill>
                            <a:srgbClr val="000000"/>
                          </a:solidFill>
                          <a:effectLst/>
                          <a:latin typeface="Times New Roman"/>
                        </a:rPr>
                        <a:t>1 </a:t>
                      </a:r>
                      <a:r>
                        <a:rPr lang="ru-RU" sz="1200" b="0" i="0" u="none" strike="noStrike" dirty="0" smtClean="0">
                          <a:solidFill>
                            <a:srgbClr val="000000"/>
                          </a:solidFill>
                          <a:effectLst/>
                          <a:latin typeface="Times New Roman"/>
                        </a:rPr>
                        <a:t>268,9</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l" fontAlgn="ctr"/>
                      <a:r>
                        <a:rPr lang="ru-RU" sz="1200" b="0" i="0" u="none" strike="noStrike">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7 </a:t>
                      </a:r>
                      <a:r>
                        <a:rPr lang="ru-RU" sz="1200" b="0" i="0" u="none" strike="noStrike" dirty="0" smtClean="0">
                          <a:solidFill>
                            <a:srgbClr val="000000"/>
                          </a:solidFill>
                          <a:effectLst/>
                          <a:latin typeface="Times New Roman"/>
                        </a:rPr>
                        <a:t>965,3</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9 </a:t>
                      </a:r>
                      <a:r>
                        <a:rPr lang="ru-RU" sz="1200" b="0" i="0" u="none" strike="noStrike" dirty="0" smtClean="0">
                          <a:solidFill>
                            <a:srgbClr val="000000"/>
                          </a:solidFill>
                          <a:effectLst/>
                          <a:latin typeface="Times New Roman"/>
                        </a:rPr>
                        <a:t>800,0</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9 </a:t>
                      </a:r>
                      <a:r>
                        <a:rPr lang="ru-RU" sz="1200" b="0" i="0" u="none" strike="noStrike" dirty="0" smtClean="0">
                          <a:solidFill>
                            <a:srgbClr val="000000"/>
                          </a:solidFill>
                          <a:effectLst/>
                          <a:latin typeface="Times New Roman"/>
                        </a:rPr>
                        <a:t>900,0</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l"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769,5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769,5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769,5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Итого</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10 003,7</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10 569,5</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10 669,5</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934799407"/>
              </p:ext>
            </p:extLst>
          </p:nvPr>
        </p:nvGraphicFramePr>
        <p:xfrm>
          <a:off x="215380" y="1143876"/>
          <a:ext cx="4392488" cy="199709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«Социальная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817356659"/>
              </p:ext>
            </p:extLst>
          </p:nvPr>
        </p:nvGraphicFramePr>
        <p:xfrm>
          <a:off x="71499" y="852240"/>
          <a:ext cx="9001001" cy="5841890"/>
        </p:xfrm>
        <a:graphic>
          <a:graphicData uri="http://schemas.openxmlformats.org/drawingml/2006/table">
            <a:tbl>
              <a:tblPr firstRow="1" bandRow="1">
                <a:tableStyleId>{5C22544A-7EE6-4342-B048-85BDC9FD1C3A}</a:tableStyleId>
              </a:tblPr>
              <a:tblGrid>
                <a:gridCol w="6387806"/>
                <a:gridCol w="871065"/>
                <a:gridCol w="871065"/>
                <a:gridCol w="871065"/>
              </a:tblGrid>
              <a:tr h="258793">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13672">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«Социальная защита населения»</a:t>
                      </a:r>
                    </a:p>
                  </a:txBody>
                  <a:tcPr marL="9525" marR="9525" marT="9525" marB="0" anchor="ctr"/>
                </a:tc>
                <a:tc>
                  <a:txBody>
                    <a:bodyPr/>
                    <a:lstStyle/>
                    <a:p>
                      <a:pPr algn="r" fontAlgn="ctr"/>
                      <a:r>
                        <a:rPr lang="ru-RU" sz="1200" b="1" i="0" u="none" strike="noStrike">
                          <a:solidFill>
                            <a:srgbClr val="000000"/>
                          </a:solidFill>
                          <a:effectLst/>
                          <a:latin typeface="Times New Roman"/>
                        </a:rPr>
                        <a:t>3 904 986,99</a:t>
                      </a:r>
                    </a:p>
                  </a:txBody>
                  <a:tcPr marL="9525" marR="9525" marT="9525" marB="0" anchor="ctr"/>
                </a:tc>
                <a:tc>
                  <a:txBody>
                    <a:bodyPr/>
                    <a:lstStyle/>
                    <a:p>
                      <a:pPr algn="r" fontAlgn="ctr"/>
                      <a:r>
                        <a:rPr lang="ru-RU" sz="1200" b="1" i="0" u="none" strike="noStrike">
                          <a:solidFill>
                            <a:srgbClr val="000000"/>
                          </a:solidFill>
                          <a:effectLst/>
                          <a:latin typeface="Times New Roman"/>
                        </a:rPr>
                        <a:t>3 684 668,00</a:t>
                      </a:r>
                    </a:p>
                  </a:txBody>
                  <a:tcPr marL="9525" marR="9525" marT="9525" marB="0" anchor="ctr"/>
                </a:tc>
                <a:tc>
                  <a:txBody>
                    <a:bodyPr/>
                    <a:lstStyle/>
                    <a:p>
                      <a:pPr algn="r" fontAlgn="ctr"/>
                      <a:r>
                        <a:rPr lang="ru-RU" sz="1200" b="1" i="0" u="none" strike="noStrike" dirty="0">
                          <a:solidFill>
                            <a:srgbClr val="000000"/>
                          </a:solidFill>
                          <a:effectLst/>
                          <a:latin typeface="Times New Roman"/>
                        </a:rPr>
                        <a:t>3 674 668,00</a:t>
                      </a:r>
                    </a:p>
                  </a:txBody>
                  <a:tcPr marL="9525" marR="9525" marT="9525" marB="0" anchor="ctr"/>
                </a:tc>
              </a:tr>
              <a:tr h="181514">
                <a:tc>
                  <a:txBody>
                    <a:bodyPr/>
                    <a:lstStyle/>
                    <a:p>
                      <a:pPr algn="just" fontAlgn="ctr"/>
                      <a:r>
                        <a:rPr lang="ru-RU" sz="1200" b="1" i="0" u="none" strike="noStrike" dirty="0">
                          <a:solidFill>
                            <a:srgbClr val="000000"/>
                          </a:solidFill>
                          <a:effectLst/>
                          <a:latin typeface="Times New Roman"/>
                        </a:rPr>
                        <a:t>Подпрограмма 1 «Улучшение жилищных условий»</a:t>
                      </a:r>
                    </a:p>
                  </a:txBody>
                  <a:tcPr marL="9525" marR="9525" marT="9525" marB="0" anchor="ctr"/>
                </a:tc>
                <a:tc>
                  <a:txBody>
                    <a:bodyPr/>
                    <a:lstStyle/>
                    <a:p>
                      <a:pPr algn="r" fontAlgn="ctr"/>
                      <a:r>
                        <a:rPr lang="ru-RU" sz="1200" b="1" i="0" u="none" strike="noStrike">
                          <a:solidFill>
                            <a:srgbClr val="000000"/>
                          </a:solidFill>
                          <a:effectLst/>
                          <a:latin typeface="Times New Roman"/>
                        </a:rPr>
                        <a:t>1 661 411,10</a:t>
                      </a:r>
                    </a:p>
                  </a:txBody>
                  <a:tcPr marL="9525" marR="9525" marT="9525" marB="0" anchor="ctr"/>
                </a:tc>
                <a:tc>
                  <a:txBody>
                    <a:bodyPr/>
                    <a:lstStyle/>
                    <a:p>
                      <a:pPr algn="r" fontAlgn="ctr"/>
                      <a:r>
                        <a:rPr lang="ru-RU" sz="1200" b="1" i="0" u="none" strike="noStrike">
                          <a:solidFill>
                            <a:srgbClr val="000000"/>
                          </a:solidFill>
                          <a:effectLst/>
                          <a:latin typeface="Times New Roman"/>
                        </a:rPr>
                        <a:t>2 609 668,00</a:t>
                      </a:r>
                    </a:p>
                  </a:txBody>
                  <a:tcPr marL="9525" marR="9525" marT="9525" marB="0" anchor="ctr"/>
                </a:tc>
                <a:tc>
                  <a:txBody>
                    <a:bodyPr/>
                    <a:lstStyle/>
                    <a:p>
                      <a:pPr algn="r" fontAlgn="ctr"/>
                      <a:r>
                        <a:rPr lang="ru-RU" sz="1200" b="1" i="0" u="none" strike="noStrike" dirty="0">
                          <a:solidFill>
                            <a:srgbClr val="000000"/>
                          </a:solidFill>
                          <a:effectLst/>
                          <a:latin typeface="Times New Roman"/>
                        </a:rPr>
                        <a:t>2 609 668,00</a:t>
                      </a:r>
                    </a:p>
                  </a:txBody>
                  <a:tcPr marL="9525" marR="9525" marT="9525" marB="0" anchor="ctr"/>
                </a:tc>
              </a:tr>
              <a:tr h="354043">
                <a:tc>
                  <a:txBody>
                    <a:bodyPr/>
                    <a:lstStyle/>
                    <a:p>
                      <a:pPr algn="just" fontAlgn="ctr"/>
                      <a:r>
                        <a:rPr lang="ru-RU" sz="1200" b="0" i="0" u="none" strike="noStrike" dirty="0">
                          <a:solidFill>
                            <a:srgbClr val="000000"/>
                          </a:solidFill>
                          <a:effectLst/>
                          <a:latin typeface="Times New Roman"/>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r" fontAlgn="ctr"/>
                      <a:r>
                        <a:rPr lang="ru-RU" sz="1200" b="0" i="0" u="none" strike="noStrike">
                          <a:solidFill>
                            <a:srgbClr val="000000"/>
                          </a:solidFill>
                          <a:effectLst/>
                          <a:latin typeface="Times New Roman"/>
                        </a:rPr>
                        <a:t>51 900,00</a:t>
                      </a:r>
                    </a:p>
                  </a:txBody>
                  <a:tcPr marL="9525" marR="9525" marT="9525" marB="0" anchor="ctr"/>
                </a:tc>
                <a:tc>
                  <a:txBody>
                    <a:bodyPr/>
                    <a:lstStyle/>
                    <a:p>
                      <a:pPr algn="r" fontAlgn="ctr"/>
                      <a:r>
                        <a:rPr lang="ru-RU" sz="1200" b="0" i="0" u="none" strike="noStrike">
                          <a:solidFill>
                            <a:srgbClr val="000000"/>
                          </a:solidFill>
                          <a:effectLst/>
                          <a:latin typeface="Times New Roman"/>
                        </a:rPr>
                        <a:t>1 175 029,00</a:t>
                      </a:r>
                    </a:p>
                  </a:txBody>
                  <a:tcPr marL="9525" marR="9525" marT="9525" marB="0" anchor="ctr"/>
                </a:tc>
                <a:tc>
                  <a:txBody>
                    <a:bodyPr/>
                    <a:lstStyle/>
                    <a:p>
                      <a:pPr algn="r" fontAlgn="ctr"/>
                      <a:r>
                        <a:rPr lang="ru-RU" sz="1200" b="0" i="0" u="none" strike="noStrike">
                          <a:solidFill>
                            <a:srgbClr val="000000"/>
                          </a:solidFill>
                          <a:effectLst/>
                          <a:latin typeface="Times New Roman"/>
                        </a:rPr>
                        <a:t>1 175 029,00</a:t>
                      </a:r>
                    </a:p>
                  </a:txBody>
                  <a:tcPr marL="9525" marR="9525" marT="9525" marB="0" anchor="ctr"/>
                </a:tc>
              </a:tr>
              <a:tr h="699099">
                <a:tc>
                  <a:txBody>
                    <a:bodyPr/>
                    <a:lstStyle/>
                    <a:p>
                      <a:pPr algn="just" fontAlgn="ctr"/>
                      <a:r>
                        <a:rPr lang="ru-RU" sz="1200" b="0" i="0" u="none" strike="noStrike" dirty="0">
                          <a:solidFill>
                            <a:srgbClr val="000000"/>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r" fontAlgn="ctr"/>
                      <a:r>
                        <a:rPr lang="ru-RU" sz="1200" b="0" i="0" u="none" strike="noStrike">
                          <a:solidFill>
                            <a:srgbClr val="000000"/>
                          </a:solidFill>
                          <a:effectLst/>
                          <a:latin typeface="Times New Roman"/>
                        </a:rPr>
                        <a:t>851 798,00</a:t>
                      </a:r>
                    </a:p>
                  </a:txBody>
                  <a:tcPr marL="9525" marR="9525" marT="9525" marB="0" anchor="ctr"/>
                </a:tc>
                <a:tc>
                  <a:txBody>
                    <a:bodyPr/>
                    <a:lstStyle/>
                    <a:p>
                      <a:pPr algn="r" fontAlgn="ctr"/>
                      <a:r>
                        <a:rPr lang="ru-RU" sz="1200" b="0" i="0" u="none" strike="noStrike">
                          <a:solidFill>
                            <a:srgbClr val="000000"/>
                          </a:solidFill>
                          <a:effectLst/>
                          <a:latin typeface="Times New Roman"/>
                        </a:rPr>
                        <a:t>851 798,00</a:t>
                      </a:r>
                    </a:p>
                  </a:txBody>
                  <a:tcPr marL="9525" marR="9525" marT="9525" marB="0" anchor="ctr"/>
                </a:tc>
                <a:tc>
                  <a:txBody>
                    <a:bodyPr/>
                    <a:lstStyle/>
                    <a:p>
                      <a:pPr algn="r" fontAlgn="ctr"/>
                      <a:r>
                        <a:rPr lang="ru-RU" sz="1200" b="0" i="0" u="none" strike="noStrike">
                          <a:solidFill>
                            <a:srgbClr val="000000"/>
                          </a:solidFill>
                          <a:effectLst/>
                          <a:latin typeface="Times New Roman"/>
                        </a:rPr>
                        <a:t>851 798,00</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Предоставление социальных выплат молодым семьям</a:t>
                      </a:r>
                    </a:p>
                  </a:txBody>
                  <a:tcPr marL="9525" marR="9525" marT="9525" marB="0" anchor="ctr"/>
                </a:tc>
                <a:tc>
                  <a:txBody>
                    <a:bodyPr/>
                    <a:lstStyle/>
                    <a:p>
                      <a:pPr algn="r" fontAlgn="ctr"/>
                      <a:r>
                        <a:rPr lang="ru-RU" sz="1200" b="0" i="0" u="none" strike="noStrike">
                          <a:solidFill>
                            <a:srgbClr val="000000"/>
                          </a:solidFill>
                          <a:effectLst/>
                          <a:latin typeface="Times New Roman"/>
                        </a:rPr>
                        <a:t>757 713,10</a:t>
                      </a:r>
                    </a:p>
                  </a:txBody>
                  <a:tcPr marL="9525" marR="9525" marT="9525" marB="0" anchor="ctr"/>
                </a:tc>
                <a:tc>
                  <a:txBody>
                    <a:bodyPr/>
                    <a:lstStyle/>
                    <a:p>
                      <a:pPr algn="r" fontAlgn="ctr"/>
                      <a:r>
                        <a:rPr lang="ru-RU" sz="1200" b="0" i="0" u="none" strike="noStrike">
                          <a:solidFill>
                            <a:srgbClr val="000000"/>
                          </a:solidFill>
                          <a:effectLst/>
                          <a:latin typeface="Times New Roman"/>
                        </a:rPr>
                        <a:t>582 841,00</a:t>
                      </a:r>
                    </a:p>
                  </a:txBody>
                  <a:tcPr marL="9525" marR="9525" marT="9525" marB="0" anchor="ctr"/>
                </a:tc>
                <a:tc>
                  <a:txBody>
                    <a:bodyPr/>
                    <a:lstStyle/>
                    <a:p>
                      <a:pPr algn="r" fontAlgn="ctr"/>
                      <a:r>
                        <a:rPr lang="ru-RU" sz="1200" b="0" i="0" u="none" strike="noStrike">
                          <a:solidFill>
                            <a:srgbClr val="000000"/>
                          </a:solidFill>
                          <a:effectLst/>
                          <a:latin typeface="Times New Roman"/>
                        </a:rPr>
                        <a:t>582 841,00</a:t>
                      </a:r>
                    </a:p>
                  </a:txBody>
                  <a:tcPr marL="9525" marR="9525" marT="9525" marB="0" anchor="ctr"/>
                </a:tc>
              </a:tr>
              <a:tr h="181514">
                <a:tc>
                  <a:txBody>
                    <a:bodyPr/>
                    <a:lstStyle/>
                    <a:p>
                      <a:pPr algn="just" fontAlgn="ctr"/>
                      <a:r>
                        <a:rPr lang="ru-RU" sz="1200" b="1" i="0" u="none" strike="noStrike">
                          <a:solidFill>
                            <a:srgbClr val="000000"/>
                          </a:solidFill>
                          <a:effectLst/>
                          <a:latin typeface="Times New Roman"/>
                        </a:rPr>
                        <a:t>Подпрограмма 2 «Социальная поддержка населения»</a:t>
                      </a:r>
                    </a:p>
                  </a:txBody>
                  <a:tcPr marL="9525" marR="9525" marT="9525" marB="0" anchor="ctr"/>
                </a:tc>
                <a:tc>
                  <a:txBody>
                    <a:bodyPr/>
                    <a:lstStyle/>
                    <a:p>
                      <a:pPr algn="r" fontAlgn="ctr"/>
                      <a:r>
                        <a:rPr lang="ru-RU" sz="1200" b="1" i="0" u="none" strike="noStrike">
                          <a:solidFill>
                            <a:srgbClr val="000000"/>
                          </a:solidFill>
                          <a:effectLst/>
                          <a:latin typeface="Times New Roman"/>
                        </a:rPr>
                        <a:t>330 992,55</a:t>
                      </a:r>
                    </a:p>
                  </a:txBody>
                  <a:tcPr marL="9525" marR="9525" marT="9525" marB="0" anchor="ctr"/>
                </a:tc>
                <a:tc>
                  <a:txBody>
                    <a:bodyPr/>
                    <a:lstStyle/>
                    <a:p>
                      <a:pPr algn="r" fontAlgn="ctr"/>
                      <a:r>
                        <a:rPr lang="ru-RU" sz="1200" b="1" i="0" u="none" strike="noStrike">
                          <a:solidFill>
                            <a:srgbClr val="000000"/>
                          </a:solidFill>
                          <a:effectLst/>
                          <a:latin typeface="Times New Roman"/>
                        </a:rPr>
                        <a:t>385 000,00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385 000,00</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Организация и проведение социально значимых мероприятий</a:t>
                      </a:r>
                    </a:p>
                  </a:txBody>
                  <a:tcPr marL="9525" marR="9525" marT="9525" marB="0" anchor="ctr"/>
                </a:tc>
                <a:tc>
                  <a:txBody>
                    <a:bodyPr/>
                    <a:lstStyle/>
                    <a:p>
                      <a:pPr algn="r" fontAlgn="ctr"/>
                      <a:r>
                        <a:rPr lang="ru-RU" sz="1200" b="0" i="0" u="none" strike="noStrike">
                          <a:solidFill>
                            <a:srgbClr val="000000"/>
                          </a:solidFill>
                          <a:effectLst/>
                          <a:latin typeface="Times New Roman"/>
                        </a:rPr>
                        <a:t>190 992,55</a:t>
                      </a:r>
                    </a:p>
                  </a:txBody>
                  <a:tcPr marL="9525" marR="9525" marT="9525" marB="0" anchor="ctr"/>
                </a:tc>
                <a:tc>
                  <a:txBody>
                    <a:bodyPr/>
                    <a:lstStyle/>
                    <a:p>
                      <a:pPr algn="r" fontAlgn="ctr"/>
                      <a:r>
                        <a:rPr lang="ru-RU" sz="1200" b="0" i="0" u="none" strike="noStrike">
                          <a:solidFill>
                            <a:srgbClr val="000000"/>
                          </a:solidFill>
                          <a:effectLst/>
                          <a:latin typeface="Times New Roman"/>
                        </a:rPr>
                        <a:t>240 000,00</a:t>
                      </a:r>
                    </a:p>
                  </a:txBody>
                  <a:tcPr marL="9525" marR="9525" marT="9525" marB="0" anchor="ctr"/>
                </a:tc>
                <a:tc>
                  <a:txBody>
                    <a:bodyPr/>
                    <a:lstStyle/>
                    <a:p>
                      <a:pPr algn="r" fontAlgn="ctr"/>
                      <a:r>
                        <a:rPr lang="ru-RU" sz="1200" b="0" i="0" u="none" strike="noStrike">
                          <a:solidFill>
                            <a:srgbClr val="000000"/>
                          </a:solidFill>
                          <a:effectLst/>
                          <a:latin typeface="Times New Roman"/>
                        </a:rPr>
                        <a:t>240 000,00</a:t>
                      </a:r>
                    </a:p>
                  </a:txBody>
                  <a:tcPr marL="9525" marR="9525" marT="9525" marB="0" anchor="ctr"/>
                </a:tc>
              </a:tr>
              <a:tr h="181514">
                <a:tc>
                  <a:txBody>
                    <a:bodyPr/>
                    <a:lstStyle/>
                    <a:p>
                      <a:pPr algn="just" fontAlgn="ctr"/>
                      <a:r>
                        <a:rPr lang="ru-RU" sz="1200" b="0" i="0" u="none" strike="noStrike">
                          <a:solidFill>
                            <a:srgbClr val="000000"/>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r" fontAlgn="ctr"/>
                      <a:r>
                        <a:rPr lang="ru-RU" sz="1200" b="0" i="0" u="none" strike="noStrike">
                          <a:solidFill>
                            <a:srgbClr val="000000"/>
                          </a:solidFill>
                          <a:effectLst/>
                          <a:latin typeface="Times New Roman"/>
                        </a:rPr>
                        <a:t>140 000,00</a:t>
                      </a:r>
                    </a:p>
                  </a:txBody>
                  <a:tcPr marL="9525" marR="9525" marT="9525" marB="0" anchor="ctr"/>
                </a:tc>
                <a:tc>
                  <a:txBody>
                    <a:bodyPr/>
                    <a:lstStyle/>
                    <a:p>
                      <a:pPr algn="r" fontAlgn="ctr"/>
                      <a:r>
                        <a:rPr lang="ru-RU" sz="1200" b="0" i="0" u="none" strike="noStrike">
                          <a:solidFill>
                            <a:srgbClr val="000000"/>
                          </a:solidFill>
                          <a:effectLst/>
                          <a:latin typeface="Times New Roman"/>
                        </a:rPr>
                        <a:t>140 000,00</a:t>
                      </a:r>
                    </a:p>
                  </a:txBody>
                  <a:tcPr marL="9525" marR="9525" marT="9525" marB="0" anchor="ctr"/>
                </a:tc>
                <a:tc>
                  <a:txBody>
                    <a:bodyPr/>
                    <a:lstStyle/>
                    <a:p>
                      <a:pPr algn="r" fontAlgn="ctr"/>
                      <a:r>
                        <a:rPr lang="ru-RU" sz="1200" b="0" i="0" u="none" strike="noStrike">
                          <a:solidFill>
                            <a:srgbClr val="000000"/>
                          </a:solidFill>
                          <a:effectLst/>
                          <a:latin typeface="Times New Roman"/>
                        </a:rPr>
                        <a:t>140 000,00</a:t>
                      </a:r>
                    </a:p>
                  </a:txBody>
                  <a:tcPr marL="9525" marR="9525" marT="9525" marB="0" anchor="ctr"/>
                </a:tc>
              </a:tr>
              <a:tr h="354043">
                <a:tc>
                  <a:txBody>
                    <a:bodyPr/>
                    <a:lstStyle/>
                    <a:p>
                      <a:pPr algn="just" fontAlgn="ctr"/>
                      <a:r>
                        <a:rPr lang="ru-RU" sz="1200" b="0" i="0" u="none" strike="noStrike" dirty="0">
                          <a:solidFill>
                            <a:srgbClr val="000000"/>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5 000,00</a:t>
                      </a:r>
                    </a:p>
                  </a:txBody>
                  <a:tcPr marL="9525" marR="9525" marT="9525" marB="0" anchor="ctr"/>
                </a:tc>
                <a:tc>
                  <a:txBody>
                    <a:bodyPr/>
                    <a:lstStyle/>
                    <a:p>
                      <a:pPr algn="r" fontAlgn="ctr"/>
                      <a:r>
                        <a:rPr lang="ru-RU" sz="1200" b="0" i="0" u="none" strike="noStrike">
                          <a:solidFill>
                            <a:srgbClr val="000000"/>
                          </a:solidFill>
                          <a:effectLst/>
                          <a:latin typeface="Times New Roman"/>
                        </a:rPr>
                        <a:t>5 000,00</a:t>
                      </a:r>
                    </a:p>
                  </a:txBody>
                  <a:tcPr marL="9525" marR="9525" marT="9525" marB="0" anchor="ctr"/>
                </a:tc>
              </a:tr>
              <a:tr h="213672">
                <a:tc>
                  <a:txBody>
                    <a:bodyPr/>
                    <a:lstStyle/>
                    <a:p>
                      <a:pPr algn="just" fontAlgn="ctr"/>
                      <a:r>
                        <a:rPr lang="ru-RU" sz="1200" b="1" i="0" u="none" strike="noStrike" dirty="0">
                          <a:solidFill>
                            <a:srgbClr val="000000"/>
                          </a:solidFill>
                          <a:effectLst/>
                          <a:latin typeface="Times New Roman"/>
                        </a:rPr>
                        <a:t>Подпрограмма 3 «Содействие занятости населения»</a:t>
                      </a:r>
                    </a:p>
                  </a:txBody>
                  <a:tcPr marL="9525" marR="9525" marT="9525" marB="0" anchor="ctr"/>
                </a:tc>
                <a:tc>
                  <a:txBody>
                    <a:bodyPr/>
                    <a:lstStyle/>
                    <a:p>
                      <a:pPr algn="r" fontAlgn="ctr"/>
                      <a:r>
                        <a:rPr lang="ru-RU" sz="1200" b="1" i="0" u="none" strike="noStrike">
                          <a:solidFill>
                            <a:srgbClr val="000000"/>
                          </a:solidFill>
                          <a:effectLst/>
                          <a:latin typeface="Times New Roman"/>
                        </a:rPr>
                        <a:t>1 662 583,34</a:t>
                      </a:r>
                    </a:p>
                  </a:txBody>
                  <a:tcPr marL="9525" marR="9525" marT="9525" marB="0" anchor="ctr"/>
                </a:tc>
                <a:tc>
                  <a:txBody>
                    <a:bodyPr/>
                    <a:lstStyle/>
                    <a:p>
                      <a:pPr algn="r" fontAlgn="ctr"/>
                      <a:r>
                        <a:rPr lang="ru-RU" sz="1200" b="1" i="0" u="none" strike="noStrike">
                          <a:solidFill>
                            <a:srgbClr val="000000"/>
                          </a:solidFill>
                          <a:effectLst/>
                          <a:latin typeface="Times New Roman"/>
                        </a:rPr>
                        <a:t>320 000,00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320 000,00</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Реализация социально-значимых проектов в рамках проекта «Народный бюджет»</a:t>
                      </a:r>
                    </a:p>
                  </a:txBody>
                  <a:tcPr marL="9525" marR="9525" marT="9525" marB="0" anchor="ctr"/>
                </a:tc>
                <a:tc>
                  <a:txBody>
                    <a:bodyPr/>
                    <a:lstStyle/>
                    <a:p>
                      <a:pPr algn="r" fontAlgn="ctr"/>
                      <a:r>
                        <a:rPr lang="ru-RU" sz="1200" b="0" i="0" u="none" strike="noStrike">
                          <a:solidFill>
                            <a:srgbClr val="000000"/>
                          </a:solidFill>
                          <a:effectLst/>
                          <a:latin typeface="Times New Roman"/>
                        </a:rPr>
                        <a:t>1 342 583,34</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320 000,00</a:t>
                      </a:r>
                    </a:p>
                  </a:txBody>
                  <a:tcPr marL="9525" marR="9525" marT="9525" marB="0" anchor="ctr"/>
                </a:tc>
                <a:tc>
                  <a:txBody>
                    <a:bodyPr/>
                    <a:lstStyle/>
                    <a:p>
                      <a:pPr algn="r" fontAlgn="ctr"/>
                      <a:r>
                        <a:rPr lang="ru-RU" sz="1200" b="0" i="0" u="none" strike="noStrike">
                          <a:solidFill>
                            <a:srgbClr val="000000"/>
                          </a:solidFill>
                          <a:effectLst/>
                          <a:latin typeface="Times New Roman"/>
                        </a:rPr>
                        <a:t>320 000,00</a:t>
                      </a:r>
                    </a:p>
                  </a:txBody>
                  <a:tcPr marL="9525" marR="9525" marT="9525" marB="0" anchor="ctr"/>
                </a:tc>
                <a:tc>
                  <a:txBody>
                    <a:bodyPr/>
                    <a:lstStyle/>
                    <a:p>
                      <a:pPr algn="r" fontAlgn="ctr"/>
                      <a:r>
                        <a:rPr lang="ru-RU" sz="1200" b="0" i="0" u="none" strike="noStrike">
                          <a:solidFill>
                            <a:srgbClr val="000000"/>
                          </a:solidFill>
                          <a:effectLst/>
                          <a:latin typeface="Times New Roman"/>
                        </a:rPr>
                        <a:t>320 000,00</a:t>
                      </a:r>
                    </a:p>
                  </a:txBody>
                  <a:tcPr marL="9525" marR="9525" marT="9525" marB="0" anchor="ctr"/>
                </a:tc>
              </a:tr>
              <a:tr h="181514">
                <a:tc>
                  <a:txBody>
                    <a:bodyPr/>
                    <a:lstStyle/>
                    <a:p>
                      <a:pPr algn="just" fontAlgn="ctr"/>
                      <a:r>
                        <a:rPr lang="ru-RU" sz="1200" b="1" i="0" u="none" strike="noStrike" dirty="0">
                          <a:solidFill>
                            <a:srgbClr val="000000"/>
                          </a:solidFill>
                          <a:effectLst/>
                          <a:latin typeface="Times New Roman"/>
                        </a:rPr>
                        <a:t>Подпрограмма 5 «Доступная среда»</a:t>
                      </a:r>
                    </a:p>
                  </a:txBody>
                  <a:tcPr marL="9525" marR="9525" marT="9525" marB="0" anchor="ctr"/>
                </a:tc>
                <a:tc>
                  <a:txBody>
                    <a:bodyPr/>
                    <a:lstStyle/>
                    <a:p>
                      <a:pPr algn="r" fontAlgn="ctr"/>
                      <a:r>
                        <a:rPr lang="ru-RU" sz="1200" b="1" i="0" u="none" strike="noStrike">
                          <a:solidFill>
                            <a:srgbClr val="000000"/>
                          </a:solidFill>
                          <a:effectLst/>
                          <a:latin typeface="Times New Roman"/>
                        </a:rPr>
                        <a:t>100 000,00</a:t>
                      </a:r>
                    </a:p>
                  </a:txBody>
                  <a:tcPr marL="9525" marR="9525" marT="9525" marB="0" anchor="ctr"/>
                </a:tc>
                <a:tc>
                  <a:txBody>
                    <a:bodyPr/>
                    <a:lstStyle/>
                    <a:p>
                      <a:pPr algn="r" fontAlgn="ctr"/>
                      <a:r>
                        <a:rPr lang="ru-RU" sz="1200" b="1" i="0" u="none" strike="noStrike">
                          <a:solidFill>
                            <a:srgbClr val="000000"/>
                          </a:solidFill>
                          <a:effectLst/>
                          <a:latin typeface="Times New Roman"/>
                        </a:rPr>
                        <a:t>220 000,00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210 000,00</a:t>
                      </a:r>
                    </a:p>
                  </a:txBody>
                  <a:tcPr marL="9525" marR="9525" marT="9525" marB="0" anchor="ctr"/>
                </a:tc>
              </a:tr>
              <a:tr h="354043">
                <a:tc>
                  <a:txBody>
                    <a:bodyPr/>
                    <a:lstStyle/>
                    <a:p>
                      <a:pPr algn="just" fontAlgn="ctr"/>
                      <a:r>
                        <a:rPr lang="ru-RU" sz="1200" b="0" i="0" u="none" strike="noStrike" dirty="0">
                          <a:solidFill>
                            <a:srgbClr val="000000"/>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r>
              <a:tr h="526571">
                <a:tc>
                  <a:txBody>
                    <a:bodyPr/>
                    <a:lstStyle/>
                    <a:p>
                      <a:pPr algn="just" fontAlgn="ctr"/>
                      <a:r>
                        <a:rPr lang="ru-RU" sz="1200" b="0" i="0" u="none" strike="noStrike" dirty="0">
                          <a:solidFill>
                            <a:srgbClr val="000000"/>
                          </a:solidFill>
                          <a:effectLst/>
                          <a:latin typeface="Times New Roman"/>
                        </a:rPr>
                        <a:t>Адаптация муниципальных учреждений сферы 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70 000,00</a:t>
                      </a:r>
                    </a:p>
                  </a:txBody>
                  <a:tcPr marL="9525" marR="9525" marT="9525" marB="0" anchor="ctr"/>
                </a:tc>
                <a:tc>
                  <a:txBody>
                    <a:bodyPr/>
                    <a:lstStyle/>
                    <a:p>
                      <a:pPr algn="r" fontAlgn="ctr"/>
                      <a:r>
                        <a:rPr lang="ru-RU" sz="1200" b="0" i="0" u="none" strike="noStrike">
                          <a:solidFill>
                            <a:srgbClr val="000000"/>
                          </a:solidFill>
                          <a:effectLst/>
                          <a:latin typeface="Times New Roman"/>
                        </a:rPr>
                        <a:t>60 000,00</a:t>
                      </a:r>
                    </a:p>
                  </a:txBody>
                  <a:tcPr marL="9525" marR="9525" marT="9525" marB="0" anchor="ctr"/>
                </a:tc>
              </a:tr>
              <a:tr h="791111">
                <a:tc>
                  <a:txBody>
                    <a:bodyPr/>
                    <a:lstStyle/>
                    <a:p>
                      <a:pPr algn="just" fontAlgn="ctr"/>
                      <a:r>
                        <a:rPr lang="ru-RU" sz="1200" b="0" i="0" u="none" strike="noStrike" dirty="0">
                          <a:solidFill>
                            <a:srgbClr val="000000"/>
                          </a:solidFill>
                          <a:effectLst/>
                          <a:latin typeface="Times New Roman"/>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a:t>
                      </a:r>
                      <a:r>
                        <a:rPr lang="ru-RU" sz="1200" b="0" i="0" u="none" strike="noStrike" dirty="0" smtClean="0">
                          <a:solidFill>
                            <a:srgbClr val="000000"/>
                          </a:solidFill>
                          <a:effectLst/>
                          <a:latin typeface="Times New Roman"/>
                        </a:rPr>
                        <a:t>приспособлениями</a:t>
                      </a:r>
                      <a:endParaRPr lang="ru-RU" sz="1200" b="0" i="0" u="none" strike="noStrike" dirty="0">
                        <a:solidFill>
                          <a:srgbClr val="000000"/>
                        </a:solidFill>
                        <a:effectLst/>
                        <a:latin typeface="Times New Roman"/>
                      </a:endParaRP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r>
              <a:tr h="181514">
                <a:tc>
                  <a:txBody>
                    <a:bodyPr/>
                    <a:lstStyle/>
                    <a:p>
                      <a:pPr algn="just" fontAlgn="ctr"/>
                      <a:r>
                        <a:rPr lang="ru-RU" sz="1200" b="1" i="0" u="none" strike="noStrike" dirty="0">
                          <a:solidFill>
                            <a:srgbClr val="000000"/>
                          </a:solidFill>
                          <a:effectLst/>
                          <a:latin typeface="Times New Roman"/>
                        </a:rPr>
                        <a:t>Подпрограмма 6 «Поддержка социально ориентированных некоммерческих организаций»</a:t>
                      </a:r>
                    </a:p>
                  </a:txBody>
                  <a:tcPr marL="9525" marR="9525" marT="9525" marB="0" anchor="ctr"/>
                </a:tc>
                <a:tc>
                  <a:txBody>
                    <a:bodyPr/>
                    <a:lstStyle/>
                    <a:p>
                      <a:pPr algn="r" fontAlgn="ctr"/>
                      <a:r>
                        <a:rPr lang="ru-RU" sz="1200" b="1" i="0" u="none" strike="noStrike">
                          <a:solidFill>
                            <a:srgbClr val="000000"/>
                          </a:solidFill>
                          <a:effectLst/>
                          <a:latin typeface="Times New Roman"/>
                        </a:rPr>
                        <a:t>150 000,00</a:t>
                      </a:r>
                    </a:p>
                  </a:txBody>
                  <a:tcPr marL="9525" marR="9525" marT="9525" marB="0" anchor="ctr"/>
                </a:tc>
                <a:tc>
                  <a:txBody>
                    <a:bodyPr/>
                    <a:lstStyle/>
                    <a:p>
                      <a:pPr algn="r" fontAlgn="ctr"/>
                      <a:r>
                        <a:rPr lang="ru-RU" sz="1200" b="1" i="0" u="none" strike="noStrike">
                          <a:solidFill>
                            <a:srgbClr val="000000"/>
                          </a:solidFill>
                          <a:effectLst/>
                          <a:latin typeface="Times New Roman"/>
                        </a:rPr>
                        <a:t>150 000,00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150 000,00</a:t>
                      </a:r>
                    </a:p>
                  </a:txBody>
                  <a:tcPr marL="9525" marR="9525" marT="9525" marB="0" anchor="ctr"/>
                </a:tc>
              </a:tr>
              <a:tr h="181514">
                <a:tc>
                  <a:txBody>
                    <a:bodyPr/>
                    <a:lstStyle/>
                    <a:p>
                      <a:pPr algn="just" fontAlgn="ctr"/>
                      <a:r>
                        <a:rPr lang="ru-RU" sz="1200" b="0" i="0" u="none" strike="noStrike" dirty="0">
                          <a:solidFill>
                            <a:srgbClr val="000000"/>
                          </a:solidFill>
                          <a:effectLst/>
                          <a:latin typeface="Times New Roman"/>
                        </a:rPr>
                        <a:t>Финансовая поддержка социально ориентированных некоммерческих организаций</a:t>
                      </a: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150 000,00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29400" y="667208"/>
            <a:ext cx="8928000" cy="18722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Повышение социальной защищенности граждан</a:t>
            </a:r>
          </a:p>
          <a:p>
            <a:pPr algn="just">
              <a:lnSpc>
                <a:spcPct val="100000"/>
              </a:lnSpc>
            </a:pP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100" b="1" strike="noStrike" spc="-1" dirty="0">
              <a:latin typeface="Times New Roman" panose="02020603050405020304" pitchFamily="18" charset="0"/>
              <a:cs typeface="Times New Roman" panose="02020603050405020304" pitchFamily="18" charset="0"/>
            </a:endParaRPr>
          </a:p>
          <a:p>
            <a:pPr lvl="0"/>
            <a:r>
              <a:rPr lang="ru-RU" sz="1100" b="1" dirty="0" smtClean="0">
                <a:latin typeface="Times New Roman" panose="02020603050405020304" pitchFamily="18" charset="0"/>
                <a:cs typeface="Times New Roman" panose="02020603050405020304" pitchFamily="18" charset="0"/>
              </a:rPr>
              <a:t>1. Создание </a:t>
            </a:r>
            <a:r>
              <a:rPr lang="ru-RU" sz="1100" b="1" dirty="0">
                <a:latin typeface="Times New Roman" panose="02020603050405020304" pitchFamily="18" charset="0"/>
                <a:cs typeface="Times New Roman" panose="02020603050405020304" pitchFamily="18" charset="0"/>
              </a:rPr>
              <a:t>условий для повышения удовлетворения потребностей на­селения в жилье.</a:t>
            </a:r>
          </a:p>
          <a:p>
            <a:pPr lvl="0"/>
            <a:r>
              <a:rPr lang="ru-RU" sz="1100" b="1" dirty="0" smtClean="0">
                <a:latin typeface="Times New Roman" panose="02020603050405020304" pitchFamily="18" charset="0"/>
                <a:cs typeface="Times New Roman" panose="02020603050405020304" pitchFamily="18" charset="0"/>
              </a:rPr>
              <a:t>2. Формирование </a:t>
            </a:r>
            <a:r>
              <a:rPr lang="ru-RU" sz="1100" b="1" dirty="0">
                <a:latin typeface="Times New Roman" panose="02020603050405020304" pitchFamily="18" charset="0"/>
                <a:cs typeface="Times New Roman" panose="02020603050405020304" pitchFamily="18" charset="0"/>
              </a:rPr>
              <a:t>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p>
          <a:p>
            <a:pPr lvl="0"/>
            <a:r>
              <a:rPr lang="ru-RU" sz="1100" b="1" dirty="0" smtClean="0">
                <a:latin typeface="Times New Roman" panose="02020603050405020304" pitchFamily="18" charset="0"/>
                <a:cs typeface="Times New Roman" panose="02020603050405020304" pitchFamily="18" charset="0"/>
              </a:rPr>
              <a:t>3. Содействие </a:t>
            </a:r>
            <a:r>
              <a:rPr lang="ru-RU" sz="1100" b="1" dirty="0">
                <a:latin typeface="Times New Roman" panose="02020603050405020304" pitchFamily="18" charset="0"/>
                <a:cs typeface="Times New Roman" panose="02020603050405020304" pitchFamily="18" charset="0"/>
              </a:rPr>
              <a:t>занятости населения.</a:t>
            </a:r>
          </a:p>
          <a:p>
            <a:pPr lvl="0"/>
            <a:r>
              <a:rPr lang="ru-RU" sz="1100" b="1" dirty="0" smtClean="0">
                <a:latin typeface="Times New Roman" panose="02020603050405020304" pitchFamily="18" charset="0"/>
                <a:cs typeface="Times New Roman" panose="02020603050405020304" pitchFamily="18" charset="0"/>
              </a:rPr>
              <a:t>4. Улучшение </a:t>
            </a:r>
            <a:r>
              <a:rPr lang="ru-RU" sz="1100" b="1" dirty="0">
                <a:latin typeface="Times New Roman" panose="02020603050405020304" pitchFamily="18" charset="0"/>
                <a:cs typeface="Times New Roman" panose="02020603050405020304" pitchFamily="18" charset="0"/>
              </a:rPr>
              <a:t>состояния здоровья населения городского округа «Вуктыл».</a:t>
            </a:r>
          </a:p>
          <a:p>
            <a:pPr lvl="0"/>
            <a:r>
              <a:rPr lang="ru-RU" sz="1100" b="1" dirty="0" smtClean="0">
                <a:latin typeface="Times New Roman" panose="02020603050405020304" pitchFamily="18" charset="0"/>
                <a:cs typeface="Times New Roman" panose="02020603050405020304" pitchFamily="18" charset="0"/>
              </a:rPr>
              <a:t>5. Создание </a:t>
            </a:r>
            <a:r>
              <a:rPr lang="ru-RU" sz="1100" b="1" dirty="0">
                <a:latin typeface="Times New Roman" panose="02020603050405020304" pitchFamily="18" charset="0"/>
                <a:cs typeface="Times New Roman" panose="02020603050405020304" pitchFamily="18" charset="0"/>
              </a:rPr>
              <a:t>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p>
          <a:p>
            <a:r>
              <a:rPr lang="ru-RU" sz="1100" b="1" dirty="0" smtClean="0">
                <a:latin typeface="Times New Roman" panose="02020603050405020304" pitchFamily="18" charset="0"/>
                <a:cs typeface="Times New Roman" panose="02020603050405020304" pitchFamily="18" charset="0"/>
              </a:rPr>
              <a:t>6. Развитие </a:t>
            </a:r>
            <a:r>
              <a:rPr lang="ru-RU" sz="1100" b="1" dirty="0">
                <a:latin typeface="Times New Roman" panose="02020603050405020304" pitchFamily="18" charset="0"/>
                <a:cs typeface="Times New Roman" panose="02020603050405020304" pitchFamily="18" charset="0"/>
              </a:rPr>
              <a:t>социально ориентированных некоммерческих организаций, деятельность которых направлена на решение социальных проблем</a:t>
            </a:r>
            <a:endParaRPr lang="ru-RU" sz="1100" b="1"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06153368"/>
              </p:ext>
            </p:extLst>
          </p:nvPr>
        </p:nvGraphicFramePr>
        <p:xfrm>
          <a:off x="364167" y="2857464"/>
          <a:ext cx="8230137" cy="2651760"/>
        </p:xfrm>
        <a:graphic>
          <a:graphicData uri="http://schemas.openxmlformats.org/drawingml/2006/table">
            <a:tbl>
              <a:tblPr/>
              <a:tblGrid>
                <a:gridCol w="3250907"/>
                <a:gridCol w="713712"/>
                <a:gridCol w="651053"/>
                <a:gridCol w="629608"/>
                <a:gridCol w="661440"/>
                <a:gridCol w="598446"/>
                <a:gridCol w="587723"/>
                <a:gridCol w="525064"/>
                <a:gridCol w="612184"/>
              </a:tblGrid>
              <a:tr h="249304">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2019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2020</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2021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2022 </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2023</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2024</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2025</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 год </a:t>
                      </a:r>
                      <a:endParaRPr lang="ru-RU" sz="1000" b="1"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186978">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623260">
                <a:tc>
                  <a:txBody>
                    <a:bodyPr/>
                    <a:lstStyle/>
                    <a:p>
                      <a:pPr algn="just">
                        <a:spcAft>
                          <a:spcPts val="0"/>
                        </a:spcAft>
                      </a:pPr>
                      <a:r>
                        <a:rPr lang="ru-RU" sz="1200">
                          <a:solidFill>
                            <a:srgbClr val="00000A"/>
                          </a:solidFill>
                          <a:effectLst/>
                          <a:latin typeface="Times New Roman"/>
                          <a:ea typeface="Times New Roman"/>
                          <a:cs typeface="Lucida Sans"/>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4,4</a:t>
                      </a: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276050">
                <a:tc>
                  <a:txBody>
                    <a:bodyPr/>
                    <a:lstStyle/>
                    <a:p>
                      <a:pPr algn="just">
                        <a:spcAft>
                          <a:spcPts val="0"/>
                        </a:spcAft>
                      </a:pPr>
                      <a:r>
                        <a:rPr lang="ru-RU" sz="1200">
                          <a:solidFill>
                            <a:srgbClr val="00000A"/>
                          </a:solidFill>
                          <a:effectLst/>
                          <a:latin typeface="Times New Roman"/>
                          <a:ea typeface="Times New Roman"/>
                          <a:cs typeface="Lucida Sans"/>
                        </a:rPr>
                        <a:t>Число организованных оплачиваемых общественных (времен­ных) рабочих мест</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498608">
                <a:tc>
                  <a:txBody>
                    <a:bodyPr/>
                    <a:lstStyle/>
                    <a:p>
                      <a:pPr algn="just">
                        <a:spcAft>
                          <a:spcPts val="0"/>
                        </a:spcAft>
                      </a:pPr>
                      <a:r>
                        <a:rPr lang="ru-RU" sz="1200" dirty="0">
                          <a:solidFill>
                            <a:srgbClr val="00000A"/>
                          </a:solidFill>
                          <a:effectLst/>
                          <a:latin typeface="Times New Roman"/>
                          <a:ea typeface="Calibri"/>
                          <a:cs typeface="Lucida Sans"/>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82,22</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55496" y="2539416"/>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
        <p:nvSpPr>
          <p:cNvPr id="7" name="TextShape 2"/>
          <p:cNvSpPr txBox="1"/>
          <p:nvPr/>
        </p:nvSpPr>
        <p:spPr>
          <a:xfrm>
            <a:off x="107200" y="6093296"/>
            <a:ext cx="4032904" cy="570780"/>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4026865705"/>
              </p:ext>
            </p:extLst>
          </p:nvPr>
        </p:nvGraphicFramePr>
        <p:xfrm>
          <a:off x="4054704" y="5722726"/>
          <a:ext cx="4896544"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2003904368"/>
              </p:ext>
            </p:extLst>
          </p:nvPr>
        </p:nvGraphicFramePr>
        <p:xfrm>
          <a:off x="186416" y="1052736"/>
          <a:ext cx="8771168" cy="5690883"/>
        </p:xfrm>
        <a:graphic>
          <a:graphicData uri="http://schemas.openxmlformats.org/drawingml/2006/table">
            <a:tbl>
              <a:tblPr firstRow="1" bandRow="1">
                <a:tableStyleId>{5C22544A-7EE6-4342-B048-85BDC9FD1C3A}</a:tableStyleId>
              </a:tblPr>
              <a:tblGrid>
                <a:gridCol w="5183705"/>
                <a:gridCol w="1224987"/>
                <a:gridCol w="1152568"/>
                <a:gridCol w="1209908"/>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r" fontAlgn="ctr"/>
                      <a:r>
                        <a:rPr lang="ru-RU" sz="1200" b="1" i="0" u="none" strike="noStrike">
                          <a:solidFill>
                            <a:srgbClr val="000000"/>
                          </a:solidFill>
                          <a:effectLst/>
                          <a:latin typeface="Times New Roman"/>
                        </a:rPr>
                        <a:t>85 354 228,54</a:t>
                      </a:r>
                    </a:p>
                  </a:txBody>
                  <a:tcPr marL="9525" marR="9525" marT="9525" marB="0" anchor="ctr"/>
                </a:tc>
                <a:tc>
                  <a:txBody>
                    <a:bodyPr/>
                    <a:lstStyle/>
                    <a:p>
                      <a:pPr algn="r" fontAlgn="ctr"/>
                      <a:r>
                        <a:rPr lang="ru-RU" sz="1200" b="1" i="0" u="none" strike="noStrike">
                          <a:solidFill>
                            <a:srgbClr val="000000"/>
                          </a:solidFill>
                          <a:effectLst/>
                          <a:latin typeface="Times New Roman"/>
                        </a:rPr>
                        <a:t>81 783 547,98</a:t>
                      </a:r>
                    </a:p>
                  </a:txBody>
                  <a:tcPr marL="9525" marR="9525" marT="9525" marB="0" anchor="ctr"/>
                </a:tc>
                <a:tc>
                  <a:txBody>
                    <a:bodyPr/>
                    <a:lstStyle/>
                    <a:p>
                      <a:pPr algn="r" fontAlgn="ctr"/>
                      <a:r>
                        <a:rPr lang="ru-RU" sz="1200" b="1" i="0" u="none" strike="noStrike" dirty="0">
                          <a:solidFill>
                            <a:srgbClr val="000000"/>
                          </a:solidFill>
                          <a:effectLst/>
                          <a:latin typeface="Times New Roman"/>
                        </a:rPr>
                        <a:t>77 229 434,18</a:t>
                      </a:r>
                    </a:p>
                  </a:txBody>
                  <a:tcPr marL="9525" marR="9525" marT="9525" marB="0" anchor="ctr"/>
                </a:tc>
              </a:tr>
              <a:tr h="247868">
                <a:tc>
                  <a:txBody>
                    <a:bodyPr/>
                    <a:lstStyle/>
                    <a:p>
                      <a:pPr algn="l" fontAlgn="ctr"/>
                      <a:r>
                        <a:rPr lang="ru-RU" sz="1200" b="1" i="0" u="none" strike="noStrike">
                          <a:solidFill>
                            <a:srgbClr val="000000"/>
                          </a:solidFill>
                          <a:effectLst/>
                          <a:latin typeface="Times New Roman"/>
                        </a:rPr>
                        <a:t>Подпрограмма 1 «Открытый муниципалитет»</a:t>
                      </a:r>
                    </a:p>
                  </a:txBody>
                  <a:tcPr marL="9525" marR="9525" marT="9525" marB="0" anchor="ctr"/>
                </a:tc>
                <a:tc>
                  <a:txBody>
                    <a:bodyPr/>
                    <a:lstStyle/>
                    <a:p>
                      <a:pPr algn="r" fontAlgn="ctr"/>
                      <a:r>
                        <a:rPr lang="ru-RU" sz="1200" b="1" i="0" u="none" strike="noStrike">
                          <a:solidFill>
                            <a:srgbClr val="000000"/>
                          </a:solidFill>
                          <a:effectLst/>
                          <a:latin typeface="Times New Roman"/>
                        </a:rPr>
                        <a:t>50 000,00</a:t>
                      </a:r>
                    </a:p>
                  </a:txBody>
                  <a:tcPr marL="9525" marR="9525" marT="9525" marB="0" anchor="ctr"/>
                </a:tc>
                <a:tc>
                  <a:txBody>
                    <a:bodyPr/>
                    <a:lstStyle/>
                    <a:p>
                      <a:pPr algn="r" fontAlgn="ctr"/>
                      <a:r>
                        <a:rPr lang="ru-RU" sz="1200" b="1" i="0" u="none" strike="noStrike">
                          <a:solidFill>
                            <a:srgbClr val="000000"/>
                          </a:solidFill>
                          <a:effectLst/>
                          <a:latin typeface="Times New Roman"/>
                        </a:rPr>
                        <a:t>50 000,00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50 000,00</a:t>
                      </a:r>
                    </a:p>
                  </a:txBody>
                  <a:tcPr marL="9525" marR="9525" marT="9525" marB="0" anchor="ctr"/>
                </a:tc>
              </a:tr>
              <a:tr h="1259279">
                <a:tc>
                  <a:txBody>
                    <a:bodyPr/>
                    <a:lstStyle/>
                    <a:p>
                      <a:pPr algn="l" fontAlgn="ctr"/>
                      <a:r>
                        <a:rPr lang="ru-RU" sz="1200" b="0" i="0" u="none" strike="noStrike">
                          <a:solidFill>
                            <a:srgbClr val="000000"/>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r" fontAlgn="ctr"/>
                      <a:r>
                        <a:rPr lang="ru-RU" sz="1200" b="0" i="0" u="none" strike="noStrike" dirty="0">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l" fontAlgn="ctr"/>
                      <a:r>
                        <a:rPr lang="ru-RU" sz="1200" b="1" i="0" u="none" strike="noStrike">
                          <a:solidFill>
                            <a:srgbClr val="000000"/>
                          </a:solidFill>
                          <a:effectLst/>
                          <a:latin typeface="Times New Roman"/>
                        </a:rPr>
                        <a:t>Подпрограмма 2 «Развитие кадрового потенциала»</a:t>
                      </a:r>
                    </a:p>
                  </a:txBody>
                  <a:tcPr marL="9525" marR="9525" marT="9525" marB="0" anchor="ctr"/>
                </a:tc>
                <a:tc>
                  <a:txBody>
                    <a:bodyPr/>
                    <a:lstStyle/>
                    <a:p>
                      <a:pPr algn="r" fontAlgn="ctr"/>
                      <a:r>
                        <a:rPr lang="ru-RU" sz="1200" b="1" i="0" u="none" strike="noStrike">
                          <a:solidFill>
                            <a:srgbClr val="000000"/>
                          </a:solidFill>
                          <a:effectLst/>
                          <a:latin typeface="Times New Roman"/>
                        </a:rPr>
                        <a:t>10 000,00</a:t>
                      </a:r>
                    </a:p>
                  </a:txBody>
                  <a:tcPr marL="9525" marR="9525" marT="9525" marB="0" anchor="ctr"/>
                </a:tc>
                <a:tc>
                  <a:txBody>
                    <a:bodyPr/>
                    <a:lstStyle/>
                    <a:p>
                      <a:pPr algn="r" fontAlgn="ctr"/>
                      <a:r>
                        <a:rPr lang="ru-RU" sz="1200" b="1" i="0" u="none" strike="noStrike">
                          <a:solidFill>
                            <a:srgbClr val="000000"/>
                          </a:solidFill>
                          <a:effectLst/>
                          <a:latin typeface="Times New Roman"/>
                        </a:rPr>
                        <a:t>22 200,00</a:t>
                      </a:r>
                    </a:p>
                  </a:txBody>
                  <a:tcPr marL="9525" marR="9525" marT="9525" marB="0" anchor="ctr"/>
                </a:tc>
                <a:tc>
                  <a:txBody>
                    <a:bodyPr/>
                    <a:lstStyle/>
                    <a:p>
                      <a:pPr algn="r" fontAlgn="ctr"/>
                      <a:r>
                        <a:rPr lang="ru-RU" sz="1200" b="1" i="0" u="none" strike="noStrike" dirty="0">
                          <a:solidFill>
                            <a:srgbClr val="000000"/>
                          </a:solidFill>
                          <a:effectLst/>
                          <a:latin typeface="Times New Roman"/>
                        </a:rPr>
                        <a:t>22 200,00</a:t>
                      </a:r>
                    </a:p>
                  </a:txBody>
                  <a:tcPr marL="9525" marR="9525" marT="9525" marB="0" anchor="ctr"/>
                </a:tc>
              </a:tr>
              <a:tr h="1051205">
                <a:tc>
                  <a:txBody>
                    <a:bodyPr/>
                    <a:lstStyle/>
                    <a:p>
                      <a:pPr algn="l" fontAlgn="ctr"/>
                      <a:r>
                        <a:rPr lang="ru-RU" sz="1200" b="0" i="0" u="none" strike="noStrike">
                          <a:solidFill>
                            <a:srgbClr val="000000"/>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c>
                  <a:txBody>
                    <a:bodyPr/>
                    <a:lstStyle/>
                    <a:p>
                      <a:pPr algn="r" fontAlgn="ctr"/>
                      <a:r>
                        <a:rPr lang="ru-RU" sz="1200" b="0" i="0" u="none" strike="noStrike">
                          <a:solidFill>
                            <a:srgbClr val="000000"/>
                          </a:solidFill>
                          <a:effectLst/>
                          <a:latin typeface="Times New Roman"/>
                        </a:rPr>
                        <a:t>22 200,00</a:t>
                      </a:r>
                    </a:p>
                  </a:txBody>
                  <a:tcPr marL="9525" marR="9525" marT="9525" marB="0" anchor="ctr"/>
                </a:tc>
                <a:tc>
                  <a:txBody>
                    <a:bodyPr/>
                    <a:lstStyle/>
                    <a:p>
                      <a:pPr algn="r" fontAlgn="ctr"/>
                      <a:r>
                        <a:rPr lang="ru-RU" sz="1200" b="0" i="0" u="none" strike="noStrike">
                          <a:solidFill>
                            <a:srgbClr val="000000"/>
                          </a:solidFill>
                          <a:effectLst/>
                          <a:latin typeface="Times New Roman"/>
                        </a:rPr>
                        <a:t>22 200,00</a:t>
                      </a:r>
                    </a:p>
                  </a:txBody>
                  <a:tcPr marL="9525" marR="9525" marT="9525" marB="0" anchor="ctr"/>
                </a:tc>
              </a:tr>
              <a:tr h="259232">
                <a:tc>
                  <a:txBody>
                    <a:bodyPr/>
                    <a:lstStyle/>
                    <a:p>
                      <a:pPr algn="l" fontAlgn="ctr"/>
                      <a:r>
                        <a:rPr lang="ru-RU" sz="1200" b="1" i="0" u="none" strike="noStrike">
                          <a:solidFill>
                            <a:srgbClr val="000000"/>
                          </a:solidFill>
                          <a:effectLst/>
                          <a:latin typeface="Times New Roman"/>
                        </a:rPr>
                        <a:t>Подпрограмма 3 «Обеспечение органов местного самоуправления»</a:t>
                      </a:r>
                    </a:p>
                  </a:txBody>
                  <a:tcPr marL="9525" marR="9525" marT="9525" marB="0" anchor="ctr"/>
                </a:tc>
                <a:tc>
                  <a:txBody>
                    <a:bodyPr/>
                    <a:lstStyle/>
                    <a:p>
                      <a:pPr algn="r" fontAlgn="ctr"/>
                      <a:r>
                        <a:rPr lang="ru-RU" sz="1200" b="1" i="0" u="none" strike="noStrike">
                          <a:solidFill>
                            <a:srgbClr val="000000"/>
                          </a:solidFill>
                          <a:effectLst/>
                          <a:latin typeface="Times New Roman"/>
                        </a:rPr>
                        <a:t>73 939 158,10</a:t>
                      </a:r>
                    </a:p>
                  </a:txBody>
                  <a:tcPr marL="9525" marR="9525" marT="9525" marB="0" anchor="ctr"/>
                </a:tc>
                <a:tc>
                  <a:txBody>
                    <a:bodyPr/>
                    <a:lstStyle/>
                    <a:p>
                      <a:pPr algn="r" fontAlgn="ctr"/>
                      <a:r>
                        <a:rPr lang="ru-RU" sz="1200" b="1" i="0" u="none" strike="noStrike">
                          <a:solidFill>
                            <a:srgbClr val="000000"/>
                          </a:solidFill>
                          <a:effectLst/>
                          <a:latin typeface="Times New Roman"/>
                        </a:rPr>
                        <a:t>71 140 058,82</a:t>
                      </a:r>
                    </a:p>
                  </a:txBody>
                  <a:tcPr marL="9525" marR="9525" marT="9525" marB="0" anchor="ctr"/>
                </a:tc>
                <a:tc>
                  <a:txBody>
                    <a:bodyPr/>
                    <a:lstStyle/>
                    <a:p>
                      <a:pPr algn="r" fontAlgn="ctr"/>
                      <a:r>
                        <a:rPr lang="ru-RU" sz="1200" b="1" i="0" u="none" strike="noStrike" dirty="0">
                          <a:solidFill>
                            <a:srgbClr val="000000"/>
                          </a:solidFill>
                          <a:effectLst/>
                          <a:latin typeface="Times New Roman"/>
                        </a:rPr>
                        <a:t>67 322 890,58</a:t>
                      </a:r>
                    </a:p>
                  </a:txBody>
                  <a:tcPr marL="9525" marR="9525" marT="9525" marB="0" anchor="ctr"/>
                </a:tc>
              </a:tr>
              <a:tr h="413278">
                <a:tc>
                  <a:txBody>
                    <a:bodyPr/>
                    <a:lstStyle/>
                    <a:p>
                      <a:pPr algn="l" fontAlgn="ctr"/>
                      <a:r>
                        <a:rPr lang="ru-RU" sz="1200" b="0" i="0" u="none" strike="noStrike">
                          <a:solidFill>
                            <a:srgbClr val="000000"/>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r" fontAlgn="ctr"/>
                      <a:r>
                        <a:rPr lang="ru-RU" sz="1200" b="0" i="0" u="none" strike="noStrike">
                          <a:solidFill>
                            <a:srgbClr val="000000"/>
                          </a:solidFill>
                          <a:effectLst/>
                          <a:latin typeface="Times New Roman"/>
                        </a:rPr>
                        <a:t>71 034 358,87</a:t>
                      </a:r>
                    </a:p>
                  </a:txBody>
                  <a:tcPr marL="9525" marR="9525" marT="9525" marB="0" anchor="ctr"/>
                </a:tc>
                <a:tc>
                  <a:txBody>
                    <a:bodyPr/>
                    <a:lstStyle/>
                    <a:p>
                      <a:pPr algn="r" fontAlgn="ctr"/>
                      <a:r>
                        <a:rPr lang="ru-RU" sz="1200" b="0" i="0" u="none" strike="noStrike">
                          <a:solidFill>
                            <a:srgbClr val="000000"/>
                          </a:solidFill>
                          <a:effectLst/>
                          <a:latin typeface="Times New Roman"/>
                        </a:rPr>
                        <a:t>68 255 862,59</a:t>
                      </a:r>
                    </a:p>
                  </a:txBody>
                  <a:tcPr marL="9525" marR="9525" marT="9525" marB="0" anchor="ctr"/>
                </a:tc>
                <a:tc>
                  <a:txBody>
                    <a:bodyPr/>
                    <a:lstStyle/>
                    <a:p>
                      <a:pPr algn="r" fontAlgn="ctr"/>
                      <a:r>
                        <a:rPr lang="ru-RU" sz="1200" b="0" i="0" u="none" strike="noStrike">
                          <a:solidFill>
                            <a:srgbClr val="000000"/>
                          </a:solidFill>
                          <a:effectLst/>
                          <a:latin typeface="Times New Roman"/>
                        </a:rPr>
                        <a:t>64 438 694,35</a:t>
                      </a:r>
                    </a:p>
                  </a:txBody>
                  <a:tcPr marL="9525" marR="9525" marT="9525" marB="0" anchor="ctr"/>
                </a:tc>
              </a:tr>
              <a:tr h="413278">
                <a:tc>
                  <a:txBody>
                    <a:bodyPr/>
                    <a:lstStyle/>
                    <a:p>
                      <a:pPr algn="l" fontAlgn="ctr"/>
                      <a:r>
                        <a:rPr lang="ru-RU" sz="1200" b="0" i="0" u="none" strike="noStrike">
                          <a:solidFill>
                            <a:srgbClr val="000000"/>
                          </a:solidFill>
                          <a:effectLst/>
                          <a:latin typeface="Times New Roman"/>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2 904 799,23</a:t>
                      </a:r>
                    </a:p>
                  </a:txBody>
                  <a:tcPr marL="9525" marR="9525" marT="9525" marB="0" anchor="ctr"/>
                </a:tc>
                <a:tc>
                  <a:txBody>
                    <a:bodyPr/>
                    <a:lstStyle/>
                    <a:p>
                      <a:pPr algn="r" fontAlgn="ctr"/>
                      <a:r>
                        <a:rPr lang="ru-RU" sz="1200" b="0" i="0" u="none" strike="noStrike">
                          <a:solidFill>
                            <a:srgbClr val="000000"/>
                          </a:solidFill>
                          <a:effectLst/>
                          <a:latin typeface="Times New Roman"/>
                        </a:rPr>
                        <a:t>2 884 196,23</a:t>
                      </a:r>
                    </a:p>
                  </a:txBody>
                  <a:tcPr marL="9525" marR="9525" marT="9525" marB="0" anchor="ctr"/>
                </a:tc>
                <a:tc>
                  <a:txBody>
                    <a:bodyPr/>
                    <a:lstStyle/>
                    <a:p>
                      <a:pPr algn="r" fontAlgn="ctr"/>
                      <a:r>
                        <a:rPr lang="ru-RU" sz="1200" b="0" i="0" u="none" strike="noStrike">
                          <a:solidFill>
                            <a:srgbClr val="000000"/>
                          </a:solidFill>
                          <a:effectLst/>
                          <a:latin typeface="Times New Roman"/>
                        </a:rPr>
                        <a:t>2 884 196,23</a:t>
                      </a:r>
                    </a:p>
                  </a:txBody>
                  <a:tcPr marL="9525" marR="9525" marT="9525" marB="0" anchor="ctr"/>
                </a:tc>
              </a:tr>
              <a:tr h="413278">
                <a:tc>
                  <a:txBody>
                    <a:bodyPr/>
                    <a:lstStyle/>
                    <a:p>
                      <a:pPr algn="l" fontAlgn="ctr"/>
                      <a:r>
                        <a:rPr lang="ru-RU" sz="1200" b="1" i="0" u="none" strike="noStrike">
                          <a:solidFill>
                            <a:srgbClr val="000000"/>
                          </a:solidFill>
                          <a:effectLst/>
                          <a:latin typeface="Times New Roman"/>
                        </a:rPr>
                        <a:t>Подпрограмма 4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r" fontAlgn="ctr"/>
                      <a:r>
                        <a:rPr lang="ru-RU" sz="1200" b="1" i="0" u="none" strike="noStrike">
                          <a:solidFill>
                            <a:srgbClr val="000000"/>
                          </a:solidFill>
                          <a:effectLst/>
                          <a:latin typeface="Times New Roman"/>
                        </a:rPr>
                        <a:t>11 355 070,44</a:t>
                      </a:r>
                    </a:p>
                  </a:txBody>
                  <a:tcPr marL="9525" marR="9525" marT="9525" marB="0" anchor="ctr"/>
                </a:tc>
                <a:tc>
                  <a:txBody>
                    <a:bodyPr/>
                    <a:lstStyle/>
                    <a:p>
                      <a:pPr algn="r" fontAlgn="ctr"/>
                      <a:r>
                        <a:rPr lang="ru-RU" sz="1200" b="1" i="0" u="none" strike="noStrike">
                          <a:solidFill>
                            <a:srgbClr val="000000"/>
                          </a:solidFill>
                          <a:effectLst/>
                          <a:latin typeface="Times New Roman"/>
                        </a:rPr>
                        <a:t>10 571 289,16</a:t>
                      </a:r>
                    </a:p>
                  </a:txBody>
                  <a:tcPr marL="9525" marR="9525" marT="9525" marB="0" anchor="ctr"/>
                </a:tc>
                <a:tc>
                  <a:txBody>
                    <a:bodyPr/>
                    <a:lstStyle/>
                    <a:p>
                      <a:pPr algn="r" fontAlgn="ctr"/>
                      <a:r>
                        <a:rPr lang="ru-RU" sz="1200" b="1" i="0" u="none" strike="noStrike" dirty="0">
                          <a:solidFill>
                            <a:srgbClr val="000000"/>
                          </a:solidFill>
                          <a:effectLst/>
                          <a:latin typeface="Times New Roman"/>
                        </a:rPr>
                        <a:t>9 834 343,60</a:t>
                      </a:r>
                    </a:p>
                  </a:txBody>
                  <a:tcPr marL="9525" marR="9525" marT="9525" marB="0" anchor="ctr"/>
                </a:tc>
              </a:tr>
              <a:tr h="413278">
                <a:tc>
                  <a:txBody>
                    <a:bodyPr/>
                    <a:lstStyle/>
                    <a:p>
                      <a:pPr algn="l" fontAlgn="ctr"/>
                      <a:r>
                        <a:rPr lang="ru-RU" sz="1200" b="0" i="0" u="none" strike="noStrike" dirty="0">
                          <a:solidFill>
                            <a:srgbClr val="000000"/>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11 355 070,44</a:t>
                      </a:r>
                    </a:p>
                  </a:txBody>
                  <a:tcPr marL="9525" marR="9525" marT="9525" marB="0" anchor="ctr"/>
                </a:tc>
                <a:tc>
                  <a:txBody>
                    <a:bodyPr/>
                    <a:lstStyle/>
                    <a:p>
                      <a:pPr algn="r" fontAlgn="ctr"/>
                      <a:r>
                        <a:rPr lang="ru-RU" sz="1200" b="0" i="0" u="none" strike="noStrike">
                          <a:solidFill>
                            <a:srgbClr val="000000"/>
                          </a:solidFill>
                          <a:effectLst/>
                          <a:latin typeface="Times New Roman"/>
                        </a:rPr>
                        <a:t>10 571 289,16</a:t>
                      </a:r>
                    </a:p>
                  </a:txBody>
                  <a:tcPr marL="9525" marR="9525" marT="9525" marB="0" anchor="ctr"/>
                </a:tc>
                <a:tc>
                  <a:txBody>
                    <a:bodyPr/>
                    <a:lstStyle/>
                    <a:p>
                      <a:pPr algn="r" fontAlgn="ctr"/>
                      <a:r>
                        <a:rPr lang="ru-RU" sz="1200" b="0" i="0" u="none" strike="noStrike" dirty="0">
                          <a:solidFill>
                            <a:srgbClr val="000000"/>
                          </a:solidFill>
                          <a:effectLst/>
                          <a:latin typeface="Times New Roman"/>
                        </a:rPr>
                        <a:t>9 834 343,60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6608" y="641520"/>
            <a:ext cx="8928992" cy="1131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Совершенствование муниципального управления городского округа «Вуктыл</a:t>
            </a:r>
            <a:r>
              <a:rPr lang="ru-RU" sz="1050" b="1" dirty="0" smtClean="0">
                <a:latin typeface="Times New Roman" panose="02020603050405020304" pitchFamily="18" charset="0"/>
                <a:cs typeface="Times New Roman" panose="02020603050405020304" pitchFamily="18" charset="0"/>
              </a:rPr>
              <a:t>»</a:t>
            </a:r>
          </a:p>
          <a:p>
            <a:pPr algn="just">
              <a:lnSpc>
                <a:spcPct val="100000"/>
              </a:lnSpc>
            </a:pPr>
            <a:r>
              <a:rPr lang="ru-RU" sz="12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trike="noStrike" spc="-1" dirty="0">
              <a:solidFill>
                <a:srgbClr val="FF0000"/>
              </a:solidFill>
              <a:latin typeface="Times New Roman" panose="02020603050405020304" pitchFamily="18" charset="0"/>
              <a:cs typeface="Times New Roman" panose="02020603050405020304" pitchFamily="18" charset="0"/>
            </a:endParaRPr>
          </a:p>
          <a:p>
            <a:pPr lvl="0"/>
            <a:r>
              <a:rPr lang="ru-RU" sz="1050" b="1" dirty="0" smtClean="0">
                <a:latin typeface="Times New Roman" panose="02020603050405020304" pitchFamily="18" charset="0"/>
                <a:cs typeface="Times New Roman" panose="02020603050405020304" pitchFamily="18" charset="0"/>
              </a:rPr>
              <a:t>1. Повышение </a:t>
            </a:r>
            <a:r>
              <a:rPr lang="ru-RU" sz="105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r>
              <a:rPr lang="ru-RU" sz="1050" b="1" dirty="0" smtClean="0">
                <a:latin typeface="Times New Roman" panose="02020603050405020304" pitchFamily="18" charset="0"/>
                <a:cs typeface="Times New Roman" panose="02020603050405020304" pitchFamily="18" charset="0"/>
              </a:rPr>
              <a:t>2. Формирование </a:t>
            </a:r>
            <a:r>
              <a:rPr lang="ru-RU" sz="1050" b="1" dirty="0">
                <a:latin typeface="Times New Roman" panose="02020603050405020304" pitchFamily="18" charset="0"/>
                <a:cs typeface="Times New Roman" panose="02020603050405020304" pitchFamily="18" charset="0"/>
              </a:rPr>
              <a:t>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r>
              <a:rPr lang="ru-RU" sz="1050" b="1" dirty="0" smtClean="0">
                <a:latin typeface="Times New Roman" panose="02020603050405020304" pitchFamily="18" charset="0"/>
                <a:cs typeface="Times New Roman" panose="02020603050405020304" pitchFamily="18" charset="0"/>
              </a:rPr>
              <a:t>3. Повышение </a:t>
            </a:r>
            <a:r>
              <a:rPr lang="ru-RU" sz="105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r>
              <a:rPr lang="ru-RU" sz="1050" b="1" dirty="0" smtClean="0">
                <a:latin typeface="Times New Roman" panose="02020603050405020304" pitchFamily="18" charset="0"/>
                <a:cs typeface="Times New Roman" panose="02020603050405020304" pitchFamily="18" charset="0"/>
              </a:rPr>
              <a:t>». </a:t>
            </a:r>
            <a:endParaRPr lang="ru-RU" sz="105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2383104" y="16896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2267744" y="6237312"/>
            <a:ext cx="29523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a:t>
            </a:r>
            <a:endPar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endParaRPr>
          </a:p>
          <a:p>
            <a:pPr algn="ctr">
              <a:lnSpc>
                <a:spcPct val="100000"/>
              </a:lnSpc>
            </a:pPr>
            <a:r>
              <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9720208"/>
              </p:ext>
            </p:extLst>
          </p:nvPr>
        </p:nvGraphicFramePr>
        <p:xfrm>
          <a:off x="107503" y="1989028"/>
          <a:ext cx="8828097" cy="647567"/>
        </p:xfrm>
        <a:graphic>
          <a:graphicData uri="http://schemas.openxmlformats.org/drawingml/2006/table">
            <a:tbl>
              <a:tblPr/>
              <a:tblGrid>
                <a:gridCol w="4824536"/>
                <a:gridCol w="576064"/>
                <a:gridCol w="432048"/>
                <a:gridCol w="504056"/>
                <a:gridCol w="432048"/>
                <a:gridCol w="504056"/>
                <a:gridCol w="432048"/>
                <a:gridCol w="576064"/>
                <a:gridCol w="547177"/>
              </a:tblGrid>
              <a:tr h="274822">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Ед. </a:t>
                      </a:r>
                      <a:br>
                        <a:rPr lang="ru-RU" sz="900" b="1" dirty="0">
                          <a:solidFill>
                            <a:srgbClr val="000000"/>
                          </a:solidFill>
                          <a:effectLst/>
                          <a:latin typeface="Times New Roman" panose="02020603050405020304" pitchFamily="18" charset="0"/>
                          <a:cs typeface="Times New Roman" panose="02020603050405020304" pitchFamily="18" charset="0"/>
                        </a:rPr>
                      </a:br>
                      <a:r>
                        <a:rPr lang="ru-RU" sz="900" b="1"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gridSpan="7">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2019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2020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2021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2022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 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 </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06383539"/>
              </p:ext>
            </p:extLst>
          </p:nvPr>
        </p:nvGraphicFramePr>
        <p:xfrm>
          <a:off x="107503" y="2620708"/>
          <a:ext cx="8828097" cy="3405176"/>
        </p:xfrm>
        <a:graphic>
          <a:graphicData uri="http://schemas.openxmlformats.org/drawingml/2006/table">
            <a:tbl>
              <a:tblPr/>
              <a:tblGrid>
                <a:gridCol w="4824537"/>
                <a:gridCol w="576064"/>
                <a:gridCol w="432048"/>
                <a:gridCol w="504056"/>
                <a:gridCol w="432048"/>
                <a:gridCol w="504056"/>
                <a:gridCol w="432048"/>
                <a:gridCol w="576064"/>
                <a:gridCol w="547176"/>
              </a:tblGrid>
              <a:tr h="248316">
                <a:tc gridSpan="9">
                  <a:txBody>
                    <a:bodyPr/>
                    <a:lstStyle/>
                    <a:p>
                      <a:pPr algn="ctr" rtl="0">
                        <a:lnSpc>
                          <a:spcPct val="100000"/>
                        </a:lnSpc>
                      </a:pPr>
                      <a:r>
                        <a:rPr lang="ru-RU" sz="1000" b="1" dirty="0" smtClean="0">
                          <a:solidFill>
                            <a:srgbClr val="000000"/>
                          </a:solidFill>
                          <a:effectLst/>
                          <a:latin typeface="Times New Roman" panose="02020603050405020304" pitchFamily="18" charset="0"/>
                          <a:cs typeface="Times New Roman" panose="02020603050405020304" pitchFamily="18" charset="0"/>
                        </a:rPr>
                        <a:t>Муниципальная </a:t>
                      </a:r>
                      <a:r>
                        <a:rPr lang="ru-RU" sz="1000" b="1" dirty="0">
                          <a:solidFill>
                            <a:srgbClr val="000000"/>
                          </a:solidFill>
                          <a:effectLst/>
                          <a:latin typeface="Times New Roman" panose="02020603050405020304" pitchFamily="18" charset="0"/>
                          <a:cs typeface="Times New Roman" panose="02020603050405020304" pitchFamily="18" charset="0"/>
                        </a:rPr>
                        <a:t>программа «Муниципальное управление</a:t>
                      </a:r>
                      <a:r>
                        <a:rPr lang="ru-RU" sz="1000" b="1" dirty="0" smtClean="0">
                          <a:solidFill>
                            <a:srgbClr val="000000"/>
                          </a:solidFill>
                          <a:effectLst/>
                          <a:latin typeface="Times New Roman" panose="02020603050405020304" pitchFamily="18" charset="0"/>
                          <a:cs typeface="Times New Roman" panose="02020603050405020304" pitchFamily="18" charset="0"/>
                        </a:rPr>
                        <a:t>»</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дополнительного профессионального образования за счет средств бюджетов всех уровней, от общей численности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муниципальных служащих, прошедших аттестацию в отчетном периоде, от общей численности муниципальных служащих, подлежащих аттестации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просветительных мероприятий, направленных на повышение профессиональной деятельности работников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мероприятий, направленных на повышение  эффективности и результативности работы отдела кадров и трудовых отношений администрации городского округа «Вуктыл», ответственных работников за кадровое делопроизводство отраслевых (функциональных) органов администрации городского округа «Вуктыл», являющихся юридическими лицами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4" name="Диаграмма 3"/>
          <p:cNvGraphicFramePr/>
          <p:nvPr>
            <p:extLst>
              <p:ext uri="{D42A27DB-BD31-4B8C-83A1-F6EECF244321}">
                <p14:modId xmlns:p14="http://schemas.microsoft.com/office/powerpoint/2010/main" val="240905459"/>
              </p:ext>
            </p:extLst>
          </p:nvPr>
        </p:nvGraphicFramePr>
        <p:xfrm>
          <a:off x="4607944" y="5895926"/>
          <a:ext cx="4308552" cy="979996"/>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107504" y="15098"/>
            <a:ext cx="8928992"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640561211"/>
              </p:ext>
            </p:extLst>
          </p:nvPr>
        </p:nvGraphicFramePr>
        <p:xfrm>
          <a:off x="107503" y="1124744"/>
          <a:ext cx="8928993" cy="5571867"/>
        </p:xfrm>
        <a:graphic>
          <a:graphicData uri="http://schemas.openxmlformats.org/drawingml/2006/table">
            <a:tbl>
              <a:tblPr firstRow="1" bandRow="1">
                <a:tableStyleId>{5C22544A-7EE6-4342-B048-85BDC9FD1C3A}</a:tableStyleId>
              </a:tblPr>
              <a:tblGrid>
                <a:gridCol w="5486025"/>
                <a:gridCol w="1244204"/>
                <a:gridCol w="1171015"/>
                <a:gridCol w="1027749"/>
              </a:tblGrid>
              <a:tr h="288032">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517192">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энергоэффективности»</a:t>
                      </a:r>
                    </a:p>
                  </a:txBody>
                  <a:tcPr marL="9525" marR="9525" marT="9525" marB="0" anchor="ctr"/>
                </a:tc>
                <a:tc>
                  <a:txBody>
                    <a:bodyPr/>
                    <a:lstStyle/>
                    <a:p>
                      <a:pPr algn="r" fontAlgn="ctr"/>
                      <a:r>
                        <a:rPr lang="ru-RU" sz="1200" b="1" i="0" u="none" strike="noStrike">
                          <a:solidFill>
                            <a:srgbClr val="000000"/>
                          </a:solidFill>
                          <a:effectLst/>
                          <a:latin typeface="Times New Roman"/>
                        </a:rPr>
                        <a:t>48 243 916,75</a:t>
                      </a:r>
                    </a:p>
                  </a:txBody>
                  <a:tcPr marL="9525" marR="9525" marT="9525" marB="0" anchor="ctr"/>
                </a:tc>
                <a:tc>
                  <a:txBody>
                    <a:bodyPr/>
                    <a:lstStyle/>
                    <a:p>
                      <a:pPr algn="r" fontAlgn="ctr"/>
                      <a:r>
                        <a:rPr lang="ru-RU" sz="1200" b="1" i="0" u="none" strike="noStrike">
                          <a:solidFill>
                            <a:srgbClr val="000000"/>
                          </a:solidFill>
                          <a:effectLst/>
                          <a:latin typeface="Times New Roman"/>
                        </a:rPr>
                        <a:t>43 482 432,49</a:t>
                      </a:r>
                    </a:p>
                  </a:txBody>
                  <a:tcPr marL="9525" marR="9525" marT="9525" marB="0" anchor="ctr"/>
                </a:tc>
                <a:tc>
                  <a:txBody>
                    <a:bodyPr/>
                    <a:lstStyle/>
                    <a:p>
                      <a:pPr algn="r" fontAlgn="ctr"/>
                      <a:r>
                        <a:rPr lang="ru-RU" sz="1200" b="1" i="0" u="none" strike="noStrike" dirty="0">
                          <a:solidFill>
                            <a:srgbClr val="000000"/>
                          </a:solidFill>
                          <a:effectLst/>
                          <a:latin typeface="Times New Roman"/>
                        </a:rPr>
                        <a:t>43 830 116,49</a:t>
                      </a:r>
                    </a:p>
                  </a:txBody>
                  <a:tcPr marL="9525" marR="9525" marT="9525" marB="0" anchor="ctr"/>
                </a:tc>
              </a:tr>
              <a:tr h="329299">
                <a:tc>
                  <a:txBody>
                    <a:bodyPr/>
                    <a:lstStyle/>
                    <a:p>
                      <a:pPr algn="l" fontAlgn="ctr"/>
                      <a:r>
                        <a:rPr lang="ru-RU" sz="1200" b="1" i="0" u="none" strike="noStrike">
                          <a:solidFill>
                            <a:srgbClr val="000000"/>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r" fontAlgn="ctr"/>
                      <a:r>
                        <a:rPr lang="ru-RU" sz="1200" b="1" i="0" u="none" strike="noStrike">
                          <a:solidFill>
                            <a:srgbClr val="000000"/>
                          </a:solidFill>
                          <a:effectLst/>
                          <a:latin typeface="Times New Roman"/>
                        </a:rPr>
                        <a:t>47 103 916,75</a:t>
                      </a:r>
                    </a:p>
                  </a:txBody>
                  <a:tcPr marL="9525" marR="9525" marT="9525" marB="0" anchor="ctr"/>
                </a:tc>
                <a:tc>
                  <a:txBody>
                    <a:bodyPr/>
                    <a:lstStyle/>
                    <a:p>
                      <a:pPr algn="r" fontAlgn="ctr"/>
                      <a:r>
                        <a:rPr lang="ru-RU" sz="1200" b="1" i="0" u="none" strike="noStrike">
                          <a:solidFill>
                            <a:srgbClr val="000000"/>
                          </a:solidFill>
                          <a:effectLst/>
                          <a:latin typeface="Times New Roman"/>
                        </a:rPr>
                        <a:t>42 092 432,49</a:t>
                      </a:r>
                    </a:p>
                  </a:txBody>
                  <a:tcPr marL="9525" marR="9525" marT="9525" marB="0" anchor="ctr"/>
                </a:tc>
                <a:tc>
                  <a:txBody>
                    <a:bodyPr/>
                    <a:lstStyle/>
                    <a:p>
                      <a:pPr algn="r" fontAlgn="ctr"/>
                      <a:r>
                        <a:rPr lang="ru-RU" sz="1200" b="1" i="0" u="none" strike="noStrike" dirty="0">
                          <a:solidFill>
                            <a:srgbClr val="000000"/>
                          </a:solidFill>
                          <a:effectLst/>
                          <a:latin typeface="Times New Roman"/>
                        </a:rPr>
                        <a:t>42 340 116,49</a:t>
                      </a:r>
                    </a:p>
                  </a:txBody>
                  <a:tcPr marL="9525" marR="9525" marT="9525" marB="0" anchor="ctr"/>
                </a:tc>
              </a:tr>
              <a:tr h="212377">
                <a:tc>
                  <a:txBody>
                    <a:bodyPr/>
                    <a:lstStyle/>
                    <a:p>
                      <a:pPr algn="l" fontAlgn="ctr"/>
                      <a:r>
                        <a:rPr lang="ru-RU" sz="1200" b="0" i="0" u="none" strike="noStrike">
                          <a:solidFill>
                            <a:srgbClr val="000000"/>
                          </a:solidFill>
                          <a:effectLst/>
                          <a:latin typeface="Times New Roman"/>
                        </a:rPr>
                        <a:t>Благоустройство территории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6 874 406,45</a:t>
                      </a:r>
                    </a:p>
                  </a:txBody>
                  <a:tcPr marL="9525" marR="9525" marT="9525" marB="0" anchor="ctr"/>
                </a:tc>
                <a:tc>
                  <a:txBody>
                    <a:bodyPr/>
                    <a:lstStyle/>
                    <a:p>
                      <a:pPr algn="r" fontAlgn="ctr"/>
                      <a:r>
                        <a:rPr lang="ru-RU" sz="1200" b="0" i="0" u="none" strike="noStrike">
                          <a:solidFill>
                            <a:srgbClr val="000000"/>
                          </a:solidFill>
                          <a:effectLst/>
                          <a:latin typeface="Times New Roman"/>
                        </a:rPr>
                        <a:t>5 997 389,00</a:t>
                      </a:r>
                    </a:p>
                  </a:txBody>
                  <a:tcPr marL="9525" marR="9525" marT="9525" marB="0" anchor="ctr"/>
                </a:tc>
                <a:tc>
                  <a:txBody>
                    <a:bodyPr/>
                    <a:lstStyle/>
                    <a:p>
                      <a:pPr algn="r" fontAlgn="ctr"/>
                      <a:r>
                        <a:rPr lang="ru-RU" sz="1200" b="0" i="0" u="none" strike="noStrike">
                          <a:solidFill>
                            <a:srgbClr val="000000"/>
                          </a:solidFill>
                          <a:effectLst/>
                          <a:latin typeface="Times New Roman"/>
                        </a:rPr>
                        <a:t>5 997 389,00</a:t>
                      </a:r>
                    </a:p>
                  </a:txBody>
                  <a:tcPr marL="9525" marR="9525" marT="9525" marB="0" anchor="ctr"/>
                </a:tc>
              </a:tr>
              <a:tr h="329299">
                <a:tc>
                  <a:txBody>
                    <a:bodyPr/>
                    <a:lstStyle/>
                    <a:p>
                      <a:pPr algn="l" fontAlgn="ctr"/>
                      <a:r>
                        <a:rPr lang="ru-RU" sz="1200" b="0" i="0" u="none" strike="noStrike">
                          <a:solidFill>
                            <a:srgbClr val="000000"/>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r" fontAlgn="ctr"/>
                      <a:r>
                        <a:rPr lang="ru-RU" sz="1200" b="0" i="0" u="none" strike="noStrike">
                          <a:solidFill>
                            <a:srgbClr val="000000"/>
                          </a:solidFill>
                          <a:effectLst/>
                          <a:latin typeface="Times New Roman"/>
                        </a:rPr>
                        <a:t>3 573 655,57</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297995">
                <a:tc>
                  <a:txBody>
                    <a:bodyPr/>
                    <a:lstStyle/>
                    <a:p>
                      <a:pPr algn="l" fontAlgn="ctr"/>
                      <a:r>
                        <a:rPr lang="ru-RU" sz="1200" b="0" i="0" u="none" strike="noStrike">
                          <a:solidFill>
                            <a:srgbClr val="000000"/>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r" fontAlgn="ctr"/>
                      <a:r>
                        <a:rPr lang="ru-RU" sz="1200" b="0" i="0" u="none" strike="noStrike">
                          <a:solidFill>
                            <a:srgbClr val="000000"/>
                          </a:solidFill>
                          <a:effectLst/>
                          <a:latin typeface="Times New Roman"/>
                        </a:rPr>
                        <a:t>35 598 741,42</a:t>
                      </a:r>
                    </a:p>
                  </a:txBody>
                  <a:tcPr marL="9525" marR="9525" marT="9525" marB="0" anchor="ctr"/>
                </a:tc>
                <a:tc>
                  <a:txBody>
                    <a:bodyPr/>
                    <a:lstStyle/>
                    <a:p>
                      <a:pPr algn="r" fontAlgn="ctr"/>
                      <a:r>
                        <a:rPr lang="ru-RU" sz="1200" b="0" i="0" u="none" strike="noStrike">
                          <a:solidFill>
                            <a:srgbClr val="000000"/>
                          </a:solidFill>
                          <a:effectLst/>
                          <a:latin typeface="Times New Roman"/>
                        </a:rPr>
                        <a:t>34 950 043,49</a:t>
                      </a:r>
                    </a:p>
                  </a:txBody>
                  <a:tcPr marL="9525" marR="9525" marT="9525" marB="0" anchor="ctr"/>
                </a:tc>
                <a:tc>
                  <a:txBody>
                    <a:bodyPr/>
                    <a:lstStyle/>
                    <a:p>
                      <a:pPr algn="r" fontAlgn="ctr"/>
                      <a:r>
                        <a:rPr lang="ru-RU" sz="1200" b="0" i="0" u="none" strike="noStrike">
                          <a:solidFill>
                            <a:srgbClr val="000000"/>
                          </a:solidFill>
                          <a:effectLst/>
                          <a:latin typeface="Times New Roman"/>
                        </a:rPr>
                        <a:t>35 022 727,49</a:t>
                      </a:r>
                    </a:p>
                  </a:txBody>
                  <a:tcPr marL="9525" marR="9525" marT="9525" marB="0" anchor="ctr"/>
                </a:tc>
              </a:tr>
              <a:tr h="301897">
                <a:tc>
                  <a:txBody>
                    <a:bodyPr/>
                    <a:lstStyle/>
                    <a:p>
                      <a:pPr algn="l" fontAlgn="ctr"/>
                      <a:r>
                        <a:rPr lang="ru-RU" sz="1200" b="0" i="0" u="none" strike="noStrike" dirty="0">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r" fontAlgn="ctr"/>
                      <a:r>
                        <a:rPr lang="ru-RU" sz="1200" b="0" i="0" u="none" strike="noStrike">
                          <a:solidFill>
                            <a:srgbClr val="000000"/>
                          </a:solidFill>
                          <a:effectLst/>
                          <a:latin typeface="Times New Roman"/>
                        </a:rPr>
                        <a:t>160 449,07</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650240">
                <a:tc>
                  <a:txBody>
                    <a:bodyPr/>
                    <a:lstStyle/>
                    <a:p>
                      <a:pPr algn="l" fontAlgn="ctr"/>
                      <a:r>
                        <a:rPr lang="ru-RU" sz="1200" b="0" i="0" u="none" strike="noStrike">
                          <a:solidFill>
                            <a:srgbClr val="000000"/>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r" fontAlgn="ctr"/>
                      <a:r>
                        <a:rPr lang="ru-RU" sz="1200" b="0" i="0" u="none" strike="noStrike">
                          <a:solidFill>
                            <a:srgbClr val="000000"/>
                          </a:solidFill>
                          <a:effectLst/>
                          <a:latin typeface="Times New Roman"/>
                        </a:rPr>
                        <a:t>500 000,00</a:t>
                      </a:r>
                    </a:p>
                  </a:txBody>
                  <a:tcPr marL="9525" marR="9525" marT="9525" marB="0" anchor="ctr"/>
                </a:tc>
                <a:tc>
                  <a:txBody>
                    <a:bodyPr/>
                    <a:lstStyle/>
                    <a:p>
                      <a:pPr algn="r" fontAlgn="ctr"/>
                      <a:r>
                        <a:rPr lang="ru-RU" sz="1200" b="0" i="0" u="none" strike="noStrike">
                          <a:solidFill>
                            <a:srgbClr val="000000"/>
                          </a:solidFill>
                          <a:effectLst/>
                          <a:latin typeface="Times New Roman"/>
                        </a:rPr>
                        <a:t>800 000,00</a:t>
                      </a:r>
                    </a:p>
                  </a:txBody>
                  <a:tcPr marL="9525" marR="9525" marT="9525" marB="0" anchor="ctr"/>
                </a:tc>
                <a:tc>
                  <a:txBody>
                    <a:bodyPr/>
                    <a:lstStyle/>
                    <a:p>
                      <a:pPr algn="r" fontAlgn="ctr"/>
                      <a:r>
                        <a:rPr lang="ru-RU" sz="1200" b="0" i="0" u="none" strike="noStrike">
                          <a:solidFill>
                            <a:srgbClr val="000000"/>
                          </a:solidFill>
                          <a:effectLst/>
                          <a:latin typeface="Times New Roman"/>
                        </a:rPr>
                        <a:t>900 000,00</a:t>
                      </a:r>
                    </a:p>
                  </a:txBody>
                  <a:tcPr marL="9525" marR="9525" marT="9525" marB="0" anchor="ctr"/>
                </a:tc>
              </a:tr>
              <a:tr h="310613">
                <a:tc>
                  <a:txBody>
                    <a:bodyPr/>
                    <a:lstStyle/>
                    <a:p>
                      <a:pPr algn="l" fontAlgn="ctr"/>
                      <a:r>
                        <a:rPr lang="ru-RU" sz="1200" b="0" i="0" u="none" strike="noStrike">
                          <a:solidFill>
                            <a:srgbClr val="000000"/>
                          </a:solidFill>
                          <a:effectLst/>
                          <a:latin typeface="Times New Roman"/>
                        </a:rPr>
                        <a:t>Демонтаж бесхозяйных объектов коммунального хозяйства и инженерных сетей</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329299">
                <a:tc>
                  <a:txBody>
                    <a:bodyPr/>
                    <a:lstStyle/>
                    <a:p>
                      <a:pPr algn="l" fontAlgn="ctr"/>
                      <a:r>
                        <a:rPr lang="ru-RU" sz="1200" b="0" i="0" u="none" strike="noStrike">
                          <a:solidFill>
                            <a:srgbClr val="000000"/>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r" fontAlgn="ctr"/>
                      <a:r>
                        <a:rPr lang="ru-RU" sz="1200" b="0" i="0" u="none" strike="noStrike">
                          <a:solidFill>
                            <a:srgbClr val="000000"/>
                          </a:solidFill>
                          <a:effectLst/>
                          <a:latin typeface="Times New Roman"/>
                        </a:rPr>
                        <a:t>276 664,24</a:t>
                      </a:r>
                    </a:p>
                  </a:txBody>
                  <a:tcPr marL="9525" marR="9525" marT="9525" marB="0" anchor="ctr"/>
                </a:tc>
                <a:tc>
                  <a:txBody>
                    <a:bodyPr/>
                    <a:lstStyle/>
                    <a:p>
                      <a:pPr algn="r" fontAlgn="ctr"/>
                      <a:r>
                        <a:rPr lang="ru-RU" sz="1200" b="0" i="0" u="none" strike="noStrike">
                          <a:solidFill>
                            <a:srgbClr val="000000"/>
                          </a:solidFill>
                          <a:effectLst/>
                          <a:latin typeface="Times New Roman"/>
                        </a:rPr>
                        <a:t>75 000,00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r>
              <a:tr h="330935">
                <a:tc>
                  <a:txBody>
                    <a:bodyPr/>
                    <a:lstStyle/>
                    <a:p>
                      <a:pPr algn="l" fontAlgn="ctr"/>
                      <a:r>
                        <a:rPr lang="ru-RU" sz="1200" b="0" i="0" u="none" strike="noStrike">
                          <a:solidFill>
                            <a:srgbClr val="000000"/>
                          </a:solidFill>
                          <a:effectLst/>
                          <a:latin typeface="Times New Roman"/>
                        </a:rPr>
                        <a:t>Замена ламп накаливания на энергосберегающие</a:t>
                      </a:r>
                    </a:p>
                  </a:txBody>
                  <a:tcPr marL="9525" marR="9525" marT="9525" marB="0" anchor="ctr"/>
                </a:tc>
                <a:tc>
                  <a:txBody>
                    <a:bodyPr/>
                    <a:lstStyle/>
                    <a:p>
                      <a:pPr algn="r" fontAlgn="ctr"/>
                      <a:r>
                        <a:rPr lang="ru-RU" sz="1200" b="0" i="0" u="none" strike="noStrike">
                          <a:solidFill>
                            <a:srgbClr val="000000"/>
                          </a:solidFill>
                          <a:effectLst/>
                          <a:latin typeface="Times New Roman"/>
                        </a:rPr>
                        <a:t>120 000,00</a:t>
                      </a:r>
                    </a:p>
                  </a:txBody>
                  <a:tcPr marL="9525" marR="9525" marT="9525" marB="0" anchor="ctr"/>
                </a:tc>
                <a:tc>
                  <a:txBody>
                    <a:bodyPr/>
                    <a:lstStyle/>
                    <a:p>
                      <a:pPr algn="r" fontAlgn="ctr"/>
                      <a:r>
                        <a:rPr lang="ru-RU" sz="1200" b="0" i="0" u="none" strike="noStrike">
                          <a:solidFill>
                            <a:srgbClr val="000000"/>
                          </a:solidFill>
                          <a:effectLst/>
                          <a:latin typeface="Times New Roman"/>
                        </a:rPr>
                        <a:t>120 000,00</a:t>
                      </a:r>
                    </a:p>
                  </a:txBody>
                  <a:tcPr marL="9525" marR="9525" marT="9525" marB="0" anchor="ctr"/>
                </a:tc>
                <a:tc>
                  <a:txBody>
                    <a:bodyPr/>
                    <a:lstStyle/>
                    <a:p>
                      <a:pPr algn="r" fontAlgn="ctr"/>
                      <a:r>
                        <a:rPr lang="ru-RU" sz="1200" b="0" i="0" u="none" strike="noStrike">
                          <a:solidFill>
                            <a:srgbClr val="000000"/>
                          </a:solidFill>
                          <a:effectLst/>
                          <a:latin typeface="Times New Roman"/>
                        </a:rPr>
                        <a:t>120 000,00</a:t>
                      </a:r>
                    </a:p>
                  </a:txBody>
                  <a:tcPr marL="9525" marR="9525" marT="9525" marB="0" anchor="ctr"/>
                </a:tc>
              </a:tr>
              <a:tr h="461978">
                <a:tc>
                  <a:txBody>
                    <a:bodyPr/>
                    <a:lstStyle/>
                    <a:p>
                      <a:pPr algn="l" fontAlgn="ctr"/>
                      <a:r>
                        <a:rPr lang="ru-RU" sz="1200" b="1" i="0" u="none" strike="noStrike">
                          <a:solidFill>
                            <a:srgbClr val="000000"/>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r" fontAlgn="ctr"/>
                      <a:r>
                        <a:rPr lang="ru-RU" sz="1200" b="1" i="0" u="none" strike="noStrike">
                          <a:solidFill>
                            <a:srgbClr val="000000"/>
                          </a:solidFill>
                          <a:effectLst/>
                          <a:latin typeface="Times New Roman"/>
                        </a:rPr>
                        <a:t>1 140 000,00</a:t>
                      </a:r>
                    </a:p>
                  </a:txBody>
                  <a:tcPr marL="9525" marR="9525" marT="9525" marB="0" anchor="ctr"/>
                </a:tc>
                <a:tc>
                  <a:txBody>
                    <a:bodyPr/>
                    <a:lstStyle/>
                    <a:p>
                      <a:pPr algn="r" fontAlgn="ctr"/>
                      <a:r>
                        <a:rPr lang="ru-RU" sz="1200" b="1" i="0" u="none" strike="noStrike">
                          <a:solidFill>
                            <a:srgbClr val="000000"/>
                          </a:solidFill>
                          <a:effectLst/>
                          <a:latin typeface="Times New Roman"/>
                        </a:rPr>
                        <a:t>1 390 000,00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1 490 000,00</a:t>
                      </a:r>
                    </a:p>
                  </a:txBody>
                  <a:tcPr marL="9525" marR="9525" marT="9525" marB="0" anchor="ctr"/>
                </a:tc>
              </a:tr>
              <a:tr h="489769">
                <a:tc>
                  <a:txBody>
                    <a:bodyPr/>
                    <a:lstStyle/>
                    <a:p>
                      <a:pPr algn="l" fontAlgn="ctr"/>
                      <a:r>
                        <a:rPr lang="ru-RU" sz="1200" b="0" i="0" u="none" strike="noStrike">
                          <a:solidFill>
                            <a:srgbClr val="000000"/>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r" fontAlgn="ctr"/>
                      <a:r>
                        <a:rPr lang="ru-RU" sz="1200" b="0" i="0" u="none" strike="noStrike">
                          <a:solidFill>
                            <a:srgbClr val="000000"/>
                          </a:solidFill>
                          <a:effectLst/>
                          <a:latin typeface="Times New Roman"/>
                        </a:rPr>
                        <a:t>1 090 000,00</a:t>
                      </a:r>
                    </a:p>
                  </a:txBody>
                  <a:tcPr marL="9525" marR="9525" marT="9525" marB="0" anchor="ctr"/>
                </a:tc>
                <a:tc>
                  <a:txBody>
                    <a:bodyPr/>
                    <a:lstStyle/>
                    <a:p>
                      <a:pPr algn="r" fontAlgn="ctr"/>
                      <a:r>
                        <a:rPr lang="ru-RU" sz="1200" b="0" i="0" u="none" strike="noStrike">
                          <a:solidFill>
                            <a:srgbClr val="000000"/>
                          </a:solidFill>
                          <a:effectLst/>
                          <a:latin typeface="Times New Roman"/>
                        </a:rPr>
                        <a:t>1 090 000,00</a:t>
                      </a:r>
                    </a:p>
                  </a:txBody>
                  <a:tcPr marL="9525" marR="9525" marT="9525" marB="0" anchor="ctr"/>
                </a:tc>
                <a:tc>
                  <a:txBody>
                    <a:bodyPr/>
                    <a:lstStyle/>
                    <a:p>
                      <a:pPr algn="r" fontAlgn="ctr"/>
                      <a:r>
                        <a:rPr lang="ru-RU" sz="1200" b="0" i="0" u="none" strike="noStrike">
                          <a:solidFill>
                            <a:srgbClr val="000000"/>
                          </a:solidFill>
                          <a:effectLst/>
                          <a:latin typeface="Times New Roman"/>
                        </a:rPr>
                        <a:t>1 190 000,00</a:t>
                      </a:r>
                    </a:p>
                  </a:txBody>
                  <a:tcPr marL="9525" marR="9525" marT="9525" marB="0" anchor="ctr"/>
                </a:tc>
              </a:tr>
              <a:tr h="168828">
                <a:tc>
                  <a:txBody>
                    <a:bodyPr/>
                    <a:lstStyle/>
                    <a:p>
                      <a:pPr algn="l" fontAlgn="ctr"/>
                      <a:r>
                        <a:rPr lang="ru-RU" sz="1200" b="0" i="0" u="none" strike="noStrike">
                          <a:solidFill>
                            <a:srgbClr val="000000"/>
                          </a:solidFill>
                          <a:effectLst/>
                          <a:latin typeface="Times New Roman"/>
                        </a:rPr>
                        <a:t>Актуализация схем теплоснабжения, водоснабжения и водоотведения</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r>
              <a:tr h="168828">
                <a:tc>
                  <a:txBody>
                    <a:bodyPr/>
                    <a:lstStyle/>
                    <a:p>
                      <a:pPr algn="l" fontAlgn="ctr"/>
                      <a:r>
                        <a:rPr lang="ru-RU" sz="1200" b="0" i="0" u="none" strike="noStrike" dirty="0">
                          <a:solidFill>
                            <a:srgbClr val="000000"/>
                          </a:solidFill>
                          <a:effectLst/>
                          <a:latin typeface="Times New Roman"/>
                        </a:rPr>
                        <a:t>Реконструкция коммунальной инфраструктуры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250 000,00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250 000,00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87763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r>
              <a:rPr lang="ru-RU" sz="1400" b="1" dirty="0" smtClean="0">
                <a:latin typeface="Times New Roman" panose="02020603050405020304" pitchFamily="18" charset="0"/>
                <a:cs typeface="Times New Roman" panose="02020603050405020304" pitchFamily="18" charset="0"/>
              </a:rPr>
              <a:t>».</a:t>
            </a:r>
          </a:p>
          <a:p>
            <a:pPr algn="just">
              <a:lnSpc>
                <a:spcPct val="100000"/>
              </a:lnSpc>
            </a:pPr>
            <a:r>
              <a:rPr lang="ru-RU" sz="14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качества и надежности предоставления жилищно-коммунальных и бытовых услуг.</a:t>
            </a:r>
          </a:p>
          <a:p>
            <a:r>
              <a:rPr lang="ru-RU" sz="1400" b="1" dirty="0">
                <a:latin typeface="Times New Roman" panose="02020603050405020304" pitchFamily="18" charset="0"/>
                <a:cs typeface="Times New Roman" panose="02020603050405020304" pitchFamily="18" charset="0"/>
              </a:rPr>
              <a:t>2. Создание комфортных условий гражданам, проживающим на селе, создание условий для активизации процессов обновления коммунальной </a:t>
            </a:r>
            <a:r>
              <a:rPr lang="ru-RU" sz="1400" b="1" dirty="0" smtClean="0">
                <a:latin typeface="Times New Roman" panose="02020603050405020304" pitchFamily="18" charset="0"/>
                <a:cs typeface="Times New Roman" panose="02020603050405020304" pitchFamily="18" charset="0"/>
              </a:rPr>
              <a:t>инфраструктуры.</a:t>
            </a:r>
            <a:endParaRPr lang="ru-RU" sz="1400" b="1"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2939512"/>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940121127"/>
              </p:ext>
            </p:extLst>
          </p:nvPr>
        </p:nvGraphicFramePr>
        <p:xfrm>
          <a:off x="396000" y="3245872"/>
          <a:ext cx="8352001" cy="1596240"/>
        </p:xfrm>
        <a:graphic>
          <a:graphicData uri="http://schemas.openxmlformats.org/drawingml/2006/table">
            <a:tbl>
              <a:tblPr/>
              <a:tblGrid>
                <a:gridCol w="3311904"/>
                <a:gridCol w="826901"/>
                <a:gridCol w="665242"/>
                <a:gridCol w="591325"/>
                <a:gridCol w="521535"/>
                <a:gridCol w="640856"/>
                <a:gridCol w="640856"/>
                <a:gridCol w="640856"/>
                <a:gridCol w="512526"/>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2019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2020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2021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2022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2023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2025 год</a:t>
                      </a: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a:t>
                      </a: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энергосбережение </a:t>
                      </a:r>
                      <a:r>
                        <a:rPr lang="ru-RU" sz="1200" b="1" strike="noStrike" spc="-1" dirty="0">
                          <a:latin typeface="Times New Roman" panose="02020603050405020304" pitchFamily="18" charset="0"/>
                          <a:cs typeface="Times New Roman" panose="02020603050405020304" pitchFamily="18" charset="0"/>
                        </a:rPr>
                        <a:t>и повышение </a:t>
                      </a:r>
                      <a:r>
                        <a:rPr lang="ru-RU" sz="1200" b="1" strike="noStrike" spc="-1" dirty="0" err="1">
                          <a:latin typeface="Times New Roman" panose="02020603050405020304" pitchFamily="18" charset="0"/>
                          <a:cs typeface="Times New Roman" panose="02020603050405020304" pitchFamily="18" charset="0"/>
                        </a:rPr>
                        <a:t>энергоэффективности</a:t>
                      </a:r>
                      <a:r>
                        <a:rPr lang="ru-RU" sz="1200" b="1"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a:txBody>
                    <a:bodyPr/>
                    <a:lstStyle/>
                    <a:p>
                      <a:pPr algn="ctr">
                        <a:spcAft>
                          <a:spcPts val="0"/>
                        </a:spcAft>
                      </a:pPr>
                      <a:r>
                        <a:rPr lang="ru-RU" sz="1200" dirty="0">
                          <a:effectLst/>
                          <a:latin typeface="Times New Roman"/>
                          <a:ea typeface="Times New Roman"/>
                        </a:rPr>
                        <a:t>Доля тепловых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32,7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26,59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10,4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8,4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6,4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4,4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pPr algn="ctr">
                        <a:spcAft>
                          <a:spcPts val="0"/>
                        </a:spcAft>
                      </a:pPr>
                      <a:r>
                        <a:rPr lang="ru-RU" sz="1200" dirty="0">
                          <a:effectLst/>
                          <a:latin typeface="Times New Roman"/>
                          <a:ea typeface="Times New Roman"/>
                        </a:rPr>
                        <a:t>Доля уличных водопроводных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4,8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3,26</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2,54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2,18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dirty="0">
                          <a:effectLst/>
                          <a:latin typeface="Times New Roman"/>
                          <a:ea typeface="Times New Roman"/>
                        </a:rPr>
                        <a:t>1,82</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7" name="TextShape 3"/>
          <p:cNvSpPr txBox="1"/>
          <p:nvPr/>
        </p:nvSpPr>
        <p:spPr>
          <a:xfrm>
            <a:off x="899592" y="5229200"/>
            <a:ext cx="3096344" cy="1152128"/>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2493323920"/>
              </p:ext>
            </p:extLst>
          </p:nvPr>
        </p:nvGraphicFramePr>
        <p:xfrm>
          <a:off x="4264936" y="4977160"/>
          <a:ext cx="4416152" cy="18808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1115616" y="4712384"/>
            <a:ext cx="6264696" cy="288032"/>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510607881"/>
              </p:ext>
            </p:extLst>
          </p:nvPr>
        </p:nvGraphicFramePr>
        <p:xfrm>
          <a:off x="1763688" y="5157192"/>
          <a:ext cx="5400600" cy="1584176"/>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3800577387"/>
              </p:ext>
            </p:extLst>
          </p:nvPr>
        </p:nvGraphicFramePr>
        <p:xfrm>
          <a:off x="107504" y="836713"/>
          <a:ext cx="8928992" cy="3665220"/>
        </p:xfrm>
        <a:graphic>
          <a:graphicData uri="http://schemas.openxmlformats.org/drawingml/2006/table">
            <a:tbl>
              <a:tblPr/>
              <a:tblGrid>
                <a:gridCol w="6120680"/>
                <a:gridCol w="936104"/>
                <a:gridCol w="936104"/>
                <a:gridCol w="936104"/>
              </a:tblGrid>
              <a:tr h="224655">
                <a:tc>
                  <a:txBody>
                    <a:bodyPr/>
                    <a:lstStyle/>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2021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2023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3538">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1" i="0" u="none" strike="noStrike">
                          <a:solidFill>
                            <a:srgbClr val="000000"/>
                          </a:solidFill>
                          <a:effectLst/>
                          <a:latin typeface="Times New Roman"/>
                        </a:rPr>
                        <a:t>24 817 076,85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1" i="0" u="none" strike="noStrike">
                          <a:solidFill>
                            <a:srgbClr val="000000"/>
                          </a:solidFill>
                          <a:effectLst/>
                          <a:latin typeface="Times New Roman"/>
                        </a:rPr>
                        <a:t>17 285 003,28</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1" i="0" u="none" strike="noStrike" dirty="0">
                          <a:solidFill>
                            <a:srgbClr val="000000"/>
                          </a:solidFill>
                          <a:effectLst/>
                          <a:latin typeface="Times New Roman"/>
                        </a:rPr>
                        <a:t>17 037 531,66</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l" fontAlgn="ctr"/>
                      <a:r>
                        <a:rPr lang="ru-RU" sz="1200" b="1" i="0" u="none" strike="noStrike">
                          <a:solidFill>
                            <a:srgbClr val="000000"/>
                          </a:solidFill>
                          <a:effectLst/>
                          <a:latin typeface="Times New Roman"/>
                        </a:rPr>
                        <a:t>Подпрограмма 1 «Развитие структуры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fontAlgn="ctr"/>
                      <a:r>
                        <a:rPr lang="ru-RU" sz="1200" b="1" i="0" u="none" strike="noStrike">
                          <a:solidFill>
                            <a:srgbClr val="000000"/>
                          </a:solidFill>
                          <a:effectLst/>
                          <a:latin typeface="Times New Roman"/>
                        </a:rPr>
                        <a:t>2 649 377,12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1" i="0" u="none" strike="noStrike">
                          <a:solidFill>
                            <a:srgbClr val="000000"/>
                          </a:solidFill>
                          <a:effectLst/>
                          <a:latin typeface="Times New Roman"/>
                        </a:rPr>
                        <a:t>2 072 622,14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1" i="0" u="none" strike="noStrike" dirty="0">
                          <a:solidFill>
                            <a:srgbClr val="000000"/>
                          </a:solidFill>
                          <a:effectLst/>
                          <a:latin typeface="Times New Roman"/>
                        </a:rPr>
                        <a:t>1 825 150,52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l" fontAlgn="ctr"/>
                      <a:r>
                        <a:rPr lang="ru-RU" sz="1200" b="0" i="0" u="none" strike="noStrike">
                          <a:solidFill>
                            <a:srgbClr val="000000"/>
                          </a:solidFill>
                          <a:effectLst/>
                          <a:latin typeface="Times New Roman"/>
                        </a:rPr>
                        <a:t>Проведение инвентаризации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18 205,05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18 205,05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18 205,05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66328">
                <a:tc>
                  <a:txBody>
                    <a:bodyPr/>
                    <a:lstStyle/>
                    <a:p>
                      <a:pPr algn="l" fontAlgn="ctr"/>
                      <a:r>
                        <a:rPr lang="ru-RU" sz="1200" b="0" i="0" u="none" strike="noStrike">
                          <a:solidFill>
                            <a:srgbClr val="000000"/>
                          </a:solidFill>
                          <a:effectLst/>
                          <a:latin typeface="Times New Roman"/>
                        </a:rPr>
                        <a:t>Организация постановки на кадастровый учет объектов недвижимого имущества и земельных участков, находящихся в муниципальной собственности, в том числе выявленных бесхозяйных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138 120,54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120 646,32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120 646,32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l" fontAlgn="ctr"/>
                      <a:r>
                        <a:rPr lang="ru-RU" sz="1200" b="0" i="0" u="none" strike="noStrike">
                          <a:solidFill>
                            <a:srgbClr val="000000"/>
                          </a:solidFill>
                          <a:effectLst/>
                          <a:latin typeface="Times New Roman"/>
                        </a:rPr>
                        <a:t>Проведение приватизации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94 000,00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3538">
                <a:tc>
                  <a:txBody>
                    <a:bodyPr/>
                    <a:lstStyle/>
                    <a:p>
                      <a:pPr algn="l" fontAlgn="ctr"/>
                      <a:r>
                        <a:rPr lang="ru-RU" sz="1200" b="0" i="0" u="none" strike="noStrike">
                          <a:solidFill>
                            <a:srgbClr val="000000"/>
                          </a:solidFill>
                          <a:effectLst/>
                          <a:latin typeface="Times New Roman"/>
                        </a:rPr>
                        <a:t>Приобретение имущества (основных средств, материальных запасов), в муниципальную собственность</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409 206,00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219 700,00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l" fontAlgn="ctr"/>
                      <a:r>
                        <a:rPr lang="ru-RU" sz="1200" b="0" i="0" u="none" strike="noStrike">
                          <a:solidFill>
                            <a:srgbClr val="000000"/>
                          </a:solidFill>
                          <a:effectLst/>
                          <a:latin typeface="Times New Roman"/>
                        </a:rPr>
                        <a:t>Комплексные кадастровые работы</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1 961 103,53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1 614 070,77</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1 486 299,15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l" fontAlgn="ctr"/>
                      <a:r>
                        <a:rPr lang="ru-RU" sz="1200" b="0" i="0" u="none" strike="noStrike">
                          <a:solidFill>
                            <a:srgbClr val="000000"/>
                          </a:solidFill>
                          <a:effectLst/>
                          <a:latin typeface="Times New Roman"/>
                        </a:rPr>
                        <a:t>Актуализация документов территориального планирования ГО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28 742,00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l" fontAlgn="ctr"/>
                      <a:r>
                        <a:rPr lang="ru-RU" sz="1200" b="1" i="0" u="none" strike="noStrike">
                          <a:solidFill>
                            <a:srgbClr val="000000"/>
                          </a:solidFill>
                          <a:effectLst/>
                          <a:latin typeface="Times New Roman"/>
                        </a:rPr>
                        <a:t>Подпрограмма 2 «Использование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1" i="0" u="none" strike="noStrike">
                          <a:solidFill>
                            <a:srgbClr val="000000"/>
                          </a:solidFill>
                          <a:effectLst/>
                          <a:latin typeface="Times New Roman"/>
                        </a:rPr>
                        <a:t>22 167 699,73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1" i="0" u="none" strike="noStrike">
                          <a:solidFill>
                            <a:srgbClr val="000000"/>
                          </a:solidFill>
                          <a:effectLst/>
                          <a:latin typeface="Times New Roman"/>
                        </a:rPr>
                        <a:t>15 212 381,14</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1" i="0" u="none" strike="noStrike" dirty="0">
                          <a:solidFill>
                            <a:srgbClr val="000000"/>
                          </a:solidFill>
                          <a:effectLst/>
                          <a:latin typeface="Times New Roman"/>
                        </a:rPr>
                        <a:t>15 212 381,14</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86718">
                <a:tc>
                  <a:txBody>
                    <a:bodyPr/>
                    <a:lstStyle/>
                    <a:p>
                      <a:pPr algn="l" fontAlgn="ctr"/>
                      <a:r>
                        <a:rPr lang="ru-RU" sz="1200" b="0" i="0" u="none" strike="noStrike">
                          <a:solidFill>
                            <a:srgbClr val="000000"/>
                          </a:solidFill>
                          <a:effectLst/>
                          <a:latin typeface="Times New Roman"/>
                        </a:rPr>
                        <a:t>Предоставление муниципального имущества и земельных участков в аренду, пользование</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12 000,00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12 000,00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12 000,00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313538">
                <a:tc>
                  <a:txBody>
                    <a:bodyPr/>
                    <a:lstStyle/>
                    <a:p>
                      <a:pPr algn="l" fontAlgn="ctr"/>
                      <a:r>
                        <a:rPr lang="ru-RU" sz="1200" b="0" i="0" u="none" strike="noStrike">
                          <a:solidFill>
                            <a:srgbClr val="000000"/>
                          </a:solidFill>
                          <a:effectLst/>
                          <a:latin typeface="Times New Roman"/>
                        </a:rPr>
                        <a:t>Содержание объектов муниципальной собственности, в том числе не переданных пользователям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19 557 030,68</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13538">
                <a:tc>
                  <a:txBody>
                    <a:bodyPr/>
                    <a:lstStyle/>
                    <a:p>
                      <a:pPr algn="l" fontAlgn="ctr"/>
                      <a:r>
                        <a:rPr lang="ru-RU" sz="1200" b="0" i="0" u="none" strike="noStrike" dirty="0">
                          <a:solidFill>
                            <a:srgbClr val="000000"/>
                          </a:solidFill>
                          <a:effectLst/>
                          <a:latin typeface="Times New Roman"/>
                        </a:rPr>
                        <a:t>Проведение мероприятий по капитальному и текущему ремонту объектов недвижимого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2 598 669,05</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800 000,00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dirty="0">
                          <a:solidFill>
                            <a:srgbClr val="000000"/>
                          </a:solidFill>
                          <a:effectLst/>
                          <a:latin typeface="Times New Roman"/>
                        </a:rPr>
                        <a:t>800 000,00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2021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10 474 419,0 тыс</a:t>
            </a:r>
            <a:r>
              <a:rPr lang="ru-RU" b="1" spc="-1" dirty="0">
                <a:solidFill>
                  <a:srgbClr val="7030A0"/>
                </a:solidFill>
                <a:latin typeface="Arial"/>
                <a:ea typeface="Microsoft YaHei"/>
              </a:rPr>
              <a:t>.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2022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2023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a:t>
            </a:r>
            <a:r>
              <a:rPr lang="ru-RU" b="1" spc="-1" dirty="0"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6,5%</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0,02%</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2%</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9358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Эффективное </a:t>
            </a:r>
            <a:r>
              <a:rPr lang="ru-RU" sz="1200" b="1" dirty="0">
                <a:latin typeface="Times New Roman" panose="02020603050405020304" pitchFamily="18" charset="0"/>
                <a:cs typeface="Times New Roman" panose="02020603050405020304" pitchFamily="18" charset="0"/>
              </a:rPr>
              <a:t>управление муниципальным </a:t>
            </a:r>
            <a:r>
              <a:rPr lang="ru-RU" sz="1200" b="1" dirty="0" smtClean="0">
                <a:latin typeface="Times New Roman" panose="02020603050405020304" pitchFamily="18" charset="0"/>
                <a:cs typeface="Times New Roman" panose="02020603050405020304" pitchFamily="18" charset="0"/>
              </a:rPr>
              <a:t>имуществом</a:t>
            </a:r>
          </a:p>
          <a:p>
            <a:pPr>
              <a:lnSpc>
                <a:spcPct val="100000"/>
              </a:lnSpc>
            </a:pP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Совершенствование системы учета муниципального имущества, оптимизация его состава и структуры.</a:t>
            </a:r>
          </a:p>
          <a:p>
            <a:r>
              <a:rPr lang="ru-RU" sz="1200" b="1" dirty="0">
                <a:latin typeface="Times New Roman" panose="02020603050405020304" pitchFamily="18" charset="0"/>
                <a:cs typeface="Times New Roman" panose="02020603050405020304" pitchFamily="18" charset="0"/>
              </a:rPr>
              <a:t>2. Обеспечение эффективности использования и распоряжения муниципальным </a:t>
            </a:r>
            <a:r>
              <a:rPr lang="ru-RU" sz="1200" b="1" dirty="0" smtClean="0">
                <a:latin typeface="Times New Roman" panose="02020603050405020304" pitchFamily="18" charset="0"/>
                <a:cs typeface="Times New Roman" panose="02020603050405020304" pitchFamily="18" charset="0"/>
              </a:rPr>
              <a:t>имуществом.</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04656" y="1700808"/>
            <a:ext cx="8208448" cy="388368"/>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71180779"/>
              </p:ext>
            </p:extLst>
          </p:nvPr>
        </p:nvGraphicFramePr>
        <p:xfrm>
          <a:off x="160303" y="2089176"/>
          <a:ext cx="8876193" cy="4467226"/>
        </p:xfrm>
        <a:graphic>
          <a:graphicData uri="http://schemas.openxmlformats.org/drawingml/2006/table">
            <a:tbl>
              <a:tblPr firstRow="1" bandRow="1">
                <a:tableStyleId>{5C22544A-7EE6-4342-B048-85BDC9FD1C3A}</a:tableStyleId>
              </a:tblPr>
              <a:tblGrid>
                <a:gridCol w="3172734"/>
                <a:gridCol w="751487"/>
                <a:gridCol w="778998"/>
                <a:gridCol w="655922"/>
                <a:gridCol w="801682"/>
                <a:gridCol w="702901"/>
                <a:gridCol w="681823"/>
                <a:gridCol w="655922"/>
                <a:gridCol w="674724"/>
              </a:tblGrid>
              <a:tr h="329911">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 целевого индикатора </a:t>
                      </a:r>
                    </a:p>
                    <a:p>
                      <a:pPr algn="ctr"/>
                      <a:r>
                        <a:rPr lang="ru-RU" sz="1200" b="1" dirty="0" smtClean="0">
                          <a:solidFill>
                            <a:schemeClr val="tx1"/>
                          </a:solidFill>
                          <a:latin typeface="Times New Roman" panose="02020603050405020304" pitchFamily="18" charset="0"/>
                          <a:cs typeface="Times New Roman" panose="02020603050405020304" pitchFamily="18" charset="0"/>
                        </a:rPr>
                        <a:t>и показателя</a:t>
                      </a:r>
                    </a:p>
                    <a:p>
                      <a:pPr algn="ct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Ед. измерения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gridSpan="7">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Значения индикатора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474416">
                <a:tc vMerge="1">
                  <a:txBody>
                    <a:bodyPr/>
                    <a:lstStyle/>
                    <a:p>
                      <a:endParaRPr lang="ru-RU" dirty="0"/>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2019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2020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2021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2022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2023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2024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2025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r>
              <a:tr h="329911">
                <a:tc gridSpan="9">
                  <a:txBody>
                    <a:bodyPr/>
                    <a:lstStyle/>
                    <a:p>
                      <a:pPr algn="ctr"/>
                      <a:r>
                        <a:rPr lang="ru-RU" sz="1200" b="1" dirty="0" smtClean="0">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 имуществом»</a:t>
                      </a:r>
                      <a:endParaRPr lang="ru-RU" sz="1200" b="1" dirty="0">
                        <a:latin typeface="Times New Roman" panose="02020603050405020304" pitchFamily="18" charset="0"/>
                        <a:cs typeface="Times New Roman" panose="02020603050405020304" pitchFamily="18" charset="0"/>
                      </a:endParaRPr>
                    </a:p>
                  </a:txBody>
                  <a:tcPr anchor="ctr">
                    <a:cell3D prstMaterial="dkEdge">
                      <a:bevel prst="convex"/>
                      <a:lightRig rig="flood" dir="t"/>
                    </a:cell3D>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1222817">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Удельный вес объектов недвижимости, на которые зарегистрировано право муниципальной собственности по отношению к общему количеству объектов недвижимости, находящихся в Реестре муниципального имущества</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40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55</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70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1035717">
                <a:tc>
                  <a:txBody>
                    <a:bodyPr/>
                    <a:lstStyle/>
                    <a:p>
                      <a:pPr algn="just">
                        <a:lnSpc>
                          <a:spcPct val="115000"/>
                        </a:lnSpc>
                        <a:spcAft>
                          <a:spcPts val="0"/>
                        </a:spcAft>
                      </a:pPr>
                      <a:r>
                        <a:rPr lang="ru-RU" sz="1200">
                          <a:solidFill>
                            <a:srgbClr val="00000A"/>
                          </a:solidFill>
                          <a:effectLst/>
                          <a:latin typeface="Times New Roman" panose="02020603050405020304" pitchFamily="18" charset="0"/>
                          <a:ea typeface="Times New Roman"/>
                          <a:cs typeface="Times New Roman" panose="02020603050405020304" pitchFamily="18" charset="0"/>
                        </a:rPr>
                        <a:t>Удельный вес земельных участков, на которые зарегистрировано право муниципальной собственности, по отношению к общему количеству земельных участков, находящихся в Реестре муниципального имущества </a:t>
                      </a:r>
                      <a:endParaRPr lang="ru-RU" sz="120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40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50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70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80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90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661516">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Доходы, полученные от использования муниципального имущества и земельных участков</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млн. руб.</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20,6</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21,4</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22,3</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23,2</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747603161"/>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r" fontAlgn="ctr"/>
                      <a:r>
                        <a:rPr lang="ru-RU" sz="1200" b="1" i="0" u="none" strike="noStrike">
                          <a:solidFill>
                            <a:srgbClr val="000000"/>
                          </a:solidFill>
                          <a:effectLst/>
                          <a:latin typeface="Times New Roman"/>
                        </a:rPr>
                        <a:t>13 290 138,80</a:t>
                      </a:r>
                    </a:p>
                  </a:txBody>
                  <a:tcPr marL="9525" marR="9525" marT="9525" marB="0" anchor="ctr"/>
                </a:tc>
                <a:tc>
                  <a:txBody>
                    <a:bodyPr/>
                    <a:lstStyle/>
                    <a:p>
                      <a:pPr algn="r" fontAlgn="ctr"/>
                      <a:r>
                        <a:rPr lang="ru-RU" sz="1200" b="1" i="0" u="none" strike="noStrike">
                          <a:solidFill>
                            <a:srgbClr val="000000"/>
                          </a:solidFill>
                          <a:effectLst/>
                          <a:latin typeface="Times New Roman"/>
                        </a:rPr>
                        <a:t>11 247 070,38</a:t>
                      </a:r>
                    </a:p>
                  </a:txBody>
                  <a:tcPr marL="9525" marR="9525" marT="9525" marB="0" anchor="ctr"/>
                </a:tc>
                <a:tc>
                  <a:txBody>
                    <a:bodyPr/>
                    <a:lstStyle/>
                    <a:p>
                      <a:pPr algn="r" fontAlgn="ctr"/>
                      <a:r>
                        <a:rPr lang="ru-RU" sz="1200" b="1" i="0" u="none" strike="noStrike" dirty="0">
                          <a:solidFill>
                            <a:srgbClr val="000000"/>
                          </a:solidFill>
                          <a:effectLst/>
                          <a:latin typeface="Times New Roman"/>
                        </a:rPr>
                        <a:t>11 101 506,84</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r" fontAlgn="ctr"/>
                      <a:r>
                        <a:rPr lang="ru-RU" sz="1200" b="1" i="0" u="none" strike="noStrike">
                          <a:solidFill>
                            <a:srgbClr val="000000"/>
                          </a:solidFill>
                          <a:effectLst/>
                          <a:latin typeface="Times New Roman"/>
                        </a:rPr>
                        <a:t>4 567 788,81</a:t>
                      </a:r>
                    </a:p>
                  </a:txBody>
                  <a:tcPr marL="9525" marR="9525" marT="9525" marB="0" anchor="ctr"/>
                </a:tc>
                <a:tc>
                  <a:txBody>
                    <a:bodyPr/>
                    <a:lstStyle/>
                    <a:p>
                      <a:pPr algn="r" fontAlgn="ctr"/>
                      <a:r>
                        <a:rPr lang="ru-RU" sz="1200" b="1" i="0" u="none" strike="noStrike">
                          <a:solidFill>
                            <a:srgbClr val="000000"/>
                          </a:solidFill>
                          <a:effectLst/>
                          <a:latin typeface="Times New Roman"/>
                        </a:rPr>
                        <a:t>2 970 412,78</a:t>
                      </a:r>
                    </a:p>
                  </a:txBody>
                  <a:tcPr marL="9525" marR="9525" marT="9525" marB="0" anchor="ctr"/>
                </a:tc>
                <a:tc>
                  <a:txBody>
                    <a:bodyPr/>
                    <a:lstStyle/>
                    <a:p>
                      <a:pPr algn="r" fontAlgn="ctr"/>
                      <a:r>
                        <a:rPr lang="ru-RU" sz="1200" b="1" i="0" u="none" strike="noStrike" dirty="0">
                          <a:solidFill>
                            <a:srgbClr val="000000"/>
                          </a:solidFill>
                          <a:effectLst/>
                          <a:latin typeface="Times New Roman"/>
                        </a:rPr>
                        <a:t>3 101 275,34</a:t>
                      </a:r>
                    </a:p>
                  </a:txBody>
                  <a:tcPr marL="9525" marR="9525" marT="9525" marB="0" anchor="ctr"/>
                </a:tc>
              </a:tr>
              <a:tr h="370840">
                <a:tc>
                  <a:txBody>
                    <a:bodyPr/>
                    <a:lstStyle/>
                    <a:p>
                      <a:pPr algn="l" fontAlgn="ctr"/>
                      <a:r>
                        <a:rPr lang="ru-RU" sz="1200" b="0" i="0" u="none" strike="noStrike">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4 567 788,81</a:t>
                      </a:r>
                    </a:p>
                  </a:txBody>
                  <a:tcPr marL="9525" marR="9525" marT="9525" marB="0" anchor="ctr"/>
                </a:tc>
                <a:tc>
                  <a:txBody>
                    <a:bodyPr/>
                    <a:lstStyle/>
                    <a:p>
                      <a:pPr algn="r" fontAlgn="ctr"/>
                      <a:r>
                        <a:rPr lang="ru-RU" sz="1200" b="0" i="0" u="none" strike="noStrike">
                          <a:solidFill>
                            <a:srgbClr val="000000"/>
                          </a:solidFill>
                          <a:effectLst/>
                          <a:latin typeface="Times New Roman"/>
                        </a:rPr>
                        <a:t>2 970 412,78</a:t>
                      </a:r>
                    </a:p>
                  </a:txBody>
                  <a:tcPr marL="9525" marR="9525" marT="9525" marB="0" anchor="ctr"/>
                </a:tc>
                <a:tc>
                  <a:txBody>
                    <a:bodyPr/>
                    <a:lstStyle/>
                    <a:p>
                      <a:pPr algn="r" fontAlgn="ctr"/>
                      <a:r>
                        <a:rPr lang="ru-RU" sz="1200" b="0" i="0" u="none" strike="noStrike">
                          <a:solidFill>
                            <a:srgbClr val="000000"/>
                          </a:solidFill>
                          <a:effectLst/>
                          <a:latin typeface="Times New Roman"/>
                        </a:rPr>
                        <a:t>3 101 275,34</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r" fontAlgn="ctr"/>
                      <a:r>
                        <a:rPr lang="ru-RU" sz="1200" b="1" i="0" u="none" strike="noStrike">
                          <a:solidFill>
                            <a:srgbClr val="000000"/>
                          </a:solidFill>
                          <a:effectLst/>
                          <a:latin typeface="Times New Roman"/>
                        </a:rPr>
                        <a:t>8 722 349,99</a:t>
                      </a:r>
                    </a:p>
                  </a:txBody>
                  <a:tcPr marL="9525" marR="9525" marT="9525" marB="0" anchor="ctr"/>
                </a:tc>
                <a:tc>
                  <a:txBody>
                    <a:bodyPr/>
                    <a:lstStyle/>
                    <a:p>
                      <a:pPr algn="r" fontAlgn="ctr"/>
                      <a:r>
                        <a:rPr lang="ru-RU" sz="1200" b="1" i="0" u="none" strike="noStrike">
                          <a:solidFill>
                            <a:srgbClr val="000000"/>
                          </a:solidFill>
                          <a:effectLst/>
                          <a:latin typeface="Times New Roman"/>
                        </a:rPr>
                        <a:t>8 276 657,60</a:t>
                      </a:r>
                    </a:p>
                  </a:txBody>
                  <a:tcPr marL="9525" marR="9525" marT="9525" marB="0" anchor="ctr"/>
                </a:tc>
                <a:tc>
                  <a:txBody>
                    <a:bodyPr/>
                    <a:lstStyle/>
                    <a:p>
                      <a:pPr algn="r" fontAlgn="ctr"/>
                      <a:r>
                        <a:rPr lang="ru-RU" sz="1200" b="1" i="0" u="none" strike="noStrike" dirty="0">
                          <a:solidFill>
                            <a:srgbClr val="000000"/>
                          </a:solidFill>
                          <a:effectLst/>
                          <a:latin typeface="Times New Roman"/>
                        </a:rPr>
                        <a:t>8 000 231,50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r" fontAlgn="ctr"/>
                      <a:r>
                        <a:rPr lang="ru-RU" sz="1200" b="0" i="0" u="none" strike="noStrike">
                          <a:solidFill>
                            <a:srgbClr val="000000"/>
                          </a:solidFill>
                          <a:effectLst/>
                          <a:latin typeface="Times New Roman"/>
                        </a:rPr>
                        <a:t>8 722 349,99</a:t>
                      </a:r>
                    </a:p>
                  </a:txBody>
                  <a:tcPr marL="9525" marR="9525" marT="9525" marB="0" anchor="ctr"/>
                </a:tc>
                <a:tc>
                  <a:txBody>
                    <a:bodyPr/>
                    <a:lstStyle/>
                    <a:p>
                      <a:pPr algn="r" fontAlgn="ctr"/>
                      <a:r>
                        <a:rPr lang="ru-RU" sz="1200" b="0" i="0" u="none" strike="noStrike">
                          <a:solidFill>
                            <a:srgbClr val="000000"/>
                          </a:solidFill>
                          <a:effectLst/>
                          <a:latin typeface="Times New Roman"/>
                        </a:rPr>
                        <a:t>8 276 657,60</a:t>
                      </a:r>
                    </a:p>
                  </a:txBody>
                  <a:tcPr marL="9525" marR="9525" marT="9525" marB="0" anchor="ctr"/>
                </a:tc>
                <a:tc>
                  <a:txBody>
                    <a:bodyPr/>
                    <a:lstStyle/>
                    <a:p>
                      <a:pPr algn="r" fontAlgn="ctr"/>
                      <a:r>
                        <a:rPr lang="ru-RU" sz="1200" b="0" i="0" u="none" strike="noStrike" dirty="0">
                          <a:solidFill>
                            <a:srgbClr val="000000"/>
                          </a:solidFill>
                          <a:effectLst/>
                          <a:latin typeface="Times New Roman"/>
                        </a:rPr>
                        <a:t>8 000 231,50</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4185380206"/>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1900121563"/>
              </p:ext>
            </p:extLst>
          </p:nvPr>
        </p:nvGraphicFramePr>
        <p:xfrm>
          <a:off x="108000" y="1484784"/>
          <a:ext cx="8856487" cy="5184576"/>
        </p:xfrm>
        <a:graphic>
          <a:graphicData uri="http://schemas.openxmlformats.org/drawingml/2006/table">
            <a:tbl>
              <a:tblPr>
                <a:tableStyleId>{3C2FFA5D-87B4-456A-9821-1D502468CF0F}</a:tableStyleId>
              </a:tblPr>
              <a:tblGrid>
                <a:gridCol w="4896048"/>
                <a:gridCol w="720080"/>
                <a:gridCol w="504056"/>
                <a:gridCol w="432048"/>
                <a:gridCol w="432048"/>
                <a:gridCol w="473212"/>
                <a:gridCol w="462892"/>
                <a:gridCol w="432048"/>
                <a:gridCol w="504055"/>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relaxedInset"/>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2019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2020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2021 год</a:t>
                      </a:r>
                    </a:p>
                  </a:txBody>
                  <a:tcPr marL="49530" marR="6858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2022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2023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2024 год</a:t>
                      </a:r>
                    </a:p>
                  </a:txBody>
                  <a:tcPr marL="0" marR="6350" marT="0" marB="0" anchor="ctr">
                    <a:cell3D prstMaterial="dkEdge">
                      <a:bevel prst="relaxedInset"/>
                      <a:lightRig rig="flood" dir="t"/>
                    </a:cell3D>
                  </a:tcPr>
                </a:tc>
                <a:tc>
                  <a:txBody>
                    <a:bodyPr/>
                    <a:lstStyle/>
                    <a:p>
                      <a:pPr marR="83820" algn="ctr" fontAlgn="base">
                        <a:spcAft>
                          <a:spcPts val="0"/>
                        </a:spcAft>
                        <a:tabLst>
                          <a:tab pos="534035" algn="l"/>
                        </a:tabLst>
                      </a:pPr>
                      <a:r>
                        <a:rPr lang="ru-RU" sz="1200" b="1" dirty="0">
                          <a:solidFill>
                            <a:srgbClr val="00000A"/>
                          </a:solidFill>
                          <a:effectLst/>
                          <a:latin typeface="Times New Roman"/>
                          <a:ea typeface="Times New Roman"/>
                        </a:rPr>
                        <a:t>2025 год</a:t>
                      </a:r>
                    </a:p>
                  </a:txBody>
                  <a:tcPr marL="0" marR="6350" marT="0" marB="0" anchor="ctr">
                    <a:cell3D prstMaterial="dkEdge">
                      <a:bevel prst="relaxedInset"/>
                      <a:lightRig rig="flood" dir="t"/>
                    </a:cell3D>
                  </a:tcPr>
                </a:tc>
              </a:tr>
              <a:tr h="440336">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relaxedInset"/>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a:tc>
              </a:tr>
              <a:tr h="542624">
                <a:tc>
                  <a:txBody>
                    <a:bodyPr/>
                    <a:lstStyle/>
                    <a:p>
                      <a:pPr algn="ctr"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a:solidFill>
                            <a:srgbClr val="00000A"/>
                          </a:solidFill>
                          <a:effectLst/>
                          <a:latin typeface="Times New Roman"/>
                          <a:ea typeface="Times New Roman"/>
                        </a:rPr>
                        <a:t>муниципального образования</a:t>
                      </a:r>
                      <a:r>
                        <a:rPr lang="ru-RU" sz="1200" dirty="0">
                          <a:solidFill>
                            <a:srgbClr val="000000"/>
                          </a:solidFill>
                          <a:effectLst/>
                          <a:latin typeface="Times New Roman"/>
                          <a:ea typeface="Times New Roman"/>
                        </a:rPr>
                        <a:t> городского округа «Вуктыл»,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r>
              <a:tr h="610199">
                <a:tc>
                  <a:txBody>
                    <a:bodyPr/>
                    <a:lstStyle/>
                    <a:p>
                      <a:pPr algn="ctr" fontAlgn="base">
                        <a:spcAft>
                          <a:spcPts val="0"/>
                        </a:spcAft>
                      </a:pPr>
                      <a:r>
                        <a:rPr lang="ru-RU" sz="1200" dirty="0">
                          <a:solidFill>
                            <a:srgbClr val="000000"/>
                          </a:solidFill>
                          <a:effectLst/>
                          <a:latin typeface="Times New Roman"/>
                          <a:ea typeface="Times New Roman"/>
                        </a:rPr>
                        <a:t>Доля налоговых и неналоговых доходов бюджета муниципального образования городского округа «Вуктыл» (за исключением поступлений налоговых доходов по дополнительным нормативам отчислений) в общем объеме доходов муниципального образования (без учета субвенций)</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35,1</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37,1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r>
              <a:tr h="735768">
                <a:tc>
                  <a:txBody>
                    <a:bodyPr/>
                    <a:lstStyle/>
                    <a:p>
                      <a:pPr algn="ctr" fontAlgn="base">
                        <a:spcAft>
                          <a:spcPts val="0"/>
                        </a:spcAft>
                      </a:pPr>
                      <a:r>
                        <a:rPr lang="ru-RU" sz="1200">
                          <a:solidFill>
                            <a:srgbClr val="00000A"/>
                          </a:solidFill>
                          <a:effectLst/>
                          <a:latin typeface="Times New Roman"/>
                          <a:ea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12,4</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18,4</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17,9</a:t>
                      </a:r>
                    </a:p>
                  </a:txBody>
                  <a:tcPr marL="11430" marR="17780" marT="0" marB="0" anchor="ctr">
                    <a:cell3D prstMaterial="dkEdge">
                      <a:bevel prst="relaxedInset"/>
                      <a:lightRig rig="flood" dir="t"/>
                    </a:cell3D>
                  </a:tcPr>
                </a:tc>
              </a:tr>
              <a:tr h="576064">
                <a:tc>
                  <a:txBody>
                    <a:bodyPr/>
                    <a:lstStyle/>
                    <a:p>
                      <a:pPr algn="ctr" fontAlgn="base">
                        <a:spcAft>
                          <a:spcPts val="0"/>
                        </a:spcAft>
                      </a:pPr>
                      <a:r>
                        <a:rPr lang="ru-RU" sz="1200">
                          <a:solidFill>
                            <a:srgbClr val="000000"/>
                          </a:solidFill>
                          <a:effectLst/>
                          <a:latin typeface="Times New Roman"/>
                          <a:ea typeface="Times New Roman"/>
                        </a:rPr>
                        <a:t>Расходы бюджета муниципального образования городского округа «Вуктыл» на содержание работников органов местного самоуправления в расчете на одного жителя муниципального образования </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7,8</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6,9</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7,1</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r>
              <a:tr h="720080">
                <a:tc>
                  <a:txBody>
                    <a:bodyPr/>
                    <a:lstStyle/>
                    <a:p>
                      <a:pPr algn="ctr" fontAlgn="base">
                        <a:spcAft>
                          <a:spcPts val="0"/>
                        </a:spcAft>
                      </a:pPr>
                      <a:r>
                        <a:rPr lang="ru-RU" sz="1200">
                          <a:solidFill>
                            <a:srgbClr val="000000"/>
                          </a:solidFill>
                          <a:effectLst/>
                          <a:latin typeface="Times New Roman"/>
                          <a:ea typeface="Times New Roman"/>
                        </a:rPr>
                        <a:t>Налоговые и неналоговые доходы бюджета муниципального образования городского округа «Вуктыл» (за исключением поступлений налоговых доходов по дополнительным нормативам отчислений) в расчете на одного жителя  муниципального образования городского округа «Вуктыл»</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14,7</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13,9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r>
              <a:tr h="780648">
                <a:tc>
                  <a:txBody>
                    <a:bodyPr/>
                    <a:lstStyle/>
                    <a:p>
                      <a:pPr algn="ctr" fontAlgn="base">
                        <a:spcAft>
                          <a:spcPts val="0"/>
                        </a:spcAft>
                      </a:pPr>
                      <a:r>
                        <a:rPr lang="ru-RU" sz="1200" dirty="0">
                          <a:solidFill>
                            <a:srgbClr val="000000"/>
                          </a:solidFill>
                          <a:effectLst/>
                          <a:latin typeface="Times New Roman"/>
                          <a:ea typeface="Times New Roman"/>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1,6</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1,5</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1,0</a:t>
                      </a:r>
                    </a:p>
                  </a:txBody>
                  <a:tcPr marL="11430" marR="17780" marT="0" marB="0" anchor="ctr">
                    <a:cell3D prstMaterial="dkEdge">
                      <a:bevel prst="relaxedInset"/>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Повышение уровня благоустройства территории городского округа «Вуктыл»</a:t>
            </a:r>
          </a:p>
        </p:txBody>
      </p:sp>
      <p:sp>
        <p:nvSpPr>
          <p:cNvPr id="5" name="Прямоугольник 4"/>
          <p:cNvSpPr/>
          <p:nvPr/>
        </p:nvSpPr>
        <p:spPr>
          <a:xfrm>
            <a:off x="420496" y="1276713"/>
            <a:ext cx="8417632" cy="830997"/>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1.Повышение </a:t>
            </a:r>
            <a:r>
              <a:rPr lang="ru-RU" sz="1200" b="1" dirty="0">
                <a:latin typeface="Times New Roman" panose="02020603050405020304" pitchFamily="18" charset="0"/>
                <a:cs typeface="Times New Roman" panose="02020603050405020304" pitchFamily="18" charset="0"/>
              </a:rPr>
              <a:t>уровня благоустройства дворовых и особо посещаемых муниципальных территорий городского округа «Вуктыл».</a:t>
            </a:r>
          </a:p>
          <a:p>
            <a:pPr algn="just"/>
            <a:r>
              <a:rPr lang="ru-RU" sz="1200" b="1" dirty="0" smtClean="0">
                <a:latin typeface="Times New Roman" panose="02020603050405020304" pitchFamily="18" charset="0"/>
                <a:cs typeface="Times New Roman" panose="02020603050405020304" pitchFamily="18" charset="0"/>
              </a:rPr>
              <a:t>2.Внедрение </a:t>
            </a:r>
            <a:r>
              <a:rPr lang="ru-RU" sz="1200" b="1" dirty="0">
                <a:latin typeface="Times New Roman" panose="02020603050405020304" pitchFamily="18" charset="0"/>
                <a:cs typeface="Times New Roman" panose="02020603050405020304" pitchFamily="18" charset="0"/>
              </a:rPr>
              <a:t>единых подходов и современных механизмов </a:t>
            </a:r>
            <a:r>
              <a:rPr lang="ru-RU" sz="1200" b="1" dirty="0" smtClean="0">
                <a:latin typeface="Times New Roman" panose="02020603050405020304" pitchFamily="18" charset="0"/>
                <a:cs typeface="Times New Roman" panose="02020603050405020304" pitchFamily="18" charset="0"/>
              </a:rPr>
              <a:t>реализации </a:t>
            </a:r>
            <a:r>
              <a:rPr lang="ru-RU" sz="1200" b="1" dirty="0">
                <a:latin typeface="Times New Roman" panose="02020603050405020304" pitchFamily="18" charset="0"/>
                <a:cs typeface="Times New Roman" panose="02020603050405020304" pitchFamily="18" charset="0"/>
              </a:rPr>
              <a:t>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276229931"/>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702230763"/>
              </p:ext>
            </p:extLst>
          </p:nvPr>
        </p:nvGraphicFramePr>
        <p:xfrm>
          <a:off x="181712" y="2492896"/>
          <a:ext cx="8784976" cy="148780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dirty="0">
                          <a:solidFill>
                            <a:srgbClr val="000000"/>
                          </a:solidFill>
                          <a:effectLst/>
                          <a:latin typeface="Times New Roman"/>
                        </a:rPr>
                        <a:t>5 </a:t>
                      </a:r>
                      <a:r>
                        <a:rPr lang="ru-RU" sz="1200" b="1" i="0" u="none" strike="noStrike" dirty="0" smtClean="0">
                          <a:solidFill>
                            <a:srgbClr val="000000"/>
                          </a:solidFill>
                          <a:effectLst/>
                          <a:latin typeface="Times New Roman"/>
                        </a:rPr>
                        <a:t>389 404,45</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dirty="0">
                          <a:solidFill>
                            <a:srgbClr val="000000"/>
                          </a:solidFill>
                          <a:effectLst/>
                          <a:latin typeface="Times New Roman"/>
                        </a:rPr>
                        <a:t>6 118 618,89</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5 389 404,45</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dirty="0">
                          <a:solidFill>
                            <a:srgbClr val="000000"/>
                          </a:solidFill>
                          <a:effectLst/>
                          <a:latin typeface="Times New Roman"/>
                        </a:rPr>
                        <a:t>6 118 618,89</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Благоустройство наиболее посещаемых муниципальных территорий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5 </a:t>
                      </a:r>
                      <a:r>
                        <a:rPr lang="ru-RU" sz="1200" b="0" i="0" u="none" strike="noStrike" dirty="0" smtClean="0">
                          <a:solidFill>
                            <a:srgbClr val="000000"/>
                          </a:solidFill>
                          <a:effectLst/>
                          <a:latin typeface="Times New Roman"/>
                        </a:rPr>
                        <a:t>389</a:t>
                      </a:r>
                      <a:r>
                        <a:rPr lang="ru-RU" sz="1200" b="0" i="0" u="none" strike="noStrike" baseline="0" dirty="0" smtClean="0">
                          <a:solidFill>
                            <a:srgbClr val="000000"/>
                          </a:solidFill>
                          <a:effectLst/>
                          <a:latin typeface="Times New Roman"/>
                        </a:rPr>
                        <a:t> 404,45</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5 342 204,45</a:t>
                      </a:r>
                    </a:p>
                  </a:txBody>
                  <a:tcPr marL="9525" marR="9525" marT="9525" marB="0" anchor="ctr"/>
                </a:tc>
                <a:tc>
                  <a:txBody>
                    <a:bodyPr/>
                    <a:lstStyle/>
                    <a:p>
                      <a:pPr algn="ctr" fontAlgn="ctr"/>
                      <a:r>
                        <a:rPr lang="ru-RU" sz="1200" b="0" i="0" u="none" strike="noStrike" dirty="0">
                          <a:solidFill>
                            <a:srgbClr val="000000"/>
                          </a:solidFill>
                          <a:effectLst/>
                          <a:latin typeface="Times New Roman"/>
                        </a:rPr>
                        <a:t>6 118 618,89</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62154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1985417784"/>
              </p:ext>
            </p:extLst>
          </p:nvPr>
        </p:nvGraphicFramePr>
        <p:xfrm>
          <a:off x="74080" y="927900"/>
          <a:ext cx="8995839" cy="5764001"/>
        </p:xfrm>
        <a:graphic>
          <a:graphicData uri="http://schemas.openxmlformats.org/drawingml/2006/table">
            <a:tbl>
              <a:tblPr/>
              <a:tblGrid>
                <a:gridCol w="3515073"/>
                <a:gridCol w="521682"/>
                <a:gridCol w="729847"/>
                <a:gridCol w="695671"/>
                <a:gridCol w="662758"/>
                <a:gridCol w="717702"/>
                <a:gridCol w="717702"/>
                <a:gridCol w="717702"/>
                <a:gridCol w="717702"/>
              </a:tblGrid>
              <a:tr h="340860">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a:t>
                      </a:r>
                      <a:r>
                        <a:rPr lang="ru-RU" sz="11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a:spcAft>
                          <a:spcPts val="0"/>
                        </a:spcAft>
                      </a:pPr>
                      <a:r>
                        <a:rPr lang="ru-RU" sz="1000">
                          <a:effectLst/>
                          <a:latin typeface="Times New Roman"/>
                          <a:ea typeface="Times New Roman"/>
                        </a:rPr>
                        <a:t>Количество благоустроенных дворовых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27</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39</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a:spcAft>
                          <a:spcPts val="0"/>
                        </a:spcAft>
                      </a:pPr>
                      <a:r>
                        <a:rPr lang="ru-RU" sz="1000">
                          <a:effectLst/>
                          <a:latin typeface="Times New Roman"/>
                          <a:ea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262810">
                <a:tc>
                  <a:txBody>
                    <a:bodyPr/>
                    <a:lstStyle/>
                    <a:p>
                      <a:pPr>
                        <a:spcAft>
                          <a:spcPts val="0"/>
                        </a:spcAft>
                      </a:pPr>
                      <a:r>
                        <a:rPr lang="ru-RU" sz="1000">
                          <a:effectLst/>
                          <a:latin typeface="Times New Roman"/>
                          <a:ea typeface="Times New Roman"/>
                        </a:rPr>
                        <a:t>Количество благоустроенных муниципальных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91322">
                <a:tc>
                  <a:txBody>
                    <a:bodyPr/>
                    <a:lstStyle/>
                    <a:p>
                      <a:pPr>
                        <a:spcAft>
                          <a:spcPts val="0"/>
                        </a:spcAft>
                      </a:pPr>
                      <a:r>
                        <a:rPr lang="ru-RU" sz="1000" dirty="0">
                          <a:effectLst/>
                          <a:latin typeface="Times New Roman"/>
                          <a:ea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16161">
                <a:tc>
                  <a:txBody>
                    <a:bodyPr/>
                    <a:lstStyle/>
                    <a:p>
                      <a:pPr>
                        <a:spcAft>
                          <a:spcPts val="0"/>
                        </a:spcAft>
                      </a:pPr>
                      <a:r>
                        <a:rPr lang="ru-RU" sz="1000">
                          <a:effectLst/>
                          <a:latin typeface="Times New Roman"/>
                          <a:ea typeface="Times New Roman"/>
                        </a:rPr>
                        <a:t>Уровень актуализации информации, доведенной до граждан о ходе реализации муниципальной программы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1390547">
                <a:tc>
                  <a:txBody>
                    <a:bodyPr/>
                    <a:lstStyle/>
                    <a:p>
                      <a:pPr>
                        <a:spcAft>
                          <a:spcPts val="0"/>
                        </a:spcAft>
                      </a:pPr>
                      <a:r>
                        <a:rPr lang="ru-RU" sz="1000" dirty="0">
                          <a:effectLst/>
                          <a:latin typeface="Times New Roman"/>
                          <a:ea typeface="Times New Roman"/>
                        </a:rPr>
                        <a:t>Реализация мероприятий по благоустройству территорий, дворовых проездов, тротуаров, обустройство освещения установка в том числе общественных территорий (площади, улицы, проезды, набережные, береговые полосы водных объектов общего пользования, скверы, бульвары, пешеходные зоны, парки, иные территории), улично-дорожной сети (ремонт проезжей части, прилегающих к улицам тротуаров, обустройство ограждений, освещения и иные мероприятия), дворовых территорий (ремонт скамеек, урн и иные мероприятия)</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marR="152400" algn="ctr">
                        <a:spcAft>
                          <a:spcPts val="0"/>
                        </a:spcAft>
                      </a:pPr>
                      <a:r>
                        <a:rPr lang="ru-RU" sz="1000" dirty="0">
                          <a:solidFill>
                            <a:srgbClr val="000000"/>
                          </a:solidFill>
                          <a:effectLst/>
                          <a:latin typeface="Times New Roman"/>
                          <a:ea typeface="Times New Roman"/>
                        </a:rPr>
                        <a:t>100</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56219">
                <a:tc>
                  <a:txBody>
                    <a:bodyPr/>
                    <a:lstStyle/>
                    <a:p>
                      <a:pPr>
                        <a:spcAft>
                          <a:spcPts val="0"/>
                        </a:spcAft>
                      </a:pPr>
                      <a:r>
                        <a:rPr lang="ru-RU" sz="1000">
                          <a:effectLst/>
                          <a:latin typeface="Times New Roman"/>
                          <a:ea typeface="Times New Roman"/>
                        </a:rPr>
                        <a:t>Количество приобретенного оборудования имеющего российское происхождение,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701821">
                <a:tc>
                  <a:txBody>
                    <a:bodyPr/>
                    <a:lstStyle/>
                    <a:p>
                      <a:pPr>
                        <a:spcAft>
                          <a:spcPts val="0"/>
                        </a:spcAft>
                      </a:pPr>
                      <a:r>
                        <a:rPr lang="ru-RU" sz="1000" dirty="0">
                          <a:effectLst/>
                          <a:latin typeface="Times New Roman"/>
                          <a:ea typeface="Times New Roman"/>
                        </a:rPr>
                        <a:t>Доля объема закупок оборудования, имеющего российское происхождение, в том числе оборудования,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61683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62068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Муниципальная программа </a:t>
            </a:r>
          </a:p>
          <a:p>
            <a:pPr algn="ctr"/>
            <a:r>
              <a:rPr lang="ru-RU" sz="2000" b="1" spc="-1" dirty="0">
                <a:solidFill>
                  <a:srgbClr val="21409A"/>
                </a:solidFill>
                <a:latin typeface="Times New Roman"/>
              </a:rPr>
              <a:t>            «Обеспечение охраны общественного порядка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         и </a:t>
            </a:r>
            <a:r>
              <a:rPr lang="ru-RU" sz="2000" b="1" spc="-1" dirty="0">
                <a:solidFill>
                  <a:srgbClr val="21409A"/>
                </a:solidFill>
                <a:latin typeface="Times New Roman"/>
              </a:rPr>
              <a:t>профилактики правонарушений</a:t>
            </a:r>
            <a:r>
              <a:rPr lang="ru-RU" sz="2000" b="1" spc="-1" dirty="0" smtClean="0">
                <a:solidFill>
                  <a:srgbClr val="21409A"/>
                </a:solidFill>
                <a:latin typeface="Times New Roman"/>
              </a:rPr>
              <a:t>», руб.</a:t>
            </a:r>
            <a:endParaRPr lang="ru-RU" sz="2000" spc="-1" dirty="0">
              <a:latin typeface="Arial"/>
            </a:endParaRPr>
          </a:p>
        </p:txBody>
      </p:sp>
      <p:graphicFrame>
        <p:nvGraphicFramePr>
          <p:cNvPr id="8" name="Table 2"/>
          <p:cNvGraphicFramePr/>
          <p:nvPr>
            <p:extLst>
              <p:ext uri="{D42A27DB-BD31-4B8C-83A1-F6EECF244321}">
                <p14:modId xmlns:p14="http://schemas.microsoft.com/office/powerpoint/2010/main" val="3606059880"/>
              </p:ext>
            </p:extLst>
          </p:nvPr>
        </p:nvGraphicFramePr>
        <p:xfrm>
          <a:off x="202184" y="1196752"/>
          <a:ext cx="8834312" cy="4053961"/>
        </p:xfrm>
        <a:graphic>
          <a:graphicData uri="http://schemas.openxmlformats.org/drawingml/2006/table">
            <a:tbl>
              <a:tblPr/>
              <a:tblGrid>
                <a:gridCol w="6055778"/>
                <a:gridCol w="926178"/>
                <a:gridCol w="926178"/>
                <a:gridCol w="926178"/>
              </a:tblGrid>
              <a:tr h="251803">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6503">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"Обеспечение охраны общественного порядка и профилактики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1" i="0" u="none" strike="noStrike">
                          <a:solidFill>
                            <a:srgbClr val="000000"/>
                          </a:solidFill>
                          <a:effectLst/>
                          <a:latin typeface="Times New Roman"/>
                        </a:rPr>
                        <a:t>2 048 506,82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1" i="0" u="none" strike="noStrike">
                          <a:solidFill>
                            <a:srgbClr val="000000"/>
                          </a:solidFill>
                          <a:effectLst/>
                          <a:latin typeface="Times New Roman"/>
                        </a:rPr>
                        <a:t>2 065 408,09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1" i="0" u="none" strike="noStrike" dirty="0">
                          <a:solidFill>
                            <a:srgbClr val="000000"/>
                          </a:solidFill>
                          <a:effectLst/>
                          <a:latin typeface="Times New Roman"/>
                        </a:rPr>
                        <a:t>1 988 158,09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89228">
                <a:tc>
                  <a:txBody>
                    <a:bodyPr/>
                    <a:lstStyle/>
                    <a:p>
                      <a:pPr algn="l" fontAlgn="ctr"/>
                      <a:r>
                        <a:rPr lang="ru-RU" sz="1200" b="1" i="0" u="none" strike="noStrike">
                          <a:solidFill>
                            <a:srgbClr val="000000"/>
                          </a:solidFill>
                          <a:effectLst/>
                          <a:latin typeface="Times New Roman"/>
                        </a:rPr>
                        <a:t>Подпрограмма 1 «Профилактика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fontAlgn="ctr"/>
                      <a:r>
                        <a:rPr lang="ru-RU" sz="1200" b="1" i="0" u="none" strike="noStrike">
                          <a:solidFill>
                            <a:srgbClr val="000000"/>
                          </a:solidFill>
                          <a:effectLst/>
                          <a:latin typeface="Times New Roman"/>
                        </a:rPr>
                        <a:t>145 000,00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1" i="0" u="none" strike="noStrike">
                          <a:solidFill>
                            <a:srgbClr val="000000"/>
                          </a:solidFill>
                          <a:effectLst/>
                          <a:latin typeface="Times New Roman"/>
                        </a:rPr>
                        <a:t>175 000,00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1" i="0" u="none" strike="noStrike" dirty="0">
                          <a:solidFill>
                            <a:srgbClr val="000000"/>
                          </a:solidFill>
                          <a:effectLst/>
                          <a:latin typeface="Times New Roman"/>
                        </a:rPr>
                        <a:t>175 000,00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a:solidFill>
                            <a:srgbClr val="000000"/>
                          </a:solidFill>
                          <a:effectLst/>
                          <a:latin typeface="Times New Roman"/>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200" b="0" i="0" u="none" strike="noStrike">
                          <a:solidFill>
                            <a:srgbClr val="000000"/>
                          </a:solidFill>
                          <a:effectLst/>
                          <a:latin typeface="Times New Roman"/>
                        </a:rPr>
                        <a:t>Участие в республиканских соревнованиях юных инспекторов дорожного движения "Безопасное колесо"</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15 000,00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a:solidFill>
                            <a:srgbClr val="000000"/>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120 000,00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6503">
                <a:tc>
                  <a:txBody>
                    <a:bodyPr/>
                    <a:lstStyle/>
                    <a:p>
                      <a:pPr algn="l" fontAlgn="ctr"/>
                      <a:r>
                        <a:rPr lang="ru-RU" sz="1200" b="1" i="0" u="none" strike="noStrike">
                          <a:solidFill>
                            <a:srgbClr val="000000"/>
                          </a:solidFill>
                          <a:effectLst/>
                          <a:latin typeface="Times New Roman"/>
                        </a:rPr>
                        <a:t>Подпрограмма 2 «Профилактика терроризма и экстремизма»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1" i="0" u="none" strike="noStrike">
                          <a:solidFill>
                            <a:srgbClr val="000000"/>
                          </a:solidFill>
                          <a:effectLst/>
                          <a:latin typeface="Times New Roman"/>
                        </a:rPr>
                        <a:t>1 903 506,82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1" i="0" u="none" strike="noStrike">
                          <a:solidFill>
                            <a:srgbClr val="000000"/>
                          </a:solidFill>
                          <a:effectLst/>
                          <a:latin typeface="Times New Roman"/>
                        </a:rPr>
                        <a:t>1 890 408,09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1" i="0" u="none" strike="noStrike" dirty="0">
                          <a:solidFill>
                            <a:srgbClr val="000000"/>
                          </a:solidFill>
                          <a:effectLst/>
                          <a:latin typeface="Times New Roman"/>
                        </a:rPr>
                        <a:t>1 813 158,09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200" b="0" i="0" u="none" strike="noStrike">
                          <a:solidFill>
                            <a:srgbClr val="000000"/>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941 713,64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941 713,64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941 713,64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200" b="0" i="0" u="none" strike="noStrike" dirty="0">
                          <a:solidFill>
                            <a:srgbClr val="000000"/>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216 348,73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203 250,00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126 000,00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200" b="0" i="0" u="none" strike="noStrike" dirty="0">
                          <a:solidFill>
                            <a:srgbClr val="000000"/>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745 444,45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745 444,45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dirty="0">
                          <a:solidFill>
                            <a:srgbClr val="000000"/>
                          </a:solidFill>
                          <a:effectLst/>
                          <a:latin typeface="Times New Roman"/>
                        </a:rPr>
                        <a:t>745 444,45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
        <p:nvSpPr>
          <p:cNvPr id="11" name="TextShape 1"/>
          <p:cNvSpPr txBox="1"/>
          <p:nvPr/>
        </p:nvSpPr>
        <p:spPr>
          <a:xfrm>
            <a:off x="359824" y="5805264"/>
            <a:ext cx="3714152"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2744088077"/>
              </p:ext>
            </p:extLst>
          </p:nvPr>
        </p:nvGraphicFramePr>
        <p:xfrm>
          <a:off x="4337184" y="5375920"/>
          <a:ext cx="4680520" cy="1368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5565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45988" y="306896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3122889967"/>
              </p:ext>
            </p:extLst>
          </p:nvPr>
        </p:nvGraphicFramePr>
        <p:xfrm>
          <a:off x="98280" y="3717032"/>
          <a:ext cx="8995839" cy="2694158"/>
        </p:xfrm>
        <a:graphic>
          <a:graphicData uri="http://schemas.openxmlformats.org/drawingml/2006/table">
            <a:tbl>
              <a:tblPr/>
              <a:tblGrid>
                <a:gridCol w="3321592"/>
                <a:gridCol w="715163"/>
                <a:gridCol w="729847"/>
                <a:gridCol w="695671"/>
                <a:gridCol w="662758"/>
                <a:gridCol w="717702"/>
                <a:gridCol w="717702"/>
                <a:gridCol w="717702"/>
                <a:gridCol w="717702"/>
              </a:tblGrid>
              <a:tr h="124836">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программа городского округа «Вуктыл» </a:t>
                      </a:r>
                    </a:p>
                    <a:p>
                      <a:pPr algn="ctr"/>
                      <a:r>
                        <a:rPr lang="ru-RU" sz="1100" b="1" strike="noStrike" spc="-1" dirty="0" smtClean="0">
                          <a:solidFill>
                            <a:schemeClr val="tx1"/>
                          </a:solidFill>
                          <a:latin typeface="Times New Roman"/>
                        </a:rPr>
                        <a:t>«</a:t>
                      </a:r>
                      <a:r>
                        <a:rPr lang="ru-RU" sz="1100" b="1" spc="-1" dirty="0" smtClean="0">
                          <a:solidFill>
                            <a:schemeClr val="tx1"/>
                          </a:solidFill>
                          <a:latin typeface="Times New Roman"/>
                        </a:rPr>
                        <a:t>Обеспечение охраны общественного порядка  и профилактики правонарушений»</a:t>
                      </a:r>
                      <a:endParaRPr lang="ru-RU" sz="1100" b="0" strike="noStrike" spc="-1" dirty="0">
                        <a:solidFill>
                          <a:schemeClr val="tx1"/>
                        </a:solidFill>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marL="62230" marR="52070" algn="just">
                        <a:spcAft>
                          <a:spcPts val="0"/>
                        </a:spcAft>
                      </a:pPr>
                      <a:r>
                        <a:rPr lang="ru-RU" sz="1200"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marL="62230" marR="52070" algn="just">
                        <a:spcAft>
                          <a:spcPts val="0"/>
                        </a:spcAft>
                      </a:pPr>
                      <a:r>
                        <a:rPr lang="ru-RU" sz="1200"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Обеспечение охраны общественного порядка  и профилактики правонарушений»</a:t>
            </a:r>
            <a:endParaRPr lang="ru-RU" sz="2000" b="0" strike="noStrike" spc="-1" dirty="0">
              <a:latin typeface="Arial"/>
            </a:endParaRPr>
          </a:p>
        </p:txBody>
      </p:sp>
      <p:sp>
        <p:nvSpPr>
          <p:cNvPr id="8" name="Прямоугольник 7"/>
          <p:cNvSpPr/>
          <p:nvPr/>
        </p:nvSpPr>
        <p:spPr>
          <a:xfrm>
            <a:off x="430128" y="1196752"/>
            <a:ext cx="8321160" cy="1754326"/>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Обеспечение безопасности населения городского округа «Вуктыл» от угроз криминогенного характера</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Профилактика правонарушений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2.Совершенствование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887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31436513"/>
              </p:ext>
            </p:extLst>
          </p:nvPr>
        </p:nvGraphicFramePr>
        <p:xfrm>
          <a:off x="72009" y="908721"/>
          <a:ext cx="8964488" cy="4549238"/>
        </p:xfrm>
        <a:graphic>
          <a:graphicData uri="http://schemas.openxmlformats.org/drawingml/2006/table">
            <a:tbl>
              <a:tblPr firstRow="1" bandRow="1">
                <a:tableStyleId>{5C22544A-7EE6-4342-B048-85BDC9FD1C3A}</a:tableStyleId>
              </a:tblPr>
              <a:tblGrid>
                <a:gridCol w="5414843"/>
                <a:gridCol w="1183215"/>
                <a:gridCol w="1183215"/>
                <a:gridCol w="1183215"/>
              </a:tblGrid>
              <a:tr h="26897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56687">
                <a:tc>
                  <a:txBody>
                    <a:bodyPr/>
                    <a:lstStyle/>
                    <a:p>
                      <a:pPr algn="l" fontAlgn="ctr"/>
                      <a:r>
                        <a:rPr lang="ru-RU" sz="1200" b="1" i="0" u="none" strike="noStrike">
                          <a:solidFill>
                            <a:srgbClr val="000000"/>
                          </a:solidFill>
                          <a:effectLst/>
                          <a:latin typeface="Times New Roman"/>
                        </a:rPr>
                        <a:t>Непрограммные направления деятельности</a:t>
                      </a:r>
                    </a:p>
                  </a:txBody>
                  <a:tcPr marL="9525" marR="9525" marT="9525" marB="0" anchor="ctr"/>
                </a:tc>
                <a:tc>
                  <a:txBody>
                    <a:bodyPr/>
                    <a:lstStyle/>
                    <a:p>
                      <a:pPr algn="r" fontAlgn="ctr"/>
                      <a:r>
                        <a:rPr lang="ru-RU" sz="1200" b="1" i="0" u="none" strike="noStrike">
                          <a:solidFill>
                            <a:srgbClr val="000000"/>
                          </a:solidFill>
                          <a:effectLst/>
                          <a:latin typeface="Times New Roman"/>
                        </a:rPr>
                        <a:t>3 061 870,53</a:t>
                      </a:r>
                    </a:p>
                  </a:txBody>
                  <a:tcPr marL="9525" marR="9525" marT="9525" marB="0" anchor="ctr"/>
                </a:tc>
                <a:tc>
                  <a:txBody>
                    <a:bodyPr/>
                    <a:lstStyle/>
                    <a:p>
                      <a:pPr algn="r" fontAlgn="ctr"/>
                      <a:r>
                        <a:rPr lang="ru-RU" sz="1200" b="1" i="0" u="none" strike="noStrike">
                          <a:solidFill>
                            <a:srgbClr val="000000"/>
                          </a:solidFill>
                          <a:effectLst/>
                          <a:latin typeface="Times New Roman"/>
                        </a:rPr>
                        <a:t>9 719 376,25</a:t>
                      </a:r>
                    </a:p>
                  </a:txBody>
                  <a:tcPr marL="9525" marR="9525" marT="9525" marB="0" anchor="ctr"/>
                </a:tc>
                <a:tc>
                  <a:txBody>
                    <a:bodyPr/>
                    <a:lstStyle/>
                    <a:p>
                      <a:pPr algn="r" fontAlgn="ctr"/>
                      <a:r>
                        <a:rPr lang="ru-RU" sz="1200" b="1" i="0" u="none" strike="noStrike" dirty="0">
                          <a:solidFill>
                            <a:srgbClr val="000000"/>
                          </a:solidFill>
                          <a:effectLst/>
                          <a:latin typeface="Times New Roman"/>
                        </a:rPr>
                        <a:t>16 126 311,35</a:t>
                      </a:r>
                    </a:p>
                  </a:txBody>
                  <a:tcPr marL="9525" marR="9525" marT="9525" marB="0" anchor="ctr"/>
                </a:tc>
              </a:tr>
              <a:tr h="256687">
                <a:tc>
                  <a:txBody>
                    <a:bodyPr/>
                    <a:lstStyle/>
                    <a:p>
                      <a:pPr algn="l" fontAlgn="t"/>
                      <a:r>
                        <a:rPr lang="ru-RU" sz="1200" b="0" i="0" u="none" strike="noStrike">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r" fontAlgn="ctr"/>
                      <a:r>
                        <a:rPr lang="ru-RU" sz="1200" b="0" i="0" u="none" strike="noStrike">
                          <a:solidFill>
                            <a:srgbClr val="000000"/>
                          </a:solidFill>
                          <a:effectLst/>
                          <a:latin typeface="Times New Roman"/>
                        </a:rPr>
                        <a:t>999 449,38</a:t>
                      </a:r>
                    </a:p>
                  </a:txBody>
                  <a:tcPr marL="9525" marR="9525" marT="9525" marB="0" anchor="ctr"/>
                </a:tc>
                <a:tc>
                  <a:txBody>
                    <a:bodyPr/>
                    <a:lstStyle/>
                    <a:p>
                      <a:pPr algn="r" fontAlgn="ctr"/>
                      <a:r>
                        <a:rPr lang="ru-RU" sz="1200" b="0" i="0" u="none" strike="noStrike">
                          <a:solidFill>
                            <a:srgbClr val="000000"/>
                          </a:solidFill>
                          <a:effectLst/>
                          <a:latin typeface="Times New Roman"/>
                        </a:rPr>
                        <a:t>934 102,10</a:t>
                      </a:r>
                    </a:p>
                  </a:txBody>
                  <a:tcPr marL="9525" marR="9525" marT="9525" marB="0" anchor="ctr"/>
                </a:tc>
                <a:tc>
                  <a:txBody>
                    <a:bodyPr/>
                    <a:lstStyle/>
                    <a:p>
                      <a:pPr algn="r" fontAlgn="ctr"/>
                      <a:r>
                        <a:rPr lang="ru-RU" sz="1200" b="0" i="0" u="none" strike="noStrike">
                          <a:solidFill>
                            <a:srgbClr val="000000"/>
                          </a:solidFill>
                          <a:effectLst/>
                          <a:latin typeface="Times New Roman"/>
                        </a:rPr>
                        <a:t>903 500,20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r" fontAlgn="ctr"/>
                      <a:r>
                        <a:rPr lang="ru-RU" sz="1200" b="0" i="0" u="none" strike="noStrike">
                          <a:solidFill>
                            <a:srgbClr val="000000"/>
                          </a:solidFill>
                          <a:effectLst/>
                          <a:latin typeface="Times New Roman"/>
                        </a:rPr>
                        <a:t>1 008 456,15</a:t>
                      </a:r>
                    </a:p>
                  </a:txBody>
                  <a:tcPr marL="9525" marR="9525" marT="9525" marB="0" anchor="ctr"/>
                </a:tc>
                <a:tc>
                  <a:txBody>
                    <a:bodyPr/>
                    <a:lstStyle/>
                    <a:p>
                      <a:pPr algn="r" fontAlgn="ctr"/>
                      <a:r>
                        <a:rPr lang="ru-RU" sz="1200" b="0" i="0" u="none" strike="noStrike">
                          <a:solidFill>
                            <a:srgbClr val="000000"/>
                          </a:solidFill>
                          <a:effectLst/>
                          <a:latin typeface="Times New Roman"/>
                        </a:rPr>
                        <a:t>990 189,15</a:t>
                      </a:r>
                    </a:p>
                  </a:txBody>
                  <a:tcPr marL="9525" marR="9525" marT="9525" marB="0" anchor="ctr"/>
                </a:tc>
                <a:tc>
                  <a:txBody>
                    <a:bodyPr/>
                    <a:lstStyle/>
                    <a:p>
                      <a:pPr algn="r" fontAlgn="ctr"/>
                      <a:r>
                        <a:rPr lang="ru-RU" sz="1200" b="0" i="0" u="none" strike="noStrike">
                          <a:solidFill>
                            <a:srgbClr val="000000"/>
                          </a:solidFill>
                          <a:effectLst/>
                          <a:latin typeface="Times New Roman"/>
                        </a:rPr>
                        <a:t>990 189,15</a:t>
                      </a:r>
                    </a:p>
                  </a:txBody>
                  <a:tcPr marL="9525" marR="9525" marT="9525" marB="0" anchor="ctr"/>
                </a:tc>
              </a:tr>
              <a:tr h="382453">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r" fontAlgn="ctr"/>
                      <a:r>
                        <a:rPr lang="ru-RU" sz="1200" b="0" i="0" u="none" strike="noStrike">
                          <a:solidFill>
                            <a:srgbClr val="000000"/>
                          </a:solidFill>
                          <a:effectLst/>
                          <a:latin typeface="Times New Roman"/>
                        </a:rPr>
                        <a:t>550 000,00</a:t>
                      </a:r>
                    </a:p>
                  </a:txBody>
                  <a:tcPr marL="9525" marR="9525" marT="9525" marB="0" anchor="ctr"/>
                </a:tc>
                <a:tc>
                  <a:txBody>
                    <a:bodyPr/>
                    <a:lstStyle/>
                    <a:p>
                      <a:pPr algn="r" fontAlgn="ctr"/>
                      <a:r>
                        <a:rPr lang="ru-RU" sz="1200" b="0" i="0" u="none" strike="noStrike">
                          <a:solidFill>
                            <a:srgbClr val="000000"/>
                          </a:solidFill>
                          <a:effectLst/>
                          <a:latin typeface="Times New Roman"/>
                        </a:rPr>
                        <a:t>550 000,00</a:t>
                      </a:r>
                    </a:p>
                  </a:txBody>
                  <a:tcPr marL="9525" marR="9525" marT="9525" marB="0" anchor="ctr"/>
                </a:tc>
                <a:tc>
                  <a:txBody>
                    <a:bodyPr/>
                    <a:lstStyle/>
                    <a:p>
                      <a:pPr algn="r" fontAlgn="ctr"/>
                      <a:r>
                        <a:rPr lang="ru-RU" sz="1200" b="0" i="0" u="none" strike="noStrike">
                          <a:solidFill>
                            <a:srgbClr val="000000"/>
                          </a:solidFill>
                          <a:effectLst/>
                          <a:latin typeface="Times New Roman"/>
                        </a:rPr>
                        <a:t>550 000,00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427812">
                <a:tc>
                  <a:txBody>
                    <a:bodyPr/>
                    <a:lstStyle/>
                    <a:p>
                      <a:pPr algn="l" fontAlgn="t"/>
                      <a:r>
                        <a:rPr lang="ru-RU" sz="1200" b="0" i="0" u="none" strike="noStrike">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r" fontAlgn="ctr"/>
                      <a:r>
                        <a:rPr lang="ru-RU" sz="1200" b="0" i="0" u="none" strike="noStrike">
                          <a:solidFill>
                            <a:srgbClr val="000000"/>
                          </a:solidFill>
                          <a:effectLst/>
                          <a:latin typeface="Times New Roman"/>
                        </a:rPr>
                        <a:t>14 629,00</a:t>
                      </a:r>
                    </a:p>
                  </a:txBody>
                  <a:tcPr marL="9525" marR="9525" marT="9525" marB="0" anchor="ctr"/>
                </a:tc>
                <a:tc>
                  <a:txBody>
                    <a:bodyPr/>
                    <a:lstStyle/>
                    <a:p>
                      <a:pPr algn="r" fontAlgn="ctr"/>
                      <a:r>
                        <a:rPr lang="ru-RU" sz="1200" b="0" i="0" u="none" strike="noStrike">
                          <a:solidFill>
                            <a:srgbClr val="000000"/>
                          </a:solidFill>
                          <a:effectLst/>
                          <a:latin typeface="Times New Roman"/>
                        </a:rPr>
                        <a:t>318 385,00</a:t>
                      </a:r>
                    </a:p>
                  </a:txBody>
                  <a:tcPr marL="9525" marR="9525" marT="9525" marB="0" anchor="ctr"/>
                </a:tc>
                <a:tc>
                  <a:txBody>
                    <a:bodyPr/>
                    <a:lstStyle/>
                    <a:p>
                      <a:pPr algn="r" fontAlgn="ctr"/>
                      <a:r>
                        <a:rPr lang="ru-RU" sz="1200" b="0" i="0" u="none" strike="noStrike">
                          <a:solidFill>
                            <a:srgbClr val="000000"/>
                          </a:solidFill>
                          <a:effectLst/>
                          <a:latin typeface="Times New Roman"/>
                        </a:rPr>
                        <a:t>5 922,00</a:t>
                      </a:r>
                    </a:p>
                  </a:txBody>
                  <a:tcPr marL="9525" marR="9525" marT="9525" marB="0" anchor="ctr"/>
                </a:tc>
              </a:tr>
              <a:tr h="509461">
                <a:tc>
                  <a:txBody>
                    <a:bodyPr/>
                    <a:lstStyle/>
                    <a:p>
                      <a:pPr algn="l" fontAlgn="t"/>
                      <a:r>
                        <a:rPr lang="ru-RU" sz="1200" b="0" i="0" u="none" strike="noStrike">
                          <a:solidFill>
                            <a:srgbClr val="000000"/>
                          </a:solidFill>
                          <a:effectLst/>
                          <a:latin typeface="Times New Roman"/>
                        </a:rPr>
                        <a:t>Проведение Всероссийской переписи населения 2020 года</a:t>
                      </a:r>
                    </a:p>
                  </a:txBody>
                  <a:tcPr marL="9525" marR="9525" marT="9525" marB="0"/>
                </a:tc>
                <a:tc>
                  <a:txBody>
                    <a:bodyPr/>
                    <a:lstStyle/>
                    <a:p>
                      <a:pPr algn="r" fontAlgn="ctr"/>
                      <a:r>
                        <a:rPr lang="ru-RU" sz="1200" b="0" i="0" u="none" strike="noStrike">
                          <a:solidFill>
                            <a:srgbClr val="000000"/>
                          </a:solidFill>
                          <a:effectLst/>
                          <a:latin typeface="Times New Roman"/>
                        </a:rPr>
                        <a:t>212 636,00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697334">
                <a:tc>
                  <a:txBody>
                    <a:bodyPr/>
                    <a:lstStyle/>
                    <a:p>
                      <a:pPr algn="l" fontAlgn="t"/>
                      <a:r>
                        <a:rPr lang="ru-RU" sz="1200" b="0" i="0" u="none" strike="noStrike">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r" fontAlgn="ctr"/>
                      <a:r>
                        <a:rPr lang="ru-RU" sz="1200" b="0" i="0" u="none" strike="noStrike">
                          <a:solidFill>
                            <a:srgbClr val="000000"/>
                          </a:solidFill>
                          <a:effectLst/>
                          <a:latin typeface="Times New Roman"/>
                        </a:rPr>
                        <a:t>26 700,00</a:t>
                      </a:r>
                    </a:p>
                  </a:txBody>
                  <a:tcPr marL="9525" marR="9525" marT="9525" marB="0" anchor="ctr"/>
                </a:tc>
                <a:tc>
                  <a:txBody>
                    <a:bodyPr/>
                    <a:lstStyle/>
                    <a:p>
                      <a:pPr algn="r" fontAlgn="ctr"/>
                      <a:r>
                        <a:rPr lang="ru-RU" sz="1200" b="0" i="0" u="none" strike="noStrike">
                          <a:solidFill>
                            <a:srgbClr val="000000"/>
                          </a:solidFill>
                          <a:effectLst/>
                          <a:latin typeface="Times New Roman"/>
                        </a:rPr>
                        <a:t>26 700,00</a:t>
                      </a:r>
                    </a:p>
                  </a:txBody>
                  <a:tcPr marL="9525" marR="9525" marT="9525" marB="0" anchor="ctr"/>
                </a:tc>
                <a:tc>
                  <a:txBody>
                    <a:bodyPr/>
                    <a:lstStyle/>
                    <a:p>
                      <a:pPr algn="r" fontAlgn="ctr"/>
                      <a:r>
                        <a:rPr lang="ru-RU" sz="1200" b="0" i="0" u="none" strike="noStrike">
                          <a:solidFill>
                            <a:srgbClr val="000000"/>
                          </a:solidFill>
                          <a:effectLst/>
                          <a:latin typeface="Times New Roman"/>
                        </a:rPr>
                        <a:t>26 700,00</a:t>
                      </a:r>
                    </a:p>
                  </a:txBody>
                  <a:tcPr marL="9525" marR="9525" marT="9525" marB="0" anchor="ctr"/>
                </a:tc>
              </a:tr>
              <a:tr h="444565">
                <a:tc>
                  <a:txBody>
                    <a:bodyPr/>
                    <a:lstStyle/>
                    <a:p>
                      <a:pPr algn="l"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6 650 000,00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13 400 000,00</a:t>
                      </a:r>
                    </a:p>
                  </a:txBody>
                  <a:tcPr marL="9525" marR="9525" marT="9525" marB="0" anchor="ctr"/>
                </a:tc>
              </a:tr>
            </a:tbl>
          </a:graphicData>
        </a:graphic>
      </p:graphicFrame>
      <p:sp>
        <p:nvSpPr>
          <p:cNvPr id="7" name="TextShape 1"/>
          <p:cNvSpPr txBox="1"/>
          <p:nvPr/>
        </p:nvSpPr>
        <p:spPr>
          <a:xfrm>
            <a:off x="467544" y="5805264"/>
            <a:ext cx="3388536" cy="824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a:t>
            </a:r>
            <a:r>
              <a:rPr lang="ru-RU" sz="1400" b="1" strike="noStrike" spc="-1" dirty="0" smtClean="0">
                <a:solidFill>
                  <a:srgbClr val="000000"/>
                </a:solidFill>
                <a:latin typeface="Times New Roman" panose="02020603050405020304" pitchFamily="18" charset="0"/>
                <a:ea typeface="DejaVu Sans"/>
                <a:cs typeface="Times New Roman" panose="02020603050405020304" pitchFamily="18" charset="0"/>
              </a:rPr>
              <a:t>по непрограммным направлениям деятельности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8" name="Диаграмма 7"/>
          <p:cNvGraphicFramePr/>
          <p:nvPr>
            <p:extLst>
              <p:ext uri="{D42A27DB-BD31-4B8C-83A1-F6EECF244321}">
                <p14:modId xmlns:p14="http://schemas.microsoft.com/office/powerpoint/2010/main" val="40320419"/>
              </p:ext>
            </p:extLst>
          </p:nvPr>
        </p:nvGraphicFramePr>
        <p:xfrm>
          <a:off x="4427984" y="5645032"/>
          <a:ext cx="3672408" cy="11449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3370350528"/>
              </p:ext>
            </p:extLst>
          </p:nvPr>
        </p:nvGraphicFramePr>
        <p:xfrm>
          <a:off x="179512" y="1270080"/>
          <a:ext cx="8784977" cy="2819160"/>
        </p:xfrm>
        <a:graphic>
          <a:graphicData uri="http://schemas.openxmlformats.org/drawingml/2006/table">
            <a:tbl>
              <a:tblPr/>
              <a:tblGrid>
                <a:gridCol w="3810040"/>
                <a:gridCol w="798472"/>
                <a:gridCol w="887757"/>
                <a:gridCol w="843114"/>
                <a:gridCol w="772855"/>
                <a:gridCol w="772855"/>
                <a:gridCol w="89988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p>
                      <a:pPr algn="ct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smtClean="0">
                          <a:solidFill>
                            <a:srgbClr val="000000"/>
                          </a:solidFill>
                          <a:effectLst/>
                          <a:latin typeface="Times New Roman"/>
                        </a:rPr>
                        <a:t>147 459,4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160,6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22 633,5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170 253,5</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89280" y="4221088"/>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972909505"/>
              </p:ext>
            </p:extLst>
          </p:nvPr>
        </p:nvGraphicFramePr>
        <p:xfrm>
          <a:off x="2341292" y="4653136"/>
          <a:ext cx="4461416" cy="19599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2021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855109161"/>
              </p:ext>
            </p:extLst>
          </p:nvPr>
        </p:nvGraphicFramePr>
        <p:xfrm>
          <a:off x="107504" y="908720"/>
          <a:ext cx="8856984" cy="2723790"/>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2023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631 723 394,53</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584 880 349,16</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587 230 205,54</a:t>
                      </a:r>
                    </a:p>
                  </a:txBody>
                  <a:tcPr marL="9525" marR="9525" marT="9525" marB="0" anchor="ct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2 007 905,53</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1 924 291,25</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1 893 689,35</a:t>
                      </a:r>
                    </a:p>
                  </a:txBody>
                  <a:tcPr marL="9525" marR="9525" marT="9525" marB="0" anchor="ctr">
                    <a:cell3D prstMaterial="dkEdge">
                      <a:bevel w="50800" prst="hardEdge"/>
                      <a:lightRig rig="flood" dir="t"/>
                    </a:cell3D>
                  </a:tcP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300 066 393,69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250 645 094,98</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246 073 851,00</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316 308 956,51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314 363 892,55</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314 711 158,35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13 290 138,80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17 897 070,38</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24 501 506,84</a:t>
                      </a:r>
                    </a:p>
                  </a:txBody>
                  <a:tcPr marL="9525" marR="9525" marT="9525" marB="0" anchor="ctr">
                    <a:cell3D prstMaterial="dkEdge">
                      <a:bevel w="50800" prst="hardEdge"/>
                      <a:lightRig rig="flood" dir="t"/>
                    </a:cell3D>
                  </a:tcPr>
                </a:tc>
              </a:tr>
            </a:tbl>
          </a:graphicData>
        </a:graphic>
      </p:graphicFrame>
      <p:graphicFrame>
        <p:nvGraphicFramePr>
          <p:cNvPr id="10" name="Объект 1"/>
          <p:cNvGraphicFramePr>
            <a:graphicFrameLocks/>
          </p:cNvGraphicFramePr>
          <p:nvPr>
            <p:extLst>
              <p:ext uri="{D42A27DB-BD31-4B8C-83A1-F6EECF244321}">
                <p14:modId xmlns:p14="http://schemas.microsoft.com/office/powerpoint/2010/main" val="1184837803"/>
              </p:ext>
            </p:extLst>
          </p:nvPr>
        </p:nvGraphicFramePr>
        <p:xfrm>
          <a:off x="18292" y="3899564"/>
          <a:ext cx="9125708" cy="284180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2593031578"/>
              </p:ext>
            </p:extLst>
          </p:nvPr>
        </p:nvGraphicFramePr>
        <p:xfrm>
          <a:off x="107504" y="1844824"/>
          <a:ext cx="8928992" cy="4842728"/>
        </p:xfrm>
        <a:graphic>
          <a:graphicData uri="http://schemas.openxmlformats.org/drawingml/2006/table">
            <a:tbl>
              <a:tblPr/>
              <a:tblGrid>
                <a:gridCol w="1511071"/>
                <a:gridCol w="984183"/>
                <a:gridCol w="3326449"/>
                <a:gridCol w="1357208"/>
                <a:gridCol w="1750081"/>
              </a:tblGrid>
              <a:tr h="1178580">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548754">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161 304,2</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168 683,8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172 789,5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74 503,0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77 100,0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75 850,0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896647">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161 304,2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168 683,8</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172 789,5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45 700,0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  45 750,0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45 800,0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099414">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56 474,8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52 079,5</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52 4888,7</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4 567,8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2 970,4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3 101,3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417473"/>
            <a:ext cx="9115792" cy="1446550"/>
          </a:xfrm>
          <a:prstGeom prst="rect">
            <a:avLst/>
          </a:prstGeom>
          <a:noFill/>
        </p:spPr>
        <p:txBody>
          <a:bodyPr wrap="square" rtlCol="0">
            <a:spAutoFit/>
          </a:bodyPr>
          <a:lstStyle/>
          <a:p>
            <a:pPr algn="just"/>
            <a:r>
              <a:rPr lang="ru-RU" sz="1100" b="1" dirty="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      В </a:t>
            </a:r>
            <a:r>
              <a:rPr lang="ru-RU" sz="1100" b="1" dirty="0">
                <a:latin typeface="Times New Roman" panose="02020603050405020304" pitchFamily="18" charset="0"/>
                <a:cs typeface="Times New Roman" panose="02020603050405020304" pitchFamily="18" charset="0"/>
              </a:rPr>
              <a:t>соответствии с приказом Минфина РК от 13.10.2020 г. № 260 «Об утверждении перечня муниципальных образований в Республике Коми на 2021 год, распределенных в соответствии с положениями пунктов 5 статьи 136 БК РФ» городской округ «Вуктыл» отнесен к 3 группе, на которую распространяются ограничения установленные пунктами 2 и 3 статьи 136 БК РФ (муниципальные образования не имеют права превышать установленные высшим исполнительным органом государственной власти субъекта РФ нормативы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муниципальных служащих и (или) содержание органов местного самоуправления, а также не имеют права устанавливать и исполнять расходные обязательства, не связанные с решением вопросов, отнесенных Конституцией РФ, федеральными законами, законами субъектов РФ к полномочиям соответствующих органов местного самоуправления.</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2515449353"/>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1378342901"/>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460755125"/>
              </p:ext>
            </p:extLst>
          </p:nvPr>
        </p:nvGraphicFramePr>
        <p:xfrm>
          <a:off x="3203848" y="18864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3939284466"/>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1415694100"/>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1016489045"/>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2020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2019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планируемый на 2021 год,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1124347889"/>
              </p:ext>
            </p:extLst>
          </p:nvPr>
        </p:nvGraphicFramePr>
        <p:xfrm>
          <a:off x="215516" y="787883"/>
          <a:ext cx="8712967" cy="5896939"/>
        </p:xfrm>
        <a:graphic>
          <a:graphicData uri="http://schemas.openxmlformats.org/drawingml/2006/table">
            <a:tbl>
              <a:tblPr>
                <a:tableStyleId>{5C22544A-7EE6-4342-B048-85BDC9FD1C3A}</a:tableStyleId>
              </a:tblPr>
              <a:tblGrid>
                <a:gridCol w="504056"/>
                <a:gridCol w="4424590"/>
                <a:gridCol w="941245"/>
                <a:gridCol w="967032"/>
                <a:gridCol w="967032"/>
                <a:gridCol w="909012"/>
              </a:tblGrid>
              <a:tr h="187115">
                <a:tc rowSpan="2">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Наименование проекта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Место реализации</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Объем финансирования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РБ</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МБ</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Иные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Благоустройство «Визит центра» г.Вуктыл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670 700,00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598 050,00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66 450,00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6 200,00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«Хоровод дружбы» Центра национальных культур г.Вуктыл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339 583,33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33 333,33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6 250,00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Ремонт окон в структурном подразделении МБОУ "СОШ №2 им.Г.В.Кравченко г.Вуктыл, расположенном по адресу: с.Подчерье, ул.Лесная, д.21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с. Подчерье</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337 633,34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40096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33 333,34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4 300,00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"Оснащение помещений эколого - биологического объединения  МБОУДО «Центр внешкольной работы» г.Вуктыл"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343 333,34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35641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33 333,34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10 000,00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Ремонт улично - дорожной сети г.Вуктыл   «Участок по ул. Газовиков, д.1 - пр. Пионерский, д.13 (ПК58 - ПК56)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558 105,56</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33502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55 555,56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2 550,00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Устройство пешеходной дорожки в районе  пр. Пионерский, д.9 - пр. Пионерский, д. 11 г.Вуктыл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558 305,56</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24948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55 555,56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2 750,00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Ремонт выгребных ям с.Дутово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с.Дутово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670 366,67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3 700,00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Благоустройство территории с. Дутово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с.Дутово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672 216,67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5 550,00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Строительство пешеходного тротуара  (на участке «верхний и нижний поселок»)  п.Шердино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п.Шердино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668 466,67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1 800,00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Обустройство дороги к кладбищу в п.Лемтыбож</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п.Лемтыбож</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1 116 711,11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1 000 000,00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111 111,11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5 600,00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«Объект культуры — культурный объект» п.Лемтыбож</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п.Лемтыбож</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672 266,67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5 600,00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Реконструкция водонапорной башни в  п.Усть-Соплеск</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 п.Усть-Соплеск</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672 066,67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5 400,00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gridSpan="3">
                  <a:txBody>
                    <a:bodyPr/>
                    <a:lstStyle/>
                    <a:p>
                      <a:pPr algn="r" fontAlgn="b"/>
                      <a:r>
                        <a:rPr lang="ru-RU" sz="1200" b="1" u="none" strike="noStrike" dirty="0">
                          <a:effectLst/>
                          <a:latin typeface="Times New Roman" panose="02020603050405020304" pitchFamily="18" charset="0"/>
                          <a:cs typeface="Times New Roman" panose="02020603050405020304" pitchFamily="18" charset="0"/>
                        </a:rPr>
                        <a:t>Всего</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hMerge="1">
                  <a:txBody>
                    <a:bodyPr/>
                    <a:lstStyle/>
                    <a:p>
                      <a:endParaRPr lang="ru-RU"/>
                    </a:p>
                  </a:txBody>
                  <a:tcPr/>
                </a:tc>
                <a:tc rowSpan="2" hMerge="1">
                  <a:txBody>
                    <a:bodyPr/>
                    <a:lstStyle/>
                    <a:p>
                      <a:endParaRPr lang="ru-RU"/>
                    </a:p>
                  </a:txBody>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7 279 755,58</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6 498 050,00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b">
                    <a:cell3D prstMaterial="dkEdge">
                      <a:bevel w="77470" h="12700" prst="softRound"/>
                      <a:lightRig rig="flood" dir="t"/>
                    </a:cell3D>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722 005,58</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b">
                    <a:cell3D prstMaterial="dkEdge">
                      <a:bevel w="77470" h="12700" prst="softRound"/>
                      <a:lightRig rig="flood" dir="t"/>
                    </a:cell3D>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59 700,00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b">
                    <a:cell3D prstMaterial="dkEdge">
                      <a:bevel w="77470" h="12700" prst="softRound"/>
                      <a:lightRig rig="flood" dir="t"/>
                    </a:cell3D>
                  </a:tcPr>
                </a:tc>
              </a:tr>
            </a:tbl>
          </a:graphicData>
        </a:graphic>
      </p:graphicFrame>
    </p:spTree>
    <p:extLst>
      <p:ext uri="{BB962C8B-B14F-4D97-AF65-F5344CB8AC3E}">
        <p14:creationId xmlns:p14="http://schemas.microsoft.com/office/powerpoint/2010/main" val="4124382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2020 - 2021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390118097"/>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1190339880"/>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071127"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2 614,66</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314366175"/>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2020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198635298"/>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636404" cy="261610"/>
          </a:xfrm>
          <a:prstGeom prst="rect">
            <a:avLst/>
          </a:prstGeom>
        </p:spPr>
        <p:txBody>
          <a:bodyPr wrap="square">
            <a:spAutoFit/>
          </a:bodyPr>
          <a:lstStyle/>
          <a:p>
            <a:r>
              <a:rPr lang="ru-RU" sz="1100" b="1" dirty="0" smtClean="0">
                <a:latin typeface="Times New Roman" panose="02020603050405020304" pitchFamily="18" charset="0"/>
                <a:cs typeface="Times New Roman" panose="02020603050405020304" pitchFamily="18" charset="0"/>
              </a:rPr>
              <a:t>«Объект культуры – культурный объект п. </a:t>
            </a:r>
            <a:r>
              <a:rPr lang="ru-RU" sz="1100" b="1" dirty="0" err="1" smtClean="0">
                <a:latin typeface="Times New Roman" panose="02020603050405020304" pitchFamily="18" charset="0"/>
                <a:cs typeface="Times New Roman" panose="02020603050405020304" pitchFamily="18" charset="0"/>
              </a:rPr>
              <a:t>Лемты</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«Отсыпка и планировка внутрипоселковых дорог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1" name="Picture 3" descr="W:\Администрация\Орг.отдел\Народный бюджет 2020\Проекты-победители\Объект культуры — культурный объект п. Лемты\фото\Стало\IMG-20200720-WA0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737186"/>
            <a:ext cx="3284111" cy="17886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Администрация\Орг.отдел\Народный бюджет 2020\Проекты-победители\Объект культуры — культурный объект п. Лемты\фото\Было\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781" y="2538347"/>
            <a:ext cx="3291858" cy="18516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71800" y="4015213"/>
            <a:ext cx="724878" cy="369332"/>
          </a:xfrm>
          <a:prstGeom prst="rect">
            <a:avLst/>
          </a:prstGeom>
          <a:noFill/>
        </p:spPr>
        <p:txBody>
          <a:bodyPr wrap="none" rtlCol="0">
            <a:spAutoFit/>
          </a:bodyPr>
          <a:lstStyle/>
          <a:p>
            <a:r>
              <a:rPr lang="ru-RU" b="1" i="1" dirty="0" smtClean="0">
                <a:latin typeface="Times New Roman" panose="02020603050405020304" pitchFamily="18" charset="0"/>
                <a:cs typeface="Times New Roman" panose="02020603050405020304" pitchFamily="18" charset="0"/>
              </a:rPr>
              <a:t>Было</a:t>
            </a:r>
            <a:endParaRPr lang="ru-RU"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629838" y="6131618"/>
            <a:ext cx="870816" cy="369332"/>
          </a:xfrm>
          <a:prstGeom prst="rect">
            <a:avLst/>
          </a:prstGeom>
          <a:noFill/>
        </p:spPr>
        <p:txBody>
          <a:bodyPr wrap="none" rtlCol="0">
            <a:spAutoFit/>
          </a:bodyPr>
          <a:lstStyle/>
          <a:p>
            <a:r>
              <a:rPr lang="ru-RU" b="1" i="1" dirty="0" smtClean="0">
                <a:latin typeface="Times New Roman" panose="02020603050405020304" pitchFamily="18" charset="0"/>
                <a:cs typeface="Times New Roman" panose="02020603050405020304" pitchFamily="18" charset="0"/>
              </a:rPr>
              <a:t>Стало</a:t>
            </a:r>
            <a:endParaRPr lang="ru-RU" b="1" i="1" dirty="0">
              <a:latin typeface="Times New Roman" panose="02020603050405020304" pitchFamily="18" charset="0"/>
              <a:cs typeface="Times New Roman" panose="02020603050405020304" pitchFamily="18" charset="0"/>
            </a:endParaRPr>
          </a:p>
        </p:txBody>
      </p:sp>
      <p:pic>
        <p:nvPicPr>
          <p:cNvPr id="2053" name="Picture 5" descr="W:\Администрация\Орг.отдел\Народный бюджет 2020\Проекты-победители\Отсыпка и планировка внутрипоселковых дорог Подчерье\фото\Стало\Подчерье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545" y="2773075"/>
            <a:ext cx="3312368" cy="16169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Администрация\Орг.отдел\Народный бюджет 2020\Проекты-победители\Отсыпка и планировка внутрипоселковых дорог Подчерье\фото\Стало\Подчерье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7545" y="4672171"/>
            <a:ext cx="3312368" cy="19186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452320" y="3988532"/>
            <a:ext cx="724878"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Было</a:t>
            </a:r>
            <a:endParaRPr lang="ru-RU" b="1" i="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311606" y="6165223"/>
            <a:ext cx="870816"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Стало</a:t>
            </a:r>
            <a:endParaRPr lang="ru-RU"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2020 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08740648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0" y="2132112"/>
            <a:ext cx="2843808"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оборудования для создания </a:t>
            </a:r>
            <a:r>
              <a:rPr lang="ru-RU" sz="1100" b="1" dirty="0" smtClean="0">
                <a:latin typeface="Times New Roman" panose="02020603050405020304" pitchFamily="18" charset="0"/>
                <a:cs typeface="Times New Roman" panose="02020603050405020304" pitchFamily="18" charset="0"/>
              </a:rPr>
              <a:t>рыбохозяйственного </a:t>
            </a:r>
            <a:r>
              <a:rPr lang="ru-RU" sz="1100" b="1" dirty="0">
                <a:latin typeface="Times New Roman" panose="02020603050405020304" pitchFamily="18" charset="0"/>
                <a:cs typeface="Times New Roman" panose="02020603050405020304" pitchFamily="18" charset="0"/>
              </a:rPr>
              <a:t>комплекса Вуктыл»</a:t>
            </a:r>
          </a:p>
        </p:txBody>
      </p:sp>
      <p:sp>
        <p:nvSpPr>
          <p:cNvPr id="7" name="Прямоугольник 6"/>
          <p:cNvSpPr/>
          <p:nvPr/>
        </p:nvSpPr>
        <p:spPr>
          <a:xfrm>
            <a:off x="5940152" y="2132112"/>
            <a:ext cx="2959322"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пожарного депо в </a:t>
            </a:r>
            <a:r>
              <a:rPr lang="ru-RU" sz="1100" b="1" dirty="0" err="1">
                <a:latin typeface="Times New Roman" panose="02020603050405020304" pitchFamily="18" charset="0"/>
                <a:cs typeface="Times New Roman" panose="02020603050405020304" pitchFamily="18" charset="0"/>
              </a:rPr>
              <a:t>п.Усть-Соплеск</a:t>
            </a:r>
            <a:r>
              <a:rPr lang="ru-RU" sz="1100" b="1" dirty="0">
                <a:latin typeface="Times New Roman" panose="02020603050405020304" pitchFamily="18" charset="0"/>
                <a:cs typeface="Times New Roman" panose="02020603050405020304" pitchFamily="18" charset="0"/>
              </a:rPr>
              <a:t>»</a:t>
            </a:r>
          </a:p>
        </p:txBody>
      </p:sp>
      <p:sp>
        <p:nvSpPr>
          <p:cNvPr id="13" name="Прямоугольник 12"/>
          <p:cNvSpPr/>
          <p:nvPr/>
        </p:nvSpPr>
        <p:spPr>
          <a:xfrm>
            <a:off x="3144664" y="2132112"/>
            <a:ext cx="2558058"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помещения и спецоборудования для сбора и прессования пластика и картона Вуктыл»</a:t>
            </a:r>
          </a:p>
        </p:txBody>
      </p:sp>
      <p:pic>
        <p:nvPicPr>
          <p:cNvPr id="3074" name="Picture 2" descr="W:\Администрация\Орг.отдел\Народный бюджет 2020\Проекты-победители\Приобретение оборудования для создания рыбохоз. комплекса Вуктыл\Фото\Стало\8cahtSGczd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869160"/>
            <a:ext cx="2736304" cy="18750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Администрация\Орг.отдел\Народный бюджет 2020\Проекты-победители\Приобретение оборудования для создания рыбохоз. комплекса Вуктыл\Фото\Было\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08" y="2711316"/>
            <a:ext cx="2664296" cy="19442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3953" y="4232582"/>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259632" y="6309320"/>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W:\Администрация\Орг.отдел\Народный бюджет 2020\Проекты-победители\Приобретение помещения и спецоборудования для сбора и прессования пластика и картона Вуктыл\Фото\Стало\Безымянный.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6581" y="4869160"/>
            <a:ext cx="2486141" cy="180949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W:\Администрация\Орг.отдел\Народный бюджет 2020\Проекты-победители\Приобретение помещения и спецоборудования для сбора и прессования пластика и картона Вуктыл\Фото\Было\IMG_20200811_1037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6582" y="2840920"/>
            <a:ext cx="2486140" cy="197344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809220" y="4384982"/>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347864" y="6280586"/>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078" name="Picture 6" descr="W:\Администрация\Орг.отдел\Народный бюджет 2020\Проекты-победители\Ремонт пожарного депо в п.Усть-Соплеск\фото\Стало\пож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3879" y="4869160"/>
            <a:ext cx="2825595" cy="180949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W:\Администрация\Орг.отдел\Народный бюджет 2020\Проекты-победители\Ремонт пожарного депо в п.Усть-Соплеск\фото\Было\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0766" y="2742839"/>
            <a:ext cx="2838707" cy="191269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097486" y="3863250"/>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111590" y="6225946"/>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2020 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34251183"/>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улично-дорожной сети г. Вуктыл в районе Т-образного перекрестка»</a:t>
            </a: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фасада в МБДОУ «Детский сад «Сказка» Вуктыл»</a:t>
            </a:r>
          </a:p>
        </p:txBody>
      </p:sp>
      <p:pic>
        <p:nvPicPr>
          <p:cNvPr id="4098" name="Picture 2" descr="W:\Администрация\Орг.отдел\Народный бюджет 2020\Проекты-победители\Ремонт улично-дорожной сети г. Вуктыл в районе Т-образного перекрестка\фото\Было\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415" y="2636912"/>
            <a:ext cx="3241247" cy="18976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W:\Администрация\Орг.отдел\Народный бюджет 2020\Проекты-победители\Ремонт улично-дорожной сети г. Вуктыл в районе Т-образного перекрестка\фото\Стало\Т-образный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14" y="4707432"/>
            <a:ext cx="3241247" cy="2133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945038" y="4165223"/>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555776" y="6440865"/>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4100" name="Picture 4" descr="W:\Администрация\Орг.отдел\Народный бюджет 2020\Проекты-победители\Ремонт фасада в МБДОУ «Детский сад «Сказка» Вуктыл\фото\Было\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5537" y="2477681"/>
            <a:ext cx="3456384" cy="211223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W:\Администрация\Орг.отдел\Народный бюджет 2020\Проекты-победители\Ремонт фасада в МБДОУ «Детский сад «Сказка» Вуктыл\фото\Стало\20200902_1230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5537" y="4707432"/>
            <a:ext cx="3456384" cy="200928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076056" y="4233939"/>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547322" y="6350382"/>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4035591088"/>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16 130,4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16 868,4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17 278,9</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10 474,4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  18 951,7</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17 546,4</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17 616,9</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  750,0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750,0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750,0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6 623,7</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13 361,5</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6 650,0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13 400,0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52221</TotalTime>
  <Words>15003</Words>
  <Application>Microsoft Office PowerPoint</Application>
  <PresentationFormat>Экран (4:3)</PresentationFormat>
  <Paragraphs>3723</Paragraphs>
  <Slides>90</Slides>
  <Notes>84</Notes>
  <HiddenSlides>0</HiddenSlides>
  <MMClips>0</MMClips>
  <ScaleCrop>false</ScaleCrop>
  <HeadingPairs>
    <vt:vector size="4" baseType="variant">
      <vt:variant>
        <vt:lpstr>Тема</vt:lpstr>
      </vt:variant>
      <vt:variant>
        <vt:i4>1</vt:i4>
      </vt:variant>
      <vt:variant>
        <vt:lpstr>Заголовки слайдов</vt:lpstr>
      </vt:variant>
      <vt:variant>
        <vt:i4>90</vt:i4>
      </vt:variant>
    </vt:vector>
  </HeadingPairs>
  <TitlesOfParts>
    <vt:vector size="91"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2539</cp:revision>
  <cp:lastPrinted>2020-12-30T06:34:34Z</cp:lastPrinted>
  <dcterms:created xsi:type="dcterms:W3CDTF">2009-09-22T13:30:24Z</dcterms:created>
  <dcterms:modified xsi:type="dcterms:W3CDTF">2021-03-12T07:22:14Z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